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57" r:id="rId4"/>
    <p:sldId id="258" r:id="rId5"/>
    <p:sldId id="259" r:id="rId6"/>
    <p:sldId id="284" r:id="rId7"/>
    <p:sldId id="285" r:id="rId8"/>
    <p:sldId id="266" r:id="rId9"/>
    <p:sldId id="268" r:id="rId10"/>
    <p:sldId id="269" r:id="rId11"/>
    <p:sldId id="270" r:id="rId12"/>
    <p:sldId id="271" r:id="rId13"/>
    <p:sldId id="272" r:id="rId14"/>
    <p:sldId id="273" r:id="rId15"/>
    <p:sldId id="274" r:id="rId16"/>
    <p:sldId id="275" r:id="rId17"/>
    <p:sldId id="276" r:id="rId18"/>
    <p:sldId id="277" r:id="rId19"/>
    <p:sldId id="267" r:id="rId20"/>
    <p:sldId id="282" r:id="rId21"/>
    <p:sldId id="283" r:id="rId22"/>
    <p:sldId id="280" r:id="rId23"/>
    <p:sldId id="264"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055" autoAdjust="0"/>
  </p:normalViewPr>
  <p:slideViewPr>
    <p:cSldViewPr snapToGrid="0">
      <p:cViewPr varScale="1">
        <p:scale>
          <a:sx n="62" d="100"/>
          <a:sy n="62"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11463-E734-4FEF-8EAF-1DCF21F5E52D}" type="datetimeFigureOut">
              <a:rPr lang="en-ZA" smtClean="0"/>
              <a:t>2023/09/19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06880-6145-487F-BDE6-7672F5AEEF12}" type="slidenum">
              <a:rPr lang="en-ZA" smtClean="0"/>
              <a:t>‹#›</a:t>
            </a:fld>
            <a:endParaRPr lang="en-ZA"/>
          </a:p>
        </p:txBody>
      </p:sp>
    </p:spTree>
    <p:extLst>
      <p:ext uri="{BB962C8B-B14F-4D97-AF65-F5344CB8AC3E}">
        <p14:creationId xmlns:p14="http://schemas.microsoft.com/office/powerpoint/2010/main" val="136370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3A06880-6145-487F-BDE6-7672F5AEEF12}" type="slidenum">
              <a:rPr lang="en-ZA" smtClean="0"/>
              <a:t>1</a:t>
            </a:fld>
            <a:endParaRPr lang="en-ZA"/>
          </a:p>
        </p:txBody>
      </p:sp>
    </p:spTree>
    <p:extLst>
      <p:ext uri="{BB962C8B-B14F-4D97-AF65-F5344CB8AC3E}">
        <p14:creationId xmlns:p14="http://schemas.microsoft.com/office/powerpoint/2010/main" val="194434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3A06880-6145-487F-BDE6-7672F5AEEF12}" type="slidenum">
              <a:rPr lang="en-ZA" smtClean="0"/>
              <a:t>2</a:t>
            </a:fld>
            <a:endParaRPr lang="en-ZA"/>
          </a:p>
        </p:txBody>
      </p:sp>
    </p:spTree>
    <p:extLst>
      <p:ext uri="{BB962C8B-B14F-4D97-AF65-F5344CB8AC3E}">
        <p14:creationId xmlns:p14="http://schemas.microsoft.com/office/powerpoint/2010/main" val="133818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3A06880-6145-487F-BDE6-7672F5AEEF12}" type="slidenum">
              <a:rPr lang="en-ZA" smtClean="0"/>
              <a:t>4</a:t>
            </a:fld>
            <a:endParaRPr lang="en-ZA"/>
          </a:p>
        </p:txBody>
      </p:sp>
    </p:spTree>
    <p:extLst>
      <p:ext uri="{BB962C8B-B14F-4D97-AF65-F5344CB8AC3E}">
        <p14:creationId xmlns:p14="http://schemas.microsoft.com/office/powerpoint/2010/main" val="2863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3A06880-6145-487F-BDE6-7672F5AEEF12}" type="slidenum">
              <a:rPr lang="en-ZA" smtClean="0"/>
              <a:t>7</a:t>
            </a:fld>
            <a:endParaRPr lang="en-ZA"/>
          </a:p>
        </p:txBody>
      </p:sp>
    </p:spTree>
    <p:extLst>
      <p:ext uri="{BB962C8B-B14F-4D97-AF65-F5344CB8AC3E}">
        <p14:creationId xmlns:p14="http://schemas.microsoft.com/office/powerpoint/2010/main" val="141851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A06880-6145-487F-BDE6-7672F5AEEF1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54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7F598-B078-487B-BD3D-F1B73A132B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9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7F598-B078-487B-BD3D-F1B73A132B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40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7F598-B078-487B-BD3D-F1B73A132B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70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68AA73C-07D8-48B9-A314-FB9E3EF638A1}" type="datetimeFigureOut">
              <a:rPr lang="en-ZA" smtClean="0"/>
              <a:t>2023/09/19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30906762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AA73C-07D8-48B9-A314-FB9E3EF638A1}" type="datetimeFigureOut">
              <a:rPr lang="en-ZA" smtClean="0"/>
              <a:t>2023/09/19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126097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AA73C-07D8-48B9-A314-FB9E3EF638A1}" type="datetimeFigureOut">
              <a:rPr lang="en-ZA" smtClean="0"/>
              <a:t>2023/09/19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172928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7E00-CADF-4AF6-8387-B6ED7FAA2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61D8E055-A763-44AC-A0A1-D7E22A291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6FDF206-F42F-45AD-BC88-18777934A633}"/>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F2238A7C-5969-426B-9980-90CDC6239F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CF89C13-B62A-414A-A638-0B1BC849EB12}"/>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216559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EC87-F594-4A60-85C2-09E00DCE86B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E76BEC-5E76-48F5-89EE-6D08E7726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A07A769-43CF-4EC9-A172-AD45B9A8DB97}"/>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523626CF-2E28-43A3-B6B6-E4832710DE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7433E64-EF2D-40EA-8FEA-FC0301A18146}"/>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45555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2CB8-1948-4E3F-BDF0-469BEA465D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1AE1D13-67C5-4213-93E7-D3FA2CEE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AADE0-741A-45B9-B641-F514DB71BD8C}"/>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1AD7072E-6324-4AD4-9FF2-852B36C7776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9C583F1-30DA-4D97-B06E-F72B02AE80E1}"/>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115241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1B50-0CF8-42E3-9D15-D678D766CA8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2D50933-EBC7-4D84-A80F-BF1F3D90B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35B90F1-5491-4C34-A046-5DB4DFFEED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D20EE15-FC2A-4B40-B66F-C0836BF06CB9}"/>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6" name="Footer Placeholder 5">
            <a:extLst>
              <a:ext uri="{FF2B5EF4-FFF2-40B4-BE49-F238E27FC236}">
                <a16:creationId xmlns:a16="http://schemas.microsoft.com/office/drawing/2014/main" id="{CE71E38B-123D-466B-AECC-80826414E2F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534C37E-5199-45D1-B080-55F085C316F9}"/>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3480712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8BEF-FEF6-4F47-91E0-68F54E413DF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1187817-7FE6-4112-928C-AD744CDC6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1AB7DA-C044-4987-ACF7-BF2950067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1E7FF15-916A-4F6D-A1A0-DB6301FE9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C8E0B2-F736-45B2-8FB0-1FECF859C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DC5D90E8-3C17-47B4-8D3F-17717F360967}"/>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8" name="Footer Placeholder 7">
            <a:extLst>
              <a:ext uri="{FF2B5EF4-FFF2-40B4-BE49-F238E27FC236}">
                <a16:creationId xmlns:a16="http://schemas.microsoft.com/office/drawing/2014/main" id="{0D7F205A-FE5D-475D-B842-E7AF240A62A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10BB37E-E6E9-4CD6-A934-ACAC661BF290}"/>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394373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A62F-5F08-4E29-BC7B-E8C1976FAC9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5889520-F5FC-4925-8390-B1F771C1B656}"/>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4" name="Footer Placeholder 3">
            <a:extLst>
              <a:ext uri="{FF2B5EF4-FFF2-40B4-BE49-F238E27FC236}">
                <a16:creationId xmlns:a16="http://schemas.microsoft.com/office/drawing/2014/main" id="{3F12A20C-F106-48C7-B9F9-777EB442C52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0531E76-E69B-4651-9791-7294E4269893}"/>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607470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DDB0F-39AE-4BD9-BB5D-B34D9E1264C7}"/>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3" name="Footer Placeholder 2">
            <a:extLst>
              <a:ext uri="{FF2B5EF4-FFF2-40B4-BE49-F238E27FC236}">
                <a16:creationId xmlns:a16="http://schemas.microsoft.com/office/drawing/2014/main" id="{48031D84-71D3-4E4C-B4A9-5BC79C0E4D5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463F96C-9AA5-4E3C-8AA4-2291CF97DC15}"/>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3796616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9B69-2021-4C13-AFC3-2AD8A08CE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446AC03-EFFA-48F4-8D32-CDC2F947C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AFB951D-EC4F-4BB0-B023-DB44BA8B4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0348B-34DE-4BFA-A97A-AF86168685F2}"/>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6" name="Footer Placeholder 5">
            <a:extLst>
              <a:ext uri="{FF2B5EF4-FFF2-40B4-BE49-F238E27FC236}">
                <a16:creationId xmlns:a16="http://schemas.microsoft.com/office/drawing/2014/main" id="{1E0C03B6-1716-4BC0-8CD6-D1E459CBF13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E8E586E-4387-48B4-96E3-44005CE83BB0}"/>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38603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AA73C-07D8-48B9-A314-FB9E3EF638A1}" type="datetimeFigureOut">
              <a:rPr lang="en-ZA" smtClean="0"/>
              <a:t>2023/09/19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33147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34B1-AF8F-487C-84F3-A601A0C71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F783541-1FF1-41E6-A4B5-0CD93519A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5739D47-AFE4-469F-B829-96036CF2F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B8BB4-41FC-435F-A772-2C420D5B5E2E}"/>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6" name="Footer Placeholder 5">
            <a:extLst>
              <a:ext uri="{FF2B5EF4-FFF2-40B4-BE49-F238E27FC236}">
                <a16:creationId xmlns:a16="http://schemas.microsoft.com/office/drawing/2014/main" id="{12B0750D-FB62-4C7E-9A86-BDB8B2B1A64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D190F-5BC2-4815-B45F-1C31C873BF2C}"/>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97167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875F-FBFA-4F29-B6AE-6A3D75C42E4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DD5E99D-85F9-475A-BB50-2C02D5BC0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29D08BF-DF83-4CB3-9D4E-FE6052874878}"/>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8C9B72C1-6EA5-4F83-849A-EB4AAB8776A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5EC520A-B7DA-4605-895E-269D75CF20A6}"/>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2643852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48FC4-70E8-44EA-A676-FA457C5979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00870F9-EB05-47C8-8774-6F31503260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CAC96B1-8E9D-4B8E-AA26-4A9D8BC13375}"/>
              </a:ext>
            </a:extLst>
          </p:cNvPr>
          <p:cNvSpPr>
            <a:spLocks noGrp="1"/>
          </p:cNvSpPr>
          <p:nvPr>
            <p:ph type="dt" sz="half" idx="10"/>
          </p:nvPr>
        </p:nvSpPr>
        <p:spPr/>
        <p:txBody>
          <a:body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20BF7015-F96C-420E-9C84-E34D9C86034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8F4B13C-0D53-49EA-B8E5-58D73BADEC1B}"/>
              </a:ext>
            </a:extLst>
          </p:cNvPr>
          <p:cNvSpPr>
            <a:spLocks noGrp="1"/>
          </p:cNvSpPr>
          <p:nvPr>
            <p:ph type="sldNum" sz="quarter" idx="12"/>
          </p:nvPr>
        </p:nvSpPr>
        <p:spPr/>
        <p:txBody>
          <a:bodyPr/>
          <a:lstStyle/>
          <a:p>
            <a:fld id="{DC9410E1-1EF1-41E1-AAB1-BAE6D5D02F7F}" type="slidenum">
              <a:rPr lang="en-ZA" smtClean="0"/>
              <a:t>‹#›</a:t>
            </a:fld>
            <a:endParaRPr lang="en-ZA"/>
          </a:p>
        </p:txBody>
      </p:sp>
    </p:spTree>
    <p:extLst>
      <p:ext uri="{BB962C8B-B14F-4D97-AF65-F5344CB8AC3E}">
        <p14:creationId xmlns:p14="http://schemas.microsoft.com/office/powerpoint/2010/main" val="182252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8AA73C-07D8-48B9-A314-FB9E3EF638A1}" type="datetimeFigureOut">
              <a:rPr lang="en-ZA" smtClean="0"/>
              <a:t>2023/09/19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25409522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68AA73C-07D8-48B9-A314-FB9E3EF638A1}" type="datetimeFigureOut">
              <a:rPr lang="en-ZA" smtClean="0"/>
              <a:t>2023/09/19</a:t>
            </a:fld>
            <a:endParaRPr lang="en-ZA"/>
          </a:p>
        </p:txBody>
      </p:sp>
      <p:sp>
        <p:nvSpPr>
          <p:cNvPr id="9" name="Footer Placeholder 8"/>
          <p:cNvSpPr>
            <a:spLocks noGrp="1"/>
          </p:cNvSpPr>
          <p:nvPr>
            <p:ph type="ftr" sz="quarter" idx="11"/>
          </p:nvPr>
        </p:nvSpPr>
        <p:spPr/>
        <p:txBody>
          <a:bodyPr/>
          <a:lstStyle/>
          <a:p>
            <a:endParaRPr lang="en-ZA"/>
          </a:p>
        </p:txBody>
      </p:sp>
      <p:sp>
        <p:nvSpPr>
          <p:cNvPr id="10" name="Slide Number Placeholder 9"/>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333376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68AA73C-07D8-48B9-A314-FB9E3EF638A1}" type="datetimeFigureOut">
              <a:rPr lang="en-ZA" smtClean="0"/>
              <a:t>2023/09/19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A228C29-FF96-4FE9-9CC8-51F901A8876D}" type="slidenum">
              <a:rPr lang="en-ZA" smtClean="0"/>
              <a:t>‹#›</a:t>
            </a:fld>
            <a:endParaRPr lang="en-Z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5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AA73C-07D8-48B9-A314-FB9E3EF638A1}" type="datetimeFigureOut">
              <a:rPr lang="en-ZA" smtClean="0"/>
              <a:t>2023/09/19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24221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AA73C-07D8-48B9-A314-FB9E3EF638A1}" type="datetimeFigureOut">
              <a:rPr lang="en-ZA" smtClean="0"/>
              <a:t>2023/09/19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402068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68AA73C-07D8-48B9-A314-FB9E3EF638A1}" type="datetimeFigureOut">
              <a:rPr lang="en-ZA" smtClean="0"/>
              <a:t>2023/09/19</a:t>
            </a:fld>
            <a:endParaRPr lang="en-ZA"/>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ZA"/>
          </a:p>
        </p:txBody>
      </p:sp>
      <p:sp>
        <p:nvSpPr>
          <p:cNvPr id="11" name="Slide Number Placeholder 10"/>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352409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68AA73C-07D8-48B9-A314-FB9E3EF638A1}" type="datetimeFigureOut">
              <a:rPr lang="en-ZA" smtClean="0"/>
              <a:t>2023/09/19</a:t>
            </a:fld>
            <a:endParaRPr lang="en-ZA"/>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ZA"/>
          </a:p>
        </p:txBody>
      </p:sp>
      <p:sp>
        <p:nvSpPr>
          <p:cNvPr id="10" name="Slide Number Placeholder 9"/>
          <p:cNvSpPr>
            <a:spLocks noGrp="1"/>
          </p:cNvSpPr>
          <p:nvPr>
            <p:ph type="sldNum" sz="quarter" idx="12"/>
          </p:nvPr>
        </p:nvSpPr>
        <p:spPr/>
        <p:txBody>
          <a:bodyPr/>
          <a:lstStyle/>
          <a:p>
            <a:fld id="{EA228C29-FF96-4FE9-9CC8-51F901A8876D}" type="slidenum">
              <a:rPr lang="en-ZA" smtClean="0"/>
              <a:t>‹#›</a:t>
            </a:fld>
            <a:endParaRPr lang="en-ZA"/>
          </a:p>
        </p:txBody>
      </p:sp>
    </p:spTree>
    <p:extLst>
      <p:ext uri="{BB962C8B-B14F-4D97-AF65-F5344CB8AC3E}">
        <p14:creationId xmlns:p14="http://schemas.microsoft.com/office/powerpoint/2010/main" val="243743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68AA73C-07D8-48B9-A314-FB9E3EF638A1}" type="datetimeFigureOut">
              <a:rPr lang="en-ZA" smtClean="0"/>
              <a:t>2023/09/19</a:t>
            </a:fld>
            <a:endParaRPr lang="en-Z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Z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A228C29-FF96-4FE9-9CC8-51F901A8876D}" type="slidenum">
              <a:rPr lang="en-ZA" smtClean="0"/>
              <a:t>‹#›</a:t>
            </a:fld>
            <a:endParaRPr lang="en-ZA"/>
          </a:p>
        </p:txBody>
      </p:sp>
    </p:spTree>
    <p:extLst>
      <p:ext uri="{BB962C8B-B14F-4D97-AF65-F5344CB8AC3E}">
        <p14:creationId xmlns:p14="http://schemas.microsoft.com/office/powerpoint/2010/main" val="31465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C8BA6-6B47-42FC-AFB6-1A9206C89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0C3EB5D-D7FB-4F98-AE3A-D556E758D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1A9113D-66FB-4F07-93AA-E2C8BF1A9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2F94A-DB71-4DAE-A4AB-6E724003E4B7}" type="datetimeFigureOut">
              <a:rPr lang="en-ZA" smtClean="0"/>
              <a:t>2023/09/19</a:t>
            </a:fld>
            <a:endParaRPr lang="en-ZA"/>
          </a:p>
        </p:txBody>
      </p:sp>
      <p:sp>
        <p:nvSpPr>
          <p:cNvPr id="5" name="Footer Placeholder 4">
            <a:extLst>
              <a:ext uri="{FF2B5EF4-FFF2-40B4-BE49-F238E27FC236}">
                <a16:creationId xmlns:a16="http://schemas.microsoft.com/office/drawing/2014/main" id="{87D1AD7A-501F-49EA-9F01-83B5659CD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E7AAE09-9994-4AC4-9990-884A28FA9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410E1-1EF1-41E1-AAB1-BAE6D5D02F7F}" type="slidenum">
              <a:rPr lang="en-ZA" smtClean="0"/>
              <a:t>‹#›</a:t>
            </a:fld>
            <a:endParaRPr lang="en-ZA"/>
          </a:p>
        </p:txBody>
      </p:sp>
    </p:spTree>
    <p:extLst>
      <p:ext uri="{BB962C8B-B14F-4D97-AF65-F5344CB8AC3E}">
        <p14:creationId xmlns:p14="http://schemas.microsoft.com/office/powerpoint/2010/main" val="983662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yolandeallers@gmail.com" TargetMode="External"/><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E850-B00C-E36C-3170-198DC8A186AC}"/>
              </a:ext>
            </a:extLst>
          </p:cNvPr>
          <p:cNvSpPr>
            <a:spLocks noGrp="1"/>
          </p:cNvSpPr>
          <p:nvPr>
            <p:ph type="ctrTitle"/>
          </p:nvPr>
        </p:nvSpPr>
        <p:spPr>
          <a:xfrm>
            <a:off x="1006337" y="774045"/>
            <a:ext cx="10179326" cy="3462821"/>
          </a:xfrm>
        </p:spPr>
        <p:txBody>
          <a:bodyPr>
            <a:normAutofit/>
          </a:bodyPr>
          <a:lstStyle/>
          <a:p>
            <a:r>
              <a:rPr lang="en-US" dirty="0"/>
              <a:t>Identifying and supporting children with developmental delays and/or disabilities in rural child and youth care centres</a:t>
            </a:r>
            <a:endParaRPr lang="en-ZA" dirty="0"/>
          </a:p>
        </p:txBody>
      </p:sp>
      <p:sp>
        <p:nvSpPr>
          <p:cNvPr id="3" name="Subtitle 2">
            <a:extLst>
              <a:ext uri="{FF2B5EF4-FFF2-40B4-BE49-F238E27FC236}">
                <a16:creationId xmlns:a16="http://schemas.microsoft.com/office/drawing/2014/main" id="{6B473121-FB41-D094-7D85-210952098EBE}"/>
              </a:ext>
            </a:extLst>
          </p:cNvPr>
          <p:cNvSpPr>
            <a:spLocks noGrp="1"/>
          </p:cNvSpPr>
          <p:nvPr>
            <p:ph type="subTitle" idx="1"/>
          </p:nvPr>
        </p:nvSpPr>
        <p:spPr>
          <a:xfrm>
            <a:off x="2695194" y="4844061"/>
            <a:ext cx="6801612" cy="1239894"/>
          </a:xfrm>
        </p:spPr>
        <p:txBody>
          <a:bodyPr/>
          <a:lstStyle/>
          <a:p>
            <a:r>
              <a:rPr lang="en-US" dirty="0"/>
              <a:t>Presented by:  YOLANDE HEYNS </a:t>
            </a:r>
          </a:p>
          <a:p>
            <a:r>
              <a:rPr lang="en-US" dirty="0"/>
              <a:t>Social Worker in Private Practice </a:t>
            </a:r>
            <a:endParaRPr lang="en-ZA" dirty="0"/>
          </a:p>
        </p:txBody>
      </p:sp>
    </p:spTree>
    <p:extLst>
      <p:ext uri="{BB962C8B-B14F-4D97-AF65-F5344CB8AC3E}">
        <p14:creationId xmlns:p14="http://schemas.microsoft.com/office/powerpoint/2010/main" val="347644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a:xfrm>
            <a:off x="838200" y="365125"/>
            <a:ext cx="10515600" cy="1847988"/>
          </a:xfrm>
        </p:spPr>
        <p:txBody>
          <a:bodyPr>
            <a:normAutofit/>
          </a:bodyPr>
          <a:lstStyle/>
          <a:p>
            <a:pPr algn="ctr"/>
            <a:r>
              <a:rPr lang="en-US" dirty="0"/>
              <a:t>Step 2 – Implement assessments</a:t>
            </a:r>
            <a:br>
              <a:rPr lang="en-US" dirty="0"/>
            </a:br>
            <a:br>
              <a:rPr lang="en-US" dirty="0"/>
            </a:br>
            <a:r>
              <a:rPr lang="en-US" sz="3600" dirty="0"/>
              <a:t>4 Weeks after admission</a:t>
            </a:r>
            <a:endParaRPr lang="en-ZA" dirty="0"/>
          </a:p>
        </p:txBody>
      </p:sp>
      <p:pic>
        <p:nvPicPr>
          <p:cNvPr id="9" name="Content Placeholder 8">
            <a:extLst>
              <a:ext uri="{FF2B5EF4-FFF2-40B4-BE49-F238E27FC236}">
                <a16:creationId xmlns:a16="http://schemas.microsoft.com/office/drawing/2014/main" id="{7B5E5CAD-14D5-413D-8372-057D4A260B4E}"/>
              </a:ext>
            </a:extLst>
          </p:cNvPr>
          <p:cNvPicPr>
            <a:picLocks noGrp="1" noChangeAspect="1"/>
          </p:cNvPicPr>
          <p:nvPr>
            <p:ph idx="1"/>
          </p:nvPr>
        </p:nvPicPr>
        <p:blipFill>
          <a:blip r:embed="rId2"/>
          <a:stretch>
            <a:fillRect/>
          </a:stretch>
        </p:blipFill>
        <p:spPr>
          <a:xfrm>
            <a:off x="2201790" y="2645101"/>
            <a:ext cx="7788420" cy="3657600"/>
          </a:xfrm>
        </p:spPr>
      </p:pic>
    </p:spTree>
    <p:extLst>
      <p:ext uri="{BB962C8B-B14F-4D97-AF65-F5344CB8AC3E}">
        <p14:creationId xmlns:p14="http://schemas.microsoft.com/office/powerpoint/2010/main" val="200267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7000" b="-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1B34-EBC7-4BBB-98C7-F940BA57F3B0}"/>
              </a:ext>
            </a:extLst>
          </p:cNvPr>
          <p:cNvSpPr>
            <a:spLocks noGrp="1"/>
          </p:cNvSpPr>
          <p:nvPr>
            <p:ph type="title"/>
          </p:nvPr>
        </p:nvSpPr>
        <p:spPr>
          <a:xfrm>
            <a:off x="838200" y="0"/>
            <a:ext cx="10515600" cy="1325563"/>
          </a:xfrm>
        </p:spPr>
        <p:txBody>
          <a:bodyPr/>
          <a:lstStyle/>
          <a:p>
            <a:pPr algn="ctr"/>
            <a:r>
              <a:rPr lang="en-US" dirty="0"/>
              <a:t>Step 2.1. – Sensory integration assessment </a:t>
            </a:r>
            <a:endParaRPr lang="en-ZA" dirty="0"/>
          </a:p>
        </p:txBody>
      </p:sp>
      <p:sp>
        <p:nvSpPr>
          <p:cNvPr id="3" name="Content Placeholder 2">
            <a:extLst>
              <a:ext uri="{FF2B5EF4-FFF2-40B4-BE49-F238E27FC236}">
                <a16:creationId xmlns:a16="http://schemas.microsoft.com/office/drawing/2014/main" id="{B8030A5F-D95D-40D9-8620-0EE2A616E52D}"/>
              </a:ext>
            </a:extLst>
          </p:cNvPr>
          <p:cNvSpPr>
            <a:spLocks noGrp="1"/>
          </p:cNvSpPr>
          <p:nvPr>
            <p:ph idx="1"/>
          </p:nvPr>
        </p:nvSpPr>
        <p:spPr>
          <a:xfrm>
            <a:off x="838200" y="1444487"/>
            <a:ext cx="10515600" cy="5221356"/>
          </a:xfrm>
        </p:spPr>
        <p:txBody>
          <a:bodyPr>
            <a:normAutofit fontScale="92500" lnSpcReduction="10000"/>
          </a:bodyPr>
          <a:lstStyle/>
          <a:p>
            <a:r>
              <a:rPr lang="en-US" dirty="0"/>
              <a:t>Completed by CYCC team after observation of child’s reactions to sensory input.</a:t>
            </a:r>
          </a:p>
          <a:p>
            <a:r>
              <a:rPr lang="en-US" dirty="0"/>
              <a:t>NOT a diagnostic assessment, but a CHECKLIST to provide clues on whether or not child has a problem in one or more sensory area. </a:t>
            </a:r>
            <a:endParaRPr lang="en-ZA" dirty="0"/>
          </a:p>
          <a:p>
            <a:r>
              <a:rPr lang="en-ZA" dirty="0"/>
              <a:t>There are 12 statements under each of the seven senses.  Staff indicates: </a:t>
            </a:r>
          </a:p>
          <a:p>
            <a:pPr lvl="1"/>
            <a:r>
              <a:rPr lang="en-ZA" dirty="0"/>
              <a:t>ALWAYS (10 points) if child does what the statement says</a:t>
            </a:r>
          </a:p>
          <a:p>
            <a:pPr lvl="1"/>
            <a:r>
              <a:rPr lang="en-ZA" dirty="0"/>
              <a:t>SOMETIMES (5 points) if the child does it occasionally </a:t>
            </a:r>
          </a:p>
          <a:p>
            <a:pPr lvl="1"/>
            <a:r>
              <a:rPr lang="en-ZA" dirty="0"/>
              <a:t>NEVER (0 points) if the child does not do what is stated.</a:t>
            </a:r>
          </a:p>
          <a:p>
            <a:r>
              <a:rPr lang="en-ZA" dirty="0"/>
              <a:t>The total score is calculated for each sense on a summary page (see next slide).</a:t>
            </a:r>
          </a:p>
          <a:p>
            <a:r>
              <a:rPr lang="en-ZA" dirty="0"/>
              <a:t>Score above 20 should raise concern, and close monitoring until follow up evaluation.</a:t>
            </a:r>
          </a:p>
          <a:p>
            <a:r>
              <a:rPr lang="en-ZA" dirty="0"/>
              <a:t>Score above 30 necessitates investigation by an expert. </a:t>
            </a:r>
          </a:p>
          <a:p>
            <a:endParaRPr lang="en-ZA" dirty="0"/>
          </a:p>
          <a:p>
            <a:endParaRPr lang="en-US" dirty="0"/>
          </a:p>
        </p:txBody>
      </p:sp>
    </p:spTree>
    <p:extLst>
      <p:ext uri="{BB962C8B-B14F-4D97-AF65-F5344CB8AC3E}">
        <p14:creationId xmlns:p14="http://schemas.microsoft.com/office/powerpoint/2010/main" val="132870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F933-5906-4FF1-AC01-1D447EED3DF8}"/>
              </a:ext>
            </a:extLst>
          </p:cNvPr>
          <p:cNvSpPr>
            <a:spLocks noGrp="1"/>
          </p:cNvSpPr>
          <p:nvPr>
            <p:ph type="title"/>
          </p:nvPr>
        </p:nvSpPr>
        <p:spPr>
          <a:xfrm>
            <a:off x="838200" y="158750"/>
            <a:ext cx="10515600" cy="1325563"/>
          </a:xfrm>
        </p:spPr>
        <p:txBody>
          <a:bodyPr/>
          <a:lstStyle/>
          <a:p>
            <a:pPr algn="ctr"/>
            <a:r>
              <a:rPr lang="en-US" dirty="0"/>
              <a:t>Example of sensory assessment</a:t>
            </a:r>
            <a:endParaRPr lang="en-ZA" dirty="0"/>
          </a:p>
        </p:txBody>
      </p:sp>
      <p:pic>
        <p:nvPicPr>
          <p:cNvPr id="198" name="Content Placeholder 197">
            <a:extLst>
              <a:ext uri="{FF2B5EF4-FFF2-40B4-BE49-F238E27FC236}">
                <a16:creationId xmlns:a16="http://schemas.microsoft.com/office/drawing/2014/main" id="{8F29A57B-39D6-4339-AC5C-85DCEF347F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589" y="1212850"/>
            <a:ext cx="5646821" cy="5486400"/>
          </a:xfrm>
        </p:spPr>
      </p:pic>
    </p:spTree>
    <p:extLst>
      <p:ext uri="{BB962C8B-B14F-4D97-AF65-F5344CB8AC3E}">
        <p14:creationId xmlns:p14="http://schemas.microsoft.com/office/powerpoint/2010/main" val="235607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E826-0D0B-4019-BD49-E99AD215B42E}"/>
              </a:ext>
            </a:extLst>
          </p:cNvPr>
          <p:cNvSpPr>
            <a:spLocks noGrp="1"/>
          </p:cNvSpPr>
          <p:nvPr>
            <p:ph type="title"/>
          </p:nvPr>
        </p:nvSpPr>
        <p:spPr>
          <a:xfrm>
            <a:off x="838200" y="126586"/>
            <a:ext cx="10515600" cy="1325563"/>
          </a:xfrm>
        </p:spPr>
        <p:txBody>
          <a:bodyPr/>
          <a:lstStyle/>
          <a:p>
            <a:pPr algn="ctr"/>
            <a:r>
              <a:rPr lang="en-US" dirty="0"/>
              <a:t>Example of sensory assessment </a:t>
            </a:r>
            <a:endParaRPr lang="en-ZA" dirty="0"/>
          </a:p>
        </p:txBody>
      </p:sp>
      <p:pic>
        <p:nvPicPr>
          <p:cNvPr id="13" name="Content Placeholder 12">
            <a:extLst>
              <a:ext uri="{FF2B5EF4-FFF2-40B4-BE49-F238E27FC236}">
                <a16:creationId xmlns:a16="http://schemas.microsoft.com/office/drawing/2014/main" id="{D7506A63-B200-4C91-A748-604BF81D0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374" y="1245014"/>
            <a:ext cx="11029832" cy="5486400"/>
          </a:xfrm>
        </p:spPr>
      </p:pic>
    </p:spTree>
    <p:extLst>
      <p:ext uri="{BB962C8B-B14F-4D97-AF65-F5344CB8AC3E}">
        <p14:creationId xmlns:p14="http://schemas.microsoft.com/office/powerpoint/2010/main" val="423848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1B34-EBC7-4BBB-98C7-F940BA57F3B0}"/>
              </a:ext>
            </a:extLst>
          </p:cNvPr>
          <p:cNvSpPr>
            <a:spLocks noGrp="1"/>
          </p:cNvSpPr>
          <p:nvPr>
            <p:ph type="title"/>
          </p:nvPr>
        </p:nvSpPr>
        <p:spPr>
          <a:xfrm>
            <a:off x="838200" y="0"/>
            <a:ext cx="10515600" cy="1325563"/>
          </a:xfrm>
          <a:blipFill>
            <a:blip r:embed="rId3">
              <a:alphaModFix amt="25000"/>
            </a:blip>
            <a:tile tx="0" ty="0" sx="100000" sy="100000" flip="none" algn="tl"/>
          </a:blipFill>
        </p:spPr>
        <p:txBody>
          <a:bodyPr/>
          <a:lstStyle/>
          <a:p>
            <a:pPr algn="ctr"/>
            <a:r>
              <a:rPr lang="en-US" dirty="0"/>
              <a:t>Step 2.2. – Developmental assessment  </a:t>
            </a:r>
            <a:endParaRPr lang="en-ZA" dirty="0"/>
          </a:p>
        </p:txBody>
      </p:sp>
      <p:sp>
        <p:nvSpPr>
          <p:cNvPr id="3" name="Content Placeholder 2">
            <a:extLst>
              <a:ext uri="{FF2B5EF4-FFF2-40B4-BE49-F238E27FC236}">
                <a16:creationId xmlns:a16="http://schemas.microsoft.com/office/drawing/2014/main" id="{B8030A5F-D95D-40D9-8620-0EE2A616E52D}"/>
              </a:ext>
            </a:extLst>
          </p:cNvPr>
          <p:cNvSpPr>
            <a:spLocks noGrp="1"/>
          </p:cNvSpPr>
          <p:nvPr>
            <p:ph idx="1"/>
          </p:nvPr>
        </p:nvSpPr>
        <p:spPr>
          <a:xfrm>
            <a:off x="838200" y="1444487"/>
            <a:ext cx="10515600" cy="5221356"/>
          </a:xfrm>
        </p:spPr>
        <p:txBody>
          <a:bodyPr>
            <a:normAutofit fontScale="77500" lnSpcReduction="20000"/>
          </a:bodyPr>
          <a:lstStyle/>
          <a:p>
            <a:r>
              <a:rPr lang="en-US" dirty="0"/>
              <a:t>Completed by CYCC team after observation of child’s play, interaction, school work, relationships, senses, and daily functioning. </a:t>
            </a:r>
          </a:p>
          <a:p>
            <a:r>
              <a:rPr lang="en-US" dirty="0"/>
              <a:t>NOT a diagnostic assessment, but a CHECKLIST to provide clues on whether a child has reached age-appropriate developmental milestones.</a:t>
            </a:r>
          </a:p>
          <a:p>
            <a:endParaRPr lang="en-US" dirty="0"/>
          </a:p>
          <a:p>
            <a:pPr marL="514350" indent="-514350">
              <a:buFont typeface="+mj-lt"/>
              <a:buAutoNum type="arabicPeriod"/>
            </a:pPr>
            <a:r>
              <a:rPr lang="en-ZA" dirty="0"/>
              <a:t>Find milestones page applicable to child’s age.</a:t>
            </a:r>
          </a:p>
          <a:p>
            <a:pPr marL="514350" indent="-514350">
              <a:buFont typeface="+mj-lt"/>
              <a:buAutoNum type="arabicPeriod"/>
            </a:pPr>
            <a:r>
              <a:rPr lang="en-ZA" dirty="0"/>
              <a:t>There are 5 milestones under each developmental area.  Staff indicates: </a:t>
            </a:r>
          </a:p>
          <a:p>
            <a:pPr lvl="1"/>
            <a:r>
              <a:rPr lang="en-ZA" dirty="0"/>
              <a:t>YES (10 points) if the child can do the skill</a:t>
            </a:r>
          </a:p>
          <a:p>
            <a:pPr lvl="1"/>
            <a:r>
              <a:rPr lang="en-ZA" dirty="0"/>
              <a:t>SOMETIMES (5 points) if the child is just learning the skill</a:t>
            </a:r>
          </a:p>
          <a:p>
            <a:pPr lvl="1"/>
            <a:r>
              <a:rPr lang="en-ZA" dirty="0"/>
              <a:t>NEVER (0 points) if the child cannot do the skill.</a:t>
            </a:r>
          </a:p>
          <a:p>
            <a:pPr marL="514350" indent="-514350">
              <a:buFont typeface="+mj-lt"/>
              <a:buAutoNum type="arabicPeriod"/>
            </a:pPr>
            <a:r>
              <a:rPr lang="en-ZA" dirty="0"/>
              <a:t>The total score is calculated for each developmental area on a summary page (see next slide).</a:t>
            </a:r>
          </a:p>
          <a:p>
            <a:pPr marL="0" indent="0">
              <a:buNone/>
            </a:pPr>
            <a:endParaRPr lang="en-ZA" dirty="0"/>
          </a:p>
          <a:p>
            <a:r>
              <a:rPr lang="en-ZA" dirty="0"/>
              <a:t>A score in the not-coloured area (low), indicates healthy development.</a:t>
            </a:r>
          </a:p>
          <a:p>
            <a:r>
              <a:rPr lang="en-ZA" dirty="0"/>
              <a:t>A score in the lightly coloured area (relatively low), indicates probability of a delay.</a:t>
            </a:r>
          </a:p>
          <a:p>
            <a:r>
              <a:rPr lang="en-ZA" dirty="0"/>
              <a:t>A score in the dark coloured area (high), might indicate a disability. </a:t>
            </a:r>
          </a:p>
          <a:p>
            <a:endParaRPr lang="en-ZA" dirty="0"/>
          </a:p>
          <a:p>
            <a:endParaRPr lang="en-US" dirty="0"/>
          </a:p>
        </p:txBody>
      </p:sp>
    </p:spTree>
    <p:extLst>
      <p:ext uri="{BB962C8B-B14F-4D97-AF65-F5344CB8AC3E}">
        <p14:creationId xmlns:p14="http://schemas.microsoft.com/office/powerpoint/2010/main" val="198584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E826-0D0B-4019-BD49-E99AD215B42E}"/>
              </a:ext>
            </a:extLst>
          </p:cNvPr>
          <p:cNvSpPr>
            <a:spLocks noGrp="1"/>
          </p:cNvSpPr>
          <p:nvPr>
            <p:ph type="title"/>
          </p:nvPr>
        </p:nvSpPr>
        <p:spPr>
          <a:xfrm>
            <a:off x="838199" y="0"/>
            <a:ext cx="10515600" cy="1325563"/>
          </a:xfrm>
        </p:spPr>
        <p:txBody>
          <a:bodyPr/>
          <a:lstStyle/>
          <a:p>
            <a:pPr algn="ctr"/>
            <a:r>
              <a:rPr lang="en-US" dirty="0"/>
              <a:t>Example of developmental assessment </a:t>
            </a:r>
            <a:endParaRPr lang="en-ZA" dirty="0"/>
          </a:p>
        </p:txBody>
      </p:sp>
      <p:pic>
        <p:nvPicPr>
          <p:cNvPr id="7" name="Content Placeholder 6">
            <a:extLst>
              <a:ext uri="{FF2B5EF4-FFF2-40B4-BE49-F238E27FC236}">
                <a16:creationId xmlns:a16="http://schemas.microsoft.com/office/drawing/2014/main" id="{0C61E456-8374-4AAB-912B-4E94C3A046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909" y="1030495"/>
            <a:ext cx="6501762" cy="5760720"/>
          </a:xfrm>
        </p:spPr>
      </p:pic>
    </p:spTree>
    <p:extLst>
      <p:ext uri="{BB962C8B-B14F-4D97-AF65-F5344CB8AC3E}">
        <p14:creationId xmlns:p14="http://schemas.microsoft.com/office/powerpoint/2010/main" val="104766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E826-0D0B-4019-BD49-E99AD215B42E}"/>
              </a:ext>
            </a:extLst>
          </p:cNvPr>
          <p:cNvSpPr>
            <a:spLocks noGrp="1"/>
          </p:cNvSpPr>
          <p:nvPr>
            <p:ph type="title"/>
          </p:nvPr>
        </p:nvSpPr>
        <p:spPr>
          <a:xfrm>
            <a:off x="838199" y="0"/>
            <a:ext cx="10515600" cy="1325563"/>
          </a:xfrm>
        </p:spPr>
        <p:txBody>
          <a:bodyPr/>
          <a:lstStyle/>
          <a:p>
            <a:pPr algn="ctr"/>
            <a:r>
              <a:rPr lang="en-US" dirty="0"/>
              <a:t>Example of developmental assessment </a:t>
            </a:r>
            <a:endParaRPr lang="en-ZA" dirty="0"/>
          </a:p>
        </p:txBody>
      </p:sp>
      <p:pic>
        <p:nvPicPr>
          <p:cNvPr id="7" name="Content Placeholder 6">
            <a:extLst>
              <a:ext uri="{FF2B5EF4-FFF2-40B4-BE49-F238E27FC236}">
                <a16:creationId xmlns:a16="http://schemas.microsoft.com/office/drawing/2014/main" id="{28ED1FD8-1C60-4CF9-9681-B3D5DF9C12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335" y="1070251"/>
            <a:ext cx="9175327" cy="5486400"/>
          </a:xfrm>
        </p:spPr>
      </p:pic>
    </p:spTree>
    <p:extLst>
      <p:ext uri="{BB962C8B-B14F-4D97-AF65-F5344CB8AC3E}">
        <p14:creationId xmlns:p14="http://schemas.microsoft.com/office/powerpoint/2010/main" val="169510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a:xfrm>
            <a:off x="838200" y="0"/>
            <a:ext cx="10515600" cy="1325563"/>
          </a:xfrm>
        </p:spPr>
        <p:txBody>
          <a:bodyPr/>
          <a:lstStyle/>
          <a:p>
            <a:pPr algn="ctr"/>
            <a:r>
              <a:rPr lang="en-US" dirty="0"/>
              <a:t>Step 2.3. – Conclude &amp; Decide </a:t>
            </a:r>
            <a:endParaRPr lang="en-ZA" dirty="0"/>
          </a:p>
        </p:txBody>
      </p:sp>
      <p:pic>
        <p:nvPicPr>
          <p:cNvPr id="14" name="Content Placeholder 13">
            <a:extLst>
              <a:ext uri="{FF2B5EF4-FFF2-40B4-BE49-F238E27FC236}">
                <a16:creationId xmlns:a16="http://schemas.microsoft.com/office/drawing/2014/main" id="{5772CF2B-EC04-44A0-AD2C-DCF6A6EE660C}"/>
              </a:ext>
            </a:extLst>
          </p:cNvPr>
          <p:cNvPicPr>
            <a:picLocks noGrp="1" noChangeAspect="1"/>
          </p:cNvPicPr>
          <p:nvPr>
            <p:ph idx="1"/>
          </p:nvPr>
        </p:nvPicPr>
        <p:blipFill>
          <a:blip r:embed="rId2"/>
          <a:stretch>
            <a:fillRect/>
          </a:stretch>
        </p:blipFill>
        <p:spPr>
          <a:xfrm>
            <a:off x="2201790" y="2048754"/>
            <a:ext cx="7788420" cy="3657600"/>
          </a:xfrm>
        </p:spPr>
      </p:pic>
    </p:spTree>
    <p:extLst>
      <p:ext uri="{BB962C8B-B14F-4D97-AF65-F5344CB8AC3E}">
        <p14:creationId xmlns:p14="http://schemas.microsoft.com/office/powerpoint/2010/main" val="383067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a:xfrm>
            <a:off x="838199" y="0"/>
            <a:ext cx="10515600" cy="1325563"/>
          </a:xfrm>
        </p:spPr>
        <p:txBody>
          <a:bodyPr/>
          <a:lstStyle/>
          <a:p>
            <a:pPr algn="ctr"/>
            <a:r>
              <a:rPr lang="en-US" dirty="0"/>
              <a:t>Step 3 – Compile and implement IDP</a:t>
            </a:r>
            <a:endParaRPr lang="en-ZA" dirty="0"/>
          </a:p>
        </p:txBody>
      </p:sp>
      <p:pic>
        <p:nvPicPr>
          <p:cNvPr id="7" name="Content Placeholder 6">
            <a:extLst>
              <a:ext uri="{FF2B5EF4-FFF2-40B4-BE49-F238E27FC236}">
                <a16:creationId xmlns:a16="http://schemas.microsoft.com/office/drawing/2014/main" id="{83ADF51F-7BFE-4F7E-AFE7-E7CCB4D42D8D}"/>
              </a:ext>
            </a:extLst>
          </p:cNvPr>
          <p:cNvPicPr>
            <a:picLocks noGrp="1" noChangeAspect="1"/>
          </p:cNvPicPr>
          <p:nvPr>
            <p:ph idx="1"/>
          </p:nvPr>
        </p:nvPicPr>
        <p:blipFill>
          <a:blip r:embed="rId2"/>
          <a:stretch>
            <a:fillRect/>
          </a:stretch>
        </p:blipFill>
        <p:spPr>
          <a:xfrm>
            <a:off x="1228237" y="1783710"/>
            <a:ext cx="9735525" cy="4572000"/>
          </a:xfrm>
        </p:spPr>
      </p:pic>
    </p:spTree>
    <p:extLst>
      <p:ext uri="{BB962C8B-B14F-4D97-AF65-F5344CB8AC3E}">
        <p14:creationId xmlns:p14="http://schemas.microsoft.com/office/powerpoint/2010/main" val="171093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a:xfrm>
            <a:off x="838199" y="0"/>
            <a:ext cx="10515600" cy="1325563"/>
          </a:xfrm>
        </p:spPr>
        <p:txBody>
          <a:bodyPr/>
          <a:lstStyle/>
          <a:p>
            <a:pPr algn="ctr"/>
            <a:r>
              <a:rPr lang="en-US" dirty="0"/>
              <a:t>Step 3 – Compile and implement IDP</a:t>
            </a:r>
            <a:endParaRPr lang="en-ZA" dirty="0"/>
          </a:p>
        </p:txBody>
      </p:sp>
      <p:pic>
        <p:nvPicPr>
          <p:cNvPr id="6" name="Content Placeholder 5">
            <a:extLst>
              <a:ext uri="{FF2B5EF4-FFF2-40B4-BE49-F238E27FC236}">
                <a16:creationId xmlns:a16="http://schemas.microsoft.com/office/drawing/2014/main" id="{DDC55307-B333-49FB-AE96-A75F94E98D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6715" y="1083503"/>
            <a:ext cx="7458567" cy="5486400"/>
          </a:xfrm>
        </p:spPr>
      </p:pic>
    </p:spTree>
    <p:extLst>
      <p:ext uri="{BB962C8B-B14F-4D97-AF65-F5344CB8AC3E}">
        <p14:creationId xmlns:p14="http://schemas.microsoft.com/office/powerpoint/2010/main" val="156508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EBA23-FDF7-907A-512B-B6D06D04DE4D}"/>
              </a:ext>
            </a:extLst>
          </p:cNvPr>
          <p:cNvSpPr>
            <a:spLocks noGrp="1"/>
          </p:cNvSpPr>
          <p:nvPr>
            <p:ph type="title"/>
          </p:nvPr>
        </p:nvSpPr>
        <p:spPr/>
        <p:txBody>
          <a:bodyPr/>
          <a:lstStyle/>
          <a:p>
            <a:r>
              <a:rPr lang="en-US" dirty="0"/>
              <a:t>Background </a:t>
            </a:r>
            <a:endParaRPr lang="en-ZA" dirty="0"/>
          </a:p>
        </p:txBody>
      </p:sp>
    </p:spTree>
    <p:extLst>
      <p:ext uri="{BB962C8B-B14F-4D97-AF65-F5344CB8AC3E}">
        <p14:creationId xmlns:p14="http://schemas.microsoft.com/office/powerpoint/2010/main" val="159273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p:txBody>
          <a:bodyPr/>
          <a:lstStyle/>
          <a:p>
            <a:pPr algn="ctr"/>
            <a:r>
              <a:rPr lang="en-US" dirty="0"/>
              <a:t>Step 4 – Evaluate </a:t>
            </a:r>
            <a:endParaRPr lang="en-ZA" dirty="0"/>
          </a:p>
        </p:txBody>
      </p:sp>
      <p:pic>
        <p:nvPicPr>
          <p:cNvPr id="9" name="Content Placeholder 8">
            <a:extLst>
              <a:ext uri="{FF2B5EF4-FFF2-40B4-BE49-F238E27FC236}">
                <a16:creationId xmlns:a16="http://schemas.microsoft.com/office/drawing/2014/main" id="{37C825D4-F956-4084-B610-AEBE51BAA989}"/>
              </a:ext>
            </a:extLst>
          </p:cNvPr>
          <p:cNvPicPr>
            <a:picLocks noGrp="1" noChangeAspect="1"/>
          </p:cNvPicPr>
          <p:nvPr>
            <p:ph sz="half" idx="1"/>
          </p:nvPr>
        </p:nvPicPr>
        <p:blipFill>
          <a:blip r:embed="rId2"/>
          <a:stretch>
            <a:fillRect/>
          </a:stretch>
        </p:blipFill>
        <p:spPr>
          <a:xfrm>
            <a:off x="2448460" y="1027906"/>
            <a:ext cx="1135911" cy="5486400"/>
          </a:xfrm>
        </p:spPr>
      </p:pic>
      <p:pic>
        <p:nvPicPr>
          <p:cNvPr id="13" name="Content Placeholder 12">
            <a:extLst>
              <a:ext uri="{FF2B5EF4-FFF2-40B4-BE49-F238E27FC236}">
                <a16:creationId xmlns:a16="http://schemas.microsoft.com/office/drawing/2014/main" id="{AA884251-F26B-4949-BB2A-4DE3604B59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1845" y="1485106"/>
            <a:ext cx="6539770" cy="5029200"/>
          </a:xfrm>
        </p:spPr>
      </p:pic>
      <p:pic>
        <p:nvPicPr>
          <p:cNvPr id="10" name="Picture 9">
            <a:extLst>
              <a:ext uri="{FF2B5EF4-FFF2-40B4-BE49-F238E27FC236}">
                <a16:creationId xmlns:a16="http://schemas.microsoft.com/office/drawing/2014/main" id="{0222FFF3-A0D9-4E5B-9C50-2033395BD335}"/>
              </a:ext>
            </a:extLst>
          </p:cNvPr>
          <p:cNvPicPr>
            <a:picLocks noChangeAspect="1"/>
          </p:cNvPicPr>
          <p:nvPr/>
        </p:nvPicPr>
        <p:blipFill>
          <a:blip r:embed="rId4"/>
          <a:stretch>
            <a:fillRect/>
          </a:stretch>
        </p:blipFill>
        <p:spPr>
          <a:xfrm>
            <a:off x="838200" y="1343818"/>
            <a:ext cx="1713166" cy="4852852"/>
          </a:xfrm>
          <a:prstGeom prst="rect">
            <a:avLst/>
          </a:prstGeom>
        </p:spPr>
      </p:pic>
    </p:spTree>
    <p:extLst>
      <p:ext uri="{BB962C8B-B14F-4D97-AF65-F5344CB8AC3E}">
        <p14:creationId xmlns:p14="http://schemas.microsoft.com/office/powerpoint/2010/main" val="257429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5000" t="-30000" r="15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A551-A49B-44FC-8864-E1BC2A7EA459}"/>
              </a:ext>
            </a:extLst>
          </p:cNvPr>
          <p:cNvSpPr>
            <a:spLocks noGrp="1"/>
          </p:cNvSpPr>
          <p:nvPr>
            <p:ph type="title"/>
          </p:nvPr>
        </p:nvSpPr>
        <p:spPr>
          <a:xfrm>
            <a:off x="838200" y="0"/>
            <a:ext cx="10515600" cy="1325563"/>
          </a:xfrm>
        </p:spPr>
        <p:txBody>
          <a:bodyPr/>
          <a:lstStyle/>
          <a:p>
            <a:pPr algn="ctr"/>
            <a:r>
              <a:rPr lang="en-US" dirty="0"/>
              <a:t>Benefits of ECO-AIP in rural CYCC</a:t>
            </a:r>
            <a:endParaRPr lang="en-ZA" dirty="0"/>
          </a:p>
        </p:txBody>
      </p:sp>
      <p:sp>
        <p:nvSpPr>
          <p:cNvPr id="3" name="Content Placeholder 2">
            <a:extLst>
              <a:ext uri="{FF2B5EF4-FFF2-40B4-BE49-F238E27FC236}">
                <a16:creationId xmlns:a16="http://schemas.microsoft.com/office/drawing/2014/main" id="{45834BA8-54B4-4A72-BBF8-DB2DE705A059}"/>
              </a:ext>
            </a:extLst>
          </p:cNvPr>
          <p:cNvSpPr>
            <a:spLocks noGrp="1"/>
          </p:cNvSpPr>
          <p:nvPr>
            <p:ph idx="1"/>
          </p:nvPr>
        </p:nvSpPr>
        <p:spPr>
          <a:xfrm>
            <a:off x="838200" y="1477108"/>
            <a:ext cx="10515600" cy="5190977"/>
          </a:xfrm>
        </p:spPr>
        <p:txBody>
          <a:bodyPr/>
          <a:lstStyle/>
          <a:p>
            <a:r>
              <a:rPr lang="en-US" dirty="0"/>
              <a:t>Lends structure and guides the work of CYCC TEAMS </a:t>
            </a:r>
          </a:p>
          <a:p>
            <a:r>
              <a:rPr lang="en-US" dirty="0"/>
              <a:t>Changes the operational procedures of the CYCC as an organisation</a:t>
            </a:r>
          </a:p>
          <a:p>
            <a:r>
              <a:rPr lang="en-US" dirty="0"/>
              <a:t>Increased knowledge of all CYCC staff</a:t>
            </a:r>
          </a:p>
          <a:p>
            <a:r>
              <a:rPr lang="en-US" dirty="0"/>
              <a:t>Increased awareness and ability to identify developmental delays or disabilities </a:t>
            </a:r>
          </a:p>
          <a:p>
            <a:r>
              <a:rPr lang="en-US" dirty="0"/>
              <a:t>Able to implement age-appropriate and individual-specific stimulation activities to optimally develop the child</a:t>
            </a:r>
          </a:p>
          <a:p>
            <a:r>
              <a:rPr lang="en-US" dirty="0"/>
              <a:t>Improved developmental health of all children in all developmental areas</a:t>
            </a:r>
            <a:endParaRPr lang="en-ZA" dirty="0"/>
          </a:p>
        </p:txBody>
      </p:sp>
    </p:spTree>
    <p:extLst>
      <p:ext uri="{BB962C8B-B14F-4D97-AF65-F5344CB8AC3E}">
        <p14:creationId xmlns:p14="http://schemas.microsoft.com/office/powerpoint/2010/main" val="332720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6EE5E2F-98CD-4B2F-A73A-FB827565B2E1}"/>
              </a:ext>
            </a:extLst>
          </p:cNvPr>
          <p:cNvSpPr txBox="1"/>
          <p:nvPr/>
        </p:nvSpPr>
        <p:spPr>
          <a:xfrm>
            <a:off x="564991" y="840545"/>
            <a:ext cx="923330" cy="5176910"/>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Training &amp; Licensing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ED15692-86B5-4247-9A33-48D6736A6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443" y="777240"/>
            <a:ext cx="9422587" cy="5303520"/>
          </a:xfrm>
          <a:prstGeom prst="rect">
            <a:avLst/>
          </a:prstGeom>
        </p:spPr>
      </p:pic>
    </p:spTree>
    <p:extLst>
      <p:ext uri="{BB962C8B-B14F-4D97-AF65-F5344CB8AC3E}">
        <p14:creationId xmlns:p14="http://schemas.microsoft.com/office/powerpoint/2010/main" val="66658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5000" t="-5000" r="1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B81B-1A06-4F26-A14A-57A6924E590D}"/>
              </a:ext>
            </a:extLst>
          </p:cNvPr>
          <p:cNvSpPr>
            <a:spLocks noGrp="1"/>
          </p:cNvSpPr>
          <p:nvPr>
            <p:ph type="ctrTitle"/>
          </p:nvPr>
        </p:nvSpPr>
        <p:spPr>
          <a:xfrm>
            <a:off x="340963" y="1122362"/>
            <a:ext cx="11499742" cy="3527129"/>
          </a:xfrm>
        </p:spPr>
        <p:txBody>
          <a:bodyPr>
            <a:normAutofit/>
          </a:bodyPr>
          <a:lstStyle/>
          <a:p>
            <a:r>
              <a:rPr lang="en-US" dirty="0"/>
              <a:t>Questions</a:t>
            </a:r>
            <a:br>
              <a:rPr lang="en-US" dirty="0"/>
            </a:br>
            <a:br>
              <a:rPr lang="en-US" dirty="0"/>
            </a:br>
            <a:r>
              <a:rPr lang="en-US" sz="4800" dirty="0"/>
              <a:t>Please contact me if you would like to receive training in these protocols </a:t>
            </a:r>
            <a:endParaRPr lang="en-ZA" dirty="0"/>
          </a:p>
        </p:txBody>
      </p:sp>
      <p:sp>
        <p:nvSpPr>
          <p:cNvPr id="3" name="Subtitle 2">
            <a:extLst>
              <a:ext uri="{FF2B5EF4-FFF2-40B4-BE49-F238E27FC236}">
                <a16:creationId xmlns:a16="http://schemas.microsoft.com/office/drawing/2014/main" id="{FA95F4B3-702F-4D2B-9DC8-EFCB02BF26E7}"/>
              </a:ext>
            </a:extLst>
          </p:cNvPr>
          <p:cNvSpPr>
            <a:spLocks noGrp="1"/>
          </p:cNvSpPr>
          <p:nvPr>
            <p:ph type="subTitle" idx="1"/>
          </p:nvPr>
        </p:nvSpPr>
        <p:spPr>
          <a:xfrm>
            <a:off x="1518834" y="4907756"/>
            <a:ext cx="9144000" cy="1655762"/>
          </a:xfrm>
        </p:spPr>
        <p:txBody>
          <a:bodyPr/>
          <a:lstStyle/>
          <a:p>
            <a:r>
              <a:rPr lang="en-US" dirty="0"/>
              <a:t>Yolande Heyns</a:t>
            </a:r>
          </a:p>
          <a:p>
            <a:r>
              <a:rPr lang="en-US" dirty="0">
                <a:hlinkClick r:id="rId3"/>
              </a:rPr>
              <a:t>yolandeallers@gmail.com</a:t>
            </a:r>
            <a:endParaRPr lang="en-US" dirty="0"/>
          </a:p>
          <a:p>
            <a:r>
              <a:rPr lang="en-US" dirty="0"/>
              <a:t>082 907 2212</a:t>
            </a:r>
            <a:endParaRPr lang="en-ZA" dirty="0"/>
          </a:p>
        </p:txBody>
      </p:sp>
    </p:spTree>
    <p:extLst>
      <p:ext uri="{BB962C8B-B14F-4D97-AF65-F5344CB8AC3E}">
        <p14:creationId xmlns:p14="http://schemas.microsoft.com/office/powerpoint/2010/main" val="377031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6E04FF-CA04-A5B5-2882-B5A9DCACC0A7}"/>
              </a:ext>
            </a:extLst>
          </p:cNvPr>
          <p:cNvSpPr>
            <a:spLocks noGrp="1"/>
          </p:cNvSpPr>
          <p:nvPr>
            <p:ph type="title"/>
          </p:nvPr>
        </p:nvSpPr>
        <p:spPr>
          <a:xfrm>
            <a:off x="848918" y="2858251"/>
            <a:ext cx="4486656" cy="1141497"/>
          </a:xfrm>
        </p:spPr>
        <p:txBody>
          <a:bodyPr/>
          <a:lstStyle/>
          <a:p>
            <a:r>
              <a:rPr lang="en-US" dirty="0"/>
              <a:t>Career start at </a:t>
            </a:r>
            <a:br>
              <a:rPr lang="en-US" dirty="0"/>
            </a:br>
            <a:r>
              <a:rPr lang="en-US" dirty="0"/>
              <a:t>Bethany house trust</a:t>
            </a:r>
            <a:endParaRPr lang="en-ZA" dirty="0"/>
          </a:p>
        </p:txBody>
      </p:sp>
      <p:pic>
        <p:nvPicPr>
          <p:cNvPr id="1026" name="Picture 2" descr="May be an image of 7 people and text that says 'IN PERSPECTIVE Child Protection. Social Welfare Youth Development &amp; more Bethany House Trust 25 years of operations... The Bethany House Trust hassince 1998, initiated, implemented, coordinated and managed multiple the developmen and wellbeing children Focusing Child Protection, Social Welfare, Education Development, Trust persons annually. Bethany House following programs: Bethany Abuse Bethany House ethany House their We Mogale City dreams count! Please contact 60-2763 900 7832 TRUST protection oraanisation informationor getinvolved.'">
            <a:extLst>
              <a:ext uri="{FF2B5EF4-FFF2-40B4-BE49-F238E27FC236}">
                <a16:creationId xmlns:a16="http://schemas.microsoft.com/office/drawing/2014/main" id="{57A8B05A-B100-76BC-B763-71C0A77B23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88596" y="804863"/>
            <a:ext cx="3510808"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5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72AC-7380-71D6-A69B-49915D18525E}"/>
              </a:ext>
            </a:extLst>
          </p:cNvPr>
          <p:cNvSpPr>
            <a:spLocks noGrp="1"/>
          </p:cNvSpPr>
          <p:nvPr>
            <p:ph type="title"/>
          </p:nvPr>
        </p:nvSpPr>
        <p:spPr>
          <a:xfrm>
            <a:off x="353962" y="3429000"/>
            <a:ext cx="5442154" cy="2610465"/>
          </a:xfrm>
        </p:spPr>
        <p:txBody>
          <a:bodyPr>
            <a:normAutofit/>
          </a:bodyPr>
          <a:lstStyle/>
          <a:p>
            <a:pPr marL="342900" indent="-342900" algn="l">
              <a:buFont typeface="Arial" panose="020B0604020202020204" pitchFamily="34" charset="0"/>
              <a:buChar char="•"/>
            </a:pPr>
            <a:r>
              <a:rPr lang="en-US" cap="none" dirty="0"/>
              <a:t>Development of the Ecosystemic Protocol for the Management of Children with Mental Health Problems (ECO-MACH)</a:t>
            </a:r>
            <a:endParaRPr lang="en-ZA" cap="none" dirty="0"/>
          </a:p>
        </p:txBody>
      </p:sp>
      <p:sp>
        <p:nvSpPr>
          <p:cNvPr id="4" name="Text Placeholder 3">
            <a:extLst>
              <a:ext uri="{FF2B5EF4-FFF2-40B4-BE49-F238E27FC236}">
                <a16:creationId xmlns:a16="http://schemas.microsoft.com/office/drawing/2014/main" id="{C3728829-7BD9-D47D-B750-BE0749F10EC4}"/>
              </a:ext>
            </a:extLst>
          </p:cNvPr>
          <p:cNvSpPr>
            <a:spLocks noGrp="1"/>
          </p:cNvSpPr>
          <p:nvPr>
            <p:ph type="body" sz="half" idx="2"/>
          </p:nvPr>
        </p:nvSpPr>
        <p:spPr>
          <a:xfrm>
            <a:off x="353962" y="1822310"/>
            <a:ext cx="5442154" cy="1068373"/>
          </a:xfrm>
        </p:spPr>
        <p:txBody>
          <a:bodyPr>
            <a:normAutofit/>
          </a:bodyPr>
          <a:lstStyle/>
          <a:p>
            <a:r>
              <a:rPr lang="en-US" sz="2400" dirty="0"/>
              <a:t>Encounters with children presenting </a:t>
            </a:r>
          </a:p>
          <a:p>
            <a:r>
              <a:rPr lang="en-US" sz="2400" dirty="0"/>
              <a:t>with mental health problems </a:t>
            </a:r>
            <a:endParaRPr lang="en-ZA" sz="2400" dirty="0"/>
          </a:p>
        </p:txBody>
      </p:sp>
      <p:pic>
        <p:nvPicPr>
          <p:cNvPr id="8" name="Content Placeholder 7">
            <a:extLst>
              <a:ext uri="{FF2B5EF4-FFF2-40B4-BE49-F238E27FC236}">
                <a16:creationId xmlns:a16="http://schemas.microsoft.com/office/drawing/2014/main" id="{4DAF0A38-2A27-A820-755A-601C46F0ED54}"/>
              </a:ext>
            </a:extLst>
          </p:cNvPr>
          <p:cNvPicPr>
            <a:picLocks noGrp="1" noChangeAspect="1"/>
          </p:cNvPicPr>
          <p:nvPr>
            <p:ph idx="1"/>
          </p:nvPr>
        </p:nvPicPr>
        <p:blipFill>
          <a:blip r:embed="rId3"/>
          <a:stretch>
            <a:fillRect/>
          </a:stretch>
        </p:blipFill>
        <p:spPr>
          <a:xfrm>
            <a:off x="6395886" y="457200"/>
            <a:ext cx="5654211" cy="5943600"/>
          </a:xfrm>
          <a:prstGeom prst="rect">
            <a:avLst/>
          </a:prstGeom>
        </p:spPr>
      </p:pic>
    </p:spTree>
    <p:extLst>
      <p:ext uri="{BB962C8B-B14F-4D97-AF65-F5344CB8AC3E}">
        <p14:creationId xmlns:p14="http://schemas.microsoft.com/office/powerpoint/2010/main" val="4542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9842-8ED3-9D00-810C-0B95CA8E45CF}"/>
              </a:ext>
            </a:extLst>
          </p:cNvPr>
          <p:cNvSpPr>
            <a:spLocks noGrp="1"/>
          </p:cNvSpPr>
          <p:nvPr>
            <p:ph type="title"/>
          </p:nvPr>
        </p:nvSpPr>
        <p:spPr>
          <a:xfrm>
            <a:off x="486697" y="964692"/>
            <a:ext cx="11238271" cy="1188720"/>
          </a:xfrm>
          <a:solidFill>
            <a:schemeClr val="bg1">
              <a:lumMod val="95000"/>
            </a:schemeClr>
          </a:solidFill>
          <a:ln>
            <a:noFill/>
          </a:ln>
        </p:spPr>
        <p:txBody>
          <a:bodyPr>
            <a:normAutofit/>
          </a:bodyPr>
          <a:lstStyle/>
          <a:p>
            <a:r>
              <a:rPr lang="en-US" sz="3200" dirty="0">
                <a:latin typeface="Calibri Light" panose="020F0302020204030204" pitchFamily="34" charset="0"/>
                <a:cs typeface="Calibri Light" panose="020F0302020204030204" pitchFamily="34" charset="0"/>
              </a:rPr>
              <a:t>Advantages of implementing the eco-</a:t>
            </a:r>
            <a:r>
              <a:rPr lang="en-US" sz="3200" dirty="0" err="1">
                <a:latin typeface="Calibri Light" panose="020F0302020204030204" pitchFamily="34" charset="0"/>
                <a:cs typeface="Calibri Light" panose="020F0302020204030204" pitchFamily="34" charset="0"/>
              </a:rPr>
              <a:t>mach</a:t>
            </a:r>
            <a:endParaRPr lang="en-ZA" sz="32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823D68F-32B8-BBB6-8CDF-8DA677875CDF}"/>
              </a:ext>
            </a:extLst>
          </p:cNvPr>
          <p:cNvSpPr>
            <a:spLocks noGrp="1"/>
          </p:cNvSpPr>
          <p:nvPr>
            <p:ph idx="1"/>
          </p:nvPr>
        </p:nvSpPr>
        <p:spPr>
          <a:xfrm>
            <a:off x="648929" y="2153412"/>
            <a:ext cx="10928555" cy="4380123"/>
          </a:xfrm>
        </p:spPr>
        <p:txBody>
          <a:bodyPr>
            <a:normAutofit/>
          </a:bodyPr>
          <a:lstStyle/>
          <a:p>
            <a:r>
              <a:rPr lang="en-US" sz="2400" dirty="0">
                <a:latin typeface="Calibri Light" panose="020F0302020204030204" pitchFamily="34" charset="0"/>
                <a:cs typeface="Calibri Light" panose="020F0302020204030204" pitchFamily="34" charset="0"/>
              </a:rPr>
              <a:t>Provides a step-by-step guideline for identifying and supporting children with mental health problems</a:t>
            </a:r>
          </a:p>
          <a:p>
            <a:r>
              <a:rPr lang="en-US" sz="2400" dirty="0">
                <a:latin typeface="Calibri Light" panose="020F0302020204030204" pitchFamily="34" charset="0"/>
                <a:cs typeface="Calibri Light" panose="020F0302020204030204" pitchFamily="34" charset="0"/>
              </a:rPr>
              <a:t>Assists in early identification of disorders or behaviour problems</a:t>
            </a:r>
          </a:p>
          <a:p>
            <a:r>
              <a:rPr lang="en-US" sz="2400" dirty="0">
                <a:latin typeface="Calibri Light" panose="020F0302020204030204" pitchFamily="34" charset="0"/>
                <a:cs typeface="Calibri Light" panose="020F0302020204030204" pitchFamily="34" charset="0"/>
              </a:rPr>
              <a:t>Streamlines the support of children with mental health problems</a:t>
            </a:r>
          </a:p>
          <a:p>
            <a:r>
              <a:rPr lang="en-US" sz="2400" dirty="0">
                <a:latin typeface="Calibri Light" panose="020F0302020204030204" pitchFamily="34" charset="0"/>
                <a:cs typeface="Calibri Light" panose="020F0302020204030204" pitchFamily="34" charset="0"/>
              </a:rPr>
              <a:t>Promotes the mental health of children</a:t>
            </a:r>
          </a:p>
          <a:p>
            <a:r>
              <a:rPr lang="en-US" sz="2400" dirty="0">
                <a:latin typeface="Calibri Light" panose="020F0302020204030204" pitchFamily="34" charset="0"/>
                <a:cs typeface="Calibri Light" panose="020F0302020204030204" pitchFamily="34" charset="0"/>
              </a:rPr>
              <a:t>Empowers staff</a:t>
            </a:r>
          </a:p>
          <a:p>
            <a:r>
              <a:rPr lang="en-US" sz="2400" dirty="0">
                <a:latin typeface="Calibri Light" panose="020F0302020204030204" pitchFamily="34" charset="0"/>
                <a:cs typeface="Calibri Light" panose="020F0302020204030204" pitchFamily="34" charset="0"/>
              </a:rPr>
              <a:t>Ensures collaborative practice between all role-players on all ecosystemic levels</a:t>
            </a:r>
            <a:endParaRPr lang="en-ZA"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1807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50FE0-A497-4FB7-E868-B9D75BB6141A}"/>
              </a:ext>
            </a:extLst>
          </p:cNvPr>
          <p:cNvSpPr>
            <a:spLocks noGrp="1"/>
          </p:cNvSpPr>
          <p:nvPr>
            <p:ph type="title"/>
          </p:nvPr>
        </p:nvSpPr>
        <p:spPr>
          <a:xfrm>
            <a:off x="1429718" y="2727707"/>
            <a:ext cx="8991600" cy="1645920"/>
          </a:xfrm>
        </p:spPr>
        <p:txBody>
          <a:bodyPr/>
          <a:lstStyle/>
          <a:p>
            <a:r>
              <a:rPr lang="en-US" dirty="0"/>
              <a:t>Regarding the newest development</a:t>
            </a:r>
            <a:endParaRPr lang="en-ZA" dirty="0"/>
          </a:p>
        </p:txBody>
      </p:sp>
    </p:spTree>
    <p:extLst>
      <p:ext uri="{BB962C8B-B14F-4D97-AF65-F5344CB8AC3E}">
        <p14:creationId xmlns:p14="http://schemas.microsoft.com/office/powerpoint/2010/main" val="23914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6E04FF-CA04-A5B5-2882-B5A9DCACC0A7}"/>
              </a:ext>
            </a:extLst>
          </p:cNvPr>
          <p:cNvSpPr>
            <a:spLocks noGrp="1"/>
          </p:cNvSpPr>
          <p:nvPr>
            <p:ph type="title"/>
          </p:nvPr>
        </p:nvSpPr>
        <p:spPr>
          <a:xfrm>
            <a:off x="848918" y="2858251"/>
            <a:ext cx="4486656" cy="1141497"/>
          </a:xfrm>
        </p:spPr>
        <p:txBody>
          <a:bodyPr/>
          <a:lstStyle/>
          <a:p>
            <a:r>
              <a:rPr lang="en-US" dirty="0"/>
              <a:t>Career start at </a:t>
            </a:r>
            <a:br>
              <a:rPr lang="en-US" dirty="0"/>
            </a:br>
            <a:r>
              <a:rPr lang="en-US" dirty="0"/>
              <a:t>crossroads </a:t>
            </a:r>
            <a:r>
              <a:rPr lang="en-US" dirty="0" err="1"/>
              <a:t>cycc</a:t>
            </a:r>
            <a:endParaRPr lang="en-ZA" dirty="0"/>
          </a:p>
        </p:txBody>
      </p:sp>
      <p:pic>
        <p:nvPicPr>
          <p:cNvPr id="3" name="Content Placeholder 2">
            <a:extLst>
              <a:ext uri="{FF2B5EF4-FFF2-40B4-BE49-F238E27FC236}">
                <a16:creationId xmlns:a16="http://schemas.microsoft.com/office/drawing/2014/main" id="{6A939C5D-BBAC-1E3D-60BC-4C5E1CAA79B7}"/>
              </a:ext>
            </a:extLst>
          </p:cNvPr>
          <p:cNvPicPr>
            <a:picLocks noGrp="1" noChangeAspect="1"/>
          </p:cNvPicPr>
          <p:nvPr>
            <p:ph idx="1"/>
          </p:nvPr>
        </p:nvPicPr>
        <p:blipFill>
          <a:blip r:embed="rId3"/>
          <a:stretch>
            <a:fillRect/>
          </a:stretch>
        </p:blipFill>
        <p:spPr>
          <a:xfrm>
            <a:off x="6670015" y="2685244"/>
            <a:ext cx="5029200" cy="1487510"/>
          </a:xfrm>
          <a:prstGeom prst="rect">
            <a:avLst/>
          </a:prstGeom>
        </p:spPr>
      </p:pic>
    </p:spTree>
    <p:extLst>
      <p:ext uri="{BB962C8B-B14F-4D97-AF65-F5344CB8AC3E}">
        <p14:creationId xmlns:p14="http://schemas.microsoft.com/office/powerpoint/2010/main" val="288648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72AC-7380-71D6-A69B-49915D18525E}"/>
              </a:ext>
            </a:extLst>
          </p:cNvPr>
          <p:cNvSpPr>
            <a:spLocks noGrp="1"/>
          </p:cNvSpPr>
          <p:nvPr>
            <p:ph type="title"/>
          </p:nvPr>
        </p:nvSpPr>
        <p:spPr>
          <a:xfrm>
            <a:off x="353962" y="3429000"/>
            <a:ext cx="5442154" cy="2610465"/>
          </a:xfrm>
        </p:spPr>
        <p:txBody>
          <a:bodyPr>
            <a:normAutofit/>
          </a:bodyPr>
          <a:lstStyle/>
          <a:p>
            <a:pPr marL="342900" indent="-342900" algn="l">
              <a:buFont typeface="Arial" panose="020B0604020202020204" pitchFamily="34" charset="0"/>
              <a:buChar char="•"/>
            </a:pPr>
            <a:r>
              <a:rPr lang="en-US" cap="none" dirty="0"/>
              <a:t>Development of the Ecosystemic Assessment and Intervention Protocol (ECO-AIP) </a:t>
            </a:r>
            <a:endParaRPr lang="en-ZA" cap="none" dirty="0"/>
          </a:p>
        </p:txBody>
      </p:sp>
      <p:sp>
        <p:nvSpPr>
          <p:cNvPr id="4" name="Text Placeholder 3">
            <a:extLst>
              <a:ext uri="{FF2B5EF4-FFF2-40B4-BE49-F238E27FC236}">
                <a16:creationId xmlns:a16="http://schemas.microsoft.com/office/drawing/2014/main" id="{C3728829-7BD9-D47D-B750-BE0749F10EC4}"/>
              </a:ext>
            </a:extLst>
          </p:cNvPr>
          <p:cNvSpPr>
            <a:spLocks noGrp="1"/>
          </p:cNvSpPr>
          <p:nvPr>
            <p:ph type="body" sz="half" idx="2"/>
          </p:nvPr>
        </p:nvSpPr>
        <p:spPr>
          <a:xfrm>
            <a:off x="353962" y="1048386"/>
            <a:ext cx="5442154" cy="1880793"/>
          </a:xfrm>
        </p:spPr>
        <p:txBody>
          <a:bodyPr>
            <a:normAutofit lnSpcReduction="10000"/>
          </a:bodyPr>
          <a:lstStyle/>
          <a:p>
            <a:pPr>
              <a:lnSpc>
                <a:spcPct val="160000"/>
              </a:lnSpc>
              <a:spcBef>
                <a:spcPts val="600"/>
              </a:spcBef>
              <a:spcAft>
                <a:spcPts val="600"/>
              </a:spcAft>
            </a:pPr>
            <a:r>
              <a:rPr lang="en-US" sz="2400" dirty="0"/>
              <a:t>Encounters with children presenting </a:t>
            </a:r>
          </a:p>
          <a:p>
            <a:pPr>
              <a:lnSpc>
                <a:spcPct val="160000"/>
              </a:lnSpc>
              <a:spcBef>
                <a:spcPts val="600"/>
              </a:spcBef>
              <a:spcAft>
                <a:spcPts val="600"/>
              </a:spcAft>
            </a:pPr>
            <a:r>
              <a:rPr lang="en-US" sz="2400" dirty="0"/>
              <a:t>with developmental problems rather than mental health problems  </a:t>
            </a:r>
            <a:endParaRPr lang="en-ZA" sz="2400" dirty="0"/>
          </a:p>
        </p:txBody>
      </p:sp>
      <p:pic>
        <p:nvPicPr>
          <p:cNvPr id="6" name="Content Placeholder 8">
            <a:extLst>
              <a:ext uri="{FF2B5EF4-FFF2-40B4-BE49-F238E27FC236}">
                <a16:creationId xmlns:a16="http://schemas.microsoft.com/office/drawing/2014/main" id="{7B5ABA67-90B2-63DE-4179-24A76C595893}"/>
              </a:ext>
            </a:extLst>
          </p:cNvPr>
          <p:cNvPicPr>
            <a:picLocks noChangeAspect="1"/>
          </p:cNvPicPr>
          <p:nvPr/>
        </p:nvPicPr>
        <p:blipFill>
          <a:blip r:embed="rId3"/>
          <a:stretch>
            <a:fillRect/>
          </a:stretch>
        </p:blipFill>
        <p:spPr>
          <a:xfrm>
            <a:off x="6966155" y="457200"/>
            <a:ext cx="4602480" cy="5943600"/>
          </a:xfrm>
          <a:prstGeom prst="rect">
            <a:avLst/>
          </a:prstGeom>
        </p:spPr>
      </p:pic>
    </p:spTree>
    <p:extLst>
      <p:ext uri="{BB962C8B-B14F-4D97-AF65-F5344CB8AC3E}">
        <p14:creationId xmlns:p14="http://schemas.microsoft.com/office/powerpoint/2010/main" val="177030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28CE-6670-4F57-AC55-C5CC6AE0B089}"/>
              </a:ext>
            </a:extLst>
          </p:cNvPr>
          <p:cNvSpPr>
            <a:spLocks noGrp="1"/>
          </p:cNvSpPr>
          <p:nvPr>
            <p:ph type="title"/>
          </p:nvPr>
        </p:nvSpPr>
        <p:spPr/>
        <p:txBody>
          <a:bodyPr/>
          <a:lstStyle/>
          <a:p>
            <a:pPr algn="ctr"/>
            <a:r>
              <a:rPr lang="en-US" dirty="0"/>
              <a:t>Step 1 – Admission assessment </a:t>
            </a:r>
            <a:endParaRPr lang="en-ZA" dirty="0"/>
          </a:p>
        </p:txBody>
      </p:sp>
      <p:sp>
        <p:nvSpPr>
          <p:cNvPr id="5" name="Content Placeholder 4">
            <a:extLst>
              <a:ext uri="{FF2B5EF4-FFF2-40B4-BE49-F238E27FC236}">
                <a16:creationId xmlns:a16="http://schemas.microsoft.com/office/drawing/2014/main" id="{BBC31EB5-6DCE-4F5C-9461-7ACC90863D16}"/>
              </a:ext>
            </a:extLst>
          </p:cNvPr>
          <p:cNvSpPr>
            <a:spLocks noGrp="1"/>
          </p:cNvSpPr>
          <p:nvPr>
            <p:ph sz="half" idx="2"/>
          </p:nvPr>
        </p:nvSpPr>
        <p:spPr>
          <a:xfrm>
            <a:off x="5555108" y="2057400"/>
            <a:ext cx="6049108" cy="4351338"/>
          </a:xfrm>
        </p:spPr>
        <p:txBody>
          <a:bodyPr/>
          <a:lstStyle/>
          <a:p>
            <a:r>
              <a:rPr lang="en-ZA" dirty="0"/>
              <a:t>Complete when child is admitted</a:t>
            </a:r>
          </a:p>
          <a:p>
            <a:r>
              <a:rPr lang="en-ZA" dirty="0"/>
              <a:t>Contains:</a:t>
            </a:r>
          </a:p>
          <a:p>
            <a:pPr lvl="1"/>
            <a:r>
              <a:rPr lang="en-ZA" dirty="0"/>
              <a:t>Identifying information</a:t>
            </a:r>
          </a:p>
          <a:p>
            <a:pPr lvl="1"/>
            <a:r>
              <a:rPr lang="en-ZA" dirty="0"/>
              <a:t>Medical history </a:t>
            </a:r>
          </a:p>
          <a:p>
            <a:pPr lvl="1"/>
            <a:r>
              <a:rPr lang="en-ZA" dirty="0"/>
              <a:t>Social history </a:t>
            </a:r>
          </a:p>
          <a:p>
            <a:pPr lvl="1"/>
            <a:r>
              <a:rPr lang="en-ZA" dirty="0"/>
              <a:t>Family background</a:t>
            </a:r>
          </a:p>
          <a:p>
            <a:pPr lvl="1"/>
            <a:r>
              <a:rPr lang="en-ZA" dirty="0"/>
              <a:t>Developmental history</a:t>
            </a:r>
          </a:p>
        </p:txBody>
      </p:sp>
      <p:pic>
        <p:nvPicPr>
          <p:cNvPr id="11" name="Content Placeholder 10">
            <a:extLst>
              <a:ext uri="{FF2B5EF4-FFF2-40B4-BE49-F238E27FC236}">
                <a16:creationId xmlns:a16="http://schemas.microsoft.com/office/drawing/2014/main" id="{E5B92F5C-6DD6-45DE-9B32-4C5B1ACE95C0}"/>
              </a:ext>
            </a:extLst>
          </p:cNvPr>
          <p:cNvPicPr>
            <a:picLocks noGrp="1" noChangeAspect="1"/>
          </p:cNvPicPr>
          <p:nvPr>
            <p:ph sz="half" idx="1"/>
          </p:nvPr>
        </p:nvPicPr>
        <p:blipFill>
          <a:blip r:embed="rId2"/>
          <a:stretch>
            <a:fillRect/>
          </a:stretch>
        </p:blipFill>
        <p:spPr>
          <a:xfrm>
            <a:off x="838200" y="2057400"/>
            <a:ext cx="4106489" cy="2743200"/>
          </a:xfrm>
        </p:spPr>
      </p:pic>
    </p:spTree>
    <p:extLst>
      <p:ext uri="{BB962C8B-B14F-4D97-AF65-F5344CB8AC3E}">
        <p14:creationId xmlns:p14="http://schemas.microsoft.com/office/powerpoint/2010/main" val="6680838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568</TotalTime>
  <Words>633</Words>
  <Application>Microsoft Office PowerPoint</Application>
  <PresentationFormat>Widescreen</PresentationFormat>
  <Paragraphs>81</Paragraphs>
  <Slides>23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Gill Sans MT</vt:lpstr>
      <vt:lpstr>Parcel</vt:lpstr>
      <vt:lpstr>Office Theme</vt:lpstr>
      <vt:lpstr>Identifying and supporting children with developmental delays and/or disabilities in rural child and youth care centres</vt:lpstr>
      <vt:lpstr>Background </vt:lpstr>
      <vt:lpstr>Career start at  Bethany house trust</vt:lpstr>
      <vt:lpstr>Development of the Ecosystemic Protocol for the Management of Children with Mental Health Problems (ECO-MACH)</vt:lpstr>
      <vt:lpstr>Advantages of implementing the eco-mach</vt:lpstr>
      <vt:lpstr>Regarding the newest development</vt:lpstr>
      <vt:lpstr>Career start at  crossroads cycc</vt:lpstr>
      <vt:lpstr>Development of the Ecosystemic Assessment and Intervention Protocol (ECO-AIP) </vt:lpstr>
      <vt:lpstr>Step 1 – Admission assessment </vt:lpstr>
      <vt:lpstr>Step 2 – Implement assessments  4 Weeks after admission</vt:lpstr>
      <vt:lpstr>Step 2.1. – Sensory integration assessment </vt:lpstr>
      <vt:lpstr>Example of sensory assessment</vt:lpstr>
      <vt:lpstr>Example of sensory assessment </vt:lpstr>
      <vt:lpstr>Step 2.2. – Developmental assessment  </vt:lpstr>
      <vt:lpstr>Example of developmental assessment </vt:lpstr>
      <vt:lpstr>Example of developmental assessment </vt:lpstr>
      <vt:lpstr>Step 2.3. – Conclude &amp; Decide </vt:lpstr>
      <vt:lpstr>Step 3 – Compile and implement IDP</vt:lpstr>
      <vt:lpstr>Step 3 – Compile and implement IDP</vt:lpstr>
      <vt:lpstr>Step 4 – Evaluate </vt:lpstr>
      <vt:lpstr>Benefits of ECO-AIP in rural CYCC</vt:lpstr>
      <vt:lpstr>PowerPoint Presentation</vt:lpstr>
      <vt:lpstr>Questions  Please contact me if you would like to receive training in these protocols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Yolande Heyns</dc:creator>
  <cp:lastModifiedBy>Yolande Heyns</cp:lastModifiedBy>
  <cp:revision>21</cp:revision>
  <dcterms:created xsi:type="dcterms:W3CDTF">2023-09-15T09:30:44Z</dcterms:created>
  <dcterms:modified xsi:type="dcterms:W3CDTF">2023-09-19T09:20:17Z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