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4" r:id="rId9"/>
    <p:sldId id="265" r:id="rId10"/>
    <p:sldId id="266" r:id="rId11"/>
    <p:sldId id="274" r:id="rId12"/>
    <p:sldId id="275" r:id="rId13"/>
    <p:sldId id="276" r:id="rId14"/>
    <p:sldId id="277" r:id="rId15"/>
    <p:sldId id="27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998" autoAdjust="0"/>
    <p:restoredTop sz="94660"/>
  </p:normalViewPr>
  <p:slideViewPr>
    <p:cSldViewPr snapToGrid="0">
      <p:cViewPr varScale="1">
        <p:scale>
          <a:sx n="86" d="100"/>
          <a:sy n="86" d="100"/>
        </p:scale>
        <p:origin x="422"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_rels/data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_rels/drawing1.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diagrams/colors1.xml><?xml version="1.0" encoding="utf-8"?>
<dgm:colorsDef xmlns:dgm="http://schemas.openxmlformats.org/drawingml/2006/diagram" xmlns:a="http://schemas.openxmlformats.org/drawingml/2006/main" uniqueId="urn:microsoft.com/office/officeart/2018/5/colors/Iconchunking_neutralicontext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EA9E8FD-46C9-4545-B46C-568016FE4D16}" type="doc">
      <dgm:prSet loTypeId="urn:microsoft.com/office/officeart/2018/2/layout/IconVerticalSolidList" loCatId="icon" qsTypeId="urn:microsoft.com/office/officeart/2005/8/quickstyle/simple1" qsCatId="simple" csTypeId="urn:microsoft.com/office/officeart/2018/5/colors/Iconchunking_neutralicontext_colorful5" csCatId="colorful" phldr="1"/>
      <dgm:spPr/>
      <dgm:t>
        <a:bodyPr/>
        <a:lstStyle/>
        <a:p>
          <a:endParaRPr lang="en-US"/>
        </a:p>
      </dgm:t>
    </dgm:pt>
    <dgm:pt modelId="{EA183606-679E-45B4-AA67-929673FEA0E9}">
      <dgm:prSet/>
      <dgm:spPr/>
      <dgm:t>
        <a:bodyPr/>
        <a:lstStyle/>
        <a:p>
          <a:r>
            <a:rPr lang="en-GB"/>
            <a:t>Coping strategies are essential for minimizing the adverse effects of STS and fostering resilience in forensic social workers (Lazarus &amp; Folkman, 1984).</a:t>
          </a:r>
          <a:endParaRPr lang="en-US"/>
        </a:p>
      </dgm:t>
    </dgm:pt>
    <dgm:pt modelId="{423A15DD-FE4D-4133-B1A5-E989E0B9D637}" type="parTrans" cxnId="{CCE06678-31AA-4662-9F10-EB94AFC4FB14}">
      <dgm:prSet/>
      <dgm:spPr/>
      <dgm:t>
        <a:bodyPr/>
        <a:lstStyle/>
        <a:p>
          <a:endParaRPr lang="en-US"/>
        </a:p>
      </dgm:t>
    </dgm:pt>
    <dgm:pt modelId="{2F2012C7-D441-4A1C-9154-349B63DF422A}" type="sibTrans" cxnId="{CCE06678-31AA-4662-9F10-EB94AFC4FB14}">
      <dgm:prSet/>
      <dgm:spPr/>
      <dgm:t>
        <a:bodyPr/>
        <a:lstStyle/>
        <a:p>
          <a:endParaRPr lang="en-US"/>
        </a:p>
      </dgm:t>
    </dgm:pt>
    <dgm:pt modelId="{8EE3765B-A212-40F3-83D8-6B4239A4B340}">
      <dgm:prSet/>
      <dgm:spPr/>
      <dgm:t>
        <a:bodyPr/>
        <a:lstStyle/>
        <a:p>
          <a:r>
            <a:rPr lang="en-GB"/>
            <a:t>Problem-focused, emotion-focused, and avoidance coping are three main coping response categories (Endler &amp; Parker, 1990).</a:t>
          </a:r>
          <a:endParaRPr lang="en-US"/>
        </a:p>
      </dgm:t>
    </dgm:pt>
    <dgm:pt modelId="{A1F517D2-CAC8-42F6-A3C8-06AB463926EE}" type="parTrans" cxnId="{3EC68444-D80E-49A6-8D22-3107077F3510}">
      <dgm:prSet/>
      <dgm:spPr/>
      <dgm:t>
        <a:bodyPr/>
        <a:lstStyle/>
        <a:p>
          <a:endParaRPr lang="en-US"/>
        </a:p>
      </dgm:t>
    </dgm:pt>
    <dgm:pt modelId="{04E3287D-DEC1-4547-B314-EDBD79D4CF00}" type="sibTrans" cxnId="{3EC68444-D80E-49A6-8D22-3107077F3510}">
      <dgm:prSet/>
      <dgm:spPr/>
      <dgm:t>
        <a:bodyPr/>
        <a:lstStyle/>
        <a:p>
          <a:endParaRPr lang="en-US"/>
        </a:p>
      </dgm:t>
    </dgm:pt>
    <dgm:pt modelId="{39574AC5-16F7-4202-AF4F-135941C41280}">
      <dgm:prSet/>
      <dgm:spPr/>
      <dgm:t>
        <a:bodyPr/>
        <a:lstStyle/>
        <a:p>
          <a:r>
            <a:rPr lang="en-GB"/>
            <a:t>Existing literature lacks research on the association between coping strategies and STS among forensic social workers in South Africa.</a:t>
          </a:r>
          <a:endParaRPr lang="en-US"/>
        </a:p>
      </dgm:t>
    </dgm:pt>
    <dgm:pt modelId="{6C449CEF-9BEB-4C10-AC08-2B91E9A330A3}" type="parTrans" cxnId="{C502BBAB-CFE8-4018-B825-E4D319C5EA54}">
      <dgm:prSet/>
      <dgm:spPr/>
      <dgm:t>
        <a:bodyPr/>
        <a:lstStyle/>
        <a:p>
          <a:endParaRPr lang="en-US"/>
        </a:p>
      </dgm:t>
    </dgm:pt>
    <dgm:pt modelId="{0759B5F5-E007-40ED-9503-6F1609425085}" type="sibTrans" cxnId="{C502BBAB-CFE8-4018-B825-E4D319C5EA54}">
      <dgm:prSet/>
      <dgm:spPr/>
      <dgm:t>
        <a:bodyPr/>
        <a:lstStyle/>
        <a:p>
          <a:endParaRPr lang="en-US"/>
        </a:p>
      </dgm:t>
    </dgm:pt>
    <dgm:pt modelId="{199BE840-BC1C-4A36-8BB0-6803FCE5A390}">
      <dgm:prSet/>
      <dgm:spPr/>
      <dgm:t>
        <a:bodyPr/>
        <a:lstStyle/>
        <a:p>
          <a:r>
            <a:rPr lang="en-GB" dirty="0"/>
            <a:t>This study aimed to investigate the associations between the frequency of using coping strategies and the frequency of experiencing STS symptoms among forensic social workers.</a:t>
          </a:r>
          <a:endParaRPr lang="en-US" dirty="0"/>
        </a:p>
      </dgm:t>
    </dgm:pt>
    <dgm:pt modelId="{590A964D-6C21-4233-A735-C0AC3440A492}" type="parTrans" cxnId="{88CAB38E-8799-463D-89F9-DC9432546448}">
      <dgm:prSet/>
      <dgm:spPr/>
      <dgm:t>
        <a:bodyPr/>
        <a:lstStyle/>
        <a:p>
          <a:endParaRPr lang="en-US"/>
        </a:p>
      </dgm:t>
    </dgm:pt>
    <dgm:pt modelId="{1C3DF750-C855-4ABC-B5CB-0BE77E174D7E}" type="sibTrans" cxnId="{88CAB38E-8799-463D-89F9-DC9432546448}">
      <dgm:prSet/>
      <dgm:spPr/>
      <dgm:t>
        <a:bodyPr/>
        <a:lstStyle/>
        <a:p>
          <a:endParaRPr lang="en-US"/>
        </a:p>
      </dgm:t>
    </dgm:pt>
    <dgm:pt modelId="{6EFE2CD8-BED3-4DE2-B9FB-B6F19FDDC80C}">
      <dgm:prSet/>
      <dgm:spPr/>
      <dgm:t>
        <a:bodyPr/>
        <a:lstStyle/>
        <a:p>
          <a:r>
            <a:rPr lang="en-GB"/>
            <a:t>Research question: What are the associations between the frequency of applying different coping strategies and the frequency of experiencing STS symptoms amongst forensic social workers?</a:t>
          </a:r>
          <a:endParaRPr lang="en-US"/>
        </a:p>
      </dgm:t>
    </dgm:pt>
    <dgm:pt modelId="{A7FCB49B-0194-4AC8-903D-4D2E29736ED0}" type="parTrans" cxnId="{4551050A-7520-45D9-BAFA-0DD6C1FCDA15}">
      <dgm:prSet/>
      <dgm:spPr/>
      <dgm:t>
        <a:bodyPr/>
        <a:lstStyle/>
        <a:p>
          <a:endParaRPr lang="en-US"/>
        </a:p>
      </dgm:t>
    </dgm:pt>
    <dgm:pt modelId="{3586EB32-697A-4E90-9993-16E1CAD7AFA8}" type="sibTrans" cxnId="{4551050A-7520-45D9-BAFA-0DD6C1FCDA15}">
      <dgm:prSet/>
      <dgm:spPr/>
      <dgm:t>
        <a:bodyPr/>
        <a:lstStyle/>
        <a:p>
          <a:endParaRPr lang="en-US"/>
        </a:p>
      </dgm:t>
    </dgm:pt>
    <dgm:pt modelId="{A8994CAC-A17E-4077-AEA5-21744F0B4C9A}" type="pres">
      <dgm:prSet presAssocID="{5EA9E8FD-46C9-4545-B46C-568016FE4D16}" presName="root" presStyleCnt="0">
        <dgm:presLayoutVars>
          <dgm:dir/>
          <dgm:resizeHandles val="exact"/>
        </dgm:presLayoutVars>
      </dgm:prSet>
      <dgm:spPr/>
    </dgm:pt>
    <dgm:pt modelId="{394B861D-13D0-49E9-AB50-90C6D45AAF6C}" type="pres">
      <dgm:prSet presAssocID="{EA183606-679E-45B4-AA67-929673FEA0E9}" presName="compNode" presStyleCnt="0"/>
      <dgm:spPr/>
    </dgm:pt>
    <dgm:pt modelId="{0A0D4223-BC4D-42DE-8437-8B922293B1EF}" type="pres">
      <dgm:prSet presAssocID="{EA183606-679E-45B4-AA67-929673FEA0E9}" presName="bgRect" presStyleLbl="bgShp" presStyleIdx="0" presStyleCnt="5"/>
      <dgm:spPr/>
    </dgm:pt>
    <dgm:pt modelId="{D55C7480-F4EF-4C21-8EB1-74FEA531656F}" type="pres">
      <dgm:prSet presAssocID="{EA183606-679E-45B4-AA67-929673FEA0E9}"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kull"/>
        </a:ext>
      </dgm:extLst>
    </dgm:pt>
    <dgm:pt modelId="{41FF2F63-D9F2-4F6D-99F5-751F956ACC1D}" type="pres">
      <dgm:prSet presAssocID="{EA183606-679E-45B4-AA67-929673FEA0E9}" presName="spaceRect" presStyleCnt="0"/>
      <dgm:spPr/>
    </dgm:pt>
    <dgm:pt modelId="{91332EE2-AD27-409E-ADA9-E62CF9CCDF7C}" type="pres">
      <dgm:prSet presAssocID="{EA183606-679E-45B4-AA67-929673FEA0E9}" presName="parTx" presStyleLbl="revTx" presStyleIdx="0" presStyleCnt="5">
        <dgm:presLayoutVars>
          <dgm:chMax val="0"/>
          <dgm:chPref val="0"/>
        </dgm:presLayoutVars>
      </dgm:prSet>
      <dgm:spPr/>
    </dgm:pt>
    <dgm:pt modelId="{598F6E19-FF44-4712-BBB3-C728491F0A44}" type="pres">
      <dgm:prSet presAssocID="{2F2012C7-D441-4A1C-9154-349B63DF422A}" presName="sibTrans" presStyleCnt="0"/>
      <dgm:spPr/>
    </dgm:pt>
    <dgm:pt modelId="{62DCD4EC-DF07-4AC7-9871-34600165358B}" type="pres">
      <dgm:prSet presAssocID="{8EE3765B-A212-40F3-83D8-6B4239A4B340}" presName="compNode" presStyleCnt="0"/>
      <dgm:spPr/>
    </dgm:pt>
    <dgm:pt modelId="{376751C6-FA4E-457D-8D9A-DA140D7CE0A7}" type="pres">
      <dgm:prSet presAssocID="{8EE3765B-A212-40F3-83D8-6B4239A4B340}" presName="bgRect" presStyleLbl="bgShp" presStyleIdx="1" presStyleCnt="5"/>
      <dgm:spPr/>
    </dgm:pt>
    <dgm:pt modelId="{769A1F05-D68F-4293-9916-4744776B3ECA}" type="pres">
      <dgm:prSet presAssocID="{8EE3765B-A212-40F3-83D8-6B4239A4B340}"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Funny Face Outline"/>
        </a:ext>
      </dgm:extLst>
    </dgm:pt>
    <dgm:pt modelId="{866D28B2-74FE-435F-B0E0-2ACF2C57DCFB}" type="pres">
      <dgm:prSet presAssocID="{8EE3765B-A212-40F3-83D8-6B4239A4B340}" presName="spaceRect" presStyleCnt="0"/>
      <dgm:spPr/>
    </dgm:pt>
    <dgm:pt modelId="{8D710A42-9D3D-4FC3-924E-7C7113E24ABA}" type="pres">
      <dgm:prSet presAssocID="{8EE3765B-A212-40F3-83D8-6B4239A4B340}" presName="parTx" presStyleLbl="revTx" presStyleIdx="1" presStyleCnt="5">
        <dgm:presLayoutVars>
          <dgm:chMax val="0"/>
          <dgm:chPref val="0"/>
        </dgm:presLayoutVars>
      </dgm:prSet>
      <dgm:spPr/>
    </dgm:pt>
    <dgm:pt modelId="{C42508BB-DF5D-431A-A8DA-228FDB656A4D}" type="pres">
      <dgm:prSet presAssocID="{04E3287D-DEC1-4547-B314-EDBD79D4CF00}" presName="sibTrans" presStyleCnt="0"/>
      <dgm:spPr/>
    </dgm:pt>
    <dgm:pt modelId="{4F55FB04-4B1C-4AED-BB34-CE42F90F640B}" type="pres">
      <dgm:prSet presAssocID="{39574AC5-16F7-4202-AF4F-135941C41280}" presName="compNode" presStyleCnt="0"/>
      <dgm:spPr/>
    </dgm:pt>
    <dgm:pt modelId="{A9B5F7A7-FF27-4495-A288-DF1A574F3BF9}" type="pres">
      <dgm:prSet presAssocID="{39574AC5-16F7-4202-AF4F-135941C41280}" presName="bgRect" presStyleLbl="bgShp" presStyleIdx="2" presStyleCnt="5"/>
      <dgm:spPr/>
    </dgm:pt>
    <dgm:pt modelId="{41D8D893-E8FB-4033-AE52-05A3593C3BD7}" type="pres">
      <dgm:prSet presAssocID="{39574AC5-16F7-4202-AF4F-135941C41280}"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roup"/>
        </a:ext>
      </dgm:extLst>
    </dgm:pt>
    <dgm:pt modelId="{F645A180-2F98-4556-85FB-2DE7F709FC71}" type="pres">
      <dgm:prSet presAssocID="{39574AC5-16F7-4202-AF4F-135941C41280}" presName="spaceRect" presStyleCnt="0"/>
      <dgm:spPr/>
    </dgm:pt>
    <dgm:pt modelId="{4E958BE0-09DC-4292-96C0-2E5E8E730243}" type="pres">
      <dgm:prSet presAssocID="{39574AC5-16F7-4202-AF4F-135941C41280}" presName="parTx" presStyleLbl="revTx" presStyleIdx="2" presStyleCnt="5">
        <dgm:presLayoutVars>
          <dgm:chMax val="0"/>
          <dgm:chPref val="0"/>
        </dgm:presLayoutVars>
      </dgm:prSet>
      <dgm:spPr/>
    </dgm:pt>
    <dgm:pt modelId="{E7932DE4-F36E-460C-AF1B-35B9E813790A}" type="pres">
      <dgm:prSet presAssocID="{0759B5F5-E007-40ED-9503-6F1609425085}" presName="sibTrans" presStyleCnt="0"/>
      <dgm:spPr/>
    </dgm:pt>
    <dgm:pt modelId="{CB972FCF-F28E-47AA-AC6A-F2B2F660A555}" type="pres">
      <dgm:prSet presAssocID="{199BE840-BC1C-4A36-8BB0-6803FCE5A390}" presName="compNode" presStyleCnt="0"/>
      <dgm:spPr/>
    </dgm:pt>
    <dgm:pt modelId="{E8E16C50-D65D-49A9-B5A0-B688DABE5F15}" type="pres">
      <dgm:prSet presAssocID="{199BE840-BC1C-4A36-8BB0-6803FCE5A390}" presName="bgRect" presStyleLbl="bgShp" presStyleIdx="3" presStyleCnt="5"/>
      <dgm:spPr/>
    </dgm:pt>
    <dgm:pt modelId="{70A2FE86-DC75-44AE-8E6A-5941F4371A9B}" type="pres">
      <dgm:prSet presAssocID="{199BE840-BC1C-4A36-8BB0-6803FCE5A390}"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agnifying glass"/>
        </a:ext>
      </dgm:extLst>
    </dgm:pt>
    <dgm:pt modelId="{0A887518-28E0-48ED-AE45-48E7F595B436}" type="pres">
      <dgm:prSet presAssocID="{199BE840-BC1C-4A36-8BB0-6803FCE5A390}" presName="spaceRect" presStyleCnt="0"/>
      <dgm:spPr/>
    </dgm:pt>
    <dgm:pt modelId="{0ACD3FAC-60A8-4B4B-9EFF-DAE7648B9781}" type="pres">
      <dgm:prSet presAssocID="{199BE840-BC1C-4A36-8BB0-6803FCE5A390}" presName="parTx" presStyleLbl="revTx" presStyleIdx="3" presStyleCnt="5">
        <dgm:presLayoutVars>
          <dgm:chMax val="0"/>
          <dgm:chPref val="0"/>
        </dgm:presLayoutVars>
      </dgm:prSet>
      <dgm:spPr/>
    </dgm:pt>
    <dgm:pt modelId="{BCFE2E54-2BA0-4855-ADBA-CCA585589EEC}" type="pres">
      <dgm:prSet presAssocID="{1C3DF750-C855-4ABC-B5CB-0BE77E174D7E}" presName="sibTrans" presStyleCnt="0"/>
      <dgm:spPr/>
    </dgm:pt>
    <dgm:pt modelId="{6EA44E0D-64A2-406B-82A2-06DE79C878A6}" type="pres">
      <dgm:prSet presAssocID="{6EFE2CD8-BED3-4DE2-B9FB-B6F19FDDC80C}" presName="compNode" presStyleCnt="0"/>
      <dgm:spPr/>
    </dgm:pt>
    <dgm:pt modelId="{BDD985D0-FACE-42BC-9F6A-080A7AF5AEC1}" type="pres">
      <dgm:prSet presAssocID="{6EFE2CD8-BED3-4DE2-B9FB-B6F19FDDC80C}" presName="bgRect" presStyleLbl="bgShp" presStyleIdx="4" presStyleCnt="5"/>
      <dgm:spPr/>
    </dgm:pt>
    <dgm:pt modelId="{217BA46B-7D7F-439C-BD68-56537C8C3ACA}" type="pres">
      <dgm:prSet presAssocID="{6EFE2CD8-BED3-4DE2-B9FB-B6F19FDDC80C}"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ead with Gears"/>
        </a:ext>
      </dgm:extLst>
    </dgm:pt>
    <dgm:pt modelId="{24015412-27DF-446D-B928-B31378BE2BE8}" type="pres">
      <dgm:prSet presAssocID="{6EFE2CD8-BED3-4DE2-B9FB-B6F19FDDC80C}" presName="spaceRect" presStyleCnt="0"/>
      <dgm:spPr/>
    </dgm:pt>
    <dgm:pt modelId="{DF4561F3-1CA3-4038-8D02-ABC777CB6E6A}" type="pres">
      <dgm:prSet presAssocID="{6EFE2CD8-BED3-4DE2-B9FB-B6F19FDDC80C}" presName="parTx" presStyleLbl="revTx" presStyleIdx="4" presStyleCnt="5">
        <dgm:presLayoutVars>
          <dgm:chMax val="0"/>
          <dgm:chPref val="0"/>
        </dgm:presLayoutVars>
      </dgm:prSet>
      <dgm:spPr/>
    </dgm:pt>
  </dgm:ptLst>
  <dgm:cxnLst>
    <dgm:cxn modelId="{9ED1A306-B877-4CF2-B327-383B23C6AB56}" type="presOf" srcId="{8EE3765B-A212-40F3-83D8-6B4239A4B340}" destId="{8D710A42-9D3D-4FC3-924E-7C7113E24ABA}" srcOrd="0" destOrd="0" presId="urn:microsoft.com/office/officeart/2018/2/layout/IconVerticalSolidList"/>
    <dgm:cxn modelId="{4551050A-7520-45D9-BAFA-0DD6C1FCDA15}" srcId="{5EA9E8FD-46C9-4545-B46C-568016FE4D16}" destId="{6EFE2CD8-BED3-4DE2-B9FB-B6F19FDDC80C}" srcOrd="4" destOrd="0" parTransId="{A7FCB49B-0194-4AC8-903D-4D2E29736ED0}" sibTransId="{3586EB32-697A-4E90-9993-16E1CAD7AFA8}"/>
    <dgm:cxn modelId="{5ECD0B0B-9FD2-49D6-A171-739F23CBA162}" type="presOf" srcId="{6EFE2CD8-BED3-4DE2-B9FB-B6F19FDDC80C}" destId="{DF4561F3-1CA3-4038-8D02-ABC777CB6E6A}" srcOrd="0" destOrd="0" presId="urn:microsoft.com/office/officeart/2018/2/layout/IconVerticalSolidList"/>
    <dgm:cxn modelId="{66D3A116-A159-49FE-8203-9E87D7D1908B}" type="presOf" srcId="{199BE840-BC1C-4A36-8BB0-6803FCE5A390}" destId="{0ACD3FAC-60A8-4B4B-9EFF-DAE7648B9781}" srcOrd="0" destOrd="0" presId="urn:microsoft.com/office/officeart/2018/2/layout/IconVerticalSolidList"/>
    <dgm:cxn modelId="{3EC68444-D80E-49A6-8D22-3107077F3510}" srcId="{5EA9E8FD-46C9-4545-B46C-568016FE4D16}" destId="{8EE3765B-A212-40F3-83D8-6B4239A4B340}" srcOrd="1" destOrd="0" parTransId="{A1F517D2-CAC8-42F6-A3C8-06AB463926EE}" sibTransId="{04E3287D-DEC1-4547-B314-EDBD79D4CF00}"/>
    <dgm:cxn modelId="{6A25F750-C75C-4F6E-88F8-60E6F5D0D1F6}" type="presOf" srcId="{5EA9E8FD-46C9-4545-B46C-568016FE4D16}" destId="{A8994CAC-A17E-4077-AEA5-21744F0B4C9A}" srcOrd="0" destOrd="0" presId="urn:microsoft.com/office/officeart/2018/2/layout/IconVerticalSolidList"/>
    <dgm:cxn modelId="{CCE06678-31AA-4662-9F10-EB94AFC4FB14}" srcId="{5EA9E8FD-46C9-4545-B46C-568016FE4D16}" destId="{EA183606-679E-45B4-AA67-929673FEA0E9}" srcOrd="0" destOrd="0" parTransId="{423A15DD-FE4D-4133-B1A5-E989E0B9D637}" sibTransId="{2F2012C7-D441-4A1C-9154-349B63DF422A}"/>
    <dgm:cxn modelId="{88CAB38E-8799-463D-89F9-DC9432546448}" srcId="{5EA9E8FD-46C9-4545-B46C-568016FE4D16}" destId="{199BE840-BC1C-4A36-8BB0-6803FCE5A390}" srcOrd="3" destOrd="0" parTransId="{590A964D-6C21-4233-A735-C0AC3440A492}" sibTransId="{1C3DF750-C855-4ABC-B5CB-0BE77E174D7E}"/>
    <dgm:cxn modelId="{C502BBAB-CFE8-4018-B825-E4D319C5EA54}" srcId="{5EA9E8FD-46C9-4545-B46C-568016FE4D16}" destId="{39574AC5-16F7-4202-AF4F-135941C41280}" srcOrd="2" destOrd="0" parTransId="{6C449CEF-9BEB-4C10-AC08-2B91E9A330A3}" sibTransId="{0759B5F5-E007-40ED-9503-6F1609425085}"/>
    <dgm:cxn modelId="{5796F8DE-7931-4DEE-87A2-538CEED177F7}" type="presOf" srcId="{EA183606-679E-45B4-AA67-929673FEA0E9}" destId="{91332EE2-AD27-409E-ADA9-E62CF9CCDF7C}" srcOrd="0" destOrd="0" presId="urn:microsoft.com/office/officeart/2018/2/layout/IconVerticalSolidList"/>
    <dgm:cxn modelId="{D0CAB6F6-94C1-4321-BCE9-3588C4CBE6D4}" type="presOf" srcId="{39574AC5-16F7-4202-AF4F-135941C41280}" destId="{4E958BE0-09DC-4292-96C0-2E5E8E730243}" srcOrd="0" destOrd="0" presId="urn:microsoft.com/office/officeart/2018/2/layout/IconVerticalSolidList"/>
    <dgm:cxn modelId="{DB11573C-26E8-49BE-BAB4-5C1ED47421B0}" type="presParOf" srcId="{A8994CAC-A17E-4077-AEA5-21744F0B4C9A}" destId="{394B861D-13D0-49E9-AB50-90C6D45AAF6C}" srcOrd="0" destOrd="0" presId="urn:microsoft.com/office/officeart/2018/2/layout/IconVerticalSolidList"/>
    <dgm:cxn modelId="{E7B97953-BD7E-415B-A79C-EFFED8CCD121}" type="presParOf" srcId="{394B861D-13D0-49E9-AB50-90C6D45AAF6C}" destId="{0A0D4223-BC4D-42DE-8437-8B922293B1EF}" srcOrd="0" destOrd="0" presId="urn:microsoft.com/office/officeart/2018/2/layout/IconVerticalSolidList"/>
    <dgm:cxn modelId="{D044E637-6EA7-4537-9D92-ABFE781652FF}" type="presParOf" srcId="{394B861D-13D0-49E9-AB50-90C6D45AAF6C}" destId="{D55C7480-F4EF-4C21-8EB1-74FEA531656F}" srcOrd="1" destOrd="0" presId="urn:microsoft.com/office/officeart/2018/2/layout/IconVerticalSolidList"/>
    <dgm:cxn modelId="{EBD40D57-115E-4298-A23F-7A782973A6EE}" type="presParOf" srcId="{394B861D-13D0-49E9-AB50-90C6D45AAF6C}" destId="{41FF2F63-D9F2-4F6D-99F5-751F956ACC1D}" srcOrd="2" destOrd="0" presId="urn:microsoft.com/office/officeart/2018/2/layout/IconVerticalSolidList"/>
    <dgm:cxn modelId="{AC897BB9-AABF-49C3-A775-D89E4069EA32}" type="presParOf" srcId="{394B861D-13D0-49E9-AB50-90C6D45AAF6C}" destId="{91332EE2-AD27-409E-ADA9-E62CF9CCDF7C}" srcOrd="3" destOrd="0" presId="urn:microsoft.com/office/officeart/2018/2/layout/IconVerticalSolidList"/>
    <dgm:cxn modelId="{2F7F89DB-B2B6-4DEE-8507-1C269B4A1CDB}" type="presParOf" srcId="{A8994CAC-A17E-4077-AEA5-21744F0B4C9A}" destId="{598F6E19-FF44-4712-BBB3-C728491F0A44}" srcOrd="1" destOrd="0" presId="urn:microsoft.com/office/officeart/2018/2/layout/IconVerticalSolidList"/>
    <dgm:cxn modelId="{5DAA3F82-502C-4DEF-9E11-64955E01DB6C}" type="presParOf" srcId="{A8994CAC-A17E-4077-AEA5-21744F0B4C9A}" destId="{62DCD4EC-DF07-4AC7-9871-34600165358B}" srcOrd="2" destOrd="0" presId="urn:microsoft.com/office/officeart/2018/2/layout/IconVerticalSolidList"/>
    <dgm:cxn modelId="{FE8E25F9-C8BA-49D1-8243-372E24DDBDA5}" type="presParOf" srcId="{62DCD4EC-DF07-4AC7-9871-34600165358B}" destId="{376751C6-FA4E-457D-8D9A-DA140D7CE0A7}" srcOrd="0" destOrd="0" presId="urn:microsoft.com/office/officeart/2018/2/layout/IconVerticalSolidList"/>
    <dgm:cxn modelId="{2A9D9A80-4702-4F76-ABD1-13CB808957C2}" type="presParOf" srcId="{62DCD4EC-DF07-4AC7-9871-34600165358B}" destId="{769A1F05-D68F-4293-9916-4744776B3ECA}" srcOrd="1" destOrd="0" presId="urn:microsoft.com/office/officeart/2018/2/layout/IconVerticalSolidList"/>
    <dgm:cxn modelId="{0754CA17-E612-4887-952C-30C4EEC83AC2}" type="presParOf" srcId="{62DCD4EC-DF07-4AC7-9871-34600165358B}" destId="{866D28B2-74FE-435F-B0E0-2ACF2C57DCFB}" srcOrd="2" destOrd="0" presId="urn:microsoft.com/office/officeart/2018/2/layout/IconVerticalSolidList"/>
    <dgm:cxn modelId="{DFCB4E7D-14BF-4005-A016-B0C029B577A6}" type="presParOf" srcId="{62DCD4EC-DF07-4AC7-9871-34600165358B}" destId="{8D710A42-9D3D-4FC3-924E-7C7113E24ABA}" srcOrd="3" destOrd="0" presId="urn:microsoft.com/office/officeart/2018/2/layout/IconVerticalSolidList"/>
    <dgm:cxn modelId="{320D8A5D-1DAF-405E-906C-EAFCF7675D07}" type="presParOf" srcId="{A8994CAC-A17E-4077-AEA5-21744F0B4C9A}" destId="{C42508BB-DF5D-431A-A8DA-228FDB656A4D}" srcOrd="3" destOrd="0" presId="urn:microsoft.com/office/officeart/2018/2/layout/IconVerticalSolidList"/>
    <dgm:cxn modelId="{95A3EB1B-7DF6-4598-BBB5-9FA273B0324C}" type="presParOf" srcId="{A8994CAC-A17E-4077-AEA5-21744F0B4C9A}" destId="{4F55FB04-4B1C-4AED-BB34-CE42F90F640B}" srcOrd="4" destOrd="0" presId="urn:microsoft.com/office/officeart/2018/2/layout/IconVerticalSolidList"/>
    <dgm:cxn modelId="{680E9BA6-CDA8-42D3-A71A-A309653A4901}" type="presParOf" srcId="{4F55FB04-4B1C-4AED-BB34-CE42F90F640B}" destId="{A9B5F7A7-FF27-4495-A288-DF1A574F3BF9}" srcOrd="0" destOrd="0" presId="urn:microsoft.com/office/officeart/2018/2/layout/IconVerticalSolidList"/>
    <dgm:cxn modelId="{B3818DB1-DF46-4D3F-8057-60502D7E2CBC}" type="presParOf" srcId="{4F55FB04-4B1C-4AED-BB34-CE42F90F640B}" destId="{41D8D893-E8FB-4033-AE52-05A3593C3BD7}" srcOrd="1" destOrd="0" presId="urn:microsoft.com/office/officeart/2018/2/layout/IconVerticalSolidList"/>
    <dgm:cxn modelId="{CF3125B9-9B34-4B5A-A8CB-4A035D6D60D8}" type="presParOf" srcId="{4F55FB04-4B1C-4AED-BB34-CE42F90F640B}" destId="{F645A180-2F98-4556-85FB-2DE7F709FC71}" srcOrd="2" destOrd="0" presId="urn:microsoft.com/office/officeart/2018/2/layout/IconVerticalSolidList"/>
    <dgm:cxn modelId="{B48E5E4E-AD8E-4A09-89BF-9895B6848537}" type="presParOf" srcId="{4F55FB04-4B1C-4AED-BB34-CE42F90F640B}" destId="{4E958BE0-09DC-4292-96C0-2E5E8E730243}" srcOrd="3" destOrd="0" presId="urn:microsoft.com/office/officeart/2018/2/layout/IconVerticalSolidList"/>
    <dgm:cxn modelId="{AEB5A8F8-9F5C-41CF-8A79-11C34E11923E}" type="presParOf" srcId="{A8994CAC-A17E-4077-AEA5-21744F0B4C9A}" destId="{E7932DE4-F36E-460C-AF1B-35B9E813790A}" srcOrd="5" destOrd="0" presId="urn:microsoft.com/office/officeart/2018/2/layout/IconVerticalSolidList"/>
    <dgm:cxn modelId="{E6B1608E-933E-44F8-AF03-FC1AE07BB13C}" type="presParOf" srcId="{A8994CAC-A17E-4077-AEA5-21744F0B4C9A}" destId="{CB972FCF-F28E-47AA-AC6A-F2B2F660A555}" srcOrd="6" destOrd="0" presId="urn:microsoft.com/office/officeart/2018/2/layout/IconVerticalSolidList"/>
    <dgm:cxn modelId="{E0656544-FD1E-4366-977E-3894D4741698}" type="presParOf" srcId="{CB972FCF-F28E-47AA-AC6A-F2B2F660A555}" destId="{E8E16C50-D65D-49A9-B5A0-B688DABE5F15}" srcOrd="0" destOrd="0" presId="urn:microsoft.com/office/officeart/2018/2/layout/IconVerticalSolidList"/>
    <dgm:cxn modelId="{B9694EEA-B61C-4496-A025-D67898E6A884}" type="presParOf" srcId="{CB972FCF-F28E-47AA-AC6A-F2B2F660A555}" destId="{70A2FE86-DC75-44AE-8E6A-5941F4371A9B}" srcOrd="1" destOrd="0" presId="urn:microsoft.com/office/officeart/2018/2/layout/IconVerticalSolidList"/>
    <dgm:cxn modelId="{42CA8A31-7F7D-4CD4-9814-A192D2D0AB1D}" type="presParOf" srcId="{CB972FCF-F28E-47AA-AC6A-F2B2F660A555}" destId="{0A887518-28E0-48ED-AE45-48E7F595B436}" srcOrd="2" destOrd="0" presId="urn:microsoft.com/office/officeart/2018/2/layout/IconVerticalSolidList"/>
    <dgm:cxn modelId="{C76D08AF-C45A-4BC9-AEB6-D5A149A4AB26}" type="presParOf" srcId="{CB972FCF-F28E-47AA-AC6A-F2B2F660A555}" destId="{0ACD3FAC-60A8-4B4B-9EFF-DAE7648B9781}" srcOrd="3" destOrd="0" presId="urn:microsoft.com/office/officeart/2018/2/layout/IconVerticalSolidList"/>
    <dgm:cxn modelId="{2293CF18-4C32-4FC9-8BD4-20C18A01B20D}" type="presParOf" srcId="{A8994CAC-A17E-4077-AEA5-21744F0B4C9A}" destId="{BCFE2E54-2BA0-4855-ADBA-CCA585589EEC}" srcOrd="7" destOrd="0" presId="urn:microsoft.com/office/officeart/2018/2/layout/IconVerticalSolidList"/>
    <dgm:cxn modelId="{1251818D-0258-4EA6-9AA6-B38F810F7164}" type="presParOf" srcId="{A8994CAC-A17E-4077-AEA5-21744F0B4C9A}" destId="{6EA44E0D-64A2-406B-82A2-06DE79C878A6}" srcOrd="8" destOrd="0" presId="urn:microsoft.com/office/officeart/2018/2/layout/IconVerticalSolidList"/>
    <dgm:cxn modelId="{AD62469E-D2AD-4123-A7B3-CE7E44E63ADC}" type="presParOf" srcId="{6EA44E0D-64A2-406B-82A2-06DE79C878A6}" destId="{BDD985D0-FACE-42BC-9F6A-080A7AF5AEC1}" srcOrd="0" destOrd="0" presId="urn:microsoft.com/office/officeart/2018/2/layout/IconVerticalSolidList"/>
    <dgm:cxn modelId="{E48CFE40-B744-4382-99DB-7FB78AA30C74}" type="presParOf" srcId="{6EA44E0D-64A2-406B-82A2-06DE79C878A6}" destId="{217BA46B-7D7F-439C-BD68-56537C8C3ACA}" srcOrd="1" destOrd="0" presId="urn:microsoft.com/office/officeart/2018/2/layout/IconVerticalSolidList"/>
    <dgm:cxn modelId="{E1BCD22F-7CF1-446F-A1BE-23C68E27F85D}" type="presParOf" srcId="{6EA44E0D-64A2-406B-82A2-06DE79C878A6}" destId="{24015412-27DF-446D-B928-B31378BE2BE8}" srcOrd="2" destOrd="0" presId="urn:microsoft.com/office/officeart/2018/2/layout/IconVerticalSolidList"/>
    <dgm:cxn modelId="{840D9E11-07F0-4BC6-9EAE-08B74F2842AC}" type="presParOf" srcId="{6EA44E0D-64A2-406B-82A2-06DE79C878A6}" destId="{DF4561F3-1CA3-4038-8D02-ABC777CB6E6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DB5349F-AA1E-4A1A-826C-A1EB0A5765AF}" type="doc">
      <dgm:prSet loTypeId="urn:microsoft.com/office/officeart/2005/8/layout/process2" loCatId="process" qsTypeId="urn:microsoft.com/office/officeart/2005/8/quickstyle/simple1" qsCatId="simple" csTypeId="urn:microsoft.com/office/officeart/2005/8/colors/colorful5" csCatId="colorful" phldr="1"/>
      <dgm:spPr/>
      <dgm:t>
        <a:bodyPr/>
        <a:lstStyle/>
        <a:p>
          <a:endParaRPr lang="en-US"/>
        </a:p>
      </dgm:t>
    </dgm:pt>
    <dgm:pt modelId="{0ED0198B-E895-4E40-924B-EA68576B61EE}">
      <dgm:prSet/>
      <dgm:spPr/>
      <dgm:t>
        <a:bodyPr/>
        <a:lstStyle/>
        <a:p>
          <a:r>
            <a:rPr lang="en-GB"/>
            <a:t>The study employs an ecological perspective introduced by Bronfenbrenner (2005).</a:t>
          </a:r>
          <a:endParaRPr lang="en-US"/>
        </a:p>
      </dgm:t>
    </dgm:pt>
    <dgm:pt modelId="{3087C0F6-619F-4622-81BD-2B9EFD1D3D97}" type="parTrans" cxnId="{79DC6776-0BE5-4CE8-8BEF-5F28F86BB3B4}">
      <dgm:prSet/>
      <dgm:spPr/>
      <dgm:t>
        <a:bodyPr/>
        <a:lstStyle/>
        <a:p>
          <a:endParaRPr lang="en-US"/>
        </a:p>
      </dgm:t>
    </dgm:pt>
    <dgm:pt modelId="{4BCD7532-1276-4C52-815C-31F11EF859D7}" type="sibTrans" cxnId="{79DC6776-0BE5-4CE8-8BEF-5F28F86BB3B4}">
      <dgm:prSet/>
      <dgm:spPr/>
      <dgm:t>
        <a:bodyPr/>
        <a:lstStyle/>
        <a:p>
          <a:endParaRPr lang="en-US"/>
        </a:p>
      </dgm:t>
    </dgm:pt>
    <dgm:pt modelId="{12EBD9B8-34BE-4BAC-ACD6-2ACE73FA45F4}">
      <dgm:prSet/>
      <dgm:spPr/>
      <dgm:t>
        <a:bodyPr/>
        <a:lstStyle/>
        <a:p>
          <a:r>
            <a:rPr lang="en-GB" dirty="0"/>
            <a:t>This perspective emphasizes three aspects of human behaviour: perception of events, active involvement in surroundings, and environmental impact on behaviour (Cook, 2012).</a:t>
          </a:r>
          <a:endParaRPr lang="en-US" dirty="0"/>
        </a:p>
      </dgm:t>
    </dgm:pt>
    <dgm:pt modelId="{04D7D0DA-5585-4B39-845E-A98A8755A2A5}" type="parTrans" cxnId="{7C0947B9-3D23-42A2-B924-C52E62362887}">
      <dgm:prSet/>
      <dgm:spPr/>
      <dgm:t>
        <a:bodyPr/>
        <a:lstStyle/>
        <a:p>
          <a:endParaRPr lang="en-US"/>
        </a:p>
      </dgm:t>
    </dgm:pt>
    <dgm:pt modelId="{50564864-AA62-4BCF-9FD4-07E7B4FBA030}" type="sibTrans" cxnId="{7C0947B9-3D23-42A2-B924-C52E62362887}">
      <dgm:prSet/>
      <dgm:spPr/>
      <dgm:t>
        <a:bodyPr/>
        <a:lstStyle/>
        <a:p>
          <a:endParaRPr lang="en-US"/>
        </a:p>
      </dgm:t>
    </dgm:pt>
    <dgm:pt modelId="{6A1E3B01-1CAC-4E66-A632-4D8C940EB8AA}">
      <dgm:prSet/>
      <dgm:spPr/>
      <dgm:t>
        <a:bodyPr/>
        <a:lstStyle/>
        <a:p>
          <a:r>
            <a:rPr lang="en-GB"/>
            <a:t>Known as the person-in-environment perspective, it's fundamental in forensic social work (Teater, 2014).</a:t>
          </a:r>
          <a:endParaRPr lang="en-US"/>
        </a:p>
      </dgm:t>
    </dgm:pt>
    <dgm:pt modelId="{329B3A99-C915-42C0-BB51-68A3D96C1FE5}" type="parTrans" cxnId="{E668D9EA-17CB-4C6B-BE12-70CA320BD106}">
      <dgm:prSet/>
      <dgm:spPr/>
      <dgm:t>
        <a:bodyPr/>
        <a:lstStyle/>
        <a:p>
          <a:endParaRPr lang="en-US"/>
        </a:p>
      </dgm:t>
    </dgm:pt>
    <dgm:pt modelId="{0E9938D4-BC0C-4A23-9AA7-1D68CA762498}" type="sibTrans" cxnId="{E668D9EA-17CB-4C6B-BE12-70CA320BD106}">
      <dgm:prSet/>
      <dgm:spPr/>
      <dgm:t>
        <a:bodyPr/>
        <a:lstStyle/>
        <a:p>
          <a:endParaRPr lang="en-US"/>
        </a:p>
      </dgm:t>
    </dgm:pt>
    <dgm:pt modelId="{54E78344-320F-4832-8651-D50F8167FF72}">
      <dgm:prSet/>
      <dgm:spPr/>
      <dgm:t>
        <a:bodyPr/>
        <a:lstStyle/>
        <a:p>
          <a:r>
            <a:rPr lang="en-GB"/>
            <a:t>The ecological perspective recognizes the complex interplay of physical, psychological, biological, social, economic, and political factors in STS and coping strategies (Eriksson et al., 2018).</a:t>
          </a:r>
          <a:endParaRPr lang="en-US"/>
        </a:p>
      </dgm:t>
    </dgm:pt>
    <dgm:pt modelId="{BA4A4894-B497-46C5-B2B5-351F4E4C87F1}" type="parTrans" cxnId="{10FD6782-D526-4A4F-86E9-2AC6BA16B5B3}">
      <dgm:prSet/>
      <dgm:spPr/>
      <dgm:t>
        <a:bodyPr/>
        <a:lstStyle/>
        <a:p>
          <a:endParaRPr lang="en-US"/>
        </a:p>
      </dgm:t>
    </dgm:pt>
    <dgm:pt modelId="{46CA1551-D29C-4F91-B4E7-3129B01ACF9A}" type="sibTrans" cxnId="{10FD6782-D526-4A4F-86E9-2AC6BA16B5B3}">
      <dgm:prSet/>
      <dgm:spPr/>
      <dgm:t>
        <a:bodyPr/>
        <a:lstStyle/>
        <a:p>
          <a:endParaRPr lang="en-US"/>
        </a:p>
      </dgm:t>
    </dgm:pt>
    <dgm:pt modelId="{3FA7B782-8CD2-4998-8E90-B0C7AB0C9CAB}" type="pres">
      <dgm:prSet presAssocID="{9DB5349F-AA1E-4A1A-826C-A1EB0A5765AF}" presName="linearFlow" presStyleCnt="0">
        <dgm:presLayoutVars>
          <dgm:resizeHandles val="exact"/>
        </dgm:presLayoutVars>
      </dgm:prSet>
      <dgm:spPr/>
    </dgm:pt>
    <dgm:pt modelId="{C8DCDE42-5CCB-4D0D-90D6-F7D3B792F993}" type="pres">
      <dgm:prSet presAssocID="{0ED0198B-E895-4E40-924B-EA68576B61EE}" presName="node" presStyleLbl="node1" presStyleIdx="0" presStyleCnt="4">
        <dgm:presLayoutVars>
          <dgm:bulletEnabled val="1"/>
        </dgm:presLayoutVars>
      </dgm:prSet>
      <dgm:spPr/>
    </dgm:pt>
    <dgm:pt modelId="{43630B78-3F39-48C9-85DD-F1AD38A39FAA}" type="pres">
      <dgm:prSet presAssocID="{4BCD7532-1276-4C52-815C-31F11EF859D7}" presName="sibTrans" presStyleLbl="sibTrans2D1" presStyleIdx="0" presStyleCnt="3"/>
      <dgm:spPr/>
    </dgm:pt>
    <dgm:pt modelId="{C0E5A9E9-221A-4F16-9205-AB9D65915D73}" type="pres">
      <dgm:prSet presAssocID="{4BCD7532-1276-4C52-815C-31F11EF859D7}" presName="connectorText" presStyleLbl="sibTrans2D1" presStyleIdx="0" presStyleCnt="3"/>
      <dgm:spPr/>
    </dgm:pt>
    <dgm:pt modelId="{15EFA8D5-4435-494E-AD05-BC1BAB05DDDD}" type="pres">
      <dgm:prSet presAssocID="{12EBD9B8-34BE-4BAC-ACD6-2ACE73FA45F4}" presName="node" presStyleLbl="node1" presStyleIdx="1" presStyleCnt="4">
        <dgm:presLayoutVars>
          <dgm:bulletEnabled val="1"/>
        </dgm:presLayoutVars>
      </dgm:prSet>
      <dgm:spPr/>
    </dgm:pt>
    <dgm:pt modelId="{6E15FE38-4327-4751-AF75-0252653E890B}" type="pres">
      <dgm:prSet presAssocID="{50564864-AA62-4BCF-9FD4-07E7B4FBA030}" presName="sibTrans" presStyleLbl="sibTrans2D1" presStyleIdx="1" presStyleCnt="3"/>
      <dgm:spPr/>
    </dgm:pt>
    <dgm:pt modelId="{0B8C9E59-61A2-42B4-A892-0FFAD9E60DA7}" type="pres">
      <dgm:prSet presAssocID="{50564864-AA62-4BCF-9FD4-07E7B4FBA030}" presName="connectorText" presStyleLbl="sibTrans2D1" presStyleIdx="1" presStyleCnt="3"/>
      <dgm:spPr/>
    </dgm:pt>
    <dgm:pt modelId="{1AA949B0-BB40-4EA9-9D02-5857A3388698}" type="pres">
      <dgm:prSet presAssocID="{6A1E3B01-1CAC-4E66-A632-4D8C940EB8AA}" presName="node" presStyleLbl="node1" presStyleIdx="2" presStyleCnt="4">
        <dgm:presLayoutVars>
          <dgm:bulletEnabled val="1"/>
        </dgm:presLayoutVars>
      </dgm:prSet>
      <dgm:spPr/>
    </dgm:pt>
    <dgm:pt modelId="{A1CF5F15-EF99-4B95-B529-10544DCE1D38}" type="pres">
      <dgm:prSet presAssocID="{0E9938D4-BC0C-4A23-9AA7-1D68CA762498}" presName="sibTrans" presStyleLbl="sibTrans2D1" presStyleIdx="2" presStyleCnt="3"/>
      <dgm:spPr/>
    </dgm:pt>
    <dgm:pt modelId="{4A8E43E2-0F00-436C-975C-E17964D18176}" type="pres">
      <dgm:prSet presAssocID="{0E9938D4-BC0C-4A23-9AA7-1D68CA762498}" presName="connectorText" presStyleLbl="sibTrans2D1" presStyleIdx="2" presStyleCnt="3"/>
      <dgm:spPr/>
    </dgm:pt>
    <dgm:pt modelId="{6286999F-3F02-4508-B2ED-B229910A3A59}" type="pres">
      <dgm:prSet presAssocID="{54E78344-320F-4832-8651-D50F8167FF72}" presName="node" presStyleLbl="node1" presStyleIdx="3" presStyleCnt="4">
        <dgm:presLayoutVars>
          <dgm:bulletEnabled val="1"/>
        </dgm:presLayoutVars>
      </dgm:prSet>
      <dgm:spPr/>
    </dgm:pt>
  </dgm:ptLst>
  <dgm:cxnLst>
    <dgm:cxn modelId="{05171E08-8810-4861-B52D-58596DBDFE34}" type="presOf" srcId="{50564864-AA62-4BCF-9FD4-07E7B4FBA030}" destId="{0B8C9E59-61A2-42B4-A892-0FFAD9E60DA7}" srcOrd="1" destOrd="0" presId="urn:microsoft.com/office/officeart/2005/8/layout/process2"/>
    <dgm:cxn modelId="{8034043A-F603-47C5-A1ED-DDE5CF81DCD0}" type="presOf" srcId="{50564864-AA62-4BCF-9FD4-07E7B4FBA030}" destId="{6E15FE38-4327-4751-AF75-0252653E890B}" srcOrd="0" destOrd="0" presId="urn:microsoft.com/office/officeart/2005/8/layout/process2"/>
    <dgm:cxn modelId="{F1774449-8BAC-4C4D-A97D-26E57FD95488}" type="presOf" srcId="{54E78344-320F-4832-8651-D50F8167FF72}" destId="{6286999F-3F02-4508-B2ED-B229910A3A59}" srcOrd="0" destOrd="0" presId="urn:microsoft.com/office/officeart/2005/8/layout/process2"/>
    <dgm:cxn modelId="{6AC2FA71-4A08-441B-83EF-53B0CB0728D2}" type="presOf" srcId="{0E9938D4-BC0C-4A23-9AA7-1D68CA762498}" destId="{A1CF5F15-EF99-4B95-B529-10544DCE1D38}" srcOrd="0" destOrd="0" presId="urn:microsoft.com/office/officeart/2005/8/layout/process2"/>
    <dgm:cxn modelId="{79DC6776-0BE5-4CE8-8BEF-5F28F86BB3B4}" srcId="{9DB5349F-AA1E-4A1A-826C-A1EB0A5765AF}" destId="{0ED0198B-E895-4E40-924B-EA68576B61EE}" srcOrd="0" destOrd="0" parTransId="{3087C0F6-619F-4622-81BD-2B9EFD1D3D97}" sibTransId="{4BCD7532-1276-4C52-815C-31F11EF859D7}"/>
    <dgm:cxn modelId="{911A0478-532C-431B-8430-E515BE8B9A49}" type="presOf" srcId="{0ED0198B-E895-4E40-924B-EA68576B61EE}" destId="{C8DCDE42-5CCB-4D0D-90D6-F7D3B792F993}" srcOrd="0" destOrd="0" presId="urn:microsoft.com/office/officeart/2005/8/layout/process2"/>
    <dgm:cxn modelId="{10FD6782-D526-4A4F-86E9-2AC6BA16B5B3}" srcId="{9DB5349F-AA1E-4A1A-826C-A1EB0A5765AF}" destId="{54E78344-320F-4832-8651-D50F8167FF72}" srcOrd="3" destOrd="0" parTransId="{BA4A4894-B497-46C5-B2B5-351F4E4C87F1}" sibTransId="{46CA1551-D29C-4F91-B4E7-3129B01ACF9A}"/>
    <dgm:cxn modelId="{C199CCA9-E46A-4456-BF6A-3F6841B7E806}" type="presOf" srcId="{6A1E3B01-1CAC-4E66-A632-4D8C940EB8AA}" destId="{1AA949B0-BB40-4EA9-9D02-5857A3388698}" srcOrd="0" destOrd="0" presId="urn:microsoft.com/office/officeart/2005/8/layout/process2"/>
    <dgm:cxn modelId="{7C0947B9-3D23-42A2-B924-C52E62362887}" srcId="{9DB5349F-AA1E-4A1A-826C-A1EB0A5765AF}" destId="{12EBD9B8-34BE-4BAC-ACD6-2ACE73FA45F4}" srcOrd="1" destOrd="0" parTransId="{04D7D0DA-5585-4B39-845E-A98A8755A2A5}" sibTransId="{50564864-AA62-4BCF-9FD4-07E7B4FBA030}"/>
    <dgm:cxn modelId="{B42003BD-672A-4968-9807-9EBF12A22BB9}" type="presOf" srcId="{4BCD7532-1276-4C52-815C-31F11EF859D7}" destId="{43630B78-3F39-48C9-85DD-F1AD38A39FAA}" srcOrd="0" destOrd="0" presId="urn:microsoft.com/office/officeart/2005/8/layout/process2"/>
    <dgm:cxn modelId="{290C58D1-A88E-412D-9909-9EA7A5A027C7}" type="presOf" srcId="{9DB5349F-AA1E-4A1A-826C-A1EB0A5765AF}" destId="{3FA7B782-8CD2-4998-8E90-B0C7AB0C9CAB}" srcOrd="0" destOrd="0" presId="urn:microsoft.com/office/officeart/2005/8/layout/process2"/>
    <dgm:cxn modelId="{6A5626E8-5305-40A3-B54B-9F33CFA4E3C9}" type="presOf" srcId="{12EBD9B8-34BE-4BAC-ACD6-2ACE73FA45F4}" destId="{15EFA8D5-4435-494E-AD05-BC1BAB05DDDD}" srcOrd="0" destOrd="0" presId="urn:microsoft.com/office/officeart/2005/8/layout/process2"/>
    <dgm:cxn modelId="{D3DB3EE8-373C-43B5-9228-5C3037CDB53E}" type="presOf" srcId="{4BCD7532-1276-4C52-815C-31F11EF859D7}" destId="{C0E5A9E9-221A-4F16-9205-AB9D65915D73}" srcOrd="1" destOrd="0" presId="urn:microsoft.com/office/officeart/2005/8/layout/process2"/>
    <dgm:cxn modelId="{E668D9EA-17CB-4C6B-BE12-70CA320BD106}" srcId="{9DB5349F-AA1E-4A1A-826C-A1EB0A5765AF}" destId="{6A1E3B01-1CAC-4E66-A632-4D8C940EB8AA}" srcOrd="2" destOrd="0" parTransId="{329B3A99-C915-42C0-BB51-68A3D96C1FE5}" sibTransId="{0E9938D4-BC0C-4A23-9AA7-1D68CA762498}"/>
    <dgm:cxn modelId="{2C68AAF1-44D7-4F7C-9F8C-F45B9CB35418}" type="presOf" srcId="{0E9938D4-BC0C-4A23-9AA7-1D68CA762498}" destId="{4A8E43E2-0F00-436C-975C-E17964D18176}" srcOrd="1" destOrd="0" presId="urn:microsoft.com/office/officeart/2005/8/layout/process2"/>
    <dgm:cxn modelId="{EB84A0EA-4A9C-4AA7-8851-72722555A348}" type="presParOf" srcId="{3FA7B782-8CD2-4998-8E90-B0C7AB0C9CAB}" destId="{C8DCDE42-5CCB-4D0D-90D6-F7D3B792F993}" srcOrd="0" destOrd="0" presId="urn:microsoft.com/office/officeart/2005/8/layout/process2"/>
    <dgm:cxn modelId="{4DA78F99-B9F5-413A-A599-1A065543BAEE}" type="presParOf" srcId="{3FA7B782-8CD2-4998-8E90-B0C7AB0C9CAB}" destId="{43630B78-3F39-48C9-85DD-F1AD38A39FAA}" srcOrd="1" destOrd="0" presId="urn:microsoft.com/office/officeart/2005/8/layout/process2"/>
    <dgm:cxn modelId="{84686FB3-E5D3-450F-A660-14E689C95FEC}" type="presParOf" srcId="{43630B78-3F39-48C9-85DD-F1AD38A39FAA}" destId="{C0E5A9E9-221A-4F16-9205-AB9D65915D73}" srcOrd="0" destOrd="0" presId="urn:microsoft.com/office/officeart/2005/8/layout/process2"/>
    <dgm:cxn modelId="{ECA82DDB-2368-4B05-B313-D679BF4BB90F}" type="presParOf" srcId="{3FA7B782-8CD2-4998-8E90-B0C7AB0C9CAB}" destId="{15EFA8D5-4435-494E-AD05-BC1BAB05DDDD}" srcOrd="2" destOrd="0" presId="urn:microsoft.com/office/officeart/2005/8/layout/process2"/>
    <dgm:cxn modelId="{3C2F2E40-735F-4C7F-92EA-5DB772B2AC4B}" type="presParOf" srcId="{3FA7B782-8CD2-4998-8E90-B0C7AB0C9CAB}" destId="{6E15FE38-4327-4751-AF75-0252653E890B}" srcOrd="3" destOrd="0" presId="urn:microsoft.com/office/officeart/2005/8/layout/process2"/>
    <dgm:cxn modelId="{C147D949-F97C-42A4-8A4A-175874B1EB35}" type="presParOf" srcId="{6E15FE38-4327-4751-AF75-0252653E890B}" destId="{0B8C9E59-61A2-42B4-A892-0FFAD9E60DA7}" srcOrd="0" destOrd="0" presId="urn:microsoft.com/office/officeart/2005/8/layout/process2"/>
    <dgm:cxn modelId="{F20A8746-B627-4945-A539-0732C7FEC0A0}" type="presParOf" srcId="{3FA7B782-8CD2-4998-8E90-B0C7AB0C9CAB}" destId="{1AA949B0-BB40-4EA9-9D02-5857A3388698}" srcOrd="4" destOrd="0" presId="urn:microsoft.com/office/officeart/2005/8/layout/process2"/>
    <dgm:cxn modelId="{107BADD3-53EF-4031-AE42-C5E5014748B4}" type="presParOf" srcId="{3FA7B782-8CD2-4998-8E90-B0C7AB0C9CAB}" destId="{A1CF5F15-EF99-4B95-B529-10544DCE1D38}" srcOrd="5" destOrd="0" presId="urn:microsoft.com/office/officeart/2005/8/layout/process2"/>
    <dgm:cxn modelId="{5E681D85-DD38-4528-8D68-C11572385CA9}" type="presParOf" srcId="{A1CF5F15-EF99-4B95-B529-10544DCE1D38}" destId="{4A8E43E2-0F00-436C-975C-E17964D18176}" srcOrd="0" destOrd="0" presId="urn:microsoft.com/office/officeart/2005/8/layout/process2"/>
    <dgm:cxn modelId="{A8432F71-AE6B-4E03-8618-7035C4FB4528}" type="presParOf" srcId="{3FA7B782-8CD2-4998-8E90-B0C7AB0C9CAB}" destId="{6286999F-3F02-4508-B2ED-B229910A3A59}" srcOrd="6"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84189-1711-485D-B6CD-F820F5B518A5}" type="doc">
      <dgm:prSet loTypeId="urn:microsoft.com/office/officeart/2005/8/layout/vList2" loCatId="list" qsTypeId="urn:microsoft.com/office/officeart/2005/8/quickstyle/simple4" qsCatId="simple" csTypeId="urn:microsoft.com/office/officeart/2005/8/colors/colorful5" csCatId="colorful"/>
      <dgm:spPr/>
      <dgm:t>
        <a:bodyPr/>
        <a:lstStyle/>
        <a:p>
          <a:endParaRPr lang="en-US"/>
        </a:p>
      </dgm:t>
    </dgm:pt>
    <dgm:pt modelId="{E7F79B45-1FD2-44A7-9F66-95B8350EAE66}">
      <dgm:prSet/>
      <dgm:spPr/>
      <dgm:t>
        <a:bodyPr/>
        <a:lstStyle/>
        <a:p>
          <a:r>
            <a:rPr lang="en-GB" b="1" dirty="0"/>
            <a:t>Research Aim</a:t>
          </a:r>
          <a:r>
            <a:rPr lang="en-GB" dirty="0"/>
            <a:t>: To describe the associations between the frequency of applying different coping strategies and the frequency of experiencing Secondary Traumatic Stress (STS) symptoms amongst forensic social workers.</a:t>
          </a:r>
          <a:endParaRPr lang="en-US" dirty="0"/>
        </a:p>
      </dgm:t>
    </dgm:pt>
    <dgm:pt modelId="{66D252A4-28EC-467C-A5F3-DB6D37FF194E}" type="parTrans" cxnId="{95141ED0-877D-44A1-98DE-F1B09DB0C99D}">
      <dgm:prSet/>
      <dgm:spPr/>
      <dgm:t>
        <a:bodyPr/>
        <a:lstStyle/>
        <a:p>
          <a:endParaRPr lang="en-US"/>
        </a:p>
      </dgm:t>
    </dgm:pt>
    <dgm:pt modelId="{389D6F1C-E3EA-4B3E-82AC-7168D33E69D5}" type="sibTrans" cxnId="{95141ED0-877D-44A1-98DE-F1B09DB0C99D}">
      <dgm:prSet/>
      <dgm:spPr/>
      <dgm:t>
        <a:bodyPr/>
        <a:lstStyle/>
        <a:p>
          <a:endParaRPr lang="en-US"/>
        </a:p>
      </dgm:t>
    </dgm:pt>
    <dgm:pt modelId="{2AD71EF7-AC33-4829-82E7-38C1F6D4D801}">
      <dgm:prSet/>
      <dgm:spPr/>
      <dgm:t>
        <a:bodyPr/>
        <a:lstStyle/>
        <a:p>
          <a:r>
            <a:rPr lang="en-GB" b="1" dirty="0"/>
            <a:t>Objective</a:t>
          </a:r>
          <a:r>
            <a:rPr lang="en-GB" dirty="0"/>
            <a:t>: Employ scales or items from the Brief Cope Survey and the Secondary Traumatic Stress Scale (STSS) to accurately measure the association between coping strategies and STS in the target population.</a:t>
          </a:r>
          <a:endParaRPr lang="en-US" dirty="0"/>
        </a:p>
      </dgm:t>
    </dgm:pt>
    <dgm:pt modelId="{B8967FB5-5711-45DC-9E97-92A45DD175BE}" type="parTrans" cxnId="{5DECAA74-3533-42EB-AAD5-D82E5D1BA776}">
      <dgm:prSet/>
      <dgm:spPr/>
      <dgm:t>
        <a:bodyPr/>
        <a:lstStyle/>
        <a:p>
          <a:endParaRPr lang="en-US"/>
        </a:p>
      </dgm:t>
    </dgm:pt>
    <dgm:pt modelId="{C07A1EBE-78D3-495B-9C4E-A60702DF9C9D}" type="sibTrans" cxnId="{5DECAA74-3533-42EB-AAD5-D82E5D1BA776}">
      <dgm:prSet/>
      <dgm:spPr/>
      <dgm:t>
        <a:bodyPr/>
        <a:lstStyle/>
        <a:p>
          <a:endParaRPr lang="en-US"/>
        </a:p>
      </dgm:t>
    </dgm:pt>
    <dgm:pt modelId="{C7563672-83C2-4A3D-BF4E-E5CD9E3047DE}" type="pres">
      <dgm:prSet presAssocID="{47384189-1711-485D-B6CD-F820F5B518A5}" presName="linear" presStyleCnt="0">
        <dgm:presLayoutVars>
          <dgm:animLvl val="lvl"/>
          <dgm:resizeHandles val="exact"/>
        </dgm:presLayoutVars>
      </dgm:prSet>
      <dgm:spPr/>
    </dgm:pt>
    <dgm:pt modelId="{80374D82-1CA5-45C2-8F56-52335EB79FC9}" type="pres">
      <dgm:prSet presAssocID="{E7F79B45-1FD2-44A7-9F66-95B8350EAE66}" presName="parentText" presStyleLbl="node1" presStyleIdx="0" presStyleCnt="2">
        <dgm:presLayoutVars>
          <dgm:chMax val="0"/>
          <dgm:bulletEnabled val="1"/>
        </dgm:presLayoutVars>
      </dgm:prSet>
      <dgm:spPr/>
    </dgm:pt>
    <dgm:pt modelId="{08766744-4DA9-453C-9DD5-CF9093CB18A2}" type="pres">
      <dgm:prSet presAssocID="{389D6F1C-E3EA-4B3E-82AC-7168D33E69D5}" presName="spacer" presStyleCnt="0"/>
      <dgm:spPr/>
    </dgm:pt>
    <dgm:pt modelId="{DBCA9C8B-DAEE-4684-BD1B-D4D1E287D225}" type="pres">
      <dgm:prSet presAssocID="{2AD71EF7-AC33-4829-82E7-38C1F6D4D801}" presName="parentText" presStyleLbl="node1" presStyleIdx="1" presStyleCnt="2">
        <dgm:presLayoutVars>
          <dgm:chMax val="0"/>
          <dgm:bulletEnabled val="1"/>
        </dgm:presLayoutVars>
      </dgm:prSet>
      <dgm:spPr/>
    </dgm:pt>
  </dgm:ptLst>
  <dgm:cxnLst>
    <dgm:cxn modelId="{A42FA105-0AE0-4B4D-9EFC-73983D7767C8}" type="presOf" srcId="{47384189-1711-485D-B6CD-F820F5B518A5}" destId="{C7563672-83C2-4A3D-BF4E-E5CD9E3047DE}" srcOrd="0" destOrd="0" presId="urn:microsoft.com/office/officeart/2005/8/layout/vList2"/>
    <dgm:cxn modelId="{DDB3E315-59D2-4E30-9C4E-0A2746B773F6}" type="presOf" srcId="{2AD71EF7-AC33-4829-82E7-38C1F6D4D801}" destId="{DBCA9C8B-DAEE-4684-BD1B-D4D1E287D225}" srcOrd="0" destOrd="0" presId="urn:microsoft.com/office/officeart/2005/8/layout/vList2"/>
    <dgm:cxn modelId="{5DECAA74-3533-42EB-AAD5-D82E5D1BA776}" srcId="{47384189-1711-485D-B6CD-F820F5B518A5}" destId="{2AD71EF7-AC33-4829-82E7-38C1F6D4D801}" srcOrd="1" destOrd="0" parTransId="{B8967FB5-5711-45DC-9E97-92A45DD175BE}" sibTransId="{C07A1EBE-78D3-495B-9C4E-A60702DF9C9D}"/>
    <dgm:cxn modelId="{95141ED0-877D-44A1-98DE-F1B09DB0C99D}" srcId="{47384189-1711-485D-B6CD-F820F5B518A5}" destId="{E7F79B45-1FD2-44A7-9F66-95B8350EAE66}" srcOrd="0" destOrd="0" parTransId="{66D252A4-28EC-467C-A5F3-DB6D37FF194E}" sibTransId="{389D6F1C-E3EA-4B3E-82AC-7168D33E69D5}"/>
    <dgm:cxn modelId="{FE7259F3-8FB3-491D-95F0-B77DA8C8B6A8}" type="presOf" srcId="{E7F79B45-1FD2-44A7-9F66-95B8350EAE66}" destId="{80374D82-1CA5-45C2-8F56-52335EB79FC9}" srcOrd="0" destOrd="0" presId="urn:microsoft.com/office/officeart/2005/8/layout/vList2"/>
    <dgm:cxn modelId="{C541BED3-C04F-48B5-B32A-680CFA9FF1E9}" type="presParOf" srcId="{C7563672-83C2-4A3D-BF4E-E5CD9E3047DE}" destId="{80374D82-1CA5-45C2-8F56-52335EB79FC9}" srcOrd="0" destOrd="0" presId="urn:microsoft.com/office/officeart/2005/8/layout/vList2"/>
    <dgm:cxn modelId="{B00250B5-7B35-4DAB-99AD-A786C82C3486}" type="presParOf" srcId="{C7563672-83C2-4A3D-BF4E-E5CD9E3047DE}" destId="{08766744-4DA9-453C-9DD5-CF9093CB18A2}" srcOrd="1" destOrd="0" presId="urn:microsoft.com/office/officeart/2005/8/layout/vList2"/>
    <dgm:cxn modelId="{FCD87BAD-E7EA-4BB4-A8D8-4F90E3BB75BA}" type="presParOf" srcId="{C7563672-83C2-4A3D-BF4E-E5CD9E3047DE}" destId="{DBCA9C8B-DAEE-4684-BD1B-D4D1E287D225}"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4D93178-3557-4F5F-A238-E72752CFE716}"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84B1CFB3-0420-48AC-A8D4-99E48026CE69}">
      <dgm:prSet/>
      <dgm:spPr/>
      <dgm:t>
        <a:bodyPr/>
        <a:lstStyle/>
        <a:p>
          <a:r>
            <a:rPr lang="en-GB" b="1" dirty="0">
              <a:solidFill>
                <a:srgbClr val="0070C0"/>
              </a:solidFill>
            </a:rPr>
            <a:t>Approach: </a:t>
          </a:r>
          <a:r>
            <a:rPr lang="en-GB" dirty="0"/>
            <a:t>Quantitative approach - Emphasizes precise and generalizable statistical results to understand the relationship between variables (Rubin &amp; Babbie, 2016).</a:t>
          </a:r>
          <a:endParaRPr lang="en-US" dirty="0"/>
        </a:p>
      </dgm:t>
    </dgm:pt>
    <dgm:pt modelId="{1E7FCD72-8501-4669-BD38-C307094E0D4D}" type="parTrans" cxnId="{FEBDEF76-AD9E-412C-86BA-D68CE513C0BB}">
      <dgm:prSet/>
      <dgm:spPr/>
      <dgm:t>
        <a:bodyPr/>
        <a:lstStyle/>
        <a:p>
          <a:endParaRPr lang="en-US"/>
        </a:p>
      </dgm:t>
    </dgm:pt>
    <dgm:pt modelId="{07A3620E-50CF-4EDD-93D4-0998EFF6ADE9}" type="sibTrans" cxnId="{FEBDEF76-AD9E-412C-86BA-D68CE513C0BB}">
      <dgm:prSet/>
      <dgm:spPr/>
      <dgm:t>
        <a:bodyPr/>
        <a:lstStyle/>
        <a:p>
          <a:endParaRPr lang="en-US"/>
        </a:p>
      </dgm:t>
    </dgm:pt>
    <dgm:pt modelId="{ACF9EF92-181E-416E-B449-D3E4C8449E3B}">
      <dgm:prSet/>
      <dgm:spPr/>
      <dgm:t>
        <a:bodyPr/>
        <a:lstStyle/>
        <a:p>
          <a:r>
            <a:rPr lang="en-GB" b="1" dirty="0">
              <a:solidFill>
                <a:srgbClr val="0070C0"/>
              </a:solidFill>
            </a:rPr>
            <a:t>Design:</a:t>
          </a:r>
          <a:r>
            <a:rPr lang="en-GB" dirty="0"/>
            <a:t> Cross-sectional descriptive survey method - Gathers data at a specific moment to investigate the correlation between coping strategies and STS symptoms.</a:t>
          </a:r>
          <a:endParaRPr lang="en-US" dirty="0"/>
        </a:p>
      </dgm:t>
    </dgm:pt>
    <dgm:pt modelId="{07A55492-D7D8-4EC0-ACBB-E72D46E34994}" type="parTrans" cxnId="{11D93597-B7DE-48CF-A42A-6AB9E0C0C441}">
      <dgm:prSet/>
      <dgm:spPr/>
      <dgm:t>
        <a:bodyPr/>
        <a:lstStyle/>
        <a:p>
          <a:endParaRPr lang="en-US"/>
        </a:p>
      </dgm:t>
    </dgm:pt>
    <dgm:pt modelId="{7C0FD1F6-0E82-4D8F-8765-2E5E318E1C44}" type="sibTrans" cxnId="{11D93597-B7DE-48CF-A42A-6AB9E0C0C441}">
      <dgm:prSet/>
      <dgm:spPr/>
      <dgm:t>
        <a:bodyPr/>
        <a:lstStyle/>
        <a:p>
          <a:endParaRPr lang="en-US"/>
        </a:p>
      </dgm:t>
    </dgm:pt>
    <dgm:pt modelId="{0CA0A6DF-9447-4F54-B619-A51F55BF1E05}">
      <dgm:prSet/>
      <dgm:spPr/>
      <dgm:t>
        <a:bodyPr/>
        <a:lstStyle/>
        <a:p>
          <a:r>
            <a:rPr lang="en-GB" b="1" dirty="0">
              <a:solidFill>
                <a:srgbClr val="0070C0"/>
              </a:solidFill>
            </a:rPr>
            <a:t>Sampling: </a:t>
          </a:r>
          <a:r>
            <a:rPr lang="en-GB" dirty="0"/>
            <a:t>All-inclusive willing participation sample - Includes all forensic social workers in South Africa with an MA (Forensic Practice) degree obtained during 2006-2022. Excludes general social workers.</a:t>
          </a:r>
          <a:endParaRPr lang="en-US" dirty="0"/>
        </a:p>
      </dgm:t>
    </dgm:pt>
    <dgm:pt modelId="{EA032BC9-6219-4BFB-ADFF-DD45A840B0FB}" type="parTrans" cxnId="{93403474-E7C8-4D80-ABD5-2C94BDC0BDB6}">
      <dgm:prSet/>
      <dgm:spPr/>
      <dgm:t>
        <a:bodyPr/>
        <a:lstStyle/>
        <a:p>
          <a:endParaRPr lang="en-US"/>
        </a:p>
      </dgm:t>
    </dgm:pt>
    <dgm:pt modelId="{CCE6DF43-8743-48D8-B37C-5F5A62430617}" type="sibTrans" cxnId="{93403474-E7C8-4D80-ABD5-2C94BDC0BDB6}">
      <dgm:prSet/>
      <dgm:spPr/>
      <dgm:t>
        <a:bodyPr/>
        <a:lstStyle/>
        <a:p>
          <a:endParaRPr lang="en-US"/>
        </a:p>
      </dgm:t>
    </dgm:pt>
    <dgm:pt modelId="{75CC7F0F-8D8D-475B-9090-1ADE746B4CD4}">
      <dgm:prSet/>
      <dgm:spPr/>
      <dgm:t>
        <a:bodyPr/>
        <a:lstStyle/>
        <a:p>
          <a:r>
            <a:rPr lang="en-GB" b="1" dirty="0">
              <a:solidFill>
                <a:srgbClr val="0070C0"/>
              </a:solidFill>
            </a:rPr>
            <a:t>Sample Size: </a:t>
          </a:r>
          <a:r>
            <a:rPr lang="en-GB" dirty="0"/>
            <a:t>31 forensic social workers (n=31), representing 28.4% of the total population, meeting the recommended minimum sample size of at least 30 for survey designs (Memon et al., 2020; </a:t>
          </a:r>
          <a:r>
            <a:rPr lang="en-GB" dirty="0" err="1"/>
            <a:t>Ganti</a:t>
          </a:r>
          <a:r>
            <a:rPr lang="en-GB" dirty="0"/>
            <a:t>, 2023).</a:t>
          </a:r>
          <a:endParaRPr lang="en-US" dirty="0"/>
        </a:p>
      </dgm:t>
    </dgm:pt>
    <dgm:pt modelId="{C3C6C4AF-90F0-4063-9EB0-4944A08EF8D6}" type="parTrans" cxnId="{850AEB83-C60B-4875-87A5-F38CEF76CEC7}">
      <dgm:prSet/>
      <dgm:spPr/>
      <dgm:t>
        <a:bodyPr/>
        <a:lstStyle/>
        <a:p>
          <a:endParaRPr lang="en-US"/>
        </a:p>
      </dgm:t>
    </dgm:pt>
    <dgm:pt modelId="{FBC332C8-7CFB-4DCB-95CB-617057B37546}" type="sibTrans" cxnId="{850AEB83-C60B-4875-87A5-F38CEF76CEC7}">
      <dgm:prSet/>
      <dgm:spPr/>
      <dgm:t>
        <a:bodyPr/>
        <a:lstStyle/>
        <a:p>
          <a:endParaRPr lang="en-US"/>
        </a:p>
      </dgm:t>
    </dgm:pt>
    <dgm:pt modelId="{D514E425-B533-409F-A942-B37B942113D6}" type="pres">
      <dgm:prSet presAssocID="{44D93178-3557-4F5F-A238-E72752CFE716}" presName="linear" presStyleCnt="0">
        <dgm:presLayoutVars>
          <dgm:animLvl val="lvl"/>
          <dgm:resizeHandles val="exact"/>
        </dgm:presLayoutVars>
      </dgm:prSet>
      <dgm:spPr/>
    </dgm:pt>
    <dgm:pt modelId="{47B7964B-CC98-4231-9379-839F7F5456FD}" type="pres">
      <dgm:prSet presAssocID="{84B1CFB3-0420-48AC-A8D4-99E48026CE69}" presName="parentText" presStyleLbl="node1" presStyleIdx="0" presStyleCnt="4">
        <dgm:presLayoutVars>
          <dgm:chMax val="0"/>
          <dgm:bulletEnabled val="1"/>
        </dgm:presLayoutVars>
      </dgm:prSet>
      <dgm:spPr/>
    </dgm:pt>
    <dgm:pt modelId="{B16CAFF7-A408-4642-858E-F8E2A966494B}" type="pres">
      <dgm:prSet presAssocID="{07A3620E-50CF-4EDD-93D4-0998EFF6ADE9}" presName="spacer" presStyleCnt="0"/>
      <dgm:spPr/>
    </dgm:pt>
    <dgm:pt modelId="{07B3E6F7-58C8-427A-9EA4-D55C538E840C}" type="pres">
      <dgm:prSet presAssocID="{ACF9EF92-181E-416E-B449-D3E4C8449E3B}" presName="parentText" presStyleLbl="node1" presStyleIdx="1" presStyleCnt="4">
        <dgm:presLayoutVars>
          <dgm:chMax val="0"/>
          <dgm:bulletEnabled val="1"/>
        </dgm:presLayoutVars>
      </dgm:prSet>
      <dgm:spPr/>
    </dgm:pt>
    <dgm:pt modelId="{1453FBB1-C1BF-4356-9EAE-0C49E4849598}" type="pres">
      <dgm:prSet presAssocID="{7C0FD1F6-0E82-4D8F-8765-2E5E318E1C44}" presName="spacer" presStyleCnt="0"/>
      <dgm:spPr/>
    </dgm:pt>
    <dgm:pt modelId="{745AE9F6-E9DD-43EB-8A50-FBC3904D16A6}" type="pres">
      <dgm:prSet presAssocID="{0CA0A6DF-9447-4F54-B619-A51F55BF1E05}" presName="parentText" presStyleLbl="node1" presStyleIdx="2" presStyleCnt="4">
        <dgm:presLayoutVars>
          <dgm:chMax val="0"/>
          <dgm:bulletEnabled val="1"/>
        </dgm:presLayoutVars>
      </dgm:prSet>
      <dgm:spPr/>
    </dgm:pt>
    <dgm:pt modelId="{2C59E193-1918-4FB4-BDB3-C9D42926CB48}" type="pres">
      <dgm:prSet presAssocID="{CCE6DF43-8743-48D8-B37C-5F5A62430617}" presName="spacer" presStyleCnt="0"/>
      <dgm:spPr/>
    </dgm:pt>
    <dgm:pt modelId="{484E4F9E-D909-46A2-BD33-64C7CAEC4B03}" type="pres">
      <dgm:prSet presAssocID="{75CC7F0F-8D8D-475B-9090-1ADE746B4CD4}" presName="parentText" presStyleLbl="node1" presStyleIdx="3" presStyleCnt="4">
        <dgm:presLayoutVars>
          <dgm:chMax val="0"/>
          <dgm:bulletEnabled val="1"/>
        </dgm:presLayoutVars>
      </dgm:prSet>
      <dgm:spPr/>
    </dgm:pt>
  </dgm:ptLst>
  <dgm:cxnLst>
    <dgm:cxn modelId="{B00D5511-ECE7-446F-B71F-99FF3C934F1D}" type="presOf" srcId="{75CC7F0F-8D8D-475B-9090-1ADE746B4CD4}" destId="{484E4F9E-D909-46A2-BD33-64C7CAEC4B03}" srcOrd="0" destOrd="0" presId="urn:microsoft.com/office/officeart/2005/8/layout/vList2"/>
    <dgm:cxn modelId="{14776813-46E1-4EF6-9D4F-61AC894DE9A4}" type="presOf" srcId="{ACF9EF92-181E-416E-B449-D3E4C8449E3B}" destId="{07B3E6F7-58C8-427A-9EA4-D55C538E840C}" srcOrd="0" destOrd="0" presId="urn:microsoft.com/office/officeart/2005/8/layout/vList2"/>
    <dgm:cxn modelId="{93403474-E7C8-4D80-ABD5-2C94BDC0BDB6}" srcId="{44D93178-3557-4F5F-A238-E72752CFE716}" destId="{0CA0A6DF-9447-4F54-B619-A51F55BF1E05}" srcOrd="2" destOrd="0" parTransId="{EA032BC9-6219-4BFB-ADFF-DD45A840B0FB}" sibTransId="{CCE6DF43-8743-48D8-B37C-5F5A62430617}"/>
    <dgm:cxn modelId="{FEBDEF76-AD9E-412C-86BA-D68CE513C0BB}" srcId="{44D93178-3557-4F5F-A238-E72752CFE716}" destId="{84B1CFB3-0420-48AC-A8D4-99E48026CE69}" srcOrd="0" destOrd="0" parTransId="{1E7FCD72-8501-4669-BD38-C307094E0D4D}" sibTransId="{07A3620E-50CF-4EDD-93D4-0998EFF6ADE9}"/>
    <dgm:cxn modelId="{850AEB83-C60B-4875-87A5-F38CEF76CEC7}" srcId="{44D93178-3557-4F5F-A238-E72752CFE716}" destId="{75CC7F0F-8D8D-475B-9090-1ADE746B4CD4}" srcOrd="3" destOrd="0" parTransId="{C3C6C4AF-90F0-4063-9EB0-4944A08EF8D6}" sibTransId="{FBC332C8-7CFB-4DCB-95CB-617057B37546}"/>
    <dgm:cxn modelId="{11D93597-B7DE-48CF-A42A-6AB9E0C0C441}" srcId="{44D93178-3557-4F5F-A238-E72752CFE716}" destId="{ACF9EF92-181E-416E-B449-D3E4C8449E3B}" srcOrd="1" destOrd="0" parTransId="{07A55492-D7D8-4EC0-ACBB-E72D46E34994}" sibTransId="{7C0FD1F6-0E82-4D8F-8765-2E5E318E1C44}"/>
    <dgm:cxn modelId="{BE4E239D-BE4D-4A49-B081-C1E4B1B87619}" type="presOf" srcId="{84B1CFB3-0420-48AC-A8D4-99E48026CE69}" destId="{47B7964B-CC98-4231-9379-839F7F5456FD}" srcOrd="0" destOrd="0" presId="urn:microsoft.com/office/officeart/2005/8/layout/vList2"/>
    <dgm:cxn modelId="{14B25DA8-3F26-4EBE-8FAA-9F5B366BBCF3}" type="presOf" srcId="{44D93178-3557-4F5F-A238-E72752CFE716}" destId="{D514E425-B533-409F-A942-B37B942113D6}" srcOrd="0" destOrd="0" presId="urn:microsoft.com/office/officeart/2005/8/layout/vList2"/>
    <dgm:cxn modelId="{359007D2-82AF-48FE-81D9-82B482AAEA9B}" type="presOf" srcId="{0CA0A6DF-9447-4F54-B619-A51F55BF1E05}" destId="{745AE9F6-E9DD-43EB-8A50-FBC3904D16A6}" srcOrd="0" destOrd="0" presId="urn:microsoft.com/office/officeart/2005/8/layout/vList2"/>
    <dgm:cxn modelId="{E83368D7-CFFF-48E7-889E-1CE0C65BEC76}" type="presParOf" srcId="{D514E425-B533-409F-A942-B37B942113D6}" destId="{47B7964B-CC98-4231-9379-839F7F5456FD}" srcOrd="0" destOrd="0" presId="urn:microsoft.com/office/officeart/2005/8/layout/vList2"/>
    <dgm:cxn modelId="{F5BC73B2-B4CC-47DF-830E-7EF4D2146DFD}" type="presParOf" srcId="{D514E425-B533-409F-A942-B37B942113D6}" destId="{B16CAFF7-A408-4642-858E-F8E2A966494B}" srcOrd="1" destOrd="0" presId="urn:microsoft.com/office/officeart/2005/8/layout/vList2"/>
    <dgm:cxn modelId="{1A79C827-96EA-4BF9-8358-38FD6500E75F}" type="presParOf" srcId="{D514E425-B533-409F-A942-B37B942113D6}" destId="{07B3E6F7-58C8-427A-9EA4-D55C538E840C}" srcOrd="2" destOrd="0" presId="urn:microsoft.com/office/officeart/2005/8/layout/vList2"/>
    <dgm:cxn modelId="{9DFF3FA9-B6B4-45C4-AA87-1D5AFE89214C}" type="presParOf" srcId="{D514E425-B533-409F-A942-B37B942113D6}" destId="{1453FBB1-C1BF-4356-9EAE-0C49E4849598}" srcOrd="3" destOrd="0" presId="urn:microsoft.com/office/officeart/2005/8/layout/vList2"/>
    <dgm:cxn modelId="{D65614AB-2A8D-471A-B00D-97A0D9757D22}" type="presParOf" srcId="{D514E425-B533-409F-A942-B37B942113D6}" destId="{745AE9F6-E9DD-43EB-8A50-FBC3904D16A6}" srcOrd="4" destOrd="0" presId="urn:microsoft.com/office/officeart/2005/8/layout/vList2"/>
    <dgm:cxn modelId="{AC2648E9-82B2-49D4-8000-44CDDA427CB6}" type="presParOf" srcId="{D514E425-B533-409F-A942-B37B942113D6}" destId="{2C59E193-1918-4FB4-BDB3-C9D42926CB48}" srcOrd="5" destOrd="0" presId="urn:microsoft.com/office/officeart/2005/8/layout/vList2"/>
    <dgm:cxn modelId="{E64125B8-AF18-4A3F-BDC7-1E59684E27B6}" type="presParOf" srcId="{D514E425-B533-409F-A942-B37B942113D6}" destId="{484E4F9E-D909-46A2-BD33-64C7CAEC4B0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3D75561-26FF-449A-9C9B-B6BCDBE74151}"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8FFCAE04-A050-4B57-9603-F39B6E5A636B}">
      <dgm:prSet/>
      <dgm:spPr/>
      <dgm:t>
        <a:bodyPr/>
        <a:lstStyle/>
        <a:p>
          <a:r>
            <a:rPr lang="en-GB" b="1" dirty="0">
              <a:solidFill>
                <a:srgbClr val="0070C0"/>
              </a:solidFill>
            </a:rPr>
            <a:t>Research Focus: </a:t>
          </a:r>
          <a:r>
            <a:rPr lang="en-GB" dirty="0"/>
            <a:t>Prior research mainly examined coping strategies and STS symptoms in social workers in general. This study stands out by exploring these aspects specifically in forensic social workers in South Africa.</a:t>
          </a:r>
          <a:endParaRPr lang="en-US" dirty="0"/>
        </a:p>
      </dgm:t>
    </dgm:pt>
    <dgm:pt modelId="{735541F0-E70D-43A8-AFA6-7826AFF2D543}" type="parTrans" cxnId="{92BE345E-232C-4ED3-92EF-ACD87D57B7C8}">
      <dgm:prSet/>
      <dgm:spPr/>
      <dgm:t>
        <a:bodyPr/>
        <a:lstStyle/>
        <a:p>
          <a:endParaRPr lang="en-US"/>
        </a:p>
      </dgm:t>
    </dgm:pt>
    <dgm:pt modelId="{97EAC07E-0F30-4D4B-872E-710F674BE101}" type="sibTrans" cxnId="{92BE345E-232C-4ED3-92EF-ACD87D57B7C8}">
      <dgm:prSet/>
      <dgm:spPr/>
      <dgm:t>
        <a:bodyPr/>
        <a:lstStyle/>
        <a:p>
          <a:endParaRPr lang="en-US"/>
        </a:p>
      </dgm:t>
    </dgm:pt>
    <dgm:pt modelId="{0E5F4946-248D-4137-94C0-9CE5DF1AFC39}">
      <dgm:prSet/>
      <dgm:spPr/>
      <dgm:t>
        <a:bodyPr/>
        <a:lstStyle/>
        <a:p>
          <a:r>
            <a:rPr lang="en-GB" b="1" dirty="0">
              <a:solidFill>
                <a:srgbClr val="0070C0"/>
              </a:solidFill>
            </a:rPr>
            <a:t>Unique Challenges: </a:t>
          </a:r>
          <a:r>
            <a:rPr lang="en-GB" dirty="0"/>
            <a:t>Forensic social workers face multiple traumas due to the specialized and sensitive nature of their work, including listening to narratives of sexually abused children.</a:t>
          </a:r>
          <a:endParaRPr lang="en-US" dirty="0"/>
        </a:p>
      </dgm:t>
    </dgm:pt>
    <dgm:pt modelId="{867FE90D-83A8-4D5E-A3AC-4F0ACE3610FC}" type="parTrans" cxnId="{B4F0B02B-D8AD-43BD-94FF-D27D5F1711B0}">
      <dgm:prSet/>
      <dgm:spPr/>
      <dgm:t>
        <a:bodyPr/>
        <a:lstStyle/>
        <a:p>
          <a:endParaRPr lang="en-US"/>
        </a:p>
      </dgm:t>
    </dgm:pt>
    <dgm:pt modelId="{23D5851E-1905-4081-AE68-1FF08AC09A20}" type="sibTrans" cxnId="{B4F0B02B-D8AD-43BD-94FF-D27D5F1711B0}">
      <dgm:prSet/>
      <dgm:spPr/>
      <dgm:t>
        <a:bodyPr/>
        <a:lstStyle/>
        <a:p>
          <a:endParaRPr lang="en-US"/>
        </a:p>
      </dgm:t>
    </dgm:pt>
    <dgm:pt modelId="{5136688C-D94B-4C89-A6BF-01B93911AE6C}">
      <dgm:prSet/>
      <dgm:spPr/>
      <dgm:t>
        <a:bodyPr/>
        <a:lstStyle/>
        <a:p>
          <a:r>
            <a:rPr lang="en-GB" b="1" dirty="0">
              <a:solidFill>
                <a:srgbClr val="0070C0"/>
              </a:solidFill>
            </a:rPr>
            <a:t>Coping Strategies: </a:t>
          </a:r>
          <a:r>
            <a:rPr lang="en-GB" dirty="0"/>
            <a:t>Respondents in this study rarely used avoidant coping strategies, which are considered maladaptive. This is beneficial as avoidant coping has been linked to distress and depression (Scott, 2021).</a:t>
          </a:r>
          <a:endParaRPr lang="en-US" dirty="0"/>
        </a:p>
      </dgm:t>
    </dgm:pt>
    <dgm:pt modelId="{C041A698-0158-4D59-B179-FA4A452F0BB9}" type="parTrans" cxnId="{8D0BC62D-C3C7-4379-BEEE-7C1393DA0241}">
      <dgm:prSet/>
      <dgm:spPr/>
      <dgm:t>
        <a:bodyPr/>
        <a:lstStyle/>
        <a:p>
          <a:endParaRPr lang="en-US"/>
        </a:p>
      </dgm:t>
    </dgm:pt>
    <dgm:pt modelId="{2B339DB1-5F51-438F-A812-EEACC4872F29}" type="sibTrans" cxnId="{8D0BC62D-C3C7-4379-BEEE-7C1393DA0241}">
      <dgm:prSet/>
      <dgm:spPr/>
      <dgm:t>
        <a:bodyPr/>
        <a:lstStyle/>
        <a:p>
          <a:endParaRPr lang="en-US"/>
        </a:p>
      </dgm:t>
    </dgm:pt>
    <dgm:pt modelId="{26262787-2441-4666-B0DB-593F07DD7ACB}">
      <dgm:prSet/>
      <dgm:spPr/>
      <dgm:t>
        <a:bodyPr/>
        <a:lstStyle/>
        <a:p>
          <a:r>
            <a:rPr lang="en-GB" b="1" dirty="0">
              <a:solidFill>
                <a:srgbClr val="0070C0"/>
              </a:solidFill>
            </a:rPr>
            <a:t>Problem-Focused Coping: </a:t>
          </a:r>
          <a:r>
            <a:rPr lang="en-GB" dirty="0"/>
            <a:t>On the other hand, respondents frequently employed problem-focused coping strategies, indicating a proactive approach to addressing trauma's underlying causes. Research by Carver and Connor-Smith (2010) supports the benefits of problem-focused coping.</a:t>
          </a:r>
          <a:endParaRPr lang="en-US" dirty="0"/>
        </a:p>
      </dgm:t>
    </dgm:pt>
    <dgm:pt modelId="{0C6B0BB9-B0A8-4A26-B58F-77C37175BA5E}" type="parTrans" cxnId="{87D2F067-5E44-413E-8C7F-DB4A8A87E815}">
      <dgm:prSet/>
      <dgm:spPr/>
      <dgm:t>
        <a:bodyPr/>
        <a:lstStyle/>
        <a:p>
          <a:endParaRPr lang="en-US"/>
        </a:p>
      </dgm:t>
    </dgm:pt>
    <dgm:pt modelId="{EA103799-CD05-49E7-B8CA-F86279A53543}" type="sibTrans" cxnId="{87D2F067-5E44-413E-8C7F-DB4A8A87E815}">
      <dgm:prSet/>
      <dgm:spPr/>
      <dgm:t>
        <a:bodyPr/>
        <a:lstStyle/>
        <a:p>
          <a:endParaRPr lang="en-US"/>
        </a:p>
      </dgm:t>
    </dgm:pt>
    <dgm:pt modelId="{5D7F6E51-D735-4741-A307-A9156A1E3CE3}" type="pres">
      <dgm:prSet presAssocID="{03D75561-26FF-449A-9C9B-B6BCDBE74151}" presName="outerComposite" presStyleCnt="0">
        <dgm:presLayoutVars>
          <dgm:chMax val="5"/>
          <dgm:dir/>
          <dgm:resizeHandles val="exact"/>
        </dgm:presLayoutVars>
      </dgm:prSet>
      <dgm:spPr/>
    </dgm:pt>
    <dgm:pt modelId="{02C6306B-B81F-4C2C-8B70-A4A6E4DAE6D2}" type="pres">
      <dgm:prSet presAssocID="{03D75561-26FF-449A-9C9B-B6BCDBE74151}" presName="dummyMaxCanvas" presStyleCnt="0">
        <dgm:presLayoutVars/>
      </dgm:prSet>
      <dgm:spPr/>
    </dgm:pt>
    <dgm:pt modelId="{41A949E9-EE3D-400D-87BB-3C1EACC5994D}" type="pres">
      <dgm:prSet presAssocID="{03D75561-26FF-449A-9C9B-B6BCDBE74151}" presName="FourNodes_1" presStyleLbl="node1" presStyleIdx="0" presStyleCnt="4">
        <dgm:presLayoutVars>
          <dgm:bulletEnabled val="1"/>
        </dgm:presLayoutVars>
      </dgm:prSet>
      <dgm:spPr/>
    </dgm:pt>
    <dgm:pt modelId="{29628294-12B8-4EC4-8A3F-12C851B6D756}" type="pres">
      <dgm:prSet presAssocID="{03D75561-26FF-449A-9C9B-B6BCDBE74151}" presName="FourNodes_2" presStyleLbl="node1" presStyleIdx="1" presStyleCnt="4">
        <dgm:presLayoutVars>
          <dgm:bulletEnabled val="1"/>
        </dgm:presLayoutVars>
      </dgm:prSet>
      <dgm:spPr/>
    </dgm:pt>
    <dgm:pt modelId="{ADB2BDF4-2668-4B23-B0B4-78AB62A82D76}" type="pres">
      <dgm:prSet presAssocID="{03D75561-26FF-449A-9C9B-B6BCDBE74151}" presName="FourNodes_3" presStyleLbl="node1" presStyleIdx="2" presStyleCnt="4">
        <dgm:presLayoutVars>
          <dgm:bulletEnabled val="1"/>
        </dgm:presLayoutVars>
      </dgm:prSet>
      <dgm:spPr/>
    </dgm:pt>
    <dgm:pt modelId="{58F057CC-4404-4104-B5BA-AF17217BF285}" type="pres">
      <dgm:prSet presAssocID="{03D75561-26FF-449A-9C9B-B6BCDBE74151}" presName="FourNodes_4" presStyleLbl="node1" presStyleIdx="3" presStyleCnt="4">
        <dgm:presLayoutVars>
          <dgm:bulletEnabled val="1"/>
        </dgm:presLayoutVars>
      </dgm:prSet>
      <dgm:spPr/>
    </dgm:pt>
    <dgm:pt modelId="{FF90E16D-1416-4885-8666-A6F86C096915}" type="pres">
      <dgm:prSet presAssocID="{03D75561-26FF-449A-9C9B-B6BCDBE74151}" presName="FourConn_1-2" presStyleLbl="fgAccFollowNode1" presStyleIdx="0" presStyleCnt="3">
        <dgm:presLayoutVars>
          <dgm:bulletEnabled val="1"/>
        </dgm:presLayoutVars>
      </dgm:prSet>
      <dgm:spPr/>
    </dgm:pt>
    <dgm:pt modelId="{A48BBE6C-71CA-4105-8FAA-3DA94EADFB41}" type="pres">
      <dgm:prSet presAssocID="{03D75561-26FF-449A-9C9B-B6BCDBE74151}" presName="FourConn_2-3" presStyleLbl="fgAccFollowNode1" presStyleIdx="1" presStyleCnt="3">
        <dgm:presLayoutVars>
          <dgm:bulletEnabled val="1"/>
        </dgm:presLayoutVars>
      </dgm:prSet>
      <dgm:spPr/>
    </dgm:pt>
    <dgm:pt modelId="{88764E66-792D-4977-BE04-E2B06BDB8C9D}" type="pres">
      <dgm:prSet presAssocID="{03D75561-26FF-449A-9C9B-B6BCDBE74151}" presName="FourConn_3-4" presStyleLbl="fgAccFollowNode1" presStyleIdx="2" presStyleCnt="3">
        <dgm:presLayoutVars>
          <dgm:bulletEnabled val="1"/>
        </dgm:presLayoutVars>
      </dgm:prSet>
      <dgm:spPr/>
    </dgm:pt>
    <dgm:pt modelId="{8EEB83C9-053F-40CA-9E5D-8AA26C3AE699}" type="pres">
      <dgm:prSet presAssocID="{03D75561-26FF-449A-9C9B-B6BCDBE74151}" presName="FourNodes_1_text" presStyleLbl="node1" presStyleIdx="3" presStyleCnt="4">
        <dgm:presLayoutVars>
          <dgm:bulletEnabled val="1"/>
        </dgm:presLayoutVars>
      </dgm:prSet>
      <dgm:spPr/>
    </dgm:pt>
    <dgm:pt modelId="{1E771D5C-F155-49F8-8F5B-4217B78FD0D5}" type="pres">
      <dgm:prSet presAssocID="{03D75561-26FF-449A-9C9B-B6BCDBE74151}" presName="FourNodes_2_text" presStyleLbl="node1" presStyleIdx="3" presStyleCnt="4">
        <dgm:presLayoutVars>
          <dgm:bulletEnabled val="1"/>
        </dgm:presLayoutVars>
      </dgm:prSet>
      <dgm:spPr/>
    </dgm:pt>
    <dgm:pt modelId="{E8E8734C-379B-4671-AA91-7FE93492B8A9}" type="pres">
      <dgm:prSet presAssocID="{03D75561-26FF-449A-9C9B-B6BCDBE74151}" presName="FourNodes_3_text" presStyleLbl="node1" presStyleIdx="3" presStyleCnt="4">
        <dgm:presLayoutVars>
          <dgm:bulletEnabled val="1"/>
        </dgm:presLayoutVars>
      </dgm:prSet>
      <dgm:spPr/>
    </dgm:pt>
    <dgm:pt modelId="{C3D7D7E5-17E9-4F77-8F1E-7319F14519E2}" type="pres">
      <dgm:prSet presAssocID="{03D75561-26FF-449A-9C9B-B6BCDBE74151}" presName="FourNodes_4_text" presStyleLbl="node1" presStyleIdx="3" presStyleCnt="4">
        <dgm:presLayoutVars>
          <dgm:bulletEnabled val="1"/>
        </dgm:presLayoutVars>
      </dgm:prSet>
      <dgm:spPr/>
    </dgm:pt>
  </dgm:ptLst>
  <dgm:cxnLst>
    <dgm:cxn modelId="{945CEE12-AE28-45F5-A3C6-93F855F3E014}" type="presOf" srcId="{26262787-2441-4666-B0DB-593F07DD7ACB}" destId="{C3D7D7E5-17E9-4F77-8F1E-7319F14519E2}" srcOrd="1" destOrd="0" presId="urn:microsoft.com/office/officeart/2005/8/layout/vProcess5"/>
    <dgm:cxn modelId="{FA4A6D1C-C0C3-4CE1-9EE0-183DF2C5A421}" type="presOf" srcId="{8FFCAE04-A050-4B57-9603-F39B6E5A636B}" destId="{41A949E9-EE3D-400D-87BB-3C1EACC5994D}" srcOrd="0" destOrd="0" presId="urn:microsoft.com/office/officeart/2005/8/layout/vProcess5"/>
    <dgm:cxn modelId="{B4F0B02B-D8AD-43BD-94FF-D27D5F1711B0}" srcId="{03D75561-26FF-449A-9C9B-B6BCDBE74151}" destId="{0E5F4946-248D-4137-94C0-9CE5DF1AFC39}" srcOrd="1" destOrd="0" parTransId="{867FE90D-83A8-4D5E-A3AC-4F0ACE3610FC}" sibTransId="{23D5851E-1905-4081-AE68-1FF08AC09A20}"/>
    <dgm:cxn modelId="{8D0BC62D-C3C7-4379-BEEE-7C1393DA0241}" srcId="{03D75561-26FF-449A-9C9B-B6BCDBE74151}" destId="{5136688C-D94B-4C89-A6BF-01B93911AE6C}" srcOrd="2" destOrd="0" parTransId="{C041A698-0158-4D59-B179-FA4A452F0BB9}" sibTransId="{2B339DB1-5F51-438F-A812-EEACC4872F29}"/>
    <dgm:cxn modelId="{8551703C-AB7D-4407-845C-E09F383C1CBC}" type="presOf" srcId="{0E5F4946-248D-4137-94C0-9CE5DF1AFC39}" destId="{29628294-12B8-4EC4-8A3F-12C851B6D756}" srcOrd="0" destOrd="0" presId="urn:microsoft.com/office/officeart/2005/8/layout/vProcess5"/>
    <dgm:cxn modelId="{92BE345E-232C-4ED3-92EF-ACD87D57B7C8}" srcId="{03D75561-26FF-449A-9C9B-B6BCDBE74151}" destId="{8FFCAE04-A050-4B57-9603-F39B6E5A636B}" srcOrd="0" destOrd="0" parTransId="{735541F0-E70D-43A8-AFA6-7826AFF2D543}" sibTransId="{97EAC07E-0F30-4D4B-872E-710F674BE101}"/>
    <dgm:cxn modelId="{D4081E60-9F3D-4CDC-84F2-6EDC6683206F}" type="presOf" srcId="{5136688C-D94B-4C89-A6BF-01B93911AE6C}" destId="{E8E8734C-379B-4671-AA91-7FE93492B8A9}" srcOrd="1" destOrd="0" presId="urn:microsoft.com/office/officeart/2005/8/layout/vProcess5"/>
    <dgm:cxn modelId="{87D2F067-5E44-413E-8C7F-DB4A8A87E815}" srcId="{03D75561-26FF-449A-9C9B-B6BCDBE74151}" destId="{26262787-2441-4666-B0DB-593F07DD7ACB}" srcOrd="3" destOrd="0" parTransId="{0C6B0BB9-B0A8-4A26-B58F-77C37175BA5E}" sibTransId="{EA103799-CD05-49E7-B8CA-F86279A53543}"/>
    <dgm:cxn modelId="{705AD475-D88A-42E1-BBEE-B06279F4A754}" type="presOf" srcId="{8FFCAE04-A050-4B57-9603-F39B6E5A636B}" destId="{8EEB83C9-053F-40CA-9E5D-8AA26C3AE699}" srcOrd="1" destOrd="0" presId="urn:microsoft.com/office/officeart/2005/8/layout/vProcess5"/>
    <dgm:cxn modelId="{2704EE8D-089E-4531-B12C-EDB5C927D0F1}" type="presOf" srcId="{26262787-2441-4666-B0DB-593F07DD7ACB}" destId="{58F057CC-4404-4104-B5BA-AF17217BF285}" srcOrd="0" destOrd="0" presId="urn:microsoft.com/office/officeart/2005/8/layout/vProcess5"/>
    <dgm:cxn modelId="{EEDDB393-F678-40D0-B83F-7CE44604A7BA}" type="presOf" srcId="{2B339DB1-5F51-438F-A812-EEACC4872F29}" destId="{88764E66-792D-4977-BE04-E2B06BDB8C9D}" srcOrd="0" destOrd="0" presId="urn:microsoft.com/office/officeart/2005/8/layout/vProcess5"/>
    <dgm:cxn modelId="{390C7F97-B4A3-4249-B95B-8E8B2C8DF8E6}" type="presOf" srcId="{0E5F4946-248D-4137-94C0-9CE5DF1AFC39}" destId="{1E771D5C-F155-49F8-8F5B-4217B78FD0D5}" srcOrd="1" destOrd="0" presId="urn:microsoft.com/office/officeart/2005/8/layout/vProcess5"/>
    <dgm:cxn modelId="{3CFFBBA8-DFDB-4817-8ADE-72C3D7FEE270}" type="presOf" srcId="{5136688C-D94B-4C89-A6BF-01B93911AE6C}" destId="{ADB2BDF4-2668-4B23-B0B4-78AB62A82D76}" srcOrd="0" destOrd="0" presId="urn:microsoft.com/office/officeart/2005/8/layout/vProcess5"/>
    <dgm:cxn modelId="{285C52CF-A2F0-4C52-BA3D-5F20219C128E}" type="presOf" srcId="{97EAC07E-0F30-4D4B-872E-710F674BE101}" destId="{FF90E16D-1416-4885-8666-A6F86C096915}" srcOrd="0" destOrd="0" presId="urn:microsoft.com/office/officeart/2005/8/layout/vProcess5"/>
    <dgm:cxn modelId="{9996FCDE-7AAA-4259-81BD-E923431C39DC}" type="presOf" srcId="{23D5851E-1905-4081-AE68-1FF08AC09A20}" destId="{A48BBE6C-71CA-4105-8FAA-3DA94EADFB41}" srcOrd="0" destOrd="0" presId="urn:microsoft.com/office/officeart/2005/8/layout/vProcess5"/>
    <dgm:cxn modelId="{981518DF-AB56-4C80-889D-597020E83D99}" type="presOf" srcId="{03D75561-26FF-449A-9C9B-B6BCDBE74151}" destId="{5D7F6E51-D735-4741-A307-A9156A1E3CE3}" srcOrd="0" destOrd="0" presId="urn:microsoft.com/office/officeart/2005/8/layout/vProcess5"/>
    <dgm:cxn modelId="{67891990-9E59-46F4-8486-4EA2330CCB43}" type="presParOf" srcId="{5D7F6E51-D735-4741-A307-A9156A1E3CE3}" destId="{02C6306B-B81F-4C2C-8B70-A4A6E4DAE6D2}" srcOrd="0" destOrd="0" presId="urn:microsoft.com/office/officeart/2005/8/layout/vProcess5"/>
    <dgm:cxn modelId="{A738E271-5B95-4ABC-AFAF-E490B15719D6}" type="presParOf" srcId="{5D7F6E51-D735-4741-A307-A9156A1E3CE3}" destId="{41A949E9-EE3D-400D-87BB-3C1EACC5994D}" srcOrd="1" destOrd="0" presId="urn:microsoft.com/office/officeart/2005/8/layout/vProcess5"/>
    <dgm:cxn modelId="{3D704B27-CEF2-4159-A5D2-F36AC2CEB428}" type="presParOf" srcId="{5D7F6E51-D735-4741-A307-A9156A1E3CE3}" destId="{29628294-12B8-4EC4-8A3F-12C851B6D756}" srcOrd="2" destOrd="0" presId="urn:microsoft.com/office/officeart/2005/8/layout/vProcess5"/>
    <dgm:cxn modelId="{05A0136A-57ED-468A-A0A6-D9F2F991DD99}" type="presParOf" srcId="{5D7F6E51-D735-4741-A307-A9156A1E3CE3}" destId="{ADB2BDF4-2668-4B23-B0B4-78AB62A82D76}" srcOrd="3" destOrd="0" presId="urn:microsoft.com/office/officeart/2005/8/layout/vProcess5"/>
    <dgm:cxn modelId="{2C7172C2-838C-4365-9BA1-AC895BA9A8C2}" type="presParOf" srcId="{5D7F6E51-D735-4741-A307-A9156A1E3CE3}" destId="{58F057CC-4404-4104-B5BA-AF17217BF285}" srcOrd="4" destOrd="0" presId="urn:microsoft.com/office/officeart/2005/8/layout/vProcess5"/>
    <dgm:cxn modelId="{5CFE1633-0239-4E8E-9BCF-BE41DA845058}" type="presParOf" srcId="{5D7F6E51-D735-4741-A307-A9156A1E3CE3}" destId="{FF90E16D-1416-4885-8666-A6F86C096915}" srcOrd="5" destOrd="0" presId="urn:microsoft.com/office/officeart/2005/8/layout/vProcess5"/>
    <dgm:cxn modelId="{97145BB9-A944-4FE8-B90E-EF2F92B96ED2}" type="presParOf" srcId="{5D7F6E51-D735-4741-A307-A9156A1E3CE3}" destId="{A48BBE6C-71CA-4105-8FAA-3DA94EADFB41}" srcOrd="6" destOrd="0" presId="urn:microsoft.com/office/officeart/2005/8/layout/vProcess5"/>
    <dgm:cxn modelId="{555DF2A2-85DD-4F30-9A7C-4F38F2F18FB2}" type="presParOf" srcId="{5D7F6E51-D735-4741-A307-A9156A1E3CE3}" destId="{88764E66-792D-4977-BE04-E2B06BDB8C9D}" srcOrd="7" destOrd="0" presId="urn:microsoft.com/office/officeart/2005/8/layout/vProcess5"/>
    <dgm:cxn modelId="{44A04155-24DC-4630-9102-2105A67A5C05}" type="presParOf" srcId="{5D7F6E51-D735-4741-A307-A9156A1E3CE3}" destId="{8EEB83C9-053F-40CA-9E5D-8AA26C3AE699}" srcOrd="8" destOrd="0" presId="urn:microsoft.com/office/officeart/2005/8/layout/vProcess5"/>
    <dgm:cxn modelId="{24FC52EE-EE2D-4F86-8DF9-A5D85511693D}" type="presParOf" srcId="{5D7F6E51-D735-4741-A307-A9156A1E3CE3}" destId="{1E771D5C-F155-49F8-8F5B-4217B78FD0D5}" srcOrd="9" destOrd="0" presId="urn:microsoft.com/office/officeart/2005/8/layout/vProcess5"/>
    <dgm:cxn modelId="{9DBF2164-8852-44BF-9C32-45ED4FD12BA7}" type="presParOf" srcId="{5D7F6E51-D735-4741-A307-A9156A1E3CE3}" destId="{E8E8734C-379B-4671-AA91-7FE93492B8A9}" srcOrd="10" destOrd="0" presId="urn:microsoft.com/office/officeart/2005/8/layout/vProcess5"/>
    <dgm:cxn modelId="{33F09480-E555-41B2-B431-D14021E1038D}" type="presParOf" srcId="{5D7F6E51-D735-4741-A307-A9156A1E3CE3}" destId="{C3D7D7E5-17E9-4F77-8F1E-7319F14519E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831FD88-9828-4F60-AF23-1127DC6DFFCE}" type="doc">
      <dgm:prSet loTypeId="urn:microsoft.com/office/officeart/2005/8/layout/vProcess5" loCatId="process" qsTypeId="urn:microsoft.com/office/officeart/2005/8/quickstyle/simple1" qsCatId="simple" csTypeId="urn:microsoft.com/office/officeart/2005/8/colors/colorful2" csCatId="colorful"/>
      <dgm:spPr/>
      <dgm:t>
        <a:bodyPr/>
        <a:lstStyle/>
        <a:p>
          <a:endParaRPr lang="en-US"/>
        </a:p>
      </dgm:t>
    </dgm:pt>
    <dgm:pt modelId="{C21FB111-EEBE-4F94-84AA-7412CC007AF0}">
      <dgm:prSet/>
      <dgm:spPr/>
      <dgm:t>
        <a:bodyPr/>
        <a:lstStyle/>
        <a:p>
          <a:r>
            <a:rPr lang="en-GB" b="1" dirty="0">
              <a:solidFill>
                <a:srgbClr val="0070C0"/>
              </a:solidFill>
            </a:rPr>
            <a:t>STS Symptoms</a:t>
          </a:r>
          <a:r>
            <a:rPr lang="en-GB" dirty="0">
              <a:solidFill>
                <a:srgbClr val="0070C0"/>
              </a:solidFill>
            </a:rPr>
            <a:t>: </a:t>
          </a:r>
          <a:r>
            <a:rPr lang="en-GB" dirty="0"/>
            <a:t>This study examined the prevalence of STS symptoms in forensic social workers, including intrusion, avoidance, and arousal.</a:t>
          </a:r>
          <a:endParaRPr lang="en-US" dirty="0"/>
        </a:p>
      </dgm:t>
    </dgm:pt>
    <dgm:pt modelId="{48CBF468-ED43-487B-9350-1002BF993A86}" type="parTrans" cxnId="{7B3D74C0-D292-479E-9503-E08477599B32}">
      <dgm:prSet/>
      <dgm:spPr/>
      <dgm:t>
        <a:bodyPr/>
        <a:lstStyle/>
        <a:p>
          <a:endParaRPr lang="en-US"/>
        </a:p>
      </dgm:t>
    </dgm:pt>
    <dgm:pt modelId="{DD223250-087D-4176-B534-DAAD7D8055EF}" type="sibTrans" cxnId="{7B3D74C0-D292-479E-9503-E08477599B32}">
      <dgm:prSet/>
      <dgm:spPr/>
      <dgm:t>
        <a:bodyPr/>
        <a:lstStyle/>
        <a:p>
          <a:endParaRPr lang="en-US"/>
        </a:p>
      </dgm:t>
    </dgm:pt>
    <dgm:pt modelId="{086F4DC8-DC97-4D61-8EF9-0E4603F1961D}">
      <dgm:prSet/>
      <dgm:spPr/>
      <dgm:t>
        <a:bodyPr/>
        <a:lstStyle/>
        <a:p>
          <a:r>
            <a:rPr lang="en-GB" b="1" dirty="0">
              <a:solidFill>
                <a:srgbClr val="0070C0"/>
              </a:solidFill>
            </a:rPr>
            <a:t>Findings: </a:t>
          </a:r>
          <a:r>
            <a:rPr lang="en-GB" dirty="0"/>
            <a:t>Respondents rarely reported intrusion and avoidance symptoms but experienced arousal symptoms more frequently. This suggests that while STS symptoms are common, their frequency varies across different symptoms.</a:t>
          </a:r>
          <a:endParaRPr lang="en-US" dirty="0"/>
        </a:p>
      </dgm:t>
    </dgm:pt>
    <dgm:pt modelId="{4C64EA89-A456-4859-8477-3664B31495C9}" type="parTrans" cxnId="{DD59BD4E-4C56-4395-926B-93BACDAEF7B5}">
      <dgm:prSet/>
      <dgm:spPr/>
      <dgm:t>
        <a:bodyPr/>
        <a:lstStyle/>
        <a:p>
          <a:endParaRPr lang="en-US"/>
        </a:p>
      </dgm:t>
    </dgm:pt>
    <dgm:pt modelId="{7BAE7D5A-D4F6-48D3-8590-3776002B1C11}" type="sibTrans" cxnId="{DD59BD4E-4C56-4395-926B-93BACDAEF7B5}">
      <dgm:prSet/>
      <dgm:spPr/>
      <dgm:t>
        <a:bodyPr/>
        <a:lstStyle/>
        <a:p>
          <a:endParaRPr lang="en-US"/>
        </a:p>
      </dgm:t>
    </dgm:pt>
    <dgm:pt modelId="{68500BEA-0756-4C30-8E61-46CC81583064}">
      <dgm:prSet/>
      <dgm:spPr/>
      <dgm:t>
        <a:bodyPr/>
        <a:lstStyle/>
        <a:p>
          <a:r>
            <a:rPr lang="en-GB" b="1" dirty="0">
              <a:solidFill>
                <a:srgbClr val="0070C0"/>
              </a:solidFill>
            </a:rPr>
            <a:t>Association with Maladaptive Coping: </a:t>
          </a:r>
          <a:r>
            <a:rPr lang="en-GB" dirty="0"/>
            <a:t>A substantial positive association was found between maladaptive coping strategies (avoidant and emotion-focused coping) and STS symptoms. Using these strategies more frequently was linked to higher STS symptom occurrence.</a:t>
          </a:r>
          <a:endParaRPr lang="en-US" dirty="0"/>
        </a:p>
      </dgm:t>
    </dgm:pt>
    <dgm:pt modelId="{07B9FA8B-427B-4057-8DBA-E2333E5C44B3}" type="parTrans" cxnId="{61FC6C47-E7F3-4C4B-852B-4FB2943200E8}">
      <dgm:prSet/>
      <dgm:spPr/>
      <dgm:t>
        <a:bodyPr/>
        <a:lstStyle/>
        <a:p>
          <a:endParaRPr lang="en-US"/>
        </a:p>
      </dgm:t>
    </dgm:pt>
    <dgm:pt modelId="{2CEE6F00-FF1A-40DA-AFCA-4D562B2E70BF}" type="sibTrans" cxnId="{61FC6C47-E7F3-4C4B-852B-4FB2943200E8}">
      <dgm:prSet/>
      <dgm:spPr/>
      <dgm:t>
        <a:bodyPr/>
        <a:lstStyle/>
        <a:p>
          <a:endParaRPr lang="en-US"/>
        </a:p>
      </dgm:t>
    </dgm:pt>
    <dgm:pt modelId="{31A54CB4-DB2B-42D0-A2EE-199F1458FAC6}">
      <dgm:prSet/>
      <dgm:spPr/>
      <dgm:t>
        <a:bodyPr/>
        <a:lstStyle/>
        <a:p>
          <a:r>
            <a:rPr lang="en-GB" b="1" dirty="0">
              <a:solidFill>
                <a:srgbClr val="0070C0"/>
              </a:solidFill>
            </a:rPr>
            <a:t>Avoidance Coping: </a:t>
          </a:r>
          <a:r>
            <a:rPr lang="en-GB" dirty="0"/>
            <a:t>Notably, avoidance coping strategies, particularly </a:t>
          </a:r>
          <a:r>
            <a:rPr lang="en-GB" dirty="0" err="1"/>
            <a:t>behavioral</a:t>
          </a:r>
          <a:r>
            <a:rPr lang="en-GB" dirty="0"/>
            <a:t> disengagement, were strongly correlated with all STS constructs. This indicates a tendency among forensic social workers to distance themselves from stressors, potentially impacting their well-being negatively.</a:t>
          </a:r>
          <a:endParaRPr lang="en-US" dirty="0"/>
        </a:p>
      </dgm:t>
    </dgm:pt>
    <dgm:pt modelId="{9402CE3E-3220-4529-804E-A76F4334E3E8}" type="parTrans" cxnId="{3948132A-9506-4EEE-B25F-7F679E7FBE4C}">
      <dgm:prSet/>
      <dgm:spPr/>
      <dgm:t>
        <a:bodyPr/>
        <a:lstStyle/>
        <a:p>
          <a:endParaRPr lang="en-US"/>
        </a:p>
      </dgm:t>
    </dgm:pt>
    <dgm:pt modelId="{CFDE335F-543D-4E7D-B442-E45BEB52BB1A}" type="sibTrans" cxnId="{3948132A-9506-4EEE-B25F-7F679E7FBE4C}">
      <dgm:prSet/>
      <dgm:spPr/>
      <dgm:t>
        <a:bodyPr/>
        <a:lstStyle/>
        <a:p>
          <a:endParaRPr lang="en-US"/>
        </a:p>
      </dgm:t>
    </dgm:pt>
    <dgm:pt modelId="{E8979541-70AE-44EB-B6A1-B1683FE3E845}">
      <dgm:prSet/>
      <dgm:spPr/>
      <dgm:t>
        <a:bodyPr/>
        <a:lstStyle/>
        <a:p>
          <a:r>
            <a:rPr lang="en-GB" b="1" dirty="0">
              <a:solidFill>
                <a:srgbClr val="0070C0"/>
              </a:solidFill>
            </a:rPr>
            <a:t>Emotion-Focused Coping: </a:t>
          </a:r>
          <a:r>
            <a:rPr lang="en-GB" dirty="0"/>
            <a:t>Emotion-focused coping strategies like venting, </a:t>
          </a:r>
          <a:r>
            <a:rPr lang="en-GB" dirty="0" err="1"/>
            <a:t>humor</a:t>
          </a:r>
          <a:r>
            <a:rPr lang="en-GB" dirty="0"/>
            <a:t>, and self-blame were also associated with STS symptoms. Surprisingly, even adaptive strategies like </a:t>
          </a:r>
          <a:r>
            <a:rPr lang="en-GB" dirty="0" err="1"/>
            <a:t>humor</a:t>
          </a:r>
          <a:r>
            <a:rPr lang="en-GB" dirty="0"/>
            <a:t> appeared dysfunctional in this context.</a:t>
          </a:r>
          <a:endParaRPr lang="en-US" dirty="0"/>
        </a:p>
      </dgm:t>
    </dgm:pt>
    <dgm:pt modelId="{9E93724E-CC64-4240-968A-F466BE5154AD}" type="parTrans" cxnId="{3297E489-D75D-4AA7-9D26-8201D6308CF6}">
      <dgm:prSet/>
      <dgm:spPr/>
      <dgm:t>
        <a:bodyPr/>
        <a:lstStyle/>
        <a:p>
          <a:endParaRPr lang="en-US"/>
        </a:p>
      </dgm:t>
    </dgm:pt>
    <dgm:pt modelId="{880C4831-7F0B-4FD3-AEF4-19D35FBCD07B}" type="sibTrans" cxnId="{3297E489-D75D-4AA7-9D26-8201D6308CF6}">
      <dgm:prSet/>
      <dgm:spPr/>
      <dgm:t>
        <a:bodyPr/>
        <a:lstStyle/>
        <a:p>
          <a:endParaRPr lang="en-US"/>
        </a:p>
      </dgm:t>
    </dgm:pt>
    <dgm:pt modelId="{16246E6C-6ED6-4177-AD48-A43786EEE8AD}" type="pres">
      <dgm:prSet presAssocID="{B831FD88-9828-4F60-AF23-1127DC6DFFCE}" presName="outerComposite" presStyleCnt="0">
        <dgm:presLayoutVars>
          <dgm:chMax val="5"/>
          <dgm:dir/>
          <dgm:resizeHandles val="exact"/>
        </dgm:presLayoutVars>
      </dgm:prSet>
      <dgm:spPr/>
    </dgm:pt>
    <dgm:pt modelId="{FBC47FB2-6BCF-4C61-80E0-7CEECFFFB3BB}" type="pres">
      <dgm:prSet presAssocID="{B831FD88-9828-4F60-AF23-1127DC6DFFCE}" presName="dummyMaxCanvas" presStyleCnt="0">
        <dgm:presLayoutVars/>
      </dgm:prSet>
      <dgm:spPr/>
    </dgm:pt>
    <dgm:pt modelId="{B929101A-CBAE-4FC7-94D7-C89FD8CEDB58}" type="pres">
      <dgm:prSet presAssocID="{B831FD88-9828-4F60-AF23-1127DC6DFFCE}" presName="FiveNodes_1" presStyleLbl="node1" presStyleIdx="0" presStyleCnt="5">
        <dgm:presLayoutVars>
          <dgm:bulletEnabled val="1"/>
        </dgm:presLayoutVars>
      </dgm:prSet>
      <dgm:spPr/>
    </dgm:pt>
    <dgm:pt modelId="{BA00DE2A-20D2-40AF-8AE7-6370EECC1F23}" type="pres">
      <dgm:prSet presAssocID="{B831FD88-9828-4F60-AF23-1127DC6DFFCE}" presName="FiveNodes_2" presStyleLbl="node1" presStyleIdx="1" presStyleCnt="5">
        <dgm:presLayoutVars>
          <dgm:bulletEnabled val="1"/>
        </dgm:presLayoutVars>
      </dgm:prSet>
      <dgm:spPr/>
    </dgm:pt>
    <dgm:pt modelId="{914C248F-0098-4873-91F0-C3B90ECAF3BC}" type="pres">
      <dgm:prSet presAssocID="{B831FD88-9828-4F60-AF23-1127DC6DFFCE}" presName="FiveNodes_3" presStyleLbl="node1" presStyleIdx="2" presStyleCnt="5">
        <dgm:presLayoutVars>
          <dgm:bulletEnabled val="1"/>
        </dgm:presLayoutVars>
      </dgm:prSet>
      <dgm:spPr/>
    </dgm:pt>
    <dgm:pt modelId="{D6DF25DB-2DC8-4F82-8303-F885E4666EE5}" type="pres">
      <dgm:prSet presAssocID="{B831FD88-9828-4F60-AF23-1127DC6DFFCE}" presName="FiveNodes_4" presStyleLbl="node1" presStyleIdx="3" presStyleCnt="5">
        <dgm:presLayoutVars>
          <dgm:bulletEnabled val="1"/>
        </dgm:presLayoutVars>
      </dgm:prSet>
      <dgm:spPr/>
    </dgm:pt>
    <dgm:pt modelId="{C73295FE-9857-4CC1-BAEC-CE1936B39462}" type="pres">
      <dgm:prSet presAssocID="{B831FD88-9828-4F60-AF23-1127DC6DFFCE}" presName="FiveNodes_5" presStyleLbl="node1" presStyleIdx="4" presStyleCnt="5">
        <dgm:presLayoutVars>
          <dgm:bulletEnabled val="1"/>
        </dgm:presLayoutVars>
      </dgm:prSet>
      <dgm:spPr/>
    </dgm:pt>
    <dgm:pt modelId="{5F2A3A68-55C8-4DD9-ACC3-B960D0EE5EDF}" type="pres">
      <dgm:prSet presAssocID="{B831FD88-9828-4F60-AF23-1127DC6DFFCE}" presName="FiveConn_1-2" presStyleLbl="fgAccFollowNode1" presStyleIdx="0" presStyleCnt="4">
        <dgm:presLayoutVars>
          <dgm:bulletEnabled val="1"/>
        </dgm:presLayoutVars>
      </dgm:prSet>
      <dgm:spPr/>
    </dgm:pt>
    <dgm:pt modelId="{48A06985-DA4C-427B-B1A5-14A3B5BD49FE}" type="pres">
      <dgm:prSet presAssocID="{B831FD88-9828-4F60-AF23-1127DC6DFFCE}" presName="FiveConn_2-3" presStyleLbl="fgAccFollowNode1" presStyleIdx="1" presStyleCnt="4">
        <dgm:presLayoutVars>
          <dgm:bulletEnabled val="1"/>
        </dgm:presLayoutVars>
      </dgm:prSet>
      <dgm:spPr/>
    </dgm:pt>
    <dgm:pt modelId="{E2B4831B-94AE-40FB-8AE6-A61E05D837B9}" type="pres">
      <dgm:prSet presAssocID="{B831FD88-9828-4F60-AF23-1127DC6DFFCE}" presName="FiveConn_3-4" presStyleLbl="fgAccFollowNode1" presStyleIdx="2" presStyleCnt="4">
        <dgm:presLayoutVars>
          <dgm:bulletEnabled val="1"/>
        </dgm:presLayoutVars>
      </dgm:prSet>
      <dgm:spPr/>
    </dgm:pt>
    <dgm:pt modelId="{9E766A34-D0AF-44C0-ABCE-0F18039D462B}" type="pres">
      <dgm:prSet presAssocID="{B831FD88-9828-4F60-AF23-1127DC6DFFCE}" presName="FiveConn_4-5" presStyleLbl="fgAccFollowNode1" presStyleIdx="3" presStyleCnt="4">
        <dgm:presLayoutVars>
          <dgm:bulletEnabled val="1"/>
        </dgm:presLayoutVars>
      </dgm:prSet>
      <dgm:spPr/>
    </dgm:pt>
    <dgm:pt modelId="{367BD37C-095E-48C5-AD25-1668FECF7F2B}" type="pres">
      <dgm:prSet presAssocID="{B831FD88-9828-4F60-AF23-1127DC6DFFCE}" presName="FiveNodes_1_text" presStyleLbl="node1" presStyleIdx="4" presStyleCnt="5">
        <dgm:presLayoutVars>
          <dgm:bulletEnabled val="1"/>
        </dgm:presLayoutVars>
      </dgm:prSet>
      <dgm:spPr/>
    </dgm:pt>
    <dgm:pt modelId="{7F3599F5-AA34-45D5-BEC3-AB813359EC30}" type="pres">
      <dgm:prSet presAssocID="{B831FD88-9828-4F60-AF23-1127DC6DFFCE}" presName="FiveNodes_2_text" presStyleLbl="node1" presStyleIdx="4" presStyleCnt="5">
        <dgm:presLayoutVars>
          <dgm:bulletEnabled val="1"/>
        </dgm:presLayoutVars>
      </dgm:prSet>
      <dgm:spPr/>
    </dgm:pt>
    <dgm:pt modelId="{3C8E247A-7BA1-45B5-B324-1E208BECC2EE}" type="pres">
      <dgm:prSet presAssocID="{B831FD88-9828-4F60-AF23-1127DC6DFFCE}" presName="FiveNodes_3_text" presStyleLbl="node1" presStyleIdx="4" presStyleCnt="5">
        <dgm:presLayoutVars>
          <dgm:bulletEnabled val="1"/>
        </dgm:presLayoutVars>
      </dgm:prSet>
      <dgm:spPr/>
    </dgm:pt>
    <dgm:pt modelId="{0B08B0B3-B6AA-4B64-8901-4CD5F9154594}" type="pres">
      <dgm:prSet presAssocID="{B831FD88-9828-4F60-AF23-1127DC6DFFCE}" presName="FiveNodes_4_text" presStyleLbl="node1" presStyleIdx="4" presStyleCnt="5">
        <dgm:presLayoutVars>
          <dgm:bulletEnabled val="1"/>
        </dgm:presLayoutVars>
      </dgm:prSet>
      <dgm:spPr/>
    </dgm:pt>
    <dgm:pt modelId="{90DAE431-93E0-4BA1-8D6A-DFD5B603CC92}" type="pres">
      <dgm:prSet presAssocID="{B831FD88-9828-4F60-AF23-1127DC6DFFCE}" presName="FiveNodes_5_text" presStyleLbl="node1" presStyleIdx="4" presStyleCnt="5">
        <dgm:presLayoutVars>
          <dgm:bulletEnabled val="1"/>
        </dgm:presLayoutVars>
      </dgm:prSet>
      <dgm:spPr/>
    </dgm:pt>
  </dgm:ptLst>
  <dgm:cxnLst>
    <dgm:cxn modelId="{D5EAB201-5596-4FC8-B166-405579F2683A}" type="presOf" srcId="{E8979541-70AE-44EB-B6A1-B1683FE3E845}" destId="{C73295FE-9857-4CC1-BAEC-CE1936B39462}" srcOrd="0" destOrd="0" presId="urn:microsoft.com/office/officeart/2005/8/layout/vProcess5"/>
    <dgm:cxn modelId="{DCF3E913-51C6-4B6E-9584-D9CCCCFBB68E}" type="presOf" srcId="{CFDE335F-543D-4E7D-B442-E45BEB52BB1A}" destId="{9E766A34-D0AF-44C0-ABCE-0F18039D462B}" srcOrd="0" destOrd="0" presId="urn:microsoft.com/office/officeart/2005/8/layout/vProcess5"/>
    <dgm:cxn modelId="{3687D924-5350-4D29-9C60-70517501C91A}" type="presOf" srcId="{68500BEA-0756-4C30-8E61-46CC81583064}" destId="{3C8E247A-7BA1-45B5-B324-1E208BECC2EE}" srcOrd="1" destOrd="0" presId="urn:microsoft.com/office/officeart/2005/8/layout/vProcess5"/>
    <dgm:cxn modelId="{A83CB626-2EC6-480F-981D-DA8BE3E7BF9B}" type="presOf" srcId="{68500BEA-0756-4C30-8E61-46CC81583064}" destId="{914C248F-0098-4873-91F0-C3B90ECAF3BC}" srcOrd="0" destOrd="0" presId="urn:microsoft.com/office/officeart/2005/8/layout/vProcess5"/>
    <dgm:cxn modelId="{3948132A-9506-4EEE-B25F-7F679E7FBE4C}" srcId="{B831FD88-9828-4F60-AF23-1127DC6DFFCE}" destId="{31A54CB4-DB2B-42D0-A2EE-199F1458FAC6}" srcOrd="3" destOrd="0" parTransId="{9402CE3E-3220-4529-804E-A76F4334E3E8}" sibTransId="{CFDE335F-543D-4E7D-B442-E45BEB52BB1A}"/>
    <dgm:cxn modelId="{4B8BF634-A99E-4912-B524-4DDA97B38C10}" type="presOf" srcId="{E8979541-70AE-44EB-B6A1-B1683FE3E845}" destId="{90DAE431-93E0-4BA1-8D6A-DFD5B603CC92}" srcOrd="1" destOrd="0" presId="urn:microsoft.com/office/officeart/2005/8/layout/vProcess5"/>
    <dgm:cxn modelId="{6622135B-EE68-4C06-BD16-3F9D5E5D7478}" type="presOf" srcId="{31A54CB4-DB2B-42D0-A2EE-199F1458FAC6}" destId="{D6DF25DB-2DC8-4F82-8303-F885E4666EE5}" srcOrd="0" destOrd="0" presId="urn:microsoft.com/office/officeart/2005/8/layout/vProcess5"/>
    <dgm:cxn modelId="{61FC6C47-E7F3-4C4B-852B-4FB2943200E8}" srcId="{B831FD88-9828-4F60-AF23-1127DC6DFFCE}" destId="{68500BEA-0756-4C30-8E61-46CC81583064}" srcOrd="2" destOrd="0" parTransId="{07B9FA8B-427B-4057-8DBA-E2333E5C44B3}" sibTransId="{2CEE6F00-FF1A-40DA-AFCA-4D562B2E70BF}"/>
    <dgm:cxn modelId="{6CD0164C-C555-450B-B497-979226EBB054}" type="presOf" srcId="{086F4DC8-DC97-4D61-8EF9-0E4603F1961D}" destId="{7F3599F5-AA34-45D5-BEC3-AB813359EC30}" srcOrd="1" destOrd="0" presId="urn:microsoft.com/office/officeart/2005/8/layout/vProcess5"/>
    <dgm:cxn modelId="{9E641F4E-D4BB-4CD5-8BC2-688D9EA52619}" type="presOf" srcId="{C21FB111-EEBE-4F94-84AA-7412CC007AF0}" destId="{367BD37C-095E-48C5-AD25-1668FECF7F2B}" srcOrd="1" destOrd="0" presId="urn:microsoft.com/office/officeart/2005/8/layout/vProcess5"/>
    <dgm:cxn modelId="{DD59BD4E-4C56-4395-926B-93BACDAEF7B5}" srcId="{B831FD88-9828-4F60-AF23-1127DC6DFFCE}" destId="{086F4DC8-DC97-4D61-8EF9-0E4603F1961D}" srcOrd="1" destOrd="0" parTransId="{4C64EA89-A456-4859-8477-3664B31495C9}" sibTransId="{7BAE7D5A-D4F6-48D3-8590-3776002B1C11}"/>
    <dgm:cxn modelId="{10F35955-7D21-4570-B44D-DDCD3997AB19}" type="presOf" srcId="{2CEE6F00-FF1A-40DA-AFCA-4D562B2E70BF}" destId="{E2B4831B-94AE-40FB-8AE6-A61E05D837B9}" srcOrd="0" destOrd="0" presId="urn:microsoft.com/office/officeart/2005/8/layout/vProcess5"/>
    <dgm:cxn modelId="{3297E489-D75D-4AA7-9D26-8201D6308CF6}" srcId="{B831FD88-9828-4F60-AF23-1127DC6DFFCE}" destId="{E8979541-70AE-44EB-B6A1-B1683FE3E845}" srcOrd="4" destOrd="0" parTransId="{9E93724E-CC64-4240-968A-F466BE5154AD}" sibTransId="{880C4831-7F0B-4FD3-AEF4-19D35FBCD07B}"/>
    <dgm:cxn modelId="{C2248DA3-4FA5-47A3-BD71-4F558A75D797}" type="presOf" srcId="{31A54CB4-DB2B-42D0-A2EE-199F1458FAC6}" destId="{0B08B0B3-B6AA-4B64-8901-4CD5F9154594}" srcOrd="1" destOrd="0" presId="urn:microsoft.com/office/officeart/2005/8/layout/vProcess5"/>
    <dgm:cxn modelId="{00407DAA-2B43-406D-AB02-7C125CB51414}" type="presOf" srcId="{7BAE7D5A-D4F6-48D3-8590-3776002B1C11}" destId="{48A06985-DA4C-427B-B1A5-14A3B5BD49FE}" srcOrd="0" destOrd="0" presId="urn:microsoft.com/office/officeart/2005/8/layout/vProcess5"/>
    <dgm:cxn modelId="{39E317AC-44C2-4ECA-B051-1DF68487D089}" type="presOf" srcId="{DD223250-087D-4176-B534-DAAD7D8055EF}" destId="{5F2A3A68-55C8-4DD9-ACC3-B960D0EE5EDF}" srcOrd="0" destOrd="0" presId="urn:microsoft.com/office/officeart/2005/8/layout/vProcess5"/>
    <dgm:cxn modelId="{7B3D74C0-D292-479E-9503-E08477599B32}" srcId="{B831FD88-9828-4F60-AF23-1127DC6DFFCE}" destId="{C21FB111-EEBE-4F94-84AA-7412CC007AF0}" srcOrd="0" destOrd="0" parTransId="{48CBF468-ED43-487B-9350-1002BF993A86}" sibTransId="{DD223250-087D-4176-B534-DAAD7D8055EF}"/>
    <dgm:cxn modelId="{02110BCB-EE64-4B35-82E2-AB8BBC9280E2}" type="presOf" srcId="{086F4DC8-DC97-4D61-8EF9-0E4603F1961D}" destId="{BA00DE2A-20D2-40AF-8AE7-6370EECC1F23}" srcOrd="0" destOrd="0" presId="urn:microsoft.com/office/officeart/2005/8/layout/vProcess5"/>
    <dgm:cxn modelId="{D54FE8CF-371F-4A9D-A771-D9BCD449F3EE}" type="presOf" srcId="{C21FB111-EEBE-4F94-84AA-7412CC007AF0}" destId="{B929101A-CBAE-4FC7-94D7-C89FD8CEDB58}" srcOrd="0" destOrd="0" presId="urn:microsoft.com/office/officeart/2005/8/layout/vProcess5"/>
    <dgm:cxn modelId="{59665EF3-87C7-4C22-9378-52960428C355}" type="presOf" srcId="{B831FD88-9828-4F60-AF23-1127DC6DFFCE}" destId="{16246E6C-6ED6-4177-AD48-A43786EEE8AD}" srcOrd="0" destOrd="0" presId="urn:microsoft.com/office/officeart/2005/8/layout/vProcess5"/>
    <dgm:cxn modelId="{F1D0B113-E2D9-45C5-A6BB-746208A1C9C0}" type="presParOf" srcId="{16246E6C-6ED6-4177-AD48-A43786EEE8AD}" destId="{FBC47FB2-6BCF-4C61-80E0-7CEECFFFB3BB}" srcOrd="0" destOrd="0" presId="urn:microsoft.com/office/officeart/2005/8/layout/vProcess5"/>
    <dgm:cxn modelId="{D6193C24-5C3D-4C91-B94B-FC65E2E70E66}" type="presParOf" srcId="{16246E6C-6ED6-4177-AD48-A43786EEE8AD}" destId="{B929101A-CBAE-4FC7-94D7-C89FD8CEDB58}" srcOrd="1" destOrd="0" presId="urn:microsoft.com/office/officeart/2005/8/layout/vProcess5"/>
    <dgm:cxn modelId="{9931CF67-9D3C-49C3-B01E-603729D21BB5}" type="presParOf" srcId="{16246E6C-6ED6-4177-AD48-A43786EEE8AD}" destId="{BA00DE2A-20D2-40AF-8AE7-6370EECC1F23}" srcOrd="2" destOrd="0" presId="urn:microsoft.com/office/officeart/2005/8/layout/vProcess5"/>
    <dgm:cxn modelId="{38070315-DD21-4F53-9FA0-5472CEAEE93C}" type="presParOf" srcId="{16246E6C-6ED6-4177-AD48-A43786EEE8AD}" destId="{914C248F-0098-4873-91F0-C3B90ECAF3BC}" srcOrd="3" destOrd="0" presId="urn:microsoft.com/office/officeart/2005/8/layout/vProcess5"/>
    <dgm:cxn modelId="{D23471B5-6F62-4643-AF91-67D5FEE50FC0}" type="presParOf" srcId="{16246E6C-6ED6-4177-AD48-A43786EEE8AD}" destId="{D6DF25DB-2DC8-4F82-8303-F885E4666EE5}" srcOrd="4" destOrd="0" presId="urn:microsoft.com/office/officeart/2005/8/layout/vProcess5"/>
    <dgm:cxn modelId="{A69E96F3-F4D6-4749-ABEA-F50429FA957D}" type="presParOf" srcId="{16246E6C-6ED6-4177-AD48-A43786EEE8AD}" destId="{C73295FE-9857-4CC1-BAEC-CE1936B39462}" srcOrd="5" destOrd="0" presId="urn:microsoft.com/office/officeart/2005/8/layout/vProcess5"/>
    <dgm:cxn modelId="{4DAE281D-5F46-4C20-B204-E430A70AFBC9}" type="presParOf" srcId="{16246E6C-6ED6-4177-AD48-A43786EEE8AD}" destId="{5F2A3A68-55C8-4DD9-ACC3-B960D0EE5EDF}" srcOrd="6" destOrd="0" presId="urn:microsoft.com/office/officeart/2005/8/layout/vProcess5"/>
    <dgm:cxn modelId="{A3C1E460-62F5-43B1-BA59-7E9A22AEE3A5}" type="presParOf" srcId="{16246E6C-6ED6-4177-AD48-A43786EEE8AD}" destId="{48A06985-DA4C-427B-B1A5-14A3B5BD49FE}" srcOrd="7" destOrd="0" presId="urn:microsoft.com/office/officeart/2005/8/layout/vProcess5"/>
    <dgm:cxn modelId="{DAA3DB82-7D57-4C70-A88F-2C8A8E16B692}" type="presParOf" srcId="{16246E6C-6ED6-4177-AD48-A43786EEE8AD}" destId="{E2B4831B-94AE-40FB-8AE6-A61E05D837B9}" srcOrd="8" destOrd="0" presId="urn:microsoft.com/office/officeart/2005/8/layout/vProcess5"/>
    <dgm:cxn modelId="{71F4E613-1338-43C0-9FFF-297364B1A6E9}" type="presParOf" srcId="{16246E6C-6ED6-4177-AD48-A43786EEE8AD}" destId="{9E766A34-D0AF-44C0-ABCE-0F18039D462B}" srcOrd="9" destOrd="0" presId="urn:microsoft.com/office/officeart/2005/8/layout/vProcess5"/>
    <dgm:cxn modelId="{C8091071-4F20-45EB-831B-85DD93F86D14}" type="presParOf" srcId="{16246E6C-6ED6-4177-AD48-A43786EEE8AD}" destId="{367BD37C-095E-48C5-AD25-1668FECF7F2B}" srcOrd="10" destOrd="0" presId="urn:microsoft.com/office/officeart/2005/8/layout/vProcess5"/>
    <dgm:cxn modelId="{076E6A08-1678-47D5-B6D9-862EF5B42CD2}" type="presParOf" srcId="{16246E6C-6ED6-4177-AD48-A43786EEE8AD}" destId="{7F3599F5-AA34-45D5-BEC3-AB813359EC30}" srcOrd="11" destOrd="0" presId="urn:microsoft.com/office/officeart/2005/8/layout/vProcess5"/>
    <dgm:cxn modelId="{B203C97E-5710-4B67-8EE5-70D24F4CF0E2}" type="presParOf" srcId="{16246E6C-6ED6-4177-AD48-A43786EEE8AD}" destId="{3C8E247A-7BA1-45B5-B324-1E208BECC2EE}" srcOrd="12" destOrd="0" presId="urn:microsoft.com/office/officeart/2005/8/layout/vProcess5"/>
    <dgm:cxn modelId="{3FB20120-C429-47A2-B3AE-1C366C545DFE}" type="presParOf" srcId="{16246E6C-6ED6-4177-AD48-A43786EEE8AD}" destId="{0B08B0B3-B6AA-4B64-8901-4CD5F9154594}" srcOrd="13" destOrd="0" presId="urn:microsoft.com/office/officeart/2005/8/layout/vProcess5"/>
    <dgm:cxn modelId="{495C24FA-F057-4785-8F01-F0C9938BCFFE}" type="presParOf" srcId="{16246E6C-6ED6-4177-AD48-A43786EEE8AD}" destId="{90DAE431-93E0-4BA1-8D6A-DFD5B603CC92}"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D4223-BC4D-42DE-8437-8B922293B1EF}">
      <dsp:nvSpPr>
        <dsp:cNvPr id="0" name=""/>
        <dsp:cNvSpPr/>
      </dsp:nvSpPr>
      <dsp:spPr>
        <a:xfrm>
          <a:off x="0" y="3399"/>
          <a:ext cx="10515600" cy="72408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5C7480-F4EF-4C21-8EB1-74FEA531656F}">
      <dsp:nvSpPr>
        <dsp:cNvPr id="0" name=""/>
        <dsp:cNvSpPr/>
      </dsp:nvSpPr>
      <dsp:spPr>
        <a:xfrm>
          <a:off x="219037" y="166319"/>
          <a:ext cx="398249" cy="39824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1332EE2-AD27-409E-ADA9-E62CF9CCDF7C}">
      <dsp:nvSpPr>
        <dsp:cNvPr id="0" name=""/>
        <dsp:cNvSpPr/>
      </dsp:nvSpPr>
      <dsp:spPr>
        <a:xfrm>
          <a:off x="836323" y="3399"/>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90000"/>
            </a:lnSpc>
            <a:spcBef>
              <a:spcPct val="0"/>
            </a:spcBef>
            <a:spcAft>
              <a:spcPct val="35000"/>
            </a:spcAft>
            <a:buNone/>
          </a:pPr>
          <a:r>
            <a:rPr lang="en-GB" sz="1800" kern="1200"/>
            <a:t>Coping strategies are essential for minimizing the adverse effects of STS and fostering resilience in forensic social workers (Lazarus &amp; Folkman, 1984).</a:t>
          </a:r>
          <a:endParaRPr lang="en-US" sz="1800" kern="1200"/>
        </a:p>
      </dsp:txBody>
      <dsp:txXfrm>
        <a:off x="836323" y="3399"/>
        <a:ext cx="9679276" cy="724089"/>
      </dsp:txXfrm>
    </dsp:sp>
    <dsp:sp modelId="{376751C6-FA4E-457D-8D9A-DA140D7CE0A7}">
      <dsp:nvSpPr>
        <dsp:cNvPr id="0" name=""/>
        <dsp:cNvSpPr/>
      </dsp:nvSpPr>
      <dsp:spPr>
        <a:xfrm>
          <a:off x="0" y="908511"/>
          <a:ext cx="10515600" cy="724089"/>
        </a:xfrm>
        <a:prstGeom prst="roundRect">
          <a:avLst>
            <a:gd name="adj" fmla="val 10000"/>
          </a:avLst>
        </a:prstGeom>
        <a:solidFill>
          <a:schemeClr val="accent5">
            <a:hueOff val="-1838336"/>
            <a:satOff val="-2557"/>
            <a:lumOff val="-981"/>
            <a:alphaOff val="0"/>
          </a:schemeClr>
        </a:solidFill>
        <a:ln>
          <a:noFill/>
        </a:ln>
        <a:effectLst/>
      </dsp:spPr>
      <dsp:style>
        <a:lnRef idx="0">
          <a:scrgbClr r="0" g="0" b="0"/>
        </a:lnRef>
        <a:fillRef idx="1">
          <a:scrgbClr r="0" g="0" b="0"/>
        </a:fillRef>
        <a:effectRef idx="0">
          <a:scrgbClr r="0" g="0" b="0"/>
        </a:effectRef>
        <a:fontRef idx="minor"/>
      </dsp:style>
    </dsp:sp>
    <dsp:sp modelId="{769A1F05-D68F-4293-9916-4744776B3ECA}">
      <dsp:nvSpPr>
        <dsp:cNvPr id="0" name=""/>
        <dsp:cNvSpPr/>
      </dsp:nvSpPr>
      <dsp:spPr>
        <a:xfrm>
          <a:off x="219037" y="1071431"/>
          <a:ext cx="398249" cy="39824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D710A42-9D3D-4FC3-924E-7C7113E24ABA}">
      <dsp:nvSpPr>
        <dsp:cNvPr id="0" name=""/>
        <dsp:cNvSpPr/>
      </dsp:nvSpPr>
      <dsp:spPr>
        <a:xfrm>
          <a:off x="836323" y="908511"/>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90000"/>
            </a:lnSpc>
            <a:spcBef>
              <a:spcPct val="0"/>
            </a:spcBef>
            <a:spcAft>
              <a:spcPct val="35000"/>
            </a:spcAft>
            <a:buNone/>
          </a:pPr>
          <a:r>
            <a:rPr lang="en-GB" sz="1800" kern="1200"/>
            <a:t>Problem-focused, emotion-focused, and avoidance coping are three main coping response categories (Endler &amp; Parker, 1990).</a:t>
          </a:r>
          <a:endParaRPr lang="en-US" sz="1800" kern="1200"/>
        </a:p>
      </dsp:txBody>
      <dsp:txXfrm>
        <a:off x="836323" y="908511"/>
        <a:ext cx="9679276" cy="724089"/>
      </dsp:txXfrm>
    </dsp:sp>
    <dsp:sp modelId="{A9B5F7A7-FF27-4495-A288-DF1A574F3BF9}">
      <dsp:nvSpPr>
        <dsp:cNvPr id="0" name=""/>
        <dsp:cNvSpPr/>
      </dsp:nvSpPr>
      <dsp:spPr>
        <a:xfrm>
          <a:off x="0" y="1813624"/>
          <a:ext cx="10515600" cy="724089"/>
        </a:xfrm>
        <a:prstGeom prst="roundRect">
          <a:avLst>
            <a:gd name="adj" fmla="val 1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dsp:style>
    </dsp:sp>
    <dsp:sp modelId="{41D8D893-E8FB-4033-AE52-05A3593C3BD7}">
      <dsp:nvSpPr>
        <dsp:cNvPr id="0" name=""/>
        <dsp:cNvSpPr/>
      </dsp:nvSpPr>
      <dsp:spPr>
        <a:xfrm>
          <a:off x="219037" y="1976544"/>
          <a:ext cx="398249" cy="39824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E958BE0-09DC-4292-96C0-2E5E8E730243}">
      <dsp:nvSpPr>
        <dsp:cNvPr id="0" name=""/>
        <dsp:cNvSpPr/>
      </dsp:nvSpPr>
      <dsp:spPr>
        <a:xfrm>
          <a:off x="836323" y="1813624"/>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90000"/>
            </a:lnSpc>
            <a:spcBef>
              <a:spcPct val="0"/>
            </a:spcBef>
            <a:spcAft>
              <a:spcPct val="35000"/>
            </a:spcAft>
            <a:buNone/>
          </a:pPr>
          <a:r>
            <a:rPr lang="en-GB" sz="1800" kern="1200"/>
            <a:t>Existing literature lacks research on the association between coping strategies and STS among forensic social workers in South Africa.</a:t>
          </a:r>
          <a:endParaRPr lang="en-US" sz="1800" kern="1200"/>
        </a:p>
      </dsp:txBody>
      <dsp:txXfrm>
        <a:off x="836323" y="1813624"/>
        <a:ext cx="9679276" cy="724089"/>
      </dsp:txXfrm>
    </dsp:sp>
    <dsp:sp modelId="{E8E16C50-D65D-49A9-B5A0-B688DABE5F15}">
      <dsp:nvSpPr>
        <dsp:cNvPr id="0" name=""/>
        <dsp:cNvSpPr/>
      </dsp:nvSpPr>
      <dsp:spPr>
        <a:xfrm>
          <a:off x="0" y="2718736"/>
          <a:ext cx="10515600" cy="724089"/>
        </a:xfrm>
        <a:prstGeom prst="roundRect">
          <a:avLst>
            <a:gd name="adj" fmla="val 10000"/>
          </a:avLst>
        </a:prstGeom>
        <a:solidFill>
          <a:schemeClr val="accent5">
            <a:hueOff val="-5515009"/>
            <a:satOff val="-7671"/>
            <a:lumOff val="-2942"/>
            <a:alphaOff val="0"/>
          </a:schemeClr>
        </a:solidFill>
        <a:ln>
          <a:noFill/>
        </a:ln>
        <a:effectLst/>
      </dsp:spPr>
      <dsp:style>
        <a:lnRef idx="0">
          <a:scrgbClr r="0" g="0" b="0"/>
        </a:lnRef>
        <a:fillRef idx="1">
          <a:scrgbClr r="0" g="0" b="0"/>
        </a:fillRef>
        <a:effectRef idx="0">
          <a:scrgbClr r="0" g="0" b="0"/>
        </a:effectRef>
        <a:fontRef idx="minor"/>
      </dsp:style>
    </dsp:sp>
    <dsp:sp modelId="{70A2FE86-DC75-44AE-8E6A-5941F4371A9B}">
      <dsp:nvSpPr>
        <dsp:cNvPr id="0" name=""/>
        <dsp:cNvSpPr/>
      </dsp:nvSpPr>
      <dsp:spPr>
        <a:xfrm>
          <a:off x="219037" y="2881656"/>
          <a:ext cx="398249" cy="39824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0ACD3FAC-60A8-4B4B-9EFF-DAE7648B9781}">
      <dsp:nvSpPr>
        <dsp:cNvPr id="0" name=""/>
        <dsp:cNvSpPr/>
      </dsp:nvSpPr>
      <dsp:spPr>
        <a:xfrm>
          <a:off x="836323" y="2718736"/>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90000"/>
            </a:lnSpc>
            <a:spcBef>
              <a:spcPct val="0"/>
            </a:spcBef>
            <a:spcAft>
              <a:spcPct val="35000"/>
            </a:spcAft>
            <a:buNone/>
          </a:pPr>
          <a:r>
            <a:rPr lang="en-GB" sz="1800" kern="1200" dirty="0"/>
            <a:t>This study aimed to investigate the associations between the frequency of using coping strategies and the frequency of experiencing STS symptoms among forensic social workers.</a:t>
          </a:r>
          <a:endParaRPr lang="en-US" sz="1800" kern="1200" dirty="0"/>
        </a:p>
      </dsp:txBody>
      <dsp:txXfrm>
        <a:off x="836323" y="2718736"/>
        <a:ext cx="9679276" cy="724089"/>
      </dsp:txXfrm>
    </dsp:sp>
    <dsp:sp modelId="{BDD985D0-FACE-42BC-9F6A-080A7AF5AEC1}">
      <dsp:nvSpPr>
        <dsp:cNvPr id="0" name=""/>
        <dsp:cNvSpPr/>
      </dsp:nvSpPr>
      <dsp:spPr>
        <a:xfrm>
          <a:off x="0" y="3623848"/>
          <a:ext cx="10515600" cy="724089"/>
        </a:xfrm>
        <a:prstGeom prst="roundRect">
          <a:avLst>
            <a:gd name="adj" fmla="val 1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dsp:style>
    </dsp:sp>
    <dsp:sp modelId="{217BA46B-7D7F-439C-BD68-56537C8C3ACA}">
      <dsp:nvSpPr>
        <dsp:cNvPr id="0" name=""/>
        <dsp:cNvSpPr/>
      </dsp:nvSpPr>
      <dsp:spPr>
        <a:xfrm>
          <a:off x="219037" y="3786768"/>
          <a:ext cx="398249" cy="398249"/>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4561F3-1CA3-4038-8D02-ABC777CB6E6A}">
      <dsp:nvSpPr>
        <dsp:cNvPr id="0" name=""/>
        <dsp:cNvSpPr/>
      </dsp:nvSpPr>
      <dsp:spPr>
        <a:xfrm>
          <a:off x="836323" y="3623848"/>
          <a:ext cx="9679276" cy="7240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633" tIns="76633" rIns="76633" bIns="76633" numCol="1" spcCol="1270" anchor="ctr" anchorCtr="0">
          <a:noAutofit/>
        </a:bodyPr>
        <a:lstStyle/>
        <a:p>
          <a:pPr marL="0" lvl="0" indent="0" algn="l" defTabSz="800100">
            <a:lnSpc>
              <a:spcPct val="90000"/>
            </a:lnSpc>
            <a:spcBef>
              <a:spcPct val="0"/>
            </a:spcBef>
            <a:spcAft>
              <a:spcPct val="35000"/>
            </a:spcAft>
            <a:buNone/>
          </a:pPr>
          <a:r>
            <a:rPr lang="en-GB" sz="1800" kern="1200"/>
            <a:t>Research question: What are the associations between the frequency of applying different coping strategies and the frequency of experiencing STS symptoms amongst forensic social workers?</a:t>
          </a:r>
          <a:endParaRPr lang="en-US" sz="1800" kern="1200"/>
        </a:p>
      </dsp:txBody>
      <dsp:txXfrm>
        <a:off x="836323" y="3623848"/>
        <a:ext cx="9679276" cy="72408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8DCDE42-5CCB-4D0D-90D6-F7D3B792F993}">
      <dsp:nvSpPr>
        <dsp:cNvPr id="0" name=""/>
        <dsp:cNvSpPr/>
      </dsp:nvSpPr>
      <dsp:spPr>
        <a:xfrm>
          <a:off x="1237800" y="2687"/>
          <a:ext cx="3788039" cy="99987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The study employs an ecological perspective introduced by Bronfenbrenner (2005).</a:t>
          </a:r>
          <a:endParaRPr lang="en-US" sz="1400" kern="1200"/>
        </a:p>
      </dsp:txBody>
      <dsp:txXfrm>
        <a:off x="1267085" y="31972"/>
        <a:ext cx="3729469" cy="941304"/>
      </dsp:txXfrm>
    </dsp:sp>
    <dsp:sp modelId="{43630B78-3F39-48C9-85DD-F1AD38A39FAA}">
      <dsp:nvSpPr>
        <dsp:cNvPr id="0" name=""/>
        <dsp:cNvSpPr/>
      </dsp:nvSpPr>
      <dsp:spPr>
        <a:xfrm rot="5400000">
          <a:off x="2944343" y="1027559"/>
          <a:ext cx="374953" cy="449943"/>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996837" y="1065054"/>
        <a:ext cx="269965" cy="262467"/>
      </dsp:txXfrm>
    </dsp:sp>
    <dsp:sp modelId="{15EFA8D5-4435-494E-AD05-BC1BAB05DDDD}">
      <dsp:nvSpPr>
        <dsp:cNvPr id="0" name=""/>
        <dsp:cNvSpPr/>
      </dsp:nvSpPr>
      <dsp:spPr>
        <a:xfrm>
          <a:off x="1237800" y="1502500"/>
          <a:ext cx="3788039" cy="999874"/>
        </a:xfrm>
        <a:prstGeom prst="roundRect">
          <a:avLst>
            <a:gd name="adj" fmla="val 10000"/>
          </a:avLst>
        </a:prstGeom>
        <a:solidFill>
          <a:schemeClr val="accent5">
            <a:hueOff val="-2451115"/>
            <a:satOff val="-3409"/>
            <a:lumOff val="-130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t>This perspective emphasizes three aspects of human behaviour: perception of events, active involvement in surroundings, and environmental impact on behaviour (Cook, 2012).</a:t>
          </a:r>
          <a:endParaRPr lang="en-US" sz="1400" kern="1200" dirty="0"/>
        </a:p>
      </dsp:txBody>
      <dsp:txXfrm>
        <a:off x="1267085" y="1531785"/>
        <a:ext cx="3729469" cy="941304"/>
      </dsp:txXfrm>
    </dsp:sp>
    <dsp:sp modelId="{6E15FE38-4327-4751-AF75-0252653E890B}">
      <dsp:nvSpPr>
        <dsp:cNvPr id="0" name=""/>
        <dsp:cNvSpPr/>
      </dsp:nvSpPr>
      <dsp:spPr>
        <a:xfrm rot="5400000">
          <a:off x="2944343" y="2527372"/>
          <a:ext cx="374953" cy="449943"/>
        </a:xfrm>
        <a:prstGeom prst="rightArrow">
          <a:avLst>
            <a:gd name="adj1" fmla="val 60000"/>
            <a:gd name="adj2" fmla="val 50000"/>
          </a:avLst>
        </a:prstGeom>
        <a:solidFill>
          <a:schemeClr val="accent5">
            <a:hueOff val="-3676672"/>
            <a:satOff val="-5114"/>
            <a:lumOff val="-196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996837" y="2564867"/>
        <a:ext cx="269965" cy="262467"/>
      </dsp:txXfrm>
    </dsp:sp>
    <dsp:sp modelId="{1AA949B0-BB40-4EA9-9D02-5857A3388698}">
      <dsp:nvSpPr>
        <dsp:cNvPr id="0" name=""/>
        <dsp:cNvSpPr/>
      </dsp:nvSpPr>
      <dsp:spPr>
        <a:xfrm>
          <a:off x="1237800" y="3002312"/>
          <a:ext cx="3788039" cy="999874"/>
        </a:xfrm>
        <a:prstGeom prst="roundRect">
          <a:avLst>
            <a:gd name="adj" fmla="val 10000"/>
          </a:avLst>
        </a:prstGeom>
        <a:solidFill>
          <a:schemeClr val="accent5">
            <a:hueOff val="-4902230"/>
            <a:satOff val="-6819"/>
            <a:lumOff val="-26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Known as the person-in-environment perspective, it's fundamental in forensic social work (Teater, 2014).</a:t>
          </a:r>
          <a:endParaRPr lang="en-US" sz="1400" kern="1200"/>
        </a:p>
      </dsp:txBody>
      <dsp:txXfrm>
        <a:off x="1267085" y="3031597"/>
        <a:ext cx="3729469" cy="941304"/>
      </dsp:txXfrm>
    </dsp:sp>
    <dsp:sp modelId="{A1CF5F15-EF99-4B95-B529-10544DCE1D38}">
      <dsp:nvSpPr>
        <dsp:cNvPr id="0" name=""/>
        <dsp:cNvSpPr/>
      </dsp:nvSpPr>
      <dsp:spPr>
        <a:xfrm rot="5400000">
          <a:off x="2944343" y="4027184"/>
          <a:ext cx="374953" cy="449943"/>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rot="-5400000">
        <a:off x="2996837" y="4064679"/>
        <a:ext cx="269965" cy="262467"/>
      </dsp:txXfrm>
    </dsp:sp>
    <dsp:sp modelId="{6286999F-3F02-4508-B2ED-B229910A3A59}">
      <dsp:nvSpPr>
        <dsp:cNvPr id="0" name=""/>
        <dsp:cNvSpPr/>
      </dsp:nvSpPr>
      <dsp:spPr>
        <a:xfrm>
          <a:off x="1237800" y="4502125"/>
          <a:ext cx="3788039" cy="999874"/>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a:t>The ecological perspective recognizes the complex interplay of physical, psychological, biological, social, economic, and political factors in STS and coping strategies (Eriksson et al., 2018).</a:t>
          </a:r>
          <a:endParaRPr lang="en-US" sz="1400" kern="1200"/>
        </a:p>
      </dsp:txBody>
      <dsp:txXfrm>
        <a:off x="1267085" y="4531410"/>
        <a:ext cx="3729469" cy="94130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374D82-1CA5-45C2-8F56-52335EB79FC9}">
      <dsp:nvSpPr>
        <dsp:cNvPr id="0" name=""/>
        <dsp:cNvSpPr/>
      </dsp:nvSpPr>
      <dsp:spPr>
        <a:xfrm>
          <a:off x="0" y="438439"/>
          <a:ext cx="6666833" cy="2251080"/>
        </a:xfrm>
        <a:prstGeom prst="round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Research Aim</a:t>
          </a:r>
          <a:r>
            <a:rPr lang="en-GB" sz="2600" kern="1200" dirty="0"/>
            <a:t>: To describe the associations between the frequency of applying different coping strategies and the frequency of experiencing Secondary Traumatic Stress (STS) symptoms amongst forensic social workers.</a:t>
          </a:r>
          <a:endParaRPr lang="en-US" sz="2600" kern="1200" dirty="0"/>
        </a:p>
      </dsp:txBody>
      <dsp:txXfrm>
        <a:off x="109889" y="548328"/>
        <a:ext cx="6447055" cy="2031302"/>
      </dsp:txXfrm>
    </dsp:sp>
    <dsp:sp modelId="{DBCA9C8B-DAEE-4684-BD1B-D4D1E287D225}">
      <dsp:nvSpPr>
        <dsp:cNvPr id="0" name=""/>
        <dsp:cNvSpPr/>
      </dsp:nvSpPr>
      <dsp:spPr>
        <a:xfrm>
          <a:off x="0" y="2764400"/>
          <a:ext cx="6666833" cy="2251080"/>
        </a:xfrm>
        <a:prstGeom prst="round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dirty="0"/>
            <a:t>Objective</a:t>
          </a:r>
          <a:r>
            <a:rPr lang="en-GB" sz="2600" kern="1200" dirty="0"/>
            <a:t>: Employ scales or items from the Brief Cope Survey and the Secondary Traumatic Stress Scale (STSS) to accurately measure the association between coping strategies and STS in the target population.</a:t>
          </a:r>
          <a:endParaRPr lang="en-US" sz="2600" kern="1200" dirty="0"/>
        </a:p>
      </dsp:txBody>
      <dsp:txXfrm>
        <a:off x="109889" y="2874289"/>
        <a:ext cx="6447055" cy="203130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7964B-CC98-4231-9379-839F7F5456FD}">
      <dsp:nvSpPr>
        <dsp:cNvPr id="0" name=""/>
        <dsp:cNvSpPr/>
      </dsp:nvSpPr>
      <dsp:spPr>
        <a:xfrm>
          <a:off x="0" y="112786"/>
          <a:ext cx="6666833" cy="1268206"/>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rgbClr val="0070C0"/>
              </a:solidFill>
            </a:rPr>
            <a:t>Approach: </a:t>
          </a:r>
          <a:r>
            <a:rPr lang="en-GB" sz="1800" kern="1200" dirty="0"/>
            <a:t>Quantitative approach - Emphasizes precise and generalizable statistical results to understand the relationship between variables (Rubin &amp; Babbie, 2016).</a:t>
          </a:r>
          <a:endParaRPr lang="en-US" sz="1800" kern="1200" dirty="0"/>
        </a:p>
      </dsp:txBody>
      <dsp:txXfrm>
        <a:off x="61909" y="174695"/>
        <a:ext cx="6543015" cy="1144388"/>
      </dsp:txXfrm>
    </dsp:sp>
    <dsp:sp modelId="{07B3E6F7-58C8-427A-9EA4-D55C538E840C}">
      <dsp:nvSpPr>
        <dsp:cNvPr id="0" name=""/>
        <dsp:cNvSpPr/>
      </dsp:nvSpPr>
      <dsp:spPr>
        <a:xfrm>
          <a:off x="0" y="1432833"/>
          <a:ext cx="6666833" cy="1268206"/>
        </a:xfrm>
        <a:prstGeom prst="roundRect">
          <a:avLst/>
        </a:prstGeom>
        <a:gradFill rotWithShape="0">
          <a:gsLst>
            <a:gs pos="0">
              <a:schemeClr val="accent2">
                <a:hueOff val="-485121"/>
                <a:satOff val="-27976"/>
                <a:lumOff val="2876"/>
                <a:alphaOff val="0"/>
                <a:satMod val="103000"/>
                <a:lumMod val="102000"/>
                <a:tint val="94000"/>
              </a:schemeClr>
            </a:gs>
            <a:gs pos="50000">
              <a:schemeClr val="accent2">
                <a:hueOff val="-485121"/>
                <a:satOff val="-27976"/>
                <a:lumOff val="2876"/>
                <a:alphaOff val="0"/>
                <a:satMod val="110000"/>
                <a:lumMod val="100000"/>
                <a:shade val="100000"/>
              </a:schemeClr>
            </a:gs>
            <a:gs pos="100000">
              <a:schemeClr val="accent2">
                <a:hueOff val="-485121"/>
                <a:satOff val="-27976"/>
                <a:lumOff val="287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rgbClr val="0070C0"/>
              </a:solidFill>
            </a:rPr>
            <a:t>Design:</a:t>
          </a:r>
          <a:r>
            <a:rPr lang="en-GB" sz="1800" kern="1200" dirty="0"/>
            <a:t> Cross-sectional descriptive survey method - Gathers data at a specific moment to investigate the correlation between coping strategies and STS symptoms.</a:t>
          </a:r>
          <a:endParaRPr lang="en-US" sz="1800" kern="1200" dirty="0"/>
        </a:p>
      </dsp:txBody>
      <dsp:txXfrm>
        <a:off x="61909" y="1494742"/>
        <a:ext cx="6543015" cy="1144388"/>
      </dsp:txXfrm>
    </dsp:sp>
    <dsp:sp modelId="{745AE9F6-E9DD-43EB-8A50-FBC3904D16A6}">
      <dsp:nvSpPr>
        <dsp:cNvPr id="0" name=""/>
        <dsp:cNvSpPr/>
      </dsp:nvSpPr>
      <dsp:spPr>
        <a:xfrm>
          <a:off x="0" y="2752880"/>
          <a:ext cx="6666833" cy="1268206"/>
        </a:xfrm>
        <a:prstGeom prst="roundRect">
          <a:avLst/>
        </a:prstGeom>
        <a:gradFill rotWithShape="0">
          <a:gsLst>
            <a:gs pos="0">
              <a:schemeClr val="accent2">
                <a:hueOff val="-970242"/>
                <a:satOff val="-55952"/>
                <a:lumOff val="5752"/>
                <a:alphaOff val="0"/>
                <a:satMod val="103000"/>
                <a:lumMod val="102000"/>
                <a:tint val="94000"/>
              </a:schemeClr>
            </a:gs>
            <a:gs pos="50000">
              <a:schemeClr val="accent2">
                <a:hueOff val="-970242"/>
                <a:satOff val="-55952"/>
                <a:lumOff val="5752"/>
                <a:alphaOff val="0"/>
                <a:satMod val="110000"/>
                <a:lumMod val="100000"/>
                <a:shade val="100000"/>
              </a:schemeClr>
            </a:gs>
            <a:gs pos="100000">
              <a:schemeClr val="accent2">
                <a:hueOff val="-970242"/>
                <a:satOff val="-55952"/>
                <a:lumOff val="575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rgbClr val="0070C0"/>
              </a:solidFill>
            </a:rPr>
            <a:t>Sampling: </a:t>
          </a:r>
          <a:r>
            <a:rPr lang="en-GB" sz="1800" kern="1200" dirty="0"/>
            <a:t>All-inclusive willing participation sample - Includes all forensic social workers in South Africa with an MA (Forensic Practice) degree obtained during 2006-2022. Excludes general social workers.</a:t>
          </a:r>
          <a:endParaRPr lang="en-US" sz="1800" kern="1200" dirty="0"/>
        </a:p>
      </dsp:txBody>
      <dsp:txXfrm>
        <a:off x="61909" y="2814789"/>
        <a:ext cx="6543015" cy="1144388"/>
      </dsp:txXfrm>
    </dsp:sp>
    <dsp:sp modelId="{484E4F9E-D909-46A2-BD33-64C7CAEC4B03}">
      <dsp:nvSpPr>
        <dsp:cNvPr id="0" name=""/>
        <dsp:cNvSpPr/>
      </dsp:nvSpPr>
      <dsp:spPr>
        <a:xfrm>
          <a:off x="0" y="4072926"/>
          <a:ext cx="6666833" cy="1268206"/>
        </a:xfrm>
        <a:prstGeom prst="roundRect">
          <a:avLst/>
        </a:prstGeom>
        <a:gradFill rotWithShape="0">
          <a:gsLst>
            <a:gs pos="0">
              <a:schemeClr val="accent2">
                <a:hueOff val="-1455363"/>
                <a:satOff val="-83928"/>
                <a:lumOff val="8628"/>
                <a:alphaOff val="0"/>
                <a:satMod val="103000"/>
                <a:lumMod val="102000"/>
                <a:tint val="94000"/>
              </a:schemeClr>
            </a:gs>
            <a:gs pos="50000">
              <a:schemeClr val="accent2">
                <a:hueOff val="-1455363"/>
                <a:satOff val="-83928"/>
                <a:lumOff val="8628"/>
                <a:alphaOff val="0"/>
                <a:satMod val="110000"/>
                <a:lumMod val="100000"/>
                <a:shade val="100000"/>
              </a:schemeClr>
            </a:gs>
            <a:gs pos="100000">
              <a:schemeClr val="accent2">
                <a:hueOff val="-1455363"/>
                <a:satOff val="-83928"/>
                <a:lumOff val="862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GB" sz="1800" b="1" kern="1200" dirty="0">
              <a:solidFill>
                <a:srgbClr val="0070C0"/>
              </a:solidFill>
            </a:rPr>
            <a:t>Sample Size: </a:t>
          </a:r>
          <a:r>
            <a:rPr lang="en-GB" sz="1800" kern="1200" dirty="0"/>
            <a:t>31 forensic social workers (n=31), representing 28.4% of the total population, meeting the recommended minimum sample size of at least 30 for survey designs (Memon et al., 2020; </a:t>
          </a:r>
          <a:r>
            <a:rPr lang="en-GB" sz="1800" kern="1200" dirty="0" err="1"/>
            <a:t>Ganti</a:t>
          </a:r>
          <a:r>
            <a:rPr lang="en-GB" sz="1800" kern="1200" dirty="0"/>
            <a:t>, 2023).</a:t>
          </a:r>
          <a:endParaRPr lang="en-US" sz="1800" kern="1200" dirty="0"/>
        </a:p>
      </dsp:txBody>
      <dsp:txXfrm>
        <a:off x="61909" y="4134835"/>
        <a:ext cx="6543015" cy="114438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A949E9-EE3D-400D-87BB-3C1EACC5994D}">
      <dsp:nvSpPr>
        <dsp:cNvPr id="0" name=""/>
        <dsp:cNvSpPr/>
      </dsp:nvSpPr>
      <dsp:spPr>
        <a:xfrm>
          <a:off x="0" y="0"/>
          <a:ext cx="8742263" cy="811669"/>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rgbClr val="0070C0"/>
              </a:solidFill>
            </a:rPr>
            <a:t>Research Focus: </a:t>
          </a:r>
          <a:r>
            <a:rPr lang="en-GB" sz="1400" kern="1200" dirty="0"/>
            <a:t>Prior research mainly examined coping strategies and STS symptoms in social workers in general. This study stands out by exploring these aspects specifically in forensic social workers in South Africa.</a:t>
          </a:r>
          <a:endParaRPr lang="en-US" sz="1400" kern="1200" dirty="0"/>
        </a:p>
      </dsp:txBody>
      <dsp:txXfrm>
        <a:off x="23773" y="23773"/>
        <a:ext cx="7797822" cy="764123"/>
      </dsp:txXfrm>
    </dsp:sp>
    <dsp:sp modelId="{29628294-12B8-4EC4-8A3F-12C851B6D756}">
      <dsp:nvSpPr>
        <dsp:cNvPr id="0" name=""/>
        <dsp:cNvSpPr/>
      </dsp:nvSpPr>
      <dsp:spPr>
        <a:xfrm>
          <a:off x="732164" y="959245"/>
          <a:ext cx="8742263" cy="811669"/>
        </a:xfrm>
        <a:prstGeom prst="roundRect">
          <a:avLst>
            <a:gd name="adj" fmla="val 10000"/>
          </a:avLst>
        </a:prstGeom>
        <a:solidFill>
          <a:schemeClr val="accent2">
            <a:hueOff val="-485121"/>
            <a:satOff val="-27976"/>
            <a:lumOff val="28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rgbClr val="0070C0"/>
              </a:solidFill>
            </a:rPr>
            <a:t>Unique Challenges: </a:t>
          </a:r>
          <a:r>
            <a:rPr lang="en-GB" sz="1400" kern="1200" dirty="0"/>
            <a:t>Forensic social workers face multiple traumas due to the specialized and sensitive nature of their work, including listening to narratives of sexually abused children.</a:t>
          </a:r>
          <a:endParaRPr lang="en-US" sz="1400" kern="1200" dirty="0"/>
        </a:p>
      </dsp:txBody>
      <dsp:txXfrm>
        <a:off x="755937" y="983018"/>
        <a:ext cx="7434967" cy="764123"/>
      </dsp:txXfrm>
    </dsp:sp>
    <dsp:sp modelId="{ADB2BDF4-2668-4B23-B0B4-78AB62A82D76}">
      <dsp:nvSpPr>
        <dsp:cNvPr id="0" name=""/>
        <dsp:cNvSpPr/>
      </dsp:nvSpPr>
      <dsp:spPr>
        <a:xfrm>
          <a:off x="1453401" y="1918490"/>
          <a:ext cx="8742263" cy="811669"/>
        </a:xfrm>
        <a:prstGeom prst="roundRect">
          <a:avLst>
            <a:gd name="adj" fmla="val 10000"/>
          </a:avLst>
        </a:prstGeom>
        <a:solidFill>
          <a:schemeClr val="accent2">
            <a:hueOff val="-970242"/>
            <a:satOff val="-55952"/>
            <a:lumOff val="575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rgbClr val="0070C0"/>
              </a:solidFill>
            </a:rPr>
            <a:t>Coping Strategies: </a:t>
          </a:r>
          <a:r>
            <a:rPr lang="en-GB" sz="1400" kern="1200" dirty="0"/>
            <a:t>Respondents in this study rarely used avoidant coping strategies, which are considered maladaptive. This is beneficial as avoidant coping has been linked to distress and depression (Scott, 2021).</a:t>
          </a:r>
          <a:endParaRPr lang="en-US" sz="1400" kern="1200" dirty="0"/>
        </a:p>
      </dsp:txBody>
      <dsp:txXfrm>
        <a:off x="1477174" y="1942263"/>
        <a:ext cx="7445895" cy="764123"/>
      </dsp:txXfrm>
    </dsp:sp>
    <dsp:sp modelId="{58F057CC-4404-4104-B5BA-AF17217BF285}">
      <dsp:nvSpPr>
        <dsp:cNvPr id="0" name=""/>
        <dsp:cNvSpPr/>
      </dsp:nvSpPr>
      <dsp:spPr>
        <a:xfrm>
          <a:off x="2185565" y="2877735"/>
          <a:ext cx="8742263" cy="811669"/>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GB" sz="1400" b="1" kern="1200" dirty="0">
              <a:solidFill>
                <a:srgbClr val="0070C0"/>
              </a:solidFill>
            </a:rPr>
            <a:t>Problem-Focused Coping: </a:t>
          </a:r>
          <a:r>
            <a:rPr lang="en-GB" sz="1400" kern="1200" dirty="0"/>
            <a:t>On the other hand, respondents frequently employed problem-focused coping strategies, indicating a proactive approach to addressing trauma's underlying causes. Research by Carver and Connor-Smith (2010) supports the benefits of problem-focused coping.</a:t>
          </a:r>
          <a:endParaRPr lang="en-US" sz="1400" kern="1200" dirty="0"/>
        </a:p>
      </dsp:txBody>
      <dsp:txXfrm>
        <a:off x="2209338" y="2901508"/>
        <a:ext cx="7434967" cy="764123"/>
      </dsp:txXfrm>
    </dsp:sp>
    <dsp:sp modelId="{FF90E16D-1416-4885-8666-A6F86C096915}">
      <dsp:nvSpPr>
        <dsp:cNvPr id="0" name=""/>
        <dsp:cNvSpPr/>
      </dsp:nvSpPr>
      <dsp:spPr>
        <a:xfrm>
          <a:off x="8214678" y="621664"/>
          <a:ext cx="527584" cy="527584"/>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8333384" y="621664"/>
        <a:ext cx="290172" cy="397007"/>
      </dsp:txXfrm>
    </dsp:sp>
    <dsp:sp modelId="{A48BBE6C-71CA-4105-8FAA-3DA94EADFB41}">
      <dsp:nvSpPr>
        <dsp:cNvPr id="0" name=""/>
        <dsp:cNvSpPr/>
      </dsp:nvSpPr>
      <dsp:spPr>
        <a:xfrm>
          <a:off x="8946842" y="1580910"/>
          <a:ext cx="527584" cy="527584"/>
        </a:xfrm>
        <a:prstGeom prst="downArrow">
          <a:avLst>
            <a:gd name="adj1" fmla="val 55000"/>
            <a:gd name="adj2" fmla="val 45000"/>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065548" y="1580910"/>
        <a:ext cx="290172" cy="397007"/>
      </dsp:txXfrm>
    </dsp:sp>
    <dsp:sp modelId="{88764E66-792D-4977-BE04-E2B06BDB8C9D}">
      <dsp:nvSpPr>
        <dsp:cNvPr id="0" name=""/>
        <dsp:cNvSpPr/>
      </dsp:nvSpPr>
      <dsp:spPr>
        <a:xfrm>
          <a:off x="9668079" y="2540155"/>
          <a:ext cx="527584" cy="527584"/>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endParaRPr lang="en-US" sz="2400" kern="1200"/>
        </a:p>
      </dsp:txBody>
      <dsp:txXfrm>
        <a:off x="9786785" y="2540155"/>
        <a:ext cx="290172" cy="39700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29101A-CBAE-4FC7-94D7-C89FD8CEDB58}">
      <dsp:nvSpPr>
        <dsp:cNvPr id="0" name=""/>
        <dsp:cNvSpPr/>
      </dsp:nvSpPr>
      <dsp:spPr>
        <a:xfrm>
          <a:off x="0" y="0"/>
          <a:ext cx="8414428" cy="664092"/>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rgbClr val="0070C0"/>
              </a:solidFill>
            </a:rPr>
            <a:t>STS Symptoms</a:t>
          </a:r>
          <a:r>
            <a:rPr lang="en-GB" sz="1200" kern="1200" dirty="0">
              <a:solidFill>
                <a:srgbClr val="0070C0"/>
              </a:solidFill>
            </a:rPr>
            <a:t>: </a:t>
          </a:r>
          <a:r>
            <a:rPr lang="en-GB" sz="1200" kern="1200" dirty="0"/>
            <a:t>This study examined the prevalence of STS symptoms in forensic social workers, including intrusion, avoidance, and arousal.</a:t>
          </a:r>
          <a:endParaRPr lang="en-US" sz="1200" kern="1200" dirty="0"/>
        </a:p>
      </dsp:txBody>
      <dsp:txXfrm>
        <a:off x="19451" y="19451"/>
        <a:ext cx="7620120" cy="625190"/>
      </dsp:txXfrm>
    </dsp:sp>
    <dsp:sp modelId="{BA00DE2A-20D2-40AF-8AE7-6370EECC1F23}">
      <dsp:nvSpPr>
        <dsp:cNvPr id="0" name=""/>
        <dsp:cNvSpPr/>
      </dsp:nvSpPr>
      <dsp:spPr>
        <a:xfrm>
          <a:off x="628350" y="756328"/>
          <a:ext cx="8414428" cy="664092"/>
        </a:xfrm>
        <a:prstGeom prst="roundRect">
          <a:avLst>
            <a:gd name="adj" fmla="val 10000"/>
          </a:avLst>
        </a:prstGeom>
        <a:solidFill>
          <a:schemeClr val="accent2">
            <a:hueOff val="-363841"/>
            <a:satOff val="-20982"/>
            <a:lumOff val="215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rgbClr val="0070C0"/>
              </a:solidFill>
            </a:rPr>
            <a:t>Findings: </a:t>
          </a:r>
          <a:r>
            <a:rPr lang="en-GB" sz="1200" kern="1200" dirty="0"/>
            <a:t>Respondents rarely reported intrusion and avoidance symptoms but experienced arousal symptoms more frequently. This suggests that while STS symptoms are common, their frequency varies across different symptoms.</a:t>
          </a:r>
          <a:endParaRPr lang="en-US" sz="1200" kern="1200" dirty="0"/>
        </a:p>
      </dsp:txBody>
      <dsp:txXfrm>
        <a:off x="647801" y="775779"/>
        <a:ext cx="7315515" cy="625190"/>
      </dsp:txXfrm>
    </dsp:sp>
    <dsp:sp modelId="{914C248F-0098-4873-91F0-C3B90ECAF3BC}">
      <dsp:nvSpPr>
        <dsp:cNvPr id="0" name=""/>
        <dsp:cNvSpPr/>
      </dsp:nvSpPr>
      <dsp:spPr>
        <a:xfrm>
          <a:off x="1256700" y="1512656"/>
          <a:ext cx="8414428" cy="664092"/>
        </a:xfrm>
        <a:prstGeom prst="roundRect">
          <a:avLst>
            <a:gd name="adj" fmla="val 10000"/>
          </a:avLst>
        </a:prstGeom>
        <a:solidFill>
          <a:schemeClr val="accent2">
            <a:hueOff val="-727682"/>
            <a:satOff val="-41964"/>
            <a:lumOff val="43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rgbClr val="0070C0"/>
              </a:solidFill>
            </a:rPr>
            <a:t>Association with Maladaptive Coping: </a:t>
          </a:r>
          <a:r>
            <a:rPr lang="en-GB" sz="1200" kern="1200" dirty="0"/>
            <a:t>A substantial positive association was found between maladaptive coping strategies (avoidant and emotion-focused coping) and STS symptoms. Using these strategies more frequently was linked to higher STS symptom occurrence.</a:t>
          </a:r>
          <a:endParaRPr lang="en-US" sz="1200" kern="1200" dirty="0"/>
        </a:p>
      </dsp:txBody>
      <dsp:txXfrm>
        <a:off x="1276151" y="1532107"/>
        <a:ext cx="7315515" cy="625190"/>
      </dsp:txXfrm>
    </dsp:sp>
    <dsp:sp modelId="{D6DF25DB-2DC8-4F82-8303-F885E4666EE5}">
      <dsp:nvSpPr>
        <dsp:cNvPr id="0" name=""/>
        <dsp:cNvSpPr/>
      </dsp:nvSpPr>
      <dsp:spPr>
        <a:xfrm>
          <a:off x="1885050" y="2268984"/>
          <a:ext cx="8414428" cy="664092"/>
        </a:xfrm>
        <a:prstGeom prst="roundRect">
          <a:avLst>
            <a:gd name="adj" fmla="val 10000"/>
          </a:avLst>
        </a:prstGeom>
        <a:solidFill>
          <a:schemeClr val="accent2">
            <a:hueOff val="-1091522"/>
            <a:satOff val="-62946"/>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rgbClr val="0070C0"/>
              </a:solidFill>
            </a:rPr>
            <a:t>Avoidance Coping: </a:t>
          </a:r>
          <a:r>
            <a:rPr lang="en-GB" sz="1200" kern="1200" dirty="0"/>
            <a:t>Notably, avoidance coping strategies, particularly </a:t>
          </a:r>
          <a:r>
            <a:rPr lang="en-GB" sz="1200" kern="1200" dirty="0" err="1"/>
            <a:t>behavioral</a:t>
          </a:r>
          <a:r>
            <a:rPr lang="en-GB" sz="1200" kern="1200" dirty="0"/>
            <a:t> disengagement, were strongly correlated with all STS constructs. This indicates a tendency among forensic social workers to distance themselves from stressors, potentially impacting their well-being negatively.</a:t>
          </a:r>
          <a:endParaRPr lang="en-US" sz="1200" kern="1200" dirty="0"/>
        </a:p>
      </dsp:txBody>
      <dsp:txXfrm>
        <a:off x="1904501" y="2288435"/>
        <a:ext cx="7315515" cy="625190"/>
      </dsp:txXfrm>
    </dsp:sp>
    <dsp:sp modelId="{C73295FE-9857-4CC1-BAEC-CE1936B39462}">
      <dsp:nvSpPr>
        <dsp:cNvPr id="0" name=""/>
        <dsp:cNvSpPr/>
      </dsp:nvSpPr>
      <dsp:spPr>
        <a:xfrm>
          <a:off x="2513400" y="3025312"/>
          <a:ext cx="8414428" cy="664092"/>
        </a:xfrm>
        <a:prstGeom prst="roundRect">
          <a:avLst>
            <a:gd name="adj" fmla="val 10000"/>
          </a:avLst>
        </a:prstGeom>
        <a:solidFill>
          <a:schemeClr val="accent2">
            <a:hueOff val="-1455363"/>
            <a:satOff val="-83928"/>
            <a:lumOff val="8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b="1" kern="1200" dirty="0">
              <a:solidFill>
                <a:srgbClr val="0070C0"/>
              </a:solidFill>
            </a:rPr>
            <a:t>Emotion-Focused Coping: </a:t>
          </a:r>
          <a:r>
            <a:rPr lang="en-GB" sz="1200" kern="1200" dirty="0"/>
            <a:t>Emotion-focused coping strategies like venting, </a:t>
          </a:r>
          <a:r>
            <a:rPr lang="en-GB" sz="1200" kern="1200" dirty="0" err="1"/>
            <a:t>humor</a:t>
          </a:r>
          <a:r>
            <a:rPr lang="en-GB" sz="1200" kern="1200" dirty="0"/>
            <a:t>, and self-blame were also associated with STS symptoms. Surprisingly, even adaptive strategies like </a:t>
          </a:r>
          <a:r>
            <a:rPr lang="en-GB" sz="1200" kern="1200" dirty="0" err="1"/>
            <a:t>humor</a:t>
          </a:r>
          <a:r>
            <a:rPr lang="en-GB" sz="1200" kern="1200" dirty="0"/>
            <a:t> appeared dysfunctional in this context.</a:t>
          </a:r>
          <a:endParaRPr lang="en-US" sz="1200" kern="1200" dirty="0"/>
        </a:p>
      </dsp:txBody>
      <dsp:txXfrm>
        <a:off x="2532851" y="3044763"/>
        <a:ext cx="7315515" cy="625190"/>
      </dsp:txXfrm>
    </dsp:sp>
    <dsp:sp modelId="{5F2A3A68-55C8-4DD9-ACC3-B960D0EE5EDF}">
      <dsp:nvSpPr>
        <dsp:cNvPr id="0" name=""/>
        <dsp:cNvSpPr/>
      </dsp:nvSpPr>
      <dsp:spPr>
        <a:xfrm>
          <a:off x="7982767" y="485156"/>
          <a:ext cx="431660" cy="431660"/>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079890" y="485156"/>
        <a:ext cx="237414" cy="324824"/>
      </dsp:txXfrm>
    </dsp:sp>
    <dsp:sp modelId="{48A06985-DA4C-427B-B1A5-14A3B5BD49FE}">
      <dsp:nvSpPr>
        <dsp:cNvPr id="0" name=""/>
        <dsp:cNvSpPr/>
      </dsp:nvSpPr>
      <dsp:spPr>
        <a:xfrm>
          <a:off x="8611118" y="1241484"/>
          <a:ext cx="431660" cy="431660"/>
        </a:xfrm>
        <a:prstGeom prst="downArrow">
          <a:avLst>
            <a:gd name="adj1" fmla="val 55000"/>
            <a:gd name="adj2" fmla="val 45000"/>
          </a:avLst>
        </a:prstGeom>
        <a:solidFill>
          <a:schemeClr val="accent2">
            <a:tint val="40000"/>
            <a:alpha val="90000"/>
            <a:hueOff val="-283075"/>
            <a:satOff val="-25115"/>
            <a:lumOff val="-256"/>
            <a:alphaOff val="0"/>
          </a:schemeClr>
        </a:solidFill>
        <a:ln w="12700" cap="flat" cmpd="sng" algn="ctr">
          <a:solidFill>
            <a:schemeClr val="accent2">
              <a:tint val="40000"/>
              <a:alpha val="90000"/>
              <a:hueOff val="-283075"/>
              <a:satOff val="-25115"/>
              <a:lumOff val="-256"/>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8708241" y="1241484"/>
        <a:ext cx="237414" cy="324824"/>
      </dsp:txXfrm>
    </dsp:sp>
    <dsp:sp modelId="{E2B4831B-94AE-40FB-8AE6-A61E05D837B9}">
      <dsp:nvSpPr>
        <dsp:cNvPr id="0" name=""/>
        <dsp:cNvSpPr/>
      </dsp:nvSpPr>
      <dsp:spPr>
        <a:xfrm>
          <a:off x="9239468" y="1986744"/>
          <a:ext cx="431660" cy="431660"/>
        </a:xfrm>
        <a:prstGeom prst="downArrow">
          <a:avLst>
            <a:gd name="adj1" fmla="val 55000"/>
            <a:gd name="adj2" fmla="val 45000"/>
          </a:avLst>
        </a:prstGeom>
        <a:solidFill>
          <a:schemeClr val="accent2">
            <a:tint val="40000"/>
            <a:alpha val="90000"/>
            <a:hueOff val="-566151"/>
            <a:satOff val="-50231"/>
            <a:lumOff val="-513"/>
            <a:alphaOff val="0"/>
          </a:schemeClr>
        </a:solidFill>
        <a:ln w="12700" cap="flat" cmpd="sng" algn="ctr">
          <a:solidFill>
            <a:schemeClr val="accent2">
              <a:tint val="40000"/>
              <a:alpha val="90000"/>
              <a:hueOff val="-566151"/>
              <a:satOff val="-50231"/>
              <a:lumOff val="-513"/>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336591" y="1986744"/>
        <a:ext cx="237414" cy="324824"/>
      </dsp:txXfrm>
    </dsp:sp>
    <dsp:sp modelId="{9E766A34-D0AF-44C0-ABCE-0F18039D462B}">
      <dsp:nvSpPr>
        <dsp:cNvPr id="0" name=""/>
        <dsp:cNvSpPr/>
      </dsp:nvSpPr>
      <dsp:spPr>
        <a:xfrm>
          <a:off x="9867818" y="2750451"/>
          <a:ext cx="431660" cy="431660"/>
        </a:xfrm>
        <a:prstGeom prst="downArrow">
          <a:avLst>
            <a:gd name="adj1" fmla="val 55000"/>
            <a:gd name="adj2" fmla="val 45000"/>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endParaRPr lang="en-US" sz="1900" kern="1200"/>
        </a:p>
      </dsp:txBody>
      <dsp:txXfrm>
        <a:off x="9964941" y="2750451"/>
        <a:ext cx="237414" cy="32482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5898516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5018027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5272368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673219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E1FEEEE-0B34-4D32-8904-856DF342FDF9}" type="datetimeFigureOut">
              <a:rPr lang="en-US" smtClean="0"/>
              <a:t>9/20/2023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860553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E1FEEEE-0B34-4D32-8904-856DF342FDF9}"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2349484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E1FEEEE-0B34-4D32-8904-856DF342FDF9}" type="datetimeFigureOut">
              <a:rPr lang="en-US" smtClean="0"/>
              <a:t>9/20/2023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7461701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E1FEEEE-0B34-4D32-8904-856DF342FDF9}" type="datetimeFigureOut">
              <a:rPr lang="en-US" smtClean="0"/>
              <a:t>9/20/2023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0905508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E1FEEEE-0B34-4D32-8904-856DF342FDF9}" type="datetimeFigureOut">
              <a:rPr lang="en-US" smtClean="0"/>
              <a:t>9/20/2023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29432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1FEEEE-0B34-4D32-8904-856DF342FDF9}"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2790013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E1FEEEE-0B34-4D32-8904-856DF342FDF9}" type="datetimeFigureOut">
              <a:rPr lang="en-US" smtClean="0"/>
              <a:t>9/20/2023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09E138-3AE0-404F-9C11-06020B216A00}" type="slidenum">
              <a:rPr lang="en-US" smtClean="0"/>
              <a:t>‹#›</a:t>
            </a:fld>
            <a:endParaRPr lang="en-US"/>
          </a:p>
        </p:txBody>
      </p:sp>
    </p:spTree>
    <p:extLst>
      <p:ext uri="{BB962C8B-B14F-4D97-AF65-F5344CB8AC3E}">
        <p14:creationId xmlns:p14="http://schemas.microsoft.com/office/powerpoint/2010/main" val="340221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1FEEEE-0B34-4D32-8904-856DF342FDF9}" type="datetimeFigureOut">
              <a:rPr lang="en-US" smtClean="0"/>
              <a:t>9/20/2023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09E138-3AE0-404F-9C11-06020B216A00}" type="slidenum">
              <a:rPr lang="en-US" smtClean="0"/>
              <a:t>‹#›</a:t>
            </a:fld>
            <a:endParaRPr lang="en-US"/>
          </a:p>
        </p:txBody>
      </p:sp>
    </p:spTree>
    <p:extLst>
      <p:ext uri="{BB962C8B-B14F-4D97-AF65-F5344CB8AC3E}">
        <p14:creationId xmlns:p14="http://schemas.microsoft.com/office/powerpoint/2010/main" val="8696685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21024" y="2461106"/>
            <a:ext cx="5544670" cy="1640541"/>
          </a:xfrm>
        </p:spPr>
        <p:txBody>
          <a:bodyPr>
            <a:normAutofit/>
          </a:bodyPr>
          <a:lstStyle/>
          <a:p>
            <a:r>
              <a:rPr lang="en-GB" sz="2400" dirty="0">
                <a:latin typeface="+mn-lt"/>
              </a:rPr>
              <a:t>ASSOCIATION BETWEEN COPING STRATEGIES AND SECONDARY TRAUMATIC STRESS AMONG FORENSIC SOCIAL WORKERS IN SOUTH AFRICA</a:t>
            </a:r>
            <a:endParaRPr lang="en-US" sz="2400" dirty="0">
              <a:latin typeface="+mn-lt"/>
            </a:endParaRPr>
          </a:p>
        </p:txBody>
      </p:sp>
      <p:sp>
        <p:nvSpPr>
          <p:cNvPr id="3" name="Subtitle 2"/>
          <p:cNvSpPr>
            <a:spLocks noGrp="1"/>
          </p:cNvSpPr>
          <p:nvPr>
            <p:ph type="subTitle" idx="1"/>
          </p:nvPr>
        </p:nvSpPr>
        <p:spPr>
          <a:xfrm>
            <a:off x="121024" y="4396894"/>
            <a:ext cx="5544670" cy="1655762"/>
          </a:xfrm>
        </p:spPr>
        <p:txBody>
          <a:bodyPr>
            <a:normAutofit/>
          </a:bodyPr>
          <a:lstStyle/>
          <a:p>
            <a:r>
              <a:rPr lang="en-US" sz="2000" dirty="0"/>
              <a:t>Presenter:</a:t>
            </a:r>
          </a:p>
          <a:p>
            <a:r>
              <a:rPr lang="en-US" sz="2000" dirty="0"/>
              <a:t>Dr Pieter John Boshoff</a:t>
            </a:r>
          </a:p>
        </p:txBody>
      </p:sp>
    </p:spTree>
    <p:extLst>
      <p:ext uri="{BB962C8B-B14F-4D97-AF65-F5344CB8AC3E}">
        <p14:creationId xmlns:p14="http://schemas.microsoft.com/office/powerpoint/2010/main" val="17835674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65B485-02E0-23F8-9A65-FCD6318D47FE}"/>
              </a:ext>
            </a:extLst>
          </p:cNvPr>
          <p:cNvSpPr>
            <a:spLocks noGrp="1"/>
          </p:cNvSpPr>
          <p:nvPr>
            <p:ph type="title"/>
          </p:nvPr>
        </p:nvSpPr>
        <p:spPr>
          <a:xfrm>
            <a:off x="761800" y="-151659"/>
            <a:ext cx="5334197" cy="1708242"/>
          </a:xfrm>
        </p:spPr>
        <p:txBody>
          <a:bodyPr anchor="ctr">
            <a:normAutofit/>
          </a:bodyPr>
          <a:lstStyle/>
          <a:p>
            <a:pPr algn="ctr"/>
            <a:r>
              <a:rPr lang="en-ZA" sz="4000" b="1" dirty="0"/>
              <a:t>DATA ANALYSIS</a:t>
            </a:r>
            <a:endParaRPr lang="en-GB" sz="4000" b="1" dirty="0"/>
          </a:p>
        </p:txBody>
      </p:sp>
      <p:sp>
        <p:nvSpPr>
          <p:cNvPr id="3" name="Content Placeholder 2">
            <a:extLst>
              <a:ext uri="{FF2B5EF4-FFF2-40B4-BE49-F238E27FC236}">
                <a16:creationId xmlns:a16="http://schemas.microsoft.com/office/drawing/2014/main" id="{C901A0D8-6CA3-65F1-619A-CBD108AC5CFF}"/>
              </a:ext>
            </a:extLst>
          </p:cNvPr>
          <p:cNvSpPr>
            <a:spLocks noGrp="1"/>
          </p:cNvSpPr>
          <p:nvPr>
            <p:ph idx="1"/>
          </p:nvPr>
        </p:nvSpPr>
        <p:spPr>
          <a:xfrm>
            <a:off x="575368" y="1708242"/>
            <a:ext cx="5334197" cy="3769835"/>
          </a:xfrm>
        </p:spPr>
        <p:txBody>
          <a:bodyPr anchor="ctr">
            <a:noAutofit/>
          </a:bodyPr>
          <a:lstStyle/>
          <a:p>
            <a:pPr marL="0" indent="0">
              <a:buNone/>
            </a:pPr>
            <a:r>
              <a:rPr lang="en-GB" sz="1400" dirty="0"/>
              <a:t>The data was transferred from Google forms to the Statistical Package for Social Sciences (SPSS Inc., 2021) which was used to perform the data analyses. </a:t>
            </a:r>
          </a:p>
          <a:p>
            <a:pPr marL="342900" indent="-342900">
              <a:buAutoNum type="arabicParenR"/>
            </a:pPr>
            <a:r>
              <a:rPr lang="en-GB" sz="1400" dirty="0"/>
              <a:t>Descriptive statistics of demographical factors  / to provide a demographical profile of the typical respondent;</a:t>
            </a:r>
          </a:p>
          <a:p>
            <a:pPr marL="342900" indent="-342900">
              <a:buAutoNum type="arabicParenR"/>
            </a:pPr>
            <a:r>
              <a:rPr lang="en-GB" sz="1400" dirty="0"/>
              <a:t>Frequencies and descriptive statistics for both coping and STS to summarise, analyse, and interpret data; </a:t>
            </a:r>
          </a:p>
          <a:p>
            <a:pPr marL="342900" indent="-342900">
              <a:buAutoNum type="arabicParenR"/>
            </a:pPr>
            <a:r>
              <a:rPr lang="en-GB" sz="1400" dirty="0"/>
              <a:t>Reliability tests by means of Cronbach’s Alpha coefficients to verify the internal consistency and reliability of the Brief Cope as well as the STS instrument’s constructs; </a:t>
            </a:r>
          </a:p>
          <a:p>
            <a:pPr marL="342900" indent="-342900">
              <a:buAutoNum type="arabicParenR"/>
            </a:pPr>
            <a:r>
              <a:rPr lang="en-GB" sz="1400" dirty="0"/>
              <a:t>Spearman’s correlation coefficients were calculated to explore the strength of the relationships between the frequency of applying any of the 14 coping strategies and the frequency of experiencing the secondary traumatic stress symptoms.</a:t>
            </a:r>
          </a:p>
        </p:txBody>
      </p:sp>
      <p:pic>
        <p:nvPicPr>
          <p:cNvPr id="5" name="Picture 4" descr="Desk with productivity items">
            <a:extLst>
              <a:ext uri="{FF2B5EF4-FFF2-40B4-BE49-F238E27FC236}">
                <a16:creationId xmlns:a16="http://schemas.microsoft.com/office/drawing/2014/main" id="{7F2B159C-C357-F585-7829-F796291E225E}"/>
              </a:ext>
            </a:extLst>
          </p:cNvPr>
          <p:cNvPicPr>
            <a:picLocks noChangeAspect="1"/>
          </p:cNvPicPr>
          <p:nvPr/>
        </p:nvPicPr>
        <p:blipFill rotWithShape="1">
          <a:blip r:embed="rId2"/>
          <a:srcRect l="30873" r="17290" b="-1"/>
          <a:stretch/>
        </p:blipFill>
        <p:spPr>
          <a:xfrm>
            <a:off x="6857797" y="-10886"/>
            <a:ext cx="5334204" cy="6868886"/>
          </a:xfrm>
          <a:prstGeom prst="rect">
            <a:avLst/>
          </a:prstGeom>
          <a:effectLst>
            <a:outerShdw blurRad="127000" dist="50800" dir="10800000" sx="99000" sy="99000" algn="r" rotWithShape="0">
              <a:prstClr val="black">
                <a:alpha val="40000"/>
              </a:prstClr>
            </a:outerShdw>
          </a:effectLst>
        </p:spPr>
      </p:pic>
    </p:spTree>
    <p:extLst>
      <p:ext uri="{BB962C8B-B14F-4D97-AF65-F5344CB8AC3E}">
        <p14:creationId xmlns:p14="http://schemas.microsoft.com/office/powerpoint/2010/main" val="4982395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73F7BD0-9403-3A14-8CC1-26A919056840}"/>
              </a:ext>
            </a:extLst>
          </p:cNvPr>
          <p:cNvSpPr>
            <a:spLocks noGrp="1"/>
          </p:cNvSpPr>
          <p:nvPr>
            <p:ph type="title"/>
          </p:nvPr>
        </p:nvSpPr>
        <p:spPr>
          <a:xfrm>
            <a:off x="1383564" y="348865"/>
            <a:ext cx="9718111" cy="1576446"/>
          </a:xfrm>
        </p:spPr>
        <p:txBody>
          <a:bodyPr anchor="ctr">
            <a:normAutofit/>
          </a:bodyPr>
          <a:lstStyle/>
          <a:p>
            <a:pPr algn="ctr"/>
            <a:r>
              <a:rPr lang="en-GB" sz="4000" dirty="0">
                <a:solidFill>
                  <a:srgbClr val="FFFFFF"/>
                </a:solidFill>
              </a:rPr>
              <a:t>Discussion of the Findings - Study Contribution and Coping Strategies</a:t>
            </a:r>
          </a:p>
        </p:txBody>
      </p:sp>
      <p:graphicFrame>
        <p:nvGraphicFramePr>
          <p:cNvPr id="5" name="Content Placeholder 2">
            <a:extLst>
              <a:ext uri="{FF2B5EF4-FFF2-40B4-BE49-F238E27FC236}">
                <a16:creationId xmlns:a16="http://schemas.microsoft.com/office/drawing/2014/main" id="{61321E2A-0EE6-09BD-9E3D-6DA91A58D9DB}"/>
              </a:ext>
            </a:extLst>
          </p:cNvPr>
          <p:cNvGraphicFramePr>
            <a:graphicFrameLocks noGrp="1"/>
          </p:cNvGraphicFramePr>
          <p:nvPr>
            <p:ph idx="1"/>
            <p:extLst>
              <p:ext uri="{D42A27DB-BD31-4B8C-83A1-F6EECF244321}">
                <p14:modId xmlns:p14="http://schemas.microsoft.com/office/powerpoint/2010/main" val="162749427"/>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15933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 name="Rectangle 19">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B9B32828-9903-47FC-6B66-A98239B41F95}"/>
              </a:ext>
            </a:extLst>
          </p:cNvPr>
          <p:cNvSpPr>
            <a:spLocks noGrp="1"/>
          </p:cNvSpPr>
          <p:nvPr>
            <p:ph type="title"/>
          </p:nvPr>
        </p:nvSpPr>
        <p:spPr>
          <a:xfrm>
            <a:off x="1383564" y="348865"/>
            <a:ext cx="9718111" cy="1576446"/>
          </a:xfrm>
        </p:spPr>
        <p:txBody>
          <a:bodyPr anchor="ctr">
            <a:normAutofit/>
          </a:bodyPr>
          <a:lstStyle/>
          <a:p>
            <a:pPr algn="ctr"/>
            <a:r>
              <a:rPr lang="en-GB" sz="4000" dirty="0">
                <a:solidFill>
                  <a:srgbClr val="FFFFFF"/>
                </a:solidFill>
              </a:rPr>
              <a:t>Discussion - STS Symptoms and Coping Associations</a:t>
            </a:r>
          </a:p>
        </p:txBody>
      </p:sp>
      <p:graphicFrame>
        <p:nvGraphicFramePr>
          <p:cNvPr id="5" name="Content Placeholder 2">
            <a:extLst>
              <a:ext uri="{FF2B5EF4-FFF2-40B4-BE49-F238E27FC236}">
                <a16:creationId xmlns:a16="http://schemas.microsoft.com/office/drawing/2014/main" id="{0D67F2D3-3B35-FE27-6D40-769D03546B30}"/>
              </a:ext>
            </a:extLst>
          </p:cNvPr>
          <p:cNvGraphicFramePr>
            <a:graphicFrameLocks noGrp="1"/>
          </p:cNvGraphicFramePr>
          <p:nvPr>
            <p:ph idx="1"/>
            <p:extLst>
              <p:ext uri="{D42A27DB-BD31-4B8C-83A1-F6EECF244321}">
                <p14:modId xmlns:p14="http://schemas.microsoft.com/office/powerpoint/2010/main" val="2161608155"/>
              </p:ext>
            </p:extLst>
          </p:nvPr>
        </p:nvGraphicFramePr>
        <p:xfrm>
          <a:off x="644056" y="2615979"/>
          <a:ext cx="10927829" cy="36894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50352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5" name="Rectangle 2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Rectangle 3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8812EF-15D0-7764-B06D-F423D0015CF5}"/>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Limitations of the Study</a:t>
            </a:r>
          </a:p>
        </p:txBody>
      </p:sp>
      <p:sp>
        <p:nvSpPr>
          <p:cNvPr id="41" name="Content Placeholder 2">
            <a:extLst>
              <a:ext uri="{FF2B5EF4-FFF2-40B4-BE49-F238E27FC236}">
                <a16:creationId xmlns:a16="http://schemas.microsoft.com/office/drawing/2014/main" id="{93322EFE-DB87-85DC-78BC-9CC961AFD9FB}"/>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
            </a:pPr>
            <a:r>
              <a:rPr lang="en-GB" sz="1600" b="1" dirty="0">
                <a:solidFill>
                  <a:srgbClr val="0070C0"/>
                </a:solidFill>
              </a:rPr>
              <a:t>Limited Generalizability: </a:t>
            </a:r>
            <a:r>
              <a:rPr lang="en-GB" sz="1600" dirty="0"/>
              <a:t>Due to the small sample size, the findings cannot be generalized to the entire population of forensic social workers in South Africa.</a:t>
            </a:r>
          </a:p>
          <a:p>
            <a:pPr>
              <a:buFont typeface="Wingdings" panose="05000000000000000000" pitchFamily="2" charset="2"/>
              <a:buChar char="§"/>
            </a:pPr>
            <a:r>
              <a:rPr lang="en-GB" sz="1600" b="1" dirty="0">
                <a:solidFill>
                  <a:srgbClr val="0070C0"/>
                </a:solidFill>
              </a:rPr>
              <a:t>Issues with Online Survey: </a:t>
            </a:r>
            <a:r>
              <a:rPr lang="en-GB" sz="1600" dirty="0"/>
              <a:t>The study used an online survey method, and many provided email addresses were invalid, affecting the effective outreach to potential participants.</a:t>
            </a:r>
          </a:p>
          <a:p>
            <a:pPr>
              <a:buFont typeface="Wingdings" panose="05000000000000000000" pitchFamily="2" charset="2"/>
              <a:buChar char="§"/>
            </a:pPr>
            <a:r>
              <a:rPr lang="en-GB" sz="1600" b="1" dirty="0">
                <a:solidFill>
                  <a:srgbClr val="0070C0"/>
                </a:solidFill>
              </a:rPr>
              <a:t>Future Recruitment Strategy: </a:t>
            </a:r>
            <a:r>
              <a:rPr lang="en-GB" sz="1600" dirty="0"/>
              <a:t>Future research can benefit from targeted advertising through various channels like email, social media, and professional associations to improve recruitment.</a:t>
            </a:r>
          </a:p>
          <a:p>
            <a:pPr>
              <a:buFont typeface="Wingdings" panose="05000000000000000000" pitchFamily="2" charset="2"/>
              <a:buChar char="§"/>
            </a:pPr>
            <a:r>
              <a:rPr lang="en-GB" sz="1600" b="1" dirty="0">
                <a:solidFill>
                  <a:srgbClr val="0070C0"/>
                </a:solidFill>
              </a:rPr>
              <a:t>Purposive Sampling: </a:t>
            </a:r>
            <a:r>
              <a:rPr lang="en-GB" sz="1600" dirty="0"/>
              <a:t>The study employed purposive sampling, limiting participation to social workers with a master’s degree in Forensic Practice from a specific university during a certain period, potentially excluding other relevant practitioners.</a:t>
            </a:r>
          </a:p>
          <a:p>
            <a:pPr>
              <a:buFont typeface="Wingdings" panose="05000000000000000000" pitchFamily="2" charset="2"/>
              <a:buChar char="§"/>
            </a:pPr>
            <a:r>
              <a:rPr lang="en-GB" sz="1600" b="1" dirty="0">
                <a:solidFill>
                  <a:srgbClr val="0070C0"/>
                </a:solidFill>
              </a:rPr>
              <a:t>Representation Challenge: </a:t>
            </a:r>
            <a:r>
              <a:rPr lang="en-GB" sz="1600" dirty="0"/>
              <a:t>This approach may not fully represent the entire field of forensic social work in South Africa. Future studies could include social workers with diverse qualifications.</a:t>
            </a:r>
          </a:p>
          <a:p>
            <a:pPr>
              <a:buFont typeface="Wingdings" panose="05000000000000000000" pitchFamily="2" charset="2"/>
              <a:buChar char="§"/>
            </a:pPr>
            <a:r>
              <a:rPr lang="en-GB" sz="1600" b="1" dirty="0">
                <a:solidFill>
                  <a:srgbClr val="0070C0"/>
                </a:solidFill>
              </a:rPr>
              <a:t>Access Constraints: </a:t>
            </a:r>
            <a:r>
              <a:rPr lang="en-GB" sz="1600" dirty="0"/>
              <a:t>Some potential participants lacked necessary devices and internet access, potentially affecting their ability to participate.</a:t>
            </a:r>
          </a:p>
        </p:txBody>
      </p:sp>
    </p:spTree>
    <p:extLst>
      <p:ext uri="{BB962C8B-B14F-4D97-AF65-F5344CB8AC3E}">
        <p14:creationId xmlns:p14="http://schemas.microsoft.com/office/powerpoint/2010/main" val="38841086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0D875C2-67FB-B9FE-C061-AD9E119D4FC9}"/>
              </a:ext>
            </a:extLst>
          </p:cNvPr>
          <p:cNvSpPr>
            <a:spLocks noGrp="1"/>
          </p:cNvSpPr>
          <p:nvPr>
            <p:ph type="title"/>
          </p:nvPr>
        </p:nvSpPr>
        <p:spPr>
          <a:xfrm>
            <a:off x="5596502" y="-290298"/>
            <a:ext cx="5754896" cy="1655483"/>
          </a:xfrm>
        </p:spPr>
        <p:txBody>
          <a:bodyPr anchor="b">
            <a:normAutofit/>
          </a:bodyPr>
          <a:lstStyle/>
          <a:p>
            <a:pPr algn="ctr"/>
            <a:r>
              <a:rPr lang="en-ZA" sz="4000" b="1" dirty="0"/>
              <a:t>CONCLUSION</a:t>
            </a:r>
            <a:endParaRPr lang="en-GB" sz="4000" b="1" dirty="0"/>
          </a:p>
        </p:txBody>
      </p:sp>
      <p:pic>
        <p:nvPicPr>
          <p:cNvPr id="5" name="Picture 4" descr="Plant growing in a concrete crack">
            <a:extLst>
              <a:ext uri="{FF2B5EF4-FFF2-40B4-BE49-F238E27FC236}">
                <a16:creationId xmlns:a16="http://schemas.microsoft.com/office/drawing/2014/main" id="{E01F67BB-930A-25F4-9042-0791A14A8CFA}"/>
              </a:ext>
            </a:extLst>
          </p:cNvPr>
          <p:cNvPicPr>
            <a:picLocks noChangeAspect="1"/>
          </p:cNvPicPr>
          <p:nvPr/>
        </p:nvPicPr>
        <p:blipFill rotWithShape="1">
          <a:blip r:embed="rId2"/>
          <a:srcRect l="11046" r="29314" b="1"/>
          <a:stretch/>
        </p:blipFill>
        <p:spPr>
          <a:xfrm>
            <a:off x="1068130" y="1028701"/>
            <a:ext cx="3876165" cy="4338170"/>
          </a:xfrm>
          <a:prstGeom prst="rect">
            <a:avLst/>
          </a:prstGeom>
        </p:spPr>
      </p:pic>
      <p:sp>
        <p:nvSpPr>
          <p:cNvPr id="3" name="Content Placeholder 2">
            <a:extLst>
              <a:ext uri="{FF2B5EF4-FFF2-40B4-BE49-F238E27FC236}">
                <a16:creationId xmlns:a16="http://schemas.microsoft.com/office/drawing/2014/main" id="{6399C74B-B9C6-A6E9-2ECE-E32FB8829449}"/>
              </a:ext>
            </a:extLst>
          </p:cNvPr>
          <p:cNvSpPr>
            <a:spLocks noGrp="1"/>
          </p:cNvSpPr>
          <p:nvPr>
            <p:ph idx="1"/>
          </p:nvPr>
        </p:nvSpPr>
        <p:spPr>
          <a:xfrm>
            <a:off x="5596502" y="1565261"/>
            <a:ext cx="5754896" cy="3014765"/>
          </a:xfrm>
        </p:spPr>
        <p:txBody>
          <a:bodyPr anchor="t">
            <a:noAutofit/>
          </a:bodyPr>
          <a:lstStyle/>
          <a:p>
            <a:pPr>
              <a:buFont typeface="Wingdings" panose="05000000000000000000" pitchFamily="2" charset="2"/>
              <a:buChar char="§"/>
            </a:pPr>
            <a:r>
              <a:rPr lang="en-GB" sz="1400" dirty="0"/>
              <a:t>This study explored coping strategies and STS symptoms in the context of forensic social workers in South Africa, offering unique insights into this specialized field.</a:t>
            </a:r>
          </a:p>
          <a:p>
            <a:pPr>
              <a:buFont typeface="Wingdings" panose="05000000000000000000" pitchFamily="2" charset="2"/>
              <a:buChar char="§"/>
            </a:pPr>
            <a:r>
              <a:rPr lang="en-GB" sz="1400" dirty="0"/>
              <a:t>The study found that avoidant and emotion-focused coping strategies were positively related to STS symptoms. As the use of these strategies increased, so did the experience of STS symptoms.</a:t>
            </a:r>
          </a:p>
          <a:p>
            <a:pPr>
              <a:buFont typeface="Wingdings" panose="05000000000000000000" pitchFamily="2" charset="2"/>
              <a:buChar char="§"/>
            </a:pPr>
            <a:r>
              <a:rPr lang="en-GB" sz="1400" dirty="0"/>
              <a:t>Problem-focused coping strategies emerged as crucial for addressing STS symptoms effectively. They offer long-lasting solutions by tackling the root causes of stress and trauma.</a:t>
            </a:r>
          </a:p>
          <a:p>
            <a:pPr>
              <a:buFont typeface="Wingdings" panose="05000000000000000000" pitchFamily="2" charset="2"/>
              <a:buChar char="§"/>
            </a:pPr>
            <a:r>
              <a:rPr lang="en-GB" sz="1400" dirty="0"/>
              <a:t>Advocacy efforts should prioritize support and training for forensic social workers to develop effective coping mechanisms, especially considering the unique challenges they face within indigenous communities.</a:t>
            </a:r>
          </a:p>
          <a:p>
            <a:pPr>
              <a:buFont typeface="Wingdings" panose="05000000000000000000" pitchFamily="2" charset="2"/>
              <a:buChar char="§"/>
            </a:pPr>
            <a:r>
              <a:rPr lang="en-GB" sz="1400" dirty="0"/>
              <a:t>Policies mandating employer support, training, and access to mental health services can foster a culturally responsive and inclusive work environment, prioritizing the well-being of forensic social workers.</a:t>
            </a:r>
          </a:p>
          <a:p>
            <a:pPr>
              <a:buFont typeface="Wingdings" panose="05000000000000000000" pitchFamily="2" charset="2"/>
              <a:buChar char="§"/>
            </a:pPr>
            <a:r>
              <a:rPr lang="en-GB" sz="1400" dirty="0"/>
              <a:t>The study's findings can be integrated into education programs like the MA (forensic practice) course to equip future forensic social workers with practical strategies for coping with STS and improving their overall well-being.</a:t>
            </a:r>
          </a:p>
        </p:txBody>
      </p:sp>
      <p:sp>
        <p:nvSpPr>
          <p:cNvPr id="26" name="Rectangle 25">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78944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 name="Rectangle 25">
            <a:extLst>
              <a:ext uri="{FF2B5EF4-FFF2-40B4-BE49-F238E27FC236}">
                <a16:creationId xmlns:a16="http://schemas.microsoft.com/office/drawing/2014/main" id="{73C994B4-9721-4148-9EEC-6793CECDE8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3" y="-1"/>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6" name="Rectangle 27">
            <a:extLst>
              <a:ext uri="{FF2B5EF4-FFF2-40B4-BE49-F238E27FC236}">
                <a16:creationId xmlns:a16="http://schemas.microsoft.com/office/drawing/2014/main" id="{F9D95E49-763A-4886-B038-82F7347405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bg2">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17" name="Rectangle 29">
            <a:extLst>
              <a:ext uri="{FF2B5EF4-FFF2-40B4-BE49-F238E27FC236}">
                <a16:creationId xmlns:a16="http://schemas.microsoft.com/office/drawing/2014/main" id="{541CEA24-8518-4C08-A11E-B7E64FB31F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78324" y="711338"/>
            <a:ext cx="10713676" cy="543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3400636-E1E1-5B2C-AC50-0A44F0A24D3D}"/>
              </a:ext>
            </a:extLst>
          </p:cNvPr>
          <p:cNvSpPr>
            <a:spLocks noGrp="1"/>
          </p:cNvSpPr>
          <p:nvPr>
            <p:ph type="title"/>
          </p:nvPr>
        </p:nvSpPr>
        <p:spPr>
          <a:xfrm>
            <a:off x="4918515" y="1416581"/>
            <a:ext cx="6092786" cy="2127287"/>
          </a:xfrm>
        </p:spPr>
        <p:txBody>
          <a:bodyPr vert="horz" lIns="91440" tIns="45720" rIns="91440" bIns="45720" rtlCol="0" anchor="b">
            <a:normAutofit/>
          </a:bodyPr>
          <a:lstStyle/>
          <a:p>
            <a:r>
              <a:rPr lang="en-US" sz="4800" kern="1200">
                <a:solidFill>
                  <a:schemeClr val="tx1"/>
                </a:solidFill>
                <a:latin typeface="+mj-lt"/>
                <a:ea typeface="+mj-ea"/>
                <a:cs typeface="+mj-cs"/>
              </a:rPr>
              <a:t>THANK YOU</a:t>
            </a:r>
          </a:p>
        </p:txBody>
      </p:sp>
      <p:cxnSp>
        <p:nvCxnSpPr>
          <p:cNvPr id="32" name="Straight Connector 31">
            <a:extLst>
              <a:ext uri="{FF2B5EF4-FFF2-40B4-BE49-F238E27FC236}">
                <a16:creationId xmlns:a16="http://schemas.microsoft.com/office/drawing/2014/main" id="{5D28AB17-F6FA-4C53-B3E3-D0A39D4A33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1365990" y="5610"/>
            <a:ext cx="0" cy="685800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EFADC67-92A1-44FB-8691-D8CD71A21EF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18001"/>
            <a:ext cx="12192000" cy="0"/>
          </a:xfrm>
          <a:prstGeom prst="line">
            <a:avLst/>
          </a:prstGeom>
          <a:ln w="9525" cap="rnd">
            <a:solidFill>
              <a:schemeClr val="accent1"/>
            </a:solidFill>
            <a:prstDash val="dash"/>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4AA74EAB-FD76-4F40-A962-CEADC30542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1425172"/>
            <a:ext cx="1469410" cy="4695345"/>
          </a:xfrm>
          <a:prstGeom prst="rect">
            <a:avLst/>
          </a:prstGeom>
          <a:solidFill>
            <a:schemeClr val="accent1">
              <a:alpha val="25000"/>
            </a:schemeClr>
          </a:solidFill>
          <a:ln w="25400" cap="flat">
            <a:noFill/>
            <a:prstDash val="solid"/>
            <a:round/>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000" b="0" i="0" u="none" strike="noStrike" cap="none" spc="0" normalizeH="0" baseline="0">
              <a:ln>
                <a:noFill/>
              </a:ln>
              <a:solidFill>
                <a:srgbClr val="000000"/>
              </a:solidFill>
              <a:effectLst/>
              <a:uFillTx/>
              <a:latin typeface="Helvetica Neue Medium"/>
              <a:ea typeface="Helvetica Neue Medium"/>
              <a:cs typeface="Helvetica Neue Medium"/>
              <a:sym typeface="Helvetica Neue Medium"/>
            </a:endParaRPr>
          </a:p>
        </p:txBody>
      </p:sp>
      <p:pic>
        <p:nvPicPr>
          <p:cNvPr id="8" name="Content Placeholder 7" descr="Smiling Face with No Fill">
            <a:extLst>
              <a:ext uri="{FF2B5EF4-FFF2-40B4-BE49-F238E27FC236}">
                <a16:creationId xmlns:a16="http://schemas.microsoft.com/office/drawing/2014/main" id="{E73F76F0-8315-F13C-6C16-1D7B30612324}"/>
              </a:ext>
            </a:extLst>
          </p:cNvPr>
          <p:cNvPicPr>
            <a:picLocks noGrp="1" noChangeAspect="1"/>
          </p:cNvPicPr>
          <p:nvPr>
            <p:ph idx="1"/>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22899" y="2355650"/>
            <a:ext cx="3756276" cy="3756276"/>
          </a:xfrm>
          <a:prstGeom prst="rect">
            <a:avLst/>
          </a:prstGeom>
        </p:spPr>
      </p:pic>
    </p:spTree>
    <p:extLst>
      <p:ext uri="{BB962C8B-B14F-4D97-AF65-F5344CB8AC3E}">
        <p14:creationId xmlns:p14="http://schemas.microsoft.com/office/powerpoint/2010/main" val="59854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71599" y="294538"/>
            <a:ext cx="9895951" cy="1033669"/>
          </a:xfrm>
        </p:spPr>
        <p:txBody>
          <a:bodyPr>
            <a:normAutofit/>
          </a:bodyPr>
          <a:lstStyle/>
          <a:p>
            <a:pPr algn="ctr"/>
            <a:r>
              <a:rPr lang="en-US" sz="3400" b="1" dirty="0">
                <a:solidFill>
                  <a:srgbClr val="FFFFFF"/>
                </a:solidFill>
              </a:rPr>
              <a:t>INTRODUCTION: FORENSIC SOCIAL WORK, STS, AND ITS PREVELENCE IN SOUTH AFRICA</a:t>
            </a:r>
          </a:p>
        </p:txBody>
      </p:sp>
      <p:sp>
        <p:nvSpPr>
          <p:cNvPr id="3" name="Content Placeholder 2"/>
          <p:cNvSpPr>
            <a:spLocks noGrp="1"/>
          </p:cNvSpPr>
          <p:nvPr>
            <p:ph idx="1"/>
          </p:nvPr>
        </p:nvSpPr>
        <p:spPr>
          <a:xfrm>
            <a:off x="1371599" y="2318197"/>
            <a:ext cx="9724031" cy="3683358"/>
          </a:xfrm>
        </p:spPr>
        <p:txBody>
          <a:bodyPr anchor="ctr">
            <a:normAutofit/>
          </a:bodyPr>
          <a:lstStyle/>
          <a:p>
            <a:pPr>
              <a:buFont typeface="Wingdings" panose="05000000000000000000" pitchFamily="2" charset="2"/>
              <a:buChar char="§"/>
            </a:pPr>
            <a:r>
              <a:rPr lang="en-GB" sz="1900" dirty="0"/>
              <a:t>Forensic social work involves providing expert testimony on legal and psychological aspects of sensitive cases, such as sexual assault, child abuse, and neglect (Newlin et al., 2015).</a:t>
            </a:r>
          </a:p>
          <a:p>
            <a:pPr>
              <a:buFont typeface="Wingdings" panose="05000000000000000000" pitchFamily="2" charset="2"/>
              <a:buChar char="§"/>
            </a:pPr>
            <a:r>
              <a:rPr lang="en-GB" sz="1900" dirty="0"/>
              <a:t>South African Council for Social Service Professions (2017) defines a forensic social worker as an expert who provides impartial and factual expert testimony.</a:t>
            </a:r>
          </a:p>
          <a:p>
            <a:pPr>
              <a:buFont typeface="Wingdings" panose="05000000000000000000" pitchFamily="2" charset="2"/>
              <a:buChar char="§"/>
            </a:pPr>
            <a:r>
              <a:rPr lang="en-GB" sz="1900" dirty="0"/>
              <a:t>Child sexual abuse is a pervasive issue in South Africa, with over 24,000 cases reported in 2019/2020 (SAPS, 2019/2020).</a:t>
            </a:r>
          </a:p>
          <a:p>
            <a:pPr>
              <a:buFont typeface="Wingdings" panose="05000000000000000000" pitchFamily="2" charset="2"/>
              <a:buChar char="§"/>
            </a:pPr>
            <a:r>
              <a:rPr lang="en-GB" sz="1900" dirty="0"/>
              <a:t>Forensic social workers often encounter distressing cases, leading to secondary traumatic stress (STS) due to repeated exposure to trauma (Ruiz-Fernandez et al., 2021).</a:t>
            </a:r>
          </a:p>
          <a:p>
            <a:pPr>
              <a:buFont typeface="Wingdings" panose="05000000000000000000" pitchFamily="2" charset="2"/>
              <a:buChar char="§"/>
            </a:pPr>
            <a:r>
              <a:rPr lang="en-GB" sz="1900" dirty="0"/>
              <a:t>STS is characterized by symptoms similar to post-traumatic stress disorder (PTSD) and can significantly impact the mental and emotional well-being of forensic social workers (Binder et al., 2020).</a:t>
            </a:r>
            <a:endParaRPr lang="en-US" sz="1900" dirty="0"/>
          </a:p>
        </p:txBody>
      </p:sp>
    </p:spTree>
    <p:extLst>
      <p:ext uri="{BB962C8B-B14F-4D97-AF65-F5344CB8AC3E}">
        <p14:creationId xmlns:p14="http://schemas.microsoft.com/office/powerpoint/2010/main" val="26854231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834139-2D48-1D49-6658-9055F6F95C7D}"/>
              </a:ext>
            </a:extLst>
          </p:cNvPr>
          <p:cNvSpPr>
            <a:spLocks noGrp="1"/>
          </p:cNvSpPr>
          <p:nvPr>
            <p:ph type="title"/>
          </p:nvPr>
        </p:nvSpPr>
        <p:spPr>
          <a:xfrm>
            <a:off x="838200" y="556995"/>
            <a:ext cx="10515600" cy="1133693"/>
          </a:xfrm>
        </p:spPr>
        <p:txBody>
          <a:bodyPr>
            <a:normAutofit/>
          </a:bodyPr>
          <a:lstStyle/>
          <a:p>
            <a:pPr algn="ctr"/>
            <a:r>
              <a:rPr lang="en-ZA" sz="3600" b="1" dirty="0"/>
              <a:t>INTRODUCTION:  COPING STRATEGIES AND RESEARCH GAP</a:t>
            </a:r>
            <a:endParaRPr lang="en-GB" sz="3600" b="1" dirty="0"/>
          </a:p>
        </p:txBody>
      </p:sp>
      <p:graphicFrame>
        <p:nvGraphicFramePr>
          <p:cNvPr id="5" name="Content Placeholder 2">
            <a:extLst>
              <a:ext uri="{FF2B5EF4-FFF2-40B4-BE49-F238E27FC236}">
                <a16:creationId xmlns:a16="http://schemas.microsoft.com/office/drawing/2014/main" id="{445D3D79-337F-CBEE-ADBA-9F183C534D8F}"/>
              </a:ext>
            </a:extLst>
          </p:cNvPr>
          <p:cNvGraphicFramePr>
            <a:graphicFrameLocks noGrp="1"/>
          </p:cNvGraphicFramePr>
          <p:nvPr>
            <p:ph idx="1"/>
            <p:extLst>
              <p:ext uri="{D42A27DB-BD31-4B8C-83A1-F6EECF244321}">
                <p14:modId xmlns:p14="http://schemas.microsoft.com/office/powerpoint/2010/main" val="9491937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37684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DCC231C8-C761-4B31-9B1C-C6D19248C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E3D711-04FD-0B78-6BEC-B66A78388957}"/>
              </a:ext>
            </a:extLst>
          </p:cNvPr>
          <p:cNvSpPr>
            <a:spLocks noGrp="1"/>
          </p:cNvSpPr>
          <p:nvPr>
            <p:ph type="title"/>
          </p:nvPr>
        </p:nvSpPr>
        <p:spPr>
          <a:xfrm>
            <a:off x="838200" y="557189"/>
            <a:ext cx="3374136" cy="5567891"/>
          </a:xfrm>
        </p:spPr>
        <p:txBody>
          <a:bodyPr>
            <a:normAutofit/>
          </a:bodyPr>
          <a:lstStyle/>
          <a:p>
            <a:r>
              <a:rPr lang="en-ZA" b="1" dirty="0"/>
              <a:t>THEORETICAL FRAMEWORK</a:t>
            </a:r>
            <a:endParaRPr lang="en-GB" b="1" dirty="0"/>
          </a:p>
        </p:txBody>
      </p:sp>
      <p:graphicFrame>
        <p:nvGraphicFramePr>
          <p:cNvPr id="22" name="Content Placeholder 2">
            <a:extLst>
              <a:ext uri="{FF2B5EF4-FFF2-40B4-BE49-F238E27FC236}">
                <a16:creationId xmlns:a16="http://schemas.microsoft.com/office/drawing/2014/main" id="{98E75C17-B9CA-2875-8A3A-067CEAB79538}"/>
              </a:ext>
            </a:extLst>
          </p:cNvPr>
          <p:cNvGraphicFramePr>
            <a:graphicFrameLocks noGrp="1"/>
          </p:cNvGraphicFramePr>
          <p:nvPr>
            <p:ph idx="1"/>
            <p:extLst>
              <p:ext uri="{D42A27DB-BD31-4B8C-83A1-F6EECF244321}">
                <p14:modId xmlns:p14="http://schemas.microsoft.com/office/powerpoint/2010/main" val="2362491274"/>
              </p:ext>
            </p:extLst>
          </p:nvPr>
        </p:nvGraphicFramePr>
        <p:xfrm>
          <a:off x="5093208" y="620392"/>
          <a:ext cx="6263640" cy="55046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608611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F023D06-3255-EEBA-F371-E35D42559079}"/>
              </a:ext>
            </a:extLst>
          </p:cNvPr>
          <p:cNvSpPr>
            <a:spLocks noGrp="1"/>
          </p:cNvSpPr>
          <p:nvPr>
            <p:ph type="title"/>
          </p:nvPr>
        </p:nvSpPr>
        <p:spPr>
          <a:xfrm>
            <a:off x="586478" y="1683756"/>
            <a:ext cx="3115265" cy="2396359"/>
          </a:xfrm>
        </p:spPr>
        <p:txBody>
          <a:bodyPr anchor="b">
            <a:normAutofit/>
          </a:bodyPr>
          <a:lstStyle/>
          <a:p>
            <a:pPr algn="r"/>
            <a:r>
              <a:rPr lang="en-GB" sz="4000" dirty="0">
                <a:solidFill>
                  <a:srgbClr val="FFFFFF"/>
                </a:solidFill>
              </a:rPr>
              <a:t>Research Aim and Objective</a:t>
            </a:r>
          </a:p>
        </p:txBody>
      </p:sp>
      <p:graphicFrame>
        <p:nvGraphicFramePr>
          <p:cNvPr id="5" name="Content Placeholder 2">
            <a:extLst>
              <a:ext uri="{FF2B5EF4-FFF2-40B4-BE49-F238E27FC236}">
                <a16:creationId xmlns:a16="http://schemas.microsoft.com/office/drawing/2014/main" id="{5B77556B-EE2C-D022-BC62-36B3948D86D8}"/>
              </a:ext>
            </a:extLst>
          </p:cNvPr>
          <p:cNvGraphicFramePr>
            <a:graphicFrameLocks noGrp="1"/>
          </p:cNvGraphicFramePr>
          <p:nvPr>
            <p:ph idx="1"/>
            <p:extLst>
              <p:ext uri="{D42A27DB-BD31-4B8C-83A1-F6EECF244321}">
                <p14:modId xmlns:p14="http://schemas.microsoft.com/office/powerpoint/2010/main" val="3588150075"/>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162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ED73A0-7C47-A533-1B7C-2CB95108D6E8}"/>
              </a:ext>
            </a:extLst>
          </p:cNvPr>
          <p:cNvSpPr>
            <a:spLocks noGrp="1"/>
          </p:cNvSpPr>
          <p:nvPr>
            <p:ph type="title"/>
          </p:nvPr>
        </p:nvSpPr>
        <p:spPr>
          <a:xfrm>
            <a:off x="586478" y="1683756"/>
            <a:ext cx="3115265" cy="2396359"/>
          </a:xfrm>
        </p:spPr>
        <p:txBody>
          <a:bodyPr anchor="b">
            <a:normAutofit/>
          </a:bodyPr>
          <a:lstStyle/>
          <a:p>
            <a:pPr algn="r"/>
            <a:r>
              <a:rPr lang="en-GB" sz="4000" dirty="0">
                <a:solidFill>
                  <a:srgbClr val="FFFFFF"/>
                </a:solidFill>
              </a:rPr>
              <a:t>Methodology - Approach, Design, and Sampling</a:t>
            </a:r>
          </a:p>
        </p:txBody>
      </p:sp>
      <p:graphicFrame>
        <p:nvGraphicFramePr>
          <p:cNvPr id="5" name="Content Placeholder 2">
            <a:extLst>
              <a:ext uri="{FF2B5EF4-FFF2-40B4-BE49-F238E27FC236}">
                <a16:creationId xmlns:a16="http://schemas.microsoft.com/office/drawing/2014/main" id="{DA78519A-64BC-836C-FCD1-B1F8B9CDCE02}"/>
              </a:ext>
            </a:extLst>
          </p:cNvPr>
          <p:cNvGraphicFramePr>
            <a:graphicFrameLocks noGrp="1"/>
          </p:cNvGraphicFramePr>
          <p:nvPr>
            <p:ph idx="1"/>
            <p:extLst>
              <p:ext uri="{D42A27DB-BD31-4B8C-83A1-F6EECF244321}">
                <p14:modId xmlns:p14="http://schemas.microsoft.com/office/powerpoint/2010/main" val="388645772"/>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8398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2" name="Rectangle 3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34" name="Rectangle 33">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4" name="Rectangle 4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1B63039-7510-7C12-E4B1-47AA740E6962}"/>
              </a:ext>
            </a:extLst>
          </p:cNvPr>
          <p:cNvSpPr>
            <a:spLocks noGrp="1"/>
          </p:cNvSpPr>
          <p:nvPr>
            <p:ph type="title"/>
          </p:nvPr>
        </p:nvSpPr>
        <p:spPr>
          <a:xfrm>
            <a:off x="466722" y="586855"/>
            <a:ext cx="3201366" cy="3387497"/>
          </a:xfrm>
        </p:spPr>
        <p:txBody>
          <a:bodyPr anchor="b">
            <a:normAutofit/>
          </a:bodyPr>
          <a:lstStyle/>
          <a:p>
            <a:pPr algn="r"/>
            <a:r>
              <a:rPr lang="en-GB" sz="3700" dirty="0">
                <a:solidFill>
                  <a:srgbClr val="FFFFFF"/>
                </a:solidFill>
              </a:rPr>
              <a:t>Measures - Demographical Information and Brief COPE Survey</a:t>
            </a:r>
          </a:p>
        </p:txBody>
      </p:sp>
      <p:sp>
        <p:nvSpPr>
          <p:cNvPr id="3" name="Content Placeholder 2">
            <a:extLst>
              <a:ext uri="{FF2B5EF4-FFF2-40B4-BE49-F238E27FC236}">
                <a16:creationId xmlns:a16="http://schemas.microsoft.com/office/drawing/2014/main" id="{18514877-3965-881A-86C6-CEDD29FE106F}"/>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
            </a:pPr>
            <a:r>
              <a:rPr lang="en-GB" sz="1600" b="1" dirty="0"/>
              <a:t>Demographical Information:</a:t>
            </a:r>
          </a:p>
          <a:p>
            <a:pPr>
              <a:buFont typeface="Wingdings" panose="05000000000000000000" pitchFamily="2" charset="2"/>
              <a:buChar char="Ø"/>
            </a:pPr>
            <a:r>
              <a:rPr lang="en-GB" sz="1400" dirty="0"/>
              <a:t>Gender</a:t>
            </a:r>
          </a:p>
          <a:p>
            <a:pPr>
              <a:buFont typeface="Wingdings" panose="05000000000000000000" pitchFamily="2" charset="2"/>
              <a:buChar char="Ø"/>
            </a:pPr>
            <a:r>
              <a:rPr lang="en-GB" sz="1400" dirty="0"/>
              <a:t>Age</a:t>
            </a:r>
          </a:p>
          <a:p>
            <a:pPr>
              <a:buFont typeface="Wingdings" panose="05000000000000000000" pitchFamily="2" charset="2"/>
              <a:buChar char="Ø"/>
            </a:pPr>
            <a:r>
              <a:rPr lang="en-GB" sz="1400" dirty="0"/>
              <a:t>Years practicing as forensic social workers</a:t>
            </a:r>
          </a:p>
          <a:p>
            <a:pPr>
              <a:buFont typeface="Wingdings" panose="05000000000000000000" pitchFamily="2" charset="2"/>
              <a:buChar char="Ø"/>
            </a:pPr>
            <a:r>
              <a:rPr lang="en-GB" sz="1400" dirty="0"/>
              <a:t>Number of cases handled</a:t>
            </a:r>
          </a:p>
          <a:p>
            <a:pPr>
              <a:buFont typeface="Wingdings" panose="05000000000000000000" pitchFamily="2" charset="2"/>
              <a:buChar char="Ø"/>
            </a:pPr>
            <a:r>
              <a:rPr lang="en-GB" sz="1400" dirty="0"/>
              <a:t>Time spent providing services to sexually abused children</a:t>
            </a:r>
          </a:p>
          <a:p>
            <a:pPr>
              <a:buFont typeface="Wingdings" panose="05000000000000000000" pitchFamily="2" charset="2"/>
              <a:buChar char="§"/>
            </a:pPr>
            <a:r>
              <a:rPr lang="en-GB" sz="1600" b="1" dirty="0"/>
              <a:t>Brief COPE Survey (Developed by Carver, 1997)</a:t>
            </a:r>
          </a:p>
          <a:p>
            <a:pPr>
              <a:buFont typeface="Wingdings" panose="05000000000000000000" pitchFamily="2" charset="2"/>
              <a:buChar char="Ø"/>
            </a:pPr>
            <a:r>
              <a:rPr lang="en-GB" sz="1400" dirty="0"/>
              <a:t>Assesses coping responses after exposure to secondary trauma</a:t>
            </a:r>
          </a:p>
          <a:p>
            <a:pPr>
              <a:buFont typeface="Wingdings" panose="05000000000000000000" pitchFamily="2" charset="2"/>
              <a:buChar char="Ø"/>
            </a:pPr>
            <a:r>
              <a:rPr lang="en-GB" sz="1400" dirty="0"/>
              <a:t>Consists of 28 items</a:t>
            </a:r>
          </a:p>
          <a:p>
            <a:pPr>
              <a:buFont typeface="Wingdings" panose="05000000000000000000" pitchFamily="2" charset="2"/>
              <a:buChar char="Ø"/>
            </a:pPr>
            <a:r>
              <a:rPr lang="en-GB" sz="1400" dirty="0"/>
              <a:t>Scored on a four-point Likert scale (1 - "I haven't done this at all" to 4 - "I                   have done this a lot")</a:t>
            </a:r>
          </a:p>
          <a:p>
            <a:pPr>
              <a:buFont typeface="Wingdings" panose="05000000000000000000" pitchFamily="2" charset="2"/>
              <a:buChar char="Ø"/>
            </a:pPr>
            <a:r>
              <a:rPr lang="en-GB" sz="1400" dirty="0"/>
              <a:t>Covers 14 dimensions, including self-distraction, active coping, denial, substance use, emotional support, instrumental assistance, behavioural disengagement, venting, positive reframing, planning, humour, acceptance, religion, and self-blame</a:t>
            </a:r>
          </a:p>
          <a:p>
            <a:pPr>
              <a:buFont typeface="Wingdings" panose="05000000000000000000" pitchFamily="2" charset="2"/>
              <a:buChar char="Ø"/>
            </a:pPr>
            <a:r>
              <a:rPr lang="en-GB" sz="1400" dirty="0"/>
              <a:t>Dimensions categorized into problem-focused, emotion-focused, and avoidance coping</a:t>
            </a:r>
          </a:p>
          <a:p>
            <a:pPr>
              <a:buFont typeface="Wingdings" panose="05000000000000000000" pitchFamily="2" charset="2"/>
              <a:buChar char="Ø"/>
            </a:pPr>
            <a:r>
              <a:rPr lang="en-GB" sz="1400" dirty="0"/>
              <a:t>Demonstrates reasonable reliability and validity (</a:t>
            </a:r>
            <a:r>
              <a:rPr lang="en-GB" sz="1400" dirty="0" err="1"/>
              <a:t>Yusoff</a:t>
            </a:r>
            <a:r>
              <a:rPr lang="en-GB" sz="1400" dirty="0"/>
              <a:t> et al., 2010)</a:t>
            </a:r>
          </a:p>
        </p:txBody>
      </p:sp>
    </p:spTree>
    <p:extLst>
      <p:ext uri="{BB962C8B-B14F-4D97-AF65-F5344CB8AC3E}">
        <p14:creationId xmlns:p14="http://schemas.microsoft.com/office/powerpoint/2010/main" val="1557087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D363E0-D411-B64D-7C18-549CEDA80C76}"/>
              </a:ext>
            </a:extLst>
          </p:cNvPr>
          <p:cNvSpPr>
            <a:spLocks noGrp="1"/>
          </p:cNvSpPr>
          <p:nvPr>
            <p:ph type="title"/>
          </p:nvPr>
        </p:nvSpPr>
        <p:spPr>
          <a:xfrm>
            <a:off x="466722" y="586855"/>
            <a:ext cx="3201366" cy="3387497"/>
          </a:xfrm>
        </p:spPr>
        <p:txBody>
          <a:bodyPr anchor="b">
            <a:normAutofit/>
          </a:bodyPr>
          <a:lstStyle/>
          <a:p>
            <a:pPr algn="r"/>
            <a:r>
              <a:rPr lang="en-GB" sz="4000" dirty="0">
                <a:solidFill>
                  <a:srgbClr val="FFFFFF"/>
                </a:solidFill>
              </a:rPr>
              <a:t>STS Scale (STSS) and Data Collection Procedure</a:t>
            </a:r>
          </a:p>
        </p:txBody>
      </p:sp>
      <p:sp>
        <p:nvSpPr>
          <p:cNvPr id="3" name="Content Placeholder 2">
            <a:extLst>
              <a:ext uri="{FF2B5EF4-FFF2-40B4-BE49-F238E27FC236}">
                <a16:creationId xmlns:a16="http://schemas.microsoft.com/office/drawing/2014/main" id="{05A2FC5B-E7BD-D560-0B70-CADF2E5578A3}"/>
              </a:ext>
            </a:extLst>
          </p:cNvPr>
          <p:cNvSpPr>
            <a:spLocks noGrp="1"/>
          </p:cNvSpPr>
          <p:nvPr>
            <p:ph idx="1"/>
          </p:nvPr>
        </p:nvSpPr>
        <p:spPr>
          <a:xfrm>
            <a:off x="4810259" y="649480"/>
            <a:ext cx="6555347" cy="5546047"/>
          </a:xfrm>
        </p:spPr>
        <p:txBody>
          <a:bodyPr anchor="ctr">
            <a:normAutofit/>
          </a:bodyPr>
          <a:lstStyle/>
          <a:p>
            <a:pPr>
              <a:buFont typeface="Wingdings" panose="05000000000000000000" pitchFamily="2" charset="2"/>
              <a:buChar char="§"/>
            </a:pPr>
            <a:r>
              <a:rPr lang="en-GB" sz="1600" b="1" dirty="0"/>
              <a:t>STS Scale (STSS):</a:t>
            </a:r>
            <a:endParaRPr lang="en-GB" sz="1600" dirty="0"/>
          </a:p>
          <a:p>
            <a:pPr>
              <a:buFont typeface="Wingdings" panose="05000000000000000000" pitchFamily="2" charset="2"/>
              <a:buChar char="Ø"/>
            </a:pPr>
            <a:r>
              <a:rPr lang="en-GB" sz="1400" dirty="0"/>
              <a:t>A 17-item self-report scale</a:t>
            </a:r>
          </a:p>
          <a:p>
            <a:pPr>
              <a:buFont typeface="Wingdings" panose="05000000000000000000" pitchFamily="2" charset="2"/>
              <a:buChar char="Ø"/>
            </a:pPr>
            <a:r>
              <a:rPr lang="en-GB" sz="1400" dirty="0"/>
              <a:t>Measures frequency of intrusion, avoidance, and arousal symptoms associated with Secondary Traumatic Stress (STS)</a:t>
            </a:r>
          </a:p>
          <a:p>
            <a:pPr>
              <a:buFont typeface="Wingdings" panose="05000000000000000000" pitchFamily="2" charset="2"/>
              <a:buChar char="Ø"/>
            </a:pPr>
            <a:r>
              <a:rPr lang="en-GB" sz="1400" dirty="0"/>
              <a:t>Respondents rate frequency on a five-point Likert scale (never to very often)</a:t>
            </a:r>
          </a:p>
          <a:p>
            <a:pPr>
              <a:buFont typeface="Wingdings" panose="05000000000000000000" pitchFamily="2" charset="2"/>
              <a:buChar char="Ø"/>
            </a:pPr>
            <a:r>
              <a:rPr lang="en-GB" sz="1400" dirty="0"/>
              <a:t>Good psychometric properties:</a:t>
            </a:r>
          </a:p>
          <a:p>
            <a:pPr>
              <a:buFont typeface="Wingdings" panose="05000000000000000000" pitchFamily="2" charset="2"/>
              <a:buChar char="Ø"/>
            </a:pPr>
            <a:r>
              <a:rPr lang="en-GB" sz="1400" dirty="0"/>
              <a:t>Alpha coefficient value of .94 for all 17 items</a:t>
            </a:r>
          </a:p>
          <a:p>
            <a:pPr>
              <a:buFont typeface="Wingdings" panose="05000000000000000000" pitchFamily="2" charset="2"/>
              <a:buChar char="Ø"/>
            </a:pPr>
            <a:r>
              <a:rPr lang="en-GB" sz="1400" dirty="0"/>
              <a:t>Alpha coefficient values of .83, .89, and .85 for the Intrusion, Avoidance, and Arousal subscales, respectively (Bride et al., 2004)</a:t>
            </a:r>
          </a:p>
          <a:p>
            <a:endParaRPr lang="en-GB" sz="1400" dirty="0"/>
          </a:p>
          <a:p>
            <a:pPr>
              <a:buFont typeface="Wingdings" panose="05000000000000000000" pitchFamily="2" charset="2"/>
              <a:buChar char="§"/>
            </a:pPr>
            <a:r>
              <a:rPr lang="en-GB" sz="1600" b="1" dirty="0"/>
              <a:t>Data Collection Procedure:</a:t>
            </a:r>
            <a:endParaRPr lang="en-GB" sz="1600" dirty="0"/>
          </a:p>
          <a:p>
            <a:pPr>
              <a:buFont typeface="Wingdings" panose="05000000000000000000" pitchFamily="2" charset="2"/>
              <a:buChar char="Ø"/>
            </a:pPr>
            <a:r>
              <a:rPr lang="en-GB" sz="1400" dirty="0"/>
              <a:t>Survey instrument created using Google Forms</a:t>
            </a:r>
          </a:p>
          <a:p>
            <a:pPr>
              <a:buFont typeface="Wingdings" panose="05000000000000000000" pitchFamily="2" charset="2"/>
              <a:buChar char="Ø"/>
            </a:pPr>
            <a:r>
              <a:rPr lang="en-GB" sz="1400" dirty="0"/>
              <a:t>Sent to respondents via email</a:t>
            </a:r>
          </a:p>
          <a:p>
            <a:pPr>
              <a:buFont typeface="Wingdings" panose="05000000000000000000" pitchFamily="2" charset="2"/>
              <a:buChar char="Ø"/>
            </a:pPr>
            <a:r>
              <a:rPr lang="en-GB" sz="1400" dirty="0"/>
              <a:t>Respondents accessed the survey through the provided link</a:t>
            </a:r>
          </a:p>
          <a:p>
            <a:pPr>
              <a:buFont typeface="Wingdings" panose="05000000000000000000" pitchFamily="2" charset="2"/>
              <a:buChar char="Ø"/>
            </a:pPr>
            <a:r>
              <a:rPr lang="en-GB" sz="1400" dirty="0"/>
              <a:t>Completed the questionnaire electronically</a:t>
            </a:r>
          </a:p>
          <a:p>
            <a:pPr>
              <a:buFont typeface="Wingdings" panose="05000000000000000000" pitchFamily="2" charset="2"/>
              <a:buChar char="Ø"/>
            </a:pPr>
            <a:r>
              <a:rPr lang="en-GB" sz="1400" dirty="0"/>
              <a:t>Submitted their responses online</a:t>
            </a:r>
          </a:p>
        </p:txBody>
      </p:sp>
    </p:spTree>
    <p:extLst>
      <p:ext uri="{BB962C8B-B14F-4D97-AF65-F5344CB8AC3E}">
        <p14:creationId xmlns:p14="http://schemas.microsoft.com/office/powerpoint/2010/main" val="2031003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20" name="Picture 19" descr="Two people holding each other's hands">
            <a:extLst>
              <a:ext uri="{FF2B5EF4-FFF2-40B4-BE49-F238E27FC236}">
                <a16:creationId xmlns:a16="http://schemas.microsoft.com/office/drawing/2014/main" id="{567037F7-D86F-4BFA-B20D-F83B7D4CB30F}"/>
              </a:ext>
            </a:extLst>
          </p:cNvPr>
          <p:cNvPicPr>
            <a:picLocks noChangeAspect="1"/>
          </p:cNvPicPr>
          <p:nvPr/>
        </p:nvPicPr>
        <p:blipFill rotWithShape="1">
          <a:blip r:embed="rId2">
            <a:duotone>
              <a:prstClr val="black"/>
              <a:schemeClr val="tx2">
                <a:tint val="45000"/>
                <a:satMod val="400000"/>
              </a:schemeClr>
            </a:duotone>
            <a:alphaModFix amt="25000"/>
          </a:blip>
          <a:srcRect t="7664" b="8067"/>
          <a:stretch/>
        </p:blipFill>
        <p:spPr>
          <a:xfrm>
            <a:off x="20" y="10"/>
            <a:ext cx="12191980" cy="6857990"/>
          </a:xfrm>
          <a:prstGeom prst="rect">
            <a:avLst/>
          </a:prstGeom>
        </p:spPr>
      </p:pic>
      <p:sp>
        <p:nvSpPr>
          <p:cNvPr id="2" name="Title 1">
            <a:extLst>
              <a:ext uri="{FF2B5EF4-FFF2-40B4-BE49-F238E27FC236}">
                <a16:creationId xmlns:a16="http://schemas.microsoft.com/office/drawing/2014/main" id="{AD866191-203F-96FF-11CA-03F9091FC528}"/>
              </a:ext>
            </a:extLst>
          </p:cNvPr>
          <p:cNvSpPr>
            <a:spLocks noGrp="1"/>
          </p:cNvSpPr>
          <p:nvPr>
            <p:ph type="title"/>
          </p:nvPr>
        </p:nvSpPr>
        <p:spPr>
          <a:xfrm>
            <a:off x="838200" y="365125"/>
            <a:ext cx="10515600" cy="1325563"/>
          </a:xfrm>
        </p:spPr>
        <p:txBody>
          <a:bodyPr>
            <a:normAutofit/>
          </a:bodyPr>
          <a:lstStyle/>
          <a:p>
            <a:pPr algn="ctr"/>
            <a:r>
              <a:rPr lang="en-GB" dirty="0"/>
              <a:t>Ethical Considerations</a:t>
            </a:r>
          </a:p>
        </p:txBody>
      </p:sp>
      <p:sp>
        <p:nvSpPr>
          <p:cNvPr id="39" name="Content Placeholder 2">
            <a:extLst>
              <a:ext uri="{FF2B5EF4-FFF2-40B4-BE49-F238E27FC236}">
                <a16:creationId xmlns:a16="http://schemas.microsoft.com/office/drawing/2014/main" id="{CE267837-3750-4FFF-375E-7B1A8A265534}"/>
              </a:ext>
            </a:extLst>
          </p:cNvPr>
          <p:cNvSpPr>
            <a:spLocks noGrp="1"/>
          </p:cNvSpPr>
          <p:nvPr>
            <p:ph idx="1"/>
          </p:nvPr>
        </p:nvSpPr>
        <p:spPr>
          <a:xfrm>
            <a:off x="838200" y="1825625"/>
            <a:ext cx="10515600" cy="4351338"/>
          </a:xfrm>
        </p:spPr>
        <p:txBody>
          <a:bodyPr>
            <a:normAutofit/>
          </a:bodyPr>
          <a:lstStyle/>
          <a:p>
            <a:r>
              <a:rPr lang="en-GB" sz="2000" b="1" dirty="0"/>
              <a:t>Ethical Clearance: </a:t>
            </a:r>
            <a:r>
              <a:rPr lang="en-GB" sz="2000" dirty="0"/>
              <a:t>Granted by the NWU's Health Ethics Research Committee</a:t>
            </a:r>
          </a:p>
          <a:p>
            <a:r>
              <a:rPr lang="en-GB" sz="2000" b="1" dirty="0"/>
              <a:t>Data Access Permission </a:t>
            </a:r>
            <a:r>
              <a:rPr lang="en-GB" sz="2000" dirty="0"/>
              <a:t>:   Obtained from universities' Research Data Gatekeepers Committee (RDGC)</a:t>
            </a:r>
          </a:p>
          <a:p>
            <a:r>
              <a:rPr lang="en-GB" sz="2000" b="1" dirty="0"/>
              <a:t>Informed Consent:</a:t>
            </a:r>
          </a:p>
          <a:p>
            <a:pPr>
              <a:buFont typeface="Wingdings" panose="05000000000000000000" pitchFamily="2" charset="2"/>
              <a:buChar char="Ø"/>
            </a:pPr>
            <a:r>
              <a:rPr lang="en-GB" sz="2000" dirty="0"/>
              <a:t>Electronic consent with "agree" or "disagree" options</a:t>
            </a:r>
          </a:p>
          <a:p>
            <a:pPr>
              <a:buFont typeface="Wingdings" panose="05000000000000000000" pitchFamily="2" charset="2"/>
              <a:buChar char="Ø"/>
            </a:pPr>
            <a:r>
              <a:rPr lang="en-GB" sz="2000" dirty="0"/>
              <a:t>Voluntary participation</a:t>
            </a:r>
          </a:p>
          <a:p>
            <a:pPr>
              <a:buFont typeface="Wingdings" panose="05000000000000000000" pitchFamily="2" charset="2"/>
              <a:buChar char="Ø"/>
            </a:pPr>
            <a:r>
              <a:rPr lang="en-GB" sz="2000" dirty="0"/>
              <a:t>Option to withdraw without repercussions</a:t>
            </a:r>
          </a:p>
          <a:p>
            <a:r>
              <a:rPr lang="en-GB" sz="2000" dirty="0"/>
              <a:t> </a:t>
            </a:r>
            <a:r>
              <a:rPr lang="en-GB" sz="2000" b="1" dirty="0"/>
              <a:t>Privacy and Confidentiality:</a:t>
            </a:r>
          </a:p>
          <a:p>
            <a:pPr>
              <a:buFont typeface="Wingdings" panose="05000000000000000000" pitchFamily="2" charset="2"/>
              <a:buChar char="Ø"/>
            </a:pPr>
            <a:r>
              <a:rPr lang="en-GB" sz="2000" dirty="0"/>
              <a:t>Anonymized IP addresses for online surveys</a:t>
            </a:r>
          </a:p>
          <a:p>
            <a:pPr>
              <a:buFont typeface="Wingdings" panose="05000000000000000000" pitchFamily="2" charset="2"/>
              <a:buChar char="Ø"/>
            </a:pPr>
            <a:r>
              <a:rPr lang="en-GB" sz="2000" dirty="0"/>
              <a:t>No identifiable information collected</a:t>
            </a:r>
          </a:p>
          <a:p>
            <a:pPr>
              <a:buFont typeface="Wingdings" panose="05000000000000000000" pitchFamily="2" charset="2"/>
              <a:buChar char="Ø"/>
            </a:pPr>
            <a:r>
              <a:rPr lang="en-GB" sz="2000" dirty="0"/>
              <a:t>Data archived securely for a maximum of five years</a:t>
            </a:r>
          </a:p>
        </p:txBody>
      </p:sp>
    </p:spTree>
    <p:extLst>
      <p:ext uri="{BB962C8B-B14F-4D97-AF65-F5344CB8AC3E}">
        <p14:creationId xmlns:p14="http://schemas.microsoft.com/office/powerpoint/2010/main" val="203049229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491</TotalTime>
  <Words>1747</Words>
  <Application>Microsoft Office PowerPoint</Application>
  <PresentationFormat>Widescreen</PresentationFormat>
  <Paragraphs>100</Paragraphs>
  <Slides>15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Calibri</vt:lpstr>
      <vt:lpstr>Calibri Light</vt:lpstr>
      <vt:lpstr>Helvetica Neue Medium</vt:lpstr>
      <vt:lpstr>Wingdings</vt:lpstr>
      <vt:lpstr>Office Theme</vt:lpstr>
      <vt:lpstr>ASSOCIATION BETWEEN COPING STRATEGIES AND SECONDARY TRAUMATIC STRESS AMONG FORENSIC SOCIAL WORKERS IN SOUTH AFRICA</vt:lpstr>
      <vt:lpstr>INTRODUCTION: FORENSIC SOCIAL WORK, STS, AND ITS PREVELENCE IN SOUTH AFRICA</vt:lpstr>
      <vt:lpstr>INTRODUCTION:  COPING STRATEGIES AND RESEARCH GAP</vt:lpstr>
      <vt:lpstr>THEORETICAL FRAMEWORK</vt:lpstr>
      <vt:lpstr>Research Aim and Objective</vt:lpstr>
      <vt:lpstr>Methodology - Approach, Design, and Sampling</vt:lpstr>
      <vt:lpstr>Measures - Demographical Information and Brief COPE Survey</vt:lpstr>
      <vt:lpstr>STS Scale (STSS) and Data Collection Procedure</vt:lpstr>
      <vt:lpstr>Ethical Considerations</vt:lpstr>
      <vt:lpstr>DATA ANALYSIS</vt:lpstr>
      <vt:lpstr>Discussion of the Findings - Study Contribution and Coping Strategies</vt:lpstr>
      <vt:lpstr>Discussion - STS Symptoms and Coping Associations</vt:lpstr>
      <vt:lpstr>Limitations of the Study</vt:lpstr>
      <vt:lpstr>CONCLUSION</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NWUUSER</dc:creator>
  <cp:lastModifiedBy>Pieter Boshoff</cp:lastModifiedBy>
  <cp:revision>12</cp:revision>
  <dcterms:created xsi:type="dcterms:W3CDTF">2022-05-10T10:41:55Z</dcterms:created>
  <dcterms:modified xsi:type="dcterms:W3CDTF">2023-09-20T14:00:19Z</dcterms:modified>
</cp:coreProperties>
</file>