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4" r:id="rId6"/>
    <p:sldId id="275" r:id="rId7"/>
    <p:sldId id="276" r:id="rId8"/>
    <p:sldId id="277" r:id="rId9"/>
    <p:sldId id="265" r:id="rId10"/>
    <p:sldId id="278" r:id="rId11"/>
    <p:sldId id="270" r:id="rId12"/>
    <p:sldId id="271" r:id="rId13"/>
    <p:sldId id="272" r:id="rId14"/>
    <p:sldId id="273"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99"/>
    <a:srgbClr val="703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660"/>
  </p:normalViewPr>
  <p:slideViewPr>
    <p:cSldViewPr snapToGrid="0">
      <p:cViewPr varScale="1">
        <p:scale>
          <a:sx n="86" d="100"/>
          <a:sy n="86" d="100"/>
        </p:scale>
        <p:origin x="422"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7.png"/><Relationship Id="rId4" Type="http://schemas.openxmlformats.org/officeDocument/2006/relationships/image" Target="../media/image19.svg"/></Relationships>
</file>

<file path=ppt/diagrams/_rels/data7.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7.png"/><Relationship Id="rId4" Type="http://schemas.openxmlformats.org/officeDocument/2006/relationships/image" Target="../media/image1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CA1696B2-B855-499E-99FB-6F3BB3F2FDB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1156351-01E7-448C-A74F-AB89F83E21B6}">
      <dgm:prSet/>
      <dgm:spPr/>
      <dgm:t>
        <a:bodyPr/>
        <a:lstStyle/>
        <a:p>
          <a:r>
            <a:rPr lang="en-GB"/>
            <a:t>Forensic Social Workers (FSWs) in South Africa assist victims of child sexual abuse and participants in the criminal justice system.</a:t>
          </a:r>
          <a:endParaRPr lang="en-US"/>
        </a:p>
      </dgm:t>
    </dgm:pt>
    <dgm:pt modelId="{655A29A3-7DD0-4128-B770-A634A5A38B00}" type="parTrans" cxnId="{93E07D05-C38C-4B45-9E59-8F519D6E029A}">
      <dgm:prSet/>
      <dgm:spPr/>
      <dgm:t>
        <a:bodyPr/>
        <a:lstStyle/>
        <a:p>
          <a:endParaRPr lang="en-US"/>
        </a:p>
      </dgm:t>
    </dgm:pt>
    <dgm:pt modelId="{75C5A37F-DCC4-49A7-9042-E9D83581B5BE}" type="sibTrans" cxnId="{93E07D05-C38C-4B45-9E59-8F519D6E029A}">
      <dgm:prSet/>
      <dgm:spPr/>
      <dgm:t>
        <a:bodyPr/>
        <a:lstStyle/>
        <a:p>
          <a:endParaRPr lang="en-US"/>
        </a:p>
      </dgm:t>
    </dgm:pt>
    <dgm:pt modelId="{8C4E38D6-39EA-4DC8-A0C7-60BEAA2E841F}">
      <dgm:prSet/>
      <dgm:spPr/>
      <dgm:t>
        <a:bodyPr/>
        <a:lstStyle/>
        <a:p>
          <a:r>
            <a:rPr lang="en-GB"/>
            <a:t>They handle vivid evidence, upsetting testimonials, and emotional disclosures, impacting their mental health.</a:t>
          </a:r>
          <a:endParaRPr lang="en-US"/>
        </a:p>
      </dgm:t>
    </dgm:pt>
    <dgm:pt modelId="{72E1FA86-0DF0-401A-AC12-A2949E394091}" type="parTrans" cxnId="{23F9FF79-2753-47C4-AF69-73D9E810C426}">
      <dgm:prSet/>
      <dgm:spPr/>
      <dgm:t>
        <a:bodyPr/>
        <a:lstStyle/>
        <a:p>
          <a:endParaRPr lang="en-US"/>
        </a:p>
      </dgm:t>
    </dgm:pt>
    <dgm:pt modelId="{B9E15C7E-4B75-41EF-B4BD-052E05D7B79D}" type="sibTrans" cxnId="{23F9FF79-2753-47C4-AF69-73D9E810C426}">
      <dgm:prSet/>
      <dgm:spPr/>
      <dgm:t>
        <a:bodyPr/>
        <a:lstStyle/>
        <a:p>
          <a:endParaRPr lang="en-US"/>
        </a:p>
      </dgm:t>
    </dgm:pt>
    <dgm:pt modelId="{7BA79188-F5DC-41BD-A4C6-5215220A0026}">
      <dgm:prSet/>
      <dgm:spPr/>
      <dgm:t>
        <a:bodyPr/>
        <a:lstStyle/>
        <a:p>
          <a:r>
            <a:rPr lang="en-GB" dirty="0"/>
            <a:t>Secondary Traumatic Stress (STS) mirrors symptoms of initial trauma and can lead to burnout and compassion fatigue.</a:t>
          </a:r>
          <a:endParaRPr lang="en-US" dirty="0"/>
        </a:p>
      </dgm:t>
    </dgm:pt>
    <dgm:pt modelId="{F9E90D13-A542-4946-9930-6A39C9E7B11A}" type="parTrans" cxnId="{93CD8C59-B1D4-4FEC-9571-703430817404}">
      <dgm:prSet/>
      <dgm:spPr/>
      <dgm:t>
        <a:bodyPr/>
        <a:lstStyle/>
        <a:p>
          <a:endParaRPr lang="en-US"/>
        </a:p>
      </dgm:t>
    </dgm:pt>
    <dgm:pt modelId="{964FC5FD-8AB6-47BC-A21A-6EE0350FB557}" type="sibTrans" cxnId="{93CD8C59-B1D4-4FEC-9571-703430817404}">
      <dgm:prSet/>
      <dgm:spPr/>
      <dgm:t>
        <a:bodyPr/>
        <a:lstStyle/>
        <a:p>
          <a:endParaRPr lang="en-US"/>
        </a:p>
      </dgm:t>
    </dgm:pt>
    <dgm:pt modelId="{FDFC11BA-87AF-4D4B-B66B-6AE704733629}" type="pres">
      <dgm:prSet presAssocID="{CA1696B2-B855-499E-99FB-6F3BB3F2FDB2}" presName="linear" presStyleCnt="0">
        <dgm:presLayoutVars>
          <dgm:animLvl val="lvl"/>
          <dgm:resizeHandles val="exact"/>
        </dgm:presLayoutVars>
      </dgm:prSet>
      <dgm:spPr/>
    </dgm:pt>
    <dgm:pt modelId="{9551D720-77DF-47BB-A976-9604D0D1BFA4}" type="pres">
      <dgm:prSet presAssocID="{51156351-01E7-448C-A74F-AB89F83E21B6}" presName="parentText" presStyleLbl="node1" presStyleIdx="0" presStyleCnt="3">
        <dgm:presLayoutVars>
          <dgm:chMax val="0"/>
          <dgm:bulletEnabled val="1"/>
        </dgm:presLayoutVars>
      </dgm:prSet>
      <dgm:spPr/>
    </dgm:pt>
    <dgm:pt modelId="{0DAC70CA-3A31-422D-B906-D4777ED51CC1}" type="pres">
      <dgm:prSet presAssocID="{75C5A37F-DCC4-49A7-9042-E9D83581B5BE}" presName="spacer" presStyleCnt="0"/>
      <dgm:spPr/>
    </dgm:pt>
    <dgm:pt modelId="{540D38A2-0DA4-4C7B-A98E-C7ED1CB9C16B}" type="pres">
      <dgm:prSet presAssocID="{8C4E38D6-39EA-4DC8-A0C7-60BEAA2E841F}" presName="parentText" presStyleLbl="node1" presStyleIdx="1" presStyleCnt="3">
        <dgm:presLayoutVars>
          <dgm:chMax val="0"/>
          <dgm:bulletEnabled val="1"/>
        </dgm:presLayoutVars>
      </dgm:prSet>
      <dgm:spPr/>
    </dgm:pt>
    <dgm:pt modelId="{7E96D34D-446B-427C-AAAA-383B1C08A3E7}" type="pres">
      <dgm:prSet presAssocID="{B9E15C7E-4B75-41EF-B4BD-052E05D7B79D}" presName="spacer" presStyleCnt="0"/>
      <dgm:spPr/>
    </dgm:pt>
    <dgm:pt modelId="{DD3B6F20-7219-4247-B042-8FB497E98E07}" type="pres">
      <dgm:prSet presAssocID="{7BA79188-F5DC-41BD-A4C6-5215220A0026}" presName="parentText" presStyleLbl="node1" presStyleIdx="2" presStyleCnt="3">
        <dgm:presLayoutVars>
          <dgm:chMax val="0"/>
          <dgm:bulletEnabled val="1"/>
        </dgm:presLayoutVars>
      </dgm:prSet>
      <dgm:spPr/>
    </dgm:pt>
  </dgm:ptLst>
  <dgm:cxnLst>
    <dgm:cxn modelId="{93E07D05-C38C-4B45-9E59-8F519D6E029A}" srcId="{CA1696B2-B855-499E-99FB-6F3BB3F2FDB2}" destId="{51156351-01E7-448C-A74F-AB89F83E21B6}" srcOrd="0" destOrd="0" parTransId="{655A29A3-7DD0-4128-B770-A634A5A38B00}" sibTransId="{75C5A37F-DCC4-49A7-9042-E9D83581B5BE}"/>
    <dgm:cxn modelId="{93CD8C59-B1D4-4FEC-9571-703430817404}" srcId="{CA1696B2-B855-499E-99FB-6F3BB3F2FDB2}" destId="{7BA79188-F5DC-41BD-A4C6-5215220A0026}" srcOrd="2" destOrd="0" parTransId="{F9E90D13-A542-4946-9930-6A39C9E7B11A}" sibTransId="{964FC5FD-8AB6-47BC-A21A-6EE0350FB557}"/>
    <dgm:cxn modelId="{23F9FF79-2753-47C4-AF69-73D9E810C426}" srcId="{CA1696B2-B855-499E-99FB-6F3BB3F2FDB2}" destId="{8C4E38D6-39EA-4DC8-A0C7-60BEAA2E841F}" srcOrd="1" destOrd="0" parTransId="{72E1FA86-0DF0-401A-AC12-A2949E394091}" sibTransId="{B9E15C7E-4B75-41EF-B4BD-052E05D7B79D}"/>
    <dgm:cxn modelId="{C64D4BA4-9FA4-4CB6-80B1-8FD294007590}" type="presOf" srcId="{51156351-01E7-448C-A74F-AB89F83E21B6}" destId="{9551D720-77DF-47BB-A976-9604D0D1BFA4}" srcOrd="0" destOrd="0" presId="urn:microsoft.com/office/officeart/2005/8/layout/vList2"/>
    <dgm:cxn modelId="{CFE468C4-0E5C-4F31-B67A-70FFD665C900}" type="presOf" srcId="{CA1696B2-B855-499E-99FB-6F3BB3F2FDB2}" destId="{FDFC11BA-87AF-4D4B-B66B-6AE704733629}" srcOrd="0" destOrd="0" presId="urn:microsoft.com/office/officeart/2005/8/layout/vList2"/>
    <dgm:cxn modelId="{B82B4CE5-4DBA-4003-AF36-83FB00C5AB91}" type="presOf" srcId="{7BA79188-F5DC-41BD-A4C6-5215220A0026}" destId="{DD3B6F20-7219-4247-B042-8FB497E98E07}" srcOrd="0" destOrd="0" presId="urn:microsoft.com/office/officeart/2005/8/layout/vList2"/>
    <dgm:cxn modelId="{DF0C98F7-246A-4E1E-93D9-129E0BB80266}" type="presOf" srcId="{8C4E38D6-39EA-4DC8-A0C7-60BEAA2E841F}" destId="{540D38A2-0DA4-4C7B-A98E-C7ED1CB9C16B}" srcOrd="0" destOrd="0" presId="urn:microsoft.com/office/officeart/2005/8/layout/vList2"/>
    <dgm:cxn modelId="{0AD37418-51B4-4FDE-9691-4BCDCE028CD5}" type="presParOf" srcId="{FDFC11BA-87AF-4D4B-B66B-6AE704733629}" destId="{9551D720-77DF-47BB-A976-9604D0D1BFA4}" srcOrd="0" destOrd="0" presId="urn:microsoft.com/office/officeart/2005/8/layout/vList2"/>
    <dgm:cxn modelId="{65BFC380-52AB-4B6E-9BB2-F392624C9B82}" type="presParOf" srcId="{FDFC11BA-87AF-4D4B-B66B-6AE704733629}" destId="{0DAC70CA-3A31-422D-B906-D4777ED51CC1}" srcOrd="1" destOrd="0" presId="urn:microsoft.com/office/officeart/2005/8/layout/vList2"/>
    <dgm:cxn modelId="{AA95EEFC-4F49-4BE6-A3FA-7ED0B483CB7C}" type="presParOf" srcId="{FDFC11BA-87AF-4D4B-B66B-6AE704733629}" destId="{540D38A2-0DA4-4C7B-A98E-C7ED1CB9C16B}" srcOrd="2" destOrd="0" presId="urn:microsoft.com/office/officeart/2005/8/layout/vList2"/>
    <dgm:cxn modelId="{690DB0AB-8C75-44BA-8ADD-EF60BB03F0FB}" type="presParOf" srcId="{FDFC11BA-87AF-4D4B-B66B-6AE704733629}" destId="{7E96D34D-446B-427C-AAAA-383B1C08A3E7}" srcOrd="3" destOrd="0" presId="urn:microsoft.com/office/officeart/2005/8/layout/vList2"/>
    <dgm:cxn modelId="{0B934B7C-2F5D-4D2E-99A1-1E3B85A576AD}" type="presParOf" srcId="{FDFC11BA-87AF-4D4B-B66B-6AE704733629}" destId="{DD3B6F20-7219-4247-B042-8FB497E98E0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6032D3-8C6B-454E-B99E-5FD0C152842F}"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D4133768-0538-4733-B4EC-ED07825F4E5C}">
      <dgm:prSet/>
      <dgm:spPr/>
      <dgm:t>
        <a:bodyPr/>
        <a:lstStyle/>
        <a:p>
          <a:pPr>
            <a:lnSpc>
              <a:spcPct val="100000"/>
            </a:lnSpc>
          </a:pPr>
          <a:r>
            <a:rPr lang="en-GB"/>
            <a:t>Investigate the impact of internal and external factors on FSWs' experience of STS.</a:t>
          </a:r>
          <a:endParaRPr lang="en-US"/>
        </a:p>
      </dgm:t>
    </dgm:pt>
    <dgm:pt modelId="{744C437B-9E5C-465B-A508-2C6EDFD5722B}" type="parTrans" cxnId="{A057B90B-4531-4C86-B376-BBF74B49BF66}">
      <dgm:prSet/>
      <dgm:spPr/>
      <dgm:t>
        <a:bodyPr/>
        <a:lstStyle/>
        <a:p>
          <a:endParaRPr lang="en-US"/>
        </a:p>
      </dgm:t>
    </dgm:pt>
    <dgm:pt modelId="{C34E2DA0-2C81-4976-921E-2DEB61CE3830}" type="sibTrans" cxnId="{A057B90B-4531-4C86-B376-BBF74B49BF66}">
      <dgm:prSet/>
      <dgm:spPr/>
      <dgm:t>
        <a:bodyPr/>
        <a:lstStyle/>
        <a:p>
          <a:pPr>
            <a:lnSpc>
              <a:spcPct val="100000"/>
            </a:lnSpc>
          </a:pPr>
          <a:endParaRPr lang="en-US"/>
        </a:p>
      </dgm:t>
    </dgm:pt>
    <dgm:pt modelId="{8BCAD6B7-E776-4E9C-A432-E802059475E2}">
      <dgm:prSet/>
      <dgm:spPr/>
      <dgm:t>
        <a:bodyPr/>
        <a:lstStyle/>
        <a:p>
          <a:pPr>
            <a:lnSpc>
              <a:spcPct val="100000"/>
            </a:lnSpc>
          </a:pPr>
          <a:r>
            <a:rPr lang="en-GB" dirty="0"/>
            <a:t>Utilize quantitative data collection and analysis to understand the complexity of FSW practice and its mental health implications.</a:t>
          </a:r>
          <a:endParaRPr lang="en-US" dirty="0"/>
        </a:p>
      </dgm:t>
    </dgm:pt>
    <dgm:pt modelId="{BF141285-9BB2-4DAF-8B72-3C20A11412DA}" type="parTrans" cxnId="{4D9DB97C-9994-484F-B7DE-D851B6FE9104}">
      <dgm:prSet/>
      <dgm:spPr/>
      <dgm:t>
        <a:bodyPr/>
        <a:lstStyle/>
        <a:p>
          <a:endParaRPr lang="en-US"/>
        </a:p>
      </dgm:t>
    </dgm:pt>
    <dgm:pt modelId="{B23CA32F-1C74-4655-BC6A-B8BFDEE65F88}" type="sibTrans" cxnId="{4D9DB97C-9994-484F-B7DE-D851B6FE9104}">
      <dgm:prSet/>
      <dgm:spPr/>
      <dgm:t>
        <a:bodyPr/>
        <a:lstStyle/>
        <a:p>
          <a:endParaRPr lang="en-US"/>
        </a:p>
      </dgm:t>
    </dgm:pt>
    <dgm:pt modelId="{7ACC54CC-5EE0-41FF-8CDC-A88807B9A5C0}" type="pres">
      <dgm:prSet presAssocID="{626032D3-8C6B-454E-B99E-5FD0C152842F}" presName="root" presStyleCnt="0">
        <dgm:presLayoutVars>
          <dgm:dir/>
          <dgm:resizeHandles val="exact"/>
        </dgm:presLayoutVars>
      </dgm:prSet>
      <dgm:spPr/>
    </dgm:pt>
    <dgm:pt modelId="{A03CC255-07C4-48E0-9DA7-B4C436557971}" type="pres">
      <dgm:prSet presAssocID="{626032D3-8C6B-454E-B99E-5FD0C152842F}" presName="container" presStyleCnt="0">
        <dgm:presLayoutVars>
          <dgm:dir/>
          <dgm:resizeHandles val="exact"/>
        </dgm:presLayoutVars>
      </dgm:prSet>
      <dgm:spPr/>
    </dgm:pt>
    <dgm:pt modelId="{B263512F-5DFD-4EBB-9B5D-85AFF58675D6}" type="pres">
      <dgm:prSet presAssocID="{D4133768-0538-4733-B4EC-ED07825F4E5C}" presName="compNode" presStyleCnt="0"/>
      <dgm:spPr/>
    </dgm:pt>
    <dgm:pt modelId="{CE7FD6CC-736D-4777-BE0C-B8D6591F372E}" type="pres">
      <dgm:prSet presAssocID="{D4133768-0538-4733-B4EC-ED07825F4E5C}" presName="iconBgRect" presStyleLbl="bgShp" presStyleIdx="0" presStyleCnt="2"/>
      <dgm:spPr/>
    </dgm:pt>
    <dgm:pt modelId="{BBE0C175-8637-4F1F-8BA7-254C7063A069}" type="pres">
      <dgm:prSet presAssocID="{D4133768-0538-4733-B4EC-ED07825F4E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BA8D9A0-48AE-41DA-9E78-171090E57C0C}" type="pres">
      <dgm:prSet presAssocID="{D4133768-0538-4733-B4EC-ED07825F4E5C}" presName="spaceRect" presStyleCnt="0"/>
      <dgm:spPr/>
    </dgm:pt>
    <dgm:pt modelId="{5B7F58BA-FE00-41BA-A148-30D88170D954}" type="pres">
      <dgm:prSet presAssocID="{D4133768-0538-4733-B4EC-ED07825F4E5C}" presName="textRect" presStyleLbl="revTx" presStyleIdx="0" presStyleCnt="2">
        <dgm:presLayoutVars>
          <dgm:chMax val="1"/>
          <dgm:chPref val="1"/>
        </dgm:presLayoutVars>
      </dgm:prSet>
      <dgm:spPr/>
    </dgm:pt>
    <dgm:pt modelId="{DE086F73-7D2B-4A30-B0E0-AB3B488812A1}" type="pres">
      <dgm:prSet presAssocID="{C34E2DA0-2C81-4976-921E-2DEB61CE3830}" presName="sibTrans" presStyleLbl="sibTrans2D1" presStyleIdx="0" presStyleCnt="0"/>
      <dgm:spPr/>
    </dgm:pt>
    <dgm:pt modelId="{22C2F55A-3B9D-403E-8001-E5E6C03A6F3A}" type="pres">
      <dgm:prSet presAssocID="{8BCAD6B7-E776-4E9C-A432-E802059475E2}" presName="compNode" presStyleCnt="0"/>
      <dgm:spPr/>
    </dgm:pt>
    <dgm:pt modelId="{20CF961F-8012-424B-A844-4BD51DFFBDE9}" type="pres">
      <dgm:prSet presAssocID="{8BCAD6B7-E776-4E9C-A432-E802059475E2}" presName="iconBgRect" presStyleLbl="bgShp" presStyleIdx="1" presStyleCnt="2"/>
      <dgm:spPr/>
    </dgm:pt>
    <dgm:pt modelId="{6BC19F71-5809-451C-92CF-97C46E529476}" type="pres">
      <dgm:prSet presAssocID="{8BCAD6B7-E776-4E9C-A432-E802059475E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953D6B4-2036-421E-B0BF-17D0FDABF850}" type="pres">
      <dgm:prSet presAssocID="{8BCAD6B7-E776-4E9C-A432-E802059475E2}" presName="spaceRect" presStyleCnt="0"/>
      <dgm:spPr/>
    </dgm:pt>
    <dgm:pt modelId="{8746ABF4-0504-43BE-8A40-1F0EC7AB1626}" type="pres">
      <dgm:prSet presAssocID="{8BCAD6B7-E776-4E9C-A432-E802059475E2}" presName="textRect" presStyleLbl="revTx" presStyleIdx="1" presStyleCnt="2">
        <dgm:presLayoutVars>
          <dgm:chMax val="1"/>
          <dgm:chPref val="1"/>
        </dgm:presLayoutVars>
      </dgm:prSet>
      <dgm:spPr/>
    </dgm:pt>
  </dgm:ptLst>
  <dgm:cxnLst>
    <dgm:cxn modelId="{A057B90B-4531-4C86-B376-BBF74B49BF66}" srcId="{626032D3-8C6B-454E-B99E-5FD0C152842F}" destId="{D4133768-0538-4733-B4EC-ED07825F4E5C}" srcOrd="0" destOrd="0" parTransId="{744C437B-9E5C-465B-A508-2C6EDFD5722B}" sibTransId="{C34E2DA0-2C81-4976-921E-2DEB61CE3830}"/>
    <dgm:cxn modelId="{4C1A241D-CAB5-46A6-A4B0-B970B33CC19E}" type="presOf" srcId="{C34E2DA0-2C81-4976-921E-2DEB61CE3830}" destId="{DE086F73-7D2B-4A30-B0E0-AB3B488812A1}" srcOrd="0" destOrd="0" presId="urn:microsoft.com/office/officeart/2018/2/layout/IconCircleList"/>
    <dgm:cxn modelId="{02E47777-E7E8-40C9-BA34-449F78F683F7}" type="presOf" srcId="{626032D3-8C6B-454E-B99E-5FD0C152842F}" destId="{7ACC54CC-5EE0-41FF-8CDC-A88807B9A5C0}" srcOrd="0" destOrd="0" presId="urn:microsoft.com/office/officeart/2018/2/layout/IconCircleList"/>
    <dgm:cxn modelId="{4D9DB97C-9994-484F-B7DE-D851B6FE9104}" srcId="{626032D3-8C6B-454E-B99E-5FD0C152842F}" destId="{8BCAD6B7-E776-4E9C-A432-E802059475E2}" srcOrd="1" destOrd="0" parTransId="{BF141285-9BB2-4DAF-8B72-3C20A11412DA}" sibTransId="{B23CA32F-1C74-4655-BC6A-B8BFDEE65F88}"/>
    <dgm:cxn modelId="{AAB14ECB-9A3C-4391-B6EF-ADC2F2F8C176}" type="presOf" srcId="{8BCAD6B7-E776-4E9C-A432-E802059475E2}" destId="{8746ABF4-0504-43BE-8A40-1F0EC7AB1626}" srcOrd="0" destOrd="0" presId="urn:microsoft.com/office/officeart/2018/2/layout/IconCircleList"/>
    <dgm:cxn modelId="{FE6680FF-8542-43D9-9363-728D7467436B}" type="presOf" srcId="{D4133768-0538-4733-B4EC-ED07825F4E5C}" destId="{5B7F58BA-FE00-41BA-A148-30D88170D954}" srcOrd="0" destOrd="0" presId="urn:microsoft.com/office/officeart/2018/2/layout/IconCircleList"/>
    <dgm:cxn modelId="{21B68B3C-F00B-4525-8D21-D74A3824C49B}" type="presParOf" srcId="{7ACC54CC-5EE0-41FF-8CDC-A88807B9A5C0}" destId="{A03CC255-07C4-48E0-9DA7-B4C436557971}" srcOrd="0" destOrd="0" presId="urn:microsoft.com/office/officeart/2018/2/layout/IconCircleList"/>
    <dgm:cxn modelId="{DE28D09D-171C-4B8F-B976-CB461AC04BCA}" type="presParOf" srcId="{A03CC255-07C4-48E0-9DA7-B4C436557971}" destId="{B263512F-5DFD-4EBB-9B5D-85AFF58675D6}" srcOrd="0" destOrd="0" presId="urn:microsoft.com/office/officeart/2018/2/layout/IconCircleList"/>
    <dgm:cxn modelId="{9ECCD084-926E-4C2A-80D8-442C69A3F73A}" type="presParOf" srcId="{B263512F-5DFD-4EBB-9B5D-85AFF58675D6}" destId="{CE7FD6CC-736D-4777-BE0C-B8D6591F372E}" srcOrd="0" destOrd="0" presId="urn:microsoft.com/office/officeart/2018/2/layout/IconCircleList"/>
    <dgm:cxn modelId="{8CD090E2-5308-4310-901E-9F280375EE5B}" type="presParOf" srcId="{B263512F-5DFD-4EBB-9B5D-85AFF58675D6}" destId="{BBE0C175-8637-4F1F-8BA7-254C7063A069}" srcOrd="1" destOrd="0" presId="urn:microsoft.com/office/officeart/2018/2/layout/IconCircleList"/>
    <dgm:cxn modelId="{36537501-BB1C-4AE1-BA6F-B9B16CE5CAD0}" type="presParOf" srcId="{B263512F-5DFD-4EBB-9B5D-85AFF58675D6}" destId="{2BA8D9A0-48AE-41DA-9E78-171090E57C0C}" srcOrd="2" destOrd="0" presId="urn:microsoft.com/office/officeart/2018/2/layout/IconCircleList"/>
    <dgm:cxn modelId="{D0C72A44-4627-42EA-8F49-E0CB7B406909}" type="presParOf" srcId="{B263512F-5DFD-4EBB-9B5D-85AFF58675D6}" destId="{5B7F58BA-FE00-41BA-A148-30D88170D954}" srcOrd="3" destOrd="0" presId="urn:microsoft.com/office/officeart/2018/2/layout/IconCircleList"/>
    <dgm:cxn modelId="{E02AFF5E-241D-436D-9FDA-8303D7F527E6}" type="presParOf" srcId="{A03CC255-07C4-48E0-9DA7-B4C436557971}" destId="{DE086F73-7D2B-4A30-B0E0-AB3B488812A1}" srcOrd="1" destOrd="0" presId="urn:microsoft.com/office/officeart/2018/2/layout/IconCircleList"/>
    <dgm:cxn modelId="{B9D7C82F-4468-4792-8949-1AAA0C813BF1}" type="presParOf" srcId="{A03CC255-07C4-48E0-9DA7-B4C436557971}" destId="{22C2F55A-3B9D-403E-8001-E5E6C03A6F3A}" srcOrd="2" destOrd="0" presId="urn:microsoft.com/office/officeart/2018/2/layout/IconCircleList"/>
    <dgm:cxn modelId="{A294D78D-F43C-46A4-8F61-A489F98BF16C}" type="presParOf" srcId="{22C2F55A-3B9D-403E-8001-E5E6C03A6F3A}" destId="{20CF961F-8012-424B-A844-4BD51DFFBDE9}" srcOrd="0" destOrd="0" presId="urn:microsoft.com/office/officeart/2018/2/layout/IconCircleList"/>
    <dgm:cxn modelId="{95683143-82E6-4F2A-9B0A-FFC585E204C4}" type="presParOf" srcId="{22C2F55A-3B9D-403E-8001-E5E6C03A6F3A}" destId="{6BC19F71-5809-451C-92CF-97C46E529476}" srcOrd="1" destOrd="0" presId="urn:microsoft.com/office/officeart/2018/2/layout/IconCircleList"/>
    <dgm:cxn modelId="{49DFA48A-B49A-4F18-A4DE-477DDD789F7C}" type="presParOf" srcId="{22C2F55A-3B9D-403E-8001-E5E6C03A6F3A}" destId="{C953D6B4-2036-421E-B0BF-17D0FDABF850}" srcOrd="2" destOrd="0" presId="urn:microsoft.com/office/officeart/2018/2/layout/IconCircleList"/>
    <dgm:cxn modelId="{470FC7FF-7EB6-420F-B5DA-A965D7437E92}" type="presParOf" srcId="{22C2F55A-3B9D-403E-8001-E5E6C03A6F3A}" destId="{8746ABF4-0504-43BE-8A40-1F0EC7AB162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7A9FEC-ED15-4C5E-8060-79D0527B1B1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6E19728-B027-479E-9B24-6A75479B5106}">
      <dgm:prSet/>
      <dgm:spPr/>
      <dgm:t>
        <a:bodyPr/>
        <a:lstStyle/>
        <a:p>
          <a:pPr>
            <a:lnSpc>
              <a:spcPct val="100000"/>
            </a:lnSpc>
          </a:pPr>
          <a:r>
            <a:rPr lang="en-GB" b="1" dirty="0"/>
            <a:t>Approach:</a:t>
          </a:r>
          <a:r>
            <a:rPr lang="en-GB" dirty="0"/>
            <a:t> Quantitative approach - Emphasizes precise and generalizable statistical results to understand the relationship between variables (Rubin &amp; Babbie, 2016).</a:t>
          </a:r>
          <a:endParaRPr lang="en-US" dirty="0"/>
        </a:p>
      </dgm:t>
    </dgm:pt>
    <dgm:pt modelId="{CA3A7431-EF08-401B-9A3E-769C3AEB022B}" type="parTrans" cxnId="{CF33B763-4FE3-4579-8D33-643007A47403}">
      <dgm:prSet/>
      <dgm:spPr/>
      <dgm:t>
        <a:bodyPr/>
        <a:lstStyle/>
        <a:p>
          <a:endParaRPr lang="en-US"/>
        </a:p>
      </dgm:t>
    </dgm:pt>
    <dgm:pt modelId="{622D37A9-4383-465F-AFED-7143A2ED8E29}" type="sibTrans" cxnId="{CF33B763-4FE3-4579-8D33-643007A47403}">
      <dgm:prSet/>
      <dgm:spPr/>
      <dgm:t>
        <a:bodyPr/>
        <a:lstStyle/>
        <a:p>
          <a:endParaRPr lang="en-US"/>
        </a:p>
      </dgm:t>
    </dgm:pt>
    <dgm:pt modelId="{28E3E6BA-A076-4E31-9551-8DC7D6D3EEDE}">
      <dgm:prSet/>
      <dgm:spPr/>
      <dgm:t>
        <a:bodyPr/>
        <a:lstStyle/>
        <a:p>
          <a:pPr>
            <a:lnSpc>
              <a:spcPct val="100000"/>
            </a:lnSpc>
          </a:pPr>
          <a:r>
            <a:rPr lang="en-GB" b="1" dirty="0"/>
            <a:t>Design:</a:t>
          </a:r>
          <a:r>
            <a:rPr lang="en-GB" dirty="0"/>
            <a:t> Cross-sectional descriptive survey method - Gathers data at a specific moment to investigate the correlation between coping strategies and STS symptoms.</a:t>
          </a:r>
          <a:endParaRPr lang="en-US" dirty="0"/>
        </a:p>
      </dgm:t>
    </dgm:pt>
    <dgm:pt modelId="{455B3299-64BB-43AB-BE46-88E2ECB98BB4}" type="parTrans" cxnId="{DEFF905D-5A1D-4B2F-B113-51B439788D6C}">
      <dgm:prSet/>
      <dgm:spPr/>
      <dgm:t>
        <a:bodyPr/>
        <a:lstStyle/>
        <a:p>
          <a:endParaRPr lang="en-US"/>
        </a:p>
      </dgm:t>
    </dgm:pt>
    <dgm:pt modelId="{E0FAB97C-B8C0-4091-A27F-02F5BFB57D8A}" type="sibTrans" cxnId="{DEFF905D-5A1D-4B2F-B113-51B439788D6C}">
      <dgm:prSet/>
      <dgm:spPr/>
      <dgm:t>
        <a:bodyPr/>
        <a:lstStyle/>
        <a:p>
          <a:endParaRPr lang="en-US"/>
        </a:p>
      </dgm:t>
    </dgm:pt>
    <dgm:pt modelId="{1AEEBFB0-8877-4859-A872-D8FD26A600B7}">
      <dgm:prSet/>
      <dgm:spPr/>
      <dgm:t>
        <a:bodyPr/>
        <a:lstStyle/>
        <a:p>
          <a:pPr>
            <a:lnSpc>
              <a:spcPct val="100000"/>
            </a:lnSpc>
          </a:pPr>
          <a:r>
            <a:rPr lang="en-GB" b="1" dirty="0"/>
            <a:t>Sampling:</a:t>
          </a:r>
          <a:r>
            <a:rPr lang="en-GB" dirty="0"/>
            <a:t> All-inclusive willing participation sample - Includes all forensic social workers in South Africa with an MA (Forensic Practice) degree obtained during 2006-2022. Excludes general social workers.</a:t>
          </a:r>
          <a:endParaRPr lang="en-US" dirty="0"/>
        </a:p>
      </dgm:t>
    </dgm:pt>
    <dgm:pt modelId="{60300864-AFAF-4940-A4A8-04E806BE377A}" type="parTrans" cxnId="{7A85EF4A-A34D-4E3B-872C-CDAB1983D3F5}">
      <dgm:prSet/>
      <dgm:spPr/>
      <dgm:t>
        <a:bodyPr/>
        <a:lstStyle/>
        <a:p>
          <a:endParaRPr lang="en-US"/>
        </a:p>
      </dgm:t>
    </dgm:pt>
    <dgm:pt modelId="{49A7EABD-D4D0-4CA8-8C24-4D239998B074}" type="sibTrans" cxnId="{7A85EF4A-A34D-4E3B-872C-CDAB1983D3F5}">
      <dgm:prSet/>
      <dgm:spPr/>
      <dgm:t>
        <a:bodyPr/>
        <a:lstStyle/>
        <a:p>
          <a:endParaRPr lang="en-US"/>
        </a:p>
      </dgm:t>
    </dgm:pt>
    <dgm:pt modelId="{C26C6F87-AF7A-4F62-AFA1-27B65245E928}">
      <dgm:prSet/>
      <dgm:spPr/>
      <dgm:t>
        <a:bodyPr/>
        <a:lstStyle/>
        <a:p>
          <a:pPr>
            <a:lnSpc>
              <a:spcPct val="100000"/>
            </a:lnSpc>
          </a:pPr>
          <a:r>
            <a:rPr lang="en-GB" b="1" dirty="0"/>
            <a:t>Sample Size: </a:t>
          </a:r>
          <a:r>
            <a:rPr lang="en-GB" dirty="0"/>
            <a:t>31 forensic social workers (n=31), representing 28.4% of the total population, meeting the recommended minimum sample size of at least 30 for survey designs (Memon et al., 2020; </a:t>
          </a:r>
          <a:r>
            <a:rPr lang="en-GB" dirty="0" err="1"/>
            <a:t>Ganti</a:t>
          </a:r>
          <a:r>
            <a:rPr lang="en-GB" dirty="0"/>
            <a:t>, 2023).</a:t>
          </a:r>
          <a:endParaRPr lang="en-US" dirty="0"/>
        </a:p>
      </dgm:t>
    </dgm:pt>
    <dgm:pt modelId="{87963C2E-D69B-4B0D-8BBE-A8E6B2963A82}" type="parTrans" cxnId="{3E167ED7-55FA-4BC3-9075-0E22ECBD7BBF}">
      <dgm:prSet/>
      <dgm:spPr/>
      <dgm:t>
        <a:bodyPr/>
        <a:lstStyle/>
        <a:p>
          <a:endParaRPr lang="en-US"/>
        </a:p>
      </dgm:t>
    </dgm:pt>
    <dgm:pt modelId="{AA389F4E-913D-4EE0-9B0C-7E4B656BA66C}" type="sibTrans" cxnId="{3E167ED7-55FA-4BC3-9075-0E22ECBD7BBF}">
      <dgm:prSet/>
      <dgm:spPr/>
      <dgm:t>
        <a:bodyPr/>
        <a:lstStyle/>
        <a:p>
          <a:endParaRPr lang="en-US"/>
        </a:p>
      </dgm:t>
    </dgm:pt>
    <dgm:pt modelId="{EABFA93D-8024-494A-AEDF-E763AA7CFB59}" type="pres">
      <dgm:prSet presAssocID="{DF7A9FEC-ED15-4C5E-8060-79D0527B1B11}" presName="root" presStyleCnt="0">
        <dgm:presLayoutVars>
          <dgm:dir/>
          <dgm:resizeHandles val="exact"/>
        </dgm:presLayoutVars>
      </dgm:prSet>
      <dgm:spPr/>
    </dgm:pt>
    <dgm:pt modelId="{3CD097FF-744F-42C2-9BC2-27C1802E8213}" type="pres">
      <dgm:prSet presAssocID="{96E19728-B027-479E-9B24-6A75479B5106}" presName="compNode" presStyleCnt="0"/>
      <dgm:spPr/>
    </dgm:pt>
    <dgm:pt modelId="{0F22D45E-CE34-4946-B525-1B732EB2B273}" type="pres">
      <dgm:prSet presAssocID="{96E19728-B027-479E-9B24-6A75479B5106}" presName="bgRect" presStyleLbl="bgShp" presStyleIdx="0" presStyleCnt="4"/>
      <dgm:spPr/>
    </dgm:pt>
    <dgm:pt modelId="{B76AB3E2-AF9A-4AE6-AFFC-9DEAB358827A}" type="pres">
      <dgm:prSet presAssocID="{96E19728-B027-479E-9B24-6A75479B51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DB1DBC55-2B4E-4860-9B30-B12ABBA05169}" type="pres">
      <dgm:prSet presAssocID="{96E19728-B027-479E-9B24-6A75479B5106}" presName="spaceRect" presStyleCnt="0"/>
      <dgm:spPr/>
    </dgm:pt>
    <dgm:pt modelId="{828D37F3-B1CD-467E-87DC-16464838C6A5}" type="pres">
      <dgm:prSet presAssocID="{96E19728-B027-479E-9B24-6A75479B5106}" presName="parTx" presStyleLbl="revTx" presStyleIdx="0" presStyleCnt="4">
        <dgm:presLayoutVars>
          <dgm:chMax val="0"/>
          <dgm:chPref val="0"/>
        </dgm:presLayoutVars>
      </dgm:prSet>
      <dgm:spPr/>
    </dgm:pt>
    <dgm:pt modelId="{8924D88E-FCA1-4B5F-9F61-8DFBD3B0218A}" type="pres">
      <dgm:prSet presAssocID="{622D37A9-4383-465F-AFED-7143A2ED8E29}" presName="sibTrans" presStyleCnt="0"/>
      <dgm:spPr/>
    </dgm:pt>
    <dgm:pt modelId="{46217F36-0DD6-4063-8AB7-FBD1F6836DC6}" type="pres">
      <dgm:prSet presAssocID="{28E3E6BA-A076-4E31-9551-8DC7D6D3EEDE}" presName="compNode" presStyleCnt="0"/>
      <dgm:spPr/>
    </dgm:pt>
    <dgm:pt modelId="{7BC9C614-3A06-4C3E-A096-AF63D35F424E}" type="pres">
      <dgm:prSet presAssocID="{28E3E6BA-A076-4E31-9551-8DC7D6D3EEDE}" presName="bgRect" presStyleLbl="bgShp" presStyleIdx="1" presStyleCnt="4"/>
      <dgm:spPr/>
    </dgm:pt>
    <dgm:pt modelId="{3F74EEEF-B80D-47EB-B0F7-05FCA3E1BB99}" type="pres">
      <dgm:prSet presAssocID="{28E3E6BA-A076-4E31-9551-8DC7D6D3EED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52299803-94BF-4A40-ABD1-09C9500BB0D3}" type="pres">
      <dgm:prSet presAssocID="{28E3E6BA-A076-4E31-9551-8DC7D6D3EEDE}" presName="spaceRect" presStyleCnt="0"/>
      <dgm:spPr/>
    </dgm:pt>
    <dgm:pt modelId="{D86D442D-4E3B-451F-B950-E1304C375F03}" type="pres">
      <dgm:prSet presAssocID="{28E3E6BA-A076-4E31-9551-8DC7D6D3EEDE}" presName="parTx" presStyleLbl="revTx" presStyleIdx="1" presStyleCnt="4">
        <dgm:presLayoutVars>
          <dgm:chMax val="0"/>
          <dgm:chPref val="0"/>
        </dgm:presLayoutVars>
      </dgm:prSet>
      <dgm:spPr/>
    </dgm:pt>
    <dgm:pt modelId="{DA374001-3DFF-4B6A-8CDA-6F69433D8B7F}" type="pres">
      <dgm:prSet presAssocID="{E0FAB97C-B8C0-4091-A27F-02F5BFB57D8A}" presName="sibTrans" presStyleCnt="0"/>
      <dgm:spPr/>
    </dgm:pt>
    <dgm:pt modelId="{92E7DD22-9484-40CB-BFEA-8A63A89F76DE}" type="pres">
      <dgm:prSet presAssocID="{1AEEBFB0-8877-4859-A872-D8FD26A600B7}" presName="compNode" presStyleCnt="0"/>
      <dgm:spPr/>
    </dgm:pt>
    <dgm:pt modelId="{2BD4656D-6685-42A8-BE75-7E84F186DEE2}" type="pres">
      <dgm:prSet presAssocID="{1AEEBFB0-8877-4859-A872-D8FD26A600B7}" presName="bgRect" presStyleLbl="bgShp" presStyleIdx="2" presStyleCnt="4"/>
      <dgm:spPr/>
    </dgm:pt>
    <dgm:pt modelId="{0A5EF096-E3F0-486C-BD56-C0059F419D90}" type="pres">
      <dgm:prSet presAssocID="{1AEEBFB0-8877-4859-A872-D8FD26A600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nger Print"/>
        </a:ext>
      </dgm:extLst>
    </dgm:pt>
    <dgm:pt modelId="{C843DC0E-B076-47E7-97F5-A642CEC89A6C}" type="pres">
      <dgm:prSet presAssocID="{1AEEBFB0-8877-4859-A872-D8FD26A600B7}" presName="spaceRect" presStyleCnt="0"/>
      <dgm:spPr/>
    </dgm:pt>
    <dgm:pt modelId="{1AA7DBAD-0499-405F-9A28-222D6C52F938}" type="pres">
      <dgm:prSet presAssocID="{1AEEBFB0-8877-4859-A872-D8FD26A600B7}" presName="parTx" presStyleLbl="revTx" presStyleIdx="2" presStyleCnt="4">
        <dgm:presLayoutVars>
          <dgm:chMax val="0"/>
          <dgm:chPref val="0"/>
        </dgm:presLayoutVars>
      </dgm:prSet>
      <dgm:spPr/>
    </dgm:pt>
    <dgm:pt modelId="{F97F0C22-F2FB-46E8-942D-880219173E4E}" type="pres">
      <dgm:prSet presAssocID="{49A7EABD-D4D0-4CA8-8C24-4D239998B074}" presName="sibTrans" presStyleCnt="0"/>
      <dgm:spPr/>
    </dgm:pt>
    <dgm:pt modelId="{3C6F6FDF-F3B3-4DD5-8242-CBF9605810F3}" type="pres">
      <dgm:prSet presAssocID="{C26C6F87-AF7A-4F62-AFA1-27B65245E928}" presName="compNode" presStyleCnt="0"/>
      <dgm:spPr/>
    </dgm:pt>
    <dgm:pt modelId="{E4A1A9F8-ED4E-4D08-B4B1-B4D34EA913DF}" type="pres">
      <dgm:prSet presAssocID="{C26C6F87-AF7A-4F62-AFA1-27B65245E928}" presName="bgRect" presStyleLbl="bgShp" presStyleIdx="3" presStyleCnt="4"/>
      <dgm:spPr/>
    </dgm:pt>
    <dgm:pt modelId="{72BB4C95-1534-4B18-9AA8-902268CC3552}" type="pres">
      <dgm:prSet presAssocID="{C26C6F87-AF7A-4F62-AFA1-27B65245E92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etective"/>
        </a:ext>
      </dgm:extLst>
    </dgm:pt>
    <dgm:pt modelId="{03F6C447-1674-4CB8-95F4-D5984F6D5DF8}" type="pres">
      <dgm:prSet presAssocID="{C26C6F87-AF7A-4F62-AFA1-27B65245E928}" presName="spaceRect" presStyleCnt="0"/>
      <dgm:spPr/>
    </dgm:pt>
    <dgm:pt modelId="{82B2948F-7B59-4691-BCB4-0E192E0C886E}" type="pres">
      <dgm:prSet presAssocID="{C26C6F87-AF7A-4F62-AFA1-27B65245E928}" presName="parTx" presStyleLbl="revTx" presStyleIdx="3" presStyleCnt="4">
        <dgm:presLayoutVars>
          <dgm:chMax val="0"/>
          <dgm:chPref val="0"/>
        </dgm:presLayoutVars>
      </dgm:prSet>
      <dgm:spPr/>
    </dgm:pt>
  </dgm:ptLst>
  <dgm:cxnLst>
    <dgm:cxn modelId="{7BF24F0F-EBE3-4368-A270-06E008408F80}" type="presOf" srcId="{1AEEBFB0-8877-4859-A872-D8FD26A600B7}" destId="{1AA7DBAD-0499-405F-9A28-222D6C52F938}" srcOrd="0" destOrd="0" presId="urn:microsoft.com/office/officeart/2018/2/layout/IconVerticalSolidList"/>
    <dgm:cxn modelId="{EBA2EA1F-64FF-4467-B53B-BE6CE1080D53}" type="presOf" srcId="{C26C6F87-AF7A-4F62-AFA1-27B65245E928}" destId="{82B2948F-7B59-4691-BCB4-0E192E0C886E}" srcOrd="0" destOrd="0" presId="urn:microsoft.com/office/officeart/2018/2/layout/IconVerticalSolidList"/>
    <dgm:cxn modelId="{4F1C3B26-66A2-4157-AC22-F64381AAA1CE}" type="presOf" srcId="{DF7A9FEC-ED15-4C5E-8060-79D0527B1B11}" destId="{EABFA93D-8024-494A-AEDF-E763AA7CFB59}" srcOrd="0" destOrd="0" presId="urn:microsoft.com/office/officeart/2018/2/layout/IconVerticalSolidList"/>
    <dgm:cxn modelId="{DEFF905D-5A1D-4B2F-B113-51B439788D6C}" srcId="{DF7A9FEC-ED15-4C5E-8060-79D0527B1B11}" destId="{28E3E6BA-A076-4E31-9551-8DC7D6D3EEDE}" srcOrd="1" destOrd="0" parTransId="{455B3299-64BB-43AB-BE46-88E2ECB98BB4}" sibTransId="{E0FAB97C-B8C0-4091-A27F-02F5BFB57D8A}"/>
    <dgm:cxn modelId="{CF33B763-4FE3-4579-8D33-643007A47403}" srcId="{DF7A9FEC-ED15-4C5E-8060-79D0527B1B11}" destId="{96E19728-B027-479E-9B24-6A75479B5106}" srcOrd="0" destOrd="0" parTransId="{CA3A7431-EF08-401B-9A3E-769C3AEB022B}" sibTransId="{622D37A9-4383-465F-AFED-7143A2ED8E29}"/>
    <dgm:cxn modelId="{7A85EF4A-A34D-4E3B-872C-CDAB1983D3F5}" srcId="{DF7A9FEC-ED15-4C5E-8060-79D0527B1B11}" destId="{1AEEBFB0-8877-4859-A872-D8FD26A600B7}" srcOrd="2" destOrd="0" parTransId="{60300864-AFAF-4940-A4A8-04E806BE377A}" sibTransId="{49A7EABD-D4D0-4CA8-8C24-4D239998B074}"/>
    <dgm:cxn modelId="{2AC92B96-E307-401C-8E14-B177CF17897C}" type="presOf" srcId="{28E3E6BA-A076-4E31-9551-8DC7D6D3EEDE}" destId="{D86D442D-4E3B-451F-B950-E1304C375F03}" srcOrd="0" destOrd="0" presId="urn:microsoft.com/office/officeart/2018/2/layout/IconVerticalSolidList"/>
    <dgm:cxn modelId="{60BCD1BF-4E4A-4F87-9BE3-E9D23AE10F69}" type="presOf" srcId="{96E19728-B027-479E-9B24-6A75479B5106}" destId="{828D37F3-B1CD-467E-87DC-16464838C6A5}" srcOrd="0" destOrd="0" presId="urn:microsoft.com/office/officeart/2018/2/layout/IconVerticalSolidList"/>
    <dgm:cxn modelId="{3E167ED7-55FA-4BC3-9075-0E22ECBD7BBF}" srcId="{DF7A9FEC-ED15-4C5E-8060-79D0527B1B11}" destId="{C26C6F87-AF7A-4F62-AFA1-27B65245E928}" srcOrd="3" destOrd="0" parTransId="{87963C2E-D69B-4B0D-8BBE-A8E6B2963A82}" sibTransId="{AA389F4E-913D-4EE0-9B0C-7E4B656BA66C}"/>
    <dgm:cxn modelId="{4B243FFC-FECF-48B0-AB98-D13581C13542}" type="presParOf" srcId="{EABFA93D-8024-494A-AEDF-E763AA7CFB59}" destId="{3CD097FF-744F-42C2-9BC2-27C1802E8213}" srcOrd="0" destOrd="0" presId="urn:microsoft.com/office/officeart/2018/2/layout/IconVerticalSolidList"/>
    <dgm:cxn modelId="{C66C332B-8505-418A-B1BF-894EC90C0B70}" type="presParOf" srcId="{3CD097FF-744F-42C2-9BC2-27C1802E8213}" destId="{0F22D45E-CE34-4946-B525-1B732EB2B273}" srcOrd="0" destOrd="0" presId="urn:microsoft.com/office/officeart/2018/2/layout/IconVerticalSolidList"/>
    <dgm:cxn modelId="{4E0771C0-8F3D-4512-8404-31FF95C96849}" type="presParOf" srcId="{3CD097FF-744F-42C2-9BC2-27C1802E8213}" destId="{B76AB3E2-AF9A-4AE6-AFFC-9DEAB358827A}" srcOrd="1" destOrd="0" presId="urn:microsoft.com/office/officeart/2018/2/layout/IconVerticalSolidList"/>
    <dgm:cxn modelId="{8A347702-CE8B-41C4-919F-32EB439DBE54}" type="presParOf" srcId="{3CD097FF-744F-42C2-9BC2-27C1802E8213}" destId="{DB1DBC55-2B4E-4860-9B30-B12ABBA05169}" srcOrd="2" destOrd="0" presId="urn:microsoft.com/office/officeart/2018/2/layout/IconVerticalSolidList"/>
    <dgm:cxn modelId="{78372039-77A8-4E0B-AA1C-E180F19AAC03}" type="presParOf" srcId="{3CD097FF-744F-42C2-9BC2-27C1802E8213}" destId="{828D37F3-B1CD-467E-87DC-16464838C6A5}" srcOrd="3" destOrd="0" presId="urn:microsoft.com/office/officeart/2018/2/layout/IconVerticalSolidList"/>
    <dgm:cxn modelId="{89ED5C68-D685-46B9-8C24-1EA776E869F9}" type="presParOf" srcId="{EABFA93D-8024-494A-AEDF-E763AA7CFB59}" destId="{8924D88E-FCA1-4B5F-9F61-8DFBD3B0218A}" srcOrd="1" destOrd="0" presId="urn:microsoft.com/office/officeart/2018/2/layout/IconVerticalSolidList"/>
    <dgm:cxn modelId="{C92FE744-7752-4B22-B867-042D8F6A66D6}" type="presParOf" srcId="{EABFA93D-8024-494A-AEDF-E763AA7CFB59}" destId="{46217F36-0DD6-4063-8AB7-FBD1F6836DC6}" srcOrd="2" destOrd="0" presId="urn:microsoft.com/office/officeart/2018/2/layout/IconVerticalSolidList"/>
    <dgm:cxn modelId="{ED74DC3D-C382-44BA-98E6-D5A6DE9CF8F6}" type="presParOf" srcId="{46217F36-0DD6-4063-8AB7-FBD1F6836DC6}" destId="{7BC9C614-3A06-4C3E-A096-AF63D35F424E}" srcOrd="0" destOrd="0" presId="urn:microsoft.com/office/officeart/2018/2/layout/IconVerticalSolidList"/>
    <dgm:cxn modelId="{38A82E11-F7EB-4E7B-A4E8-40AA297219F7}" type="presParOf" srcId="{46217F36-0DD6-4063-8AB7-FBD1F6836DC6}" destId="{3F74EEEF-B80D-47EB-B0F7-05FCA3E1BB99}" srcOrd="1" destOrd="0" presId="urn:microsoft.com/office/officeart/2018/2/layout/IconVerticalSolidList"/>
    <dgm:cxn modelId="{DD1FC84B-6C09-4DF2-BE37-3930D40BDE6A}" type="presParOf" srcId="{46217F36-0DD6-4063-8AB7-FBD1F6836DC6}" destId="{52299803-94BF-4A40-ABD1-09C9500BB0D3}" srcOrd="2" destOrd="0" presId="urn:microsoft.com/office/officeart/2018/2/layout/IconVerticalSolidList"/>
    <dgm:cxn modelId="{A12C97E0-1199-4ACD-8C1B-35DCF5CA9AF4}" type="presParOf" srcId="{46217F36-0DD6-4063-8AB7-FBD1F6836DC6}" destId="{D86D442D-4E3B-451F-B950-E1304C375F03}" srcOrd="3" destOrd="0" presId="urn:microsoft.com/office/officeart/2018/2/layout/IconVerticalSolidList"/>
    <dgm:cxn modelId="{4CFE5925-0DF2-4028-937F-AE7646E23B13}" type="presParOf" srcId="{EABFA93D-8024-494A-AEDF-E763AA7CFB59}" destId="{DA374001-3DFF-4B6A-8CDA-6F69433D8B7F}" srcOrd="3" destOrd="0" presId="urn:microsoft.com/office/officeart/2018/2/layout/IconVerticalSolidList"/>
    <dgm:cxn modelId="{9C8A8B3D-CA61-4982-BFE3-F2B7AB1C09FE}" type="presParOf" srcId="{EABFA93D-8024-494A-AEDF-E763AA7CFB59}" destId="{92E7DD22-9484-40CB-BFEA-8A63A89F76DE}" srcOrd="4" destOrd="0" presId="urn:microsoft.com/office/officeart/2018/2/layout/IconVerticalSolidList"/>
    <dgm:cxn modelId="{3366C6F7-27E6-4C1F-B811-B3891BD79F1A}" type="presParOf" srcId="{92E7DD22-9484-40CB-BFEA-8A63A89F76DE}" destId="{2BD4656D-6685-42A8-BE75-7E84F186DEE2}" srcOrd="0" destOrd="0" presId="urn:microsoft.com/office/officeart/2018/2/layout/IconVerticalSolidList"/>
    <dgm:cxn modelId="{044F556B-F418-4CE8-A7B5-0CF601B9F7D0}" type="presParOf" srcId="{92E7DD22-9484-40CB-BFEA-8A63A89F76DE}" destId="{0A5EF096-E3F0-486C-BD56-C0059F419D90}" srcOrd="1" destOrd="0" presId="urn:microsoft.com/office/officeart/2018/2/layout/IconVerticalSolidList"/>
    <dgm:cxn modelId="{3CAE4603-4521-4ECB-8CC9-5039B3C2FA49}" type="presParOf" srcId="{92E7DD22-9484-40CB-BFEA-8A63A89F76DE}" destId="{C843DC0E-B076-47E7-97F5-A642CEC89A6C}" srcOrd="2" destOrd="0" presId="urn:microsoft.com/office/officeart/2018/2/layout/IconVerticalSolidList"/>
    <dgm:cxn modelId="{90F44733-AF58-4873-95E8-B941683465FE}" type="presParOf" srcId="{92E7DD22-9484-40CB-BFEA-8A63A89F76DE}" destId="{1AA7DBAD-0499-405F-9A28-222D6C52F938}" srcOrd="3" destOrd="0" presId="urn:microsoft.com/office/officeart/2018/2/layout/IconVerticalSolidList"/>
    <dgm:cxn modelId="{3B7211A3-A9E9-486C-9DD6-8A2E74A03DB8}" type="presParOf" srcId="{EABFA93D-8024-494A-AEDF-E763AA7CFB59}" destId="{F97F0C22-F2FB-46E8-942D-880219173E4E}" srcOrd="5" destOrd="0" presId="urn:microsoft.com/office/officeart/2018/2/layout/IconVerticalSolidList"/>
    <dgm:cxn modelId="{D8792978-CDDB-4ECA-B075-E92FA967F47E}" type="presParOf" srcId="{EABFA93D-8024-494A-AEDF-E763AA7CFB59}" destId="{3C6F6FDF-F3B3-4DD5-8242-CBF9605810F3}" srcOrd="6" destOrd="0" presId="urn:microsoft.com/office/officeart/2018/2/layout/IconVerticalSolidList"/>
    <dgm:cxn modelId="{9CE3C034-D4CB-4995-83B6-D08A385C098F}" type="presParOf" srcId="{3C6F6FDF-F3B3-4DD5-8242-CBF9605810F3}" destId="{E4A1A9F8-ED4E-4D08-B4B1-B4D34EA913DF}" srcOrd="0" destOrd="0" presId="urn:microsoft.com/office/officeart/2018/2/layout/IconVerticalSolidList"/>
    <dgm:cxn modelId="{A20AD878-F02B-4630-BBCA-864EC6DDDA2D}" type="presParOf" srcId="{3C6F6FDF-F3B3-4DD5-8242-CBF9605810F3}" destId="{72BB4C95-1534-4B18-9AA8-902268CC3552}" srcOrd="1" destOrd="0" presId="urn:microsoft.com/office/officeart/2018/2/layout/IconVerticalSolidList"/>
    <dgm:cxn modelId="{080D50AC-C5BC-4E04-9561-363FA0F995A7}" type="presParOf" srcId="{3C6F6FDF-F3B3-4DD5-8242-CBF9605810F3}" destId="{03F6C447-1674-4CB8-95F4-D5984F6D5DF8}" srcOrd="2" destOrd="0" presId="urn:microsoft.com/office/officeart/2018/2/layout/IconVerticalSolidList"/>
    <dgm:cxn modelId="{D38A6EA3-E379-4293-ABA7-F84BD9AA695A}" type="presParOf" srcId="{3C6F6FDF-F3B3-4DD5-8242-CBF9605810F3}" destId="{82B2948F-7B59-4691-BCB4-0E192E0C88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F7909F-4DEB-47EA-A788-E651B7436962}"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782E067-5292-4AF2-AD1F-53FD01BFA6B2}">
      <dgm:prSet/>
      <dgm:spPr/>
      <dgm:t>
        <a:bodyPr/>
        <a:lstStyle/>
        <a:p>
          <a:pPr>
            <a:lnSpc>
              <a:spcPct val="100000"/>
            </a:lnSpc>
          </a:pPr>
          <a:r>
            <a:rPr lang="en-GB" dirty="0"/>
            <a:t>The data was transferred to Statistical Package for Social Sciences (SPSS Inc., 2021) for analysis.</a:t>
          </a:r>
          <a:endParaRPr lang="en-US" dirty="0"/>
        </a:p>
      </dgm:t>
    </dgm:pt>
    <dgm:pt modelId="{D86C13B8-A7BE-40AB-BFB5-C367CBB2B2D9}" type="parTrans" cxnId="{338894FF-8037-4315-8D92-4087063DE791}">
      <dgm:prSet/>
      <dgm:spPr/>
      <dgm:t>
        <a:bodyPr/>
        <a:lstStyle/>
        <a:p>
          <a:endParaRPr lang="en-US"/>
        </a:p>
      </dgm:t>
    </dgm:pt>
    <dgm:pt modelId="{7B3E83AA-2713-4451-BE44-038C8D3D9A06}" type="sibTrans" cxnId="{338894FF-8037-4315-8D92-4087063DE791}">
      <dgm:prSet/>
      <dgm:spPr/>
      <dgm:t>
        <a:bodyPr/>
        <a:lstStyle/>
        <a:p>
          <a:pPr>
            <a:lnSpc>
              <a:spcPct val="100000"/>
            </a:lnSpc>
          </a:pPr>
          <a:endParaRPr lang="en-US"/>
        </a:p>
      </dgm:t>
    </dgm:pt>
    <dgm:pt modelId="{45A6B7E7-C815-4AF0-AF7F-003E8EDEDE6D}">
      <dgm:prSet/>
      <dgm:spPr/>
      <dgm:t>
        <a:bodyPr/>
        <a:lstStyle/>
        <a:p>
          <a:pPr>
            <a:lnSpc>
              <a:spcPct val="100000"/>
            </a:lnSpc>
          </a:pPr>
          <a:r>
            <a:rPr lang="en-GB" dirty="0"/>
            <a:t>Internal and external risk factors influencing FSWs’ experience of STS were examined to define typical respondents.</a:t>
          </a:r>
          <a:endParaRPr lang="en-US" dirty="0"/>
        </a:p>
      </dgm:t>
    </dgm:pt>
    <dgm:pt modelId="{5995D466-6C0A-4419-99C6-89571BF5A4C6}" type="parTrans" cxnId="{3619E71D-E71D-44AB-99C2-8DEFB2BED7EA}">
      <dgm:prSet/>
      <dgm:spPr/>
      <dgm:t>
        <a:bodyPr/>
        <a:lstStyle/>
        <a:p>
          <a:endParaRPr lang="en-US"/>
        </a:p>
      </dgm:t>
    </dgm:pt>
    <dgm:pt modelId="{054F85F6-50C3-463B-82BB-96CBAA4D5DEA}" type="sibTrans" cxnId="{3619E71D-E71D-44AB-99C2-8DEFB2BED7EA}">
      <dgm:prSet/>
      <dgm:spPr/>
      <dgm:t>
        <a:bodyPr/>
        <a:lstStyle/>
        <a:p>
          <a:endParaRPr lang="en-US"/>
        </a:p>
      </dgm:t>
    </dgm:pt>
    <dgm:pt modelId="{6D8A4F54-402D-46A5-81E3-5E650A8C41DF}" type="pres">
      <dgm:prSet presAssocID="{83F7909F-4DEB-47EA-A788-E651B7436962}" presName="root" presStyleCnt="0">
        <dgm:presLayoutVars>
          <dgm:dir/>
          <dgm:resizeHandles val="exact"/>
        </dgm:presLayoutVars>
      </dgm:prSet>
      <dgm:spPr/>
    </dgm:pt>
    <dgm:pt modelId="{735F9394-1009-4B03-94AD-F2FDBAB729CF}" type="pres">
      <dgm:prSet presAssocID="{83F7909F-4DEB-47EA-A788-E651B7436962}" presName="container" presStyleCnt="0">
        <dgm:presLayoutVars>
          <dgm:dir/>
          <dgm:resizeHandles val="exact"/>
        </dgm:presLayoutVars>
      </dgm:prSet>
      <dgm:spPr/>
    </dgm:pt>
    <dgm:pt modelId="{756DEB24-22E4-4475-941D-9991793DA047}" type="pres">
      <dgm:prSet presAssocID="{9782E067-5292-4AF2-AD1F-53FD01BFA6B2}" presName="compNode" presStyleCnt="0"/>
      <dgm:spPr/>
    </dgm:pt>
    <dgm:pt modelId="{F6C6E2E9-88EC-4001-91E8-3CD2451F1055}" type="pres">
      <dgm:prSet presAssocID="{9782E067-5292-4AF2-AD1F-53FD01BFA6B2}" presName="iconBgRect" presStyleLbl="bgShp" presStyleIdx="0" presStyleCnt="2"/>
      <dgm:spPr/>
    </dgm:pt>
    <dgm:pt modelId="{A433B387-B912-433B-AD9C-F960842F174E}" type="pres">
      <dgm:prSet presAssocID="{9782E067-5292-4AF2-AD1F-53FD01BFA6B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1E9E2E12-5CC8-49F6-B864-FA1BB1656F7C}" type="pres">
      <dgm:prSet presAssocID="{9782E067-5292-4AF2-AD1F-53FD01BFA6B2}" presName="spaceRect" presStyleCnt="0"/>
      <dgm:spPr/>
    </dgm:pt>
    <dgm:pt modelId="{40C33FAD-F522-4D16-A8DF-344555202C52}" type="pres">
      <dgm:prSet presAssocID="{9782E067-5292-4AF2-AD1F-53FD01BFA6B2}" presName="textRect" presStyleLbl="revTx" presStyleIdx="0" presStyleCnt="2">
        <dgm:presLayoutVars>
          <dgm:chMax val="1"/>
          <dgm:chPref val="1"/>
        </dgm:presLayoutVars>
      </dgm:prSet>
      <dgm:spPr/>
    </dgm:pt>
    <dgm:pt modelId="{EAEA82E3-F30A-4207-8EA6-15C7DC409A16}" type="pres">
      <dgm:prSet presAssocID="{7B3E83AA-2713-4451-BE44-038C8D3D9A06}" presName="sibTrans" presStyleLbl="sibTrans2D1" presStyleIdx="0" presStyleCnt="0"/>
      <dgm:spPr/>
    </dgm:pt>
    <dgm:pt modelId="{7C3D1B3D-8375-4E2C-8060-11935840B7C0}" type="pres">
      <dgm:prSet presAssocID="{45A6B7E7-C815-4AF0-AF7F-003E8EDEDE6D}" presName="compNode" presStyleCnt="0"/>
      <dgm:spPr/>
    </dgm:pt>
    <dgm:pt modelId="{9B106EFA-48CE-4834-AE7B-F3F05A14B753}" type="pres">
      <dgm:prSet presAssocID="{45A6B7E7-C815-4AF0-AF7F-003E8EDEDE6D}" presName="iconBgRect" presStyleLbl="bgShp" presStyleIdx="1" presStyleCnt="2"/>
      <dgm:spPr/>
    </dgm:pt>
    <dgm:pt modelId="{26D997A6-958F-4EB7-8360-E4454DE0AEA2}" type="pres">
      <dgm:prSet presAssocID="{45A6B7E7-C815-4AF0-AF7F-003E8EDEDE6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rget Audience"/>
        </a:ext>
      </dgm:extLst>
    </dgm:pt>
    <dgm:pt modelId="{49D26592-3542-4C42-A78F-3672D8B4F251}" type="pres">
      <dgm:prSet presAssocID="{45A6B7E7-C815-4AF0-AF7F-003E8EDEDE6D}" presName="spaceRect" presStyleCnt="0"/>
      <dgm:spPr/>
    </dgm:pt>
    <dgm:pt modelId="{CE232261-265E-4D0A-9128-C440E27543F1}" type="pres">
      <dgm:prSet presAssocID="{45A6B7E7-C815-4AF0-AF7F-003E8EDEDE6D}" presName="textRect" presStyleLbl="revTx" presStyleIdx="1" presStyleCnt="2">
        <dgm:presLayoutVars>
          <dgm:chMax val="1"/>
          <dgm:chPref val="1"/>
        </dgm:presLayoutVars>
      </dgm:prSet>
      <dgm:spPr/>
    </dgm:pt>
  </dgm:ptLst>
  <dgm:cxnLst>
    <dgm:cxn modelId="{3619E71D-E71D-44AB-99C2-8DEFB2BED7EA}" srcId="{83F7909F-4DEB-47EA-A788-E651B7436962}" destId="{45A6B7E7-C815-4AF0-AF7F-003E8EDEDE6D}" srcOrd="1" destOrd="0" parTransId="{5995D466-6C0A-4419-99C6-89571BF5A4C6}" sibTransId="{054F85F6-50C3-463B-82BB-96CBAA4D5DEA}"/>
    <dgm:cxn modelId="{1140A92E-90FC-4BE9-8A8A-009C68A37A11}" type="presOf" srcId="{45A6B7E7-C815-4AF0-AF7F-003E8EDEDE6D}" destId="{CE232261-265E-4D0A-9128-C440E27543F1}" srcOrd="0" destOrd="0" presId="urn:microsoft.com/office/officeart/2018/2/layout/IconCircleList"/>
    <dgm:cxn modelId="{B344023F-D973-4AF4-8B7A-2A2D40FF6460}" type="presOf" srcId="{7B3E83AA-2713-4451-BE44-038C8D3D9A06}" destId="{EAEA82E3-F30A-4207-8EA6-15C7DC409A16}" srcOrd="0" destOrd="0" presId="urn:microsoft.com/office/officeart/2018/2/layout/IconCircleList"/>
    <dgm:cxn modelId="{8292E368-B224-4838-853B-8C2E20587488}" type="presOf" srcId="{9782E067-5292-4AF2-AD1F-53FD01BFA6B2}" destId="{40C33FAD-F522-4D16-A8DF-344555202C52}" srcOrd="0" destOrd="0" presId="urn:microsoft.com/office/officeart/2018/2/layout/IconCircleList"/>
    <dgm:cxn modelId="{C1F46AA0-3257-4FE4-A674-CE339B5245D1}" type="presOf" srcId="{83F7909F-4DEB-47EA-A788-E651B7436962}" destId="{6D8A4F54-402D-46A5-81E3-5E650A8C41DF}" srcOrd="0" destOrd="0" presId="urn:microsoft.com/office/officeart/2018/2/layout/IconCircleList"/>
    <dgm:cxn modelId="{338894FF-8037-4315-8D92-4087063DE791}" srcId="{83F7909F-4DEB-47EA-A788-E651B7436962}" destId="{9782E067-5292-4AF2-AD1F-53FD01BFA6B2}" srcOrd="0" destOrd="0" parTransId="{D86C13B8-A7BE-40AB-BFB5-C367CBB2B2D9}" sibTransId="{7B3E83AA-2713-4451-BE44-038C8D3D9A06}"/>
    <dgm:cxn modelId="{65E04092-347E-4D90-BD5E-63C3F814FEC4}" type="presParOf" srcId="{6D8A4F54-402D-46A5-81E3-5E650A8C41DF}" destId="{735F9394-1009-4B03-94AD-F2FDBAB729CF}" srcOrd="0" destOrd="0" presId="urn:microsoft.com/office/officeart/2018/2/layout/IconCircleList"/>
    <dgm:cxn modelId="{0C5958A3-7741-4A6E-A26D-64A562A2102C}" type="presParOf" srcId="{735F9394-1009-4B03-94AD-F2FDBAB729CF}" destId="{756DEB24-22E4-4475-941D-9991793DA047}" srcOrd="0" destOrd="0" presId="urn:microsoft.com/office/officeart/2018/2/layout/IconCircleList"/>
    <dgm:cxn modelId="{B1D9EF18-9F63-498A-BCF9-759AFF7447A8}" type="presParOf" srcId="{756DEB24-22E4-4475-941D-9991793DA047}" destId="{F6C6E2E9-88EC-4001-91E8-3CD2451F1055}" srcOrd="0" destOrd="0" presId="urn:microsoft.com/office/officeart/2018/2/layout/IconCircleList"/>
    <dgm:cxn modelId="{74E8518B-467F-49A7-B991-53D63FA671DB}" type="presParOf" srcId="{756DEB24-22E4-4475-941D-9991793DA047}" destId="{A433B387-B912-433B-AD9C-F960842F174E}" srcOrd="1" destOrd="0" presId="urn:microsoft.com/office/officeart/2018/2/layout/IconCircleList"/>
    <dgm:cxn modelId="{EA3A3CF7-88DD-4144-88DF-2AC7853602E7}" type="presParOf" srcId="{756DEB24-22E4-4475-941D-9991793DA047}" destId="{1E9E2E12-5CC8-49F6-B864-FA1BB1656F7C}" srcOrd="2" destOrd="0" presId="urn:microsoft.com/office/officeart/2018/2/layout/IconCircleList"/>
    <dgm:cxn modelId="{4B1966FA-7DB6-4CFE-979A-542B0F336A4E}" type="presParOf" srcId="{756DEB24-22E4-4475-941D-9991793DA047}" destId="{40C33FAD-F522-4D16-A8DF-344555202C52}" srcOrd="3" destOrd="0" presId="urn:microsoft.com/office/officeart/2018/2/layout/IconCircleList"/>
    <dgm:cxn modelId="{8380483C-A49B-464F-A105-3258B46BB170}" type="presParOf" srcId="{735F9394-1009-4B03-94AD-F2FDBAB729CF}" destId="{EAEA82E3-F30A-4207-8EA6-15C7DC409A16}" srcOrd="1" destOrd="0" presId="urn:microsoft.com/office/officeart/2018/2/layout/IconCircleList"/>
    <dgm:cxn modelId="{78941E41-E08F-4985-8A11-11D05DE51B90}" type="presParOf" srcId="{735F9394-1009-4B03-94AD-F2FDBAB729CF}" destId="{7C3D1B3D-8375-4E2C-8060-11935840B7C0}" srcOrd="2" destOrd="0" presId="urn:microsoft.com/office/officeart/2018/2/layout/IconCircleList"/>
    <dgm:cxn modelId="{390578A5-5C6D-4C8D-AD11-30B41459BA9C}" type="presParOf" srcId="{7C3D1B3D-8375-4E2C-8060-11935840B7C0}" destId="{9B106EFA-48CE-4834-AE7B-F3F05A14B753}" srcOrd="0" destOrd="0" presId="urn:microsoft.com/office/officeart/2018/2/layout/IconCircleList"/>
    <dgm:cxn modelId="{5296C626-60A9-4772-9D82-4EDD13ADEFCB}" type="presParOf" srcId="{7C3D1B3D-8375-4E2C-8060-11935840B7C0}" destId="{26D997A6-958F-4EB7-8360-E4454DE0AEA2}" srcOrd="1" destOrd="0" presId="urn:microsoft.com/office/officeart/2018/2/layout/IconCircleList"/>
    <dgm:cxn modelId="{8E701F1C-CCD5-4EF8-B2E1-71A4FB25E3FD}" type="presParOf" srcId="{7C3D1B3D-8375-4E2C-8060-11935840B7C0}" destId="{49D26592-3542-4C42-A78F-3672D8B4F251}" srcOrd="2" destOrd="0" presId="urn:microsoft.com/office/officeart/2018/2/layout/IconCircleList"/>
    <dgm:cxn modelId="{8AA648BA-6D52-44C9-830F-AFCCB0C330AE}" type="presParOf" srcId="{7C3D1B3D-8375-4E2C-8060-11935840B7C0}" destId="{CE232261-265E-4D0A-9128-C440E27543F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16E9A6-54EF-48BA-900E-AEADB1A2F35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497042B-F331-4C83-B831-94479F36344E}">
      <dgm:prSet/>
      <dgm:spPr/>
      <dgm:t>
        <a:bodyPr/>
        <a:lstStyle/>
        <a:p>
          <a:r>
            <a:rPr lang="en-GB" dirty="0"/>
            <a:t>Prior studies (</a:t>
          </a:r>
          <a:r>
            <a:rPr lang="en-GB" dirty="0" err="1"/>
            <a:t>Kheswa</a:t>
          </a:r>
          <a:r>
            <a:rPr lang="en-GB" dirty="0"/>
            <a:t>, Kulkarni, Levin, </a:t>
          </a:r>
          <a:r>
            <a:rPr lang="en-GB" dirty="0" err="1"/>
            <a:t>Padmanabhanunni</a:t>
          </a:r>
          <a:r>
            <a:rPr lang="en-GB" dirty="0"/>
            <a:t>, Quinn, Ji, </a:t>
          </a:r>
          <a:r>
            <a:rPr lang="en-GB" dirty="0" err="1"/>
            <a:t>Nackerud</a:t>
          </a:r>
          <a:r>
            <a:rPr lang="en-GB" dirty="0"/>
            <a:t>) have examined work-related stress and burnout in various professionals, including trauma counsellors, social workers, psychology students, police detectives, domestic violence service providers, and professionals/volunteers working with refugees.</a:t>
          </a:r>
          <a:endParaRPr lang="en-US" dirty="0"/>
        </a:p>
      </dgm:t>
    </dgm:pt>
    <dgm:pt modelId="{72A6F51F-0ADF-46F2-BFAF-49DD0D1BBA8F}" type="parTrans" cxnId="{C75392BF-FFAD-491D-A15D-A6091F5AA97E}">
      <dgm:prSet/>
      <dgm:spPr/>
      <dgm:t>
        <a:bodyPr/>
        <a:lstStyle/>
        <a:p>
          <a:endParaRPr lang="en-US"/>
        </a:p>
      </dgm:t>
    </dgm:pt>
    <dgm:pt modelId="{83C857D1-D6AF-47BB-BE00-AE16FD232AE4}" type="sibTrans" cxnId="{C75392BF-FFAD-491D-A15D-A6091F5AA97E}">
      <dgm:prSet/>
      <dgm:spPr/>
      <dgm:t>
        <a:bodyPr/>
        <a:lstStyle/>
        <a:p>
          <a:endParaRPr lang="en-US"/>
        </a:p>
      </dgm:t>
    </dgm:pt>
    <dgm:pt modelId="{251DBE53-B463-42AB-858A-C22D07C19217}">
      <dgm:prSet/>
      <dgm:spPr/>
      <dgm:t>
        <a:bodyPr/>
        <a:lstStyle/>
        <a:p>
          <a:r>
            <a:rPr lang="en-GB" dirty="0"/>
            <a:t>This study is one of the first to investigate the impact of internal and external factors on STS symptoms among FSWs in South Africa. FSWs frequently encounter traumatic situations due to the sensitive nature of their profession, making it crucial to understand how internal and external factors influence their experiences with STS.</a:t>
          </a:r>
          <a:endParaRPr lang="en-US" dirty="0"/>
        </a:p>
      </dgm:t>
    </dgm:pt>
    <dgm:pt modelId="{6643A73F-059B-4472-91B9-75EDCA341060}" type="parTrans" cxnId="{ABD3EA2D-31F5-43BE-8D25-196FDA2525B3}">
      <dgm:prSet/>
      <dgm:spPr/>
      <dgm:t>
        <a:bodyPr/>
        <a:lstStyle/>
        <a:p>
          <a:endParaRPr lang="en-US"/>
        </a:p>
      </dgm:t>
    </dgm:pt>
    <dgm:pt modelId="{C2A0B2E8-F89E-4356-8415-2F2DA3B102BA}" type="sibTrans" cxnId="{ABD3EA2D-31F5-43BE-8D25-196FDA2525B3}">
      <dgm:prSet/>
      <dgm:spPr/>
      <dgm:t>
        <a:bodyPr/>
        <a:lstStyle/>
        <a:p>
          <a:endParaRPr lang="en-US"/>
        </a:p>
      </dgm:t>
    </dgm:pt>
    <dgm:pt modelId="{7D75D66F-A460-40AB-AF0E-BA4CDA08DFE7}">
      <dgm:prSet/>
      <dgm:spPr/>
      <dgm:t>
        <a:bodyPr/>
        <a:lstStyle/>
        <a:p>
          <a:r>
            <a:rPr lang="en-GB" dirty="0"/>
            <a:t>Although not all significant factors were explored, the study shed light on the impact of certain internal and external factors on STS in FSWs. The results indicated variations in how STS affects different participant groups based on factors such as race, relationship status, clinical supervision, social support, and exposure to traumatic events. It's important to note the small sample size and the possibility of other factors affecting STS.</a:t>
          </a:r>
          <a:endParaRPr lang="en-US" dirty="0"/>
        </a:p>
      </dgm:t>
    </dgm:pt>
    <dgm:pt modelId="{E377C0ED-315C-4B83-B233-2477C2D54C36}" type="parTrans" cxnId="{73F5FF26-8102-47AD-8E65-FACE3A63DC08}">
      <dgm:prSet/>
      <dgm:spPr/>
      <dgm:t>
        <a:bodyPr/>
        <a:lstStyle/>
        <a:p>
          <a:endParaRPr lang="en-US"/>
        </a:p>
      </dgm:t>
    </dgm:pt>
    <dgm:pt modelId="{63426F2B-FB96-45C7-AA3E-186EA216E3D5}" type="sibTrans" cxnId="{73F5FF26-8102-47AD-8E65-FACE3A63DC08}">
      <dgm:prSet/>
      <dgm:spPr/>
      <dgm:t>
        <a:bodyPr/>
        <a:lstStyle/>
        <a:p>
          <a:endParaRPr lang="en-US"/>
        </a:p>
      </dgm:t>
    </dgm:pt>
    <dgm:pt modelId="{D0E2988A-B302-4811-8200-D4D89DAA1921}" type="pres">
      <dgm:prSet presAssocID="{5B16E9A6-54EF-48BA-900E-AEADB1A2F357}" presName="linear" presStyleCnt="0">
        <dgm:presLayoutVars>
          <dgm:animLvl val="lvl"/>
          <dgm:resizeHandles val="exact"/>
        </dgm:presLayoutVars>
      </dgm:prSet>
      <dgm:spPr/>
    </dgm:pt>
    <dgm:pt modelId="{6ECC3261-4F99-4614-A837-1FD7D5F131FD}" type="pres">
      <dgm:prSet presAssocID="{9497042B-F331-4C83-B831-94479F36344E}" presName="parentText" presStyleLbl="node1" presStyleIdx="0" presStyleCnt="3">
        <dgm:presLayoutVars>
          <dgm:chMax val="0"/>
          <dgm:bulletEnabled val="1"/>
        </dgm:presLayoutVars>
      </dgm:prSet>
      <dgm:spPr/>
    </dgm:pt>
    <dgm:pt modelId="{2D82A8BF-2C8D-4FEF-BD2B-882BEE9161B6}" type="pres">
      <dgm:prSet presAssocID="{83C857D1-D6AF-47BB-BE00-AE16FD232AE4}" presName="spacer" presStyleCnt="0"/>
      <dgm:spPr/>
    </dgm:pt>
    <dgm:pt modelId="{18E362BF-ED33-4871-9071-2EFA673AED73}" type="pres">
      <dgm:prSet presAssocID="{251DBE53-B463-42AB-858A-C22D07C19217}" presName="parentText" presStyleLbl="node1" presStyleIdx="1" presStyleCnt="3">
        <dgm:presLayoutVars>
          <dgm:chMax val="0"/>
          <dgm:bulletEnabled val="1"/>
        </dgm:presLayoutVars>
      </dgm:prSet>
      <dgm:spPr/>
    </dgm:pt>
    <dgm:pt modelId="{0E871314-5650-4355-9E68-7953593AF137}" type="pres">
      <dgm:prSet presAssocID="{C2A0B2E8-F89E-4356-8415-2F2DA3B102BA}" presName="spacer" presStyleCnt="0"/>
      <dgm:spPr/>
    </dgm:pt>
    <dgm:pt modelId="{59F9114F-53B4-4BEC-B037-E185968C3F58}" type="pres">
      <dgm:prSet presAssocID="{7D75D66F-A460-40AB-AF0E-BA4CDA08DFE7}" presName="parentText" presStyleLbl="node1" presStyleIdx="2" presStyleCnt="3">
        <dgm:presLayoutVars>
          <dgm:chMax val="0"/>
          <dgm:bulletEnabled val="1"/>
        </dgm:presLayoutVars>
      </dgm:prSet>
      <dgm:spPr/>
    </dgm:pt>
  </dgm:ptLst>
  <dgm:cxnLst>
    <dgm:cxn modelId="{424C3208-C17C-400D-91FC-752E9712DC36}" type="presOf" srcId="{7D75D66F-A460-40AB-AF0E-BA4CDA08DFE7}" destId="{59F9114F-53B4-4BEC-B037-E185968C3F58}" srcOrd="0" destOrd="0" presId="urn:microsoft.com/office/officeart/2005/8/layout/vList2"/>
    <dgm:cxn modelId="{73F5FF26-8102-47AD-8E65-FACE3A63DC08}" srcId="{5B16E9A6-54EF-48BA-900E-AEADB1A2F357}" destId="{7D75D66F-A460-40AB-AF0E-BA4CDA08DFE7}" srcOrd="2" destOrd="0" parTransId="{E377C0ED-315C-4B83-B233-2477C2D54C36}" sibTransId="{63426F2B-FB96-45C7-AA3E-186EA216E3D5}"/>
    <dgm:cxn modelId="{ABD3EA2D-31F5-43BE-8D25-196FDA2525B3}" srcId="{5B16E9A6-54EF-48BA-900E-AEADB1A2F357}" destId="{251DBE53-B463-42AB-858A-C22D07C19217}" srcOrd="1" destOrd="0" parTransId="{6643A73F-059B-4472-91B9-75EDCA341060}" sibTransId="{C2A0B2E8-F89E-4356-8415-2F2DA3B102BA}"/>
    <dgm:cxn modelId="{AE7DBB98-D5C2-43F5-B3AB-B93723E3028B}" type="presOf" srcId="{9497042B-F331-4C83-B831-94479F36344E}" destId="{6ECC3261-4F99-4614-A837-1FD7D5F131FD}" srcOrd="0" destOrd="0" presId="urn:microsoft.com/office/officeart/2005/8/layout/vList2"/>
    <dgm:cxn modelId="{C75392BF-FFAD-491D-A15D-A6091F5AA97E}" srcId="{5B16E9A6-54EF-48BA-900E-AEADB1A2F357}" destId="{9497042B-F331-4C83-B831-94479F36344E}" srcOrd="0" destOrd="0" parTransId="{72A6F51F-0ADF-46F2-BFAF-49DD0D1BBA8F}" sibTransId="{83C857D1-D6AF-47BB-BE00-AE16FD232AE4}"/>
    <dgm:cxn modelId="{0DDAD4D2-8523-4548-8679-B8F6F63AFE99}" type="presOf" srcId="{251DBE53-B463-42AB-858A-C22D07C19217}" destId="{18E362BF-ED33-4871-9071-2EFA673AED73}" srcOrd="0" destOrd="0" presId="urn:microsoft.com/office/officeart/2005/8/layout/vList2"/>
    <dgm:cxn modelId="{B1F5DAEC-2204-49B6-B626-BFB7B566AAD3}" type="presOf" srcId="{5B16E9A6-54EF-48BA-900E-AEADB1A2F357}" destId="{D0E2988A-B302-4811-8200-D4D89DAA1921}" srcOrd="0" destOrd="0" presId="urn:microsoft.com/office/officeart/2005/8/layout/vList2"/>
    <dgm:cxn modelId="{2950552F-C200-41E9-AB4A-647B2C69474D}" type="presParOf" srcId="{D0E2988A-B302-4811-8200-D4D89DAA1921}" destId="{6ECC3261-4F99-4614-A837-1FD7D5F131FD}" srcOrd="0" destOrd="0" presId="urn:microsoft.com/office/officeart/2005/8/layout/vList2"/>
    <dgm:cxn modelId="{1DD5295E-2240-4417-8F2F-21D5D149055E}" type="presParOf" srcId="{D0E2988A-B302-4811-8200-D4D89DAA1921}" destId="{2D82A8BF-2C8D-4FEF-BD2B-882BEE9161B6}" srcOrd="1" destOrd="0" presId="urn:microsoft.com/office/officeart/2005/8/layout/vList2"/>
    <dgm:cxn modelId="{87D2DC70-AC22-420E-9739-D0787140A0F1}" type="presParOf" srcId="{D0E2988A-B302-4811-8200-D4D89DAA1921}" destId="{18E362BF-ED33-4871-9071-2EFA673AED73}" srcOrd="2" destOrd="0" presId="urn:microsoft.com/office/officeart/2005/8/layout/vList2"/>
    <dgm:cxn modelId="{0451F42C-BB7B-422F-B3CF-BB9E52C640C9}" type="presParOf" srcId="{D0E2988A-B302-4811-8200-D4D89DAA1921}" destId="{0E871314-5650-4355-9E68-7953593AF137}" srcOrd="3" destOrd="0" presId="urn:microsoft.com/office/officeart/2005/8/layout/vList2"/>
    <dgm:cxn modelId="{A4F1D8A8-60C8-4406-B863-407B94D6F7E9}" type="presParOf" srcId="{D0E2988A-B302-4811-8200-D4D89DAA1921}" destId="{59F9114F-53B4-4BEC-B037-E185968C3F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BD11A5-5B13-4FAA-BDA2-A4C242D31F63}" type="doc">
      <dgm:prSet loTypeId="urn:microsoft.com/office/officeart/2016/7/layout/BasicProcessNew" loCatId="process" qsTypeId="urn:microsoft.com/office/officeart/2005/8/quickstyle/simple1" qsCatId="simple" csTypeId="urn:microsoft.com/office/officeart/2005/8/colors/colorful1" csCatId="colorful"/>
      <dgm:spPr/>
      <dgm:t>
        <a:bodyPr/>
        <a:lstStyle/>
        <a:p>
          <a:endParaRPr lang="en-US"/>
        </a:p>
      </dgm:t>
    </dgm:pt>
    <dgm:pt modelId="{8DDCA655-B99F-447F-98C7-5E993EA29E10}">
      <dgm:prSet/>
      <dgm:spPr/>
      <dgm:t>
        <a:bodyPr/>
        <a:lstStyle/>
        <a:p>
          <a:r>
            <a:rPr lang="en-GB"/>
            <a:t>Several unexpected findings emerged from the study, such as:</a:t>
          </a:r>
          <a:endParaRPr lang="en-US"/>
        </a:p>
      </dgm:t>
    </dgm:pt>
    <dgm:pt modelId="{7808C52C-5D8A-4CBB-B202-15650F835911}" type="parTrans" cxnId="{7A7B60A6-6ABC-4B7B-8D97-FDF0F64749EE}">
      <dgm:prSet/>
      <dgm:spPr/>
      <dgm:t>
        <a:bodyPr/>
        <a:lstStyle/>
        <a:p>
          <a:endParaRPr lang="en-US"/>
        </a:p>
      </dgm:t>
    </dgm:pt>
    <dgm:pt modelId="{CA35F463-09A0-4327-9F56-8AE41AC313BE}" type="sibTrans" cxnId="{7A7B60A6-6ABC-4B7B-8D97-FDF0F64749EE}">
      <dgm:prSet/>
      <dgm:spPr/>
      <dgm:t>
        <a:bodyPr/>
        <a:lstStyle/>
        <a:p>
          <a:endParaRPr lang="en-US"/>
        </a:p>
      </dgm:t>
    </dgm:pt>
    <dgm:pt modelId="{95350D23-6056-4740-99F4-A14A498B9899}">
      <dgm:prSet/>
      <dgm:spPr/>
      <dgm:t>
        <a:bodyPr/>
        <a:lstStyle/>
        <a:p>
          <a:r>
            <a:rPr lang="en-GB" dirty="0"/>
            <a:t>Black participants were slightly less likely than White participants to exhibit avoidance symptoms, possibly due to prior stress exposure and coping mechanisms.</a:t>
          </a:r>
          <a:endParaRPr lang="en-US" dirty="0"/>
        </a:p>
      </dgm:t>
    </dgm:pt>
    <dgm:pt modelId="{52AC35F2-6697-4464-B98D-37CC4A3FFA1A}" type="parTrans" cxnId="{246C0656-E8A1-4DFA-99F2-7CF554AFAB40}">
      <dgm:prSet/>
      <dgm:spPr/>
      <dgm:t>
        <a:bodyPr/>
        <a:lstStyle/>
        <a:p>
          <a:endParaRPr lang="en-US"/>
        </a:p>
      </dgm:t>
    </dgm:pt>
    <dgm:pt modelId="{F72048A3-6F9F-45F2-BFA2-163751D9B4D9}" type="sibTrans" cxnId="{246C0656-E8A1-4DFA-99F2-7CF554AFAB40}">
      <dgm:prSet/>
      <dgm:spPr/>
      <dgm:t>
        <a:bodyPr/>
        <a:lstStyle/>
        <a:p>
          <a:endParaRPr lang="en-US"/>
        </a:p>
      </dgm:t>
    </dgm:pt>
    <dgm:pt modelId="{41FD8FB5-D4D9-4627-8109-EC4588EE92CA}">
      <dgm:prSet/>
      <dgm:spPr/>
      <dgm:t>
        <a:bodyPr/>
        <a:lstStyle/>
        <a:p>
          <a:r>
            <a:rPr lang="en-GB"/>
            <a:t>Single participants experienced less intrusion symptoms, challenging the notion that marital status always protects against STS.</a:t>
          </a:r>
          <a:endParaRPr lang="en-US"/>
        </a:p>
      </dgm:t>
    </dgm:pt>
    <dgm:pt modelId="{8B606B59-534E-465A-A6FC-F7FC94B97B5C}" type="parTrans" cxnId="{C7F91DD5-630D-450E-A0DC-CEB65A1B141C}">
      <dgm:prSet/>
      <dgm:spPr/>
      <dgm:t>
        <a:bodyPr/>
        <a:lstStyle/>
        <a:p>
          <a:endParaRPr lang="en-US"/>
        </a:p>
      </dgm:t>
    </dgm:pt>
    <dgm:pt modelId="{0E4AF41B-1775-4DF5-9CD7-A0441B854698}" type="sibTrans" cxnId="{C7F91DD5-630D-450E-A0DC-CEB65A1B141C}">
      <dgm:prSet/>
      <dgm:spPr/>
      <dgm:t>
        <a:bodyPr/>
        <a:lstStyle/>
        <a:p>
          <a:endParaRPr lang="en-US"/>
        </a:p>
      </dgm:t>
    </dgm:pt>
    <dgm:pt modelId="{CDA9FA2B-CA5E-465A-8197-053F662FC570}">
      <dgm:prSet/>
      <dgm:spPr/>
      <dgm:t>
        <a:bodyPr/>
        <a:lstStyle/>
        <a:p>
          <a:r>
            <a:rPr lang="en-GB"/>
            <a:t>Participants who did not seek clinical supervision had reduced avoidance and arousal symptoms, highlighting potential factors impacting its effectiveness.</a:t>
          </a:r>
          <a:endParaRPr lang="en-US"/>
        </a:p>
      </dgm:t>
    </dgm:pt>
    <dgm:pt modelId="{62442834-A2DC-4F11-A36E-3ECB0E17213A}" type="parTrans" cxnId="{A956164F-2932-458A-A103-DA487FE4DDD9}">
      <dgm:prSet/>
      <dgm:spPr/>
      <dgm:t>
        <a:bodyPr/>
        <a:lstStyle/>
        <a:p>
          <a:endParaRPr lang="en-US"/>
        </a:p>
      </dgm:t>
    </dgm:pt>
    <dgm:pt modelId="{A870856D-37BA-4687-822B-4298CCCA7D3C}" type="sibTrans" cxnId="{A956164F-2932-458A-A103-DA487FE4DDD9}">
      <dgm:prSet/>
      <dgm:spPr/>
      <dgm:t>
        <a:bodyPr/>
        <a:lstStyle/>
        <a:p>
          <a:endParaRPr lang="en-US"/>
        </a:p>
      </dgm:t>
    </dgm:pt>
    <dgm:pt modelId="{1AF59B51-468D-407E-AAE6-937B3663B62B}">
      <dgm:prSet/>
      <dgm:spPr/>
      <dgm:t>
        <a:bodyPr/>
        <a:lstStyle/>
        <a:p>
          <a:r>
            <a:rPr lang="en-GB"/>
            <a:t>Participants who did not seek social support had fewer intrusive symptoms, emphasizing the potential negative effects of unfavourable social interactions.</a:t>
          </a:r>
          <a:endParaRPr lang="en-US"/>
        </a:p>
      </dgm:t>
    </dgm:pt>
    <dgm:pt modelId="{57F7194C-C2AB-4A98-99AC-9AF217ABDC36}" type="parTrans" cxnId="{DEEE5605-4FE0-47AB-8614-D4F635190F30}">
      <dgm:prSet/>
      <dgm:spPr/>
      <dgm:t>
        <a:bodyPr/>
        <a:lstStyle/>
        <a:p>
          <a:endParaRPr lang="en-US"/>
        </a:p>
      </dgm:t>
    </dgm:pt>
    <dgm:pt modelId="{F07B3F36-B9D8-4B82-91A0-17BA5FE465D4}" type="sibTrans" cxnId="{DEEE5605-4FE0-47AB-8614-D4F635190F30}">
      <dgm:prSet/>
      <dgm:spPr/>
      <dgm:t>
        <a:bodyPr/>
        <a:lstStyle/>
        <a:p>
          <a:endParaRPr lang="en-US"/>
        </a:p>
      </dgm:t>
    </dgm:pt>
    <dgm:pt modelId="{2FACE814-ED26-4E42-B163-3C7BE04E8458}">
      <dgm:prSet/>
      <dgm:spPr/>
      <dgm:t>
        <a:bodyPr/>
        <a:lstStyle/>
        <a:p>
          <a:r>
            <a:rPr lang="en-GB"/>
            <a:t>The findings align with Dutton and Rubinstein's Ecological Blueprint of Trauma, emphasizing the importance of understanding trauma experiences within social and environmental contexts. This approach considers multiple factors at various levels and can inform more effective interventions and support strategies for managing STS among FSWs.</a:t>
          </a:r>
          <a:endParaRPr lang="en-US"/>
        </a:p>
      </dgm:t>
    </dgm:pt>
    <dgm:pt modelId="{41C3C4F0-5547-41FE-A7BE-BE04DB0B78F1}" type="parTrans" cxnId="{035338F7-F51E-492B-B86D-49B7AC5B2903}">
      <dgm:prSet/>
      <dgm:spPr/>
      <dgm:t>
        <a:bodyPr/>
        <a:lstStyle/>
        <a:p>
          <a:endParaRPr lang="en-US"/>
        </a:p>
      </dgm:t>
    </dgm:pt>
    <dgm:pt modelId="{F3C56D01-B78A-4F82-9C07-DBC0F3E20744}" type="sibTrans" cxnId="{035338F7-F51E-492B-B86D-49B7AC5B2903}">
      <dgm:prSet/>
      <dgm:spPr/>
      <dgm:t>
        <a:bodyPr/>
        <a:lstStyle/>
        <a:p>
          <a:endParaRPr lang="en-US"/>
        </a:p>
      </dgm:t>
    </dgm:pt>
    <dgm:pt modelId="{414D82BF-1655-4AF8-ADF7-0B6E52593D86}" type="pres">
      <dgm:prSet presAssocID="{F7BD11A5-5B13-4FAA-BDA2-A4C242D31F63}" presName="Name0" presStyleCnt="0">
        <dgm:presLayoutVars>
          <dgm:dir/>
          <dgm:resizeHandles val="exact"/>
        </dgm:presLayoutVars>
      </dgm:prSet>
      <dgm:spPr/>
    </dgm:pt>
    <dgm:pt modelId="{D413E0F8-7782-4FF6-9B71-899CD8F561A6}" type="pres">
      <dgm:prSet presAssocID="{8DDCA655-B99F-447F-98C7-5E993EA29E10}" presName="node" presStyleLbl="node1" presStyleIdx="0" presStyleCnt="11">
        <dgm:presLayoutVars>
          <dgm:bulletEnabled val="1"/>
        </dgm:presLayoutVars>
      </dgm:prSet>
      <dgm:spPr/>
    </dgm:pt>
    <dgm:pt modelId="{166203DB-FBAE-4DF8-B9D8-AE4ADCBA33B1}" type="pres">
      <dgm:prSet presAssocID="{CA35F463-09A0-4327-9F56-8AE41AC313BE}" presName="sibTransSpacerBeforeConnector" presStyleCnt="0"/>
      <dgm:spPr/>
    </dgm:pt>
    <dgm:pt modelId="{40DDEE32-75C6-4F37-BD45-63B81E936A46}" type="pres">
      <dgm:prSet presAssocID="{CA35F463-09A0-4327-9F56-8AE41AC313BE}" presName="sibTrans" presStyleLbl="node1" presStyleIdx="1" presStyleCnt="11"/>
      <dgm:spPr/>
    </dgm:pt>
    <dgm:pt modelId="{8E59DCB6-1581-4938-87AE-3461D7CBF4DE}" type="pres">
      <dgm:prSet presAssocID="{CA35F463-09A0-4327-9F56-8AE41AC313BE}" presName="sibTransSpacerAfterConnector" presStyleCnt="0"/>
      <dgm:spPr/>
    </dgm:pt>
    <dgm:pt modelId="{C91AF1F7-7FB7-4256-BC8D-F17166AA7781}" type="pres">
      <dgm:prSet presAssocID="{95350D23-6056-4740-99F4-A14A498B9899}" presName="node" presStyleLbl="node1" presStyleIdx="2" presStyleCnt="11">
        <dgm:presLayoutVars>
          <dgm:bulletEnabled val="1"/>
        </dgm:presLayoutVars>
      </dgm:prSet>
      <dgm:spPr/>
    </dgm:pt>
    <dgm:pt modelId="{722E01A8-37AD-4FD3-B724-59C9D8C50178}" type="pres">
      <dgm:prSet presAssocID="{F72048A3-6F9F-45F2-BFA2-163751D9B4D9}" presName="sibTransSpacerBeforeConnector" presStyleCnt="0"/>
      <dgm:spPr/>
    </dgm:pt>
    <dgm:pt modelId="{680771B9-0F94-46FD-B6EF-326560664D37}" type="pres">
      <dgm:prSet presAssocID="{F72048A3-6F9F-45F2-BFA2-163751D9B4D9}" presName="sibTrans" presStyleLbl="node1" presStyleIdx="3" presStyleCnt="11"/>
      <dgm:spPr/>
    </dgm:pt>
    <dgm:pt modelId="{8AE3B918-2411-48B3-AF79-8A7D5AF3C072}" type="pres">
      <dgm:prSet presAssocID="{F72048A3-6F9F-45F2-BFA2-163751D9B4D9}" presName="sibTransSpacerAfterConnector" presStyleCnt="0"/>
      <dgm:spPr/>
    </dgm:pt>
    <dgm:pt modelId="{2478269D-B220-4672-9802-1E00EAF5336D}" type="pres">
      <dgm:prSet presAssocID="{41FD8FB5-D4D9-4627-8109-EC4588EE92CA}" presName="node" presStyleLbl="node1" presStyleIdx="4" presStyleCnt="11">
        <dgm:presLayoutVars>
          <dgm:bulletEnabled val="1"/>
        </dgm:presLayoutVars>
      </dgm:prSet>
      <dgm:spPr/>
    </dgm:pt>
    <dgm:pt modelId="{14E996FD-CE5C-4FF8-AB4E-07A4AC84C9D3}" type="pres">
      <dgm:prSet presAssocID="{0E4AF41B-1775-4DF5-9CD7-A0441B854698}" presName="sibTransSpacerBeforeConnector" presStyleCnt="0"/>
      <dgm:spPr/>
    </dgm:pt>
    <dgm:pt modelId="{65DEB9AD-B36D-480D-9797-C8A55EBD5ACE}" type="pres">
      <dgm:prSet presAssocID="{0E4AF41B-1775-4DF5-9CD7-A0441B854698}" presName="sibTrans" presStyleLbl="node1" presStyleIdx="5" presStyleCnt="11"/>
      <dgm:spPr/>
    </dgm:pt>
    <dgm:pt modelId="{966461EF-E6F1-4148-9AE6-36A185BF7DE7}" type="pres">
      <dgm:prSet presAssocID="{0E4AF41B-1775-4DF5-9CD7-A0441B854698}" presName="sibTransSpacerAfterConnector" presStyleCnt="0"/>
      <dgm:spPr/>
    </dgm:pt>
    <dgm:pt modelId="{16004A78-5180-41CA-9CC3-420B079FCCAC}" type="pres">
      <dgm:prSet presAssocID="{CDA9FA2B-CA5E-465A-8197-053F662FC570}" presName="node" presStyleLbl="node1" presStyleIdx="6" presStyleCnt="11">
        <dgm:presLayoutVars>
          <dgm:bulletEnabled val="1"/>
        </dgm:presLayoutVars>
      </dgm:prSet>
      <dgm:spPr/>
    </dgm:pt>
    <dgm:pt modelId="{143A1323-1B69-43EB-9474-C2E504843AAD}" type="pres">
      <dgm:prSet presAssocID="{A870856D-37BA-4687-822B-4298CCCA7D3C}" presName="sibTransSpacerBeforeConnector" presStyleCnt="0"/>
      <dgm:spPr/>
    </dgm:pt>
    <dgm:pt modelId="{4F45DDBE-1D4F-4AD3-9617-08BB7D1309CC}" type="pres">
      <dgm:prSet presAssocID="{A870856D-37BA-4687-822B-4298CCCA7D3C}" presName="sibTrans" presStyleLbl="node1" presStyleIdx="7" presStyleCnt="11"/>
      <dgm:spPr/>
    </dgm:pt>
    <dgm:pt modelId="{432080F2-F14F-4540-938D-D279E438F7D6}" type="pres">
      <dgm:prSet presAssocID="{A870856D-37BA-4687-822B-4298CCCA7D3C}" presName="sibTransSpacerAfterConnector" presStyleCnt="0"/>
      <dgm:spPr/>
    </dgm:pt>
    <dgm:pt modelId="{7F3C512A-DF74-465B-95B6-C7DA7637BCE4}" type="pres">
      <dgm:prSet presAssocID="{1AF59B51-468D-407E-AAE6-937B3663B62B}" presName="node" presStyleLbl="node1" presStyleIdx="8" presStyleCnt="11">
        <dgm:presLayoutVars>
          <dgm:bulletEnabled val="1"/>
        </dgm:presLayoutVars>
      </dgm:prSet>
      <dgm:spPr/>
    </dgm:pt>
    <dgm:pt modelId="{7019A8D0-9DB8-47E4-B020-E0F5E5A57D3B}" type="pres">
      <dgm:prSet presAssocID="{F07B3F36-B9D8-4B82-91A0-17BA5FE465D4}" presName="sibTransSpacerBeforeConnector" presStyleCnt="0"/>
      <dgm:spPr/>
    </dgm:pt>
    <dgm:pt modelId="{7BC10DBF-D5B0-416F-BC1E-88B844706C83}" type="pres">
      <dgm:prSet presAssocID="{F07B3F36-B9D8-4B82-91A0-17BA5FE465D4}" presName="sibTrans" presStyleLbl="node1" presStyleIdx="9" presStyleCnt="11"/>
      <dgm:spPr/>
    </dgm:pt>
    <dgm:pt modelId="{C7EA9F61-EFBB-485F-B9BD-D3DBF888886D}" type="pres">
      <dgm:prSet presAssocID="{F07B3F36-B9D8-4B82-91A0-17BA5FE465D4}" presName="sibTransSpacerAfterConnector" presStyleCnt="0"/>
      <dgm:spPr/>
    </dgm:pt>
    <dgm:pt modelId="{C5F3F344-C112-48DF-83C1-D596015E8E8A}" type="pres">
      <dgm:prSet presAssocID="{2FACE814-ED26-4E42-B163-3C7BE04E8458}" presName="node" presStyleLbl="node1" presStyleIdx="10" presStyleCnt="11">
        <dgm:presLayoutVars>
          <dgm:bulletEnabled val="1"/>
        </dgm:presLayoutVars>
      </dgm:prSet>
      <dgm:spPr/>
    </dgm:pt>
  </dgm:ptLst>
  <dgm:cxnLst>
    <dgm:cxn modelId="{DEEE5605-4FE0-47AB-8614-D4F635190F30}" srcId="{F7BD11A5-5B13-4FAA-BDA2-A4C242D31F63}" destId="{1AF59B51-468D-407E-AAE6-937B3663B62B}" srcOrd="4" destOrd="0" parTransId="{57F7194C-C2AB-4A98-99AC-9AF217ABDC36}" sibTransId="{F07B3F36-B9D8-4B82-91A0-17BA5FE465D4}"/>
    <dgm:cxn modelId="{273A191C-8AF2-4C19-9EDF-23070AF96907}" type="presOf" srcId="{F7BD11A5-5B13-4FAA-BDA2-A4C242D31F63}" destId="{414D82BF-1655-4AF8-ADF7-0B6E52593D86}" srcOrd="0" destOrd="0" presId="urn:microsoft.com/office/officeart/2016/7/layout/BasicProcessNew"/>
    <dgm:cxn modelId="{50714024-0655-4642-B19E-733C3B8E02B8}" type="presOf" srcId="{F72048A3-6F9F-45F2-BFA2-163751D9B4D9}" destId="{680771B9-0F94-46FD-B6EF-326560664D37}" srcOrd="0" destOrd="0" presId="urn:microsoft.com/office/officeart/2016/7/layout/BasicProcessNew"/>
    <dgm:cxn modelId="{BD81512B-B039-4B0C-909F-AE5F10EB4F5C}" type="presOf" srcId="{0E4AF41B-1775-4DF5-9CD7-A0441B854698}" destId="{65DEB9AD-B36D-480D-9797-C8A55EBD5ACE}" srcOrd="0" destOrd="0" presId="urn:microsoft.com/office/officeart/2016/7/layout/BasicProcessNew"/>
    <dgm:cxn modelId="{3B7FCD5D-9711-4F92-884C-AC6736217523}" type="presOf" srcId="{8DDCA655-B99F-447F-98C7-5E993EA29E10}" destId="{D413E0F8-7782-4FF6-9B71-899CD8F561A6}" srcOrd="0" destOrd="0" presId="urn:microsoft.com/office/officeart/2016/7/layout/BasicProcessNew"/>
    <dgm:cxn modelId="{F75FCA45-1C50-4D75-A2AB-8A370AD363AA}" type="presOf" srcId="{95350D23-6056-4740-99F4-A14A498B9899}" destId="{C91AF1F7-7FB7-4256-BC8D-F17166AA7781}" srcOrd="0" destOrd="0" presId="urn:microsoft.com/office/officeart/2016/7/layout/BasicProcessNew"/>
    <dgm:cxn modelId="{A956164F-2932-458A-A103-DA487FE4DDD9}" srcId="{F7BD11A5-5B13-4FAA-BDA2-A4C242D31F63}" destId="{CDA9FA2B-CA5E-465A-8197-053F662FC570}" srcOrd="3" destOrd="0" parTransId="{62442834-A2DC-4F11-A36E-3ECB0E17213A}" sibTransId="{A870856D-37BA-4687-822B-4298CCCA7D3C}"/>
    <dgm:cxn modelId="{CC3E9E70-23B2-4224-B589-3D00B8CE9011}" type="presOf" srcId="{A870856D-37BA-4687-822B-4298CCCA7D3C}" destId="{4F45DDBE-1D4F-4AD3-9617-08BB7D1309CC}" srcOrd="0" destOrd="0" presId="urn:microsoft.com/office/officeart/2016/7/layout/BasicProcessNew"/>
    <dgm:cxn modelId="{12107073-FB49-4664-B103-05A98FB2635D}" type="presOf" srcId="{F07B3F36-B9D8-4B82-91A0-17BA5FE465D4}" destId="{7BC10DBF-D5B0-416F-BC1E-88B844706C83}" srcOrd="0" destOrd="0" presId="urn:microsoft.com/office/officeart/2016/7/layout/BasicProcessNew"/>
    <dgm:cxn modelId="{246C0656-E8A1-4DFA-99F2-7CF554AFAB40}" srcId="{F7BD11A5-5B13-4FAA-BDA2-A4C242D31F63}" destId="{95350D23-6056-4740-99F4-A14A498B9899}" srcOrd="1" destOrd="0" parTransId="{52AC35F2-6697-4464-B98D-37CC4A3FFA1A}" sibTransId="{F72048A3-6F9F-45F2-BFA2-163751D9B4D9}"/>
    <dgm:cxn modelId="{74CCF49E-57C7-4AC6-9382-8AF5EB00B58A}" type="presOf" srcId="{CDA9FA2B-CA5E-465A-8197-053F662FC570}" destId="{16004A78-5180-41CA-9CC3-420B079FCCAC}" srcOrd="0" destOrd="0" presId="urn:microsoft.com/office/officeart/2016/7/layout/BasicProcessNew"/>
    <dgm:cxn modelId="{63C61AA4-6696-47B8-9F7A-66897DE5E041}" type="presOf" srcId="{CA35F463-09A0-4327-9F56-8AE41AC313BE}" destId="{40DDEE32-75C6-4F37-BD45-63B81E936A46}" srcOrd="0" destOrd="0" presId="urn:microsoft.com/office/officeart/2016/7/layout/BasicProcessNew"/>
    <dgm:cxn modelId="{7A7B60A6-6ABC-4B7B-8D97-FDF0F64749EE}" srcId="{F7BD11A5-5B13-4FAA-BDA2-A4C242D31F63}" destId="{8DDCA655-B99F-447F-98C7-5E993EA29E10}" srcOrd="0" destOrd="0" parTransId="{7808C52C-5D8A-4CBB-B202-15650F835911}" sibTransId="{CA35F463-09A0-4327-9F56-8AE41AC313BE}"/>
    <dgm:cxn modelId="{B2E482C1-DFA7-4FA4-8EF6-CD7588ABAEF7}" type="presOf" srcId="{2FACE814-ED26-4E42-B163-3C7BE04E8458}" destId="{C5F3F344-C112-48DF-83C1-D596015E8E8A}" srcOrd="0" destOrd="0" presId="urn:microsoft.com/office/officeart/2016/7/layout/BasicProcessNew"/>
    <dgm:cxn modelId="{F0EE74D4-6A08-479C-BA89-31932DD67A9F}" type="presOf" srcId="{1AF59B51-468D-407E-AAE6-937B3663B62B}" destId="{7F3C512A-DF74-465B-95B6-C7DA7637BCE4}" srcOrd="0" destOrd="0" presId="urn:microsoft.com/office/officeart/2016/7/layout/BasicProcessNew"/>
    <dgm:cxn modelId="{C7F91DD5-630D-450E-A0DC-CEB65A1B141C}" srcId="{F7BD11A5-5B13-4FAA-BDA2-A4C242D31F63}" destId="{41FD8FB5-D4D9-4627-8109-EC4588EE92CA}" srcOrd="2" destOrd="0" parTransId="{8B606B59-534E-465A-A6FC-F7FC94B97B5C}" sibTransId="{0E4AF41B-1775-4DF5-9CD7-A0441B854698}"/>
    <dgm:cxn modelId="{535B98E3-123B-450A-A04E-248BB81F1A28}" type="presOf" srcId="{41FD8FB5-D4D9-4627-8109-EC4588EE92CA}" destId="{2478269D-B220-4672-9802-1E00EAF5336D}" srcOrd="0" destOrd="0" presId="urn:microsoft.com/office/officeart/2016/7/layout/BasicProcessNew"/>
    <dgm:cxn modelId="{035338F7-F51E-492B-B86D-49B7AC5B2903}" srcId="{F7BD11A5-5B13-4FAA-BDA2-A4C242D31F63}" destId="{2FACE814-ED26-4E42-B163-3C7BE04E8458}" srcOrd="5" destOrd="0" parTransId="{41C3C4F0-5547-41FE-A7BE-BE04DB0B78F1}" sibTransId="{F3C56D01-B78A-4F82-9C07-DBC0F3E20744}"/>
    <dgm:cxn modelId="{AB750CFF-2D5A-419A-ABB7-820B748BDC70}" type="presParOf" srcId="{414D82BF-1655-4AF8-ADF7-0B6E52593D86}" destId="{D413E0F8-7782-4FF6-9B71-899CD8F561A6}" srcOrd="0" destOrd="0" presId="urn:microsoft.com/office/officeart/2016/7/layout/BasicProcessNew"/>
    <dgm:cxn modelId="{4628BD21-4FF0-4247-B442-78C07A1F6D6B}" type="presParOf" srcId="{414D82BF-1655-4AF8-ADF7-0B6E52593D86}" destId="{166203DB-FBAE-4DF8-B9D8-AE4ADCBA33B1}" srcOrd="1" destOrd="0" presId="urn:microsoft.com/office/officeart/2016/7/layout/BasicProcessNew"/>
    <dgm:cxn modelId="{97AB79CF-9FFB-469F-A6D3-136E88BBB3C4}" type="presParOf" srcId="{414D82BF-1655-4AF8-ADF7-0B6E52593D86}" destId="{40DDEE32-75C6-4F37-BD45-63B81E936A46}" srcOrd="2" destOrd="0" presId="urn:microsoft.com/office/officeart/2016/7/layout/BasicProcessNew"/>
    <dgm:cxn modelId="{961DFC82-5869-4BBE-B7CC-F89CED9A5BD4}" type="presParOf" srcId="{414D82BF-1655-4AF8-ADF7-0B6E52593D86}" destId="{8E59DCB6-1581-4938-87AE-3461D7CBF4DE}" srcOrd="3" destOrd="0" presId="urn:microsoft.com/office/officeart/2016/7/layout/BasicProcessNew"/>
    <dgm:cxn modelId="{4DAFA75B-5ACD-4B6A-A545-30DF28B985E0}" type="presParOf" srcId="{414D82BF-1655-4AF8-ADF7-0B6E52593D86}" destId="{C91AF1F7-7FB7-4256-BC8D-F17166AA7781}" srcOrd="4" destOrd="0" presId="urn:microsoft.com/office/officeart/2016/7/layout/BasicProcessNew"/>
    <dgm:cxn modelId="{B5ECE3CF-0C5A-4E78-8635-7539694E286C}" type="presParOf" srcId="{414D82BF-1655-4AF8-ADF7-0B6E52593D86}" destId="{722E01A8-37AD-4FD3-B724-59C9D8C50178}" srcOrd="5" destOrd="0" presId="urn:microsoft.com/office/officeart/2016/7/layout/BasicProcessNew"/>
    <dgm:cxn modelId="{A0A63E82-BE66-4DFA-9CA4-831B7780B759}" type="presParOf" srcId="{414D82BF-1655-4AF8-ADF7-0B6E52593D86}" destId="{680771B9-0F94-46FD-B6EF-326560664D37}" srcOrd="6" destOrd="0" presId="urn:microsoft.com/office/officeart/2016/7/layout/BasicProcessNew"/>
    <dgm:cxn modelId="{F15A3E53-0597-4764-A349-1739A39A34C4}" type="presParOf" srcId="{414D82BF-1655-4AF8-ADF7-0B6E52593D86}" destId="{8AE3B918-2411-48B3-AF79-8A7D5AF3C072}" srcOrd="7" destOrd="0" presId="urn:microsoft.com/office/officeart/2016/7/layout/BasicProcessNew"/>
    <dgm:cxn modelId="{5A5E3D73-00AF-495D-B883-299D8A6F3A98}" type="presParOf" srcId="{414D82BF-1655-4AF8-ADF7-0B6E52593D86}" destId="{2478269D-B220-4672-9802-1E00EAF5336D}" srcOrd="8" destOrd="0" presId="urn:microsoft.com/office/officeart/2016/7/layout/BasicProcessNew"/>
    <dgm:cxn modelId="{38EFAE7D-59A2-4F0E-A224-6FABBF41D2D3}" type="presParOf" srcId="{414D82BF-1655-4AF8-ADF7-0B6E52593D86}" destId="{14E996FD-CE5C-4FF8-AB4E-07A4AC84C9D3}" srcOrd="9" destOrd="0" presId="urn:microsoft.com/office/officeart/2016/7/layout/BasicProcessNew"/>
    <dgm:cxn modelId="{90DEFABE-478F-4367-B19C-8CC85AA0F580}" type="presParOf" srcId="{414D82BF-1655-4AF8-ADF7-0B6E52593D86}" destId="{65DEB9AD-B36D-480D-9797-C8A55EBD5ACE}" srcOrd="10" destOrd="0" presId="urn:microsoft.com/office/officeart/2016/7/layout/BasicProcessNew"/>
    <dgm:cxn modelId="{D038ED1D-098D-4851-9142-60F395B212A5}" type="presParOf" srcId="{414D82BF-1655-4AF8-ADF7-0B6E52593D86}" destId="{966461EF-E6F1-4148-9AE6-36A185BF7DE7}" srcOrd="11" destOrd="0" presId="urn:microsoft.com/office/officeart/2016/7/layout/BasicProcessNew"/>
    <dgm:cxn modelId="{09523BDD-0883-4957-961C-ADD0E531146E}" type="presParOf" srcId="{414D82BF-1655-4AF8-ADF7-0B6E52593D86}" destId="{16004A78-5180-41CA-9CC3-420B079FCCAC}" srcOrd="12" destOrd="0" presId="urn:microsoft.com/office/officeart/2016/7/layout/BasicProcessNew"/>
    <dgm:cxn modelId="{084CD923-2DC2-4AD2-93A4-55E678C46449}" type="presParOf" srcId="{414D82BF-1655-4AF8-ADF7-0B6E52593D86}" destId="{143A1323-1B69-43EB-9474-C2E504843AAD}" srcOrd="13" destOrd="0" presId="urn:microsoft.com/office/officeart/2016/7/layout/BasicProcessNew"/>
    <dgm:cxn modelId="{D9E870AF-8641-412E-AC72-E6C11F001505}" type="presParOf" srcId="{414D82BF-1655-4AF8-ADF7-0B6E52593D86}" destId="{4F45DDBE-1D4F-4AD3-9617-08BB7D1309CC}" srcOrd="14" destOrd="0" presId="urn:microsoft.com/office/officeart/2016/7/layout/BasicProcessNew"/>
    <dgm:cxn modelId="{44F04FBF-BAB2-47E6-A7E3-155BE5DF130E}" type="presParOf" srcId="{414D82BF-1655-4AF8-ADF7-0B6E52593D86}" destId="{432080F2-F14F-4540-938D-D279E438F7D6}" srcOrd="15" destOrd="0" presId="urn:microsoft.com/office/officeart/2016/7/layout/BasicProcessNew"/>
    <dgm:cxn modelId="{3AA203E3-07BF-4BEE-A295-088B5177B0CC}" type="presParOf" srcId="{414D82BF-1655-4AF8-ADF7-0B6E52593D86}" destId="{7F3C512A-DF74-465B-95B6-C7DA7637BCE4}" srcOrd="16" destOrd="0" presId="urn:microsoft.com/office/officeart/2016/7/layout/BasicProcessNew"/>
    <dgm:cxn modelId="{70B18A1B-4C2F-4029-9DE6-CDEEEA7B6B80}" type="presParOf" srcId="{414D82BF-1655-4AF8-ADF7-0B6E52593D86}" destId="{7019A8D0-9DB8-47E4-B020-E0F5E5A57D3B}" srcOrd="17" destOrd="0" presId="urn:microsoft.com/office/officeart/2016/7/layout/BasicProcessNew"/>
    <dgm:cxn modelId="{B1FD6200-EE62-433D-914E-EBBFDF06B56B}" type="presParOf" srcId="{414D82BF-1655-4AF8-ADF7-0B6E52593D86}" destId="{7BC10DBF-D5B0-416F-BC1E-88B844706C83}" srcOrd="18" destOrd="0" presId="urn:microsoft.com/office/officeart/2016/7/layout/BasicProcessNew"/>
    <dgm:cxn modelId="{7ED6566F-52C1-4355-93A3-BE055E3F58C6}" type="presParOf" srcId="{414D82BF-1655-4AF8-ADF7-0B6E52593D86}" destId="{C7EA9F61-EFBB-485F-B9BD-D3DBF888886D}" srcOrd="19" destOrd="0" presId="urn:microsoft.com/office/officeart/2016/7/layout/BasicProcessNew"/>
    <dgm:cxn modelId="{FFBBF4B3-50A1-456B-9D91-3A8D09A6DE95}" type="presParOf" srcId="{414D82BF-1655-4AF8-ADF7-0B6E52593D86}" destId="{C5F3F344-C112-48DF-83C1-D596015E8E8A}" srcOrd="2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CA7701-48CC-4801-938F-28C62FEE7546}"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D83FE69-1864-4420-983E-83AE1183948B}">
      <dgm:prSet/>
      <dgm:spPr/>
      <dgm:t>
        <a:bodyPr/>
        <a:lstStyle/>
        <a:p>
          <a:r>
            <a:rPr lang="en-GB" dirty="0"/>
            <a:t>Future research should involve a larger number of participants to ensure the findings represent the broader FSW population more accurately.</a:t>
          </a:r>
          <a:endParaRPr lang="en-US" dirty="0"/>
        </a:p>
      </dgm:t>
    </dgm:pt>
    <dgm:pt modelId="{8784C38A-C62D-42D2-BBBE-05EDD30300AA}" type="parTrans" cxnId="{7745BD87-9F51-4C16-86D0-E00D0F378C8D}">
      <dgm:prSet/>
      <dgm:spPr/>
      <dgm:t>
        <a:bodyPr/>
        <a:lstStyle/>
        <a:p>
          <a:endParaRPr lang="en-US"/>
        </a:p>
      </dgm:t>
    </dgm:pt>
    <dgm:pt modelId="{957C22D4-5EA2-4E7A-A43A-B5A3616E7351}" type="sibTrans" cxnId="{7745BD87-9F51-4C16-86D0-E00D0F378C8D}">
      <dgm:prSet/>
      <dgm:spPr/>
      <dgm:t>
        <a:bodyPr/>
        <a:lstStyle/>
        <a:p>
          <a:endParaRPr lang="en-US"/>
        </a:p>
      </dgm:t>
    </dgm:pt>
    <dgm:pt modelId="{8EED7BE3-298C-4CD6-82E3-592D1DD389D8}">
      <dgm:prSet/>
      <dgm:spPr/>
      <dgm:t>
        <a:bodyPr/>
        <a:lstStyle/>
        <a:p>
          <a:r>
            <a:rPr lang="en-GB"/>
            <a:t>Further studies are needed to explore effective coping strategies employed by FSWs in managing STS symptoms.</a:t>
          </a:r>
          <a:endParaRPr lang="en-US"/>
        </a:p>
      </dgm:t>
    </dgm:pt>
    <dgm:pt modelId="{8D8F73FA-CC71-4D61-9CD2-BF6BEB5C3EFD}" type="parTrans" cxnId="{A409C6CD-1255-43B0-9186-05DF84BD536E}">
      <dgm:prSet/>
      <dgm:spPr/>
      <dgm:t>
        <a:bodyPr/>
        <a:lstStyle/>
        <a:p>
          <a:endParaRPr lang="en-US"/>
        </a:p>
      </dgm:t>
    </dgm:pt>
    <dgm:pt modelId="{CB1F5CF4-F0F8-4852-A969-1BE5ED27808B}" type="sibTrans" cxnId="{A409C6CD-1255-43B0-9186-05DF84BD536E}">
      <dgm:prSet/>
      <dgm:spPr/>
      <dgm:t>
        <a:bodyPr/>
        <a:lstStyle/>
        <a:p>
          <a:endParaRPr lang="en-US"/>
        </a:p>
      </dgm:t>
    </dgm:pt>
    <dgm:pt modelId="{DCFD1600-F606-4F79-8671-CE95EA86C0DD}">
      <dgm:prSet/>
      <dgm:spPr/>
      <dgm:t>
        <a:bodyPr/>
        <a:lstStyle/>
        <a:p>
          <a:r>
            <a:rPr lang="en-GB"/>
            <a:t>Integrating trauma-informed care principles into FSW practice is paramount. This approach can significantly enhance the impact of both internal and external factors on STS symptoms. It creates a safe, trusting, and empowering environment for both clients and practitioners.</a:t>
          </a:r>
          <a:endParaRPr lang="en-US"/>
        </a:p>
      </dgm:t>
    </dgm:pt>
    <dgm:pt modelId="{A137E07C-7551-465F-AFF0-6468BED38FAB}" type="parTrans" cxnId="{48E31107-1FAB-4779-9462-AE0C50542993}">
      <dgm:prSet/>
      <dgm:spPr/>
      <dgm:t>
        <a:bodyPr/>
        <a:lstStyle/>
        <a:p>
          <a:endParaRPr lang="en-US"/>
        </a:p>
      </dgm:t>
    </dgm:pt>
    <dgm:pt modelId="{FD965B93-CFE1-4D92-AB34-4A2CD7950988}" type="sibTrans" cxnId="{48E31107-1FAB-4779-9462-AE0C50542993}">
      <dgm:prSet/>
      <dgm:spPr/>
      <dgm:t>
        <a:bodyPr/>
        <a:lstStyle/>
        <a:p>
          <a:endParaRPr lang="en-US"/>
        </a:p>
      </dgm:t>
    </dgm:pt>
    <dgm:pt modelId="{19649FB5-CA5D-4A62-B125-7C9BCC59E23D}">
      <dgm:prSet/>
      <dgm:spPr/>
      <dgm:t>
        <a:bodyPr/>
        <a:lstStyle/>
        <a:p>
          <a:r>
            <a:rPr lang="en-GB" dirty="0"/>
            <a:t>FSW organizations should prioritize regular supervision sessions focusing on self-care, debriefing, and emotional support. These sessions can play a pivotal role in improving the well-being and resilience of FSWs.</a:t>
          </a:r>
          <a:endParaRPr lang="en-US" dirty="0"/>
        </a:p>
      </dgm:t>
    </dgm:pt>
    <dgm:pt modelId="{AF032863-97DF-4337-ADB0-2D313D5C550D}" type="parTrans" cxnId="{7C548C63-E1A2-4AAC-BBF7-55B91C5DB789}">
      <dgm:prSet/>
      <dgm:spPr/>
      <dgm:t>
        <a:bodyPr/>
        <a:lstStyle/>
        <a:p>
          <a:endParaRPr lang="en-US"/>
        </a:p>
      </dgm:t>
    </dgm:pt>
    <dgm:pt modelId="{1A888175-555A-4E19-9EB9-69A1292F3491}" type="sibTrans" cxnId="{7C548C63-E1A2-4AAC-BBF7-55B91C5DB789}">
      <dgm:prSet/>
      <dgm:spPr/>
      <dgm:t>
        <a:bodyPr/>
        <a:lstStyle/>
        <a:p>
          <a:endParaRPr lang="en-US"/>
        </a:p>
      </dgm:t>
    </dgm:pt>
    <dgm:pt modelId="{DC75EE6A-37B0-45C5-9485-1F76401A1CB5}">
      <dgm:prSet/>
      <dgm:spPr/>
      <dgm:t>
        <a:bodyPr/>
        <a:lstStyle/>
        <a:p>
          <a:r>
            <a:rPr lang="en-GB"/>
            <a:t>Extensive STS awareness programs are essential. These programs should target FSWs, managers, and agency leaders, providing them with valuable information about STS symptoms and available treatments.</a:t>
          </a:r>
          <a:endParaRPr lang="en-US"/>
        </a:p>
      </dgm:t>
    </dgm:pt>
    <dgm:pt modelId="{794483E9-D3AE-417B-9A9C-D6C08379BC91}" type="parTrans" cxnId="{E182E2FF-2E6E-4B59-923F-1136E65DD181}">
      <dgm:prSet/>
      <dgm:spPr/>
      <dgm:t>
        <a:bodyPr/>
        <a:lstStyle/>
        <a:p>
          <a:endParaRPr lang="en-US"/>
        </a:p>
      </dgm:t>
    </dgm:pt>
    <dgm:pt modelId="{2F2A2CFB-0F3F-40C2-A81B-8BDAA72BEB77}" type="sibTrans" cxnId="{E182E2FF-2E6E-4B59-923F-1136E65DD181}">
      <dgm:prSet/>
      <dgm:spPr/>
      <dgm:t>
        <a:bodyPr/>
        <a:lstStyle/>
        <a:p>
          <a:endParaRPr lang="en-US"/>
        </a:p>
      </dgm:t>
    </dgm:pt>
    <dgm:pt modelId="{6D98EC43-66F1-4D82-90C7-FFB2F6A6B7A2}">
      <dgm:prSet/>
      <dgm:spPr/>
      <dgm:t>
        <a:bodyPr/>
        <a:lstStyle/>
        <a:p>
          <a:r>
            <a:rPr lang="en-GB"/>
            <a:t>Incorporate self-care practices and standards into workplace culture. This includes implementing regular breaks, wellness activities, and ensuring easy access to mental health resources.</a:t>
          </a:r>
          <a:endParaRPr lang="en-US"/>
        </a:p>
      </dgm:t>
    </dgm:pt>
    <dgm:pt modelId="{19C2CC7C-51CA-45DB-9ACA-92875FC574BB}" type="parTrans" cxnId="{2F64CC58-DECB-4583-B224-3A58C11BF30B}">
      <dgm:prSet/>
      <dgm:spPr/>
      <dgm:t>
        <a:bodyPr/>
        <a:lstStyle/>
        <a:p>
          <a:endParaRPr lang="en-US"/>
        </a:p>
      </dgm:t>
    </dgm:pt>
    <dgm:pt modelId="{1E06E33E-0E6E-4480-BDDB-019F113ED229}" type="sibTrans" cxnId="{2F64CC58-DECB-4583-B224-3A58C11BF30B}">
      <dgm:prSet/>
      <dgm:spPr/>
      <dgm:t>
        <a:bodyPr/>
        <a:lstStyle/>
        <a:p>
          <a:endParaRPr lang="en-US"/>
        </a:p>
      </dgm:t>
    </dgm:pt>
    <dgm:pt modelId="{7D5E2499-3821-4BE4-A8E4-6CBF81F4A6B2}">
      <dgm:prSet/>
      <dgm:spPr/>
      <dgm:t>
        <a:bodyPr/>
        <a:lstStyle/>
        <a:p>
          <a:r>
            <a:rPr lang="en-GB" dirty="0"/>
            <a:t>STS education should be integrated into FSW programs. Equipping students with the knowledge and skills to recognize, prevent, and manage STS in their future practice will better prepare them to address these challenges effectively.</a:t>
          </a:r>
          <a:endParaRPr lang="en-US" dirty="0"/>
        </a:p>
      </dgm:t>
    </dgm:pt>
    <dgm:pt modelId="{B231C5A4-3521-425E-9870-056CA6BEBA6A}" type="parTrans" cxnId="{8E6B8254-9E3F-41A9-903B-769C96D6FB04}">
      <dgm:prSet/>
      <dgm:spPr/>
      <dgm:t>
        <a:bodyPr/>
        <a:lstStyle/>
        <a:p>
          <a:endParaRPr lang="en-US"/>
        </a:p>
      </dgm:t>
    </dgm:pt>
    <dgm:pt modelId="{6A77C1EC-A0E3-4F3C-85F5-573A62415FE7}" type="sibTrans" cxnId="{8E6B8254-9E3F-41A9-903B-769C96D6FB04}">
      <dgm:prSet/>
      <dgm:spPr/>
      <dgm:t>
        <a:bodyPr/>
        <a:lstStyle/>
        <a:p>
          <a:endParaRPr lang="en-US"/>
        </a:p>
      </dgm:t>
    </dgm:pt>
    <dgm:pt modelId="{61A0BD92-E331-4EAA-8686-760C254A2D5E}" type="pres">
      <dgm:prSet presAssocID="{27CA7701-48CC-4801-938F-28C62FEE7546}" presName="root" presStyleCnt="0">
        <dgm:presLayoutVars>
          <dgm:dir/>
          <dgm:resizeHandles val="exact"/>
        </dgm:presLayoutVars>
      </dgm:prSet>
      <dgm:spPr/>
    </dgm:pt>
    <dgm:pt modelId="{CD035296-B63E-4187-9DCB-26A6062F95B4}" type="pres">
      <dgm:prSet presAssocID="{27CA7701-48CC-4801-938F-28C62FEE7546}" presName="container" presStyleCnt="0">
        <dgm:presLayoutVars>
          <dgm:dir/>
          <dgm:resizeHandles val="exact"/>
        </dgm:presLayoutVars>
      </dgm:prSet>
      <dgm:spPr/>
    </dgm:pt>
    <dgm:pt modelId="{B8A27ED0-0C84-46F9-9E55-B95B9B557CAF}" type="pres">
      <dgm:prSet presAssocID="{AD83FE69-1864-4420-983E-83AE1183948B}" presName="compNode" presStyleCnt="0"/>
      <dgm:spPr/>
    </dgm:pt>
    <dgm:pt modelId="{C6E37197-A8A2-4A49-A2D6-1C20632E6670}" type="pres">
      <dgm:prSet presAssocID="{AD83FE69-1864-4420-983E-83AE1183948B}" presName="iconBgRect" presStyleLbl="bgShp" presStyleIdx="0" presStyleCnt="7"/>
      <dgm:spPr/>
    </dgm:pt>
    <dgm:pt modelId="{3338DA96-8CD5-4B98-B8E9-03DF12C353CF}" type="pres">
      <dgm:prSet presAssocID="{AD83FE69-1864-4420-983E-83AE1183948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62866A2-FFAF-423F-9C35-42C43826D53F}" type="pres">
      <dgm:prSet presAssocID="{AD83FE69-1864-4420-983E-83AE1183948B}" presName="spaceRect" presStyleCnt="0"/>
      <dgm:spPr/>
    </dgm:pt>
    <dgm:pt modelId="{BADE5AF2-1AE6-4DEF-8B94-4A1D4D5270F4}" type="pres">
      <dgm:prSet presAssocID="{AD83FE69-1864-4420-983E-83AE1183948B}" presName="textRect" presStyleLbl="revTx" presStyleIdx="0" presStyleCnt="7">
        <dgm:presLayoutVars>
          <dgm:chMax val="1"/>
          <dgm:chPref val="1"/>
        </dgm:presLayoutVars>
      </dgm:prSet>
      <dgm:spPr/>
    </dgm:pt>
    <dgm:pt modelId="{9F875F57-3DD4-4ADE-B76D-BC76565222AD}" type="pres">
      <dgm:prSet presAssocID="{957C22D4-5EA2-4E7A-A43A-B5A3616E7351}" presName="sibTrans" presStyleLbl="sibTrans2D1" presStyleIdx="0" presStyleCnt="0"/>
      <dgm:spPr/>
    </dgm:pt>
    <dgm:pt modelId="{80523324-87CE-4B7A-89CC-4F73A1967BE5}" type="pres">
      <dgm:prSet presAssocID="{8EED7BE3-298C-4CD6-82E3-592D1DD389D8}" presName="compNode" presStyleCnt="0"/>
      <dgm:spPr/>
    </dgm:pt>
    <dgm:pt modelId="{19554490-C496-4284-9453-2BDE85A0244A}" type="pres">
      <dgm:prSet presAssocID="{8EED7BE3-298C-4CD6-82E3-592D1DD389D8}" presName="iconBgRect" presStyleLbl="bgShp" presStyleIdx="1" presStyleCnt="7"/>
      <dgm:spPr/>
    </dgm:pt>
    <dgm:pt modelId="{C3C31D07-B079-4385-B68F-A6A31A7FAD20}" type="pres">
      <dgm:prSet presAssocID="{8EED7BE3-298C-4CD6-82E3-592D1DD389D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26B5D5D3-F2F9-4471-A30F-90219ED8438C}" type="pres">
      <dgm:prSet presAssocID="{8EED7BE3-298C-4CD6-82E3-592D1DD389D8}" presName="spaceRect" presStyleCnt="0"/>
      <dgm:spPr/>
    </dgm:pt>
    <dgm:pt modelId="{5D5A0C24-4269-4F2E-84EE-28B961E72AE5}" type="pres">
      <dgm:prSet presAssocID="{8EED7BE3-298C-4CD6-82E3-592D1DD389D8}" presName="textRect" presStyleLbl="revTx" presStyleIdx="1" presStyleCnt="7">
        <dgm:presLayoutVars>
          <dgm:chMax val="1"/>
          <dgm:chPref val="1"/>
        </dgm:presLayoutVars>
      </dgm:prSet>
      <dgm:spPr/>
    </dgm:pt>
    <dgm:pt modelId="{8844117D-DBD4-4FF9-BD68-A0F77524EE3E}" type="pres">
      <dgm:prSet presAssocID="{CB1F5CF4-F0F8-4852-A969-1BE5ED27808B}" presName="sibTrans" presStyleLbl="sibTrans2D1" presStyleIdx="0" presStyleCnt="0"/>
      <dgm:spPr/>
    </dgm:pt>
    <dgm:pt modelId="{8E9927D6-240B-4030-BBC8-4EFC33676746}" type="pres">
      <dgm:prSet presAssocID="{DCFD1600-F606-4F79-8671-CE95EA86C0DD}" presName="compNode" presStyleCnt="0"/>
      <dgm:spPr/>
    </dgm:pt>
    <dgm:pt modelId="{1760D06E-8587-40CA-8C72-DF6217D2BDB7}" type="pres">
      <dgm:prSet presAssocID="{DCFD1600-F606-4F79-8671-CE95EA86C0DD}" presName="iconBgRect" presStyleLbl="bgShp" presStyleIdx="2" presStyleCnt="7"/>
      <dgm:spPr/>
    </dgm:pt>
    <dgm:pt modelId="{68579B69-66C8-4B9C-80F2-2C2A64E135D7}" type="pres">
      <dgm:prSet presAssocID="{DCFD1600-F606-4F79-8671-CE95EA86C0D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8E9F963A-5ED7-42E3-9CA4-C1FD2C442B1D}" type="pres">
      <dgm:prSet presAssocID="{DCFD1600-F606-4F79-8671-CE95EA86C0DD}" presName="spaceRect" presStyleCnt="0"/>
      <dgm:spPr/>
    </dgm:pt>
    <dgm:pt modelId="{E9CA2D8E-D797-4ADA-97CC-E6F981A74079}" type="pres">
      <dgm:prSet presAssocID="{DCFD1600-F606-4F79-8671-CE95EA86C0DD}" presName="textRect" presStyleLbl="revTx" presStyleIdx="2" presStyleCnt="7">
        <dgm:presLayoutVars>
          <dgm:chMax val="1"/>
          <dgm:chPref val="1"/>
        </dgm:presLayoutVars>
      </dgm:prSet>
      <dgm:spPr/>
    </dgm:pt>
    <dgm:pt modelId="{7A1E0F40-E4D6-4E23-AEC6-FAAF111E4A8C}" type="pres">
      <dgm:prSet presAssocID="{FD965B93-CFE1-4D92-AB34-4A2CD7950988}" presName="sibTrans" presStyleLbl="sibTrans2D1" presStyleIdx="0" presStyleCnt="0"/>
      <dgm:spPr/>
    </dgm:pt>
    <dgm:pt modelId="{BDB2DB20-0E4C-4FF8-8472-3821512F9D07}" type="pres">
      <dgm:prSet presAssocID="{19649FB5-CA5D-4A62-B125-7C9BCC59E23D}" presName="compNode" presStyleCnt="0"/>
      <dgm:spPr/>
    </dgm:pt>
    <dgm:pt modelId="{C52A448E-E51A-40F1-AF2D-4DE5DB2A020B}" type="pres">
      <dgm:prSet presAssocID="{19649FB5-CA5D-4A62-B125-7C9BCC59E23D}" presName="iconBgRect" presStyleLbl="bgShp" presStyleIdx="3" presStyleCnt="7"/>
      <dgm:spPr/>
    </dgm:pt>
    <dgm:pt modelId="{CDF259CB-A998-4D26-AC2D-A1D9587E0BBB}" type="pres">
      <dgm:prSet presAssocID="{19649FB5-CA5D-4A62-B125-7C9BCC59E23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DD26DB22-C1A3-4BB3-8D54-71ABF4724E95}" type="pres">
      <dgm:prSet presAssocID="{19649FB5-CA5D-4A62-B125-7C9BCC59E23D}" presName="spaceRect" presStyleCnt="0"/>
      <dgm:spPr/>
    </dgm:pt>
    <dgm:pt modelId="{7FDDA03A-2B76-477D-A34F-C7B71E7005A4}" type="pres">
      <dgm:prSet presAssocID="{19649FB5-CA5D-4A62-B125-7C9BCC59E23D}" presName="textRect" presStyleLbl="revTx" presStyleIdx="3" presStyleCnt="7">
        <dgm:presLayoutVars>
          <dgm:chMax val="1"/>
          <dgm:chPref val="1"/>
        </dgm:presLayoutVars>
      </dgm:prSet>
      <dgm:spPr/>
    </dgm:pt>
    <dgm:pt modelId="{0EDBD501-7E85-4EA8-A821-B09B5F3E606B}" type="pres">
      <dgm:prSet presAssocID="{1A888175-555A-4E19-9EB9-69A1292F3491}" presName="sibTrans" presStyleLbl="sibTrans2D1" presStyleIdx="0" presStyleCnt="0"/>
      <dgm:spPr/>
    </dgm:pt>
    <dgm:pt modelId="{DD53192A-12BF-452C-8CFD-5225FAF8692F}" type="pres">
      <dgm:prSet presAssocID="{DC75EE6A-37B0-45C5-9485-1F76401A1CB5}" presName="compNode" presStyleCnt="0"/>
      <dgm:spPr/>
    </dgm:pt>
    <dgm:pt modelId="{35BAE79A-102D-41B3-8175-23197D8B0EE6}" type="pres">
      <dgm:prSet presAssocID="{DC75EE6A-37B0-45C5-9485-1F76401A1CB5}" presName="iconBgRect" presStyleLbl="bgShp" presStyleIdx="4" presStyleCnt="7"/>
      <dgm:spPr/>
    </dgm:pt>
    <dgm:pt modelId="{8346DF18-AC84-48EC-8637-D47BD2F4EFDE}" type="pres">
      <dgm:prSet presAssocID="{DC75EE6A-37B0-45C5-9485-1F76401A1CB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refighter"/>
        </a:ext>
      </dgm:extLst>
    </dgm:pt>
    <dgm:pt modelId="{861AF43F-FE07-485D-B596-DD8F19A851B8}" type="pres">
      <dgm:prSet presAssocID="{DC75EE6A-37B0-45C5-9485-1F76401A1CB5}" presName="spaceRect" presStyleCnt="0"/>
      <dgm:spPr/>
    </dgm:pt>
    <dgm:pt modelId="{07184BEA-B574-4611-946D-6466DA8305F8}" type="pres">
      <dgm:prSet presAssocID="{DC75EE6A-37B0-45C5-9485-1F76401A1CB5}" presName="textRect" presStyleLbl="revTx" presStyleIdx="4" presStyleCnt="7">
        <dgm:presLayoutVars>
          <dgm:chMax val="1"/>
          <dgm:chPref val="1"/>
        </dgm:presLayoutVars>
      </dgm:prSet>
      <dgm:spPr/>
    </dgm:pt>
    <dgm:pt modelId="{3DCBC0C6-EA5A-406C-AD36-E07FA0A52EDC}" type="pres">
      <dgm:prSet presAssocID="{2F2A2CFB-0F3F-40C2-A81B-8BDAA72BEB77}" presName="sibTrans" presStyleLbl="sibTrans2D1" presStyleIdx="0" presStyleCnt="0"/>
      <dgm:spPr/>
    </dgm:pt>
    <dgm:pt modelId="{341EE1DA-7177-4317-9D28-8949DF70A3C9}" type="pres">
      <dgm:prSet presAssocID="{6D98EC43-66F1-4D82-90C7-FFB2F6A6B7A2}" presName="compNode" presStyleCnt="0"/>
      <dgm:spPr/>
    </dgm:pt>
    <dgm:pt modelId="{CBF62385-2722-4785-B988-58C5E3D59F45}" type="pres">
      <dgm:prSet presAssocID="{6D98EC43-66F1-4D82-90C7-FFB2F6A6B7A2}" presName="iconBgRect" presStyleLbl="bgShp" presStyleIdx="5" presStyleCnt="7"/>
      <dgm:spPr/>
    </dgm:pt>
    <dgm:pt modelId="{0B804566-707F-4A6A-92CA-21DC314530E6}" type="pres">
      <dgm:prSet presAssocID="{6D98EC43-66F1-4D82-90C7-FFB2F6A6B7A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Office Worker"/>
        </a:ext>
      </dgm:extLst>
    </dgm:pt>
    <dgm:pt modelId="{7C30FDF5-7B0C-46C6-AA70-2E258555AFB3}" type="pres">
      <dgm:prSet presAssocID="{6D98EC43-66F1-4D82-90C7-FFB2F6A6B7A2}" presName="spaceRect" presStyleCnt="0"/>
      <dgm:spPr/>
    </dgm:pt>
    <dgm:pt modelId="{B996A71F-BDE1-4EF5-8683-F799FE4595ED}" type="pres">
      <dgm:prSet presAssocID="{6D98EC43-66F1-4D82-90C7-FFB2F6A6B7A2}" presName="textRect" presStyleLbl="revTx" presStyleIdx="5" presStyleCnt="7">
        <dgm:presLayoutVars>
          <dgm:chMax val="1"/>
          <dgm:chPref val="1"/>
        </dgm:presLayoutVars>
      </dgm:prSet>
      <dgm:spPr/>
    </dgm:pt>
    <dgm:pt modelId="{0FE39CEA-8FE6-4E3E-AF99-CA45EF75EC33}" type="pres">
      <dgm:prSet presAssocID="{1E06E33E-0E6E-4480-BDDB-019F113ED229}" presName="sibTrans" presStyleLbl="sibTrans2D1" presStyleIdx="0" presStyleCnt="0"/>
      <dgm:spPr/>
    </dgm:pt>
    <dgm:pt modelId="{8063EDD1-7E7E-4AF6-AF9C-412C12AD03F5}" type="pres">
      <dgm:prSet presAssocID="{7D5E2499-3821-4BE4-A8E4-6CBF81F4A6B2}" presName="compNode" presStyleCnt="0"/>
      <dgm:spPr/>
    </dgm:pt>
    <dgm:pt modelId="{538F2735-6A90-4193-B4D1-C3E3D499167D}" type="pres">
      <dgm:prSet presAssocID="{7D5E2499-3821-4BE4-A8E4-6CBF81F4A6B2}" presName="iconBgRect" presStyleLbl="bgShp" presStyleIdx="6" presStyleCnt="7"/>
      <dgm:spPr/>
    </dgm:pt>
    <dgm:pt modelId="{C92BECE9-DD31-4E8D-9393-A02D55AC1A26}" type="pres">
      <dgm:prSet presAssocID="{7D5E2499-3821-4BE4-A8E4-6CBF81F4A6B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iploma Roll"/>
        </a:ext>
      </dgm:extLst>
    </dgm:pt>
    <dgm:pt modelId="{5F3D78A8-3895-49DF-828A-4591ABCCAD64}" type="pres">
      <dgm:prSet presAssocID="{7D5E2499-3821-4BE4-A8E4-6CBF81F4A6B2}" presName="spaceRect" presStyleCnt="0"/>
      <dgm:spPr/>
    </dgm:pt>
    <dgm:pt modelId="{8FD34CA3-91BF-4952-88DD-495BBB85A25E}" type="pres">
      <dgm:prSet presAssocID="{7D5E2499-3821-4BE4-A8E4-6CBF81F4A6B2}" presName="textRect" presStyleLbl="revTx" presStyleIdx="6" presStyleCnt="7">
        <dgm:presLayoutVars>
          <dgm:chMax val="1"/>
          <dgm:chPref val="1"/>
        </dgm:presLayoutVars>
      </dgm:prSet>
      <dgm:spPr/>
    </dgm:pt>
  </dgm:ptLst>
  <dgm:cxnLst>
    <dgm:cxn modelId="{48E31107-1FAB-4779-9462-AE0C50542993}" srcId="{27CA7701-48CC-4801-938F-28C62FEE7546}" destId="{DCFD1600-F606-4F79-8671-CE95EA86C0DD}" srcOrd="2" destOrd="0" parTransId="{A137E07C-7551-465F-AFF0-6468BED38FAB}" sibTransId="{FD965B93-CFE1-4D92-AB34-4A2CD7950988}"/>
    <dgm:cxn modelId="{C6EEF70F-EF49-43CB-B786-DB120167D23F}" type="presOf" srcId="{DCFD1600-F606-4F79-8671-CE95EA86C0DD}" destId="{E9CA2D8E-D797-4ADA-97CC-E6F981A74079}" srcOrd="0" destOrd="0" presId="urn:microsoft.com/office/officeart/2018/2/layout/IconCircleList"/>
    <dgm:cxn modelId="{A062CF26-705C-4049-B4B6-A188E28DE68C}" type="presOf" srcId="{1A888175-555A-4E19-9EB9-69A1292F3491}" destId="{0EDBD501-7E85-4EA8-A821-B09B5F3E606B}" srcOrd="0" destOrd="0" presId="urn:microsoft.com/office/officeart/2018/2/layout/IconCircleList"/>
    <dgm:cxn modelId="{92AC3F2E-9CA9-4181-9E05-881F1A90A8C6}" type="presOf" srcId="{1E06E33E-0E6E-4480-BDDB-019F113ED229}" destId="{0FE39CEA-8FE6-4E3E-AF99-CA45EF75EC33}" srcOrd="0" destOrd="0" presId="urn:microsoft.com/office/officeart/2018/2/layout/IconCircleList"/>
    <dgm:cxn modelId="{7C548C63-E1A2-4AAC-BBF7-55B91C5DB789}" srcId="{27CA7701-48CC-4801-938F-28C62FEE7546}" destId="{19649FB5-CA5D-4A62-B125-7C9BCC59E23D}" srcOrd="3" destOrd="0" parTransId="{AF032863-97DF-4337-ADB0-2D313D5C550D}" sibTransId="{1A888175-555A-4E19-9EB9-69A1292F3491}"/>
    <dgm:cxn modelId="{559A3F48-3BAB-4E0E-9B3E-E38789C90AB0}" type="presOf" srcId="{7D5E2499-3821-4BE4-A8E4-6CBF81F4A6B2}" destId="{8FD34CA3-91BF-4952-88DD-495BBB85A25E}" srcOrd="0" destOrd="0" presId="urn:microsoft.com/office/officeart/2018/2/layout/IconCircleList"/>
    <dgm:cxn modelId="{D4A8486D-3E53-4163-A76B-ACE954DB10E7}" type="presOf" srcId="{FD965B93-CFE1-4D92-AB34-4A2CD7950988}" destId="{7A1E0F40-E4D6-4E23-AEC6-FAAF111E4A8C}" srcOrd="0" destOrd="0" presId="urn:microsoft.com/office/officeart/2018/2/layout/IconCircleList"/>
    <dgm:cxn modelId="{75B0D46D-7175-4417-A8F9-30D1445683E7}" type="presOf" srcId="{957C22D4-5EA2-4E7A-A43A-B5A3616E7351}" destId="{9F875F57-3DD4-4ADE-B76D-BC76565222AD}" srcOrd="0" destOrd="0" presId="urn:microsoft.com/office/officeart/2018/2/layout/IconCircleList"/>
    <dgm:cxn modelId="{D563D36E-56EA-48CC-8FA1-8D3E0E1A7952}" type="presOf" srcId="{27CA7701-48CC-4801-938F-28C62FEE7546}" destId="{61A0BD92-E331-4EAA-8686-760C254A2D5E}" srcOrd="0" destOrd="0" presId="urn:microsoft.com/office/officeart/2018/2/layout/IconCircleList"/>
    <dgm:cxn modelId="{8E6B8254-9E3F-41A9-903B-769C96D6FB04}" srcId="{27CA7701-48CC-4801-938F-28C62FEE7546}" destId="{7D5E2499-3821-4BE4-A8E4-6CBF81F4A6B2}" srcOrd="6" destOrd="0" parTransId="{B231C5A4-3521-425E-9870-056CA6BEBA6A}" sibTransId="{6A77C1EC-A0E3-4F3C-85F5-573A62415FE7}"/>
    <dgm:cxn modelId="{88862476-C336-4B02-988E-6599F26482EF}" type="presOf" srcId="{6D98EC43-66F1-4D82-90C7-FFB2F6A6B7A2}" destId="{B996A71F-BDE1-4EF5-8683-F799FE4595ED}" srcOrd="0" destOrd="0" presId="urn:microsoft.com/office/officeart/2018/2/layout/IconCircleList"/>
    <dgm:cxn modelId="{1A837256-7251-484E-B540-7550F18BEC26}" type="presOf" srcId="{DC75EE6A-37B0-45C5-9485-1F76401A1CB5}" destId="{07184BEA-B574-4611-946D-6466DA8305F8}" srcOrd="0" destOrd="0" presId="urn:microsoft.com/office/officeart/2018/2/layout/IconCircleList"/>
    <dgm:cxn modelId="{2F64CC58-DECB-4583-B224-3A58C11BF30B}" srcId="{27CA7701-48CC-4801-938F-28C62FEE7546}" destId="{6D98EC43-66F1-4D82-90C7-FFB2F6A6B7A2}" srcOrd="5" destOrd="0" parTransId="{19C2CC7C-51CA-45DB-9ACA-92875FC574BB}" sibTransId="{1E06E33E-0E6E-4480-BDDB-019F113ED229}"/>
    <dgm:cxn modelId="{7745BD87-9F51-4C16-86D0-E00D0F378C8D}" srcId="{27CA7701-48CC-4801-938F-28C62FEE7546}" destId="{AD83FE69-1864-4420-983E-83AE1183948B}" srcOrd="0" destOrd="0" parTransId="{8784C38A-C62D-42D2-BBBE-05EDD30300AA}" sibTransId="{957C22D4-5EA2-4E7A-A43A-B5A3616E7351}"/>
    <dgm:cxn modelId="{D1E72295-F3F9-4492-AEA5-8B75447D277D}" type="presOf" srcId="{8EED7BE3-298C-4CD6-82E3-592D1DD389D8}" destId="{5D5A0C24-4269-4F2E-84EE-28B961E72AE5}" srcOrd="0" destOrd="0" presId="urn:microsoft.com/office/officeart/2018/2/layout/IconCircleList"/>
    <dgm:cxn modelId="{C2A44EB0-6C5F-40B5-9235-0E0FA1D8A306}" type="presOf" srcId="{2F2A2CFB-0F3F-40C2-A81B-8BDAA72BEB77}" destId="{3DCBC0C6-EA5A-406C-AD36-E07FA0A52EDC}" srcOrd="0" destOrd="0" presId="urn:microsoft.com/office/officeart/2018/2/layout/IconCircleList"/>
    <dgm:cxn modelId="{F4AA28CB-1A50-4D66-B997-261408E4F3F5}" type="presOf" srcId="{AD83FE69-1864-4420-983E-83AE1183948B}" destId="{BADE5AF2-1AE6-4DEF-8B94-4A1D4D5270F4}" srcOrd="0" destOrd="0" presId="urn:microsoft.com/office/officeart/2018/2/layout/IconCircleList"/>
    <dgm:cxn modelId="{A409C6CD-1255-43B0-9186-05DF84BD536E}" srcId="{27CA7701-48CC-4801-938F-28C62FEE7546}" destId="{8EED7BE3-298C-4CD6-82E3-592D1DD389D8}" srcOrd="1" destOrd="0" parTransId="{8D8F73FA-CC71-4D61-9CD2-BF6BEB5C3EFD}" sibTransId="{CB1F5CF4-F0F8-4852-A969-1BE5ED27808B}"/>
    <dgm:cxn modelId="{4347D3FC-AEA6-431F-9D15-DAB3F371A46B}" type="presOf" srcId="{CB1F5CF4-F0F8-4852-A969-1BE5ED27808B}" destId="{8844117D-DBD4-4FF9-BD68-A0F77524EE3E}" srcOrd="0" destOrd="0" presId="urn:microsoft.com/office/officeart/2018/2/layout/IconCircleList"/>
    <dgm:cxn modelId="{6E9902FF-C2B1-4623-A1DC-05A83B3B94B5}" type="presOf" srcId="{19649FB5-CA5D-4A62-B125-7C9BCC59E23D}" destId="{7FDDA03A-2B76-477D-A34F-C7B71E7005A4}" srcOrd="0" destOrd="0" presId="urn:microsoft.com/office/officeart/2018/2/layout/IconCircleList"/>
    <dgm:cxn modelId="{E182E2FF-2E6E-4B59-923F-1136E65DD181}" srcId="{27CA7701-48CC-4801-938F-28C62FEE7546}" destId="{DC75EE6A-37B0-45C5-9485-1F76401A1CB5}" srcOrd="4" destOrd="0" parTransId="{794483E9-D3AE-417B-9A9C-D6C08379BC91}" sibTransId="{2F2A2CFB-0F3F-40C2-A81B-8BDAA72BEB77}"/>
    <dgm:cxn modelId="{A2961830-57FF-480D-B8B0-20F842994A48}" type="presParOf" srcId="{61A0BD92-E331-4EAA-8686-760C254A2D5E}" destId="{CD035296-B63E-4187-9DCB-26A6062F95B4}" srcOrd="0" destOrd="0" presId="urn:microsoft.com/office/officeart/2018/2/layout/IconCircleList"/>
    <dgm:cxn modelId="{3C2E6DDD-6554-4125-B759-79D04F7FFCFB}" type="presParOf" srcId="{CD035296-B63E-4187-9DCB-26A6062F95B4}" destId="{B8A27ED0-0C84-46F9-9E55-B95B9B557CAF}" srcOrd="0" destOrd="0" presId="urn:microsoft.com/office/officeart/2018/2/layout/IconCircleList"/>
    <dgm:cxn modelId="{CAAC9CD2-960F-4D16-A90F-8C13F73A3D6E}" type="presParOf" srcId="{B8A27ED0-0C84-46F9-9E55-B95B9B557CAF}" destId="{C6E37197-A8A2-4A49-A2D6-1C20632E6670}" srcOrd="0" destOrd="0" presId="urn:microsoft.com/office/officeart/2018/2/layout/IconCircleList"/>
    <dgm:cxn modelId="{06AECFC9-7716-414F-BDD3-18AEDEFA0D53}" type="presParOf" srcId="{B8A27ED0-0C84-46F9-9E55-B95B9B557CAF}" destId="{3338DA96-8CD5-4B98-B8E9-03DF12C353CF}" srcOrd="1" destOrd="0" presId="urn:microsoft.com/office/officeart/2018/2/layout/IconCircleList"/>
    <dgm:cxn modelId="{CCA9055F-4919-4482-91EC-50066A8F8DBD}" type="presParOf" srcId="{B8A27ED0-0C84-46F9-9E55-B95B9B557CAF}" destId="{162866A2-FFAF-423F-9C35-42C43826D53F}" srcOrd="2" destOrd="0" presId="urn:microsoft.com/office/officeart/2018/2/layout/IconCircleList"/>
    <dgm:cxn modelId="{1157792A-DA97-419D-8988-2601B0D135A1}" type="presParOf" srcId="{B8A27ED0-0C84-46F9-9E55-B95B9B557CAF}" destId="{BADE5AF2-1AE6-4DEF-8B94-4A1D4D5270F4}" srcOrd="3" destOrd="0" presId="urn:microsoft.com/office/officeart/2018/2/layout/IconCircleList"/>
    <dgm:cxn modelId="{3E887C9A-0B7D-48C3-B4F9-E699F0A31EC9}" type="presParOf" srcId="{CD035296-B63E-4187-9DCB-26A6062F95B4}" destId="{9F875F57-3DD4-4ADE-B76D-BC76565222AD}" srcOrd="1" destOrd="0" presId="urn:microsoft.com/office/officeart/2018/2/layout/IconCircleList"/>
    <dgm:cxn modelId="{7D1F7226-ED67-441A-8B17-6A98D96D7880}" type="presParOf" srcId="{CD035296-B63E-4187-9DCB-26A6062F95B4}" destId="{80523324-87CE-4B7A-89CC-4F73A1967BE5}" srcOrd="2" destOrd="0" presId="urn:microsoft.com/office/officeart/2018/2/layout/IconCircleList"/>
    <dgm:cxn modelId="{23CE65BD-E28E-4290-8815-38E3F96E7ABA}" type="presParOf" srcId="{80523324-87CE-4B7A-89CC-4F73A1967BE5}" destId="{19554490-C496-4284-9453-2BDE85A0244A}" srcOrd="0" destOrd="0" presId="urn:microsoft.com/office/officeart/2018/2/layout/IconCircleList"/>
    <dgm:cxn modelId="{63B5F6BE-0652-48EE-BE80-645771865571}" type="presParOf" srcId="{80523324-87CE-4B7A-89CC-4F73A1967BE5}" destId="{C3C31D07-B079-4385-B68F-A6A31A7FAD20}" srcOrd="1" destOrd="0" presId="urn:microsoft.com/office/officeart/2018/2/layout/IconCircleList"/>
    <dgm:cxn modelId="{E3BA0334-F1CF-4350-ADA7-873357F73B9F}" type="presParOf" srcId="{80523324-87CE-4B7A-89CC-4F73A1967BE5}" destId="{26B5D5D3-F2F9-4471-A30F-90219ED8438C}" srcOrd="2" destOrd="0" presId="urn:microsoft.com/office/officeart/2018/2/layout/IconCircleList"/>
    <dgm:cxn modelId="{F4DCFFB6-D10D-4777-BEF1-AAAA4DF738AF}" type="presParOf" srcId="{80523324-87CE-4B7A-89CC-4F73A1967BE5}" destId="{5D5A0C24-4269-4F2E-84EE-28B961E72AE5}" srcOrd="3" destOrd="0" presId="urn:microsoft.com/office/officeart/2018/2/layout/IconCircleList"/>
    <dgm:cxn modelId="{D7B1355B-E82C-48CC-8B7C-E8550667C5C5}" type="presParOf" srcId="{CD035296-B63E-4187-9DCB-26A6062F95B4}" destId="{8844117D-DBD4-4FF9-BD68-A0F77524EE3E}" srcOrd="3" destOrd="0" presId="urn:microsoft.com/office/officeart/2018/2/layout/IconCircleList"/>
    <dgm:cxn modelId="{FB5AA394-3C4F-4F35-A64C-5AF4DE9BA72F}" type="presParOf" srcId="{CD035296-B63E-4187-9DCB-26A6062F95B4}" destId="{8E9927D6-240B-4030-BBC8-4EFC33676746}" srcOrd="4" destOrd="0" presId="urn:microsoft.com/office/officeart/2018/2/layout/IconCircleList"/>
    <dgm:cxn modelId="{F409E4AC-3853-4F12-AB9C-A1CA2AB5133C}" type="presParOf" srcId="{8E9927D6-240B-4030-BBC8-4EFC33676746}" destId="{1760D06E-8587-40CA-8C72-DF6217D2BDB7}" srcOrd="0" destOrd="0" presId="urn:microsoft.com/office/officeart/2018/2/layout/IconCircleList"/>
    <dgm:cxn modelId="{4106CBBD-2E45-4757-808B-3AF1D5E2AD90}" type="presParOf" srcId="{8E9927D6-240B-4030-BBC8-4EFC33676746}" destId="{68579B69-66C8-4B9C-80F2-2C2A64E135D7}" srcOrd="1" destOrd="0" presId="urn:microsoft.com/office/officeart/2018/2/layout/IconCircleList"/>
    <dgm:cxn modelId="{BA99747F-9BC2-4B72-B07D-D83736679531}" type="presParOf" srcId="{8E9927D6-240B-4030-BBC8-4EFC33676746}" destId="{8E9F963A-5ED7-42E3-9CA4-C1FD2C442B1D}" srcOrd="2" destOrd="0" presId="urn:microsoft.com/office/officeart/2018/2/layout/IconCircleList"/>
    <dgm:cxn modelId="{CEC98DCB-4D21-464B-8B60-2E3F07E42666}" type="presParOf" srcId="{8E9927D6-240B-4030-BBC8-4EFC33676746}" destId="{E9CA2D8E-D797-4ADA-97CC-E6F981A74079}" srcOrd="3" destOrd="0" presId="urn:microsoft.com/office/officeart/2018/2/layout/IconCircleList"/>
    <dgm:cxn modelId="{A28103D5-0A0E-45B8-BD09-904F1CFBDF5E}" type="presParOf" srcId="{CD035296-B63E-4187-9DCB-26A6062F95B4}" destId="{7A1E0F40-E4D6-4E23-AEC6-FAAF111E4A8C}" srcOrd="5" destOrd="0" presId="urn:microsoft.com/office/officeart/2018/2/layout/IconCircleList"/>
    <dgm:cxn modelId="{A1756DDF-9C45-457A-9B80-C5FEC0028075}" type="presParOf" srcId="{CD035296-B63E-4187-9DCB-26A6062F95B4}" destId="{BDB2DB20-0E4C-4FF8-8472-3821512F9D07}" srcOrd="6" destOrd="0" presId="urn:microsoft.com/office/officeart/2018/2/layout/IconCircleList"/>
    <dgm:cxn modelId="{E044F021-9FB8-4439-87E3-52127244758E}" type="presParOf" srcId="{BDB2DB20-0E4C-4FF8-8472-3821512F9D07}" destId="{C52A448E-E51A-40F1-AF2D-4DE5DB2A020B}" srcOrd="0" destOrd="0" presId="urn:microsoft.com/office/officeart/2018/2/layout/IconCircleList"/>
    <dgm:cxn modelId="{75ED803A-6F64-4F61-8B0B-FFF7C6E6E339}" type="presParOf" srcId="{BDB2DB20-0E4C-4FF8-8472-3821512F9D07}" destId="{CDF259CB-A998-4D26-AC2D-A1D9587E0BBB}" srcOrd="1" destOrd="0" presId="urn:microsoft.com/office/officeart/2018/2/layout/IconCircleList"/>
    <dgm:cxn modelId="{730F0C85-7F7F-4F63-A35D-8EAA9CC97BF5}" type="presParOf" srcId="{BDB2DB20-0E4C-4FF8-8472-3821512F9D07}" destId="{DD26DB22-C1A3-4BB3-8D54-71ABF4724E95}" srcOrd="2" destOrd="0" presId="urn:microsoft.com/office/officeart/2018/2/layout/IconCircleList"/>
    <dgm:cxn modelId="{E9B86819-4440-4E02-91A4-D5E39BD6C9E9}" type="presParOf" srcId="{BDB2DB20-0E4C-4FF8-8472-3821512F9D07}" destId="{7FDDA03A-2B76-477D-A34F-C7B71E7005A4}" srcOrd="3" destOrd="0" presId="urn:microsoft.com/office/officeart/2018/2/layout/IconCircleList"/>
    <dgm:cxn modelId="{53FA122D-B084-49A7-A712-FC5133057819}" type="presParOf" srcId="{CD035296-B63E-4187-9DCB-26A6062F95B4}" destId="{0EDBD501-7E85-4EA8-A821-B09B5F3E606B}" srcOrd="7" destOrd="0" presId="urn:microsoft.com/office/officeart/2018/2/layout/IconCircleList"/>
    <dgm:cxn modelId="{9AA613EF-C809-4BD6-B933-94CF65289532}" type="presParOf" srcId="{CD035296-B63E-4187-9DCB-26A6062F95B4}" destId="{DD53192A-12BF-452C-8CFD-5225FAF8692F}" srcOrd="8" destOrd="0" presId="urn:microsoft.com/office/officeart/2018/2/layout/IconCircleList"/>
    <dgm:cxn modelId="{A92D7E4A-F9FA-4DCF-8B45-496F3EF34A56}" type="presParOf" srcId="{DD53192A-12BF-452C-8CFD-5225FAF8692F}" destId="{35BAE79A-102D-41B3-8175-23197D8B0EE6}" srcOrd="0" destOrd="0" presId="urn:microsoft.com/office/officeart/2018/2/layout/IconCircleList"/>
    <dgm:cxn modelId="{06AC88A7-C104-4DE9-A769-E3932A8E5C71}" type="presParOf" srcId="{DD53192A-12BF-452C-8CFD-5225FAF8692F}" destId="{8346DF18-AC84-48EC-8637-D47BD2F4EFDE}" srcOrd="1" destOrd="0" presId="urn:microsoft.com/office/officeart/2018/2/layout/IconCircleList"/>
    <dgm:cxn modelId="{8EF6E850-EFDD-47A3-8621-7AC71CDA9BCE}" type="presParOf" srcId="{DD53192A-12BF-452C-8CFD-5225FAF8692F}" destId="{861AF43F-FE07-485D-B596-DD8F19A851B8}" srcOrd="2" destOrd="0" presId="urn:microsoft.com/office/officeart/2018/2/layout/IconCircleList"/>
    <dgm:cxn modelId="{43F62789-ABFF-4EA5-8CF3-B01A6B0DC1A5}" type="presParOf" srcId="{DD53192A-12BF-452C-8CFD-5225FAF8692F}" destId="{07184BEA-B574-4611-946D-6466DA8305F8}" srcOrd="3" destOrd="0" presId="urn:microsoft.com/office/officeart/2018/2/layout/IconCircleList"/>
    <dgm:cxn modelId="{54BDFC8E-12A2-4313-8FB3-5789C80E5FAD}" type="presParOf" srcId="{CD035296-B63E-4187-9DCB-26A6062F95B4}" destId="{3DCBC0C6-EA5A-406C-AD36-E07FA0A52EDC}" srcOrd="9" destOrd="0" presId="urn:microsoft.com/office/officeart/2018/2/layout/IconCircleList"/>
    <dgm:cxn modelId="{F9D400D2-41D7-4336-B0CD-7DD3125420FD}" type="presParOf" srcId="{CD035296-B63E-4187-9DCB-26A6062F95B4}" destId="{341EE1DA-7177-4317-9D28-8949DF70A3C9}" srcOrd="10" destOrd="0" presId="urn:microsoft.com/office/officeart/2018/2/layout/IconCircleList"/>
    <dgm:cxn modelId="{B970797D-6C11-4163-AA58-D5190735C26F}" type="presParOf" srcId="{341EE1DA-7177-4317-9D28-8949DF70A3C9}" destId="{CBF62385-2722-4785-B988-58C5E3D59F45}" srcOrd="0" destOrd="0" presId="urn:microsoft.com/office/officeart/2018/2/layout/IconCircleList"/>
    <dgm:cxn modelId="{119594CB-9F15-4563-8F95-12EE49020C87}" type="presParOf" srcId="{341EE1DA-7177-4317-9D28-8949DF70A3C9}" destId="{0B804566-707F-4A6A-92CA-21DC314530E6}" srcOrd="1" destOrd="0" presId="urn:microsoft.com/office/officeart/2018/2/layout/IconCircleList"/>
    <dgm:cxn modelId="{8DB27173-B332-4758-8538-26F3E2794D2D}" type="presParOf" srcId="{341EE1DA-7177-4317-9D28-8949DF70A3C9}" destId="{7C30FDF5-7B0C-46C6-AA70-2E258555AFB3}" srcOrd="2" destOrd="0" presId="urn:microsoft.com/office/officeart/2018/2/layout/IconCircleList"/>
    <dgm:cxn modelId="{D57522E1-B046-41B1-9918-34DC134BAB78}" type="presParOf" srcId="{341EE1DA-7177-4317-9D28-8949DF70A3C9}" destId="{B996A71F-BDE1-4EF5-8683-F799FE4595ED}" srcOrd="3" destOrd="0" presId="urn:microsoft.com/office/officeart/2018/2/layout/IconCircleList"/>
    <dgm:cxn modelId="{435540B2-80E0-4642-A814-817427485CD9}" type="presParOf" srcId="{CD035296-B63E-4187-9DCB-26A6062F95B4}" destId="{0FE39CEA-8FE6-4E3E-AF99-CA45EF75EC33}" srcOrd="11" destOrd="0" presId="urn:microsoft.com/office/officeart/2018/2/layout/IconCircleList"/>
    <dgm:cxn modelId="{4D4FA387-3438-4BC3-A0D8-9921F6C689F7}" type="presParOf" srcId="{CD035296-B63E-4187-9DCB-26A6062F95B4}" destId="{8063EDD1-7E7E-4AF6-AF9C-412C12AD03F5}" srcOrd="12" destOrd="0" presId="urn:microsoft.com/office/officeart/2018/2/layout/IconCircleList"/>
    <dgm:cxn modelId="{7D6A8C12-8DE2-41AA-A86B-75557E67F42F}" type="presParOf" srcId="{8063EDD1-7E7E-4AF6-AF9C-412C12AD03F5}" destId="{538F2735-6A90-4193-B4D1-C3E3D499167D}" srcOrd="0" destOrd="0" presId="urn:microsoft.com/office/officeart/2018/2/layout/IconCircleList"/>
    <dgm:cxn modelId="{4F55E729-746C-489E-BB1C-8BCE85E0DA3C}" type="presParOf" srcId="{8063EDD1-7E7E-4AF6-AF9C-412C12AD03F5}" destId="{C92BECE9-DD31-4E8D-9393-A02D55AC1A26}" srcOrd="1" destOrd="0" presId="urn:microsoft.com/office/officeart/2018/2/layout/IconCircleList"/>
    <dgm:cxn modelId="{0AA4A4A1-4F04-4434-A5E2-E690F40E3FA7}" type="presParOf" srcId="{8063EDD1-7E7E-4AF6-AF9C-412C12AD03F5}" destId="{5F3D78A8-3895-49DF-828A-4591ABCCAD64}" srcOrd="2" destOrd="0" presId="urn:microsoft.com/office/officeart/2018/2/layout/IconCircleList"/>
    <dgm:cxn modelId="{1977CFF7-B932-4927-B6FE-4D44D62E4B43}" type="presParOf" srcId="{8063EDD1-7E7E-4AF6-AF9C-412C12AD03F5}" destId="{8FD34CA3-91BF-4952-88DD-495BBB85A25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1D720-77DF-47BB-A976-9604D0D1BFA4}">
      <dsp:nvSpPr>
        <dsp:cNvPr id="0" name=""/>
        <dsp:cNvSpPr/>
      </dsp:nvSpPr>
      <dsp:spPr>
        <a:xfrm>
          <a:off x="0" y="422104"/>
          <a:ext cx="6666833" cy="148473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Forensic Social Workers (FSWs) in South Africa assist victims of child sexual abuse and participants in the criminal justice system.</a:t>
          </a:r>
          <a:endParaRPr lang="en-US" sz="2700" kern="1200"/>
        </a:p>
      </dsp:txBody>
      <dsp:txXfrm>
        <a:off x="72479" y="494583"/>
        <a:ext cx="6521875" cy="1339772"/>
      </dsp:txXfrm>
    </dsp:sp>
    <dsp:sp modelId="{540D38A2-0DA4-4C7B-A98E-C7ED1CB9C16B}">
      <dsp:nvSpPr>
        <dsp:cNvPr id="0" name=""/>
        <dsp:cNvSpPr/>
      </dsp:nvSpPr>
      <dsp:spPr>
        <a:xfrm>
          <a:off x="0" y="1984594"/>
          <a:ext cx="6666833" cy="148473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They handle vivid evidence, upsetting testimonials, and emotional disclosures, impacting their mental health.</a:t>
          </a:r>
          <a:endParaRPr lang="en-US" sz="2700" kern="1200"/>
        </a:p>
      </dsp:txBody>
      <dsp:txXfrm>
        <a:off x="72479" y="2057073"/>
        <a:ext cx="6521875" cy="1339772"/>
      </dsp:txXfrm>
    </dsp:sp>
    <dsp:sp modelId="{DD3B6F20-7219-4247-B042-8FB497E98E07}">
      <dsp:nvSpPr>
        <dsp:cNvPr id="0" name=""/>
        <dsp:cNvSpPr/>
      </dsp:nvSpPr>
      <dsp:spPr>
        <a:xfrm>
          <a:off x="0" y="3547085"/>
          <a:ext cx="6666833" cy="148473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Secondary Traumatic Stress (STS) mirrors symptoms of initial trauma and can lead to burnout and compassion fatigue.</a:t>
          </a:r>
          <a:endParaRPr lang="en-US" sz="2700" kern="1200" dirty="0"/>
        </a:p>
      </dsp:txBody>
      <dsp:txXfrm>
        <a:off x="72479" y="3619564"/>
        <a:ext cx="6521875" cy="1339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D6CC-736D-4777-BE0C-B8D6591F372E}">
      <dsp:nvSpPr>
        <dsp:cNvPr id="0" name=""/>
        <dsp:cNvSpPr/>
      </dsp:nvSpPr>
      <dsp:spPr>
        <a:xfrm>
          <a:off x="282221" y="1410409"/>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0C175-8637-4F1F-8BA7-254C7063A069}">
      <dsp:nvSpPr>
        <dsp:cNvPr id="0" name=""/>
        <dsp:cNvSpPr/>
      </dsp:nvSpPr>
      <dsp:spPr>
        <a:xfrm>
          <a:off x="570337" y="1698526"/>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7F58BA-FE00-41BA-A148-30D88170D954}">
      <dsp:nvSpPr>
        <dsp:cNvPr id="0" name=""/>
        <dsp:cNvSpPr/>
      </dsp:nvSpPr>
      <dsp:spPr>
        <a:xfrm>
          <a:off x="1948202"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t>Investigate the impact of internal and external factors on FSWs' experience of STS.</a:t>
          </a:r>
          <a:endParaRPr lang="en-US" sz="1800" kern="1200"/>
        </a:p>
      </dsp:txBody>
      <dsp:txXfrm>
        <a:off x="1948202" y="1410409"/>
        <a:ext cx="3233964" cy="1371985"/>
      </dsp:txXfrm>
    </dsp:sp>
    <dsp:sp modelId="{20CF961F-8012-424B-A844-4BD51DFFBDE9}">
      <dsp:nvSpPr>
        <dsp:cNvPr id="0" name=""/>
        <dsp:cNvSpPr/>
      </dsp:nvSpPr>
      <dsp:spPr>
        <a:xfrm>
          <a:off x="5745661" y="1410409"/>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C19F71-5809-451C-92CF-97C46E529476}">
      <dsp:nvSpPr>
        <dsp:cNvPr id="0" name=""/>
        <dsp:cNvSpPr/>
      </dsp:nvSpPr>
      <dsp:spPr>
        <a:xfrm>
          <a:off x="6033778" y="1698526"/>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46ABF4-0504-43BE-8A40-1F0EC7AB1626}">
      <dsp:nvSpPr>
        <dsp:cNvPr id="0" name=""/>
        <dsp:cNvSpPr/>
      </dsp:nvSpPr>
      <dsp:spPr>
        <a:xfrm>
          <a:off x="7411643"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Utilize quantitative data collection and analysis to understand the complexity of FSW practice and its mental health implications.</a:t>
          </a:r>
          <a:endParaRPr lang="en-US" sz="1800" kern="1200" dirty="0"/>
        </a:p>
      </dsp:txBody>
      <dsp:txXfrm>
        <a:off x="7411643" y="1410409"/>
        <a:ext cx="3233964" cy="1371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2D45E-CE34-4946-B525-1B732EB2B273}">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6AB3E2-AF9A-4AE6-AFFC-9DEAB358827A}">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8D37F3-B1CD-467E-87DC-16464838C6A5}">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100000"/>
            </a:lnSpc>
            <a:spcBef>
              <a:spcPct val="0"/>
            </a:spcBef>
            <a:spcAft>
              <a:spcPct val="35000"/>
            </a:spcAft>
            <a:buNone/>
          </a:pPr>
          <a:r>
            <a:rPr lang="en-GB" sz="1700" b="1" kern="1200" dirty="0"/>
            <a:t>Approach:</a:t>
          </a:r>
          <a:r>
            <a:rPr lang="en-GB" sz="1700" kern="1200" dirty="0"/>
            <a:t> Quantitative approach - Emphasizes precise and generalizable statistical results to understand the relationship between variables (Rubin &amp; Babbie, 2016).</a:t>
          </a:r>
          <a:endParaRPr lang="en-US" sz="1700" kern="1200" dirty="0"/>
        </a:p>
      </dsp:txBody>
      <dsp:txXfrm>
        <a:off x="1057183" y="1805"/>
        <a:ext cx="9458416" cy="915310"/>
      </dsp:txXfrm>
    </dsp:sp>
    <dsp:sp modelId="{7BC9C614-3A06-4C3E-A096-AF63D35F424E}">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74EEEF-B80D-47EB-B0F7-05FCA3E1BB99}">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D442D-4E3B-451F-B950-E1304C375F03}">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100000"/>
            </a:lnSpc>
            <a:spcBef>
              <a:spcPct val="0"/>
            </a:spcBef>
            <a:spcAft>
              <a:spcPct val="35000"/>
            </a:spcAft>
            <a:buNone/>
          </a:pPr>
          <a:r>
            <a:rPr lang="en-GB" sz="1700" b="1" kern="1200" dirty="0"/>
            <a:t>Design:</a:t>
          </a:r>
          <a:r>
            <a:rPr lang="en-GB" sz="1700" kern="1200" dirty="0"/>
            <a:t> Cross-sectional descriptive survey method - Gathers data at a specific moment to investigate the correlation between coping strategies and STS symptoms.</a:t>
          </a:r>
          <a:endParaRPr lang="en-US" sz="1700" kern="1200" dirty="0"/>
        </a:p>
      </dsp:txBody>
      <dsp:txXfrm>
        <a:off x="1057183" y="1145944"/>
        <a:ext cx="9458416" cy="915310"/>
      </dsp:txXfrm>
    </dsp:sp>
    <dsp:sp modelId="{2BD4656D-6685-42A8-BE75-7E84F186DEE2}">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5EF096-E3F0-486C-BD56-C0059F419D90}">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7DBAD-0499-405F-9A28-222D6C52F938}">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100000"/>
            </a:lnSpc>
            <a:spcBef>
              <a:spcPct val="0"/>
            </a:spcBef>
            <a:spcAft>
              <a:spcPct val="35000"/>
            </a:spcAft>
            <a:buNone/>
          </a:pPr>
          <a:r>
            <a:rPr lang="en-GB" sz="1700" b="1" kern="1200" dirty="0"/>
            <a:t>Sampling:</a:t>
          </a:r>
          <a:r>
            <a:rPr lang="en-GB" sz="1700" kern="1200" dirty="0"/>
            <a:t> All-inclusive willing participation sample - Includes all forensic social workers in South Africa with an MA (Forensic Practice) degree obtained during 2006-2022. Excludes general social workers.</a:t>
          </a:r>
          <a:endParaRPr lang="en-US" sz="1700" kern="1200" dirty="0"/>
        </a:p>
      </dsp:txBody>
      <dsp:txXfrm>
        <a:off x="1057183" y="2290082"/>
        <a:ext cx="9458416" cy="915310"/>
      </dsp:txXfrm>
    </dsp:sp>
    <dsp:sp modelId="{E4A1A9F8-ED4E-4D08-B4B1-B4D34EA913DF}">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BB4C95-1534-4B18-9AA8-902268CC3552}">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B2948F-7B59-4691-BCB4-0E192E0C886E}">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100000"/>
            </a:lnSpc>
            <a:spcBef>
              <a:spcPct val="0"/>
            </a:spcBef>
            <a:spcAft>
              <a:spcPct val="35000"/>
            </a:spcAft>
            <a:buNone/>
          </a:pPr>
          <a:r>
            <a:rPr lang="en-GB" sz="1700" b="1" kern="1200" dirty="0"/>
            <a:t>Sample Size: </a:t>
          </a:r>
          <a:r>
            <a:rPr lang="en-GB" sz="1700" kern="1200" dirty="0"/>
            <a:t>31 forensic social workers (n=31), representing 28.4% of the total population, meeting the recommended minimum sample size of at least 30 for survey designs (Memon et al., 2020; </a:t>
          </a:r>
          <a:r>
            <a:rPr lang="en-GB" sz="1700" kern="1200" dirty="0" err="1"/>
            <a:t>Ganti</a:t>
          </a:r>
          <a:r>
            <a:rPr lang="en-GB" sz="1700" kern="1200" dirty="0"/>
            <a:t>, 2023).</a:t>
          </a:r>
          <a:endParaRPr lang="en-US" sz="1700" kern="1200" dirty="0"/>
        </a:p>
      </dsp:txBody>
      <dsp:txXfrm>
        <a:off x="1057183" y="3434221"/>
        <a:ext cx="94584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6E2E9-88EC-4001-91E8-3CD2451F1055}">
      <dsp:nvSpPr>
        <dsp:cNvPr id="0" name=""/>
        <dsp:cNvSpPr/>
      </dsp:nvSpPr>
      <dsp:spPr>
        <a:xfrm>
          <a:off x="212335" y="1507711"/>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3B387-B912-433B-AD9C-F960842F174E}">
      <dsp:nvSpPr>
        <dsp:cNvPr id="0" name=""/>
        <dsp:cNvSpPr/>
      </dsp:nvSpPr>
      <dsp:spPr>
        <a:xfrm>
          <a:off x="492877" y="1788253"/>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C33FAD-F522-4D16-A8DF-344555202C52}">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The data was transferred to Statistical Package for Social Sciences (SPSS Inc., 2021) for analysis.</a:t>
          </a:r>
          <a:endParaRPr lang="en-US" sz="1800" kern="1200" dirty="0"/>
        </a:p>
      </dsp:txBody>
      <dsp:txXfrm>
        <a:off x="1834517" y="1507711"/>
        <a:ext cx="3148942" cy="1335915"/>
      </dsp:txXfrm>
    </dsp:sp>
    <dsp:sp modelId="{9B106EFA-48CE-4834-AE7B-F3F05A14B753}">
      <dsp:nvSpPr>
        <dsp:cNvPr id="0" name=""/>
        <dsp:cNvSpPr/>
      </dsp:nvSpPr>
      <dsp:spPr>
        <a:xfrm>
          <a:off x="5532139" y="1507711"/>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997A6-958F-4EB7-8360-E4454DE0AEA2}">
      <dsp:nvSpPr>
        <dsp:cNvPr id="0" name=""/>
        <dsp:cNvSpPr/>
      </dsp:nvSpPr>
      <dsp:spPr>
        <a:xfrm>
          <a:off x="5812681" y="1788253"/>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32261-265E-4D0A-9128-C440E27543F1}">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Internal and external risk factors influencing FSWs’ experience of STS were examined to define typical respondents.</a:t>
          </a:r>
          <a:endParaRPr lang="en-US" sz="1800" kern="1200" dirty="0"/>
        </a:p>
      </dsp:txBody>
      <dsp:txXfrm>
        <a:off x="7154322" y="1507711"/>
        <a:ext cx="3148942" cy="1335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C3261-4F99-4614-A837-1FD7D5F131FD}">
      <dsp:nvSpPr>
        <dsp:cNvPr id="0" name=""/>
        <dsp:cNvSpPr/>
      </dsp:nvSpPr>
      <dsp:spPr>
        <a:xfrm>
          <a:off x="0" y="438164"/>
          <a:ext cx="6245265" cy="15422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Prior studies (</a:t>
          </a:r>
          <a:r>
            <a:rPr lang="en-GB" sz="1500" kern="1200" dirty="0" err="1"/>
            <a:t>Kheswa</a:t>
          </a:r>
          <a:r>
            <a:rPr lang="en-GB" sz="1500" kern="1200" dirty="0"/>
            <a:t>, Kulkarni, Levin, </a:t>
          </a:r>
          <a:r>
            <a:rPr lang="en-GB" sz="1500" kern="1200" dirty="0" err="1"/>
            <a:t>Padmanabhanunni</a:t>
          </a:r>
          <a:r>
            <a:rPr lang="en-GB" sz="1500" kern="1200" dirty="0"/>
            <a:t>, Quinn, Ji, </a:t>
          </a:r>
          <a:r>
            <a:rPr lang="en-GB" sz="1500" kern="1200" dirty="0" err="1"/>
            <a:t>Nackerud</a:t>
          </a:r>
          <a:r>
            <a:rPr lang="en-GB" sz="1500" kern="1200" dirty="0"/>
            <a:t>) have examined work-related stress and burnout in various professionals, including trauma counsellors, social workers, psychology students, police detectives, domestic violence service providers, and professionals/volunteers working with refugees.</a:t>
          </a:r>
          <a:endParaRPr lang="en-US" sz="1500" kern="1200" dirty="0"/>
        </a:p>
      </dsp:txBody>
      <dsp:txXfrm>
        <a:off x="75284" y="513448"/>
        <a:ext cx="6094697" cy="1391638"/>
      </dsp:txXfrm>
    </dsp:sp>
    <dsp:sp modelId="{18E362BF-ED33-4871-9071-2EFA673AED73}">
      <dsp:nvSpPr>
        <dsp:cNvPr id="0" name=""/>
        <dsp:cNvSpPr/>
      </dsp:nvSpPr>
      <dsp:spPr>
        <a:xfrm>
          <a:off x="0" y="2023570"/>
          <a:ext cx="6245265" cy="1542206"/>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This study is one of the first to investigate the impact of internal and external factors on STS symptoms among FSWs in South Africa. FSWs frequently encounter traumatic situations due to the sensitive nature of their profession, making it crucial to understand how internal and external factors influence their experiences with STS.</a:t>
          </a:r>
          <a:endParaRPr lang="en-US" sz="1500" kern="1200" dirty="0"/>
        </a:p>
      </dsp:txBody>
      <dsp:txXfrm>
        <a:off x="75284" y="2098854"/>
        <a:ext cx="6094697" cy="1391638"/>
      </dsp:txXfrm>
    </dsp:sp>
    <dsp:sp modelId="{59F9114F-53B4-4BEC-B037-E185968C3F58}">
      <dsp:nvSpPr>
        <dsp:cNvPr id="0" name=""/>
        <dsp:cNvSpPr/>
      </dsp:nvSpPr>
      <dsp:spPr>
        <a:xfrm>
          <a:off x="0" y="3608976"/>
          <a:ext cx="6245265" cy="154220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Although not all significant factors were explored, the study shed light on the impact of certain internal and external factors on STS in FSWs. The results indicated variations in how STS affects different participant groups based on factors such as race, relationship status, clinical supervision, social support, and exposure to traumatic events. It's important to note the small sample size and the possibility of other factors affecting STS.</a:t>
          </a:r>
          <a:endParaRPr lang="en-US" sz="1500" kern="1200" dirty="0"/>
        </a:p>
      </dsp:txBody>
      <dsp:txXfrm>
        <a:off x="75284" y="3684260"/>
        <a:ext cx="6094697" cy="13916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3E0F8-7782-4FF6-9B71-899CD8F561A6}">
      <dsp:nvSpPr>
        <dsp:cNvPr id="0" name=""/>
        <dsp:cNvSpPr/>
      </dsp:nvSpPr>
      <dsp:spPr>
        <a:xfrm>
          <a:off x="2431" y="391606"/>
          <a:ext cx="1522400" cy="35681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GB" sz="1100" kern="1200"/>
            <a:t>Several unexpected findings emerged from the study, such as:</a:t>
          </a:r>
          <a:endParaRPr lang="en-US" sz="1100" kern="1200"/>
        </a:p>
      </dsp:txBody>
      <dsp:txXfrm>
        <a:off x="2431" y="391606"/>
        <a:ext cx="1522400" cy="3568125"/>
      </dsp:txXfrm>
    </dsp:sp>
    <dsp:sp modelId="{40DDEE32-75C6-4F37-BD45-63B81E936A46}">
      <dsp:nvSpPr>
        <dsp:cNvPr id="0" name=""/>
        <dsp:cNvSpPr/>
      </dsp:nvSpPr>
      <dsp:spPr>
        <a:xfrm>
          <a:off x="1548285" y="2054169"/>
          <a:ext cx="228360"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AF1F7-7FB7-4256-BC8D-F17166AA7781}">
      <dsp:nvSpPr>
        <dsp:cNvPr id="0" name=""/>
        <dsp:cNvSpPr/>
      </dsp:nvSpPr>
      <dsp:spPr>
        <a:xfrm>
          <a:off x="1800098" y="391606"/>
          <a:ext cx="1522400" cy="35681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GB" sz="1100" kern="1200" dirty="0"/>
            <a:t>Black participants were slightly less likely than White participants to exhibit avoidance symptoms, possibly due to prior stress exposure and coping mechanisms.</a:t>
          </a:r>
          <a:endParaRPr lang="en-US" sz="1100" kern="1200" dirty="0"/>
        </a:p>
      </dsp:txBody>
      <dsp:txXfrm>
        <a:off x="1800098" y="391606"/>
        <a:ext cx="1522400" cy="3568125"/>
      </dsp:txXfrm>
    </dsp:sp>
    <dsp:sp modelId="{680771B9-0F94-46FD-B6EF-326560664D37}">
      <dsp:nvSpPr>
        <dsp:cNvPr id="0" name=""/>
        <dsp:cNvSpPr/>
      </dsp:nvSpPr>
      <dsp:spPr>
        <a:xfrm>
          <a:off x="3345952" y="2054169"/>
          <a:ext cx="228360" cy="24300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78269D-B220-4672-9802-1E00EAF5336D}">
      <dsp:nvSpPr>
        <dsp:cNvPr id="0" name=""/>
        <dsp:cNvSpPr/>
      </dsp:nvSpPr>
      <dsp:spPr>
        <a:xfrm>
          <a:off x="3597766" y="391606"/>
          <a:ext cx="1522400" cy="35681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GB" sz="1100" kern="1200"/>
            <a:t>Single participants experienced less intrusion symptoms, challenging the notion that marital status always protects against STS.</a:t>
          </a:r>
          <a:endParaRPr lang="en-US" sz="1100" kern="1200"/>
        </a:p>
      </dsp:txBody>
      <dsp:txXfrm>
        <a:off x="3597766" y="391606"/>
        <a:ext cx="1522400" cy="3568125"/>
      </dsp:txXfrm>
    </dsp:sp>
    <dsp:sp modelId="{65DEB9AD-B36D-480D-9797-C8A55EBD5ACE}">
      <dsp:nvSpPr>
        <dsp:cNvPr id="0" name=""/>
        <dsp:cNvSpPr/>
      </dsp:nvSpPr>
      <dsp:spPr>
        <a:xfrm>
          <a:off x="5143619" y="2054169"/>
          <a:ext cx="228360" cy="243000"/>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04A78-5180-41CA-9CC3-420B079FCCAC}">
      <dsp:nvSpPr>
        <dsp:cNvPr id="0" name=""/>
        <dsp:cNvSpPr/>
      </dsp:nvSpPr>
      <dsp:spPr>
        <a:xfrm>
          <a:off x="5395433" y="391606"/>
          <a:ext cx="1522400" cy="35681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GB" sz="1100" kern="1200"/>
            <a:t>Participants who did not seek clinical supervision had reduced avoidance and arousal symptoms, highlighting potential factors impacting its effectiveness.</a:t>
          </a:r>
          <a:endParaRPr lang="en-US" sz="1100" kern="1200"/>
        </a:p>
      </dsp:txBody>
      <dsp:txXfrm>
        <a:off x="5395433" y="391606"/>
        <a:ext cx="1522400" cy="3568125"/>
      </dsp:txXfrm>
    </dsp:sp>
    <dsp:sp modelId="{4F45DDBE-1D4F-4AD3-9617-08BB7D1309CC}">
      <dsp:nvSpPr>
        <dsp:cNvPr id="0" name=""/>
        <dsp:cNvSpPr/>
      </dsp:nvSpPr>
      <dsp:spPr>
        <a:xfrm>
          <a:off x="6941287" y="2054169"/>
          <a:ext cx="228360" cy="243000"/>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3C512A-DF74-465B-95B6-C7DA7637BCE4}">
      <dsp:nvSpPr>
        <dsp:cNvPr id="0" name=""/>
        <dsp:cNvSpPr/>
      </dsp:nvSpPr>
      <dsp:spPr>
        <a:xfrm>
          <a:off x="7193100" y="391606"/>
          <a:ext cx="1522400" cy="35681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GB" sz="1100" kern="1200"/>
            <a:t>Participants who did not seek social support had fewer intrusive symptoms, emphasizing the potential negative effects of unfavourable social interactions.</a:t>
          </a:r>
          <a:endParaRPr lang="en-US" sz="1100" kern="1200"/>
        </a:p>
      </dsp:txBody>
      <dsp:txXfrm>
        <a:off x="7193100" y="391606"/>
        <a:ext cx="1522400" cy="3568125"/>
      </dsp:txXfrm>
    </dsp:sp>
    <dsp:sp modelId="{7BC10DBF-D5B0-416F-BC1E-88B844706C83}">
      <dsp:nvSpPr>
        <dsp:cNvPr id="0" name=""/>
        <dsp:cNvSpPr/>
      </dsp:nvSpPr>
      <dsp:spPr>
        <a:xfrm>
          <a:off x="8738954" y="2054169"/>
          <a:ext cx="228360" cy="243000"/>
        </a:xfrm>
        <a:prstGeom prst="rightArrow">
          <a:avLst>
            <a:gd name="adj1" fmla="val 50000"/>
            <a:gd name="adj2" fmla="val 5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F3F344-C112-48DF-83C1-D596015E8E8A}">
      <dsp:nvSpPr>
        <dsp:cNvPr id="0" name=""/>
        <dsp:cNvSpPr/>
      </dsp:nvSpPr>
      <dsp:spPr>
        <a:xfrm>
          <a:off x="8990768" y="391606"/>
          <a:ext cx="1522400" cy="35681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GB" sz="1100" kern="1200"/>
            <a:t>The findings align with Dutton and Rubinstein's Ecological Blueprint of Trauma, emphasizing the importance of understanding trauma experiences within social and environmental contexts. This approach considers multiple factors at various levels and can inform more effective interventions and support strategies for managing STS among FSWs.</a:t>
          </a:r>
          <a:endParaRPr lang="en-US" sz="1100" kern="1200"/>
        </a:p>
      </dsp:txBody>
      <dsp:txXfrm>
        <a:off x="8990768" y="391606"/>
        <a:ext cx="1522400" cy="35681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37197-A8A2-4A49-A2D6-1C20632E6670}">
      <dsp:nvSpPr>
        <dsp:cNvPr id="0" name=""/>
        <dsp:cNvSpPr/>
      </dsp:nvSpPr>
      <dsp:spPr>
        <a:xfrm>
          <a:off x="205509" y="16114"/>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38DA96-8CD5-4B98-B8E9-03DF12C353CF}">
      <dsp:nvSpPr>
        <dsp:cNvPr id="0" name=""/>
        <dsp:cNvSpPr/>
      </dsp:nvSpPr>
      <dsp:spPr>
        <a:xfrm>
          <a:off x="396960" y="207566"/>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DE5AF2-1AE6-4DEF-8B94-4A1D4D5270F4}">
      <dsp:nvSpPr>
        <dsp:cNvPr id="0" name=""/>
        <dsp:cNvSpPr/>
      </dsp:nvSpPr>
      <dsp:spPr>
        <a:xfrm>
          <a:off x="1312541"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Future research should involve a larger number of participants to ensure the findings represent the broader FSW population more accurately.</a:t>
          </a:r>
          <a:endParaRPr lang="en-US" sz="1100" kern="1200" dirty="0"/>
        </a:p>
      </dsp:txBody>
      <dsp:txXfrm>
        <a:off x="1312541" y="16114"/>
        <a:ext cx="2148945" cy="911674"/>
      </dsp:txXfrm>
    </dsp:sp>
    <dsp:sp modelId="{19554490-C496-4284-9453-2BDE85A0244A}">
      <dsp:nvSpPr>
        <dsp:cNvPr id="0" name=""/>
        <dsp:cNvSpPr/>
      </dsp:nvSpPr>
      <dsp:spPr>
        <a:xfrm>
          <a:off x="3835925" y="16114"/>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C31D07-B079-4385-B68F-A6A31A7FAD20}">
      <dsp:nvSpPr>
        <dsp:cNvPr id="0" name=""/>
        <dsp:cNvSpPr/>
      </dsp:nvSpPr>
      <dsp:spPr>
        <a:xfrm>
          <a:off x="4027376" y="207566"/>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5A0C24-4269-4F2E-84EE-28B961E72AE5}">
      <dsp:nvSpPr>
        <dsp:cNvPr id="0" name=""/>
        <dsp:cNvSpPr/>
      </dsp:nvSpPr>
      <dsp:spPr>
        <a:xfrm>
          <a:off x="4942957"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Further studies are needed to explore effective coping strategies employed by FSWs in managing STS symptoms.</a:t>
          </a:r>
          <a:endParaRPr lang="en-US" sz="1100" kern="1200"/>
        </a:p>
      </dsp:txBody>
      <dsp:txXfrm>
        <a:off x="4942957" y="16114"/>
        <a:ext cx="2148945" cy="911674"/>
      </dsp:txXfrm>
    </dsp:sp>
    <dsp:sp modelId="{1760D06E-8587-40CA-8C72-DF6217D2BDB7}">
      <dsp:nvSpPr>
        <dsp:cNvPr id="0" name=""/>
        <dsp:cNvSpPr/>
      </dsp:nvSpPr>
      <dsp:spPr>
        <a:xfrm>
          <a:off x="7466341" y="16114"/>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79B69-66C8-4B9C-80F2-2C2A64E135D7}">
      <dsp:nvSpPr>
        <dsp:cNvPr id="0" name=""/>
        <dsp:cNvSpPr/>
      </dsp:nvSpPr>
      <dsp:spPr>
        <a:xfrm>
          <a:off x="7657792" y="207566"/>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CA2D8E-D797-4ADA-97CC-E6F981A74079}">
      <dsp:nvSpPr>
        <dsp:cNvPr id="0" name=""/>
        <dsp:cNvSpPr/>
      </dsp:nvSpPr>
      <dsp:spPr>
        <a:xfrm>
          <a:off x="8573374"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Integrating trauma-informed care principles into FSW practice is paramount. This approach can significantly enhance the impact of both internal and external factors on STS symptoms. It creates a safe, trusting, and empowering environment for both clients and practitioners.</a:t>
          </a:r>
          <a:endParaRPr lang="en-US" sz="1100" kern="1200"/>
        </a:p>
      </dsp:txBody>
      <dsp:txXfrm>
        <a:off x="8573374" y="16114"/>
        <a:ext cx="2148945" cy="911674"/>
      </dsp:txXfrm>
    </dsp:sp>
    <dsp:sp modelId="{C52A448E-E51A-40F1-AF2D-4DE5DB2A020B}">
      <dsp:nvSpPr>
        <dsp:cNvPr id="0" name=""/>
        <dsp:cNvSpPr/>
      </dsp:nvSpPr>
      <dsp:spPr>
        <a:xfrm>
          <a:off x="205509" y="1640565"/>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F259CB-A998-4D26-AC2D-A1D9587E0BBB}">
      <dsp:nvSpPr>
        <dsp:cNvPr id="0" name=""/>
        <dsp:cNvSpPr/>
      </dsp:nvSpPr>
      <dsp:spPr>
        <a:xfrm>
          <a:off x="396960" y="1832017"/>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DDA03A-2B76-477D-A34F-C7B71E7005A4}">
      <dsp:nvSpPr>
        <dsp:cNvPr id="0" name=""/>
        <dsp:cNvSpPr/>
      </dsp:nvSpPr>
      <dsp:spPr>
        <a:xfrm>
          <a:off x="1312541"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FSW organizations should prioritize regular supervision sessions focusing on self-care, debriefing, and emotional support. These sessions can play a pivotal role in improving the well-being and resilience of FSWs.</a:t>
          </a:r>
          <a:endParaRPr lang="en-US" sz="1100" kern="1200" dirty="0"/>
        </a:p>
      </dsp:txBody>
      <dsp:txXfrm>
        <a:off x="1312541" y="1640565"/>
        <a:ext cx="2148945" cy="911674"/>
      </dsp:txXfrm>
    </dsp:sp>
    <dsp:sp modelId="{35BAE79A-102D-41B3-8175-23197D8B0EE6}">
      <dsp:nvSpPr>
        <dsp:cNvPr id="0" name=""/>
        <dsp:cNvSpPr/>
      </dsp:nvSpPr>
      <dsp:spPr>
        <a:xfrm>
          <a:off x="3835925" y="1640565"/>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6DF18-AC84-48EC-8637-D47BD2F4EFDE}">
      <dsp:nvSpPr>
        <dsp:cNvPr id="0" name=""/>
        <dsp:cNvSpPr/>
      </dsp:nvSpPr>
      <dsp:spPr>
        <a:xfrm>
          <a:off x="4027376" y="1832017"/>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184BEA-B574-4611-946D-6466DA8305F8}">
      <dsp:nvSpPr>
        <dsp:cNvPr id="0" name=""/>
        <dsp:cNvSpPr/>
      </dsp:nvSpPr>
      <dsp:spPr>
        <a:xfrm>
          <a:off x="4942957"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Extensive STS awareness programs are essential. These programs should target FSWs, managers, and agency leaders, providing them with valuable information about STS symptoms and available treatments.</a:t>
          </a:r>
          <a:endParaRPr lang="en-US" sz="1100" kern="1200"/>
        </a:p>
      </dsp:txBody>
      <dsp:txXfrm>
        <a:off x="4942957" y="1640565"/>
        <a:ext cx="2148945" cy="911674"/>
      </dsp:txXfrm>
    </dsp:sp>
    <dsp:sp modelId="{CBF62385-2722-4785-B988-58C5E3D59F45}">
      <dsp:nvSpPr>
        <dsp:cNvPr id="0" name=""/>
        <dsp:cNvSpPr/>
      </dsp:nvSpPr>
      <dsp:spPr>
        <a:xfrm>
          <a:off x="7466341" y="1640565"/>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804566-707F-4A6A-92CA-21DC314530E6}">
      <dsp:nvSpPr>
        <dsp:cNvPr id="0" name=""/>
        <dsp:cNvSpPr/>
      </dsp:nvSpPr>
      <dsp:spPr>
        <a:xfrm>
          <a:off x="7657792" y="1832017"/>
          <a:ext cx="528770" cy="528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6A71F-BDE1-4EF5-8683-F799FE4595ED}">
      <dsp:nvSpPr>
        <dsp:cNvPr id="0" name=""/>
        <dsp:cNvSpPr/>
      </dsp:nvSpPr>
      <dsp:spPr>
        <a:xfrm>
          <a:off x="8573374"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Incorporate self-care practices and standards into workplace culture. This includes implementing regular breaks, wellness activities, and ensuring easy access to mental health resources.</a:t>
          </a:r>
          <a:endParaRPr lang="en-US" sz="1100" kern="1200"/>
        </a:p>
      </dsp:txBody>
      <dsp:txXfrm>
        <a:off x="8573374" y="1640565"/>
        <a:ext cx="2148945" cy="911674"/>
      </dsp:txXfrm>
    </dsp:sp>
    <dsp:sp modelId="{538F2735-6A90-4193-B4D1-C3E3D499167D}">
      <dsp:nvSpPr>
        <dsp:cNvPr id="0" name=""/>
        <dsp:cNvSpPr/>
      </dsp:nvSpPr>
      <dsp:spPr>
        <a:xfrm>
          <a:off x="205509" y="3265016"/>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BECE9-DD31-4E8D-9393-A02D55AC1A26}">
      <dsp:nvSpPr>
        <dsp:cNvPr id="0" name=""/>
        <dsp:cNvSpPr/>
      </dsp:nvSpPr>
      <dsp:spPr>
        <a:xfrm>
          <a:off x="396960" y="3456467"/>
          <a:ext cx="528770" cy="52877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D34CA3-91BF-4952-88DD-495BBB85A25E}">
      <dsp:nvSpPr>
        <dsp:cNvPr id="0" name=""/>
        <dsp:cNvSpPr/>
      </dsp:nvSpPr>
      <dsp:spPr>
        <a:xfrm>
          <a:off x="1312541" y="3265016"/>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STS education should be integrated into FSW programs. Equipping students with the knowledge and skills to recognize, prevent, and manage STS in their future practice will better prepare them to address these challenges effectively.</a:t>
          </a:r>
          <a:endParaRPr lang="en-US" sz="1100" kern="1200" dirty="0"/>
        </a:p>
      </dsp:txBody>
      <dsp:txXfrm>
        <a:off x="1312541" y="3265016"/>
        <a:ext cx="2148945" cy="9116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1FEEEE-0B34-4D32-8904-856DF342FDF9}"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258985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FEEEE-0B34-4D32-8904-856DF342FDF9}"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50180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FEEEE-0B34-4D32-8904-856DF342FDF9}"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52723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FEEEE-0B34-4D32-8904-856DF342FDF9}"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267321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1FEEEE-0B34-4D32-8904-856DF342FDF9}"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86055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1FEEEE-0B34-4D32-8904-856DF342FDF9}"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223494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1FEEEE-0B34-4D32-8904-856DF342FDF9}"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74617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1FEEEE-0B34-4D32-8904-856DF342FDF9}"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09055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FEEEE-0B34-4D32-8904-856DF342FDF9}"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2943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1FEEEE-0B34-4D32-8904-856DF342FDF9}"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279001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1FEEEE-0B34-4D32-8904-856DF342FDF9}"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4022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FEEEE-0B34-4D32-8904-856DF342FDF9}" type="datetimeFigureOut">
              <a:rPr lang="en-US" smtClean="0"/>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9E138-3AE0-404F-9C11-06020B216A00}" type="slidenum">
              <a:rPr lang="en-US" smtClean="0"/>
              <a:t>‹#›</a:t>
            </a:fld>
            <a:endParaRPr lang="en-US"/>
          </a:p>
        </p:txBody>
      </p:sp>
    </p:spTree>
    <p:extLst>
      <p:ext uri="{BB962C8B-B14F-4D97-AF65-F5344CB8AC3E}">
        <p14:creationId xmlns:p14="http://schemas.microsoft.com/office/powerpoint/2010/main" val="869668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024" y="2201750"/>
            <a:ext cx="5544670" cy="1640541"/>
          </a:xfrm>
        </p:spPr>
        <p:txBody>
          <a:bodyPr>
            <a:normAutofit/>
          </a:bodyPr>
          <a:lstStyle/>
          <a:p>
            <a:r>
              <a:rPr lang="en-GB" sz="2400" kern="0" dirty="0">
                <a:effectLst/>
                <a:latin typeface="Calibri" panose="020F0502020204030204" pitchFamily="34" charset="0"/>
                <a:ea typeface="Calibri" panose="020F0502020204030204" pitchFamily="34" charset="0"/>
              </a:rPr>
              <a:t>THE EFFECTS OF INTERNAL AND EXTERNAL RISK FACTORS IN FORENSIC SOCIAL WORKERS’ EXPERIENCE OF SECONDARY TRAUMATIC STRESS</a:t>
            </a:r>
            <a:endParaRPr lang="en-US" sz="2400" dirty="0">
              <a:solidFill>
                <a:srgbClr val="703E93"/>
              </a:solidFill>
            </a:endParaRPr>
          </a:p>
        </p:txBody>
      </p:sp>
      <p:sp>
        <p:nvSpPr>
          <p:cNvPr id="3" name="Subtitle 2"/>
          <p:cNvSpPr>
            <a:spLocks noGrp="1"/>
          </p:cNvSpPr>
          <p:nvPr>
            <p:ph type="subTitle" idx="1"/>
          </p:nvPr>
        </p:nvSpPr>
        <p:spPr>
          <a:xfrm>
            <a:off x="121024" y="4041788"/>
            <a:ext cx="5544670" cy="1655762"/>
          </a:xfrm>
        </p:spPr>
        <p:txBody>
          <a:bodyPr>
            <a:normAutofit/>
          </a:bodyPr>
          <a:lstStyle/>
          <a:p>
            <a:r>
              <a:rPr lang="en-US" sz="2000" dirty="0">
                <a:solidFill>
                  <a:srgbClr val="008499"/>
                </a:solidFill>
              </a:rPr>
              <a:t>Presenter</a:t>
            </a:r>
          </a:p>
          <a:p>
            <a:r>
              <a:rPr lang="en-US" sz="2000" dirty="0">
                <a:solidFill>
                  <a:srgbClr val="008499"/>
                </a:solidFill>
              </a:rPr>
              <a:t>Dr Pieter John Boshoff</a:t>
            </a:r>
          </a:p>
        </p:txBody>
      </p:sp>
    </p:spTree>
    <p:extLst>
      <p:ext uri="{BB962C8B-B14F-4D97-AF65-F5344CB8AC3E}">
        <p14:creationId xmlns:p14="http://schemas.microsoft.com/office/powerpoint/2010/main" val="178356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0EA543-541B-B6E1-3B22-2BC6957A2809}"/>
              </a:ext>
            </a:extLst>
          </p:cNvPr>
          <p:cNvSpPr>
            <a:spLocks noGrp="1"/>
          </p:cNvSpPr>
          <p:nvPr>
            <p:ph type="title"/>
          </p:nvPr>
        </p:nvSpPr>
        <p:spPr>
          <a:xfrm>
            <a:off x="761800" y="762001"/>
            <a:ext cx="5334197" cy="1708242"/>
          </a:xfrm>
        </p:spPr>
        <p:txBody>
          <a:bodyPr anchor="ctr">
            <a:normAutofit/>
          </a:bodyPr>
          <a:lstStyle/>
          <a:p>
            <a:pPr algn="ctr"/>
            <a:r>
              <a:rPr lang="en-ZA" sz="3700" b="1" dirty="0"/>
              <a:t>Data analysis – Validity/reliability – Group comparisons</a:t>
            </a:r>
            <a:endParaRPr lang="en-GB" sz="3700" b="1" dirty="0"/>
          </a:p>
        </p:txBody>
      </p:sp>
      <p:sp>
        <p:nvSpPr>
          <p:cNvPr id="3" name="Content Placeholder 2">
            <a:extLst>
              <a:ext uri="{FF2B5EF4-FFF2-40B4-BE49-F238E27FC236}">
                <a16:creationId xmlns:a16="http://schemas.microsoft.com/office/drawing/2014/main" id="{9DBE6FE6-4F06-CA59-2187-8CC57C97E5C8}"/>
              </a:ext>
            </a:extLst>
          </p:cNvPr>
          <p:cNvSpPr>
            <a:spLocks noGrp="1"/>
          </p:cNvSpPr>
          <p:nvPr>
            <p:ph idx="1"/>
          </p:nvPr>
        </p:nvSpPr>
        <p:spPr>
          <a:xfrm>
            <a:off x="761800" y="2470244"/>
            <a:ext cx="5334197" cy="3769835"/>
          </a:xfrm>
        </p:spPr>
        <p:txBody>
          <a:bodyPr anchor="ctr">
            <a:normAutofit fontScale="92500" lnSpcReduction="10000"/>
          </a:bodyPr>
          <a:lstStyle/>
          <a:p>
            <a:endParaRPr lang="en-GB" sz="1300" dirty="0"/>
          </a:p>
          <a:p>
            <a:r>
              <a:rPr lang="en-GB" sz="1600" b="1" dirty="0"/>
              <a:t>Validity and Reliability</a:t>
            </a:r>
          </a:p>
          <a:p>
            <a:pPr>
              <a:buFont typeface="Wingdings" panose="05000000000000000000" pitchFamily="2" charset="2"/>
              <a:buChar char="Ø"/>
            </a:pPr>
            <a:r>
              <a:rPr lang="en-GB" sz="1600" dirty="0"/>
              <a:t>Bride et al. (2004) developed the STSS, which consists of 17 items that assess three constructs: intrusion, avoidance, and arousal. Due to the small sample size, no factor analyses were performed to validate these constructs. Cronbach’s alpha was calculated for each construct to test reliability. Cronbach’s alpha values ranged from .75 to .90, showing strong reliability according to recognised standards (</a:t>
            </a:r>
            <a:r>
              <a:rPr lang="en-GB" sz="1600" dirty="0" err="1"/>
              <a:t>Pyrczak</a:t>
            </a:r>
            <a:r>
              <a:rPr lang="en-GB" sz="1600" dirty="0"/>
              <a:t> and Oh 2018).</a:t>
            </a:r>
          </a:p>
          <a:p>
            <a:r>
              <a:rPr lang="en-GB" sz="1600" b="1" dirty="0"/>
              <a:t>Group Comparisons Regarding Internal and External Factors</a:t>
            </a:r>
          </a:p>
          <a:p>
            <a:pPr>
              <a:buFont typeface="Wingdings" panose="05000000000000000000" pitchFamily="2" charset="2"/>
              <a:buChar char="Ø"/>
            </a:pPr>
            <a:r>
              <a:rPr lang="en-GB" sz="1600" dirty="0"/>
              <a:t>Independent t-tests and Mann-Whitney U tests were used to investigate differences in symptom frequency across groups based on internal and external factors. </a:t>
            </a:r>
          </a:p>
          <a:p>
            <a:r>
              <a:rPr lang="en-GB" sz="1600" b="1" dirty="0"/>
              <a:t>P-values are included for completeness</a:t>
            </a:r>
          </a:p>
          <a:p>
            <a:pPr>
              <a:buFont typeface="Wingdings" panose="05000000000000000000" pitchFamily="2" charset="2"/>
              <a:buChar char="Ø"/>
            </a:pPr>
            <a:r>
              <a:rPr lang="en-GB" sz="1600" dirty="0"/>
              <a:t>The effect sizes were calculated using Cohen’s d and a Mann-Whitney test-adjusted version. </a:t>
            </a:r>
          </a:p>
        </p:txBody>
      </p:sp>
      <p:pic>
        <p:nvPicPr>
          <p:cNvPr id="5" name="Picture 4" descr="Graph on document with pen">
            <a:extLst>
              <a:ext uri="{FF2B5EF4-FFF2-40B4-BE49-F238E27FC236}">
                <a16:creationId xmlns:a16="http://schemas.microsoft.com/office/drawing/2014/main" id="{DB0EA3BD-11C6-ACF6-9150-7C5328DDD7E9}"/>
              </a:ext>
            </a:extLst>
          </p:cNvPr>
          <p:cNvPicPr>
            <a:picLocks noChangeAspect="1"/>
          </p:cNvPicPr>
          <p:nvPr/>
        </p:nvPicPr>
        <p:blipFill rotWithShape="1">
          <a:blip r:embed="rId2"/>
          <a:srcRect l="30943" r="1722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090726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A76E05A-A52B-9EF3-95EF-7C6BE43EB81F}"/>
              </a:ext>
            </a:extLst>
          </p:cNvPr>
          <p:cNvSpPr>
            <a:spLocks noGrp="1"/>
          </p:cNvSpPr>
          <p:nvPr>
            <p:ph type="title"/>
          </p:nvPr>
        </p:nvSpPr>
        <p:spPr>
          <a:xfrm>
            <a:off x="479394" y="1070800"/>
            <a:ext cx="3939688" cy="5583126"/>
          </a:xfrm>
        </p:spPr>
        <p:txBody>
          <a:bodyPr>
            <a:normAutofit/>
          </a:bodyPr>
          <a:lstStyle/>
          <a:p>
            <a:pPr algn="r"/>
            <a:r>
              <a:rPr lang="en-GB" sz="5000"/>
              <a:t>Discussion - Previous Research and Unique Contributions</a:t>
            </a:r>
          </a:p>
        </p:txBody>
      </p:sp>
      <p:cxnSp>
        <p:nvCxnSpPr>
          <p:cNvPr id="45" name="Straight Connector 4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B65F561-06F2-D328-92AE-4F10B3B01A76}"/>
              </a:ext>
            </a:extLst>
          </p:cNvPr>
          <p:cNvGraphicFramePr>
            <a:graphicFrameLocks noGrp="1"/>
          </p:cNvGraphicFramePr>
          <p:nvPr>
            <p:ph idx="1"/>
            <p:extLst>
              <p:ext uri="{D42A27DB-BD31-4B8C-83A1-F6EECF244321}">
                <p14:modId xmlns:p14="http://schemas.microsoft.com/office/powerpoint/2010/main" val="353209129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23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0A55-8984-564E-B0E2-3B9D5EA8CF4E}"/>
              </a:ext>
            </a:extLst>
          </p:cNvPr>
          <p:cNvSpPr>
            <a:spLocks noGrp="1"/>
          </p:cNvSpPr>
          <p:nvPr>
            <p:ph type="title"/>
          </p:nvPr>
        </p:nvSpPr>
        <p:spPr/>
        <p:txBody>
          <a:bodyPr anchor="ctr">
            <a:normAutofit/>
          </a:bodyPr>
          <a:lstStyle/>
          <a:p>
            <a:r>
              <a:rPr lang="en-GB" sz="3400">
                <a:solidFill>
                  <a:srgbClr val="FFFFFF"/>
                </a:solidFill>
              </a:rPr>
              <a:t>Findings and Ecological Blueprint of Trauma</a:t>
            </a:r>
            <a:endParaRPr lang="en-GB" sz="3400" dirty="0">
              <a:solidFill>
                <a:srgbClr val="FFFFFF"/>
              </a:solidFill>
            </a:endParaRPr>
          </a:p>
        </p:txBody>
      </p:sp>
      <p:graphicFrame>
        <p:nvGraphicFramePr>
          <p:cNvPr id="25" name="Content Placeholder 2">
            <a:extLst>
              <a:ext uri="{FF2B5EF4-FFF2-40B4-BE49-F238E27FC236}">
                <a16:creationId xmlns:a16="http://schemas.microsoft.com/office/drawing/2014/main" id="{8EBFCFAF-ED8F-0FE6-3735-81ACE3CD0EEE}"/>
              </a:ext>
            </a:extLst>
          </p:cNvPr>
          <p:cNvGraphicFramePr>
            <a:graphicFrameLocks noGrp="1"/>
          </p:cNvGraphicFramePr>
          <p:nvPr>
            <p:ph idx="1"/>
            <p:extLst>
              <p:ext uri="{D42A27DB-BD31-4B8C-83A1-F6EECF244321}">
                <p14:modId xmlns:p14="http://schemas.microsoft.com/office/powerpoint/2010/main" val="29036495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54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9" name="Rectangle 6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Rectangle 7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F983D2-9E6A-1EB1-7260-64EBDF1F9221}"/>
              </a:ext>
            </a:extLst>
          </p:cNvPr>
          <p:cNvSpPr>
            <a:spLocks noGrp="1"/>
          </p:cNvSpPr>
          <p:nvPr>
            <p:ph type="title"/>
          </p:nvPr>
        </p:nvSpPr>
        <p:spPr>
          <a:xfrm>
            <a:off x="466722" y="586855"/>
            <a:ext cx="3201366" cy="3387497"/>
          </a:xfrm>
        </p:spPr>
        <p:txBody>
          <a:bodyPr anchor="b">
            <a:normAutofit/>
          </a:bodyPr>
          <a:lstStyle/>
          <a:p>
            <a:pPr algn="r"/>
            <a:r>
              <a:rPr lang="en-ZA" sz="3700">
                <a:solidFill>
                  <a:srgbClr val="FFFFFF"/>
                </a:solidFill>
              </a:rPr>
              <a:t>CONCLUSION:  VULNERABILITY TO STS AND SIGNIFICANT DIFFERENCES</a:t>
            </a:r>
            <a:endParaRPr lang="en-GB" sz="3700">
              <a:solidFill>
                <a:srgbClr val="FFFFFF"/>
              </a:solidFill>
            </a:endParaRPr>
          </a:p>
        </p:txBody>
      </p:sp>
      <p:sp>
        <p:nvSpPr>
          <p:cNvPr id="3" name="Content Placeholder 2">
            <a:extLst>
              <a:ext uri="{FF2B5EF4-FFF2-40B4-BE49-F238E27FC236}">
                <a16:creationId xmlns:a16="http://schemas.microsoft.com/office/drawing/2014/main" id="{0A9C8F3F-74B4-DD9D-4A0A-1EB168896B58}"/>
              </a:ext>
            </a:extLst>
          </p:cNvPr>
          <p:cNvSpPr>
            <a:spLocks noGrp="1"/>
          </p:cNvSpPr>
          <p:nvPr>
            <p:ph idx="1"/>
          </p:nvPr>
        </p:nvSpPr>
        <p:spPr>
          <a:xfrm>
            <a:off x="4810259" y="649480"/>
            <a:ext cx="6555347" cy="5546047"/>
          </a:xfrm>
        </p:spPr>
        <p:txBody>
          <a:bodyPr anchor="ctr">
            <a:normAutofit/>
          </a:bodyPr>
          <a:lstStyle/>
          <a:p>
            <a:r>
              <a:rPr lang="en-GB" sz="1700" dirty="0"/>
              <a:t>Forensic Social Workers (FSWs) face heightened vulnerability to Secondary Traumatic Stress (STS) due to their exposure to indirect traumatic experiences, emphasizing the need for effective support.</a:t>
            </a:r>
          </a:p>
          <a:p>
            <a:r>
              <a:rPr lang="en-GB" sz="1700" dirty="0"/>
              <a:t>This study investigated a range of internal and external factors influencing STS in FSWs.</a:t>
            </a:r>
          </a:p>
          <a:p>
            <a:r>
              <a:rPr lang="en-GB" sz="1700" dirty="0"/>
              <a:t>Two internal factors (race and clinical supervision) and three external factors (relationship status, social support, and traumatic exposure) were found to significantly affect STS symptoms.</a:t>
            </a:r>
          </a:p>
          <a:p>
            <a:r>
              <a:rPr lang="en-GB" sz="1700" dirty="0"/>
              <a:t>Age, years of practice, case load, time spent providing services, and personality traits showed only minor variations.</a:t>
            </a:r>
          </a:p>
          <a:p>
            <a:r>
              <a:rPr lang="en-GB" sz="1700" dirty="0"/>
              <a:t>These findings contribute to a deeper understanding of how specific internal and external risk factors shape the experiences of STS in FSWs.</a:t>
            </a:r>
          </a:p>
          <a:p>
            <a:r>
              <a:rPr lang="en-GB" sz="1700" dirty="0"/>
              <a:t>To maintain productivity and overall well-being, it is imperative to protect and nurture the mental health of FSWs.</a:t>
            </a:r>
          </a:p>
          <a:p>
            <a:r>
              <a:rPr lang="en-GB" sz="1700" dirty="0"/>
              <a:t>By increasing awareness among FSWs about the internal and external factors influencing STS and by enhancing their psychological well-being, organizations can play a pivotal role in preventing and reducing STS symptoms among this vulnerable population.</a:t>
            </a:r>
          </a:p>
          <a:p>
            <a:endParaRPr lang="en-GB" sz="1700" dirty="0"/>
          </a:p>
        </p:txBody>
      </p:sp>
    </p:spTree>
    <p:extLst>
      <p:ext uri="{BB962C8B-B14F-4D97-AF65-F5344CB8AC3E}">
        <p14:creationId xmlns:p14="http://schemas.microsoft.com/office/powerpoint/2010/main" val="1808763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580A77-DF6F-DCF8-0593-8D84975C7045}"/>
              </a:ext>
            </a:extLst>
          </p:cNvPr>
          <p:cNvSpPr>
            <a:spLocks noGrp="1"/>
          </p:cNvSpPr>
          <p:nvPr>
            <p:ph type="title"/>
          </p:nvPr>
        </p:nvSpPr>
        <p:spPr>
          <a:xfrm>
            <a:off x="1371597" y="348865"/>
            <a:ext cx="10044023" cy="877729"/>
          </a:xfrm>
        </p:spPr>
        <p:txBody>
          <a:bodyPr anchor="ctr">
            <a:normAutofit/>
          </a:bodyPr>
          <a:lstStyle/>
          <a:p>
            <a:pPr algn="ctr"/>
            <a:r>
              <a:rPr lang="en-ZA" sz="4000" b="1" dirty="0">
                <a:solidFill>
                  <a:srgbClr val="FFFFFF"/>
                </a:solidFill>
              </a:rPr>
              <a:t>RECOMMENDATIONS</a:t>
            </a:r>
            <a:endParaRPr lang="en-GB" sz="4000" b="1" dirty="0">
              <a:solidFill>
                <a:srgbClr val="FFFFFF"/>
              </a:solidFill>
            </a:endParaRPr>
          </a:p>
        </p:txBody>
      </p:sp>
      <p:graphicFrame>
        <p:nvGraphicFramePr>
          <p:cNvPr id="5" name="Content Placeholder 2">
            <a:extLst>
              <a:ext uri="{FF2B5EF4-FFF2-40B4-BE49-F238E27FC236}">
                <a16:creationId xmlns:a16="http://schemas.microsoft.com/office/drawing/2014/main" id="{2EE5549F-27C7-CA52-55D8-9FCE4F22460D}"/>
              </a:ext>
            </a:extLst>
          </p:cNvPr>
          <p:cNvGraphicFramePr>
            <a:graphicFrameLocks noGrp="1"/>
          </p:cNvGraphicFramePr>
          <p:nvPr>
            <p:ph idx="1"/>
            <p:extLst>
              <p:ext uri="{D42A27DB-BD31-4B8C-83A1-F6EECF244321}">
                <p14:modId xmlns:p14="http://schemas.microsoft.com/office/powerpoint/2010/main" val="360028820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7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4F48F74C-5FAD-E538-91AA-6D2A5982FC5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THANK YOU</a:t>
            </a:r>
          </a:p>
        </p:txBody>
      </p:sp>
      <p:pic>
        <p:nvPicPr>
          <p:cNvPr id="9" name="Content Placeholder 8" descr="Smiling Face with No Fill">
            <a:extLst>
              <a:ext uri="{FF2B5EF4-FFF2-40B4-BE49-F238E27FC236}">
                <a16:creationId xmlns:a16="http://schemas.microsoft.com/office/drawing/2014/main" id="{0AB73D11-95F2-5E29-2C27-9D44B261632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133566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US" sz="3700" b="1">
                <a:solidFill>
                  <a:srgbClr val="FFFFFF"/>
                </a:solidFill>
              </a:rPr>
              <a:t>INTRODUCTION</a:t>
            </a:r>
          </a:p>
        </p:txBody>
      </p:sp>
      <p:graphicFrame>
        <p:nvGraphicFramePr>
          <p:cNvPr id="22" name="Content Placeholder 2">
            <a:extLst>
              <a:ext uri="{FF2B5EF4-FFF2-40B4-BE49-F238E27FC236}">
                <a16:creationId xmlns:a16="http://schemas.microsoft.com/office/drawing/2014/main" id="{1EBD763B-EF79-7308-E458-12AE1F4582D6}"/>
              </a:ext>
            </a:extLst>
          </p:cNvPr>
          <p:cNvGraphicFramePr>
            <a:graphicFrameLocks noGrp="1"/>
          </p:cNvGraphicFramePr>
          <p:nvPr>
            <p:ph idx="1"/>
            <p:extLst>
              <p:ext uri="{D42A27DB-BD31-4B8C-83A1-F6EECF244321}">
                <p14:modId xmlns:p14="http://schemas.microsoft.com/office/powerpoint/2010/main" val="244972505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42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BADE8-62EF-6914-512D-BDDAE6EAC017}"/>
              </a:ext>
            </a:extLst>
          </p:cNvPr>
          <p:cNvSpPr>
            <a:spLocks noGrp="1"/>
          </p:cNvSpPr>
          <p:nvPr>
            <p:ph type="title"/>
          </p:nvPr>
        </p:nvSpPr>
        <p:spPr>
          <a:xfrm>
            <a:off x="5297762" y="329184"/>
            <a:ext cx="6251110" cy="1783080"/>
          </a:xfrm>
        </p:spPr>
        <p:txBody>
          <a:bodyPr anchor="b">
            <a:normAutofit/>
          </a:bodyPr>
          <a:lstStyle/>
          <a:p>
            <a:r>
              <a:rPr lang="en-ZA" sz="5400" b="1" dirty="0"/>
              <a:t>RESEARCH GAP</a:t>
            </a:r>
            <a:endParaRPr lang="en-GB" sz="5400" b="1" dirty="0"/>
          </a:p>
        </p:txBody>
      </p:sp>
      <p:pic>
        <p:nvPicPr>
          <p:cNvPr id="5" name="Picture 4" descr="Graph on document with pen">
            <a:extLst>
              <a:ext uri="{FF2B5EF4-FFF2-40B4-BE49-F238E27FC236}">
                <a16:creationId xmlns:a16="http://schemas.microsoft.com/office/drawing/2014/main" id="{841C0AFA-B9A3-4ADD-A742-7E3B45597FDD}"/>
              </a:ext>
            </a:extLst>
          </p:cNvPr>
          <p:cNvPicPr>
            <a:picLocks noChangeAspect="1"/>
          </p:cNvPicPr>
          <p:nvPr/>
        </p:nvPicPr>
        <p:blipFill rotWithShape="1">
          <a:blip r:embed="rId2"/>
          <a:srcRect l="34196" r="2047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3CCC80-80FD-15FA-9932-A33594B12193}"/>
              </a:ext>
            </a:extLst>
          </p:cNvPr>
          <p:cNvSpPr>
            <a:spLocks noGrp="1"/>
          </p:cNvSpPr>
          <p:nvPr>
            <p:ph idx="1"/>
          </p:nvPr>
        </p:nvSpPr>
        <p:spPr>
          <a:xfrm>
            <a:off x="5297762" y="2706624"/>
            <a:ext cx="6251110" cy="3483864"/>
          </a:xfrm>
        </p:spPr>
        <p:txBody>
          <a:bodyPr>
            <a:normAutofit/>
          </a:bodyPr>
          <a:lstStyle/>
          <a:p>
            <a:r>
              <a:rPr lang="en-GB" sz="2200"/>
              <a:t>Limited research on factors influencing STS symptoms among FSWs (Chiarelli-Helminiak, 2014).</a:t>
            </a:r>
          </a:p>
          <a:p>
            <a:r>
              <a:rPr lang="en-GB" sz="2200"/>
              <a:t>Existing STS research does not evaluate internal and external factors on FSWs' experiences (Alanazi et al., 2022; Masson &amp; Moodley, 2020; Ortega, 2021; Starcher &amp; Stolzenberg, 2020).</a:t>
            </a:r>
          </a:p>
          <a:p>
            <a:endParaRPr lang="en-GB" sz="2200"/>
          </a:p>
        </p:txBody>
      </p:sp>
    </p:spTree>
    <p:extLst>
      <p:ext uri="{BB962C8B-B14F-4D97-AF65-F5344CB8AC3E}">
        <p14:creationId xmlns:p14="http://schemas.microsoft.com/office/powerpoint/2010/main" val="129471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A26BDA-44BC-25A4-6228-BCB3AB4091D5}"/>
              </a:ext>
            </a:extLst>
          </p:cNvPr>
          <p:cNvSpPr>
            <a:spLocks noGrp="1"/>
          </p:cNvSpPr>
          <p:nvPr>
            <p:ph type="title"/>
          </p:nvPr>
        </p:nvSpPr>
        <p:spPr>
          <a:xfrm>
            <a:off x="1371597" y="348865"/>
            <a:ext cx="10044023" cy="877729"/>
          </a:xfrm>
        </p:spPr>
        <p:txBody>
          <a:bodyPr anchor="ctr">
            <a:normAutofit/>
          </a:bodyPr>
          <a:lstStyle/>
          <a:p>
            <a:pPr algn="ctr"/>
            <a:r>
              <a:rPr lang="en-ZA" sz="4000" b="1" dirty="0">
                <a:solidFill>
                  <a:srgbClr val="FFFFFF"/>
                </a:solidFill>
              </a:rPr>
              <a:t>RESEARCH AIM AND OBJECTIVE</a:t>
            </a:r>
            <a:endParaRPr lang="en-GB" sz="4000" b="1" dirty="0">
              <a:solidFill>
                <a:srgbClr val="FFFFFF"/>
              </a:solidFill>
            </a:endParaRPr>
          </a:p>
        </p:txBody>
      </p:sp>
      <p:graphicFrame>
        <p:nvGraphicFramePr>
          <p:cNvPr id="5" name="Content Placeholder 2">
            <a:extLst>
              <a:ext uri="{FF2B5EF4-FFF2-40B4-BE49-F238E27FC236}">
                <a16:creationId xmlns:a16="http://schemas.microsoft.com/office/drawing/2014/main" id="{C1E2A7A1-7ECD-564C-BC3E-AB019076E558}"/>
              </a:ext>
            </a:extLst>
          </p:cNvPr>
          <p:cNvGraphicFramePr>
            <a:graphicFrameLocks noGrp="1"/>
          </p:cNvGraphicFramePr>
          <p:nvPr>
            <p:ph idx="1"/>
            <p:extLst>
              <p:ext uri="{D42A27DB-BD31-4B8C-83A1-F6EECF244321}">
                <p14:modId xmlns:p14="http://schemas.microsoft.com/office/powerpoint/2010/main" val="133066476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35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BD97-339B-32FC-48F9-1132C5AAF350}"/>
              </a:ext>
            </a:extLst>
          </p:cNvPr>
          <p:cNvSpPr>
            <a:spLocks noGrp="1"/>
          </p:cNvSpPr>
          <p:nvPr>
            <p:ph type="title"/>
          </p:nvPr>
        </p:nvSpPr>
        <p:spPr/>
        <p:txBody>
          <a:bodyPr/>
          <a:lstStyle/>
          <a:p>
            <a:pPr algn="ctr"/>
            <a:r>
              <a:rPr lang="en-ZA" b="1" dirty="0"/>
              <a:t>Methodology – Approach, Design and Sampling</a:t>
            </a:r>
            <a:endParaRPr lang="en-GB" b="1" dirty="0"/>
          </a:p>
        </p:txBody>
      </p:sp>
      <p:graphicFrame>
        <p:nvGraphicFramePr>
          <p:cNvPr id="5" name="Content Placeholder 2">
            <a:extLst>
              <a:ext uri="{FF2B5EF4-FFF2-40B4-BE49-F238E27FC236}">
                <a16:creationId xmlns:a16="http://schemas.microsoft.com/office/drawing/2014/main" id="{A4F72548-5BA7-2AB1-3D2D-E0435C979810}"/>
              </a:ext>
            </a:extLst>
          </p:cNvPr>
          <p:cNvGraphicFramePr>
            <a:graphicFrameLocks noGrp="1"/>
          </p:cNvGraphicFramePr>
          <p:nvPr>
            <p:ph idx="1"/>
            <p:extLst>
              <p:ext uri="{D42A27DB-BD31-4B8C-83A1-F6EECF244321}">
                <p14:modId xmlns:p14="http://schemas.microsoft.com/office/powerpoint/2010/main" val="17099524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406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19331D-E8DB-A1D9-6BF8-E761E1DC326D}"/>
              </a:ext>
            </a:extLst>
          </p:cNvPr>
          <p:cNvSpPr>
            <a:spLocks noGrp="1"/>
          </p:cNvSpPr>
          <p:nvPr>
            <p:ph type="title"/>
          </p:nvPr>
        </p:nvSpPr>
        <p:spPr>
          <a:xfrm>
            <a:off x="466722" y="586855"/>
            <a:ext cx="3201366" cy="3387497"/>
          </a:xfrm>
        </p:spPr>
        <p:txBody>
          <a:bodyPr anchor="b">
            <a:normAutofit/>
          </a:bodyPr>
          <a:lstStyle/>
          <a:p>
            <a:pPr algn="r"/>
            <a:r>
              <a:rPr lang="en-GB" sz="3700">
                <a:solidFill>
                  <a:srgbClr val="FFFFFF"/>
                </a:solidFill>
              </a:rPr>
              <a:t>Measures - Demographical Information and STS Scale (STSS) </a:t>
            </a:r>
          </a:p>
        </p:txBody>
      </p:sp>
      <p:sp>
        <p:nvSpPr>
          <p:cNvPr id="3" name="Content Placeholder 2">
            <a:extLst>
              <a:ext uri="{FF2B5EF4-FFF2-40B4-BE49-F238E27FC236}">
                <a16:creationId xmlns:a16="http://schemas.microsoft.com/office/drawing/2014/main" id="{CA9E11FD-ADF2-C4EC-4137-7282B40E5EF7}"/>
              </a:ext>
            </a:extLst>
          </p:cNvPr>
          <p:cNvSpPr>
            <a:spLocks noGrp="1"/>
          </p:cNvSpPr>
          <p:nvPr>
            <p:ph idx="1"/>
          </p:nvPr>
        </p:nvSpPr>
        <p:spPr>
          <a:xfrm>
            <a:off x="4810259" y="649480"/>
            <a:ext cx="6555347" cy="5546047"/>
          </a:xfrm>
        </p:spPr>
        <p:txBody>
          <a:bodyPr anchor="ctr">
            <a:normAutofit/>
          </a:bodyPr>
          <a:lstStyle/>
          <a:p>
            <a:r>
              <a:rPr lang="en-GB" sz="1600" b="1" dirty="0"/>
              <a:t>Demographical Information:</a:t>
            </a:r>
          </a:p>
          <a:p>
            <a:pPr>
              <a:buFont typeface="Wingdings" panose="05000000000000000000" pitchFamily="2" charset="2"/>
              <a:buChar char="Ø"/>
            </a:pPr>
            <a:r>
              <a:rPr lang="en-GB" sz="1600" dirty="0"/>
              <a:t>Gender</a:t>
            </a:r>
          </a:p>
          <a:p>
            <a:pPr>
              <a:buFont typeface="Wingdings" panose="05000000000000000000" pitchFamily="2" charset="2"/>
              <a:buChar char="Ø"/>
            </a:pPr>
            <a:r>
              <a:rPr lang="en-GB" sz="1600" dirty="0"/>
              <a:t>Age</a:t>
            </a:r>
          </a:p>
          <a:p>
            <a:pPr>
              <a:buFont typeface="Wingdings" panose="05000000000000000000" pitchFamily="2" charset="2"/>
              <a:buChar char="Ø"/>
            </a:pPr>
            <a:r>
              <a:rPr lang="en-GB" sz="1600" dirty="0"/>
              <a:t>Years practicing as forensic social workers</a:t>
            </a:r>
          </a:p>
          <a:p>
            <a:pPr>
              <a:buFont typeface="Wingdings" panose="05000000000000000000" pitchFamily="2" charset="2"/>
              <a:buChar char="Ø"/>
            </a:pPr>
            <a:r>
              <a:rPr lang="en-GB" sz="1600" dirty="0"/>
              <a:t>Number of cases handled</a:t>
            </a:r>
          </a:p>
          <a:p>
            <a:pPr>
              <a:buFont typeface="Wingdings" panose="05000000000000000000" pitchFamily="2" charset="2"/>
              <a:buChar char="Ø"/>
            </a:pPr>
            <a:r>
              <a:rPr lang="en-GB" sz="1600" dirty="0"/>
              <a:t>Time spent providing services to sexually abused children</a:t>
            </a:r>
          </a:p>
          <a:p>
            <a:r>
              <a:rPr lang="en-GB" sz="1600" b="1" dirty="0"/>
              <a:t>STS Scale (STSS):</a:t>
            </a:r>
          </a:p>
          <a:p>
            <a:pPr>
              <a:buFont typeface="Wingdings" panose="05000000000000000000" pitchFamily="2" charset="2"/>
              <a:buChar char="Ø"/>
            </a:pPr>
            <a:r>
              <a:rPr lang="en-GB" sz="1600" dirty="0"/>
              <a:t>A 17-item self-report scale</a:t>
            </a:r>
          </a:p>
          <a:p>
            <a:pPr>
              <a:buFont typeface="Wingdings" panose="05000000000000000000" pitchFamily="2" charset="2"/>
              <a:buChar char="Ø"/>
            </a:pPr>
            <a:r>
              <a:rPr lang="en-GB" sz="1600" dirty="0"/>
              <a:t>Measures frequency of intrusion, avoidance, and arousal symptoms associated with Secondary Traumatic Stress (STS)</a:t>
            </a:r>
          </a:p>
          <a:p>
            <a:pPr>
              <a:buFont typeface="Wingdings" panose="05000000000000000000" pitchFamily="2" charset="2"/>
              <a:buChar char="Ø"/>
            </a:pPr>
            <a:r>
              <a:rPr lang="en-GB" sz="1600" dirty="0"/>
              <a:t>Respondents rate frequency on a five-point Likert scale (never to very often)</a:t>
            </a:r>
          </a:p>
          <a:p>
            <a:pPr>
              <a:buFont typeface="Wingdings" panose="05000000000000000000" pitchFamily="2" charset="2"/>
              <a:buChar char="Ø"/>
            </a:pPr>
            <a:r>
              <a:rPr lang="en-GB" sz="1600" dirty="0"/>
              <a:t>Good psychometric properties: alpha coefficient value of .94 for all items, alpha coefficient values of .83, .89, and .85 for the Intrusion, Avoidance, and Arousal subscales, respectively (Bride et al., 2004)</a:t>
            </a:r>
          </a:p>
        </p:txBody>
      </p:sp>
    </p:spTree>
    <p:extLst>
      <p:ext uri="{BB962C8B-B14F-4D97-AF65-F5344CB8AC3E}">
        <p14:creationId xmlns:p14="http://schemas.microsoft.com/office/powerpoint/2010/main" val="219531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A7E67-C69A-CB6A-8735-F325F5BB2DA5}"/>
              </a:ext>
            </a:extLst>
          </p:cNvPr>
          <p:cNvSpPr>
            <a:spLocks noGrp="1"/>
          </p:cNvSpPr>
          <p:nvPr>
            <p:ph type="title"/>
          </p:nvPr>
        </p:nvSpPr>
        <p:spPr>
          <a:xfrm>
            <a:off x="761803" y="350196"/>
            <a:ext cx="4646904" cy="1624520"/>
          </a:xfrm>
        </p:spPr>
        <p:txBody>
          <a:bodyPr anchor="ctr">
            <a:normAutofit/>
          </a:bodyPr>
          <a:lstStyle/>
          <a:p>
            <a:pPr algn="ctr"/>
            <a:r>
              <a:rPr lang="en-ZA" sz="4000" b="1" dirty="0"/>
              <a:t>Data collection procedure</a:t>
            </a:r>
            <a:endParaRPr lang="en-GB" sz="4000" b="1" dirty="0"/>
          </a:p>
        </p:txBody>
      </p:sp>
      <p:sp>
        <p:nvSpPr>
          <p:cNvPr id="3" name="Content Placeholder 2">
            <a:extLst>
              <a:ext uri="{FF2B5EF4-FFF2-40B4-BE49-F238E27FC236}">
                <a16:creationId xmlns:a16="http://schemas.microsoft.com/office/drawing/2014/main" id="{2B239BD1-90D9-EDFC-F088-CAEF352FBCC1}"/>
              </a:ext>
            </a:extLst>
          </p:cNvPr>
          <p:cNvSpPr>
            <a:spLocks noGrp="1"/>
          </p:cNvSpPr>
          <p:nvPr>
            <p:ph idx="1"/>
          </p:nvPr>
        </p:nvSpPr>
        <p:spPr>
          <a:xfrm>
            <a:off x="761802" y="2743200"/>
            <a:ext cx="4646905" cy="3613149"/>
          </a:xfrm>
        </p:spPr>
        <p:txBody>
          <a:bodyPr anchor="ctr">
            <a:normAutofit/>
          </a:bodyPr>
          <a:lstStyle/>
          <a:p>
            <a:r>
              <a:rPr lang="en-GB" sz="2000" dirty="0"/>
              <a:t>Survey instrument created using Google Forms</a:t>
            </a:r>
          </a:p>
          <a:p>
            <a:r>
              <a:rPr lang="en-GB" sz="2000" dirty="0"/>
              <a:t>Sent to respondents via email</a:t>
            </a:r>
          </a:p>
          <a:p>
            <a:r>
              <a:rPr lang="en-GB" sz="2000" dirty="0"/>
              <a:t>Respondents accessed the survey through the provided link</a:t>
            </a:r>
          </a:p>
          <a:p>
            <a:r>
              <a:rPr lang="en-GB" sz="2000" dirty="0"/>
              <a:t>Completed the questionnaire electronically</a:t>
            </a:r>
          </a:p>
          <a:p>
            <a:r>
              <a:rPr lang="en-GB" sz="2000" dirty="0"/>
              <a:t>Submitted their responses</a:t>
            </a:r>
          </a:p>
        </p:txBody>
      </p:sp>
      <p:pic>
        <p:nvPicPr>
          <p:cNvPr id="5" name="Picture 4" descr="close up of man finger on stock market charts">
            <a:extLst>
              <a:ext uri="{FF2B5EF4-FFF2-40B4-BE49-F238E27FC236}">
                <a16:creationId xmlns:a16="http://schemas.microsoft.com/office/drawing/2014/main" id="{5BF7919E-BDF1-1FA8-10C5-4A0BBDF63280}"/>
              </a:ext>
            </a:extLst>
          </p:cNvPr>
          <p:cNvPicPr>
            <a:picLocks noChangeAspect="1"/>
          </p:cNvPicPr>
          <p:nvPr/>
        </p:nvPicPr>
        <p:blipFill rotWithShape="1">
          <a:blip r:embed="rId2"/>
          <a:srcRect l="8248" r="32351" b="-2"/>
          <a:stretch/>
        </p:blipFill>
        <p:spPr>
          <a:xfrm>
            <a:off x="6096000" y="1"/>
            <a:ext cx="6102825" cy="6858000"/>
          </a:xfrm>
          <a:prstGeom prst="rect">
            <a:avLst/>
          </a:prstGeom>
        </p:spPr>
      </p:pic>
    </p:spTree>
    <p:extLst>
      <p:ext uri="{BB962C8B-B14F-4D97-AF65-F5344CB8AC3E}">
        <p14:creationId xmlns:p14="http://schemas.microsoft.com/office/powerpoint/2010/main" val="203276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BDF74B-EC78-BE26-7BB7-3CF40F5924DF}"/>
              </a:ext>
            </a:extLst>
          </p:cNvPr>
          <p:cNvSpPr>
            <a:spLocks noGrp="1"/>
          </p:cNvSpPr>
          <p:nvPr>
            <p:ph type="title"/>
          </p:nvPr>
        </p:nvSpPr>
        <p:spPr>
          <a:xfrm>
            <a:off x="826396" y="586855"/>
            <a:ext cx="4230100" cy="3387497"/>
          </a:xfrm>
        </p:spPr>
        <p:txBody>
          <a:bodyPr anchor="b">
            <a:normAutofit/>
          </a:bodyPr>
          <a:lstStyle/>
          <a:p>
            <a:pPr algn="r"/>
            <a:r>
              <a:rPr lang="en-ZA" sz="4000" dirty="0">
                <a:solidFill>
                  <a:srgbClr val="FFFFFF"/>
                </a:solidFill>
              </a:rPr>
              <a:t>Ethical considerations</a:t>
            </a:r>
            <a:endParaRPr lang="en-GB" sz="4000" dirty="0">
              <a:solidFill>
                <a:srgbClr val="FFFFFF"/>
              </a:solidFill>
            </a:endParaRPr>
          </a:p>
        </p:txBody>
      </p:sp>
      <p:sp>
        <p:nvSpPr>
          <p:cNvPr id="3" name="Content Placeholder 2">
            <a:extLst>
              <a:ext uri="{FF2B5EF4-FFF2-40B4-BE49-F238E27FC236}">
                <a16:creationId xmlns:a16="http://schemas.microsoft.com/office/drawing/2014/main" id="{FC7D3FA0-B5CF-EC81-36F2-849CEE7AE765}"/>
              </a:ext>
            </a:extLst>
          </p:cNvPr>
          <p:cNvSpPr>
            <a:spLocks noGrp="1"/>
          </p:cNvSpPr>
          <p:nvPr>
            <p:ph idx="1"/>
          </p:nvPr>
        </p:nvSpPr>
        <p:spPr>
          <a:xfrm>
            <a:off x="6503158" y="649480"/>
            <a:ext cx="4862447" cy="5546047"/>
          </a:xfrm>
        </p:spPr>
        <p:txBody>
          <a:bodyPr anchor="ctr">
            <a:noAutofit/>
          </a:bodyPr>
          <a:lstStyle/>
          <a:p>
            <a:r>
              <a:rPr lang="en-GB" sz="1400" b="1" dirty="0"/>
              <a:t>Ethical Clearance:</a:t>
            </a:r>
          </a:p>
          <a:p>
            <a:pPr>
              <a:buFont typeface="Wingdings" panose="05000000000000000000" pitchFamily="2" charset="2"/>
              <a:buChar char="Ø"/>
            </a:pPr>
            <a:r>
              <a:rPr lang="en-GB" sz="1400" dirty="0"/>
              <a:t>Granted by the NWU's Health Ethics Research Committee</a:t>
            </a:r>
          </a:p>
          <a:p>
            <a:r>
              <a:rPr lang="en-GB" sz="1400" b="1" dirty="0"/>
              <a:t>Data Access Permission:</a:t>
            </a:r>
          </a:p>
          <a:p>
            <a:pPr>
              <a:buFont typeface="Wingdings" panose="05000000000000000000" pitchFamily="2" charset="2"/>
              <a:buChar char="Ø"/>
            </a:pPr>
            <a:r>
              <a:rPr lang="en-GB" sz="1400" dirty="0"/>
              <a:t>Obtained from universities' Research Data Gatekeepers Committee (RDGC)</a:t>
            </a:r>
          </a:p>
          <a:p>
            <a:r>
              <a:rPr lang="en-GB" sz="1400" b="1" dirty="0"/>
              <a:t>Informed Consent:</a:t>
            </a:r>
          </a:p>
          <a:p>
            <a:pPr>
              <a:buFont typeface="Wingdings" panose="05000000000000000000" pitchFamily="2" charset="2"/>
              <a:buChar char="Ø"/>
            </a:pPr>
            <a:r>
              <a:rPr lang="en-GB" sz="1400" dirty="0"/>
              <a:t>Electronic consent with "agree" or "disagree" options</a:t>
            </a:r>
          </a:p>
          <a:p>
            <a:pPr>
              <a:buFont typeface="Wingdings" panose="05000000000000000000" pitchFamily="2" charset="2"/>
              <a:buChar char="Ø"/>
            </a:pPr>
            <a:r>
              <a:rPr lang="en-GB" sz="1400" dirty="0"/>
              <a:t>Voluntary participation</a:t>
            </a:r>
          </a:p>
          <a:p>
            <a:pPr>
              <a:buFont typeface="Wingdings" panose="05000000000000000000" pitchFamily="2" charset="2"/>
              <a:buChar char="Ø"/>
            </a:pPr>
            <a:r>
              <a:rPr lang="en-GB" sz="1400" dirty="0"/>
              <a:t>Option to withdraw without repercussions</a:t>
            </a:r>
          </a:p>
          <a:p>
            <a:r>
              <a:rPr lang="en-GB" sz="1400" b="1" dirty="0"/>
              <a:t>Privacy and Confidentiality:</a:t>
            </a:r>
          </a:p>
          <a:p>
            <a:pPr>
              <a:buFont typeface="Wingdings" panose="05000000000000000000" pitchFamily="2" charset="2"/>
              <a:buChar char="Ø"/>
            </a:pPr>
            <a:r>
              <a:rPr lang="en-GB" sz="1400" dirty="0"/>
              <a:t>Anonymized IP addresses for online surveys</a:t>
            </a:r>
          </a:p>
          <a:p>
            <a:pPr>
              <a:buFont typeface="Wingdings" panose="05000000000000000000" pitchFamily="2" charset="2"/>
              <a:buChar char="Ø"/>
            </a:pPr>
            <a:r>
              <a:rPr lang="en-GB" sz="1400" dirty="0"/>
              <a:t>No identifiable information collected</a:t>
            </a:r>
          </a:p>
          <a:p>
            <a:pPr>
              <a:buFont typeface="Wingdings" panose="05000000000000000000" pitchFamily="2" charset="2"/>
              <a:buChar char="Ø"/>
            </a:pPr>
            <a:r>
              <a:rPr lang="en-GB" sz="1400" dirty="0"/>
              <a:t>Data archived securely for a maximum of five years</a:t>
            </a:r>
          </a:p>
        </p:txBody>
      </p:sp>
    </p:spTree>
    <p:extLst>
      <p:ext uri="{BB962C8B-B14F-4D97-AF65-F5344CB8AC3E}">
        <p14:creationId xmlns:p14="http://schemas.microsoft.com/office/powerpoint/2010/main" val="232800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blue and white background&#10;&#10;Description automatically generated">
            <a:extLst>
              <a:ext uri="{FF2B5EF4-FFF2-40B4-BE49-F238E27FC236}">
                <a16:creationId xmlns:a16="http://schemas.microsoft.com/office/drawing/2014/main" id="{D5CF26B7-83FF-E023-A8D2-EFCF867A9264}"/>
              </a:ext>
            </a:extLst>
          </p:cNvPr>
          <p:cNvPicPr>
            <a:picLocks noChangeAspect="1"/>
          </p:cNvPicPr>
          <p:nvPr/>
        </p:nvPicPr>
        <p:blipFill rotWithShape="1">
          <a:blip r:embed="rId2">
            <a:alphaModFix amt="35000"/>
          </a:blip>
          <a:srcRect t="26095" b="615"/>
          <a:stretch/>
        </p:blipFill>
        <p:spPr>
          <a:xfrm>
            <a:off x="20" y="10"/>
            <a:ext cx="12191980" cy="6857990"/>
          </a:xfrm>
          <a:prstGeom prst="rect">
            <a:avLst/>
          </a:prstGeom>
        </p:spPr>
      </p:pic>
      <p:sp>
        <p:nvSpPr>
          <p:cNvPr id="2" name="Title 1">
            <a:extLst>
              <a:ext uri="{FF2B5EF4-FFF2-40B4-BE49-F238E27FC236}">
                <a16:creationId xmlns:a16="http://schemas.microsoft.com/office/drawing/2014/main" id="{048A75BC-7E4B-F910-6EEB-DDEB7D65DBE2}"/>
              </a:ext>
            </a:extLst>
          </p:cNvPr>
          <p:cNvSpPr>
            <a:spLocks noGrp="1"/>
          </p:cNvSpPr>
          <p:nvPr>
            <p:ph type="title"/>
          </p:nvPr>
        </p:nvSpPr>
        <p:spPr>
          <a:xfrm>
            <a:off x="838200" y="365125"/>
            <a:ext cx="10515600" cy="1325563"/>
          </a:xfrm>
        </p:spPr>
        <p:txBody>
          <a:bodyPr>
            <a:normAutofit/>
          </a:bodyPr>
          <a:lstStyle/>
          <a:p>
            <a:r>
              <a:rPr lang="en-GB" b="1" kern="0">
                <a:solidFill>
                  <a:srgbClr val="FFFFFF"/>
                </a:solidFill>
                <a:effectLst/>
                <a:latin typeface="Times New Roman" panose="02020603050405020304" pitchFamily="18" charset="0"/>
                <a:ea typeface="Times New Roman" panose="02020603050405020304" pitchFamily="18" charset="0"/>
              </a:rPr>
              <a:t>Data Analysis and Results - Descriptive Statistics</a:t>
            </a:r>
            <a:endParaRPr lang="en-GB" dirty="0">
              <a:solidFill>
                <a:srgbClr val="FFFFFF"/>
              </a:solidFill>
            </a:endParaRPr>
          </a:p>
        </p:txBody>
      </p:sp>
      <p:graphicFrame>
        <p:nvGraphicFramePr>
          <p:cNvPr id="5" name="Content Placeholder 2">
            <a:extLst>
              <a:ext uri="{FF2B5EF4-FFF2-40B4-BE49-F238E27FC236}">
                <a16:creationId xmlns:a16="http://schemas.microsoft.com/office/drawing/2014/main" id="{B71929DB-CC99-5016-461C-056E2F8436F4}"/>
              </a:ext>
            </a:extLst>
          </p:cNvPr>
          <p:cNvGraphicFramePr>
            <a:graphicFrameLocks noGrp="1"/>
          </p:cNvGraphicFramePr>
          <p:nvPr>
            <p:ph idx="1"/>
            <p:extLst>
              <p:ext uri="{D42A27DB-BD31-4B8C-83A1-F6EECF244321}">
                <p14:modId xmlns:p14="http://schemas.microsoft.com/office/powerpoint/2010/main" val="1099445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986540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TotalTime>
  <Words>1454</Words>
  <Application>Microsoft Office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THE EFFECTS OF INTERNAL AND EXTERNAL RISK FACTORS IN FORENSIC SOCIAL WORKERS’ EXPERIENCE OF SECONDARY TRAUMATIC STRESS</vt:lpstr>
      <vt:lpstr>INTRODUCTION</vt:lpstr>
      <vt:lpstr>RESEARCH GAP</vt:lpstr>
      <vt:lpstr>RESEARCH AIM AND OBJECTIVE</vt:lpstr>
      <vt:lpstr>Methodology – Approach, Design and Sampling</vt:lpstr>
      <vt:lpstr>Measures - Demographical Information and STS Scale (STSS) </vt:lpstr>
      <vt:lpstr>Data collection procedure</vt:lpstr>
      <vt:lpstr>Ethical considerations</vt:lpstr>
      <vt:lpstr>Data Analysis and Results - Descriptive Statistics</vt:lpstr>
      <vt:lpstr>Data analysis – Validity/reliability – Group comparisons</vt:lpstr>
      <vt:lpstr>Discussion - Previous Research and Unique Contributions</vt:lpstr>
      <vt:lpstr>Findings and Ecological Blueprint of Trauma</vt:lpstr>
      <vt:lpstr>CONCLUSION:  VULNERABILITY TO STS AND SIGNIFICANT DIFFERENCES</vt:lpstr>
      <vt:lpstr>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NWUUSER</dc:creator>
  <cp:lastModifiedBy>Pieter Boshoff</cp:lastModifiedBy>
  <cp:revision>13</cp:revision>
  <dcterms:created xsi:type="dcterms:W3CDTF">2022-05-10T10:41:55Z</dcterms:created>
  <dcterms:modified xsi:type="dcterms:W3CDTF">2023-09-21T09:43:50Z</dcterms:modified>
</cp:coreProperties>
</file>