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72" r:id="rId3"/>
    <p:sldId id="258" r:id="rId4"/>
    <p:sldId id="273" r:id="rId5"/>
    <p:sldId id="274" r:id="rId6"/>
    <p:sldId id="275" r:id="rId7"/>
    <p:sldId id="276" r:id="rId8"/>
    <p:sldId id="277" r:id="rId9"/>
    <p:sldId id="281" r:id="rId10"/>
    <p:sldId id="282" r:id="rId11"/>
    <p:sldId id="284" r:id="rId12"/>
    <p:sldId id="286" r:id="rId13"/>
    <p:sldId id="287" r:id="rId14"/>
    <p:sldId id="279" r:id="rId15"/>
    <p:sldId id="280" r:id="rId16"/>
    <p:sldId id="27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7AF4D-F259-434D-9738-2C481CA40A0C}" v="4" dt="2023-09-22T11:15:20.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lary Chibaya" userId="b1c05a0a8c609cb2" providerId="LiveId" clId="{0237AF4D-F259-434D-9738-2C481CA40A0C}"/>
    <pc:docChg chg="undo custSel addSld delSld modSld">
      <pc:chgData name="Hillary Chibaya" userId="b1c05a0a8c609cb2" providerId="LiveId" clId="{0237AF4D-F259-434D-9738-2C481CA40A0C}" dt="2023-09-22T11:15:03.205" v="1892" actId="20577"/>
      <pc:docMkLst>
        <pc:docMk/>
      </pc:docMkLst>
      <pc:sldChg chg="modSp mod">
        <pc:chgData name="Hillary Chibaya" userId="b1c05a0a8c609cb2" providerId="LiveId" clId="{0237AF4D-F259-434D-9738-2C481CA40A0C}" dt="2023-09-22T09:32:57.614" v="1776" actId="255"/>
        <pc:sldMkLst>
          <pc:docMk/>
          <pc:sldMk cId="4079077553" sldId="258"/>
        </pc:sldMkLst>
        <pc:spChg chg="mod">
          <ac:chgData name="Hillary Chibaya" userId="b1c05a0a8c609cb2" providerId="LiveId" clId="{0237AF4D-F259-434D-9738-2C481CA40A0C}" dt="2023-09-22T09:32:57.614" v="1776" actId="255"/>
          <ac:spMkLst>
            <pc:docMk/>
            <pc:sldMk cId="4079077553" sldId="258"/>
            <ac:spMk id="3" creationId="{56F2FD78-AC36-5DE8-C4B1-79D969086121}"/>
          </ac:spMkLst>
        </pc:spChg>
      </pc:sldChg>
      <pc:sldChg chg="del">
        <pc:chgData name="Hillary Chibaya" userId="b1c05a0a8c609cb2" providerId="LiveId" clId="{0237AF4D-F259-434D-9738-2C481CA40A0C}" dt="2023-09-22T08:31:48.110" v="77" actId="47"/>
        <pc:sldMkLst>
          <pc:docMk/>
          <pc:sldMk cId="1032522480" sldId="259"/>
        </pc:sldMkLst>
      </pc:sldChg>
      <pc:sldChg chg="del">
        <pc:chgData name="Hillary Chibaya" userId="b1c05a0a8c609cb2" providerId="LiveId" clId="{0237AF4D-F259-434D-9738-2C481CA40A0C}" dt="2023-09-22T08:31:48.330" v="78" actId="47"/>
        <pc:sldMkLst>
          <pc:docMk/>
          <pc:sldMk cId="2899336277" sldId="260"/>
        </pc:sldMkLst>
      </pc:sldChg>
      <pc:sldChg chg="del">
        <pc:chgData name="Hillary Chibaya" userId="b1c05a0a8c609cb2" providerId="LiveId" clId="{0237AF4D-F259-434D-9738-2C481CA40A0C}" dt="2023-09-22T08:31:48.927" v="79" actId="47"/>
        <pc:sldMkLst>
          <pc:docMk/>
          <pc:sldMk cId="307454147" sldId="261"/>
        </pc:sldMkLst>
      </pc:sldChg>
      <pc:sldChg chg="del">
        <pc:chgData name="Hillary Chibaya" userId="b1c05a0a8c609cb2" providerId="LiveId" clId="{0237AF4D-F259-434D-9738-2C481CA40A0C}" dt="2023-09-22T08:31:49.198" v="80" actId="47"/>
        <pc:sldMkLst>
          <pc:docMk/>
          <pc:sldMk cId="2926008135" sldId="262"/>
        </pc:sldMkLst>
      </pc:sldChg>
      <pc:sldChg chg="del">
        <pc:chgData name="Hillary Chibaya" userId="b1c05a0a8c609cb2" providerId="LiveId" clId="{0237AF4D-F259-434D-9738-2C481CA40A0C}" dt="2023-09-22T08:31:50.041" v="81" actId="47"/>
        <pc:sldMkLst>
          <pc:docMk/>
          <pc:sldMk cId="1292911417" sldId="263"/>
        </pc:sldMkLst>
      </pc:sldChg>
      <pc:sldChg chg="del">
        <pc:chgData name="Hillary Chibaya" userId="b1c05a0a8c609cb2" providerId="LiveId" clId="{0237AF4D-F259-434D-9738-2C481CA40A0C}" dt="2023-09-22T08:31:51.330" v="82" actId="47"/>
        <pc:sldMkLst>
          <pc:docMk/>
          <pc:sldMk cId="143310378" sldId="264"/>
        </pc:sldMkLst>
      </pc:sldChg>
      <pc:sldChg chg="del">
        <pc:chgData name="Hillary Chibaya" userId="b1c05a0a8c609cb2" providerId="LiveId" clId="{0237AF4D-F259-434D-9738-2C481CA40A0C}" dt="2023-09-22T08:31:51.627" v="83" actId="47"/>
        <pc:sldMkLst>
          <pc:docMk/>
          <pc:sldMk cId="4063582955" sldId="265"/>
        </pc:sldMkLst>
      </pc:sldChg>
      <pc:sldChg chg="del">
        <pc:chgData name="Hillary Chibaya" userId="b1c05a0a8c609cb2" providerId="LiveId" clId="{0237AF4D-F259-434D-9738-2C481CA40A0C}" dt="2023-09-22T08:31:52.239" v="84" actId="47"/>
        <pc:sldMkLst>
          <pc:docMk/>
          <pc:sldMk cId="3978040708" sldId="266"/>
        </pc:sldMkLst>
      </pc:sldChg>
      <pc:sldChg chg="del">
        <pc:chgData name="Hillary Chibaya" userId="b1c05a0a8c609cb2" providerId="LiveId" clId="{0237AF4D-F259-434D-9738-2C481CA40A0C}" dt="2023-09-22T08:31:52.854" v="85" actId="47"/>
        <pc:sldMkLst>
          <pc:docMk/>
          <pc:sldMk cId="3271327734" sldId="267"/>
        </pc:sldMkLst>
      </pc:sldChg>
      <pc:sldChg chg="del">
        <pc:chgData name="Hillary Chibaya" userId="b1c05a0a8c609cb2" providerId="LiveId" clId="{0237AF4D-F259-434D-9738-2C481CA40A0C}" dt="2023-09-22T08:31:53.870" v="86" actId="47"/>
        <pc:sldMkLst>
          <pc:docMk/>
          <pc:sldMk cId="136221775" sldId="268"/>
        </pc:sldMkLst>
      </pc:sldChg>
      <pc:sldChg chg="del">
        <pc:chgData name="Hillary Chibaya" userId="b1c05a0a8c609cb2" providerId="LiveId" clId="{0237AF4D-F259-434D-9738-2C481CA40A0C}" dt="2023-09-22T08:31:54.358" v="87" actId="47"/>
        <pc:sldMkLst>
          <pc:docMk/>
          <pc:sldMk cId="2393504816" sldId="269"/>
        </pc:sldMkLst>
      </pc:sldChg>
      <pc:sldChg chg="modSp del mod">
        <pc:chgData name="Hillary Chibaya" userId="b1c05a0a8c609cb2" providerId="LiveId" clId="{0237AF4D-F259-434D-9738-2C481CA40A0C}" dt="2023-09-22T08:32:38.143" v="102" actId="47"/>
        <pc:sldMkLst>
          <pc:docMk/>
          <pc:sldMk cId="3634648055" sldId="270"/>
        </pc:sldMkLst>
        <pc:spChg chg="mod">
          <ac:chgData name="Hillary Chibaya" userId="b1c05a0a8c609cb2" providerId="LiveId" clId="{0237AF4D-F259-434D-9738-2C481CA40A0C}" dt="2023-09-22T08:31:24.432" v="73" actId="20577"/>
          <ac:spMkLst>
            <pc:docMk/>
            <pc:sldMk cId="3634648055" sldId="270"/>
            <ac:spMk id="3" creationId="{56F2FD78-AC36-5DE8-C4B1-79D969086121}"/>
          </ac:spMkLst>
        </pc:spChg>
      </pc:sldChg>
      <pc:sldChg chg="modSp mod">
        <pc:chgData name="Hillary Chibaya" userId="b1c05a0a8c609cb2" providerId="LiveId" clId="{0237AF4D-F259-434D-9738-2C481CA40A0C}" dt="2023-09-22T08:28:45.355" v="1" actId="2711"/>
        <pc:sldMkLst>
          <pc:docMk/>
          <pc:sldMk cId="2866444835" sldId="271"/>
        </pc:sldMkLst>
        <pc:spChg chg="mod">
          <ac:chgData name="Hillary Chibaya" userId="b1c05a0a8c609cb2" providerId="LiveId" clId="{0237AF4D-F259-434D-9738-2C481CA40A0C}" dt="2023-09-22T08:28:45.355" v="1" actId="2711"/>
          <ac:spMkLst>
            <pc:docMk/>
            <pc:sldMk cId="2866444835" sldId="271"/>
            <ac:spMk id="2" creationId="{00000000-0000-0000-0000-000000000000}"/>
          </ac:spMkLst>
        </pc:spChg>
      </pc:sldChg>
      <pc:sldChg chg="modSp mod">
        <pc:chgData name="Hillary Chibaya" userId="b1c05a0a8c609cb2" providerId="LiveId" clId="{0237AF4D-F259-434D-9738-2C481CA40A0C}" dt="2023-09-22T09:46:33.635" v="1874" actId="20577"/>
        <pc:sldMkLst>
          <pc:docMk/>
          <pc:sldMk cId="1614704423" sldId="272"/>
        </pc:sldMkLst>
        <pc:spChg chg="mod">
          <ac:chgData name="Hillary Chibaya" userId="b1c05a0a8c609cb2" providerId="LiveId" clId="{0237AF4D-F259-434D-9738-2C481CA40A0C}" dt="2023-09-22T09:46:33.635" v="1874" actId="20577"/>
          <ac:spMkLst>
            <pc:docMk/>
            <pc:sldMk cId="1614704423" sldId="272"/>
            <ac:spMk id="2" creationId="{00000000-0000-0000-0000-000000000000}"/>
          </ac:spMkLst>
        </pc:spChg>
        <pc:picChg chg="mod">
          <ac:chgData name="Hillary Chibaya" userId="b1c05a0a8c609cb2" providerId="LiveId" clId="{0237AF4D-F259-434D-9738-2C481CA40A0C}" dt="2023-09-22T09:32:15.517" v="1772" actId="1076"/>
          <ac:picMkLst>
            <pc:docMk/>
            <pc:sldMk cId="1614704423" sldId="272"/>
            <ac:picMk id="4" creationId="{00000000-0000-0000-0000-000000000000}"/>
          </ac:picMkLst>
        </pc:picChg>
        <pc:picChg chg="mod">
          <ac:chgData name="Hillary Chibaya" userId="b1c05a0a8c609cb2" providerId="LiveId" clId="{0237AF4D-F259-434D-9738-2C481CA40A0C}" dt="2023-09-22T09:40:20.443" v="1835" actId="14100"/>
          <ac:picMkLst>
            <pc:docMk/>
            <pc:sldMk cId="1614704423" sldId="272"/>
            <ac:picMk id="6" creationId="{00000000-0000-0000-0000-000000000000}"/>
          </ac:picMkLst>
        </pc:picChg>
      </pc:sldChg>
      <pc:sldChg chg="modSp add mod">
        <pc:chgData name="Hillary Chibaya" userId="b1c05a0a8c609cb2" providerId="LiveId" clId="{0237AF4D-F259-434D-9738-2C481CA40A0C}" dt="2023-09-22T08:40:49.352" v="822" actId="20577"/>
        <pc:sldMkLst>
          <pc:docMk/>
          <pc:sldMk cId="969585056" sldId="273"/>
        </pc:sldMkLst>
        <pc:spChg chg="mod">
          <ac:chgData name="Hillary Chibaya" userId="b1c05a0a8c609cb2" providerId="LiveId" clId="{0237AF4D-F259-434D-9738-2C481CA40A0C}" dt="2023-09-22T08:40:49.352" v="822" actId="20577"/>
          <ac:spMkLst>
            <pc:docMk/>
            <pc:sldMk cId="969585056" sldId="273"/>
            <ac:spMk id="3" creationId="{56F2FD78-AC36-5DE8-C4B1-79D969086121}"/>
          </ac:spMkLst>
        </pc:spChg>
      </pc:sldChg>
      <pc:sldChg chg="modSp add mod">
        <pc:chgData name="Hillary Chibaya" userId="b1c05a0a8c609cb2" providerId="LiveId" clId="{0237AF4D-F259-434D-9738-2C481CA40A0C}" dt="2023-09-22T09:43:57.627" v="1845" actId="123"/>
        <pc:sldMkLst>
          <pc:docMk/>
          <pc:sldMk cId="2807713944" sldId="274"/>
        </pc:sldMkLst>
        <pc:spChg chg="mod">
          <ac:chgData name="Hillary Chibaya" userId="b1c05a0a8c609cb2" providerId="LiveId" clId="{0237AF4D-F259-434D-9738-2C481CA40A0C}" dt="2023-09-22T09:43:57.627" v="1845" actId="123"/>
          <ac:spMkLst>
            <pc:docMk/>
            <pc:sldMk cId="2807713944" sldId="274"/>
            <ac:spMk id="3" creationId="{56F2FD78-AC36-5DE8-C4B1-79D969086121}"/>
          </ac:spMkLst>
        </pc:spChg>
      </pc:sldChg>
      <pc:sldChg chg="modSp add mod">
        <pc:chgData name="Hillary Chibaya" userId="b1c05a0a8c609cb2" providerId="LiveId" clId="{0237AF4D-F259-434D-9738-2C481CA40A0C}" dt="2023-09-22T09:44:03.720" v="1846" actId="123"/>
        <pc:sldMkLst>
          <pc:docMk/>
          <pc:sldMk cId="4025999838" sldId="275"/>
        </pc:sldMkLst>
        <pc:spChg chg="mod">
          <ac:chgData name="Hillary Chibaya" userId="b1c05a0a8c609cb2" providerId="LiveId" clId="{0237AF4D-F259-434D-9738-2C481CA40A0C}" dt="2023-09-22T09:44:03.720" v="1846" actId="123"/>
          <ac:spMkLst>
            <pc:docMk/>
            <pc:sldMk cId="4025999838" sldId="275"/>
            <ac:spMk id="3" creationId="{56F2FD78-AC36-5DE8-C4B1-79D969086121}"/>
          </ac:spMkLst>
        </pc:spChg>
      </pc:sldChg>
      <pc:sldChg chg="modSp add mod">
        <pc:chgData name="Hillary Chibaya" userId="b1c05a0a8c609cb2" providerId="LiveId" clId="{0237AF4D-F259-434D-9738-2C481CA40A0C}" dt="2023-09-22T09:44:18.576" v="1849" actId="123"/>
        <pc:sldMkLst>
          <pc:docMk/>
          <pc:sldMk cId="93875533" sldId="276"/>
        </pc:sldMkLst>
        <pc:spChg chg="mod">
          <ac:chgData name="Hillary Chibaya" userId="b1c05a0a8c609cb2" providerId="LiveId" clId="{0237AF4D-F259-434D-9738-2C481CA40A0C}" dt="2023-09-22T09:44:18.576" v="1849" actId="123"/>
          <ac:spMkLst>
            <pc:docMk/>
            <pc:sldMk cId="93875533" sldId="276"/>
            <ac:spMk id="3" creationId="{56F2FD78-AC36-5DE8-C4B1-79D969086121}"/>
          </ac:spMkLst>
        </pc:spChg>
      </pc:sldChg>
      <pc:sldChg chg="modSp add mod">
        <pc:chgData name="Hillary Chibaya" userId="b1c05a0a8c609cb2" providerId="LiveId" clId="{0237AF4D-F259-434D-9738-2C481CA40A0C}" dt="2023-09-22T11:10:38.619" v="1878" actId="20577"/>
        <pc:sldMkLst>
          <pc:docMk/>
          <pc:sldMk cId="79873898" sldId="277"/>
        </pc:sldMkLst>
        <pc:spChg chg="mod">
          <ac:chgData name="Hillary Chibaya" userId="b1c05a0a8c609cb2" providerId="LiveId" clId="{0237AF4D-F259-434D-9738-2C481CA40A0C}" dt="2023-09-22T11:10:38.619" v="1878" actId="20577"/>
          <ac:spMkLst>
            <pc:docMk/>
            <pc:sldMk cId="79873898" sldId="277"/>
            <ac:spMk id="3" creationId="{56F2FD78-AC36-5DE8-C4B1-79D969086121}"/>
          </ac:spMkLst>
        </pc:spChg>
      </pc:sldChg>
      <pc:sldChg chg="modSp add mod">
        <pc:chgData name="Hillary Chibaya" userId="b1c05a0a8c609cb2" providerId="LiveId" clId="{0237AF4D-F259-434D-9738-2C481CA40A0C}" dt="2023-09-22T09:46:25.256" v="1866" actId="20577"/>
        <pc:sldMkLst>
          <pc:docMk/>
          <pc:sldMk cId="4194758817" sldId="278"/>
        </pc:sldMkLst>
        <pc:spChg chg="mod">
          <ac:chgData name="Hillary Chibaya" userId="b1c05a0a8c609cb2" providerId="LiveId" clId="{0237AF4D-F259-434D-9738-2C481CA40A0C}" dt="2023-09-22T09:46:25.256" v="1866" actId="20577"/>
          <ac:spMkLst>
            <pc:docMk/>
            <pc:sldMk cId="4194758817" sldId="278"/>
            <ac:spMk id="3" creationId="{56F2FD78-AC36-5DE8-C4B1-79D969086121}"/>
          </ac:spMkLst>
        </pc:spChg>
      </pc:sldChg>
      <pc:sldChg chg="modSp add mod">
        <pc:chgData name="Hillary Chibaya" userId="b1c05a0a8c609cb2" providerId="LiveId" clId="{0237AF4D-F259-434D-9738-2C481CA40A0C}" dt="2023-09-22T09:31:09.143" v="1768" actId="20577"/>
        <pc:sldMkLst>
          <pc:docMk/>
          <pc:sldMk cId="3934856783" sldId="279"/>
        </pc:sldMkLst>
        <pc:spChg chg="mod">
          <ac:chgData name="Hillary Chibaya" userId="b1c05a0a8c609cb2" providerId="LiveId" clId="{0237AF4D-F259-434D-9738-2C481CA40A0C}" dt="2023-09-22T09:31:09.143" v="1768" actId="20577"/>
          <ac:spMkLst>
            <pc:docMk/>
            <pc:sldMk cId="3934856783" sldId="279"/>
            <ac:spMk id="3" creationId="{56F2FD78-AC36-5DE8-C4B1-79D969086121}"/>
          </ac:spMkLst>
        </pc:spChg>
      </pc:sldChg>
      <pc:sldChg chg="modSp add mod">
        <pc:chgData name="Hillary Chibaya" userId="b1c05a0a8c609cb2" providerId="LiveId" clId="{0237AF4D-F259-434D-9738-2C481CA40A0C}" dt="2023-09-22T11:15:03.205" v="1892" actId="20577"/>
        <pc:sldMkLst>
          <pc:docMk/>
          <pc:sldMk cId="2943264860" sldId="280"/>
        </pc:sldMkLst>
        <pc:spChg chg="mod">
          <ac:chgData name="Hillary Chibaya" userId="b1c05a0a8c609cb2" providerId="LiveId" clId="{0237AF4D-F259-434D-9738-2C481CA40A0C}" dt="2023-09-22T11:15:03.205" v="1892" actId="20577"/>
          <ac:spMkLst>
            <pc:docMk/>
            <pc:sldMk cId="2943264860" sldId="280"/>
            <ac:spMk id="3" creationId="{56F2FD78-AC36-5DE8-C4B1-79D969086121}"/>
          </ac:spMkLst>
        </pc:spChg>
      </pc:sldChg>
      <pc:sldChg chg="modSp add mod">
        <pc:chgData name="Hillary Chibaya" userId="b1c05a0a8c609cb2" providerId="LiveId" clId="{0237AF4D-F259-434D-9738-2C481CA40A0C}" dt="2023-09-22T09:45:08.796" v="1854" actId="123"/>
        <pc:sldMkLst>
          <pc:docMk/>
          <pc:sldMk cId="377856371" sldId="281"/>
        </pc:sldMkLst>
        <pc:spChg chg="mod">
          <ac:chgData name="Hillary Chibaya" userId="b1c05a0a8c609cb2" providerId="LiveId" clId="{0237AF4D-F259-434D-9738-2C481CA40A0C}" dt="2023-09-22T09:45:08.796" v="1854" actId="123"/>
          <ac:spMkLst>
            <pc:docMk/>
            <pc:sldMk cId="377856371" sldId="281"/>
            <ac:spMk id="3" creationId="{56F2FD78-AC36-5DE8-C4B1-79D969086121}"/>
          </ac:spMkLst>
        </pc:spChg>
      </pc:sldChg>
      <pc:sldChg chg="modSp add mod">
        <pc:chgData name="Hillary Chibaya" userId="b1c05a0a8c609cb2" providerId="LiveId" clId="{0237AF4D-F259-434D-9738-2C481CA40A0C}" dt="2023-09-22T09:45:37.967" v="1856" actId="255"/>
        <pc:sldMkLst>
          <pc:docMk/>
          <pc:sldMk cId="3263066733" sldId="282"/>
        </pc:sldMkLst>
        <pc:spChg chg="mod">
          <ac:chgData name="Hillary Chibaya" userId="b1c05a0a8c609cb2" providerId="LiveId" clId="{0237AF4D-F259-434D-9738-2C481CA40A0C}" dt="2023-09-22T09:45:37.967" v="1856" actId="255"/>
          <ac:spMkLst>
            <pc:docMk/>
            <pc:sldMk cId="3263066733" sldId="282"/>
            <ac:spMk id="3" creationId="{56F2FD78-AC36-5DE8-C4B1-79D969086121}"/>
          </ac:spMkLst>
        </pc:spChg>
      </pc:sldChg>
      <pc:sldChg chg="add del">
        <pc:chgData name="Hillary Chibaya" userId="b1c05a0a8c609cb2" providerId="LiveId" clId="{0237AF4D-F259-434D-9738-2C481CA40A0C}" dt="2023-09-22T09:29:07.111" v="1749" actId="2696"/>
        <pc:sldMkLst>
          <pc:docMk/>
          <pc:sldMk cId="4263289901" sldId="283"/>
        </pc:sldMkLst>
      </pc:sldChg>
      <pc:sldChg chg="modSp add mod">
        <pc:chgData name="Hillary Chibaya" userId="b1c05a0a8c609cb2" providerId="LiveId" clId="{0237AF4D-F259-434D-9738-2C481CA40A0C}" dt="2023-09-22T09:43:47.517" v="1844" actId="123"/>
        <pc:sldMkLst>
          <pc:docMk/>
          <pc:sldMk cId="1109207416" sldId="284"/>
        </pc:sldMkLst>
        <pc:spChg chg="mod">
          <ac:chgData name="Hillary Chibaya" userId="b1c05a0a8c609cb2" providerId="LiveId" clId="{0237AF4D-F259-434D-9738-2C481CA40A0C}" dt="2023-09-22T09:43:47.517" v="1844" actId="123"/>
          <ac:spMkLst>
            <pc:docMk/>
            <pc:sldMk cId="1109207416" sldId="284"/>
            <ac:spMk id="3" creationId="{56F2FD78-AC36-5DE8-C4B1-79D969086121}"/>
          </ac:spMkLst>
        </pc:spChg>
      </pc:sldChg>
      <pc:sldChg chg="add del">
        <pc:chgData name="Hillary Chibaya" userId="b1c05a0a8c609cb2" providerId="LiveId" clId="{0237AF4D-F259-434D-9738-2C481CA40A0C}" dt="2023-09-22T08:58:49.383" v="1405" actId="47"/>
        <pc:sldMkLst>
          <pc:docMk/>
          <pc:sldMk cId="3926283306" sldId="285"/>
        </pc:sldMkLst>
      </pc:sldChg>
      <pc:sldChg chg="modSp add mod">
        <pc:chgData name="Hillary Chibaya" userId="b1c05a0a8c609cb2" providerId="LiveId" clId="{0237AF4D-F259-434D-9738-2C481CA40A0C}" dt="2023-09-22T09:46:00.808" v="1857" actId="123"/>
        <pc:sldMkLst>
          <pc:docMk/>
          <pc:sldMk cId="4224501148" sldId="286"/>
        </pc:sldMkLst>
        <pc:spChg chg="mod">
          <ac:chgData name="Hillary Chibaya" userId="b1c05a0a8c609cb2" providerId="LiveId" clId="{0237AF4D-F259-434D-9738-2C481CA40A0C}" dt="2023-09-22T09:46:00.808" v="1857" actId="123"/>
          <ac:spMkLst>
            <pc:docMk/>
            <pc:sldMk cId="4224501148" sldId="286"/>
            <ac:spMk id="3" creationId="{56F2FD78-AC36-5DE8-C4B1-79D969086121}"/>
          </ac:spMkLst>
        </pc:spChg>
      </pc:sldChg>
      <pc:sldChg chg="modSp add mod">
        <pc:chgData name="Hillary Chibaya" userId="b1c05a0a8c609cb2" providerId="LiveId" clId="{0237AF4D-F259-434D-9738-2C481CA40A0C}" dt="2023-09-22T09:46:09.111" v="1858" actId="123"/>
        <pc:sldMkLst>
          <pc:docMk/>
          <pc:sldMk cId="523046548" sldId="287"/>
        </pc:sldMkLst>
        <pc:spChg chg="mod">
          <ac:chgData name="Hillary Chibaya" userId="b1c05a0a8c609cb2" providerId="LiveId" clId="{0237AF4D-F259-434D-9738-2C481CA40A0C}" dt="2023-09-22T09:46:09.111" v="1858" actId="123"/>
          <ac:spMkLst>
            <pc:docMk/>
            <pc:sldMk cId="523046548" sldId="287"/>
            <ac:spMk id="3" creationId="{56F2FD78-AC36-5DE8-C4B1-79D969086121}"/>
          </ac:spMkLst>
        </pc:spChg>
      </pc:sldChg>
      <pc:sldChg chg="modSp add del mod">
        <pc:chgData name="Hillary Chibaya" userId="b1c05a0a8c609cb2" providerId="LiveId" clId="{0237AF4D-F259-434D-9738-2C481CA40A0C}" dt="2023-09-22T09:37:34.336" v="1815" actId="2890"/>
        <pc:sldMkLst>
          <pc:docMk/>
          <pc:sldMk cId="2118448264" sldId="288"/>
        </pc:sldMkLst>
        <pc:spChg chg="mod">
          <ac:chgData name="Hillary Chibaya" userId="b1c05a0a8c609cb2" providerId="LiveId" clId="{0237AF4D-F259-434D-9738-2C481CA40A0C}" dt="2023-09-22T09:37:33.525" v="1814" actId="20577"/>
          <ac:spMkLst>
            <pc:docMk/>
            <pc:sldMk cId="2118448264" sldId="288"/>
            <ac:spMk id="3" creationId="{56F2FD78-AC36-5DE8-C4B1-79D96908612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6E6B3C-D359-4AE7-8715-5B91CF469567}" type="datetimeFigureOut">
              <a:rPr lang="en-CA" smtClean="0"/>
              <a:t>2023-09-22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C83808-FFFB-4003-82B0-5F8C45312C5B}" type="slidenum">
              <a:rPr lang="en-CA" smtClean="0"/>
              <a:t>‹#›</a:t>
            </a:fld>
            <a:endParaRPr lang="en-CA"/>
          </a:p>
        </p:txBody>
      </p:sp>
    </p:spTree>
    <p:extLst>
      <p:ext uri="{BB962C8B-B14F-4D97-AF65-F5344CB8AC3E}">
        <p14:creationId xmlns:p14="http://schemas.microsoft.com/office/powerpoint/2010/main" val="2525182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6E6B3C-D359-4AE7-8715-5B91CF469567}" type="datetimeFigureOut">
              <a:rPr lang="en-CA" smtClean="0"/>
              <a:t>2023-09-22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FC83808-FFFB-4003-82B0-5F8C45312C5B}" type="slidenum">
              <a:rPr lang="en-CA" smtClean="0"/>
              <a:t>‹#›</a:t>
            </a:fld>
            <a:endParaRPr lang="en-CA"/>
          </a:p>
        </p:txBody>
      </p:sp>
    </p:spTree>
    <p:extLst>
      <p:ext uri="{BB962C8B-B14F-4D97-AF65-F5344CB8AC3E}">
        <p14:creationId xmlns:p14="http://schemas.microsoft.com/office/powerpoint/2010/main" val="194734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76E6B3C-D359-4AE7-8715-5B91CF469567}" type="datetimeFigureOut">
              <a:rPr lang="en-CA" smtClean="0"/>
              <a:t>2023-09-22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C83808-FFFB-4003-82B0-5F8C45312C5B}" type="slidenum">
              <a:rPr lang="en-CA" smtClean="0"/>
              <a:t>‹#›</a:t>
            </a:fld>
            <a:endParaRPr lang="en-CA"/>
          </a:p>
        </p:txBody>
      </p:sp>
    </p:spTree>
    <p:extLst>
      <p:ext uri="{BB962C8B-B14F-4D97-AF65-F5344CB8AC3E}">
        <p14:creationId xmlns:p14="http://schemas.microsoft.com/office/powerpoint/2010/main" val="2719656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76E6B3C-D359-4AE7-8715-5B91CF469567}" type="datetimeFigureOut">
              <a:rPr lang="en-CA" smtClean="0"/>
              <a:t>2023-09-22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C83808-FFFB-4003-82B0-5F8C45312C5B}" type="slidenum">
              <a:rPr lang="en-CA" smtClean="0"/>
              <a:t>‹#›</a:t>
            </a:fld>
            <a:endParaRPr lang="en-C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87353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E6B3C-D359-4AE7-8715-5B91CF469567}" type="datetimeFigureOut">
              <a:rPr lang="en-CA" smtClean="0"/>
              <a:t>2023-09-22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C83808-FFFB-4003-82B0-5F8C45312C5B}" type="slidenum">
              <a:rPr lang="en-CA" smtClean="0"/>
              <a:t>‹#›</a:t>
            </a:fld>
            <a:endParaRPr lang="en-CA"/>
          </a:p>
        </p:txBody>
      </p:sp>
    </p:spTree>
    <p:extLst>
      <p:ext uri="{BB962C8B-B14F-4D97-AF65-F5344CB8AC3E}">
        <p14:creationId xmlns:p14="http://schemas.microsoft.com/office/powerpoint/2010/main" val="3536498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76E6B3C-D359-4AE7-8715-5B91CF469567}" type="datetimeFigureOut">
              <a:rPr lang="en-CA" smtClean="0"/>
              <a:t>2023-09-22</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C83808-FFFB-4003-82B0-5F8C45312C5B}" type="slidenum">
              <a:rPr lang="en-CA" smtClean="0"/>
              <a:t>‹#›</a:t>
            </a:fld>
            <a:endParaRPr lang="en-CA"/>
          </a:p>
        </p:txBody>
      </p:sp>
    </p:spTree>
    <p:extLst>
      <p:ext uri="{BB962C8B-B14F-4D97-AF65-F5344CB8AC3E}">
        <p14:creationId xmlns:p14="http://schemas.microsoft.com/office/powerpoint/2010/main" val="3650869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76E6B3C-D359-4AE7-8715-5B91CF469567}" type="datetimeFigureOut">
              <a:rPr lang="en-CA" smtClean="0"/>
              <a:t>2023-09-22</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C83808-FFFB-4003-82B0-5F8C45312C5B}" type="slidenum">
              <a:rPr lang="en-CA" smtClean="0"/>
              <a:t>‹#›</a:t>
            </a:fld>
            <a:endParaRPr lang="en-CA"/>
          </a:p>
        </p:txBody>
      </p:sp>
    </p:spTree>
    <p:extLst>
      <p:ext uri="{BB962C8B-B14F-4D97-AF65-F5344CB8AC3E}">
        <p14:creationId xmlns:p14="http://schemas.microsoft.com/office/powerpoint/2010/main" val="2816182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6E6B3C-D359-4AE7-8715-5B91CF469567}" type="datetimeFigureOut">
              <a:rPr lang="en-CA" smtClean="0"/>
              <a:t>2023-09-22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C83808-FFFB-4003-82B0-5F8C45312C5B}" type="slidenum">
              <a:rPr lang="en-CA" smtClean="0"/>
              <a:t>‹#›</a:t>
            </a:fld>
            <a:endParaRPr lang="en-CA"/>
          </a:p>
        </p:txBody>
      </p:sp>
    </p:spTree>
    <p:extLst>
      <p:ext uri="{BB962C8B-B14F-4D97-AF65-F5344CB8AC3E}">
        <p14:creationId xmlns:p14="http://schemas.microsoft.com/office/powerpoint/2010/main" val="2158817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6E6B3C-D359-4AE7-8715-5B91CF469567}" type="datetimeFigureOut">
              <a:rPr lang="en-CA" smtClean="0"/>
              <a:t>2023-09-22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C83808-FFFB-4003-82B0-5F8C45312C5B}" type="slidenum">
              <a:rPr lang="en-CA" smtClean="0"/>
              <a:t>‹#›</a:t>
            </a:fld>
            <a:endParaRPr lang="en-CA"/>
          </a:p>
        </p:txBody>
      </p:sp>
    </p:spTree>
    <p:extLst>
      <p:ext uri="{BB962C8B-B14F-4D97-AF65-F5344CB8AC3E}">
        <p14:creationId xmlns:p14="http://schemas.microsoft.com/office/powerpoint/2010/main" val="113838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76E6B3C-D359-4AE7-8715-5B91CF469567}" type="datetimeFigureOut">
              <a:rPr lang="en-CA" smtClean="0"/>
              <a:t>2023-09-22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C83808-FFFB-4003-82B0-5F8C45312C5B}" type="slidenum">
              <a:rPr lang="en-CA" smtClean="0"/>
              <a:t>‹#›</a:t>
            </a:fld>
            <a:endParaRPr lang="en-CA"/>
          </a:p>
        </p:txBody>
      </p:sp>
    </p:spTree>
    <p:extLst>
      <p:ext uri="{BB962C8B-B14F-4D97-AF65-F5344CB8AC3E}">
        <p14:creationId xmlns:p14="http://schemas.microsoft.com/office/powerpoint/2010/main" val="318935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E6B3C-D359-4AE7-8715-5B91CF469567}" type="datetimeFigureOut">
              <a:rPr lang="en-CA" smtClean="0"/>
              <a:t>2023-09-22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C83808-FFFB-4003-82B0-5F8C45312C5B}" type="slidenum">
              <a:rPr lang="en-CA" smtClean="0"/>
              <a:t>‹#›</a:t>
            </a:fld>
            <a:endParaRPr lang="en-CA"/>
          </a:p>
        </p:txBody>
      </p:sp>
    </p:spTree>
    <p:extLst>
      <p:ext uri="{BB962C8B-B14F-4D97-AF65-F5344CB8AC3E}">
        <p14:creationId xmlns:p14="http://schemas.microsoft.com/office/powerpoint/2010/main" val="139235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6E6B3C-D359-4AE7-8715-5B91CF469567}" type="datetimeFigureOut">
              <a:rPr lang="en-CA" smtClean="0"/>
              <a:t>2023-09-22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FC83808-FFFB-4003-82B0-5F8C45312C5B}" type="slidenum">
              <a:rPr lang="en-CA" smtClean="0"/>
              <a:t>‹#›</a:t>
            </a:fld>
            <a:endParaRPr lang="en-CA"/>
          </a:p>
        </p:txBody>
      </p:sp>
    </p:spTree>
    <p:extLst>
      <p:ext uri="{BB962C8B-B14F-4D97-AF65-F5344CB8AC3E}">
        <p14:creationId xmlns:p14="http://schemas.microsoft.com/office/powerpoint/2010/main" val="1161511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6E6B3C-D359-4AE7-8715-5B91CF469567}" type="datetimeFigureOut">
              <a:rPr lang="en-CA" smtClean="0"/>
              <a:t>2023-09-22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FC83808-FFFB-4003-82B0-5F8C45312C5B}" type="slidenum">
              <a:rPr lang="en-CA" smtClean="0"/>
              <a:t>‹#›</a:t>
            </a:fld>
            <a:endParaRPr lang="en-CA"/>
          </a:p>
        </p:txBody>
      </p:sp>
    </p:spTree>
    <p:extLst>
      <p:ext uri="{BB962C8B-B14F-4D97-AF65-F5344CB8AC3E}">
        <p14:creationId xmlns:p14="http://schemas.microsoft.com/office/powerpoint/2010/main" val="186799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76E6B3C-D359-4AE7-8715-5B91CF469567}" type="datetimeFigureOut">
              <a:rPr lang="en-CA" smtClean="0"/>
              <a:t>2023-09-22</a:t>
            </a:fld>
            <a:endParaRPr lang="en-CA"/>
          </a:p>
        </p:txBody>
      </p:sp>
      <p:sp>
        <p:nvSpPr>
          <p:cNvPr id="5" name="Footer Placeholder 3"/>
          <p:cNvSpPr>
            <a:spLocks noGrp="1"/>
          </p:cNvSpPr>
          <p:nvPr>
            <p:ph type="ftr" sz="quarter" idx="11"/>
          </p:nvPr>
        </p:nvSpPr>
        <p:spPr/>
        <p:txBody>
          <a:bodyPr/>
          <a:lstStyle/>
          <a:p>
            <a:endParaRPr lang="en-CA"/>
          </a:p>
        </p:txBody>
      </p:sp>
      <p:sp>
        <p:nvSpPr>
          <p:cNvPr id="6" name="Slide Number Placeholder 4"/>
          <p:cNvSpPr>
            <a:spLocks noGrp="1"/>
          </p:cNvSpPr>
          <p:nvPr>
            <p:ph type="sldNum" sz="quarter" idx="12"/>
          </p:nvPr>
        </p:nvSpPr>
        <p:spPr/>
        <p:txBody>
          <a:bodyPr/>
          <a:lstStyle/>
          <a:p>
            <a:fld id="{EFC83808-FFFB-4003-82B0-5F8C45312C5B}" type="slidenum">
              <a:rPr lang="en-CA" smtClean="0"/>
              <a:t>‹#›</a:t>
            </a:fld>
            <a:endParaRPr lang="en-CA"/>
          </a:p>
        </p:txBody>
      </p:sp>
    </p:spTree>
    <p:extLst>
      <p:ext uri="{BB962C8B-B14F-4D97-AF65-F5344CB8AC3E}">
        <p14:creationId xmlns:p14="http://schemas.microsoft.com/office/powerpoint/2010/main" val="2534532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76E6B3C-D359-4AE7-8715-5B91CF469567}" type="datetimeFigureOut">
              <a:rPr lang="en-CA" smtClean="0"/>
              <a:t>2023-09-22</a:t>
            </a:fld>
            <a:endParaRPr lang="en-CA"/>
          </a:p>
        </p:txBody>
      </p:sp>
      <p:sp>
        <p:nvSpPr>
          <p:cNvPr id="5" name="Footer Placeholder 2"/>
          <p:cNvSpPr>
            <a:spLocks noGrp="1"/>
          </p:cNvSpPr>
          <p:nvPr>
            <p:ph type="ftr" sz="quarter" idx="11"/>
          </p:nvPr>
        </p:nvSpPr>
        <p:spPr/>
        <p:txBody>
          <a:bodyPr/>
          <a:lstStyle/>
          <a:p>
            <a:endParaRPr lang="en-CA"/>
          </a:p>
        </p:txBody>
      </p:sp>
      <p:sp>
        <p:nvSpPr>
          <p:cNvPr id="6" name="Slide Number Placeholder 3"/>
          <p:cNvSpPr>
            <a:spLocks noGrp="1"/>
          </p:cNvSpPr>
          <p:nvPr>
            <p:ph type="sldNum" sz="quarter" idx="12"/>
          </p:nvPr>
        </p:nvSpPr>
        <p:spPr/>
        <p:txBody>
          <a:bodyPr/>
          <a:lstStyle/>
          <a:p>
            <a:fld id="{EFC83808-FFFB-4003-82B0-5F8C45312C5B}" type="slidenum">
              <a:rPr lang="en-CA" smtClean="0"/>
              <a:t>‹#›</a:t>
            </a:fld>
            <a:endParaRPr lang="en-CA"/>
          </a:p>
        </p:txBody>
      </p:sp>
    </p:spTree>
    <p:extLst>
      <p:ext uri="{BB962C8B-B14F-4D97-AF65-F5344CB8AC3E}">
        <p14:creationId xmlns:p14="http://schemas.microsoft.com/office/powerpoint/2010/main" val="360795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76E6B3C-D359-4AE7-8715-5B91CF469567}" type="datetimeFigureOut">
              <a:rPr lang="en-CA" smtClean="0"/>
              <a:t>2023-09-22</a:t>
            </a:fld>
            <a:endParaRPr lang="en-CA"/>
          </a:p>
        </p:txBody>
      </p:sp>
      <p:sp>
        <p:nvSpPr>
          <p:cNvPr id="5" name="Footer Placeholder 5"/>
          <p:cNvSpPr>
            <a:spLocks noGrp="1"/>
          </p:cNvSpPr>
          <p:nvPr>
            <p:ph type="ftr" sz="quarter" idx="11"/>
          </p:nvPr>
        </p:nvSpPr>
        <p:spPr/>
        <p:txBody>
          <a:bodyPr/>
          <a:lstStyle/>
          <a:p>
            <a:endParaRPr lang="en-CA"/>
          </a:p>
        </p:txBody>
      </p:sp>
      <p:sp>
        <p:nvSpPr>
          <p:cNvPr id="6" name="Slide Number Placeholder 6"/>
          <p:cNvSpPr>
            <a:spLocks noGrp="1"/>
          </p:cNvSpPr>
          <p:nvPr>
            <p:ph type="sldNum" sz="quarter" idx="12"/>
          </p:nvPr>
        </p:nvSpPr>
        <p:spPr/>
        <p:txBody>
          <a:bodyPr/>
          <a:lstStyle/>
          <a:p>
            <a:fld id="{EFC83808-FFFB-4003-82B0-5F8C45312C5B}" type="slidenum">
              <a:rPr lang="en-CA" smtClean="0"/>
              <a:t>‹#›</a:t>
            </a:fld>
            <a:endParaRPr lang="en-CA"/>
          </a:p>
        </p:txBody>
      </p:sp>
    </p:spTree>
    <p:extLst>
      <p:ext uri="{BB962C8B-B14F-4D97-AF65-F5344CB8AC3E}">
        <p14:creationId xmlns:p14="http://schemas.microsoft.com/office/powerpoint/2010/main" val="422039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6E6B3C-D359-4AE7-8715-5B91CF469567}" type="datetimeFigureOut">
              <a:rPr lang="en-CA" smtClean="0"/>
              <a:t>2023-09-22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FC83808-FFFB-4003-82B0-5F8C45312C5B}" type="slidenum">
              <a:rPr lang="en-CA" smtClean="0"/>
              <a:t>‹#›</a:t>
            </a:fld>
            <a:endParaRPr lang="en-CA"/>
          </a:p>
        </p:txBody>
      </p:sp>
    </p:spTree>
    <p:extLst>
      <p:ext uri="{BB962C8B-B14F-4D97-AF65-F5344CB8AC3E}">
        <p14:creationId xmlns:p14="http://schemas.microsoft.com/office/powerpoint/2010/main" val="3084316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76E6B3C-D359-4AE7-8715-5B91CF469567}" type="datetimeFigureOut">
              <a:rPr lang="en-CA" smtClean="0"/>
              <a:t>2023-09-22</a:t>
            </a:fld>
            <a:endParaRPr lang="en-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C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FC83808-FFFB-4003-82B0-5F8C45312C5B}" type="slidenum">
              <a:rPr lang="en-CA" smtClean="0"/>
              <a:t>‹#›</a:t>
            </a:fld>
            <a:endParaRPr lang="en-CA"/>
          </a:p>
        </p:txBody>
      </p:sp>
    </p:spTree>
    <p:extLst>
      <p:ext uri="{BB962C8B-B14F-4D97-AF65-F5344CB8AC3E}">
        <p14:creationId xmlns:p14="http://schemas.microsoft.com/office/powerpoint/2010/main" val="29630058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lke@sun.ac.za" TargetMode="External"/><Relationship Id="rId2" Type="http://schemas.openxmlformats.org/officeDocument/2006/relationships/hyperlink" Target="mailto:Nyashahillary@yahoo.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134747"/>
          </a:xfrm>
        </p:spPr>
        <p:txBody>
          <a:bodyPr numCol="2">
            <a:normAutofit/>
          </a:bodyPr>
          <a:lstStyle/>
          <a:p>
            <a:pPr algn="ctr"/>
            <a:br>
              <a:rPr lang="en-GB" sz="2800" b="1" dirty="0">
                <a:latin typeface="Bahnschrift Condensed" panose="020B0502040204020203" pitchFamily="34" charset="0"/>
                <a:cs typeface="Arial" panose="020B0604020202020204" pitchFamily="34" charset="0"/>
              </a:rPr>
            </a:br>
            <a:br>
              <a:rPr lang="en-GB" sz="2800" b="1" dirty="0">
                <a:latin typeface="Bahnschrift Condensed" panose="020B0502040204020203" pitchFamily="34" charset="0"/>
                <a:cs typeface="Arial" panose="020B0604020202020204" pitchFamily="34" charset="0"/>
              </a:rPr>
            </a:br>
            <a:br>
              <a:rPr lang="en-GB" sz="2800" b="1" dirty="0">
                <a:latin typeface="Bahnschrift Condensed" panose="020B0502040204020203"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THE WHAT, WHY AND HOW OF CAPACITATING SOCIAL SERVICE PROFESSIONALS ON THEIR ROLES IN SOCIAL PROTEST ACTIONS</a:t>
            </a:r>
            <a:br>
              <a:rPr lang="en-GB" sz="24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6224940" y="2290198"/>
            <a:ext cx="4192894" cy="2443277"/>
          </a:xfrm>
          <a:prstGeom prst="rect">
            <a:avLst/>
          </a:prstGeom>
        </p:spPr>
      </p:pic>
      <p:pic>
        <p:nvPicPr>
          <p:cNvPr id="6" name="Picture 5" descr="C:\Users\HP\Pictures\Stellenbosch_University_new_logo_slogan_for-web-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18427"/>
            <a:ext cx="914400" cy="1003935"/>
          </a:xfrm>
          <a:prstGeom prst="rect">
            <a:avLst/>
          </a:prstGeom>
          <a:noFill/>
          <a:ln>
            <a:noFill/>
          </a:ln>
        </p:spPr>
      </p:pic>
    </p:spTree>
    <p:extLst>
      <p:ext uri="{BB962C8B-B14F-4D97-AF65-F5344CB8AC3E}">
        <p14:creationId xmlns:p14="http://schemas.microsoft.com/office/powerpoint/2010/main" val="2866444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F2FD78-AC36-5DE8-C4B1-79D969086121}"/>
              </a:ext>
            </a:extLst>
          </p:cNvPr>
          <p:cNvSpPr>
            <a:spLocks noGrp="1"/>
          </p:cNvSpPr>
          <p:nvPr>
            <p:ph type="subTitle" idx="1"/>
          </p:nvPr>
        </p:nvSpPr>
        <p:spPr>
          <a:xfrm>
            <a:off x="1524000" y="776377"/>
            <a:ext cx="9144000" cy="5658929"/>
          </a:xfrm>
        </p:spPr>
        <p:txBody>
          <a:bodyPr>
            <a:normAutofit fontScale="32500" lnSpcReduction="20000"/>
          </a:bodyPr>
          <a:lstStyle/>
          <a:p>
            <a:pPr algn="ctr"/>
            <a:r>
              <a:rPr lang="en-CA" sz="2900" dirty="0">
                <a:solidFill>
                  <a:schemeClr val="tx1"/>
                </a:solidFill>
                <a:latin typeface="Arial" panose="020B0604020202020204" pitchFamily="34" charset="0"/>
                <a:cs typeface="Arial" panose="020B0604020202020204" pitchFamily="34" charset="0"/>
              </a:rPr>
              <a:t>Findings</a:t>
            </a:r>
          </a:p>
          <a:p>
            <a:pPr marL="457200" indent="-457200">
              <a:buFont typeface="Wingdings" panose="05000000000000000000" pitchFamily="2" charset="2"/>
              <a:buChar char="§"/>
            </a:pPr>
            <a:r>
              <a:rPr lang="en-CA" sz="2900" dirty="0">
                <a:solidFill>
                  <a:schemeClr val="tx1"/>
                </a:solidFill>
                <a:latin typeface="Arial" panose="020B0604020202020204" pitchFamily="34" charset="0"/>
                <a:cs typeface="Arial" panose="020B0604020202020204" pitchFamily="34" charset="0"/>
              </a:rPr>
              <a:t>Influences informing social workers’ non-involvement in social protest actions</a:t>
            </a:r>
          </a:p>
          <a:p>
            <a:pPr algn="l">
              <a:lnSpc>
                <a:spcPct val="150000"/>
              </a:lnSpc>
              <a:spcAft>
                <a:spcPts val="800"/>
              </a:spcAft>
            </a:pPr>
            <a:r>
              <a:rPr lang="en-GB" sz="2900" u="sng" dirty="0">
                <a:solidFill>
                  <a:schemeClr val="tx1"/>
                </a:solidFill>
                <a:effectLst/>
                <a:latin typeface="Arial" panose="020B0604020202020204" pitchFamily="34" charset="0"/>
                <a:ea typeface="Calibri" panose="020F0502020204030204" pitchFamily="34" charset="0"/>
              </a:rPr>
              <a:t>- Dominance of neoliberal capitalism</a:t>
            </a:r>
          </a:p>
          <a:p>
            <a:pPr algn="just">
              <a:lnSpc>
                <a:spcPct val="150000"/>
              </a:lnSpc>
              <a:spcAft>
                <a:spcPts val="800"/>
              </a:spcAft>
            </a:pPr>
            <a:r>
              <a:rPr lang="en-US" sz="3200" dirty="0">
                <a:solidFill>
                  <a:schemeClr val="tx1"/>
                </a:solidFill>
                <a:effectLst/>
                <a:latin typeface="Arial" panose="020B0604020202020204" pitchFamily="34" charset="0"/>
                <a:ea typeface="Calibri" panose="020F0502020204030204" pitchFamily="34" charset="0"/>
              </a:rPr>
              <a:t>SWM-P1 “All they give us are more forms, documents, registers and papers that we have to complete for them to keep track of all these children”</a:t>
            </a:r>
            <a:endParaRPr lang="en-CA" sz="3200" dirty="0">
              <a:solidFill>
                <a:schemeClr val="tx1"/>
              </a:solidFill>
              <a:effectLst/>
              <a:latin typeface="Arial" panose="020B0604020202020204" pitchFamily="34" charset="0"/>
              <a:ea typeface="Calibri" panose="020F0502020204030204" pitchFamily="34" charset="0"/>
            </a:endParaRPr>
          </a:p>
          <a:p>
            <a:pPr algn="l">
              <a:lnSpc>
                <a:spcPct val="150000"/>
              </a:lnSpc>
              <a:spcAft>
                <a:spcPts val="800"/>
              </a:spcAft>
            </a:pPr>
            <a:r>
              <a:rPr lang="en-GB" sz="2900" u="sng" dirty="0">
                <a:solidFill>
                  <a:schemeClr val="tx1"/>
                </a:solidFill>
                <a:effectLst/>
                <a:latin typeface="Arial" panose="020B0604020202020204" pitchFamily="34" charset="0"/>
                <a:ea typeface="Calibri" panose="020F0502020204030204" pitchFamily="34" charset="0"/>
              </a:rPr>
              <a:t>- Reliance on state funding and donations</a:t>
            </a:r>
            <a:endParaRPr lang="en-CA" sz="2900" u="sng" dirty="0">
              <a:solidFill>
                <a:schemeClr val="tx1"/>
              </a:solidFill>
              <a:effectLst/>
              <a:latin typeface="Arial" panose="020B0604020202020204" pitchFamily="34" charset="0"/>
              <a:ea typeface="Calibri" panose="020F0502020204030204" pitchFamily="34" charset="0"/>
            </a:endParaRPr>
          </a:p>
          <a:p>
            <a:pPr algn="just">
              <a:lnSpc>
                <a:spcPct val="150000"/>
              </a:lnSpc>
              <a:spcAft>
                <a:spcPts val="800"/>
              </a:spcAft>
            </a:pPr>
            <a:r>
              <a:rPr lang="en-GB" sz="3200" dirty="0">
                <a:solidFill>
                  <a:schemeClr val="tx1"/>
                </a:solidFill>
                <a:effectLst/>
                <a:latin typeface="Arial" panose="020B0604020202020204" pitchFamily="34" charset="0"/>
                <a:ea typeface="Calibri" panose="020F0502020204030204" pitchFamily="34" charset="0"/>
              </a:rPr>
              <a:t> </a:t>
            </a:r>
            <a:r>
              <a:rPr lang="en-US" sz="3200" dirty="0">
                <a:solidFill>
                  <a:schemeClr val="tx1"/>
                </a:solidFill>
                <a:effectLst/>
                <a:latin typeface="Arial" panose="020B0604020202020204" pitchFamily="34" charset="0"/>
                <a:ea typeface="Calibri" panose="020F0502020204030204" pitchFamily="34" charset="0"/>
              </a:rPr>
              <a:t>SWM-P4 “But also, realistically we need money to be able to do that. So we can't be stupid and mess it up even more”</a:t>
            </a:r>
            <a:endParaRPr lang="en-CA" sz="3200" dirty="0">
              <a:solidFill>
                <a:schemeClr val="tx1"/>
              </a:solidFill>
              <a:effectLst/>
              <a:latin typeface="Arial" panose="020B0604020202020204" pitchFamily="34" charset="0"/>
              <a:ea typeface="Calibri" panose="020F0502020204030204" pitchFamily="34" charset="0"/>
            </a:endParaRPr>
          </a:p>
          <a:p>
            <a:pPr algn="l">
              <a:lnSpc>
                <a:spcPct val="150000"/>
              </a:lnSpc>
              <a:spcAft>
                <a:spcPts val="800"/>
              </a:spcAft>
            </a:pPr>
            <a:r>
              <a:rPr lang="en-GB" sz="2900" u="sng" dirty="0">
                <a:solidFill>
                  <a:schemeClr val="tx1"/>
                </a:solidFill>
                <a:effectLst/>
                <a:latin typeface="Arial" panose="020B0604020202020204" pitchFamily="34" charset="0"/>
                <a:ea typeface="Calibri" panose="020F0502020204030204" pitchFamily="34" charset="0"/>
              </a:rPr>
              <a:t>- Hopelessness</a:t>
            </a:r>
            <a:endParaRPr lang="en-CA" sz="2900" u="sng" dirty="0">
              <a:solidFill>
                <a:schemeClr val="tx1"/>
              </a:solidFill>
              <a:effectLst/>
              <a:latin typeface="Arial" panose="020B0604020202020204" pitchFamily="34" charset="0"/>
              <a:ea typeface="Calibri" panose="020F0502020204030204" pitchFamily="34" charset="0"/>
            </a:endParaRPr>
          </a:p>
          <a:p>
            <a:pPr algn="just">
              <a:lnSpc>
                <a:spcPct val="150000"/>
              </a:lnSpc>
              <a:spcAft>
                <a:spcPts val="800"/>
              </a:spcAft>
            </a:pPr>
            <a:r>
              <a:rPr lang="en-US" sz="3200" dirty="0">
                <a:solidFill>
                  <a:schemeClr val="tx1"/>
                </a:solidFill>
                <a:effectLst/>
                <a:latin typeface="Arial" panose="020B0604020202020204" pitchFamily="34" charset="0"/>
                <a:ea typeface="Calibri" panose="020F0502020204030204" pitchFamily="34" charset="0"/>
              </a:rPr>
              <a:t>SMW-P8 “If we look in general at how people protest, how they ask for things, how there are obvious lack of resources but nothing is done. That's like a demotivation for you not to put yourself out there” </a:t>
            </a:r>
            <a:endParaRPr lang="en-CA" sz="3200" dirty="0">
              <a:solidFill>
                <a:schemeClr val="tx1"/>
              </a:solidFill>
              <a:effectLst/>
              <a:latin typeface="Arial" panose="020B0604020202020204" pitchFamily="34" charset="0"/>
              <a:ea typeface="Calibri" panose="020F0502020204030204" pitchFamily="34" charset="0"/>
            </a:endParaRPr>
          </a:p>
          <a:p>
            <a:pPr algn="l">
              <a:lnSpc>
                <a:spcPct val="150000"/>
              </a:lnSpc>
              <a:spcAft>
                <a:spcPts val="800"/>
              </a:spcAft>
            </a:pPr>
            <a:r>
              <a:rPr lang="en-GB" sz="2900" u="sng" dirty="0">
                <a:solidFill>
                  <a:schemeClr val="tx1"/>
                </a:solidFill>
                <a:effectLst/>
                <a:latin typeface="Arial" panose="020B0604020202020204" pitchFamily="34" charset="0"/>
                <a:ea typeface="Calibri" panose="020F0502020204030204" pitchFamily="34" charset="0"/>
              </a:rPr>
              <a:t>- Threats and fear of personal and professional harm</a:t>
            </a:r>
            <a:endParaRPr lang="en-CA" sz="2900" u="sng" dirty="0">
              <a:solidFill>
                <a:schemeClr val="tx1"/>
              </a:solidFill>
              <a:effectLst/>
              <a:latin typeface="Arial" panose="020B0604020202020204" pitchFamily="34" charset="0"/>
              <a:ea typeface="Calibri" panose="020F0502020204030204" pitchFamily="34" charset="0"/>
            </a:endParaRPr>
          </a:p>
          <a:p>
            <a:pPr algn="just">
              <a:lnSpc>
                <a:spcPct val="150000"/>
              </a:lnSpc>
              <a:spcAft>
                <a:spcPts val="800"/>
              </a:spcAft>
            </a:pPr>
            <a:r>
              <a:rPr lang="en-US" sz="3200" dirty="0">
                <a:solidFill>
                  <a:schemeClr val="tx1"/>
                </a:solidFill>
                <a:effectLst/>
                <a:latin typeface="Arial" panose="020B0604020202020204" pitchFamily="34" charset="0"/>
                <a:ea typeface="Calibri" panose="020F0502020204030204" pitchFamily="34" charset="0"/>
              </a:rPr>
              <a:t>SWNI-P3 “I think a fear of losing your job. I think a lot of people don't want to show their face or protest for fear of jeopardising relationships with people who are important in the sector, and their own livelihood”</a:t>
            </a:r>
            <a:endParaRPr lang="en-CA" sz="3200" dirty="0">
              <a:solidFill>
                <a:schemeClr val="tx1"/>
              </a:solidFill>
              <a:effectLst/>
              <a:latin typeface="Arial" panose="020B0604020202020204" pitchFamily="34" charset="0"/>
              <a:ea typeface="Calibri" panose="020F0502020204030204" pitchFamily="34" charset="0"/>
            </a:endParaRPr>
          </a:p>
          <a:p>
            <a:pPr algn="l">
              <a:lnSpc>
                <a:spcPct val="150000"/>
              </a:lnSpc>
              <a:spcAft>
                <a:spcPts val="800"/>
              </a:spcAft>
            </a:pPr>
            <a:r>
              <a:rPr lang="en-GB" sz="2900" u="sng" dirty="0">
                <a:solidFill>
                  <a:schemeClr val="tx1"/>
                </a:solidFill>
                <a:effectLst/>
                <a:latin typeface="Arial" panose="020B0604020202020204" pitchFamily="34" charset="0"/>
                <a:ea typeface="Calibri" panose="020F0502020204030204" pitchFamily="34" charset="0"/>
              </a:rPr>
              <a:t>- A disjointed social work fraternity</a:t>
            </a:r>
          </a:p>
          <a:p>
            <a:pPr algn="just">
              <a:lnSpc>
                <a:spcPct val="150000"/>
              </a:lnSpc>
              <a:spcAft>
                <a:spcPts val="800"/>
              </a:spcAft>
            </a:pPr>
            <a:r>
              <a:rPr lang="en-US" sz="3200" dirty="0">
                <a:solidFill>
                  <a:schemeClr val="tx1"/>
                </a:solidFill>
                <a:effectLst/>
                <a:latin typeface="Arial" panose="020B0604020202020204" pitchFamily="34" charset="0"/>
                <a:ea typeface="Calibri" panose="020F0502020204030204" pitchFamily="34" charset="0"/>
              </a:rPr>
              <a:t>SWM-P4 “There are also apparent discrepancies in our profession. We are not truly united so this might have a bearing. I mean we are not all paid the same, so not everyone really feels the need to go the extra mile and fight for people’s rights”</a:t>
            </a:r>
            <a:endParaRPr lang="en-CA" sz="3200" dirty="0">
              <a:solidFill>
                <a:schemeClr val="tx1"/>
              </a:solidFill>
              <a:effectLst/>
              <a:latin typeface="Arial" panose="020B0604020202020204" pitchFamily="34" charset="0"/>
              <a:ea typeface="Calibri" panose="020F0502020204030204" pitchFamily="34" charset="0"/>
            </a:endParaRPr>
          </a:p>
          <a:p>
            <a:endParaRPr lang="en-C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3066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F2FD78-AC36-5DE8-C4B1-79D969086121}"/>
              </a:ext>
            </a:extLst>
          </p:cNvPr>
          <p:cNvSpPr>
            <a:spLocks noGrp="1"/>
          </p:cNvSpPr>
          <p:nvPr>
            <p:ph type="subTitle" idx="1"/>
          </p:nvPr>
        </p:nvSpPr>
        <p:spPr>
          <a:xfrm>
            <a:off x="1524000" y="776377"/>
            <a:ext cx="9144000" cy="5658929"/>
          </a:xfrm>
        </p:spPr>
        <p:txBody>
          <a:bodyPr>
            <a:normAutofit fontScale="92500" lnSpcReduction="20000"/>
          </a:bodyPr>
          <a:lstStyle/>
          <a:p>
            <a:pPr algn="ctr"/>
            <a:r>
              <a:rPr lang="en-CA" dirty="0">
                <a:solidFill>
                  <a:schemeClr val="tx1"/>
                </a:solidFill>
                <a:latin typeface="Arial" panose="020B0604020202020204" pitchFamily="34" charset="0"/>
                <a:cs typeface="Arial" panose="020B0604020202020204" pitchFamily="34" charset="0"/>
              </a:rPr>
              <a:t>Findings</a:t>
            </a:r>
          </a:p>
          <a:p>
            <a:pPr marL="342900" indent="-342900">
              <a:buFont typeface="Wingdings" panose="05000000000000000000" pitchFamily="2" charset="2"/>
              <a:buChar char="§"/>
            </a:pPr>
            <a:r>
              <a:rPr lang="en-CA" dirty="0">
                <a:solidFill>
                  <a:schemeClr val="tx1"/>
                </a:solidFill>
                <a:latin typeface="Arial" panose="020B0604020202020204" pitchFamily="34" charset="0"/>
                <a:cs typeface="Arial" panose="020B0604020202020204" pitchFamily="34" charset="0"/>
              </a:rPr>
              <a:t>Roles and their fulfilment</a:t>
            </a:r>
          </a:p>
          <a:p>
            <a:r>
              <a:rPr lang="en-US" dirty="0">
                <a:solidFill>
                  <a:schemeClr val="tx1"/>
                </a:solidFill>
                <a:latin typeface="Arial" panose="020B0604020202020204" pitchFamily="34" charset="0"/>
                <a:cs typeface="Arial" panose="020B0604020202020204" pitchFamily="34" charset="0"/>
              </a:rPr>
              <a:t>- Mobiliser</a:t>
            </a:r>
          </a:p>
          <a:p>
            <a:pPr algn="just"/>
            <a:r>
              <a:rPr lang="en-US" sz="1300" dirty="0">
                <a:solidFill>
                  <a:schemeClr val="tx1"/>
                </a:solidFill>
                <a:latin typeface="Arial" panose="020B0604020202020204" pitchFamily="34" charset="0"/>
                <a:cs typeface="Arial" panose="020B0604020202020204" pitchFamily="34" charset="0"/>
              </a:rPr>
              <a:t>SWI-P2 “I think it should be centered around awareness and preparing the community about the protest you are going to be doing. I think we take for granted that everybody is going to know about a protest. I think we can use social media to create Facebook groups to reach as much people as we can”</a:t>
            </a:r>
          </a:p>
          <a:p>
            <a:endParaRPr lang="en-US" sz="1200"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 Organiser</a:t>
            </a:r>
          </a:p>
          <a:p>
            <a:pPr algn="just"/>
            <a:r>
              <a:rPr lang="en-US" sz="1300" dirty="0">
                <a:solidFill>
                  <a:schemeClr val="tx1"/>
                </a:solidFill>
                <a:latin typeface="Arial" panose="020B0604020202020204" pitchFamily="34" charset="0"/>
                <a:cs typeface="Arial" panose="020B0604020202020204" pitchFamily="34" charset="0"/>
              </a:rPr>
              <a:t>SWNI-P3 “When organising I think it involves ensuring the protest is well thought and planned out, ensuring memorandums are articulating demands clearly, administration and logistics of the protest”</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 Counsellor</a:t>
            </a:r>
          </a:p>
          <a:p>
            <a:pPr algn="just"/>
            <a:r>
              <a:rPr lang="en-US" sz="1300" dirty="0">
                <a:solidFill>
                  <a:schemeClr val="tx1"/>
                </a:solidFill>
                <a:latin typeface="Arial" panose="020B0604020202020204" pitchFamily="34" charset="0"/>
                <a:cs typeface="Arial" panose="020B0604020202020204" pitchFamily="34" charset="0"/>
              </a:rPr>
              <a:t>SWI-P2 “As a counsellor, I think firstly it has to be someone with formal training in counselling and debriefing”</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 Social broker</a:t>
            </a:r>
          </a:p>
          <a:p>
            <a:pPr algn="just"/>
            <a:r>
              <a:rPr lang="en-US" sz="1300" dirty="0">
                <a:solidFill>
                  <a:schemeClr val="tx1"/>
                </a:solidFill>
                <a:latin typeface="Arial" panose="020B0604020202020204" pitchFamily="34" charset="0"/>
                <a:cs typeface="Arial" panose="020B0604020202020204" pitchFamily="34" charset="0"/>
              </a:rPr>
              <a:t>SWI-P5 “You play a role of broker by linking people with resources. As I said earlier, the people are here protesting, blocking roads, but there is no one to listen to them. So you link them with resources, direct them to proper channels that will help in resolving their grievances”</a:t>
            </a: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C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9207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F2FD78-AC36-5DE8-C4B1-79D969086121}"/>
              </a:ext>
            </a:extLst>
          </p:cNvPr>
          <p:cNvSpPr>
            <a:spLocks noGrp="1"/>
          </p:cNvSpPr>
          <p:nvPr>
            <p:ph type="subTitle" idx="1"/>
          </p:nvPr>
        </p:nvSpPr>
        <p:spPr>
          <a:xfrm>
            <a:off x="1524000" y="776377"/>
            <a:ext cx="9144000" cy="5658929"/>
          </a:xfrm>
        </p:spPr>
        <p:txBody>
          <a:bodyPr>
            <a:normAutofit fontScale="85000" lnSpcReduction="20000"/>
          </a:bodyPr>
          <a:lstStyle/>
          <a:p>
            <a:pPr algn="ctr"/>
            <a:r>
              <a:rPr lang="en-CA" dirty="0">
                <a:solidFill>
                  <a:schemeClr val="tx1"/>
                </a:solidFill>
                <a:latin typeface="Arial" panose="020B0604020202020204" pitchFamily="34" charset="0"/>
                <a:cs typeface="Arial" panose="020B0604020202020204" pitchFamily="34" charset="0"/>
              </a:rPr>
              <a:t>Findings</a:t>
            </a:r>
          </a:p>
          <a:p>
            <a:pPr marL="342900" indent="-342900">
              <a:buFont typeface="Wingdings" panose="05000000000000000000" pitchFamily="2" charset="2"/>
              <a:buChar char="§"/>
            </a:pPr>
            <a:r>
              <a:rPr lang="en-CA" dirty="0">
                <a:solidFill>
                  <a:schemeClr val="tx1"/>
                </a:solidFill>
                <a:latin typeface="Arial" panose="020B0604020202020204" pitchFamily="34" charset="0"/>
                <a:cs typeface="Arial" panose="020B0604020202020204" pitchFamily="34" charset="0"/>
              </a:rPr>
              <a:t>Roles and their fulfilment</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 Lobby</a:t>
            </a:r>
          </a:p>
          <a:p>
            <a:pPr algn="just"/>
            <a:r>
              <a:rPr lang="en-US" sz="1400" dirty="0">
                <a:solidFill>
                  <a:schemeClr val="tx1"/>
                </a:solidFill>
                <a:latin typeface="Arial" panose="020B0604020202020204" pitchFamily="34" charset="0"/>
                <a:cs typeface="Arial" panose="020B0604020202020204" pitchFamily="34" charset="0"/>
              </a:rPr>
              <a:t>SWI-P4 “We should also lobby for changes at a social developmental level. We attend a lot of stakeholder meetings. We meet with different people, whether it is business people, whether it's government officials. So we should advocate for various human rights issues during these meetings”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 Leader</a:t>
            </a:r>
          </a:p>
          <a:p>
            <a:pPr algn="just"/>
            <a:r>
              <a:rPr lang="en-US" sz="1400" dirty="0">
                <a:solidFill>
                  <a:schemeClr val="tx1"/>
                </a:solidFill>
                <a:latin typeface="Arial" panose="020B0604020202020204" pitchFamily="34" charset="0"/>
                <a:cs typeface="Arial" panose="020B0604020202020204" pitchFamily="34" charset="0"/>
              </a:rPr>
              <a:t>SWNI-P7 “I think we can help community members with how they can go about protesting in a way that is not counterproductive. Like with the violence, there is no point in destroying the same building and vehicles we are going to need tomorrow”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 Advocate</a:t>
            </a:r>
          </a:p>
          <a:p>
            <a:pPr algn="just"/>
            <a:r>
              <a:rPr lang="en-US" sz="1400" dirty="0">
                <a:solidFill>
                  <a:schemeClr val="tx1"/>
                </a:solidFill>
                <a:latin typeface="Arial" panose="020B0604020202020204" pitchFamily="34" charset="0"/>
                <a:cs typeface="Arial" panose="020B0604020202020204" pitchFamily="34" charset="0"/>
              </a:rPr>
              <a:t>SWM-P4 “Advocacy stands out, to give a voice to those who don't have a voice, or do not know how to get the message through”</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 Educator</a:t>
            </a:r>
          </a:p>
          <a:p>
            <a:pPr algn="just"/>
            <a:r>
              <a:rPr lang="en-US" sz="1400" dirty="0">
                <a:solidFill>
                  <a:schemeClr val="tx1"/>
                </a:solidFill>
                <a:latin typeface="Arial" panose="020B0604020202020204" pitchFamily="34" charset="0"/>
                <a:cs typeface="Arial" panose="020B0604020202020204" pitchFamily="34" charset="0"/>
              </a:rPr>
              <a:t>SWM-P5 “Educating the people on protesting in a humane manner. I am talking now constructive ways of bring up problems to the council and not the pointless violent insurrections”</a:t>
            </a:r>
          </a:p>
          <a:p>
            <a:endParaRPr lang="en-US" dirty="0">
              <a:solidFill>
                <a:schemeClr val="tx1"/>
              </a:solidFill>
              <a:latin typeface="Arial" panose="020B0604020202020204" pitchFamily="34" charset="0"/>
              <a:cs typeface="Arial" panose="020B0604020202020204" pitchFamily="34" charset="0"/>
            </a:endParaRPr>
          </a:p>
          <a:p>
            <a:endParaRPr lang="en-C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4501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F2FD78-AC36-5DE8-C4B1-79D969086121}"/>
              </a:ext>
            </a:extLst>
          </p:cNvPr>
          <p:cNvSpPr>
            <a:spLocks noGrp="1"/>
          </p:cNvSpPr>
          <p:nvPr>
            <p:ph type="subTitle" idx="1"/>
          </p:nvPr>
        </p:nvSpPr>
        <p:spPr>
          <a:xfrm>
            <a:off x="1524000" y="776377"/>
            <a:ext cx="9144000" cy="5658929"/>
          </a:xfrm>
        </p:spPr>
        <p:txBody>
          <a:bodyPr>
            <a:normAutofit/>
          </a:bodyPr>
          <a:lstStyle/>
          <a:p>
            <a:pPr algn="ctr"/>
            <a:r>
              <a:rPr lang="en-CA" dirty="0">
                <a:solidFill>
                  <a:schemeClr val="tx1"/>
                </a:solidFill>
                <a:latin typeface="Arial" panose="020B0604020202020204" pitchFamily="34" charset="0"/>
                <a:cs typeface="Arial" panose="020B0604020202020204" pitchFamily="34" charset="0"/>
              </a:rPr>
              <a:t>Findings</a:t>
            </a:r>
          </a:p>
          <a:p>
            <a:pPr marL="342900" indent="-342900">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ETHICAL DILEMMAS</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 </a:t>
            </a:r>
            <a:r>
              <a:rPr lang="en-US" u="sng" dirty="0">
                <a:solidFill>
                  <a:schemeClr val="tx1"/>
                </a:solidFill>
                <a:latin typeface="Arial" panose="020B0604020202020204" pitchFamily="34" charset="0"/>
                <a:cs typeface="Arial" panose="020B0604020202020204" pitchFamily="34" charset="0"/>
              </a:rPr>
              <a:t>Competing loyalties</a:t>
            </a:r>
          </a:p>
          <a:p>
            <a:pPr algn="just"/>
            <a:r>
              <a:rPr lang="en-US" sz="1200" dirty="0">
                <a:solidFill>
                  <a:schemeClr val="tx1"/>
                </a:solidFill>
                <a:latin typeface="Arial" panose="020B0604020202020204" pitchFamily="34" charset="0"/>
                <a:cs typeface="Arial" panose="020B0604020202020204" pitchFamily="34" charset="0"/>
              </a:rPr>
              <a:t>SWNI-P3 “If say you are protesting against the government and you work for DSD who is the government. That's kind of a conflict of interest in some regard. So, they can put pressure from the top to say, your social workers marched against us, we want them out”</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 </a:t>
            </a:r>
            <a:r>
              <a:rPr lang="en-US" u="sng" dirty="0">
                <a:solidFill>
                  <a:schemeClr val="tx1"/>
                </a:solidFill>
                <a:latin typeface="Arial" panose="020B0604020202020204" pitchFamily="34" charset="0"/>
                <a:cs typeface="Arial" panose="020B0604020202020204" pitchFamily="34" charset="0"/>
              </a:rPr>
              <a:t>Value conflict</a:t>
            </a:r>
          </a:p>
          <a:p>
            <a:pPr algn="just"/>
            <a:r>
              <a:rPr lang="en-US" sz="1200" dirty="0">
                <a:solidFill>
                  <a:schemeClr val="tx1"/>
                </a:solidFill>
                <a:latin typeface="Arial" panose="020B0604020202020204" pitchFamily="34" charset="0"/>
                <a:cs typeface="Arial" panose="020B0604020202020204" pitchFamily="34" charset="0"/>
              </a:rPr>
              <a:t>SWM-P4 “You see, the thing is with our organisation we are apolitical, we do not belong to a union. So that influences participation in protest actions”</a:t>
            </a:r>
          </a:p>
          <a:p>
            <a:pPr algn="just"/>
            <a:endParaRPr lang="en-US" sz="1200" dirty="0">
              <a:solidFill>
                <a:schemeClr val="tx1"/>
              </a:solidFill>
              <a:latin typeface="Arial" panose="020B0604020202020204" pitchFamily="34" charset="0"/>
              <a:cs typeface="Arial" panose="020B0604020202020204" pitchFamily="34" charset="0"/>
            </a:endParaRPr>
          </a:p>
          <a:p>
            <a:pPr algn="just"/>
            <a:r>
              <a:rPr lang="en-US" sz="1200" dirty="0">
                <a:solidFill>
                  <a:schemeClr val="tx1"/>
                </a:solidFill>
                <a:latin typeface="Arial" panose="020B0604020202020204" pitchFamily="34" charset="0"/>
                <a:cs typeface="Arial" panose="020B0604020202020204" pitchFamily="34" charset="0"/>
              </a:rPr>
              <a:t>SWI-P1. I remember during the GBV protests, we spoke to our boss and who told us that we had a right to go to the protest if we wanted to. But at the same time, she reminded us that we would be doing a disservice to the people we were supposed to be working with on the day.”</a:t>
            </a:r>
          </a:p>
          <a:p>
            <a:endParaRPr lang="en-US" dirty="0">
              <a:solidFill>
                <a:schemeClr val="tx1"/>
              </a:solidFill>
              <a:latin typeface="Arial" panose="020B0604020202020204" pitchFamily="34" charset="0"/>
              <a:cs typeface="Arial" panose="020B0604020202020204" pitchFamily="34" charset="0"/>
            </a:endParaRPr>
          </a:p>
          <a:p>
            <a:endParaRPr lang="en-C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046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F2FD78-AC36-5DE8-C4B1-79D969086121}"/>
              </a:ext>
            </a:extLst>
          </p:cNvPr>
          <p:cNvSpPr>
            <a:spLocks noGrp="1"/>
          </p:cNvSpPr>
          <p:nvPr>
            <p:ph type="subTitle" idx="1"/>
          </p:nvPr>
        </p:nvSpPr>
        <p:spPr>
          <a:xfrm>
            <a:off x="1524000" y="776377"/>
            <a:ext cx="9144000" cy="5658929"/>
          </a:xfrm>
        </p:spPr>
        <p:txBody>
          <a:bodyPr>
            <a:normAutofit/>
          </a:bodyPr>
          <a:lstStyle/>
          <a:p>
            <a:pPr algn="ctr"/>
            <a:r>
              <a:rPr lang="en-CA" sz="2400" dirty="0">
                <a:solidFill>
                  <a:schemeClr val="tx1"/>
                </a:solidFill>
                <a:latin typeface="Arial" panose="020B0604020202020204" pitchFamily="34" charset="0"/>
                <a:cs typeface="Arial" panose="020B0604020202020204" pitchFamily="34" charset="0"/>
              </a:rPr>
              <a:t>Conclusions</a:t>
            </a:r>
          </a:p>
          <a:p>
            <a:pPr marL="285750" indent="-285750" algn="just">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to authentically engage in social activism for social change in a way not tied to political agendas or indeed </a:t>
            </a:r>
            <a:r>
              <a:rPr lang="en-US" sz="1600" dirty="0" err="1">
                <a:solidFill>
                  <a:schemeClr val="tx1"/>
                </a:solidFill>
                <a:latin typeface="Arial" panose="020B0604020202020204" pitchFamily="34" charset="0"/>
                <a:cs typeface="Arial" panose="020B0604020202020204" pitchFamily="34" charset="0"/>
              </a:rPr>
              <a:t>organisational</a:t>
            </a:r>
            <a:r>
              <a:rPr lang="en-US" sz="1600" dirty="0">
                <a:solidFill>
                  <a:schemeClr val="tx1"/>
                </a:solidFill>
                <a:latin typeface="Arial" panose="020B0604020202020204" pitchFamily="34" charset="0"/>
                <a:cs typeface="Arial" panose="020B0604020202020204" pitchFamily="34" charset="0"/>
              </a:rPr>
              <a:t> constraints, several considerations and reforms have to be made. The affiliation of social work and the state needs to be redefined to allow for genuine human rights and social justice activism</a:t>
            </a:r>
          </a:p>
          <a:p>
            <a:pPr marL="285750" indent="-285750" algn="just">
              <a:buFont typeface="Wingdings" panose="05000000000000000000" pitchFamily="2" charset="2"/>
              <a:buChar char="§"/>
            </a:pPr>
            <a:endParaRPr lang="en-US" sz="1600" dirty="0">
              <a:solidFill>
                <a:schemeClr val="tx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To navigate safety and ethical predicaments, social work institutions should respectively, provide clear protection and support systems that foster ethical practice</a:t>
            </a:r>
          </a:p>
          <a:p>
            <a:pPr marL="285750" indent="-285750" algn="just">
              <a:buFont typeface="Wingdings" panose="05000000000000000000" pitchFamily="2" charset="2"/>
              <a:buChar char="§"/>
            </a:pPr>
            <a:endParaRPr lang="en-US" sz="1600" dirty="0">
              <a:solidFill>
                <a:schemeClr val="tx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In determining an informed course of action and role, social work practitioners must critically and continually engage with the contextual realities, the discursive concepts of human rights and social justice, and social work ethics</a:t>
            </a:r>
          </a:p>
          <a:p>
            <a:pPr algn="just"/>
            <a:endParaRPr lang="en-CA" sz="2400"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CA" sz="1600" dirty="0">
              <a:solidFill>
                <a:schemeClr val="tx1"/>
              </a:solidFill>
              <a:latin typeface="Arial" panose="020B0604020202020204" pitchFamily="34" charset="0"/>
              <a:cs typeface="Arial" panose="020B0604020202020204" pitchFamily="34" charset="0"/>
            </a:endParaRPr>
          </a:p>
          <a:p>
            <a:endParaRPr lang="en-C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4856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F2FD78-AC36-5DE8-C4B1-79D969086121}"/>
              </a:ext>
            </a:extLst>
          </p:cNvPr>
          <p:cNvSpPr>
            <a:spLocks noGrp="1"/>
          </p:cNvSpPr>
          <p:nvPr>
            <p:ph type="subTitle" idx="1"/>
          </p:nvPr>
        </p:nvSpPr>
        <p:spPr>
          <a:xfrm>
            <a:off x="1524000" y="776377"/>
            <a:ext cx="9144000" cy="5658929"/>
          </a:xfrm>
        </p:spPr>
        <p:txBody>
          <a:bodyPr>
            <a:normAutofit fontScale="92500" lnSpcReduction="20000"/>
          </a:bodyPr>
          <a:lstStyle/>
          <a:p>
            <a:pPr algn="ctr"/>
            <a:r>
              <a:rPr lang="en-CA" dirty="0">
                <a:solidFill>
                  <a:schemeClr val="tx1"/>
                </a:solidFill>
                <a:latin typeface="Arial" panose="020B0604020202020204" pitchFamily="34" charset="0"/>
                <a:cs typeface="Arial" panose="020B0604020202020204" pitchFamily="34" charset="0"/>
              </a:rPr>
              <a:t>Recommendations</a:t>
            </a:r>
          </a:p>
          <a:p>
            <a:r>
              <a:rPr lang="en-US" u="sng" dirty="0">
                <a:solidFill>
                  <a:schemeClr val="tx1"/>
                </a:solidFill>
                <a:latin typeface="Arial" panose="020B0604020202020204" pitchFamily="34" charset="0"/>
                <a:cs typeface="Arial" panose="020B0604020202020204" pitchFamily="34" charset="0"/>
              </a:rPr>
              <a:t>- FRONTLINE SOCIAL WORKERS</a:t>
            </a:r>
          </a:p>
          <a:p>
            <a:pPr algn="just"/>
            <a:r>
              <a:rPr lang="en-US" sz="1200" dirty="0">
                <a:solidFill>
                  <a:schemeClr val="tx1"/>
                </a:solidFill>
                <a:latin typeface="Arial" panose="020B0604020202020204" pitchFamily="34" charset="0"/>
                <a:cs typeface="Arial" panose="020B0604020202020204" pitchFamily="34" charset="0"/>
              </a:rPr>
              <a:t>though the range of roles discussed parallel traditional social work intervention roles, they hold different nuances in social action contexts. This primarily warrants social workers to be well acquainted with social work knowledge constitutive of social change. Broadly, this includes theories, ideologies and principles of radical social work, human rights and social justice </a:t>
            </a:r>
          </a:p>
          <a:p>
            <a:endParaRPr lang="en-US" sz="1200" dirty="0">
              <a:solidFill>
                <a:schemeClr val="tx1"/>
              </a:solidFill>
              <a:latin typeface="Arial" panose="020B0604020202020204" pitchFamily="34" charset="0"/>
              <a:cs typeface="Arial" panose="020B0604020202020204" pitchFamily="34" charset="0"/>
            </a:endParaRPr>
          </a:p>
          <a:p>
            <a:r>
              <a:rPr lang="en-US" u="sng" dirty="0">
                <a:solidFill>
                  <a:schemeClr val="tx1"/>
                </a:solidFill>
                <a:latin typeface="Arial" panose="020B0604020202020204" pitchFamily="34" charset="0"/>
                <a:cs typeface="Arial" panose="020B0604020202020204" pitchFamily="34" charset="0"/>
              </a:rPr>
              <a:t>- SOCIAL WORK MANAGERS</a:t>
            </a:r>
          </a:p>
          <a:p>
            <a:pPr algn="just"/>
            <a:r>
              <a:rPr lang="en-US" sz="1200" dirty="0">
                <a:solidFill>
                  <a:schemeClr val="tx1"/>
                </a:solidFill>
                <a:latin typeface="Arial" panose="020B0604020202020204" pitchFamily="34" charset="0"/>
                <a:cs typeface="Arial" panose="020B0604020202020204" pitchFamily="34" charset="0"/>
              </a:rPr>
              <a:t>Social work managers are responsible for the administration and management of social service organisations, and are in contact with key stakeholders. In the view of neoliberal ideals that serve to curtail critical thinking and critical action, they ought to challenge the implementation of policies and directives that hinder social activism, and are dissociated from contextual realities</a:t>
            </a:r>
          </a:p>
          <a:p>
            <a:pPr algn="just"/>
            <a:endParaRPr lang="en-US" sz="1200" dirty="0">
              <a:solidFill>
                <a:schemeClr val="tx1"/>
              </a:solidFill>
              <a:latin typeface="Arial" panose="020B0604020202020204" pitchFamily="34" charset="0"/>
              <a:cs typeface="Arial" panose="020B0604020202020204" pitchFamily="34" charset="0"/>
            </a:endParaRPr>
          </a:p>
          <a:p>
            <a:pPr algn="just"/>
            <a:r>
              <a:rPr lang="en-US" u="sng" dirty="0">
                <a:solidFill>
                  <a:schemeClr val="tx1"/>
                </a:solidFill>
                <a:latin typeface="Arial" panose="020B0604020202020204" pitchFamily="34" charset="0"/>
                <a:cs typeface="Arial" panose="020B0604020202020204" pitchFamily="34" charset="0"/>
              </a:rPr>
              <a:t>- SOCIAL WORK EDUCATORS</a:t>
            </a:r>
          </a:p>
          <a:p>
            <a:pPr algn="just"/>
            <a:r>
              <a:rPr lang="en-US" sz="1200" dirty="0">
                <a:solidFill>
                  <a:schemeClr val="tx1"/>
                </a:solidFill>
                <a:latin typeface="Arial" panose="020B0604020202020204" pitchFamily="34" charset="0"/>
                <a:cs typeface="Arial" panose="020B0604020202020204" pitchFamily="34" charset="0"/>
              </a:rPr>
              <a:t>Social action in social work interventions is inextricably complex; social work educators should ensure undergraduate curriculums cover theories and application of radical social work, human rights, social justice and social work ethics</a:t>
            </a:r>
          </a:p>
          <a:p>
            <a:pPr algn="just"/>
            <a:endParaRPr lang="en-US" sz="1200" dirty="0">
              <a:solidFill>
                <a:schemeClr val="tx1"/>
              </a:solidFill>
              <a:latin typeface="Arial" panose="020B0604020202020204" pitchFamily="34" charset="0"/>
              <a:cs typeface="Arial" panose="020B0604020202020204" pitchFamily="34" charset="0"/>
            </a:endParaRPr>
          </a:p>
          <a:p>
            <a:pPr algn="just"/>
            <a:r>
              <a:rPr lang="en-US" sz="2200" u="sng" dirty="0">
                <a:solidFill>
                  <a:schemeClr val="tx1"/>
                </a:solidFill>
                <a:latin typeface="Arial" panose="020B0604020202020204" pitchFamily="34" charset="0"/>
                <a:cs typeface="Arial" panose="020B0604020202020204" pitchFamily="34" charset="0"/>
              </a:rPr>
              <a:t>- SOCIAL WORK INSTITUTIONS </a:t>
            </a:r>
          </a:p>
          <a:p>
            <a:pPr algn="just"/>
            <a:r>
              <a:rPr lang="en-US" sz="1200" dirty="0">
                <a:solidFill>
                  <a:schemeClr val="tx1"/>
                </a:solidFill>
                <a:latin typeface="Arial" panose="020B0604020202020204" pitchFamily="34" charset="0"/>
                <a:cs typeface="Arial" panose="020B0604020202020204" pitchFamily="34" charset="0"/>
              </a:rPr>
              <a:t>The ethical code of the SACSSP should address the role of social workers more explicitly in social protest actions. Social work organisations (DSD included), should be more explicit in their Human Resources policies about the roles of social workers in social protest actions owing to the uniqueness of the social work profession. both DSD and NGOs, should be more specific about expectations and/or limitations of social workers’ involvement in social activism for human rights and social justice.</a:t>
            </a:r>
          </a:p>
          <a:p>
            <a:pPr algn="just"/>
            <a:endParaRPr lang="en-US" sz="1200" dirty="0">
              <a:solidFill>
                <a:schemeClr val="tx1"/>
              </a:solidFill>
              <a:latin typeface="Arial" panose="020B0604020202020204" pitchFamily="34" charset="0"/>
              <a:cs typeface="Arial" panose="020B0604020202020204" pitchFamily="34" charset="0"/>
            </a:endParaRPr>
          </a:p>
          <a:p>
            <a:pPr algn="just"/>
            <a:endParaRPr lang="en-US" sz="120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endParaRPr lang="en-C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3264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F2FD78-AC36-5DE8-C4B1-79D969086121}"/>
              </a:ext>
            </a:extLst>
          </p:cNvPr>
          <p:cNvSpPr>
            <a:spLocks noGrp="1"/>
          </p:cNvSpPr>
          <p:nvPr>
            <p:ph type="subTitle" idx="1"/>
          </p:nvPr>
        </p:nvSpPr>
        <p:spPr>
          <a:xfrm>
            <a:off x="1524000" y="776377"/>
            <a:ext cx="9144000" cy="5658929"/>
          </a:xfrm>
        </p:spPr>
        <p:txBody>
          <a:bodyPr/>
          <a:lstStyle/>
          <a:p>
            <a:endParaRPr lang="en-CA" sz="2400" dirty="0">
              <a:solidFill>
                <a:schemeClr val="tx1"/>
              </a:solidFill>
              <a:latin typeface="Arial" panose="020B0604020202020204" pitchFamily="34" charset="0"/>
              <a:cs typeface="Arial" panose="020B0604020202020204" pitchFamily="34" charset="0"/>
            </a:endParaRPr>
          </a:p>
          <a:p>
            <a:pPr algn="ctr"/>
            <a:r>
              <a:rPr lang="en-CA" sz="2400" dirty="0">
                <a:solidFill>
                  <a:schemeClr val="tx1"/>
                </a:solidFill>
                <a:latin typeface="Arial" panose="020B0604020202020204" pitchFamily="34" charset="0"/>
                <a:cs typeface="Arial" panose="020B0604020202020204" pitchFamily="34" charset="0"/>
              </a:rPr>
              <a:t>Thanks for listening</a:t>
            </a:r>
          </a:p>
          <a:p>
            <a:endParaRPr lang="en-GB" sz="2400" dirty="0">
              <a:solidFill>
                <a:schemeClr val="tx1"/>
              </a:solidFill>
              <a:latin typeface="Arial" panose="020B0604020202020204" pitchFamily="34" charset="0"/>
              <a:cs typeface="Arial" panose="020B0604020202020204" pitchFamily="34" charset="0"/>
            </a:endParaRPr>
          </a:p>
          <a:p>
            <a:r>
              <a:rPr lang="en-GB" sz="1800" dirty="0">
                <a:solidFill>
                  <a:schemeClr val="tx1"/>
                </a:solidFill>
                <a:latin typeface="Arial" panose="020B0604020202020204" pitchFamily="34" charset="0"/>
                <a:cs typeface="Arial" panose="020B0604020202020204" pitchFamily="34" charset="0"/>
              </a:rPr>
              <a:t>Dr. Nyasha Hillary Chibaya </a:t>
            </a:r>
          </a:p>
          <a:p>
            <a:r>
              <a:rPr lang="en-CA" sz="1800" dirty="0">
                <a:solidFill>
                  <a:schemeClr val="tx1"/>
                </a:solidFill>
                <a:latin typeface="Arial" panose="020B0604020202020204" pitchFamily="34" charset="0"/>
                <a:cs typeface="Arial" panose="020B0604020202020204" pitchFamily="34" charset="0"/>
                <a:hlinkClick r:id="rId2"/>
              </a:rPr>
              <a:t>Nyashahillary@yahoo.com</a:t>
            </a:r>
            <a:endParaRPr lang="en-CA" sz="1800" dirty="0">
              <a:solidFill>
                <a:schemeClr val="tx1"/>
              </a:solidFill>
              <a:latin typeface="Arial" panose="020B0604020202020204" pitchFamily="34" charset="0"/>
              <a:cs typeface="Arial" panose="020B0604020202020204" pitchFamily="34" charset="0"/>
            </a:endParaRPr>
          </a:p>
          <a:p>
            <a:endParaRPr lang="en-CA" sz="1800" dirty="0">
              <a:solidFill>
                <a:schemeClr val="tx1"/>
              </a:solidFill>
              <a:latin typeface="Arial" panose="020B0604020202020204" pitchFamily="34" charset="0"/>
              <a:cs typeface="Arial" panose="020B0604020202020204" pitchFamily="34" charset="0"/>
            </a:endParaRPr>
          </a:p>
          <a:p>
            <a:r>
              <a:rPr lang="en-CA" sz="1800" dirty="0">
                <a:solidFill>
                  <a:schemeClr val="tx1"/>
                </a:solidFill>
                <a:latin typeface="Arial" panose="020B0604020202020204" pitchFamily="34" charset="0"/>
                <a:cs typeface="Arial" panose="020B0604020202020204" pitchFamily="34" charset="0"/>
              </a:rPr>
              <a:t>Professor Lambert Engelbrecht</a:t>
            </a:r>
            <a:br>
              <a:rPr lang="en-CA" sz="1800" dirty="0">
                <a:solidFill>
                  <a:schemeClr val="tx1"/>
                </a:solidFill>
                <a:latin typeface="Arial" panose="020B0604020202020204" pitchFamily="34" charset="0"/>
                <a:cs typeface="Arial" panose="020B0604020202020204" pitchFamily="34" charset="0"/>
              </a:rPr>
            </a:br>
            <a:r>
              <a:rPr lang="en-CA" sz="1800" dirty="0">
                <a:solidFill>
                  <a:schemeClr val="tx1"/>
                </a:solidFill>
                <a:latin typeface="Arial" panose="020B0604020202020204" pitchFamily="34" charset="0"/>
                <a:cs typeface="Arial" panose="020B0604020202020204" pitchFamily="34" charset="0"/>
                <a:hlinkClick r:id="rId3"/>
              </a:rPr>
              <a:t>lke@sun.ac.za</a:t>
            </a:r>
            <a:endParaRPr lang="en-CA" sz="1800" dirty="0">
              <a:solidFill>
                <a:schemeClr val="tx1"/>
              </a:solidFill>
              <a:latin typeface="Arial" panose="020B0604020202020204" pitchFamily="34" charset="0"/>
              <a:cs typeface="Arial" panose="020B0604020202020204" pitchFamily="34" charset="0"/>
            </a:endParaRPr>
          </a:p>
          <a:p>
            <a:br>
              <a:rPr lang="en-CA" sz="1800" dirty="0"/>
            </a:br>
            <a:endParaRPr lang="en-CA" sz="1800" dirty="0"/>
          </a:p>
        </p:txBody>
      </p:sp>
    </p:spTree>
    <p:extLst>
      <p:ext uri="{BB962C8B-B14F-4D97-AF65-F5344CB8AC3E}">
        <p14:creationId xmlns:p14="http://schemas.microsoft.com/office/powerpoint/2010/main" val="419475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9938" y="3939721"/>
            <a:ext cx="4825138" cy="2403565"/>
          </a:xfrm>
        </p:spPr>
        <p:txBody>
          <a:bodyPr>
            <a:normAutofit fontScale="90000"/>
          </a:bodyPr>
          <a:lstStyle/>
          <a:p>
            <a:pPr>
              <a:lnSpc>
                <a:spcPct val="150000"/>
              </a:lnSpc>
            </a:pPr>
            <a:r>
              <a:rPr lang="en-GB" sz="2200" dirty="0" err="1">
                <a:solidFill>
                  <a:schemeClr val="tx1"/>
                </a:solidFill>
                <a:latin typeface="Arial" panose="020B0604020202020204" pitchFamily="34" charset="0"/>
                <a:cs typeface="Arial" panose="020B0604020202020204" pitchFamily="34" charset="0"/>
              </a:rPr>
              <a:t>Dr.</a:t>
            </a:r>
            <a:r>
              <a:rPr lang="en-GB" sz="2200" dirty="0">
                <a:solidFill>
                  <a:schemeClr val="tx1"/>
                </a:solidFill>
                <a:latin typeface="Arial" panose="020B0604020202020204" pitchFamily="34" charset="0"/>
                <a:cs typeface="Arial" panose="020B0604020202020204" pitchFamily="34" charset="0"/>
              </a:rPr>
              <a:t> </a:t>
            </a:r>
            <a:r>
              <a:rPr lang="en-GB" sz="2200">
                <a:solidFill>
                  <a:schemeClr val="tx1"/>
                </a:solidFill>
                <a:latin typeface="Arial" panose="020B0604020202020204" pitchFamily="34" charset="0"/>
                <a:cs typeface="Arial" panose="020B0604020202020204" pitchFamily="34" charset="0"/>
              </a:rPr>
              <a:t>Nyasha Hillary </a:t>
            </a:r>
            <a:r>
              <a:rPr lang="en-GB" sz="2200" dirty="0">
                <a:solidFill>
                  <a:schemeClr val="tx1"/>
                </a:solidFill>
                <a:latin typeface="Arial" panose="020B0604020202020204" pitchFamily="34" charset="0"/>
                <a:cs typeface="Arial" panose="020B0604020202020204" pitchFamily="34" charset="0"/>
              </a:rPr>
              <a:t>Chibaya nyashahillary@yahoo.com</a:t>
            </a:r>
            <a:br>
              <a:rPr lang="en-GB" sz="2200" dirty="0">
                <a:solidFill>
                  <a:schemeClr val="tx1"/>
                </a:solidFill>
                <a:latin typeface="Arial" panose="020B0604020202020204" pitchFamily="34" charset="0"/>
                <a:cs typeface="Arial" panose="020B0604020202020204" pitchFamily="34" charset="0"/>
              </a:rPr>
            </a:br>
            <a:r>
              <a:rPr lang="en-GB" sz="2200" dirty="0">
                <a:solidFill>
                  <a:schemeClr val="tx1"/>
                </a:solidFill>
                <a:latin typeface="Arial" panose="020B0604020202020204" pitchFamily="34" charset="0"/>
                <a:cs typeface="Arial" panose="020B0604020202020204" pitchFamily="34" charset="0"/>
              </a:rPr>
              <a:t>Department of Social Work </a:t>
            </a:r>
            <a:br>
              <a:rPr lang="en-GB" sz="2200" dirty="0">
                <a:solidFill>
                  <a:schemeClr val="tx1"/>
                </a:solidFill>
                <a:latin typeface="Arial" panose="020B0604020202020204" pitchFamily="34" charset="0"/>
                <a:cs typeface="Arial" panose="020B0604020202020204" pitchFamily="34" charset="0"/>
              </a:rPr>
            </a:br>
            <a:r>
              <a:rPr lang="en-GB" sz="2200" dirty="0">
                <a:solidFill>
                  <a:schemeClr val="tx1"/>
                </a:solidFill>
                <a:latin typeface="Arial" panose="020B0604020202020204" pitchFamily="34" charset="0"/>
                <a:cs typeface="Arial" panose="020B0604020202020204" pitchFamily="34" charset="0"/>
              </a:rPr>
              <a:t>University of Stellenbosch</a:t>
            </a:r>
            <a:br>
              <a:rPr lang="en-GB" sz="2200" dirty="0">
                <a:solidFill>
                  <a:schemeClr val="tx1"/>
                </a:solidFill>
                <a:latin typeface="Arial" panose="020B0604020202020204" pitchFamily="34" charset="0"/>
                <a:cs typeface="Arial" panose="020B0604020202020204" pitchFamily="34" charset="0"/>
              </a:rPr>
            </a:br>
            <a:r>
              <a:rPr lang="en-GB" sz="2200" dirty="0">
                <a:solidFill>
                  <a:schemeClr val="tx1"/>
                </a:solidFill>
                <a:latin typeface="Arial" panose="020B0604020202020204" pitchFamily="34" charset="0"/>
                <a:cs typeface="Arial" panose="020B0604020202020204" pitchFamily="34" charset="0"/>
              </a:rPr>
              <a:t>South Africa</a:t>
            </a:r>
            <a:br>
              <a:rPr lang="en-GB" sz="2400" dirty="0">
                <a:solidFill>
                  <a:schemeClr val="tx1"/>
                </a:solidFill>
                <a:latin typeface="Arial" panose="020B0604020202020204" pitchFamily="34" charset="0"/>
                <a:cs typeface="Arial" panose="020B0604020202020204" pitchFamily="34" charset="0"/>
              </a:rPr>
            </a:br>
            <a:br>
              <a:rPr lang="en-GB" sz="2400" dirty="0">
                <a:solidFill>
                  <a:schemeClr val="tx1"/>
                </a:solidFill>
                <a:latin typeface="Arial" panose="020B0604020202020204" pitchFamily="34" charset="0"/>
                <a:cs typeface="Arial" panose="020B0604020202020204" pitchFamily="34" charset="0"/>
              </a:rPr>
            </a:br>
            <a:r>
              <a:rPr lang="en-GB" sz="2200" dirty="0">
                <a:solidFill>
                  <a:schemeClr val="tx1"/>
                </a:solidFill>
                <a:latin typeface="Arial" panose="020B0604020202020204" pitchFamily="34" charset="0"/>
                <a:cs typeface="Arial" panose="020B0604020202020204" pitchFamily="34" charset="0"/>
              </a:rPr>
              <a:t>Professor Lambert Engelbrecht</a:t>
            </a:r>
            <a:br>
              <a:rPr lang="en-GB" sz="2200" dirty="0">
                <a:solidFill>
                  <a:schemeClr val="tx1"/>
                </a:solidFill>
                <a:latin typeface="Arial" panose="020B0604020202020204" pitchFamily="34" charset="0"/>
                <a:cs typeface="Arial" panose="020B0604020202020204" pitchFamily="34" charset="0"/>
              </a:rPr>
            </a:br>
            <a:r>
              <a:rPr lang="en-GB" sz="2200" dirty="0">
                <a:solidFill>
                  <a:schemeClr val="tx1"/>
                </a:solidFill>
                <a:latin typeface="Arial" panose="020B0604020202020204" pitchFamily="34" charset="0"/>
                <a:cs typeface="Arial" panose="020B0604020202020204" pitchFamily="34" charset="0"/>
              </a:rPr>
              <a:t>lke@sun.ac.za</a:t>
            </a:r>
            <a:br>
              <a:rPr lang="en-GB" sz="2200" dirty="0">
                <a:solidFill>
                  <a:schemeClr val="tx1"/>
                </a:solidFill>
                <a:latin typeface="Arial" panose="020B0604020202020204" pitchFamily="34" charset="0"/>
                <a:cs typeface="Arial" panose="020B0604020202020204" pitchFamily="34" charset="0"/>
              </a:rPr>
            </a:br>
            <a:r>
              <a:rPr lang="en-GB" sz="2200" dirty="0">
                <a:solidFill>
                  <a:schemeClr val="tx1"/>
                </a:solidFill>
                <a:latin typeface="Arial" panose="020B0604020202020204" pitchFamily="34" charset="0"/>
                <a:cs typeface="Arial" panose="020B0604020202020204" pitchFamily="34" charset="0"/>
              </a:rPr>
              <a:t>Department of Social Work</a:t>
            </a:r>
            <a:br>
              <a:rPr lang="en-GB" sz="2200" dirty="0">
                <a:solidFill>
                  <a:schemeClr val="tx1"/>
                </a:solidFill>
                <a:latin typeface="Arial" panose="020B0604020202020204" pitchFamily="34" charset="0"/>
                <a:cs typeface="Arial" panose="020B0604020202020204" pitchFamily="34" charset="0"/>
              </a:rPr>
            </a:br>
            <a:r>
              <a:rPr lang="en-GB" sz="2200" dirty="0">
                <a:solidFill>
                  <a:schemeClr val="tx1"/>
                </a:solidFill>
                <a:latin typeface="Arial" panose="020B0604020202020204" pitchFamily="34" charset="0"/>
                <a:cs typeface="Arial" panose="020B0604020202020204" pitchFamily="34" charset="0"/>
              </a:rPr>
              <a:t>University of Stellenbosch</a:t>
            </a:r>
            <a:br>
              <a:rPr lang="en-GB" sz="2200" dirty="0">
                <a:solidFill>
                  <a:schemeClr val="tx1"/>
                </a:solidFill>
                <a:latin typeface="Arial" panose="020B0604020202020204" pitchFamily="34" charset="0"/>
                <a:cs typeface="Arial" panose="020B0604020202020204" pitchFamily="34" charset="0"/>
              </a:rPr>
            </a:br>
            <a:r>
              <a:rPr lang="en-GB" sz="2200" dirty="0">
                <a:solidFill>
                  <a:schemeClr val="tx1"/>
                </a:solidFill>
                <a:latin typeface="Arial" panose="020B0604020202020204" pitchFamily="34" charset="0"/>
                <a:cs typeface="Arial" panose="020B0604020202020204" pitchFamily="34" charset="0"/>
              </a:rPr>
              <a:t>South Africa</a:t>
            </a:r>
            <a:br>
              <a:rPr lang="en-GB" sz="2400" dirty="0">
                <a:solidFill>
                  <a:schemeClr val="tx1"/>
                </a:solidFill>
                <a:latin typeface="Arial" panose="020B0604020202020204" pitchFamily="34" charset="0"/>
                <a:cs typeface="Arial" panose="020B0604020202020204" pitchFamily="34" charset="0"/>
              </a:rPr>
            </a:br>
            <a:endParaRPr lang="en-GB" sz="24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550" y="522628"/>
            <a:ext cx="3671790" cy="264350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031" y="3364302"/>
            <a:ext cx="3693309" cy="3398807"/>
          </a:xfrm>
          <a:prstGeom prst="rect">
            <a:avLst/>
          </a:prstGeom>
        </p:spPr>
      </p:pic>
    </p:spTree>
    <p:extLst>
      <p:ext uri="{BB962C8B-B14F-4D97-AF65-F5344CB8AC3E}">
        <p14:creationId xmlns:p14="http://schemas.microsoft.com/office/powerpoint/2010/main" val="1614704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F2FD78-AC36-5DE8-C4B1-79D969086121}"/>
              </a:ext>
            </a:extLst>
          </p:cNvPr>
          <p:cNvSpPr>
            <a:spLocks noGrp="1"/>
          </p:cNvSpPr>
          <p:nvPr>
            <p:ph type="subTitle" idx="1"/>
          </p:nvPr>
        </p:nvSpPr>
        <p:spPr>
          <a:xfrm>
            <a:off x="1524000" y="776377"/>
            <a:ext cx="9144000" cy="5658929"/>
          </a:xfrm>
        </p:spPr>
        <p:txBody>
          <a:bodyPr>
            <a:normAutofit fontScale="92500" lnSpcReduction="20000"/>
          </a:bodyPr>
          <a:lstStyle/>
          <a:p>
            <a:pPr algn="ctr"/>
            <a:r>
              <a:rPr lang="en-CA" sz="2600" dirty="0">
                <a:solidFill>
                  <a:schemeClr val="tx1"/>
                </a:solidFill>
                <a:latin typeface="Arial" panose="020B0604020202020204" pitchFamily="34" charset="0"/>
                <a:cs typeface="Arial" panose="020B0604020202020204" pitchFamily="34" charset="0"/>
              </a:rPr>
              <a:t>PRESENTATION OVERVIEW</a:t>
            </a:r>
          </a:p>
          <a:p>
            <a:pPr algn="ctr"/>
            <a:endParaRPr lang="en-CA"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CA" sz="2200" dirty="0">
                <a:solidFill>
                  <a:schemeClr val="tx1"/>
                </a:solidFill>
                <a:latin typeface="Arial" panose="020B0604020202020204" pitchFamily="34" charset="0"/>
                <a:cs typeface="Arial" panose="020B0604020202020204" pitchFamily="34" charset="0"/>
              </a:rPr>
              <a:t>Introduction and rationale</a:t>
            </a:r>
          </a:p>
          <a:p>
            <a:pPr marL="342900" indent="-342900">
              <a:buFont typeface="Wingdings" panose="05000000000000000000" pitchFamily="2" charset="2"/>
              <a:buChar char="§"/>
            </a:pPr>
            <a:endParaRPr lang="en-CA" sz="2200"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CA" sz="2200" dirty="0">
                <a:solidFill>
                  <a:schemeClr val="tx1"/>
                </a:solidFill>
                <a:latin typeface="Arial" panose="020B0604020202020204" pitchFamily="34" charset="0"/>
                <a:cs typeface="Arial" panose="020B0604020202020204" pitchFamily="34" charset="0"/>
              </a:rPr>
              <a:t>Problem statement</a:t>
            </a:r>
          </a:p>
          <a:p>
            <a:pPr marL="342900" indent="-342900">
              <a:buFont typeface="Wingdings" panose="05000000000000000000" pitchFamily="2" charset="2"/>
              <a:buChar char="§"/>
            </a:pPr>
            <a:endParaRPr lang="en-CA" sz="2200"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CA" sz="2200" dirty="0">
                <a:solidFill>
                  <a:schemeClr val="tx1"/>
                </a:solidFill>
                <a:latin typeface="Arial" panose="020B0604020202020204" pitchFamily="34" charset="0"/>
                <a:cs typeface="Arial" panose="020B0604020202020204" pitchFamily="34" charset="0"/>
              </a:rPr>
              <a:t>Goal</a:t>
            </a:r>
          </a:p>
          <a:p>
            <a:pPr marL="342900" indent="-342900">
              <a:buFont typeface="Wingdings" panose="05000000000000000000" pitchFamily="2" charset="2"/>
              <a:buChar char="§"/>
            </a:pPr>
            <a:endParaRPr lang="en-CA" sz="2200"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CA" sz="2200" dirty="0">
                <a:solidFill>
                  <a:schemeClr val="tx1"/>
                </a:solidFill>
                <a:latin typeface="Arial" panose="020B0604020202020204" pitchFamily="34" charset="0"/>
                <a:cs typeface="Arial" panose="020B0604020202020204" pitchFamily="34" charset="0"/>
              </a:rPr>
              <a:t>Research methodology</a:t>
            </a:r>
          </a:p>
          <a:p>
            <a:pPr marL="342900" indent="-342900">
              <a:buFont typeface="Wingdings" panose="05000000000000000000" pitchFamily="2" charset="2"/>
              <a:buChar char="§"/>
            </a:pPr>
            <a:endParaRPr lang="en-CA" sz="2200"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CA" sz="2200" dirty="0">
                <a:solidFill>
                  <a:schemeClr val="tx1"/>
                </a:solidFill>
                <a:latin typeface="Arial" panose="020B0604020202020204" pitchFamily="34" charset="0"/>
                <a:cs typeface="Arial" panose="020B0604020202020204" pitchFamily="34" charset="0"/>
              </a:rPr>
              <a:t>Findings</a:t>
            </a:r>
          </a:p>
          <a:p>
            <a:pPr marL="342900" indent="-342900">
              <a:buFont typeface="Wingdings" panose="05000000000000000000" pitchFamily="2" charset="2"/>
              <a:buChar char="§"/>
            </a:pPr>
            <a:endParaRPr lang="en-CA" sz="2200"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CA" sz="2200" dirty="0">
                <a:solidFill>
                  <a:schemeClr val="tx1"/>
                </a:solidFill>
                <a:latin typeface="Arial" panose="020B0604020202020204" pitchFamily="34" charset="0"/>
                <a:cs typeface="Arial" panose="020B0604020202020204" pitchFamily="34" charset="0"/>
              </a:rPr>
              <a:t>Conclusions</a:t>
            </a:r>
          </a:p>
          <a:p>
            <a:endParaRPr lang="en-CA" sz="2200"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CA" sz="2200" dirty="0">
                <a:solidFill>
                  <a:schemeClr val="tx1"/>
                </a:solidFill>
                <a:latin typeface="Arial" panose="020B0604020202020204" pitchFamily="34" charset="0"/>
                <a:cs typeface="Arial" panose="020B0604020202020204" pitchFamily="34" charset="0"/>
              </a:rPr>
              <a:t>Recommendations</a:t>
            </a:r>
          </a:p>
        </p:txBody>
      </p:sp>
    </p:spTree>
    <p:extLst>
      <p:ext uri="{BB962C8B-B14F-4D97-AF65-F5344CB8AC3E}">
        <p14:creationId xmlns:p14="http://schemas.microsoft.com/office/powerpoint/2010/main" val="407907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F2FD78-AC36-5DE8-C4B1-79D969086121}"/>
              </a:ext>
            </a:extLst>
          </p:cNvPr>
          <p:cNvSpPr>
            <a:spLocks noGrp="1"/>
          </p:cNvSpPr>
          <p:nvPr>
            <p:ph type="subTitle" idx="1"/>
          </p:nvPr>
        </p:nvSpPr>
        <p:spPr>
          <a:xfrm>
            <a:off x="1524000" y="776377"/>
            <a:ext cx="9144000" cy="5658929"/>
          </a:xfrm>
        </p:spPr>
        <p:txBody>
          <a:bodyPr>
            <a:normAutofit/>
          </a:bodyPr>
          <a:lstStyle/>
          <a:p>
            <a:pPr algn="ctr"/>
            <a:r>
              <a:rPr lang="en-CA" sz="2400" dirty="0">
                <a:solidFill>
                  <a:schemeClr val="tx1"/>
                </a:solidFill>
                <a:latin typeface="Arial" panose="020B0604020202020204" pitchFamily="34" charset="0"/>
                <a:cs typeface="Arial" panose="020B0604020202020204" pitchFamily="34" charset="0"/>
              </a:rPr>
              <a:t>Introduction and rationale</a:t>
            </a:r>
          </a:p>
          <a:p>
            <a:pPr algn="ctr"/>
            <a:endParaRPr lang="en-CA" sz="2400"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CA" dirty="0">
                <a:solidFill>
                  <a:schemeClr val="tx1"/>
                </a:solidFill>
                <a:latin typeface="Arial" panose="020B0604020202020204" pitchFamily="34" charset="0"/>
                <a:cs typeface="Arial" panose="020B0604020202020204" pitchFamily="34" charset="0"/>
              </a:rPr>
              <a:t>Social work, human rights, Social Justice</a:t>
            </a:r>
          </a:p>
          <a:p>
            <a:pPr marL="342900" indent="-342900">
              <a:buFont typeface="Wingdings" panose="05000000000000000000" pitchFamily="2" charset="2"/>
              <a:buChar char="§"/>
            </a:pPr>
            <a:endParaRPr lang="en-CA"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CA" dirty="0">
                <a:solidFill>
                  <a:schemeClr val="tx1"/>
                </a:solidFill>
                <a:latin typeface="Arial" panose="020B0604020202020204" pitchFamily="34" charset="0"/>
                <a:cs typeface="Arial" panose="020B0604020202020204" pitchFamily="34" charset="0"/>
              </a:rPr>
              <a:t>Radical social work, critical consciousness, social action</a:t>
            </a:r>
          </a:p>
          <a:p>
            <a:pPr marL="342900" indent="-342900">
              <a:buFont typeface="Wingdings" panose="05000000000000000000" pitchFamily="2" charset="2"/>
              <a:buChar char="§"/>
            </a:pPr>
            <a:endParaRPr lang="en-CA"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CA" dirty="0">
                <a:solidFill>
                  <a:schemeClr val="tx1"/>
                </a:solidFill>
                <a:latin typeface="Arial" panose="020B0604020202020204" pitchFamily="34" charset="0"/>
                <a:cs typeface="Arial" panose="020B0604020202020204" pitchFamily="34" charset="0"/>
              </a:rPr>
              <a:t>Social work legislation and policies</a:t>
            </a:r>
          </a:p>
          <a:p>
            <a:r>
              <a:rPr lang="en-CA" sz="1400" dirty="0">
                <a:solidFill>
                  <a:schemeClr val="tx1"/>
                </a:solidFill>
                <a:latin typeface="Arial" panose="020B0604020202020204" pitchFamily="34" charset="0"/>
                <a:cs typeface="Arial" panose="020B0604020202020204" pitchFamily="34" charset="0"/>
              </a:rPr>
              <a:t>	- Global social work definition</a:t>
            </a:r>
          </a:p>
          <a:p>
            <a:r>
              <a:rPr lang="en-CA" sz="1400" dirty="0">
                <a:solidFill>
                  <a:schemeClr val="tx1"/>
                </a:solidFill>
                <a:latin typeface="Arial" panose="020B0604020202020204" pitchFamily="34" charset="0"/>
                <a:cs typeface="Arial" panose="020B0604020202020204" pitchFamily="34" charset="0"/>
              </a:rPr>
              <a:t>	- Global agenda</a:t>
            </a:r>
          </a:p>
          <a:p>
            <a:r>
              <a:rPr lang="en-CA" sz="1400" dirty="0">
                <a:solidFill>
                  <a:schemeClr val="tx1"/>
                </a:solidFill>
                <a:latin typeface="Arial" panose="020B0604020202020204" pitchFamily="34" charset="0"/>
                <a:cs typeface="Arial" panose="020B0604020202020204" pitchFamily="34" charset="0"/>
              </a:rPr>
              <a:t>	- Global social work statement of ethical principles</a:t>
            </a:r>
          </a:p>
          <a:p>
            <a:r>
              <a:rPr lang="en-CA" sz="1400" dirty="0">
                <a:solidFill>
                  <a:schemeClr val="tx1"/>
                </a:solidFill>
                <a:latin typeface="Arial" panose="020B0604020202020204" pitchFamily="34" charset="0"/>
                <a:cs typeface="Arial" panose="020B0604020202020204" pitchFamily="34" charset="0"/>
              </a:rPr>
              <a:t>	- South African council for social service professions’ ethical code</a:t>
            </a:r>
          </a:p>
          <a:p>
            <a:endParaRPr lang="en-CA"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C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58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F2FD78-AC36-5DE8-C4B1-79D969086121}"/>
              </a:ext>
            </a:extLst>
          </p:cNvPr>
          <p:cNvSpPr>
            <a:spLocks noGrp="1"/>
          </p:cNvSpPr>
          <p:nvPr>
            <p:ph type="subTitle" idx="1"/>
          </p:nvPr>
        </p:nvSpPr>
        <p:spPr>
          <a:xfrm>
            <a:off x="1524000" y="776377"/>
            <a:ext cx="9144000" cy="5658929"/>
          </a:xfrm>
        </p:spPr>
        <p:txBody>
          <a:bodyPr>
            <a:normAutofit/>
          </a:bodyPr>
          <a:lstStyle/>
          <a:p>
            <a:pPr algn="ctr"/>
            <a:r>
              <a:rPr lang="en-CA" sz="2400" dirty="0">
                <a:solidFill>
                  <a:schemeClr val="tx1"/>
                </a:solidFill>
                <a:latin typeface="Arial" panose="020B0604020202020204" pitchFamily="34" charset="0"/>
                <a:cs typeface="Arial" panose="020B0604020202020204" pitchFamily="34" charset="0"/>
              </a:rPr>
              <a:t>Problem statement</a:t>
            </a:r>
          </a:p>
          <a:p>
            <a:pPr algn="ctr"/>
            <a:endParaRPr lang="en-CA" sz="2400" dirty="0">
              <a:solidFill>
                <a:schemeClr val="tx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CA" dirty="0">
                <a:solidFill>
                  <a:schemeClr val="tx1"/>
                </a:solidFill>
                <a:latin typeface="Arial" panose="020B0604020202020204" pitchFamily="34" charset="0"/>
                <a:cs typeface="Arial" panose="020B0604020202020204" pitchFamily="34" charset="0"/>
              </a:rPr>
              <a:t>Social actions by social workers in defence of welfare states across the globe</a:t>
            </a:r>
          </a:p>
          <a:p>
            <a:pPr marL="342900" indent="-342900" algn="just">
              <a:buFont typeface="Wingdings" panose="05000000000000000000" pitchFamily="2" charset="2"/>
              <a:buChar char="§"/>
            </a:pPr>
            <a:endParaRPr lang="en-CA" dirty="0">
              <a:solidFill>
                <a:schemeClr val="tx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CA" dirty="0">
                <a:solidFill>
                  <a:schemeClr val="tx1"/>
                </a:solidFill>
                <a:latin typeface="Arial" panose="020B0604020202020204" pitchFamily="34" charset="0"/>
                <a:cs typeface="Arial" panose="020B0604020202020204" pitchFamily="34" charset="0"/>
              </a:rPr>
              <a:t>Similar actions by social workers in south Africa scant despite high incidences of protest actions in the country and poverty for the majority</a:t>
            </a:r>
          </a:p>
          <a:p>
            <a:pPr marL="342900" indent="-342900" algn="just">
              <a:buFont typeface="Wingdings" panose="05000000000000000000" pitchFamily="2" charset="2"/>
              <a:buChar char="§"/>
            </a:pPr>
            <a:endParaRPr lang="en-CA" dirty="0">
              <a:solidFill>
                <a:schemeClr val="tx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CA" dirty="0">
                <a:solidFill>
                  <a:schemeClr val="tx1"/>
                </a:solidFill>
                <a:latin typeface="Arial" panose="020B0604020202020204" pitchFamily="34" charset="0"/>
                <a:cs typeface="Arial" panose="020B0604020202020204" pitchFamily="34" charset="0"/>
              </a:rPr>
              <a:t>Ethical dilemmas regarding participation or lack thereof in social protest actions</a:t>
            </a:r>
          </a:p>
        </p:txBody>
      </p:sp>
    </p:spTree>
    <p:extLst>
      <p:ext uri="{BB962C8B-B14F-4D97-AF65-F5344CB8AC3E}">
        <p14:creationId xmlns:p14="http://schemas.microsoft.com/office/powerpoint/2010/main" val="280771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F2FD78-AC36-5DE8-C4B1-79D969086121}"/>
              </a:ext>
            </a:extLst>
          </p:cNvPr>
          <p:cNvSpPr>
            <a:spLocks noGrp="1"/>
          </p:cNvSpPr>
          <p:nvPr>
            <p:ph type="subTitle" idx="1"/>
          </p:nvPr>
        </p:nvSpPr>
        <p:spPr>
          <a:xfrm>
            <a:off x="1524000" y="776377"/>
            <a:ext cx="9144000" cy="5658929"/>
          </a:xfrm>
        </p:spPr>
        <p:txBody>
          <a:bodyPr>
            <a:normAutofit/>
          </a:bodyPr>
          <a:lstStyle/>
          <a:p>
            <a:pPr algn="ctr"/>
            <a:r>
              <a:rPr lang="en-CA" sz="2400" dirty="0">
                <a:solidFill>
                  <a:schemeClr val="tx1"/>
                </a:solidFill>
                <a:latin typeface="Arial" panose="020B0604020202020204" pitchFamily="34" charset="0"/>
                <a:cs typeface="Arial" panose="020B0604020202020204" pitchFamily="34" charset="0"/>
              </a:rPr>
              <a:t>Goal</a:t>
            </a:r>
          </a:p>
          <a:p>
            <a:pPr algn="ctr"/>
            <a:endParaRPr lang="en-CA" sz="2400" dirty="0">
              <a:solidFill>
                <a:schemeClr val="tx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CA" dirty="0">
                <a:solidFill>
                  <a:schemeClr val="tx1"/>
                </a:solidFill>
                <a:latin typeface="Arial" panose="020B0604020202020204" pitchFamily="34" charset="0"/>
                <a:cs typeface="Arial" panose="020B0604020202020204" pitchFamily="34" charset="0"/>
              </a:rPr>
              <a:t>TO GAIN AN INFORMED UNDERSTANDING OF THE PERCEIVED ROLES OF SOCIAL WORKERS IN SOCIAL PROTEST ACTIONS</a:t>
            </a:r>
          </a:p>
          <a:p>
            <a:pPr marL="342900" indent="-342900">
              <a:buFont typeface="Wingdings" panose="05000000000000000000" pitchFamily="2" charset="2"/>
              <a:buChar char="§"/>
            </a:pPr>
            <a:endParaRPr lang="en-C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5999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F2FD78-AC36-5DE8-C4B1-79D969086121}"/>
              </a:ext>
            </a:extLst>
          </p:cNvPr>
          <p:cNvSpPr>
            <a:spLocks noGrp="1"/>
          </p:cNvSpPr>
          <p:nvPr>
            <p:ph type="subTitle" idx="1"/>
          </p:nvPr>
        </p:nvSpPr>
        <p:spPr>
          <a:xfrm>
            <a:off x="1524000" y="776377"/>
            <a:ext cx="9144000" cy="5658929"/>
          </a:xfrm>
        </p:spPr>
        <p:txBody>
          <a:bodyPr>
            <a:normAutofit/>
          </a:bodyPr>
          <a:lstStyle/>
          <a:p>
            <a:pPr algn="ctr"/>
            <a:r>
              <a:rPr lang="en-CA" sz="2400" dirty="0">
                <a:solidFill>
                  <a:schemeClr val="tx1"/>
                </a:solidFill>
                <a:latin typeface="Arial" panose="020B0604020202020204" pitchFamily="34" charset="0"/>
                <a:cs typeface="Arial" panose="020B0604020202020204" pitchFamily="34" charset="0"/>
              </a:rPr>
              <a:t>Research methodology</a:t>
            </a:r>
          </a:p>
          <a:p>
            <a:pPr marL="342900" indent="-342900">
              <a:buFont typeface="Wingdings" panose="05000000000000000000" pitchFamily="2" charset="2"/>
              <a:buChar char="§"/>
            </a:pPr>
            <a:r>
              <a:rPr lang="en-CA" dirty="0">
                <a:solidFill>
                  <a:schemeClr val="tx1"/>
                </a:solidFill>
                <a:latin typeface="Arial" panose="020B0604020202020204" pitchFamily="34" charset="0"/>
                <a:cs typeface="Arial" panose="020B0604020202020204" pitchFamily="34" charset="0"/>
              </a:rPr>
              <a:t>QUALITATIVE APPROACH</a:t>
            </a:r>
          </a:p>
          <a:p>
            <a:pPr marL="342900" indent="-342900">
              <a:buFont typeface="Wingdings" panose="05000000000000000000" pitchFamily="2" charset="2"/>
              <a:buChar char="§"/>
            </a:pPr>
            <a:endParaRPr lang="en-CA"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CA" dirty="0">
                <a:solidFill>
                  <a:schemeClr val="tx1"/>
                </a:solidFill>
                <a:latin typeface="Arial" panose="020B0604020202020204" pitchFamily="34" charset="0"/>
                <a:cs typeface="Arial" panose="020B0604020202020204" pitchFamily="34" charset="0"/>
              </a:rPr>
              <a:t>Descriptive, exploratory, instrumental case study designs</a:t>
            </a:r>
          </a:p>
          <a:p>
            <a:pPr marL="342900" indent="-342900">
              <a:buFont typeface="Wingdings" panose="05000000000000000000" pitchFamily="2" charset="2"/>
              <a:buChar char="§"/>
            </a:pPr>
            <a:endParaRPr lang="en-CA"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CA" dirty="0">
                <a:solidFill>
                  <a:schemeClr val="tx1"/>
                </a:solidFill>
                <a:latin typeface="Arial" panose="020B0604020202020204" pitchFamily="34" charset="0"/>
                <a:cs typeface="Arial" panose="020B0604020202020204" pitchFamily="34" charset="0"/>
              </a:rPr>
              <a:t>SNOWBALL AND PURPOSIVE SAMPLING TO RECRUIT 27 PARTICIPANTS FROM 4 SAMPLING COHORTS</a:t>
            </a:r>
          </a:p>
          <a:p>
            <a:pPr marL="342900" indent="-342900">
              <a:buFont typeface="Wingdings" panose="05000000000000000000" pitchFamily="2" charset="2"/>
              <a:buChar char="§"/>
            </a:pPr>
            <a:endParaRPr lang="en-CA"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CA" dirty="0">
                <a:solidFill>
                  <a:schemeClr val="tx1"/>
                </a:solidFill>
                <a:latin typeface="Arial" panose="020B0604020202020204" pitchFamily="34" charset="0"/>
                <a:cs typeface="Arial" panose="020B0604020202020204" pitchFamily="34" charset="0"/>
              </a:rPr>
              <a:t>SEMI-STRUCTURED ONLINE AND TELEPHONIC INTERVIEWS</a:t>
            </a:r>
          </a:p>
          <a:p>
            <a:pPr marL="342900" indent="-342900">
              <a:buFont typeface="Wingdings" panose="05000000000000000000" pitchFamily="2" charset="2"/>
              <a:buChar char="§"/>
            </a:pPr>
            <a:endParaRPr lang="en-CA"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CA" dirty="0" err="1">
                <a:solidFill>
                  <a:schemeClr val="tx1"/>
                </a:solidFill>
                <a:latin typeface="Arial" panose="020B0604020202020204" pitchFamily="34" charset="0"/>
                <a:cs typeface="Arial" panose="020B0604020202020204" pitchFamily="34" charset="0"/>
              </a:rPr>
              <a:t>REFLEXivE</a:t>
            </a:r>
            <a:r>
              <a:rPr lang="en-CA" dirty="0">
                <a:solidFill>
                  <a:schemeClr val="tx1"/>
                </a:solidFill>
                <a:latin typeface="Arial" panose="020B0604020202020204" pitchFamily="34" charset="0"/>
                <a:cs typeface="Arial" panose="020B0604020202020204" pitchFamily="34" charset="0"/>
              </a:rPr>
              <a:t> THEMATIC ANALYSIS</a:t>
            </a:r>
          </a:p>
          <a:p>
            <a:endParaRPr lang="en-C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875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F2FD78-AC36-5DE8-C4B1-79D969086121}"/>
              </a:ext>
            </a:extLst>
          </p:cNvPr>
          <p:cNvSpPr>
            <a:spLocks noGrp="1"/>
          </p:cNvSpPr>
          <p:nvPr>
            <p:ph type="subTitle" idx="1"/>
          </p:nvPr>
        </p:nvSpPr>
        <p:spPr>
          <a:xfrm>
            <a:off x="1524000" y="776377"/>
            <a:ext cx="9144000" cy="5658929"/>
          </a:xfrm>
        </p:spPr>
        <p:txBody>
          <a:bodyPr>
            <a:normAutofit fontScale="92500" lnSpcReduction="10000"/>
          </a:bodyPr>
          <a:lstStyle/>
          <a:p>
            <a:pPr algn="ctr"/>
            <a:r>
              <a:rPr lang="en-CA" dirty="0">
                <a:solidFill>
                  <a:schemeClr val="tx1"/>
                </a:solidFill>
                <a:latin typeface="Arial" panose="020B0604020202020204" pitchFamily="34" charset="0"/>
                <a:cs typeface="Arial" panose="020B0604020202020204" pitchFamily="34" charset="0"/>
              </a:rPr>
              <a:t>Findings</a:t>
            </a:r>
          </a:p>
          <a:p>
            <a:pPr marL="342900" indent="-342900">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Should social workers be involved in social protest actions?</a:t>
            </a:r>
          </a:p>
          <a:p>
            <a:pPr algn="just"/>
            <a:r>
              <a:rPr lang="en-US" sz="1200" dirty="0">
                <a:solidFill>
                  <a:schemeClr val="tx1"/>
                </a:solidFill>
                <a:latin typeface="Arial" panose="020B0604020202020204" pitchFamily="34" charset="0"/>
                <a:cs typeface="Arial" panose="020B0604020202020204" pitchFamily="34" charset="0"/>
              </a:rPr>
              <a:t>SWM-P4 “I think yes because we are sitting close to the fire. I think social workers in a certain way we should because we see social problems firsthand”</a:t>
            </a:r>
          </a:p>
          <a:p>
            <a:endParaRPr lang="en-US"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What protest actions should social workers be involved in?</a:t>
            </a:r>
          </a:p>
          <a:p>
            <a:pPr algn="just"/>
            <a:r>
              <a:rPr lang="en-US" sz="1200" dirty="0">
                <a:solidFill>
                  <a:schemeClr val="tx1"/>
                </a:solidFill>
                <a:latin typeface="Arial" panose="020B0604020202020204" pitchFamily="34" charset="0"/>
                <a:cs typeface="Arial" panose="020B0604020202020204" pitchFamily="34" charset="0"/>
              </a:rPr>
              <a:t>SWNI-P6 “Remember we stand for social justice. we stand for equal rights to ensure that the community is taken care of and is empowered. So, I cannot really say this one and not get involved in the other one”</a:t>
            </a:r>
          </a:p>
          <a:p>
            <a:endParaRPr lang="en-US"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How should social workers be involved in social protest actions?</a:t>
            </a:r>
          </a:p>
          <a:p>
            <a:r>
              <a:rPr lang="en-US" dirty="0">
                <a:solidFill>
                  <a:schemeClr val="tx1"/>
                </a:solidFill>
                <a:latin typeface="Arial" panose="020B0604020202020204" pitchFamily="34" charset="0"/>
                <a:cs typeface="Arial" panose="020B0604020202020204" pitchFamily="34" charset="0"/>
              </a:rPr>
              <a:t>- </a:t>
            </a:r>
            <a:r>
              <a:rPr lang="en-US" sz="1400" u="sng" dirty="0">
                <a:solidFill>
                  <a:schemeClr val="tx1"/>
                </a:solidFill>
                <a:latin typeface="Arial" panose="020B0604020202020204" pitchFamily="34" charset="0"/>
                <a:cs typeface="Arial" panose="020B0604020202020204" pitchFamily="34" charset="0"/>
              </a:rPr>
              <a:t>COVERT INVOLVEMENT</a:t>
            </a:r>
          </a:p>
          <a:p>
            <a:pPr algn="just"/>
            <a:r>
              <a:rPr lang="en-US" sz="1200" dirty="0">
                <a:solidFill>
                  <a:schemeClr val="tx1"/>
                </a:solidFill>
                <a:latin typeface="Arial" panose="020B0604020202020204" pitchFamily="34" charset="0"/>
                <a:cs typeface="Arial" panose="020B0604020202020204" pitchFamily="34" charset="0"/>
              </a:rPr>
              <a:t>SWI-P1 “You could do this through social media. For example, through an informed Facebook post. I can remember the Black Lives Matter movement went viral because of social media”</a:t>
            </a:r>
          </a:p>
          <a:p>
            <a:endParaRPr lang="en-US" sz="1400" u="sng"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 </a:t>
            </a:r>
            <a:r>
              <a:rPr lang="en-US" sz="1400" u="sng" dirty="0">
                <a:solidFill>
                  <a:schemeClr val="tx1"/>
                </a:solidFill>
                <a:latin typeface="Arial" panose="020B0604020202020204" pitchFamily="34" charset="0"/>
                <a:cs typeface="Arial" panose="020B0604020202020204" pitchFamily="34" charset="0"/>
              </a:rPr>
              <a:t>Overt involvement</a:t>
            </a:r>
          </a:p>
          <a:p>
            <a:pPr algn="just"/>
            <a:r>
              <a:rPr lang="en-US" sz="1300" dirty="0">
                <a:solidFill>
                  <a:schemeClr val="tx1"/>
                </a:solidFill>
                <a:latin typeface="Arial" panose="020B0604020202020204" pitchFamily="34" charset="0"/>
                <a:cs typeface="Arial" panose="020B0604020202020204" pitchFamily="34" charset="0"/>
              </a:rPr>
              <a:t>RSWE-P1 “Social workers can be involved in marches and rallies in non-violent ways”</a:t>
            </a:r>
          </a:p>
          <a:p>
            <a:endParaRPr lang="en-CA" sz="1400"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873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F2FD78-AC36-5DE8-C4B1-79D969086121}"/>
              </a:ext>
            </a:extLst>
          </p:cNvPr>
          <p:cNvSpPr>
            <a:spLocks noGrp="1"/>
          </p:cNvSpPr>
          <p:nvPr>
            <p:ph type="subTitle" idx="1"/>
          </p:nvPr>
        </p:nvSpPr>
        <p:spPr>
          <a:xfrm>
            <a:off x="1524000" y="776377"/>
            <a:ext cx="9144000" cy="5658929"/>
          </a:xfrm>
        </p:spPr>
        <p:txBody>
          <a:bodyPr>
            <a:normAutofit fontScale="85000" lnSpcReduction="20000"/>
          </a:bodyPr>
          <a:lstStyle/>
          <a:p>
            <a:pPr algn="ctr"/>
            <a:r>
              <a:rPr lang="en-CA" sz="1900" dirty="0">
                <a:solidFill>
                  <a:schemeClr val="tx1"/>
                </a:solidFill>
                <a:latin typeface="Arial" panose="020B0604020202020204" pitchFamily="34" charset="0"/>
                <a:cs typeface="Arial" panose="020B0604020202020204" pitchFamily="34" charset="0"/>
              </a:rPr>
              <a:t>Findings</a:t>
            </a:r>
          </a:p>
          <a:p>
            <a:pPr marL="342900" indent="-342900" algn="just">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Influences behind social workers’ involvement in social protest actions</a:t>
            </a:r>
          </a:p>
          <a:p>
            <a:endParaRPr lang="en-US" dirty="0">
              <a:solidFill>
                <a:schemeClr val="tx1"/>
              </a:solidFill>
              <a:latin typeface="Arial" panose="020B0604020202020204" pitchFamily="34" charset="0"/>
              <a:cs typeface="Arial" panose="020B0604020202020204" pitchFamily="34" charset="0"/>
            </a:endParaRPr>
          </a:p>
          <a:p>
            <a:r>
              <a:rPr lang="en-US" sz="1900" u="sng" dirty="0">
                <a:solidFill>
                  <a:schemeClr val="tx1"/>
                </a:solidFill>
                <a:latin typeface="Arial" panose="020B0604020202020204" pitchFamily="34" charset="0"/>
                <a:cs typeface="Arial" panose="020B0604020202020204" pitchFamily="34" charset="0"/>
              </a:rPr>
              <a:t>- Field of practice</a:t>
            </a:r>
          </a:p>
          <a:p>
            <a:pPr algn="just"/>
            <a:r>
              <a:rPr lang="en-US" sz="1400" dirty="0">
                <a:solidFill>
                  <a:schemeClr val="tx1"/>
                </a:solidFill>
                <a:latin typeface="Arial" panose="020B0604020202020204" pitchFamily="34" charset="0"/>
                <a:cs typeface="Arial" panose="020B0604020202020204" pitchFamily="34" charset="0"/>
              </a:rPr>
              <a:t>SWNI-P6 “With involvement, in most cases it will be because we are designated into whatever focus, for instance I am a child protection social worker. So if anything has to do with children, this is what I stand for, this is what I do on a daily basis”</a:t>
            </a:r>
          </a:p>
          <a:p>
            <a:endParaRPr lang="en-US" dirty="0">
              <a:solidFill>
                <a:schemeClr val="tx1"/>
              </a:solidFill>
              <a:latin typeface="Arial" panose="020B0604020202020204" pitchFamily="34" charset="0"/>
              <a:cs typeface="Arial" panose="020B0604020202020204" pitchFamily="34" charset="0"/>
            </a:endParaRPr>
          </a:p>
          <a:p>
            <a:r>
              <a:rPr lang="en-US" sz="1900" u="sng" dirty="0">
                <a:solidFill>
                  <a:schemeClr val="tx1"/>
                </a:solidFill>
                <a:latin typeface="Arial" panose="020B0604020202020204" pitchFamily="34" charset="0"/>
                <a:cs typeface="Arial" panose="020B0604020202020204" pitchFamily="34" charset="0"/>
              </a:rPr>
              <a:t>- Employing organisation</a:t>
            </a:r>
          </a:p>
          <a:p>
            <a:pPr algn="just"/>
            <a:r>
              <a:rPr lang="en-US" sz="1400" dirty="0">
                <a:solidFill>
                  <a:schemeClr val="tx1"/>
                </a:solidFill>
                <a:latin typeface="Arial" panose="020B0604020202020204" pitchFamily="34" charset="0"/>
                <a:cs typeface="Arial" panose="020B0604020202020204" pitchFamily="34" charset="0"/>
              </a:rPr>
              <a:t>SWM-P7 “I think involvement comes down to feeling strongly about a matter and that motivates you. Especially if your organisation allows and encourages you to do so”</a:t>
            </a:r>
          </a:p>
          <a:p>
            <a:endParaRPr lang="en-US" sz="1200" dirty="0">
              <a:solidFill>
                <a:schemeClr val="tx1"/>
              </a:solidFill>
              <a:latin typeface="Arial" panose="020B0604020202020204" pitchFamily="34" charset="0"/>
              <a:cs typeface="Arial" panose="020B0604020202020204" pitchFamily="34" charset="0"/>
            </a:endParaRPr>
          </a:p>
          <a:p>
            <a:r>
              <a:rPr lang="en-US" sz="1900" u="sng" dirty="0">
                <a:solidFill>
                  <a:schemeClr val="tx1"/>
                </a:solidFill>
                <a:latin typeface="Arial" panose="020B0604020202020204" pitchFamily="34" charset="0"/>
                <a:cs typeface="Arial" panose="020B0604020202020204" pitchFamily="34" charset="0"/>
              </a:rPr>
              <a:t>- Personal affiliation</a:t>
            </a:r>
          </a:p>
          <a:p>
            <a:pPr algn="just"/>
            <a:r>
              <a:rPr lang="en-US" sz="1400" dirty="0">
                <a:solidFill>
                  <a:schemeClr val="tx1"/>
                </a:solidFill>
                <a:latin typeface="Arial" panose="020B0604020202020204" pitchFamily="34" charset="0"/>
                <a:cs typeface="Arial" panose="020B0604020202020204" pitchFamily="34" charset="0"/>
              </a:rPr>
              <a:t>SWM-P8 “I think it can also be the amount of cases that we get, the reports we get, we see these things first hand. We are also just people and it becomes an emotional thing. Seeing children get raped and abused is unbearable. I think that motivates you to make it better for the kids out there”</a:t>
            </a:r>
          </a:p>
          <a:p>
            <a:endParaRPr lang="en-US" dirty="0">
              <a:solidFill>
                <a:schemeClr val="tx1"/>
              </a:solidFill>
              <a:latin typeface="Arial" panose="020B0604020202020204" pitchFamily="34" charset="0"/>
              <a:cs typeface="Arial" panose="020B0604020202020204" pitchFamily="34" charset="0"/>
            </a:endParaRPr>
          </a:p>
          <a:p>
            <a:r>
              <a:rPr lang="en-US" sz="1900" u="sng" dirty="0">
                <a:solidFill>
                  <a:schemeClr val="tx1"/>
                </a:solidFill>
                <a:latin typeface="Arial" panose="020B0604020202020204" pitchFamily="34" charset="0"/>
                <a:cs typeface="Arial" panose="020B0604020202020204" pitchFamily="34" charset="0"/>
              </a:rPr>
              <a:t>- Higher education</a:t>
            </a:r>
          </a:p>
          <a:p>
            <a:pPr algn="just"/>
            <a:r>
              <a:rPr lang="en-US" sz="1400" dirty="0">
                <a:solidFill>
                  <a:schemeClr val="tx1"/>
                </a:solidFill>
                <a:latin typeface="Arial" panose="020B0604020202020204" pitchFamily="34" charset="0"/>
                <a:cs typeface="Arial" panose="020B0604020202020204" pitchFamily="34" charset="0"/>
              </a:rPr>
              <a:t>RSWE-P1 “Your higher education background also determines whether or not you will be inclined to get involved in social protests. The core knowledge focus of your bachelors influences your critical thinking in terms of the profession and its interventions</a:t>
            </a:r>
            <a:r>
              <a:rPr lang="en-US" sz="1300" dirty="0">
                <a:solidFill>
                  <a:schemeClr val="tx1"/>
                </a:solidFill>
                <a:latin typeface="Arial" panose="020B0604020202020204" pitchFamily="34" charset="0"/>
                <a:cs typeface="Arial" panose="020B0604020202020204" pitchFamily="34" charset="0"/>
              </a:rPr>
              <a:t>”</a:t>
            </a:r>
          </a:p>
          <a:p>
            <a:endParaRPr lang="en-C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8563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88</TotalTime>
  <Words>1779</Words>
  <Application>Microsoft Office PowerPoint</Application>
  <PresentationFormat>Widescreen</PresentationFormat>
  <Paragraphs>154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Bahnschrift Condensed</vt:lpstr>
      <vt:lpstr>Century Gothic</vt:lpstr>
      <vt:lpstr>Wingdings</vt:lpstr>
      <vt:lpstr>Wingdings 3</vt:lpstr>
      <vt:lpstr>Ion</vt:lpstr>
      <vt:lpstr>   THE WHAT, WHY AND HOW OF CAPACITATING SOCIAL SERVICE PROFESSIONALS ON THEIR ROLES IN SOCIAL PROTEST ACTIONS                </vt:lpstr>
      <vt:lpstr>Dr. Nyasha Hillary Chibaya nyashahillary@yahoo.com Department of Social Work  University of Stellenbosch South Africa  Professor Lambert Engelbrecht lke@sun.ac.za Department of Social Work University of Stellenbosch South Africa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WHAT, WHY AND HOW OF CAPACITATING SOCIAL SERVICE PROFESSIONALS ON THEIR ROLES IN SOCIAL PROTEST ACTIONS                </dc:title>
  <dc:creator>Nyasha Hillary Chibaya</dc:creator>
  <cp:lastModifiedBy>Nyasha Hillary Chibaya</cp:lastModifiedBy>
  <cp:revision>1</cp:revision>
  <dcterms:created xsi:type="dcterms:W3CDTF">2023-09-22T08:21:28Z</dcterms:created>
  <dcterms:modified xsi:type="dcterms:W3CDTF">2023-09-22T11:15:26Z</dcterms:modified>
</cp:coreProperties>
</file>