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1" r:id="rId6"/>
    <p:sldId id="262" r:id="rId7"/>
    <p:sldId id="263" r:id="rId8"/>
    <p:sldId id="264" r:id="rId9"/>
    <p:sldId id="265" r:id="rId10"/>
    <p:sldId id="271" r:id="rId11"/>
    <p:sldId id="266" r:id="rId12"/>
    <p:sldId id="267" r:id="rId13"/>
    <p:sldId id="268" r:id="rId14"/>
    <p:sldId id="269" r:id="rId15"/>
    <p:sldId id="270"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23" autoAdjust="0"/>
  </p:normalViewPr>
  <p:slideViewPr>
    <p:cSldViewPr snapToGrid="0" snapToObjects="1">
      <p:cViewPr varScale="1">
        <p:scale>
          <a:sx n="54" d="100"/>
          <a:sy n="54" d="100"/>
        </p:scale>
        <p:origin x="16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ntle Ntshongwana" userId="c7cbe8dd-1b26-4c86-9eae-9c0469d1f1d1" providerId="ADAL" clId="{41925B32-2F84-4EBA-91D7-7A1D491D0725}"/>
    <pc:docChg chg="modSld">
      <pc:chgData name="Zintle Ntshongwana" userId="c7cbe8dd-1b26-4c86-9eae-9c0469d1f1d1" providerId="ADAL" clId="{41925B32-2F84-4EBA-91D7-7A1D491D0725}" dt="2023-09-22T14:21:11.569" v="9" actId="20577"/>
      <pc:docMkLst>
        <pc:docMk/>
      </pc:docMkLst>
      <pc:sldChg chg="modSp mod">
        <pc:chgData name="Zintle Ntshongwana" userId="c7cbe8dd-1b26-4c86-9eae-9c0469d1f1d1" providerId="ADAL" clId="{41925B32-2F84-4EBA-91D7-7A1D491D0725}" dt="2023-09-22T14:19:43.098" v="1" actId="20577"/>
        <pc:sldMkLst>
          <pc:docMk/>
          <pc:sldMk cId="4053401617" sldId="262"/>
        </pc:sldMkLst>
        <pc:spChg chg="mod">
          <ac:chgData name="Zintle Ntshongwana" userId="c7cbe8dd-1b26-4c86-9eae-9c0469d1f1d1" providerId="ADAL" clId="{41925B32-2F84-4EBA-91D7-7A1D491D0725}" dt="2023-09-22T14:19:43.098" v="1" actId="20577"/>
          <ac:spMkLst>
            <pc:docMk/>
            <pc:sldMk cId="4053401617" sldId="262"/>
            <ac:spMk id="3" creationId="{2E7B2AC4-911B-3E74-0A7B-97BEE340C64A}"/>
          </ac:spMkLst>
        </pc:spChg>
      </pc:sldChg>
      <pc:sldChg chg="modSp mod">
        <pc:chgData name="Zintle Ntshongwana" userId="c7cbe8dd-1b26-4c86-9eae-9c0469d1f1d1" providerId="ADAL" clId="{41925B32-2F84-4EBA-91D7-7A1D491D0725}" dt="2023-09-22T14:21:11.569" v="9" actId="20577"/>
        <pc:sldMkLst>
          <pc:docMk/>
          <pc:sldMk cId="1361133172" sldId="270"/>
        </pc:sldMkLst>
        <pc:spChg chg="mod">
          <ac:chgData name="Zintle Ntshongwana" userId="c7cbe8dd-1b26-4c86-9eae-9c0469d1f1d1" providerId="ADAL" clId="{41925B32-2F84-4EBA-91D7-7A1D491D0725}" dt="2023-09-22T14:21:11.569" v="9" actId="20577"/>
          <ac:spMkLst>
            <pc:docMk/>
            <pc:sldMk cId="1361133172" sldId="270"/>
            <ac:spMk id="7" creationId="{5E6D2E2F-E996-12E2-9DD7-643EDA8A28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BB421-C4E9-4861-9A34-10F4E3118A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AE0BE6-49BA-476E-93EB-0C4C1B0EDCD6}">
      <dgm:prSet/>
      <dgm:spPr/>
      <dgm:t>
        <a:bodyPr/>
        <a:lstStyle/>
        <a:p>
          <a:r>
            <a:rPr lang="en-ZA"/>
            <a:t>According to Mackay (2015), radical feminist theory is based on the oppression of women in a social order dominated by subordination, including through sexuality and bodies.</a:t>
          </a:r>
          <a:endParaRPr lang="en-US"/>
        </a:p>
      </dgm:t>
    </dgm:pt>
    <dgm:pt modelId="{2BE4E720-5E09-4D45-99C0-DDC574CC558C}" type="parTrans" cxnId="{2544925A-EC04-4836-A4C7-765DBFA073DA}">
      <dgm:prSet/>
      <dgm:spPr/>
      <dgm:t>
        <a:bodyPr/>
        <a:lstStyle/>
        <a:p>
          <a:endParaRPr lang="en-US"/>
        </a:p>
      </dgm:t>
    </dgm:pt>
    <dgm:pt modelId="{2F563332-C806-4A1D-BAAF-2026B6C58475}" type="sibTrans" cxnId="{2544925A-EC04-4836-A4C7-765DBFA073DA}">
      <dgm:prSet/>
      <dgm:spPr/>
      <dgm:t>
        <a:bodyPr/>
        <a:lstStyle/>
        <a:p>
          <a:endParaRPr lang="en-US"/>
        </a:p>
      </dgm:t>
    </dgm:pt>
    <dgm:pt modelId="{E8D0A81E-A6D5-4F9B-B2C8-DEBE5FF6EC5B}">
      <dgm:prSet/>
      <dgm:spPr/>
      <dgm:t>
        <a:bodyPr/>
        <a:lstStyle/>
        <a:p>
          <a:r>
            <a:rPr lang="en-ZA"/>
            <a:t>Suppression of women occurs in the patriarchy which is a system that is hierarchical and dominated by a male over the female gender.</a:t>
          </a:r>
          <a:endParaRPr lang="en-US"/>
        </a:p>
      </dgm:t>
    </dgm:pt>
    <dgm:pt modelId="{41ADDB43-E9A7-476B-BBE4-7DC37C083A8D}" type="parTrans" cxnId="{CA51AEB9-D71A-4249-B1F1-1534DDA1F194}">
      <dgm:prSet/>
      <dgm:spPr/>
      <dgm:t>
        <a:bodyPr/>
        <a:lstStyle/>
        <a:p>
          <a:endParaRPr lang="en-US"/>
        </a:p>
      </dgm:t>
    </dgm:pt>
    <dgm:pt modelId="{C9FA4155-316C-4CFC-B1C3-F2ADB8CCD6A9}" type="sibTrans" cxnId="{CA51AEB9-D71A-4249-B1F1-1534DDA1F194}">
      <dgm:prSet/>
      <dgm:spPr/>
      <dgm:t>
        <a:bodyPr/>
        <a:lstStyle/>
        <a:p>
          <a:endParaRPr lang="en-US"/>
        </a:p>
      </dgm:t>
    </dgm:pt>
    <dgm:pt modelId="{CF7360EB-B46F-4017-B2E0-5A2AB6F59AF6}">
      <dgm:prSet/>
      <dgm:spPr/>
      <dgm:t>
        <a:bodyPr/>
        <a:lstStyle/>
        <a:p>
          <a:r>
            <a:rPr lang="en-ZA"/>
            <a:t>This system comprises of and is sustained due to its features which include violence against women.</a:t>
          </a:r>
          <a:endParaRPr lang="en-US"/>
        </a:p>
      </dgm:t>
    </dgm:pt>
    <dgm:pt modelId="{00E1C624-6051-42E5-B5FF-B4E1202F1912}" type="parTrans" cxnId="{8F6B7EF2-2C0B-4C26-B55B-800C62CE599B}">
      <dgm:prSet/>
      <dgm:spPr/>
      <dgm:t>
        <a:bodyPr/>
        <a:lstStyle/>
        <a:p>
          <a:endParaRPr lang="en-US"/>
        </a:p>
      </dgm:t>
    </dgm:pt>
    <dgm:pt modelId="{04FE4FA8-4E1B-439F-9AC7-06E6F9CCA6BC}" type="sibTrans" cxnId="{8F6B7EF2-2C0B-4C26-B55B-800C62CE599B}">
      <dgm:prSet/>
      <dgm:spPr/>
      <dgm:t>
        <a:bodyPr/>
        <a:lstStyle/>
        <a:p>
          <a:endParaRPr lang="en-US"/>
        </a:p>
      </dgm:t>
    </dgm:pt>
    <dgm:pt modelId="{8FDEA23E-6572-4C5C-A249-8715F98D5A45}">
      <dgm:prSet/>
      <dgm:spPr/>
      <dgm:t>
        <a:bodyPr/>
        <a:lstStyle/>
        <a:p>
          <a:r>
            <a:rPr lang="en-ZA"/>
            <a:t>This theory best suits this study because literature reveals that women are the main victims of GBV, whilst men are the perpetrators. Therefore, it unfolds the oppression of women and how gender inequality perpetuates violence against women and girls. </a:t>
          </a:r>
          <a:endParaRPr lang="en-US"/>
        </a:p>
      </dgm:t>
    </dgm:pt>
    <dgm:pt modelId="{83F89AA2-9C4C-4192-B89B-7827D96B5C00}" type="parTrans" cxnId="{067475F1-6466-4E38-B41F-1A39079C5A84}">
      <dgm:prSet/>
      <dgm:spPr/>
      <dgm:t>
        <a:bodyPr/>
        <a:lstStyle/>
        <a:p>
          <a:endParaRPr lang="en-US"/>
        </a:p>
      </dgm:t>
    </dgm:pt>
    <dgm:pt modelId="{D2D09205-DEF6-40FC-942E-63C2591F4888}" type="sibTrans" cxnId="{067475F1-6466-4E38-B41F-1A39079C5A84}">
      <dgm:prSet/>
      <dgm:spPr/>
      <dgm:t>
        <a:bodyPr/>
        <a:lstStyle/>
        <a:p>
          <a:endParaRPr lang="en-US"/>
        </a:p>
      </dgm:t>
    </dgm:pt>
    <dgm:pt modelId="{15577B7A-210C-46C5-87F9-72F6E4A36B7A}" type="pres">
      <dgm:prSet presAssocID="{829BB421-C4E9-4861-9A34-10F4E3118A00}" presName="linear" presStyleCnt="0">
        <dgm:presLayoutVars>
          <dgm:animLvl val="lvl"/>
          <dgm:resizeHandles val="exact"/>
        </dgm:presLayoutVars>
      </dgm:prSet>
      <dgm:spPr/>
    </dgm:pt>
    <dgm:pt modelId="{13D5A72F-7B1F-41F9-8F26-812658A36224}" type="pres">
      <dgm:prSet presAssocID="{02AE0BE6-49BA-476E-93EB-0C4C1B0EDCD6}" presName="parentText" presStyleLbl="node1" presStyleIdx="0" presStyleCnt="4">
        <dgm:presLayoutVars>
          <dgm:chMax val="0"/>
          <dgm:bulletEnabled val="1"/>
        </dgm:presLayoutVars>
      </dgm:prSet>
      <dgm:spPr/>
    </dgm:pt>
    <dgm:pt modelId="{33C7615B-B359-4173-8867-E139C42B8E6F}" type="pres">
      <dgm:prSet presAssocID="{2F563332-C806-4A1D-BAAF-2026B6C58475}" presName="spacer" presStyleCnt="0"/>
      <dgm:spPr/>
    </dgm:pt>
    <dgm:pt modelId="{89F8B32C-D66D-47D1-8AE8-B5476260373C}" type="pres">
      <dgm:prSet presAssocID="{E8D0A81E-A6D5-4F9B-B2C8-DEBE5FF6EC5B}" presName="parentText" presStyleLbl="node1" presStyleIdx="1" presStyleCnt="4">
        <dgm:presLayoutVars>
          <dgm:chMax val="0"/>
          <dgm:bulletEnabled val="1"/>
        </dgm:presLayoutVars>
      </dgm:prSet>
      <dgm:spPr/>
    </dgm:pt>
    <dgm:pt modelId="{68CD450A-1B94-4530-BA01-2199285C0FD8}" type="pres">
      <dgm:prSet presAssocID="{C9FA4155-316C-4CFC-B1C3-F2ADB8CCD6A9}" presName="spacer" presStyleCnt="0"/>
      <dgm:spPr/>
    </dgm:pt>
    <dgm:pt modelId="{F76DF40A-CE89-41AB-947F-89DBF54C5AAD}" type="pres">
      <dgm:prSet presAssocID="{CF7360EB-B46F-4017-B2E0-5A2AB6F59AF6}" presName="parentText" presStyleLbl="node1" presStyleIdx="2" presStyleCnt="4">
        <dgm:presLayoutVars>
          <dgm:chMax val="0"/>
          <dgm:bulletEnabled val="1"/>
        </dgm:presLayoutVars>
      </dgm:prSet>
      <dgm:spPr/>
    </dgm:pt>
    <dgm:pt modelId="{079579A5-E428-498D-8282-B8DCFB440375}" type="pres">
      <dgm:prSet presAssocID="{04FE4FA8-4E1B-439F-9AC7-06E6F9CCA6BC}" presName="spacer" presStyleCnt="0"/>
      <dgm:spPr/>
    </dgm:pt>
    <dgm:pt modelId="{2532D8ED-90EB-478B-8FFE-3533F1E6569A}" type="pres">
      <dgm:prSet presAssocID="{8FDEA23E-6572-4C5C-A249-8715F98D5A45}" presName="parentText" presStyleLbl="node1" presStyleIdx="3" presStyleCnt="4">
        <dgm:presLayoutVars>
          <dgm:chMax val="0"/>
          <dgm:bulletEnabled val="1"/>
        </dgm:presLayoutVars>
      </dgm:prSet>
      <dgm:spPr/>
    </dgm:pt>
  </dgm:ptLst>
  <dgm:cxnLst>
    <dgm:cxn modelId="{2A145750-322D-430C-9655-165247AC9145}" type="presOf" srcId="{02AE0BE6-49BA-476E-93EB-0C4C1B0EDCD6}" destId="{13D5A72F-7B1F-41F9-8F26-812658A36224}" srcOrd="0" destOrd="0" presId="urn:microsoft.com/office/officeart/2005/8/layout/vList2"/>
    <dgm:cxn modelId="{B2A48854-E4A1-4DB3-B782-B4C69DAF3C31}" type="presOf" srcId="{8FDEA23E-6572-4C5C-A249-8715F98D5A45}" destId="{2532D8ED-90EB-478B-8FFE-3533F1E6569A}" srcOrd="0" destOrd="0" presId="urn:microsoft.com/office/officeart/2005/8/layout/vList2"/>
    <dgm:cxn modelId="{2544925A-EC04-4836-A4C7-765DBFA073DA}" srcId="{829BB421-C4E9-4861-9A34-10F4E3118A00}" destId="{02AE0BE6-49BA-476E-93EB-0C4C1B0EDCD6}" srcOrd="0" destOrd="0" parTransId="{2BE4E720-5E09-4D45-99C0-DDC574CC558C}" sibTransId="{2F563332-C806-4A1D-BAAF-2026B6C58475}"/>
    <dgm:cxn modelId="{CA51AEB9-D71A-4249-B1F1-1534DDA1F194}" srcId="{829BB421-C4E9-4861-9A34-10F4E3118A00}" destId="{E8D0A81E-A6D5-4F9B-B2C8-DEBE5FF6EC5B}" srcOrd="1" destOrd="0" parTransId="{41ADDB43-E9A7-476B-BBE4-7DC37C083A8D}" sibTransId="{C9FA4155-316C-4CFC-B1C3-F2ADB8CCD6A9}"/>
    <dgm:cxn modelId="{D37F38BB-FA1B-4A4A-A831-3211BD5BA60B}" type="presOf" srcId="{E8D0A81E-A6D5-4F9B-B2C8-DEBE5FF6EC5B}" destId="{89F8B32C-D66D-47D1-8AE8-B5476260373C}" srcOrd="0" destOrd="0" presId="urn:microsoft.com/office/officeart/2005/8/layout/vList2"/>
    <dgm:cxn modelId="{34A289EF-5023-4822-B000-4555E964AF2D}" type="presOf" srcId="{829BB421-C4E9-4861-9A34-10F4E3118A00}" destId="{15577B7A-210C-46C5-87F9-72F6E4A36B7A}" srcOrd="0" destOrd="0" presId="urn:microsoft.com/office/officeart/2005/8/layout/vList2"/>
    <dgm:cxn modelId="{067475F1-6466-4E38-B41F-1A39079C5A84}" srcId="{829BB421-C4E9-4861-9A34-10F4E3118A00}" destId="{8FDEA23E-6572-4C5C-A249-8715F98D5A45}" srcOrd="3" destOrd="0" parTransId="{83F89AA2-9C4C-4192-B89B-7827D96B5C00}" sibTransId="{D2D09205-DEF6-40FC-942E-63C2591F4888}"/>
    <dgm:cxn modelId="{8F6B7EF2-2C0B-4C26-B55B-800C62CE599B}" srcId="{829BB421-C4E9-4861-9A34-10F4E3118A00}" destId="{CF7360EB-B46F-4017-B2E0-5A2AB6F59AF6}" srcOrd="2" destOrd="0" parTransId="{00E1C624-6051-42E5-B5FF-B4E1202F1912}" sibTransId="{04FE4FA8-4E1B-439F-9AC7-06E6F9CCA6BC}"/>
    <dgm:cxn modelId="{AD7C8DFC-0556-4FD7-9DA4-2430391817D0}" type="presOf" srcId="{CF7360EB-B46F-4017-B2E0-5A2AB6F59AF6}" destId="{F76DF40A-CE89-41AB-947F-89DBF54C5AAD}" srcOrd="0" destOrd="0" presId="urn:microsoft.com/office/officeart/2005/8/layout/vList2"/>
    <dgm:cxn modelId="{6B74707A-9BFC-4A10-B81A-26E7D4EA8260}" type="presParOf" srcId="{15577B7A-210C-46C5-87F9-72F6E4A36B7A}" destId="{13D5A72F-7B1F-41F9-8F26-812658A36224}" srcOrd="0" destOrd="0" presId="urn:microsoft.com/office/officeart/2005/8/layout/vList2"/>
    <dgm:cxn modelId="{848396BF-DE7A-4701-AF4A-82DED2385B0E}" type="presParOf" srcId="{15577B7A-210C-46C5-87F9-72F6E4A36B7A}" destId="{33C7615B-B359-4173-8867-E139C42B8E6F}" srcOrd="1" destOrd="0" presId="urn:microsoft.com/office/officeart/2005/8/layout/vList2"/>
    <dgm:cxn modelId="{98682007-D08D-4EA0-B084-133C448D0935}" type="presParOf" srcId="{15577B7A-210C-46C5-87F9-72F6E4A36B7A}" destId="{89F8B32C-D66D-47D1-8AE8-B5476260373C}" srcOrd="2" destOrd="0" presId="urn:microsoft.com/office/officeart/2005/8/layout/vList2"/>
    <dgm:cxn modelId="{06364603-66D9-4623-8D02-C37999702647}" type="presParOf" srcId="{15577B7A-210C-46C5-87F9-72F6E4A36B7A}" destId="{68CD450A-1B94-4530-BA01-2199285C0FD8}" srcOrd="3" destOrd="0" presId="urn:microsoft.com/office/officeart/2005/8/layout/vList2"/>
    <dgm:cxn modelId="{15273D2C-12FA-4E23-9741-C5D730E640D5}" type="presParOf" srcId="{15577B7A-210C-46C5-87F9-72F6E4A36B7A}" destId="{F76DF40A-CE89-41AB-947F-89DBF54C5AAD}" srcOrd="4" destOrd="0" presId="urn:microsoft.com/office/officeart/2005/8/layout/vList2"/>
    <dgm:cxn modelId="{D5FD9931-BA14-4714-9C2B-482AFA3B50AC}" type="presParOf" srcId="{15577B7A-210C-46C5-87F9-72F6E4A36B7A}" destId="{079579A5-E428-498D-8282-B8DCFB440375}" srcOrd="5" destOrd="0" presId="urn:microsoft.com/office/officeart/2005/8/layout/vList2"/>
    <dgm:cxn modelId="{5753142E-632D-4051-8CBF-0D5C84E87D89}" type="presParOf" srcId="{15577B7A-210C-46C5-87F9-72F6E4A36B7A}" destId="{2532D8ED-90EB-478B-8FFE-3533F1E6569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DA933-F627-48F6-8D4C-3DA8D42AD95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071996D-613E-410A-95AF-E5F1C884E158}">
      <dgm:prSet/>
      <dgm:spPr/>
      <dgm:t>
        <a:bodyPr/>
        <a:lstStyle/>
        <a:p>
          <a:r>
            <a:rPr lang="en-ZA"/>
            <a:t>This is a qualitative systematic literature review paper, which can be defined as a more or less systematic way of collecting and synthesizing data from previous research studies (secondary data) on a specific topic (Synder, 2019). </a:t>
          </a:r>
          <a:endParaRPr lang="en-US"/>
        </a:p>
      </dgm:t>
    </dgm:pt>
    <dgm:pt modelId="{F3F7B9B8-F3B2-4761-AE58-0E2569B3C66A}" type="parTrans" cxnId="{46A2C043-1967-40B7-99D9-05531F61B171}">
      <dgm:prSet/>
      <dgm:spPr/>
      <dgm:t>
        <a:bodyPr/>
        <a:lstStyle/>
        <a:p>
          <a:endParaRPr lang="en-US"/>
        </a:p>
      </dgm:t>
    </dgm:pt>
    <dgm:pt modelId="{8D1C6F05-20A8-4457-AA21-451643CB8EDB}" type="sibTrans" cxnId="{46A2C043-1967-40B7-99D9-05531F61B171}">
      <dgm:prSet/>
      <dgm:spPr/>
      <dgm:t>
        <a:bodyPr/>
        <a:lstStyle/>
        <a:p>
          <a:endParaRPr lang="en-US"/>
        </a:p>
      </dgm:t>
    </dgm:pt>
    <dgm:pt modelId="{56663BCB-250E-46D1-9A49-D38E099580AF}">
      <dgm:prSet/>
      <dgm:spPr/>
      <dgm:t>
        <a:bodyPr/>
        <a:lstStyle/>
        <a:p>
          <a:r>
            <a:rPr lang="en-ZA"/>
            <a:t>Journal articles have been reviewed. This article also used eighteen reports on COVID-19 lockdown and gender-based violence. This article also used news articles, a student’s thesis, and a book that was relevant to the topic of the study. </a:t>
          </a:r>
          <a:endParaRPr lang="en-US"/>
        </a:p>
      </dgm:t>
    </dgm:pt>
    <dgm:pt modelId="{FE86A7C5-2E8D-4111-8466-C48D5C99E8FC}" type="parTrans" cxnId="{449FA981-B3DD-49F5-B219-158331FFFD9D}">
      <dgm:prSet/>
      <dgm:spPr/>
      <dgm:t>
        <a:bodyPr/>
        <a:lstStyle/>
        <a:p>
          <a:endParaRPr lang="en-US"/>
        </a:p>
      </dgm:t>
    </dgm:pt>
    <dgm:pt modelId="{08878A61-AAF1-49EB-A763-1A7626B38A32}" type="sibTrans" cxnId="{449FA981-B3DD-49F5-B219-158331FFFD9D}">
      <dgm:prSet/>
      <dgm:spPr/>
      <dgm:t>
        <a:bodyPr/>
        <a:lstStyle/>
        <a:p>
          <a:endParaRPr lang="en-US"/>
        </a:p>
      </dgm:t>
    </dgm:pt>
    <dgm:pt modelId="{6A6740E0-3CD7-4E2A-8A17-2BB01CE94A17}" type="pres">
      <dgm:prSet presAssocID="{48EDA933-F627-48F6-8D4C-3DA8D42AD952}" presName="hierChild1" presStyleCnt="0">
        <dgm:presLayoutVars>
          <dgm:chPref val="1"/>
          <dgm:dir/>
          <dgm:animOne val="branch"/>
          <dgm:animLvl val="lvl"/>
          <dgm:resizeHandles/>
        </dgm:presLayoutVars>
      </dgm:prSet>
      <dgm:spPr/>
    </dgm:pt>
    <dgm:pt modelId="{67A87F9A-1C3B-4EE5-84AB-27D0887743CA}" type="pres">
      <dgm:prSet presAssocID="{8071996D-613E-410A-95AF-E5F1C884E158}" presName="hierRoot1" presStyleCnt="0"/>
      <dgm:spPr/>
    </dgm:pt>
    <dgm:pt modelId="{B3B97171-AB80-47DD-BE07-3E28E229BA06}" type="pres">
      <dgm:prSet presAssocID="{8071996D-613E-410A-95AF-E5F1C884E158}" presName="composite" presStyleCnt="0"/>
      <dgm:spPr/>
    </dgm:pt>
    <dgm:pt modelId="{942F5466-7A1F-42BA-8B85-7E29586EAB0A}" type="pres">
      <dgm:prSet presAssocID="{8071996D-613E-410A-95AF-E5F1C884E158}" presName="background" presStyleLbl="node0" presStyleIdx="0" presStyleCnt="2"/>
      <dgm:spPr/>
    </dgm:pt>
    <dgm:pt modelId="{6C39B828-AA02-42B4-991B-7E76A9605136}" type="pres">
      <dgm:prSet presAssocID="{8071996D-613E-410A-95AF-E5F1C884E158}" presName="text" presStyleLbl="fgAcc0" presStyleIdx="0" presStyleCnt="2">
        <dgm:presLayoutVars>
          <dgm:chPref val="3"/>
        </dgm:presLayoutVars>
      </dgm:prSet>
      <dgm:spPr/>
    </dgm:pt>
    <dgm:pt modelId="{ED97D7C3-F290-4548-81D5-52467B0ABB89}" type="pres">
      <dgm:prSet presAssocID="{8071996D-613E-410A-95AF-E5F1C884E158}" presName="hierChild2" presStyleCnt="0"/>
      <dgm:spPr/>
    </dgm:pt>
    <dgm:pt modelId="{AD286C16-7660-459C-8B23-890BFADC600E}" type="pres">
      <dgm:prSet presAssocID="{56663BCB-250E-46D1-9A49-D38E099580AF}" presName="hierRoot1" presStyleCnt="0"/>
      <dgm:spPr/>
    </dgm:pt>
    <dgm:pt modelId="{6B65F9A0-EE09-4693-AA5F-645100BE1293}" type="pres">
      <dgm:prSet presAssocID="{56663BCB-250E-46D1-9A49-D38E099580AF}" presName="composite" presStyleCnt="0"/>
      <dgm:spPr/>
    </dgm:pt>
    <dgm:pt modelId="{CD58D684-F0CA-412E-8B7E-41C10A9E908B}" type="pres">
      <dgm:prSet presAssocID="{56663BCB-250E-46D1-9A49-D38E099580AF}" presName="background" presStyleLbl="node0" presStyleIdx="1" presStyleCnt="2"/>
      <dgm:spPr/>
    </dgm:pt>
    <dgm:pt modelId="{C7C0DD8D-2502-4B0F-8B20-CE86373B8099}" type="pres">
      <dgm:prSet presAssocID="{56663BCB-250E-46D1-9A49-D38E099580AF}" presName="text" presStyleLbl="fgAcc0" presStyleIdx="1" presStyleCnt="2">
        <dgm:presLayoutVars>
          <dgm:chPref val="3"/>
        </dgm:presLayoutVars>
      </dgm:prSet>
      <dgm:spPr/>
    </dgm:pt>
    <dgm:pt modelId="{4E6332E1-0F1D-495B-859D-75F42A3B51AF}" type="pres">
      <dgm:prSet presAssocID="{56663BCB-250E-46D1-9A49-D38E099580AF}" presName="hierChild2" presStyleCnt="0"/>
      <dgm:spPr/>
    </dgm:pt>
  </dgm:ptLst>
  <dgm:cxnLst>
    <dgm:cxn modelId="{1D9BD401-DD22-4AE6-BAE3-7E4CED19947E}" type="presOf" srcId="{48EDA933-F627-48F6-8D4C-3DA8D42AD952}" destId="{6A6740E0-3CD7-4E2A-8A17-2BB01CE94A17}" srcOrd="0" destOrd="0" presId="urn:microsoft.com/office/officeart/2005/8/layout/hierarchy1"/>
    <dgm:cxn modelId="{27CD5F07-1468-40A1-8012-BB0706BB3D33}" type="presOf" srcId="{56663BCB-250E-46D1-9A49-D38E099580AF}" destId="{C7C0DD8D-2502-4B0F-8B20-CE86373B8099}" srcOrd="0" destOrd="0" presId="urn:microsoft.com/office/officeart/2005/8/layout/hierarchy1"/>
    <dgm:cxn modelId="{46A2C043-1967-40B7-99D9-05531F61B171}" srcId="{48EDA933-F627-48F6-8D4C-3DA8D42AD952}" destId="{8071996D-613E-410A-95AF-E5F1C884E158}" srcOrd="0" destOrd="0" parTransId="{F3F7B9B8-F3B2-4761-AE58-0E2569B3C66A}" sibTransId="{8D1C6F05-20A8-4457-AA21-451643CB8EDB}"/>
    <dgm:cxn modelId="{96D5D765-550A-4F84-A22A-0A6B7A96489D}" type="presOf" srcId="{8071996D-613E-410A-95AF-E5F1C884E158}" destId="{6C39B828-AA02-42B4-991B-7E76A9605136}" srcOrd="0" destOrd="0" presId="urn:microsoft.com/office/officeart/2005/8/layout/hierarchy1"/>
    <dgm:cxn modelId="{449FA981-B3DD-49F5-B219-158331FFFD9D}" srcId="{48EDA933-F627-48F6-8D4C-3DA8D42AD952}" destId="{56663BCB-250E-46D1-9A49-D38E099580AF}" srcOrd="1" destOrd="0" parTransId="{FE86A7C5-2E8D-4111-8466-C48D5C99E8FC}" sibTransId="{08878A61-AAF1-49EB-A763-1A7626B38A32}"/>
    <dgm:cxn modelId="{9599C232-86FD-4C03-A699-E1BC87017E87}" type="presParOf" srcId="{6A6740E0-3CD7-4E2A-8A17-2BB01CE94A17}" destId="{67A87F9A-1C3B-4EE5-84AB-27D0887743CA}" srcOrd="0" destOrd="0" presId="urn:microsoft.com/office/officeart/2005/8/layout/hierarchy1"/>
    <dgm:cxn modelId="{BBE580E6-8EF2-43F1-B553-D5D991C36965}" type="presParOf" srcId="{67A87F9A-1C3B-4EE5-84AB-27D0887743CA}" destId="{B3B97171-AB80-47DD-BE07-3E28E229BA06}" srcOrd="0" destOrd="0" presId="urn:microsoft.com/office/officeart/2005/8/layout/hierarchy1"/>
    <dgm:cxn modelId="{B148B05A-68EF-40CB-8BAE-BB89F8024781}" type="presParOf" srcId="{B3B97171-AB80-47DD-BE07-3E28E229BA06}" destId="{942F5466-7A1F-42BA-8B85-7E29586EAB0A}" srcOrd="0" destOrd="0" presId="urn:microsoft.com/office/officeart/2005/8/layout/hierarchy1"/>
    <dgm:cxn modelId="{34FF4088-1246-468B-A74D-445EBE46EC4E}" type="presParOf" srcId="{B3B97171-AB80-47DD-BE07-3E28E229BA06}" destId="{6C39B828-AA02-42B4-991B-7E76A9605136}" srcOrd="1" destOrd="0" presId="urn:microsoft.com/office/officeart/2005/8/layout/hierarchy1"/>
    <dgm:cxn modelId="{C4C229FB-607C-49EF-BE3D-9E59CDD1E4AA}" type="presParOf" srcId="{67A87F9A-1C3B-4EE5-84AB-27D0887743CA}" destId="{ED97D7C3-F290-4548-81D5-52467B0ABB89}" srcOrd="1" destOrd="0" presId="urn:microsoft.com/office/officeart/2005/8/layout/hierarchy1"/>
    <dgm:cxn modelId="{3D02ED4D-3950-4DED-A712-8992AA941D53}" type="presParOf" srcId="{6A6740E0-3CD7-4E2A-8A17-2BB01CE94A17}" destId="{AD286C16-7660-459C-8B23-890BFADC600E}" srcOrd="1" destOrd="0" presId="urn:microsoft.com/office/officeart/2005/8/layout/hierarchy1"/>
    <dgm:cxn modelId="{87B3219C-FCD8-4C30-A8C3-E7B43EFAF793}" type="presParOf" srcId="{AD286C16-7660-459C-8B23-890BFADC600E}" destId="{6B65F9A0-EE09-4693-AA5F-645100BE1293}" srcOrd="0" destOrd="0" presId="urn:microsoft.com/office/officeart/2005/8/layout/hierarchy1"/>
    <dgm:cxn modelId="{86D3B9DB-246A-483E-964C-E9D08F2FA2C9}" type="presParOf" srcId="{6B65F9A0-EE09-4693-AA5F-645100BE1293}" destId="{CD58D684-F0CA-412E-8B7E-41C10A9E908B}" srcOrd="0" destOrd="0" presId="urn:microsoft.com/office/officeart/2005/8/layout/hierarchy1"/>
    <dgm:cxn modelId="{1F65A669-AA41-47F4-AEAA-AE4EBD54B701}" type="presParOf" srcId="{6B65F9A0-EE09-4693-AA5F-645100BE1293}" destId="{C7C0DD8D-2502-4B0F-8B20-CE86373B8099}" srcOrd="1" destOrd="0" presId="urn:microsoft.com/office/officeart/2005/8/layout/hierarchy1"/>
    <dgm:cxn modelId="{C91A63A1-C011-49E4-AE58-183441B82721}" type="presParOf" srcId="{AD286C16-7660-459C-8B23-890BFADC600E}" destId="{4E6332E1-0F1D-495B-859D-75F42A3B51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0B496-802C-4734-9C36-966036833B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9F8987-07E7-49A8-AEED-53E514BF031A}">
      <dgm:prSet/>
      <dgm:spPr/>
      <dgm:t>
        <a:bodyPr/>
        <a:lstStyle/>
        <a:p>
          <a:r>
            <a:rPr lang="en-ZA"/>
            <a:t>According to President Cyril Ramaphosa’s statement on the 48th day of lockdown in 2020, men have declared war against women. </a:t>
          </a:r>
          <a:endParaRPr lang="en-US"/>
        </a:p>
      </dgm:t>
    </dgm:pt>
    <dgm:pt modelId="{4B0BF773-EE17-481D-9F24-5281D61742D4}" type="parTrans" cxnId="{10E9B835-C256-49B0-A8A8-CF6FE3CAC60A}">
      <dgm:prSet/>
      <dgm:spPr/>
      <dgm:t>
        <a:bodyPr/>
        <a:lstStyle/>
        <a:p>
          <a:endParaRPr lang="en-US"/>
        </a:p>
      </dgm:t>
    </dgm:pt>
    <dgm:pt modelId="{94987325-03C3-4AAE-A87A-FA6429080D19}" type="sibTrans" cxnId="{10E9B835-C256-49B0-A8A8-CF6FE3CAC60A}">
      <dgm:prSet/>
      <dgm:spPr/>
      <dgm:t>
        <a:bodyPr/>
        <a:lstStyle/>
        <a:p>
          <a:endParaRPr lang="en-US"/>
        </a:p>
      </dgm:t>
    </dgm:pt>
    <dgm:pt modelId="{A8E348C2-1D98-4EFF-882B-D24C1C2EAC3A}">
      <dgm:prSet/>
      <dgm:spPr/>
      <dgm:t>
        <a:bodyPr/>
        <a:lstStyle/>
        <a:p>
          <a:r>
            <a:rPr lang="en-ZA"/>
            <a:t>The statement expressed concerns over the increase in GBV cases against women during the lockdown. </a:t>
          </a:r>
          <a:endParaRPr lang="en-US"/>
        </a:p>
      </dgm:t>
    </dgm:pt>
    <dgm:pt modelId="{69B2CDAA-5BC9-4F63-BD7C-9AC5A078BE54}" type="parTrans" cxnId="{11713DA7-C0A1-424B-B779-1E2EEED7AAD6}">
      <dgm:prSet/>
      <dgm:spPr/>
      <dgm:t>
        <a:bodyPr/>
        <a:lstStyle/>
        <a:p>
          <a:endParaRPr lang="en-US"/>
        </a:p>
      </dgm:t>
    </dgm:pt>
    <dgm:pt modelId="{7C407CA7-4FAD-4836-BACA-8DAAD8C5D0C8}" type="sibTrans" cxnId="{11713DA7-C0A1-424B-B779-1E2EEED7AAD6}">
      <dgm:prSet/>
      <dgm:spPr/>
      <dgm:t>
        <a:bodyPr/>
        <a:lstStyle/>
        <a:p>
          <a:endParaRPr lang="en-US"/>
        </a:p>
      </dgm:t>
    </dgm:pt>
    <dgm:pt modelId="{EBF81DF1-959C-4E11-B178-9A99EF3B975C}">
      <dgm:prSet/>
      <dgm:spPr/>
      <dgm:t>
        <a:bodyPr/>
        <a:lstStyle/>
        <a:p>
          <a:r>
            <a:rPr lang="en-ZA"/>
            <a:t>According to President Cyril Ramaphosa’s statement on the 48th day of lockdown in 2020, men have declared war against women. </a:t>
          </a:r>
          <a:endParaRPr lang="en-US"/>
        </a:p>
      </dgm:t>
    </dgm:pt>
    <dgm:pt modelId="{A6789DD6-957A-4115-B9B8-4683660F7A65}" type="parTrans" cxnId="{EC996491-28CD-4B87-8B05-E01447109299}">
      <dgm:prSet/>
      <dgm:spPr/>
      <dgm:t>
        <a:bodyPr/>
        <a:lstStyle/>
        <a:p>
          <a:endParaRPr lang="en-US"/>
        </a:p>
      </dgm:t>
    </dgm:pt>
    <dgm:pt modelId="{72CAD96D-AE32-46D4-8C35-263EC0C6D99C}" type="sibTrans" cxnId="{EC996491-28CD-4B87-8B05-E01447109299}">
      <dgm:prSet/>
      <dgm:spPr/>
      <dgm:t>
        <a:bodyPr/>
        <a:lstStyle/>
        <a:p>
          <a:endParaRPr lang="en-US"/>
        </a:p>
      </dgm:t>
    </dgm:pt>
    <dgm:pt modelId="{B91B729E-15AC-4D89-8A03-715507071852}">
      <dgm:prSet/>
      <dgm:spPr/>
      <dgm:t>
        <a:bodyPr/>
        <a:lstStyle/>
        <a:p>
          <a:r>
            <a:rPr lang="en-ZA"/>
            <a:t>The statement expressed concerns over the increase in GBV cases against women during the lockdown. </a:t>
          </a:r>
          <a:endParaRPr lang="en-US"/>
        </a:p>
      </dgm:t>
    </dgm:pt>
    <dgm:pt modelId="{27726910-17FE-4E86-A596-8868FE24D3BC}" type="parTrans" cxnId="{4139C411-D354-406C-84CC-CAD8F543FAE9}">
      <dgm:prSet/>
      <dgm:spPr/>
      <dgm:t>
        <a:bodyPr/>
        <a:lstStyle/>
        <a:p>
          <a:endParaRPr lang="en-US"/>
        </a:p>
      </dgm:t>
    </dgm:pt>
    <dgm:pt modelId="{F98B0DE5-060A-4130-AF15-B1B5AFAD05A4}" type="sibTrans" cxnId="{4139C411-D354-406C-84CC-CAD8F543FAE9}">
      <dgm:prSet/>
      <dgm:spPr/>
      <dgm:t>
        <a:bodyPr/>
        <a:lstStyle/>
        <a:p>
          <a:endParaRPr lang="en-US"/>
        </a:p>
      </dgm:t>
    </dgm:pt>
    <dgm:pt modelId="{3E74174D-38EC-4EE9-961B-567F87CD8B56}" type="pres">
      <dgm:prSet presAssocID="{18F0B496-802C-4734-9C36-966036833BD9}" presName="linear" presStyleCnt="0">
        <dgm:presLayoutVars>
          <dgm:animLvl val="lvl"/>
          <dgm:resizeHandles val="exact"/>
        </dgm:presLayoutVars>
      </dgm:prSet>
      <dgm:spPr/>
    </dgm:pt>
    <dgm:pt modelId="{D4132617-68FA-45FE-B5AB-D85B75276964}" type="pres">
      <dgm:prSet presAssocID="{A19F8987-07E7-49A8-AEED-53E514BF031A}" presName="parentText" presStyleLbl="node1" presStyleIdx="0" presStyleCnt="4">
        <dgm:presLayoutVars>
          <dgm:chMax val="0"/>
          <dgm:bulletEnabled val="1"/>
        </dgm:presLayoutVars>
      </dgm:prSet>
      <dgm:spPr/>
    </dgm:pt>
    <dgm:pt modelId="{1F9E4A2C-EDA3-40D7-B303-F9A18E4F1E80}" type="pres">
      <dgm:prSet presAssocID="{94987325-03C3-4AAE-A87A-FA6429080D19}" presName="spacer" presStyleCnt="0"/>
      <dgm:spPr/>
    </dgm:pt>
    <dgm:pt modelId="{94D09E85-47E4-4BBA-968B-2C07359C7284}" type="pres">
      <dgm:prSet presAssocID="{A8E348C2-1D98-4EFF-882B-D24C1C2EAC3A}" presName="parentText" presStyleLbl="node1" presStyleIdx="1" presStyleCnt="4">
        <dgm:presLayoutVars>
          <dgm:chMax val="0"/>
          <dgm:bulletEnabled val="1"/>
        </dgm:presLayoutVars>
      </dgm:prSet>
      <dgm:spPr/>
    </dgm:pt>
    <dgm:pt modelId="{7BFC4E02-F029-4212-A23D-9657EDB6C89A}" type="pres">
      <dgm:prSet presAssocID="{7C407CA7-4FAD-4836-BACA-8DAAD8C5D0C8}" presName="spacer" presStyleCnt="0"/>
      <dgm:spPr/>
    </dgm:pt>
    <dgm:pt modelId="{8EC7DAAC-F1C5-4211-8D62-84A03EBCDF98}" type="pres">
      <dgm:prSet presAssocID="{EBF81DF1-959C-4E11-B178-9A99EF3B975C}" presName="parentText" presStyleLbl="node1" presStyleIdx="2" presStyleCnt="4">
        <dgm:presLayoutVars>
          <dgm:chMax val="0"/>
          <dgm:bulletEnabled val="1"/>
        </dgm:presLayoutVars>
      </dgm:prSet>
      <dgm:spPr/>
    </dgm:pt>
    <dgm:pt modelId="{D7F2F098-606E-49B7-AAFB-C051DDEA3DA8}" type="pres">
      <dgm:prSet presAssocID="{72CAD96D-AE32-46D4-8C35-263EC0C6D99C}" presName="spacer" presStyleCnt="0"/>
      <dgm:spPr/>
    </dgm:pt>
    <dgm:pt modelId="{50DC733D-F7FD-4C3A-9AB1-A1C3A8C0BDD4}" type="pres">
      <dgm:prSet presAssocID="{B91B729E-15AC-4D89-8A03-715507071852}" presName="parentText" presStyleLbl="node1" presStyleIdx="3" presStyleCnt="4">
        <dgm:presLayoutVars>
          <dgm:chMax val="0"/>
          <dgm:bulletEnabled val="1"/>
        </dgm:presLayoutVars>
      </dgm:prSet>
      <dgm:spPr/>
    </dgm:pt>
  </dgm:ptLst>
  <dgm:cxnLst>
    <dgm:cxn modelId="{07E37F0A-AB56-4400-B9EC-C0CABE13D23B}" type="presOf" srcId="{18F0B496-802C-4734-9C36-966036833BD9}" destId="{3E74174D-38EC-4EE9-961B-567F87CD8B56}" srcOrd="0" destOrd="0" presId="urn:microsoft.com/office/officeart/2005/8/layout/vList2"/>
    <dgm:cxn modelId="{4139C411-D354-406C-84CC-CAD8F543FAE9}" srcId="{18F0B496-802C-4734-9C36-966036833BD9}" destId="{B91B729E-15AC-4D89-8A03-715507071852}" srcOrd="3" destOrd="0" parTransId="{27726910-17FE-4E86-A596-8868FE24D3BC}" sibTransId="{F98B0DE5-060A-4130-AF15-B1B5AFAD05A4}"/>
    <dgm:cxn modelId="{5CD5F51E-FF26-4A45-AA40-3B5614572608}" type="presOf" srcId="{A8E348C2-1D98-4EFF-882B-D24C1C2EAC3A}" destId="{94D09E85-47E4-4BBA-968B-2C07359C7284}" srcOrd="0" destOrd="0" presId="urn:microsoft.com/office/officeart/2005/8/layout/vList2"/>
    <dgm:cxn modelId="{727D2023-B1A8-4643-8FD1-47986AE93931}" type="presOf" srcId="{EBF81DF1-959C-4E11-B178-9A99EF3B975C}" destId="{8EC7DAAC-F1C5-4211-8D62-84A03EBCDF98}" srcOrd="0" destOrd="0" presId="urn:microsoft.com/office/officeart/2005/8/layout/vList2"/>
    <dgm:cxn modelId="{10E9B835-C256-49B0-A8A8-CF6FE3CAC60A}" srcId="{18F0B496-802C-4734-9C36-966036833BD9}" destId="{A19F8987-07E7-49A8-AEED-53E514BF031A}" srcOrd="0" destOrd="0" parTransId="{4B0BF773-EE17-481D-9F24-5281D61742D4}" sibTransId="{94987325-03C3-4AAE-A87A-FA6429080D19}"/>
    <dgm:cxn modelId="{8B6A1738-2903-458A-BCDF-79A00295B61A}" type="presOf" srcId="{A19F8987-07E7-49A8-AEED-53E514BF031A}" destId="{D4132617-68FA-45FE-B5AB-D85B75276964}" srcOrd="0" destOrd="0" presId="urn:microsoft.com/office/officeart/2005/8/layout/vList2"/>
    <dgm:cxn modelId="{EA7CDC44-EBA7-4090-9FF6-2A292FA4E969}" type="presOf" srcId="{B91B729E-15AC-4D89-8A03-715507071852}" destId="{50DC733D-F7FD-4C3A-9AB1-A1C3A8C0BDD4}" srcOrd="0" destOrd="0" presId="urn:microsoft.com/office/officeart/2005/8/layout/vList2"/>
    <dgm:cxn modelId="{EC996491-28CD-4B87-8B05-E01447109299}" srcId="{18F0B496-802C-4734-9C36-966036833BD9}" destId="{EBF81DF1-959C-4E11-B178-9A99EF3B975C}" srcOrd="2" destOrd="0" parTransId="{A6789DD6-957A-4115-B9B8-4683660F7A65}" sibTransId="{72CAD96D-AE32-46D4-8C35-263EC0C6D99C}"/>
    <dgm:cxn modelId="{11713DA7-C0A1-424B-B779-1E2EEED7AAD6}" srcId="{18F0B496-802C-4734-9C36-966036833BD9}" destId="{A8E348C2-1D98-4EFF-882B-D24C1C2EAC3A}" srcOrd="1" destOrd="0" parTransId="{69B2CDAA-5BC9-4F63-BD7C-9AC5A078BE54}" sibTransId="{7C407CA7-4FAD-4836-BACA-8DAAD8C5D0C8}"/>
    <dgm:cxn modelId="{09410F23-62B8-4D12-92E7-0A452AF6073D}" type="presParOf" srcId="{3E74174D-38EC-4EE9-961B-567F87CD8B56}" destId="{D4132617-68FA-45FE-B5AB-D85B75276964}" srcOrd="0" destOrd="0" presId="urn:microsoft.com/office/officeart/2005/8/layout/vList2"/>
    <dgm:cxn modelId="{4933CEA3-1180-41EC-ACE7-A0FBA2DA64BA}" type="presParOf" srcId="{3E74174D-38EC-4EE9-961B-567F87CD8B56}" destId="{1F9E4A2C-EDA3-40D7-B303-F9A18E4F1E80}" srcOrd="1" destOrd="0" presId="urn:microsoft.com/office/officeart/2005/8/layout/vList2"/>
    <dgm:cxn modelId="{9483AD62-6DA8-4696-8BAB-62F32A61F8FE}" type="presParOf" srcId="{3E74174D-38EC-4EE9-961B-567F87CD8B56}" destId="{94D09E85-47E4-4BBA-968B-2C07359C7284}" srcOrd="2" destOrd="0" presId="urn:microsoft.com/office/officeart/2005/8/layout/vList2"/>
    <dgm:cxn modelId="{C86781E5-DCDF-4B3A-86AF-EC7A73B7F7BF}" type="presParOf" srcId="{3E74174D-38EC-4EE9-961B-567F87CD8B56}" destId="{7BFC4E02-F029-4212-A23D-9657EDB6C89A}" srcOrd="3" destOrd="0" presId="urn:microsoft.com/office/officeart/2005/8/layout/vList2"/>
    <dgm:cxn modelId="{05D79D9B-7055-424A-8CAD-14096D3095BF}" type="presParOf" srcId="{3E74174D-38EC-4EE9-961B-567F87CD8B56}" destId="{8EC7DAAC-F1C5-4211-8D62-84A03EBCDF98}" srcOrd="4" destOrd="0" presId="urn:microsoft.com/office/officeart/2005/8/layout/vList2"/>
    <dgm:cxn modelId="{B4312B3D-BF6E-4263-9967-9B0E28DADBEA}" type="presParOf" srcId="{3E74174D-38EC-4EE9-961B-567F87CD8B56}" destId="{D7F2F098-606E-49B7-AAFB-C051DDEA3DA8}" srcOrd="5" destOrd="0" presId="urn:microsoft.com/office/officeart/2005/8/layout/vList2"/>
    <dgm:cxn modelId="{49A2754E-6BEE-4ECF-A1C9-B5458B886832}" type="presParOf" srcId="{3E74174D-38EC-4EE9-961B-567F87CD8B56}" destId="{50DC733D-F7FD-4C3A-9AB1-A1C3A8C0BDD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C6FD84-CE8A-4FFA-9A05-F5C445C5FE3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17D4A8F3-38C7-45B0-8477-6B92ACEA0F4D}">
      <dgm:prSet/>
      <dgm:spPr/>
      <dgm:t>
        <a:bodyPr/>
        <a:lstStyle/>
        <a:p>
          <a:r>
            <a:rPr lang="en-ZA"/>
            <a:t>Similarly, during the first week of lockdown, about 87,000 GBV calls were received by the South African Police Services (SAPS). </a:t>
          </a:r>
          <a:endParaRPr lang="en-US"/>
        </a:p>
      </dgm:t>
    </dgm:pt>
    <dgm:pt modelId="{FFD32CFC-D08E-4D4C-96E3-51CD523475C8}" type="parTrans" cxnId="{CAF22976-4217-4080-A7AC-AC567213E5E8}">
      <dgm:prSet/>
      <dgm:spPr/>
      <dgm:t>
        <a:bodyPr/>
        <a:lstStyle/>
        <a:p>
          <a:endParaRPr lang="en-US"/>
        </a:p>
      </dgm:t>
    </dgm:pt>
    <dgm:pt modelId="{03D61B01-CBD5-4A3C-9773-949D90F4582F}" type="sibTrans" cxnId="{CAF22976-4217-4080-A7AC-AC567213E5E8}">
      <dgm:prSet/>
      <dgm:spPr/>
      <dgm:t>
        <a:bodyPr/>
        <a:lstStyle/>
        <a:p>
          <a:endParaRPr lang="en-US"/>
        </a:p>
      </dgm:t>
    </dgm:pt>
    <dgm:pt modelId="{9B4D1462-5AA6-419E-8E09-01037B776B23}">
      <dgm:prSet/>
      <dgm:spPr/>
      <dgm:t>
        <a:bodyPr/>
        <a:lstStyle/>
        <a:p>
          <a:r>
            <a:rPr lang="en-ZA"/>
            <a:t>In addition, more than 120,000 victims had called the South African National helpline to report GVB, in the first three weeks after the lockdown started. With this increase, it is clear that South Africa is fighting another deadly pandemic of GBV.</a:t>
          </a:r>
          <a:endParaRPr lang="en-US"/>
        </a:p>
      </dgm:t>
    </dgm:pt>
    <dgm:pt modelId="{308D1501-F2E9-4D7E-9199-A58AA9C54C35}" type="parTrans" cxnId="{5A5D53CB-A120-4EFA-A5EC-79EE9F4F7B0A}">
      <dgm:prSet/>
      <dgm:spPr/>
      <dgm:t>
        <a:bodyPr/>
        <a:lstStyle/>
        <a:p>
          <a:endParaRPr lang="en-US"/>
        </a:p>
      </dgm:t>
    </dgm:pt>
    <dgm:pt modelId="{C052AF9E-02F4-4A0F-8CFD-0718FD733FEB}" type="sibTrans" cxnId="{5A5D53CB-A120-4EFA-A5EC-79EE9F4F7B0A}">
      <dgm:prSet/>
      <dgm:spPr/>
      <dgm:t>
        <a:bodyPr/>
        <a:lstStyle/>
        <a:p>
          <a:endParaRPr lang="en-US"/>
        </a:p>
      </dgm:t>
    </dgm:pt>
    <dgm:pt modelId="{F9EC9FEA-F1F5-4A45-93ED-F93C12E1091C}" type="pres">
      <dgm:prSet presAssocID="{43C6FD84-CE8A-4FFA-9A05-F5C445C5FE3E}" presName="Name0" presStyleCnt="0">
        <dgm:presLayoutVars>
          <dgm:dir/>
          <dgm:animLvl val="lvl"/>
          <dgm:resizeHandles val="exact"/>
        </dgm:presLayoutVars>
      </dgm:prSet>
      <dgm:spPr/>
    </dgm:pt>
    <dgm:pt modelId="{26909EFD-160D-4BA6-ADDD-7D3BD6DD2303}" type="pres">
      <dgm:prSet presAssocID="{9B4D1462-5AA6-419E-8E09-01037B776B23}" presName="boxAndChildren" presStyleCnt="0"/>
      <dgm:spPr/>
    </dgm:pt>
    <dgm:pt modelId="{3BD33CAF-FBF6-47EC-B934-8F5872BF435F}" type="pres">
      <dgm:prSet presAssocID="{9B4D1462-5AA6-419E-8E09-01037B776B23}" presName="parentTextBox" presStyleLbl="node1" presStyleIdx="0" presStyleCnt="2"/>
      <dgm:spPr/>
    </dgm:pt>
    <dgm:pt modelId="{7C50E0AE-1ED1-46B7-9269-7C3445F2C617}" type="pres">
      <dgm:prSet presAssocID="{03D61B01-CBD5-4A3C-9773-949D90F4582F}" presName="sp" presStyleCnt="0"/>
      <dgm:spPr/>
    </dgm:pt>
    <dgm:pt modelId="{0FCCE9DA-FFC3-4CC1-8368-F2D217202B2F}" type="pres">
      <dgm:prSet presAssocID="{17D4A8F3-38C7-45B0-8477-6B92ACEA0F4D}" presName="arrowAndChildren" presStyleCnt="0"/>
      <dgm:spPr/>
    </dgm:pt>
    <dgm:pt modelId="{8CB1398D-8668-41CA-8B82-D02B6095D4DB}" type="pres">
      <dgm:prSet presAssocID="{17D4A8F3-38C7-45B0-8477-6B92ACEA0F4D}" presName="parentTextArrow" presStyleLbl="node1" presStyleIdx="1" presStyleCnt="2"/>
      <dgm:spPr/>
    </dgm:pt>
  </dgm:ptLst>
  <dgm:cxnLst>
    <dgm:cxn modelId="{A78C5926-F69C-4E24-9BDB-9738AC2C856E}" type="presOf" srcId="{43C6FD84-CE8A-4FFA-9A05-F5C445C5FE3E}" destId="{F9EC9FEA-F1F5-4A45-93ED-F93C12E1091C}" srcOrd="0" destOrd="0" presId="urn:microsoft.com/office/officeart/2005/8/layout/process4"/>
    <dgm:cxn modelId="{46469632-0CE6-458E-8F0F-841A6DEB6B61}" type="presOf" srcId="{9B4D1462-5AA6-419E-8E09-01037B776B23}" destId="{3BD33CAF-FBF6-47EC-B934-8F5872BF435F}" srcOrd="0" destOrd="0" presId="urn:microsoft.com/office/officeart/2005/8/layout/process4"/>
    <dgm:cxn modelId="{CAF22976-4217-4080-A7AC-AC567213E5E8}" srcId="{43C6FD84-CE8A-4FFA-9A05-F5C445C5FE3E}" destId="{17D4A8F3-38C7-45B0-8477-6B92ACEA0F4D}" srcOrd="0" destOrd="0" parTransId="{FFD32CFC-D08E-4D4C-96E3-51CD523475C8}" sibTransId="{03D61B01-CBD5-4A3C-9773-949D90F4582F}"/>
    <dgm:cxn modelId="{40B12385-2E04-41C1-8632-D828CD7958E8}" type="presOf" srcId="{17D4A8F3-38C7-45B0-8477-6B92ACEA0F4D}" destId="{8CB1398D-8668-41CA-8B82-D02B6095D4DB}" srcOrd="0" destOrd="0" presId="urn:microsoft.com/office/officeart/2005/8/layout/process4"/>
    <dgm:cxn modelId="{5A5D53CB-A120-4EFA-A5EC-79EE9F4F7B0A}" srcId="{43C6FD84-CE8A-4FFA-9A05-F5C445C5FE3E}" destId="{9B4D1462-5AA6-419E-8E09-01037B776B23}" srcOrd="1" destOrd="0" parTransId="{308D1501-F2E9-4D7E-9199-A58AA9C54C35}" sibTransId="{C052AF9E-02F4-4A0F-8CFD-0718FD733FEB}"/>
    <dgm:cxn modelId="{C2A76A1A-5D1A-45FE-AFF8-F1AA122F5E54}" type="presParOf" srcId="{F9EC9FEA-F1F5-4A45-93ED-F93C12E1091C}" destId="{26909EFD-160D-4BA6-ADDD-7D3BD6DD2303}" srcOrd="0" destOrd="0" presId="urn:microsoft.com/office/officeart/2005/8/layout/process4"/>
    <dgm:cxn modelId="{6597CFFA-1E27-4CA7-A70C-F23852A12D21}" type="presParOf" srcId="{26909EFD-160D-4BA6-ADDD-7D3BD6DD2303}" destId="{3BD33CAF-FBF6-47EC-B934-8F5872BF435F}" srcOrd="0" destOrd="0" presId="urn:microsoft.com/office/officeart/2005/8/layout/process4"/>
    <dgm:cxn modelId="{CB77B007-B550-49BA-9156-B9A86F1BE77D}" type="presParOf" srcId="{F9EC9FEA-F1F5-4A45-93ED-F93C12E1091C}" destId="{7C50E0AE-1ED1-46B7-9269-7C3445F2C617}" srcOrd="1" destOrd="0" presId="urn:microsoft.com/office/officeart/2005/8/layout/process4"/>
    <dgm:cxn modelId="{CFD9D5DE-F163-4E61-B08C-FE01C4E4451A}" type="presParOf" srcId="{F9EC9FEA-F1F5-4A45-93ED-F93C12E1091C}" destId="{0FCCE9DA-FFC3-4CC1-8368-F2D217202B2F}" srcOrd="2" destOrd="0" presId="urn:microsoft.com/office/officeart/2005/8/layout/process4"/>
    <dgm:cxn modelId="{3DC25749-1DC6-4049-BE21-58E2D7D4273B}" type="presParOf" srcId="{0FCCE9DA-FFC3-4CC1-8368-F2D217202B2F}" destId="{8CB1398D-8668-41CA-8B82-D02B6095D4D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A095B8-CB48-4FDA-A36B-B23901B8265D}"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ED2D528A-6B62-4877-A5AF-C011A3750E5A}">
      <dgm:prSet/>
      <dgm:spPr/>
      <dgm:t>
        <a:bodyPr/>
        <a:lstStyle/>
        <a:p>
          <a:r>
            <a:rPr lang="en-ZA" dirty="0"/>
            <a:t>Social workers should establish violence prevention programs by working with men and boys if they are to address gender inequality and prevent men’s perpetration of violence.</a:t>
          </a:r>
          <a:endParaRPr lang="en-US" dirty="0"/>
        </a:p>
      </dgm:t>
    </dgm:pt>
    <dgm:pt modelId="{0C95FC71-62E4-4721-AD3F-338529951B62}" type="parTrans" cxnId="{336655F8-7975-4ED3-92BF-8F1420E56760}">
      <dgm:prSet/>
      <dgm:spPr/>
      <dgm:t>
        <a:bodyPr/>
        <a:lstStyle/>
        <a:p>
          <a:endParaRPr lang="en-US"/>
        </a:p>
      </dgm:t>
    </dgm:pt>
    <dgm:pt modelId="{C76A5483-8692-4C12-83BD-CC22B9E63AFD}" type="sibTrans" cxnId="{336655F8-7975-4ED3-92BF-8F1420E56760}">
      <dgm:prSet/>
      <dgm:spPr/>
      <dgm:t>
        <a:bodyPr/>
        <a:lstStyle/>
        <a:p>
          <a:endParaRPr lang="en-US"/>
        </a:p>
      </dgm:t>
    </dgm:pt>
    <dgm:pt modelId="{551443F4-568F-4853-82C9-7DC49C9F1D57}">
      <dgm:prSet/>
      <dgm:spPr/>
      <dgm:t>
        <a:bodyPr/>
        <a:lstStyle/>
        <a:p>
          <a:r>
            <a:rPr lang="en-ZA" dirty="0"/>
            <a:t>In these violence prevention programs, social workers need to also address the way patriarchal norms negatively impact men and women. In this way, they will engage men in efforts to transform gender norms and relations and prevent violence. </a:t>
          </a:r>
          <a:endParaRPr lang="en-US" dirty="0"/>
        </a:p>
      </dgm:t>
    </dgm:pt>
    <dgm:pt modelId="{5AD4D562-235D-4548-9D2D-2AAB05100E2E}" type="parTrans" cxnId="{152AEC11-8711-40BE-8803-99A1D46D7983}">
      <dgm:prSet/>
      <dgm:spPr/>
      <dgm:t>
        <a:bodyPr/>
        <a:lstStyle/>
        <a:p>
          <a:endParaRPr lang="en-US"/>
        </a:p>
      </dgm:t>
    </dgm:pt>
    <dgm:pt modelId="{F95B103E-2B6F-4635-898A-AC80A761F1B6}" type="sibTrans" cxnId="{152AEC11-8711-40BE-8803-99A1D46D7983}">
      <dgm:prSet/>
      <dgm:spPr/>
      <dgm:t>
        <a:bodyPr/>
        <a:lstStyle/>
        <a:p>
          <a:endParaRPr lang="en-US"/>
        </a:p>
      </dgm:t>
    </dgm:pt>
    <dgm:pt modelId="{553CF8EA-AEAF-40FE-9F90-81769234A7B0}">
      <dgm:prSet/>
      <dgm:spPr/>
      <dgm:t>
        <a:bodyPr/>
        <a:lstStyle/>
        <a:p>
          <a:r>
            <a:rPr lang="en-ZA"/>
            <a:t>Working with men and boys to address their needs and enhance their lives, including by affirming positive constructions of masculinity might help in fighting against gender inequality.</a:t>
          </a:r>
          <a:endParaRPr lang="en-US"/>
        </a:p>
      </dgm:t>
    </dgm:pt>
    <dgm:pt modelId="{59D11718-DC1E-414E-A09B-E50599629467}" type="parTrans" cxnId="{F4A61696-AE21-4745-A5F7-D0FCA2B9C445}">
      <dgm:prSet/>
      <dgm:spPr/>
      <dgm:t>
        <a:bodyPr/>
        <a:lstStyle/>
        <a:p>
          <a:endParaRPr lang="en-US"/>
        </a:p>
      </dgm:t>
    </dgm:pt>
    <dgm:pt modelId="{022EF763-8439-4C95-BFC7-E0E97F02542D}" type="sibTrans" cxnId="{F4A61696-AE21-4745-A5F7-D0FCA2B9C445}">
      <dgm:prSet/>
      <dgm:spPr/>
      <dgm:t>
        <a:bodyPr/>
        <a:lstStyle/>
        <a:p>
          <a:endParaRPr lang="en-US"/>
        </a:p>
      </dgm:t>
    </dgm:pt>
    <dgm:pt modelId="{2CD6EB99-8C23-405C-A7C8-355E8DD4A4E9}" type="pres">
      <dgm:prSet presAssocID="{ABA095B8-CB48-4FDA-A36B-B23901B8265D}" presName="Name0" presStyleCnt="0">
        <dgm:presLayoutVars>
          <dgm:dir/>
          <dgm:resizeHandles val="exact"/>
        </dgm:presLayoutVars>
      </dgm:prSet>
      <dgm:spPr/>
    </dgm:pt>
    <dgm:pt modelId="{F89AD27E-1109-4A96-893E-AA5105D9327D}" type="pres">
      <dgm:prSet presAssocID="{ED2D528A-6B62-4877-A5AF-C011A3750E5A}" presName="node" presStyleLbl="node1" presStyleIdx="0" presStyleCnt="3">
        <dgm:presLayoutVars>
          <dgm:bulletEnabled val="1"/>
        </dgm:presLayoutVars>
      </dgm:prSet>
      <dgm:spPr/>
    </dgm:pt>
    <dgm:pt modelId="{B8F1C5FD-2BAE-4E37-A275-9B7F2C395021}" type="pres">
      <dgm:prSet presAssocID="{C76A5483-8692-4C12-83BD-CC22B9E63AFD}" presName="sibTrans" presStyleLbl="sibTrans2D1" presStyleIdx="0" presStyleCnt="2"/>
      <dgm:spPr/>
    </dgm:pt>
    <dgm:pt modelId="{EDA7593D-A212-40AB-BDA7-003D6C6B51EB}" type="pres">
      <dgm:prSet presAssocID="{C76A5483-8692-4C12-83BD-CC22B9E63AFD}" presName="connectorText" presStyleLbl="sibTrans2D1" presStyleIdx="0" presStyleCnt="2"/>
      <dgm:spPr/>
    </dgm:pt>
    <dgm:pt modelId="{A83B6E40-5BF8-4912-A8C8-6E37BFDAFB0A}" type="pres">
      <dgm:prSet presAssocID="{551443F4-568F-4853-82C9-7DC49C9F1D57}" presName="node" presStyleLbl="node1" presStyleIdx="1" presStyleCnt="3">
        <dgm:presLayoutVars>
          <dgm:bulletEnabled val="1"/>
        </dgm:presLayoutVars>
      </dgm:prSet>
      <dgm:spPr/>
    </dgm:pt>
    <dgm:pt modelId="{EC442570-05B3-4373-BD6F-4E2A54795A74}" type="pres">
      <dgm:prSet presAssocID="{F95B103E-2B6F-4635-898A-AC80A761F1B6}" presName="sibTrans" presStyleLbl="sibTrans2D1" presStyleIdx="1" presStyleCnt="2"/>
      <dgm:spPr/>
    </dgm:pt>
    <dgm:pt modelId="{70914085-5DC9-4E63-9D43-41E3CF155481}" type="pres">
      <dgm:prSet presAssocID="{F95B103E-2B6F-4635-898A-AC80A761F1B6}" presName="connectorText" presStyleLbl="sibTrans2D1" presStyleIdx="1" presStyleCnt="2"/>
      <dgm:spPr/>
    </dgm:pt>
    <dgm:pt modelId="{29F92DD7-E3E6-45C5-958D-9F087B721317}" type="pres">
      <dgm:prSet presAssocID="{553CF8EA-AEAF-40FE-9F90-81769234A7B0}" presName="node" presStyleLbl="node1" presStyleIdx="2" presStyleCnt="3">
        <dgm:presLayoutVars>
          <dgm:bulletEnabled val="1"/>
        </dgm:presLayoutVars>
      </dgm:prSet>
      <dgm:spPr/>
    </dgm:pt>
  </dgm:ptLst>
  <dgm:cxnLst>
    <dgm:cxn modelId="{489DD605-BC99-482D-B2FA-60FECFF1AB17}" type="presOf" srcId="{C76A5483-8692-4C12-83BD-CC22B9E63AFD}" destId="{B8F1C5FD-2BAE-4E37-A275-9B7F2C395021}" srcOrd="0" destOrd="0" presId="urn:microsoft.com/office/officeart/2005/8/layout/process1"/>
    <dgm:cxn modelId="{152AEC11-8711-40BE-8803-99A1D46D7983}" srcId="{ABA095B8-CB48-4FDA-A36B-B23901B8265D}" destId="{551443F4-568F-4853-82C9-7DC49C9F1D57}" srcOrd="1" destOrd="0" parTransId="{5AD4D562-235D-4548-9D2D-2AAB05100E2E}" sibTransId="{F95B103E-2B6F-4635-898A-AC80A761F1B6}"/>
    <dgm:cxn modelId="{7E25C640-F705-4F11-8A36-CDE54A87F92C}" type="presOf" srcId="{ED2D528A-6B62-4877-A5AF-C011A3750E5A}" destId="{F89AD27E-1109-4A96-893E-AA5105D9327D}" srcOrd="0" destOrd="0" presId="urn:microsoft.com/office/officeart/2005/8/layout/process1"/>
    <dgm:cxn modelId="{A5649574-C334-40C9-AA69-08B74F7592DF}" type="presOf" srcId="{F95B103E-2B6F-4635-898A-AC80A761F1B6}" destId="{70914085-5DC9-4E63-9D43-41E3CF155481}" srcOrd="1" destOrd="0" presId="urn:microsoft.com/office/officeart/2005/8/layout/process1"/>
    <dgm:cxn modelId="{F4A61696-AE21-4745-A5F7-D0FCA2B9C445}" srcId="{ABA095B8-CB48-4FDA-A36B-B23901B8265D}" destId="{553CF8EA-AEAF-40FE-9F90-81769234A7B0}" srcOrd="2" destOrd="0" parTransId="{59D11718-DC1E-414E-A09B-E50599629467}" sibTransId="{022EF763-8439-4C95-BFC7-E0E97F02542D}"/>
    <dgm:cxn modelId="{2334D59B-EE55-4D77-ADCC-563A0A22F419}" type="presOf" srcId="{C76A5483-8692-4C12-83BD-CC22B9E63AFD}" destId="{EDA7593D-A212-40AB-BDA7-003D6C6B51EB}" srcOrd="1" destOrd="0" presId="urn:microsoft.com/office/officeart/2005/8/layout/process1"/>
    <dgm:cxn modelId="{F0D65B9E-8EC5-4596-8522-57926ECD72BA}" type="presOf" srcId="{F95B103E-2B6F-4635-898A-AC80A761F1B6}" destId="{EC442570-05B3-4373-BD6F-4E2A54795A74}" srcOrd="0" destOrd="0" presId="urn:microsoft.com/office/officeart/2005/8/layout/process1"/>
    <dgm:cxn modelId="{FD86E3B0-7015-44AF-B3F5-57CA0DE2C856}" type="presOf" srcId="{ABA095B8-CB48-4FDA-A36B-B23901B8265D}" destId="{2CD6EB99-8C23-405C-A7C8-355E8DD4A4E9}" srcOrd="0" destOrd="0" presId="urn:microsoft.com/office/officeart/2005/8/layout/process1"/>
    <dgm:cxn modelId="{ADB1E8BB-AA6E-4CC6-876F-DCE98C9F5163}" type="presOf" srcId="{551443F4-568F-4853-82C9-7DC49C9F1D57}" destId="{A83B6E40-5BF8-4912-A8C8-6E37BFDAFB0A}" srcOrd="0" destOrd="0" presId="urn:microsoft.com/office/officeart/2005/8/layout/process1"/>
    <dgm:cxn modelId="{D151E2BE-8216-459B-9FCB-60CC7E7165E9}" type="presOf" srcId="{553CF8EA-AEAF-40FE-9F90-81769234A7B0}" destId="{29F92DD7-E3E6-45C5-958D-9F087B721317}" srcOrd="0" destOrd="0" presId="urn:microsoft.com/office/officeart/2005/8/layout/process1"/>
    <dgm:cxn modelId="{336655F8-7975-4ED3-92BF-8F1420E56760}" srcId="{ABA095B8-CB48-4FDA-A36B-B23901B8265D}" destId="{ED2D528A-6B62-4877-A5AF-C011A3750E5A}" srcOrd="0" destOrd="0" parTransId="{0C95FC71-62E4-4721-AD3F-338529951B62}" sibTransId="{C76A5483-8692-4C12-83BD-CC22B9E63AFD}"/>
    <dgm:cxn modelId="{CF94B840-9932-4352-AAED-AAAE4306FC35}" type="presParOf" srcId="{2CD6EB99-8C23-405C-A7C8-355E8DD4A4E9}" destId="{F89AD27E-1109-4A96-893E-AA5105D9327D}" srcOrd="0" destOrd="0" presId="urn:microsoft.com/office/officeart/2005/8/layout/process1"/>
    <dgm:cxn modelId="{76F45672-3A4E-4984-87B9-E414468195B0}" type="presParOf" srcId="{2CD6EB99-8C23-405C-A7C8-355E8DD4A4E9}" destId="{B8F1C5FD-2BAE-4E37-A275-9B7F2C395021}" srcOrd="1" destOrd="0" presId="urn:microsoft.com/office/officeart/2005/8/layout/process1"/>
    <dgm:cxn modelId="{292FE04B-613E-4566-A7D7-3AF85C4A6A7B}" type="presParOf" srcId="{B8F1C5FD-2BAE-4E37-A275-9B7F2C395021}" destId="{EDA7593D-A212-40AB-BDA7-003D6C6B51EB}" srcOrd="0" destOrd="0" presId="urn:microsoft.com/office/officeart/2005/8/layout/process1"/>
    <dgm:cxn modelId="{E03CF199-0B73-4E27-9E0D-90AC656B19EB}" type="presParOf" srcId="{2CD6EB99-8C23-405C-A7C8-355E8DD4A4E9}" destId="{A83B6E40-5BF8-4912-A8C8-6E37BFDAFB0A}" srcOrd="2" destOrd="0" presId="urn:microsoft.com/office/officeart/2005/8/layout/process1"/>
    <dgm:cxn modelId="{9757DFBE-FC00-41CE-AE78-9093C9038B24}" type="presParOf" srcId="{2CD6EB99-8C23-405C-A7C8-355E8DD4A4E9}" destId="{EC442570-05B3-4373-BD6F-4E2A54795A74}" srcOrd="3" destOrd="0" presId="urn:microsoft.com/office/officeart/2005/8/layout/process1"/>
    <dgm:cxn modelId="{F0E0FD5D-6B92-49EA-B1DC-F9869F8189B3}" type="presParOf" srcId="{EC442570-05B3-4373-BD6F-4E2A54795A74}" destId="{70914085-5DC9-4E63-9D43-41E3CF155481}" srcOrd="0" destOrd="0" presId="urn:microsoft.com/office/officeart/2005/8/layout/process1"/>
    <dgm:cxn modelId="{9901DB9E-327D-495F-AEDC-9DA281AEF0C4}" type="presParOf" srcId="{2CD6EB99-8C23-405C-A7C8-355E8DD4A4E9}" destId="{29F92DD7-E3E6-45C5-958D-9F087B72131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5A72F-7B1F-41F9-8F26-812658A36224}">
      <dsp:nvSpPr>
        <dsp:cNvPr id="0" name=""/>
        <dsp:cNvSpPr/>
      </dsp:nvSpPr>
      <dsp:spPr>
        <a:xfrm>
          <a:off x="0" y="161924"/>
          <a:ext cx="8571123" cy="1044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ZA" sz="1900" kern="1200"/>
            <a:t>According to Mackay (2015), radical feminist theory is based on the oppression of women in a social order dominated by subordination, including through sexuality and bodies.</a:t>
          </a:r>
          <a:endParaRPr lang="en-US" sz="1900" kern="1200"/>
        </a:p>
      </dsp:txBody>
      <dsp:txXfrm>
        <a:off x="51003" y="212927"/>
        <a:ext cx="8469117" cy="942803"/>
      </dsp:txXfrm>
    </dsp:sp>
    <dsp:sp modelId="{89F8B32C-D66D-47D1-8AE8-B5476260373C}">
      <dsp:nvSpPr>
        <dsp:cNvPr id="0" name=""/>
        <dsp:cNvSpPr/>
      </dsp:nvSpPr>
      <dsp:spPr>
        <a:xfrm>
          <a:off x="0" y="1261454"/>
          <a:ext cx="8571123" cy="1044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ZA" sz="1900" kern="1200"/>
            <a:t>Suppression of women occurs in the patriarchy which is a system that is hierarchical and dominated by a male over the female gender.</a:t>
          </a:r>
          <a:endParaRPr lang="en-US" sz="1900" kern="1200"/>
        </a:p>
      </dsp:txBody>
      <dsp:txXfrm>
        <a:off x="51003" y="1312457"/>
        <a:ext cx="8469117" cy="942803"/>
      </dsp:txXfrm>
    </dsp:sp>
    <dsp:sp modelId="{F76DF40A-CE89-41AB-947F-89DBF54C5AAD}">
      <dsp:nvSpPr>
        <dsp:cNvPr id="0" name=""/>
        <dsp:cNvSpPr/>
      </dsp:nvSpPr>
      <dsp:spPr>
        <a:xfrm>
          <a:off x="0" y="2360984"/>
          <a:ext cx="8571123" cy="1044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ZA" sz="1900" kern="1200"/>
            <a:t>This system comprises of and is sustained due to its features which include violence against women.</a:t>
          </a:r>
          <a:endParaRPr lang="en-US" sz="1900" kern="1200"/>
        </a:p>
      </dsp:txBody>
      <dsp:txXfrm>
        <a:off x="51003" y="2411987"/>
        <a:ext cx="8469117" cy="942803"/>
      </dsp:txXfrm>
    </dsp:sp>
    <dsp:sp modelId="{2532D8ED-90EB-478B-8FFE-3533F1E6569A}">
      <dsp:nvSpPr>
        <dsp:cNvPr id="0" name=""/>
        <dsp:cNvSpPr/>
      </dsp:nvSpPr>
      <dsp:spPr>
        <a:xfrm>
          <a:off x="0" y="3460514"/>
          <a:ext cx="8571123" cy="1044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ZA" sz="1900" kern="1200"/>
            <a:t>This theory best suits this study because literature reveals that women are the main victims of GBV, whilst men are the perpetrators. Therefore, it unfolds the oppression of women and how gender inequality perpetuates violence against women and girls. </a:t>
          </a:r>
          <a:endParaRPr lang="en-US" sz="1900" kern="1200"/>
        </a:p>
      </dsp:txBody>
      <dsp:txXfrm>
        <a:off x="51003" y="3511517"/>
        <a:ext cx="8469117" cy="942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F5466-7A1F-42BA-8B85-7E29586EAB0A}">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9B828-AA02-42B4-991B-7E76A9605136}">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kern="1200"/>
            <a:t>This is a qualitative systematic literature review paper, which can be defined as a more or less systematic way of collecting and synthesizing data from previous research studies (secondary data) on a specific topic (Synder, 2019). </a:t>
          </a:r>
          <a:endParaRPr lang="en-US" sz="1700" kern="1200"/>
        </a:p>
      </dsp:txBody>
      <dsp:txXfrm>
        <a:off x="456496" y="980400"/>
        <a:ext cx="3381034" cy="2099279"/>
      </dsp:txXfrm>
    </dsp:sp>
    <dsp:sp modelId="{CD58D684-F0CA-412E-8B7E-41C10A9E908B}">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C0DD8D-2502-4B0F-8B20-CE86373B8099}">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kern="1200"/>
            <a:t>Journal articles have been reviewed. This article also used eighteen reports on COVID-19 lockdown and gender-based violence. This article also used news articles, a student’s thesis, and a book that was relevant to the topic of the study. </a:t>
          </a:r>
          <a:endParaRPr lang="en-US" sz="1700" kern="1200"/>
        </a:p>
      </dsp:txBody>
      <dsp:txXfrm>
        <a:off x="4748523" y="980400"/>
        <a:ext cx="3381034" cy="2099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2617-68FA-45FE-B5AB-D85B75276964}">
      <dsp:nvSpPr>
        <dsp:cNvPr id="0" name=""/>
        <dsp:cNvSpPr/>
      </dsp:nvSpPr>
      <dsp:spPr>
        <a:xfrm>
          <a:off x="0" y="330308"/>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ZA" sz="2200" kern="1200"/>
            <a:t>According to President Cyril Ramaphosa’s statement on the 48th day of lockdown in 2020, men have declared war against women. </a:t>
          </a:r>
          <a:endParaRPr lang="en-US" sz="2200" kern="1200"/>
        </a:p>
      </dsp:txBody>
      <dsp:txXfrm>
        <a:off x="42722" y="373030"/>
        <a:ext cx="7801256" cy="789716"/>
      </dsp:txXfrm>
    </dsp:sp>
    <dsp:sp modelId="{94D09E85-47E4-4BBA-968B-2C07359C7284}">
      <dsp:nvSpPr>
        <dsp:cNvPr id="0" name=""/>
        <dsp:cNvSpPr/>
      </dsp:nvSpPr>
      <dsp:spPr>
        <a:xfrm>
          <a:off x="0" y="1268829"/>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ZA" sz="2200" kern="1200"/>
            <a:t>The statement expressed concerns over the increase in GBV cases against women during the lockdown. </a:t>
          </a:r>
          <a:endParaRPr lang="en-US" sz="2200" kern="1200"/>
        </a:p>
      </dsp:txBody>
      <dsp:txXfrm>
        <a:off x="42722" y="1311551"/>
        <a:ext cx="7801256" cy="789716"/>
      </dsp:txXfrm>
    </dsp:sp>
    <dsp:sp modelId="{8EC7DAAC-F1C5-4211-8D62-84A03EBCDF98}">
      <dsp:nvSpPr>
        <dsp:cNvPr id="0" name=""/>
        <dsp:cNvSpPr/>
      </dsp:nvSpPr>
      <dsp:spPr>
        <a:xfrm>
          <a:off x="0" y="2207349"/>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ZA" sz="2200" kern="1200"/>
            <a:t>According to President Cyril Ramaphosa’s statement on the 48th day of lockdown in 2020, men have declared war against women. </a:t>
          </a:r>
          <a:endParaRPr lang="en-US" sz="2200" kern="1200"/>
        </a:p>
      </dsp:txBody>
      <dsp:txXfrm>
        <a:off x="42722" y="2250071"/>
        <a:ext cx="7801256" cy="789716"/>
      </dsp:txXfrm>
    </dsp:sp>
    <dsp:sp modelId="{50DC733D-F7FD-4C3A-9AB1-A1C3A8C0BDD4}">
      <dsp:nvSpPr>
        <dsp:cNvPr id="0" name=""/>
        <dsp:cNvSpPr/>
      </dsp:nvSpPr>
      <dsp:spPr>
        <a:xfrm>
          <a:off x="0" y="3145869"/>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ZA" sz="2200" kern="1200"/>
            <a:t>The statement expressed concerns over the increase in GBV cases against women during the lockdown. </a:t>
          </a:r>
          <a:endParaRPr lang="en-US" sz="2200" kern="1200"/>
        </a:p>
      </dsp:txBody>
      <dsp:txXfrm>
        <a:off x="42722" y="3188591"/>
        <a:ext cx="7801256" cy="78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33CAF-FBF6-47EC-B934-8F5872BF435F}">
      <dsp:nvSpPr>
        <dsp:cNvPr id="0" name=""/>
        <dsp:cNvSpPr/>
      </dsp:nvSpPr>
      <dsp:spPr>
        <a:xfrm>
          <a:off x="0" y="2626263"/>
          <a:ext cx="7886700"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ZA" sz="2300" kern="1200"/>
            <a:t>In addition, more than 120,000 victims had called the South African National helpline to report GVB, in the first three weeks after the lockdown started. With this increase, it is clear that South Africa is fighting another deadly pandemic of GBV.</a:t>
          </a:r>
          <a:endParaRPr lang="en-US" sz="2300" kern="1200"/>
        </a:p>
      </dsp:txBody>
      <dsp:txXfrm>
        <a:off x="0" y="2626263"/>
        <a:ext cx="7886700" cy="1723112"/>
      </dsp:txXfrm>
    </dsp:sp>
    <dsp:sp modelId="{8CB1398D-8668-41CA-8B82-D02B6095D4DB}">
      <dsp:nvSpPr>
        <dsp:cNvPr id="0" name=""/>
        <dsp:cNvSpPr/>
      </dsp:nvSpPr>
      <dsp:spPr>
        <a:xfrm rot="10800000">
          <a:off x="0" y="1962"/>
          <a:ext cx="7886700"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ZA" sz="2300" kern="1200"/>
            <a:t>Similarly, during the first week of lockdown, about 87,000 GBV calls were received by the South African Police Services (SAPS). </a:t>
          </a:r>
          <a:endParaRPr lang="en-US" sz="2300" kern="1200"/>
        </a:p>
      </dsp:txBody>
      <dsp:txXfrm rot="10800000">
        <a:off x="0" y="1962"/>
        <a:ext cx="7886700" cy="1721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D27E-1109-4A96-893E-AA5105D9327D}">
      <dsp:nvSpPr>
        <dsp:cNvPr id="0" name=""/>
        <dsp:cNvSpPr/>
      </dsp:nvSpPr>
      <dsp:spPr>
        <a:xfrm>
          <a:off x="7203" y="381323"/>
          <a:ext cx="2153016" cy="29267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Social workers should establish violence prevention programs by working with men and boys if they are to address gender inequality and prevent men’s perpetration of violence.</a:t>
          </a:r>
          <a:endParaRPr lang="en-US" sz="1600" kern="1200" dirty="0"/>
        </a:p>
      </dsp:txBody>
      <dsp:txXfrm>
        <a:off x="70263" y="444383"/>
        <a:ext cx="2026896" cy="2800637"/>
      </dsp:txXfrm>
    </dsp:sp>
    <dsp:sp modelId="{B8F1C5FD-2BAE-4E37-A275-9B7F2C395021}">
      <dsp:nvSpPr>
        <dsp:cNvPr id="0" name=""/>
        <dsp:cNvSpPr/>
      </dsp:nvSpPr>
      <dsp:spPr>
        <a:xfrm>
          <a:off x="2375521" y="1577728"/>
          <a:ext cx="456439" cy="5339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75521" y="1684518"/>
        <a:ext cx="319507" cy="320368"/>
      </dsp:txXfrm>
    </dsp:sp>
    <dsp:sp modelId="{A83B6E40-5BF8-4912-A8C8-6E37BFDAFB0A}">
      <dsp:nvSpPr>
        <dsp:cNvPr id="0" name=""/>
        <dsp:cNvSpPr/>
      </dsp:nvSpPr>
      <dsp:spPr>
        <a:xfrm>
          <a:off x="3021427" y="381323"/>
          <a:ext cx="2153016" cy="2926757"/>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In these violence prevention programs, social workers need to also address the way patriarchal norms negatively impact men and women. In this way, they will engage men in efforts to transform gender norms and relations and prevent violence. </a:t>
          </a:r>
          <a:endParaRPr lang="en-US" sz="1600" kern="1200" dirty="0"/>
        </a:p>
      </dsp:txBody>
      <dsp:txXfrm>
        <a:off x="3084487" y="444383"/>
        <a:ext cx="2026896" cy="2800637"/>
      </dsp:txXfrm>
    </dsp:sp>
    <dsp:sp modelId="{EC442570-05B3-4373-BD6F-4E2A54795A74}">
      <dsp:nvSpPr>
        <dsp:cNvPr id="0" name=""/>
        <dsp:cNvSpPr/>
      </dsp:nvSpPr>
      <dsp:spPr>
        <a:xfrm>
          <a:off x="5389745" y="1577728"/>
          <a:ext cx="456439" cy="53394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89745" y="1684518"/>
        <a:ext cx="319507" cy="320368"/>
      </dsp:txXfrm>
    </dsp:sp>
    <dsp:sp modelId="{29F92DD7-E3E6-45C5-958D-9F087B721317}">
      <dsp:nvSpPr>
        <dsp:cNvPr id="0" name=""/>
        <dsp:cNvSpPr/>
      </dsp:nvSpPr>
      <dsp:spPr>
        <a:xfrm>
          <a:off x="6035650" y="381323"/>
          <a:ext cx="2153016" cy="292675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a:t>Working with men and boys to address their needs and enhance their lives, including by affirming positive constructions of masculinity might help in fighting against gender inequality.</a:t>
          </a:r>
          <a:endParaRPr lang="en-US" sz="1600" kern="1200"/>
        </a:p>
      </dsp:txBody>
      <dsp:txXfrm>
        <a:off x="6098710" y="444383"/>
        <a:ext cx="2026896" cy="28006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54ECA2-FE54-1747-87E1-BD388F51B98E}"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60600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4ECA2-FE54-1747-87E1-BD388F51B98E}"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297377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4ECA2-FE54-1747-87E1-BD388F51B98E}"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17741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4ECA2-FE54-1747-87E1-BD388F51B98E}"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195061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54ECA2-FE54-1747-87E1-BD388F51B98E}"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15131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4ECA2-FE54-1747-87E1-BD388F51B98E}"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418614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4ECA2-FE54-1747-87E1-BD388F51B98E}"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44117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54ECA2-FE54-1747-87E1-BD388F51B98E}"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313966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4ECA2-FE54-1747-87E1-BD388F51B98E}"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314137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54ECA2-FE54-1747-87E1-BD388F51B98E}"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394531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54ECA2-FE54-1747-87E1-BD388F51B98E}"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961D2-EF8D-2C4F-A5D7-B8BD080C6A17}" type="slidenum">
              <a:rPr lang="en-US" smtClean="0"/>
              <a:t>‹#›</a:t>
            </a:fld>
            <a:endParaRPr lang="en-US"/>
          </a:p>
        </p:txBody>
      </p:sp>
    </p:spTree>
    <p:extLst>
      <p:ext uri="{BB962C8B-B14F-4D97-AF65-F5344CB8AC3E}">
        <p14:creationId xmlns:p14="http://schemas.microsoft.com/office/powerpoint/2010/main" val="31462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4ECA2-FE54-1747-87E1-BD388F51B98E}" type="datetimeFigureOut">
              <a:rPr lang="en-US" smtClean="0"/>
              <a:t>9/22/2023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961D2-EF8D-2C4F-A5D7-B8BD080C6A17}" type="slidenum">
              <a:rPr lang="en-US" smtClean="0"/>
              <a:t>‹#›</a:t>
            </a:fld>
            <a:endParaRPr lang="en-US"/>
          </a:p>
        </p:txBody>
      </p:sp>
    </p:spTree>
    <p:extLst>
      <p:ext uri="{BB962C8B-B14F-4D97-AF65-F5344CB8AC3E}">
        <p14:creationId xmlns:p14="http://schemas.microsoft.com/office/powerpoint/2010/main" val="845807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F438-324E-3C4E-AFAB-8729748016F0}"/>
              </a:ext>
            </a:extLst>
          </p:cNvPr>
          <p:cNvSpPr>
            <a:spLocks noGrp="1"/>
          </p:cNvSpPr>
          <p:nvPr>
            <p:ph type="ctrTitle"/>
          </p:nvPr>
        </p:nvSpPr>
        <p:spPr>
          <a:xfrm>
            <a:off x="768927" y="2309091"/>
            <a:ext cx="7772400" cy="1882900"/>
          </a:xfrm>
        </p:spPr>
        <p:txBody>
          <a:bodyPr>
            <a:normAutofit fontScale="90000"/>
          </a:bodyPr>
          <a:lstStyle/>
          <a:p>
            <a:br>
              <a:rPr lang="en-ZA" dirty="0">
                <a:latin typeface="Algerian" panose="04020705040A02060702" pitchFamily="82" charset="0"/>
              </a:rPr>
            </a:br>
            <a:br>
              <a:rPr lang="en-ZA" dirty="0">
                <a:latin typeface="Algerian" panose="04020705040A02060702" pitchFamily="82" charset="0"/>
              </a:rPr>
            </a:br>
            <a:br>
              <a:rPr lang="en-ZA" dirty="0">
                <a:latin typeface="Algerian" panose="04020705040A02060702" pitchFamily="82" charset="0"/>
              </a:rPr>
            </a:br>
            <a:br>
              <a:rPr lang="en-ZA" dirty="0">
                <a:latin typeface="Algerian" panose="04020705040A02060702" pitchFamily="82" charset="0"/>
              </a:rPr>
            </a:br>
            <a:br>
              <a:rPr lang="en-ZA" dirty="0">
                <a:latin typeface="Algerian" panose="04020705040A02060702" pitchFamily="82" charset="0"/>
              </a:rPr>
            </a:br>
            <a:br>
              <a:rPr lang="en-ZA" sz="2700" dirty="0">
                <a:latin typeface="Algerian" panose="04020705040A02060702" pitchFamily="82" charset="0"/>
              </a:rPr>
            </a:br>
            <a:br>
              <a:rPr lang="en-ZA" sz="2700" dirty="0">
                <a:latin typeface="Algerian" panose="04020705040A02060702" pitchFamily="82" charset="0"/>
              </a:rPr>
            </a:br>
            <a:br>
              <a:rPr lang="en-ZA" sz="2700" dirty="0">
                <a:latin typeface="Algerian" panose="04020705040A02060702" pitchFamily="82" charset="0"/>
              </a:rPr>
            </a:br>
            <a:r>
              <a:rPr lang="en-ZA" sz="2700" b="1" dirty="0">
                <a:latin typeface="+mn-lt"/>
              </a:rPr>
              <a:t>A REVIEW OF THE IMPACT OF COVID-19 PANDEMIC ON GENDER-BASED VIOLENCE IN SOUTH AFRICA</a:t>
            </a:r>
            <a:br>
              <a:rPr lang="en-ZA" dirty="0">
                <a:latin typeface="Algerian" panose="04020705040A02060702" pitchFamily="82" charset="0"/>
              </a:rPr>
            </a:br>
            <a:br>
              <a:rPr lang="en-ZA" sz="4400" dirty="0"/>
            </a:br>
            <a:endParaRPr lang="en-US" sz="4400" dirty="0">
              <a:latin typeface="Algerian" panose="04020705040A02060702" pitchFamily="82" charset="0"/>
            </a:endParaRPr>
          </a:p>
        </p:txBody>
      </p:sp>
      <p:sp>
        <p:nvSpPr>
          <p:cNvPr id="3" name="Subtitle 2">
            <a:extLst>
              <a:ext uri="{FF2B5EF4-FFF2-40B4-BE49-F238E27FC236}">
                <a16:creationId xmlns:a16="http://schemas.microsoft.com/office/drawing/2014/main" id="{98075D19-4C29-AD4E-9E2B-0344A71769D5}"/>
              </a:ext>
            </a:extLst>
          </p:cNvPr>
          <p:cNvSpPr>
            <a:spLocks noGrp="1"/>
          </p:cNvSpPr>
          <p:nvPr>
            <p:ph type="subTitle" idx="1"/>
          </p:nvPr>
        </p:nvSpPr>
        <p:spPr>
          <a:xfrm>
            <a:off x="209321" y="4414982"/>
            <a:ext cx="8703325" cy="2299854"/>
          </a:xfrm>
        </p:spPr>
        <p:txBody>
          <a:bodyPr>
            <a:normAutofit lnSpcReduction="10000"/>
          </a:bodyPr>
          <a:lstStyle/>
          <a:p>
            <a:r>
              <a:rPr lang="en-ZA" b="1" dirty="0"/>
              <a:t>Zintle Ntshongwana</a:t>
            </a:r>
          </a:p>
          <a:p>
            <a:r>
              <a:rPr lang="en-ZA" dirty="0"/>
              <a:t>Department of Social Work, School of Human and Community Development</a:t>
            </a:r>
            <a:br>
              <a:rPr lang="en-ZA" dirty="0"/>
            </a:br>
            <a:r>
              <a:rPr lang="en-ZA" dirty="0"/>
              <a:t> University of the Witwatersrand, Johannesburg</a:t>
            </a:r>
          </a:p>
          <a:p>
            <a:r>
              <a:rPr lang="en-ZA" dirty="0"/>
              <a:t>ASASWEI Conference, Sep 27– Sep 29, 2023, at </a:t>
            </a:r>
            <a:r>
              <a:rPr lang="en-ZA" dirty="0" err="1"/>
              <a:t>Elangeni</a:t>
            </a:r>
            <a:r>
              <a:rPr lang="en-ZA" dirty="0"/>
              <a:t> Hotel, Durban</a:t>
            </a:r>
          </a:p>
          <a:p>
            <a:endParaRPr lang="en-ZA" dirty="0"/>
          </a:p>
          <a:p>
            <a:endParaRPr lang="en-US" dirty="0"/>
          </a:p>
        </p:txBody>
      </p:sp>
    </p:spTree>
    <p:extLst>
      <p:ext uri="{BB962C8B-B14F-4D97-AF65-F5344CB8AC3E}">
        <p14:creationId xmlns:p14="http://schemas.microsoft.com/office/powerpoint/2010/main" val="327138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 descr="Skydivers make a formation above the clouds">
            <a:extLst>
              <a:ext uri="{FF2B5EF4-FFF2-40B4-BE49-F238E27FC236}">
                <a16:creationId xmlns:a16="http://schemas.microsoft.com/office/drawing/2014/main" id="{53B12A50-92CC-D482-D74D-668F4C6DEA00}"/>
              </a:ext>
            </a:extLst>
          </p:cNvPr>
          <p:cNvPicPr>
            <a:picLocks noChangeAspect="1"/>
          </p:cNvPicPr>
          <p:nvPr/>
        </p:nvPicPr>
        <p:blipFill rotWithShape="1">
          <a:blip r:embed="rId2">
            <a:alphaModFix amt="55000"/>
          </a:blip>
          <a:srcRect l="10304" r="695" b="-2"/>
          <a:stretch/>
        </p:blipFill>
        <p:spPr>
          <a:xfrm>
            <a:off x="20" y="-9107"/>
            <a:ext cx="9143980" cy="6858000"/>
          </a:xfrm>
          <a:prstGeom prst="rect">
            <a:avLst/>
          </a:prstGeom>
        </p:spPr>
      </p:pic>
      <p:sp>
        <p:nvSpPr>
          <p:cNvPr id="2" name="Title 1">
            <a:extLst>
              <a:ext uri="{FF2B5EF4-FFF2-40B4-BE49-F238E27FC236}">
                <a16:creationId xmlns:a16="http://schemas.microsoft.com/office/drawing/2014/main" id="{B0087DB6-2C92-DB80-B292-0F33798E14B9}"/>
              </a:ext>
            </a:extLst>
          </p:cNvPr>
          <p:cNvSpPr>
            <a:spLocks noGrp="1"/>
          </p:cNvSpPr>
          <p:nvPr>
            <p:ph type="title"/>
          </p:nvPr>
        </p:nvSpPr>
        <p:spPr>
          <a:xfrm>
            <a:off x="628650" y="365125"/>
            <a:ext cx="7886700" cy="1325563"/>
          </a:xfrm>
        </p:spPr>
        <p:txBody>
          <a:bodyPr>
            <a:normAutofit/>
          </a:bodyPr>
          <a:lstStyle/>
          <a:p>
            <a:r>
              <a:rPr lang="en-ZA">
                <a:solidFill>
                  <a:srgbClr val="FFFFFF"/>
                </a:solidFill>
              </a:rPr>
              <a:t>High prevalence of Gender-Based Violence </a:t>
            </a:r>
          </a:p>
        </p:txBody>
      </p:sp>
      <p:sp>
        <p:nvSpPr>
          <p:cNvPr id="15"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7" name="Content Placeholder 2">
            <a:extLst>
              <a:ext uri="{FF2B5EF4-FFF2-40B4-BE49-F238E27FC236}">
                <a16:creationId xmlns:a16="http://schemas.microsoft.com/office/drawing/2014/main" id="{3B2F4F5C-5505-CF17-56BC-B0849B4178C8}"/>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61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police car&#10;&#10;Description automatically generated">
            <a:extLst>
              <a:ext uri="{FF2B5EF4-FFF2-40B4-BE49-F238E27FC236}">
                <a16:creationId xmlns:a16="http://schemas.microsoft.com/office/drawing/2014/main" id="{8DDAD98A-98D7-39F4-E426-218D3E8695FC}"/>
              </a:ext>
            </a:extLst>
          </p:cNvPr>
          <p:cNvPicPr>
            <a:picLocks noChangeAspect="1"/>
          </p:cNvPicPr>
          <p:nvPr/>
        </p:nvPicPr>
        <p:blipFill rotWithShape="1">
          <a:blip r:embed="rId2">
            <a:alphaModFix amt="55000"/>
          </a:blip>
          <a:srcRect l="18846" r="6154"/>
          <a:stretch/>
        </p:blipFill>
        <p:spPr>
          <a:xfrm>
            <a:off x="20" y="-9107"/>
            <a:ext cx="9143980" cy="6858000"/>
          </a:xfrm>
          <a:prstGeom prst="rect">
            <a:avLst/>
          </a:prstGeom>
        </p:spPr>
      </p:pic>
      <p:sp>
        <p:nvSpPr>
          <p:cNvPr id="2" name="Title 1">
            <a:extLst>
              <a:ext uri="{FF2B5EF4-FFF2-40B4-BE49-F238E27FC236}">
                <a16:creationId xmlns:a16="http://schemas.microsoft.com/office/drawing/2014/main" id="{BD83E4C4-8C7A-77E8-1331-D898D69B4E29}"/>
              </a:ext>
            </a:extLst>
          </p:cNvPr>
          <p:cNvSpPr>
            <a:spLocks noGrp="1"/>
          </p:cNvSpPr>
          <p:nvPr>
            <p:ph type="title"/>
          </p:nvPr>
        </p:nvSpPr>
        <p:spPr>
          <a:xfrm>
            <a:off x="628650" y="365125"/>
            <a:ext cx="7886700" cy="1325563"/>
          </a:xfrm>
        </p:spPr>
        <p:txBody>
          <a:bodyPr>
            <a:normAutofit/>
          </a:bodyPr>
          <a:lstStyle/>
          <a:p>
            <a:endParaRPr lang="en-ZA">
              <a:solidFill>
                <a:srgbClr val="FFFFFF"/>
              </a:solidFill>
            </a:endParaRP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5" name="Content Placeholder 2">
            <a:extLst>
              <a:ext uri="{FF2B5EF4-FFF2-40B4-BE49-F238E27FC236}">
                <a16:creationId xmlns:a16="http://schemas.microsoft.com/office/drawing/2014/main" id="{A630DC5A-BABE-CE68-2D46-0C8092C04D14}"/>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48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50AB8C-25A9-476B-DF64-DB5E5A0C79E8}"/>
              </a:ext>
            </a:extLst>
          </p:cNvPr>
          <p:cNvSpPr>
            <a:spLocks noGrp="1"/>
          </p:cNvSpPr>
          <p:nvPr>
            <p:ph type="title"/>
          </p:nvPr>
        </p:nvSpPr>
        <p:spPr>
          <a:xfrm>
            <a:off x="619797" y="586855"/>
            <a:ext cx="3172575" cy="3387497"/>
          </a:xfrm>
        </p:spPr>
        <p:txBody>
          <a:bodyPr anchor="b">
            <a:normAutofit/>
          </a:bodyPr>
          <a:lstStyle/>
          <a:p>
            <a:pPr algn="r"/>
            <a:r>
              <a:rPr lang="en-ZA" sz="3500">
                <a:solidFill>
                  <a:srgbClr val="FFFFFF"/>
                </a:solidFill>
              </a:rPr>
              <a:t>Conclusion</a:t>
            </a:r>
          </a:p>
        </p:txBody>
      </p:sp>
      <p:sp>
        <p:nvSpPr>
          <p:cNvPr id="7" name="Content Placeholder 2">
            <a:extLst>
              <a:ext uri="{FF2B5EF4-FFF2-40B4-BE49-F238E27FC236}">
                <a16:creationId xmlns:a16="http://schemas.microsoft.com/office/drawing/2014/main" id="{5E6D2E2F-E996-12E2-9DD7-643EDA8A284E}"/>
              </a:ext>
            </a:extLst>
          </p:cNvPr>
          <p:cNvSpPr>
            <a:spLocks noGrp="1"/>
          </p:cNvSpPr>
          <p:nvPr>
            <p:ph idx="1"/>
          </p:nvPr>
        </p:nvSpPr>
        <p:spPr>
          <a:xfrm>
            <a:off x="4877368" y="649480"/>
            <a:ext cx="3646835" cy="5546047"/>
          </a:xfrm>
        </p:spPr>
        <p:txBody>
          <a:bodyPr anchor="ctr">
            <a:normAutofit/>
          </a:bodyPr>
          <a:lstStyle/>
          <a:p>
            <a:r>
              <a:rPr lang="en-ZA" sz="1700" dirty="0"/>
              <a:t>From the reviewed studies on the relationship between GBV and virus epidemics, there is an existing silent relationship between the two. </a:t>
            </a:r>
          </a:p>
          <a:p>
            <a:r>
              <a:rPr lang="en-ZA" sz="1700" dirty="0"/>
              <a:t>This connection has been strongly linked to COVID-19 regulations which include quarantine and social isolation as families and partners began to abuse each other.</a:t>
            </a:r>
          </a:p>
          <a:p>
            <a:r>
              <a:rPr lang="en-ZA" sz="1700" dirty="0"/>
              <a:t> These kinds of abuse are predominantly related to men’s economic provisioning role. </a:t>
            </a:r>
            <a:r>
              <a:rPr lang="en-ZA" sz="1700"/>
              <a:t>The crisis </a:t>
            </a:r>
            <a:r>
              <a:rPr lang="en-ZA" sz="1700" dirty="0"/>
              <a:t>caused by the COVID-19 pandemic is bringing to the surface the existing inequalities and vulnerabilities and is also shaping the way GBV is perpetrated. </a:t>
            </a:r>
          </a:p>
        </p:txBody>
      </p:sp>
    </p:spTree>
    <p:extLst>
      <p:ext uri="{BB962C8B-B14F-4D97-AF65-F5344CB8AC3E}">
        <p14:creationId xmlns:p14="http://schemas.microsoft.com/office/powerpoint/2010/main" val="13611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ied view of red and white virus cells">
            <a:extLst>
              <a:ext uri="{FF2B5EF4-FFF2-40B4-BE49-F238E27FC236}">
                <a16:creationId xmlns:a16="http://schemas.microsoft.com/office/drawing/2014/main" id="{4777A26D-6851-59DD-8F46-9F80B1ADFC15}"/>
              </a:ext>
            </a:extLst>
          </p:cNvPr>
          <p:cNvPicPr>
            <a:picLocks noChangeAspect="1"/>
          </p:cNvPicPr>
          <p:nvPr/>
        </p:nvPicPr>
        <p:blipFill rotWithShape="1">
          <a:blip r:embed="rId2"/>
          <a:srcRect l="30643" r="19735"/>
          <a:stretch/>
        </p:blipFill>
        <p:spPr>
          <a:xfrm>
            <a:off x="20" y="1666568"/>
            <a:ext cx="4579641"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90C30-96DA-9EF8-BDCB-921BC5595AE1}"/>
              </a:ext>
            </a:extLst>
          </p:cNvPr>
          <p:cNvSpPr>
            <a:spLocks noGrp="1"/>
          </p:cNvSpPr>
          <p:nvPr>
            <p:ph type="title"/>
          </p:nvPr>
        </p:nvSpPr>
        <p:spPr>
          <a:xfrm>
            <a:off x="571350" y="352766"/>
            <a:ext cx="7944000" cy="1023584"/>
          </a:xfrm>
        </p:spPr>
        <p:txBody>
          <a:bodyPr>
            <a:normAutofit/>
          </a:bodyPr>
          <a:lstStyle/>
          <a:p>
            <a:endParaRPr lang="en-ZA" sz="3500"/>
          </a:p>
        </p:txBody>
      </p:sp>
      <p:sp>
        <p:nvSpPr>
          <p:cNvPr id="3" name="Content Placeholder 2">
            <a:extLst>
              <a:ext uri="{FF2B5EF4-FFF2-40B4-BE49-F238E27FC236}">
                <a16:creationId xmlns:a16="http://schemas.microsoft.com/office/drawing/2014/main" id="{79EDA3DC-AD13-859C-D17E-76655C187A27}"/>
              </a:ext>
            </a:extLst>
          </p:cNvPr>
          <p:cNvSpPr>
            <a:spLocks noGrp="1"/>
          </p:cNvSpPr>
          <p:nvPr>
            <p:ph idx="1"/>
          </p:nvPr>
        </p:nvSpPr>
        <p:spPr>
          <a:xfrm>
            <a:off x="5102556" y="2249766"/>
            <a:ext cx="3412793" cy="4070303"/>
          </a:xfrm>
        </p:spPr>
        <p:txBody>
          <a:bodyPr anchor="ctr">
            <a:normAutofit/>
          </a:bodyPr>
          <a:lstStyle/>
          <a:p>
            <a:r>
              <a:rPr lang="en-ZA" sz="1700" dirty="0"/>
              <a:t>It further amplifies and heightens all existing inequalities. Therefore, looking at how the GBV rate has skyrocketed during the lockdown, </a:t>
            </a:r>
          </a:p>
          <a:p>
            <a:r>
              <a:rPr lang="en-ZA" sz="1700" dirty="0"/>
              <a:t>COVID-19 did not only affect the health and well-being of people, but it also contributed to the already existing issue of violence amongst different genders, especially women. </a:t>
            </a:r>
          </a:p>
        </p:txBody>
      </p:sp>
    </p:spTree>
    <p:extLst>
      <p:ext uri="{BB962C8B-B14F-4D97-AF65-F5344CB8AC3E}">
        <p14:creationId xmlns:p14="http://schemas.microsoft.com/office/powerpoint/2010/main" val="75910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988FA5-3611-5931-B22C-4437C85F687A}"/>
              </a:ext>
            </a:extLst>
          </p:cNvPr>
          <p:cNvSpPr>
            <a:spLocks noGrp="1"/>
          </p:cNvSpPr>
          <p:nvPr>
            <p:ph type="title"/>
          </p:nvPr>
        </p:nvSpPr>
        <p:spPr>
          <a:xfrm>
            <a:off x="1037673" y="348865"/>
            <a:ext cx="7288583" cy="1576446"/>
          </a:xfrm>
        </p:spPr>
        <p:txBody>
          <a:bodyPr anchor="ctr">
            <a:normAutofit/>
          </a:bodyPr>
          <a:lstStyle/>
          <a:p>
            <a:r>
              <a:rPr lang="en-ZA" sz="3500">
                <a:solidFill>
                  <a:srgbClr val="FFFFFF"/>
                </a:solidFill>
              </a:rPr>
              <a:t>Recommendations</a:t>
            </a:r>
          </a:p>
        </p:txBody>
      </p:sp>
      <p:graphicFrame>
        <p:nvGraphicFramePr>
          <p:cNvPr id="7" name="Content Placeholder 2">
            <a:extLst>
              <a:ext uri="{FF2B5EF4-FFF2-40B4-BE49-F238E27FC236}">
                <a16:creationId xmlns:a16="http://schemas.microsoft.com/office/drawing/2014/main" id="{C88B6743-DF86-1957-AC3A-3EE4F00BB8DA}"/>
              </a:ext>
            </a:extLst>
          </p:cNvPr>
          <p:cNvGraphicFramePr>
            <a:graphicFrameLocks noGrp="1"/>
          </p:cNvGraphicFramePr>
          <p:nvPr>
            <p:ph idx="1"/>
            <p:extLst>
              <p:ext uri="{D42A27DB-BD31-4B8C-83A1-F6EECF244321}">
                <p14:modId xmlns:p14="http://schemas.microsoft.com/office/powerpoint/2010/main" val="2078479312"/>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3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1D1A-1096-06A3-5A91-D1F8F938315D}"/>
              </a:ext>
            </a:extLst>
          </p:cNvPr>
          <p:cNvSpPr>
            <a:spLocks noGrp="1"/>
          </p:cNvSpPr>
          <p:nvPr>
            <p:ph type="title"/>
          </p:nvPr>
        </p:nvSpPr>
        <p:spPr>
          <a:xfrm>
            <a:off x="390525" y="1783756"/>
            <a:ext cx="4168299" cy="1114883"/>
          </a:xfrm>
        </p:spPr>
        <p:txBody>
          <a:bodyPr>
            <a:normAutofit/>
          </a:bodyPr>
          <a:lstStyle/>
          <a:p>
            <a:r>
              <a:rPr lang="en-ZA" sz="5400" b="1" dirty="0"/>
              <a:t>ENKOSI</a:t>
            </a:r>
          </a:p>
        </p:txBody>
      </p:sp>
      <p:sp>
        <p:nvSpPr>
          <p:cNvPr id="3" name="Content Placeholder 2">
            <a:extLst>
              <a:ext uri="{FF2B5EF4-FFF2-40B4-BE49-F238E27FC236}">
                <a16:creationId xmlns:a16="http://schemas.microsoft.com/office/drawing/2014/main" id="{6BB362BC-9C56-9561-D405-26C16431C7F2}"/>
              </a:ext>
            </a:extLst>
          </p:cNvPr>
          <p:cNvSpPr>
            <a:spLocks noGrp="1"/>
          </p:cNvSpPr>
          <p:nvPr>
            <p:ph idx="1"/>
          </p:nvPr>
        </p:nvSpPr>
        <p:spPr>
          <a:xfrm>
            <a:off x="390525" y="3011237"/>
            <a:ext cx="4168298" cy="2865688"/>
          </a:xfrm>
        </p:spPr>
        <p:txBody>
          <a:bodyPr anchor="t">
            <a:normAutofit/>
          </a:bodyPr>
          <a:lstStyle/>
          <a:p>
            <a:pPr marL="0" indent="0">
              <a:buNone/>
            </a:pPr>
            <a:r>
              <a:rPr lang="en-ZA" sz="4800" dirty="0"/>
              <a:t> </a:t>
            </a:r>
          </a:p>
          <a:p>
            <a:pPr marL="0" indent="0">
              <a:buNone/>
            </a:pPr>
            <a:endParaRPr lang="en-ZA" sz="4800" dirty="0"/>
          </a:p>
        </p:txBody>
      </p:sp>
      <p:sp>
        <p:nvSpPr>
          <p:cNvPr id="16"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5178" y="1634459"/>
            <a:ext cx="4558822" cy="52235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7"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4477" y="1783756"/>
            <a:ext cx="4409524" cy="5074243"/>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 name="Picture 3">
            <a:extLst>
              <a:ext uri="{FF2B5EF4-FFF2-40B4-BE49-F238E27FC236}">
                <a16:creationId xmlns:a16="http://schemas.microsoft.com/office/drawing/2014/main" id="{BAEC5E5E-474E-2A5B-8736-7324BDD88A4E}"/>
              </a:ext>
            </a:extLst>
          </p:cNvPr>
          <p:cNvPicPr>
            <a:picLocks noChangeAspect="1"/>
          </p:cNvPicPr>
          <p:nvPr/>
        </p:nvPicPr>
        <p:blipFill>
          <a:blip r:embed="rId2"/>
          <a:stretch>
            <a:fillRect/>
          </a:stretch>
        </p:blipFill>
        <p:spPr>
          <a:xfrm>
            <a:off x="5313987" y="2898639"/>
            <a:ext cx="3651760" cy="2584233"/>
          </a:xfrm>
          <a:prstGeom prst="rect">
            <a:avLst/>
          </a:prstGeom>
        </p:spPr>
      </p:pic>
    </p:spTree>
    <p:extLst>
      <p:ext uri="{BB962C8B-B14F-4D97-AF65-F5344CB8AC3E}">
        <p14:creationId xmlns:p14="http://schemas.microsoft.com/office/powerpoint/2010/main" val="60723590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7682E-23F1-FEE5-D65F-DA62F7511FCE}"/>
              </a:ext>
            </a:extLst>
          </p:cNvPr>
          <p:cNvSpPr>
            <a:spLocks noGrp="1"/>
          </p:cNvSpPr>
          <p:nvPr>
            <p:ph type="title"/>
          </p:nvPr>
        </p:nvSpPr>
        <p:spPr>
          <a:xfrm>
            <a:off x="515125" y="1153572"/>
            <a:ext cx="2400300" cy="4461163"/>
          </a:xfrm>
        </p:spPr>
        <p:txBody>
          <a:bodyPr>
            <a:normAutofit/>
          </a:bodyPr>
          <a:lstStyle/>
          <a:p>
            <a:r>
              <a:rPr lang="en-ZA">
                <a:solidFill>
                  <a:srgbClr val="FFFFFF"/>
                </a:solidFill>
              </a:rPr>
              <a:t>Covid-19 pandemic in South Africa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F69226-5653-7F1C-8A89-0EA7245776B0}"/>
              </a:ext>
            </a:extLst>
          </p:cNvPr>
          <p:cNvSpPr>
            <a:spLocks noGrp="1"/>
          </p:cNvSpPr>
          <p:nvPr>
            <p:ph idx="1"/>
          </p:nvPr>
        </p:nvSpPr>
        <p:spPr>
          <a:xfrm>
            <a:off x="3335481" y="591344"/>
            <a:ext cx="5179868" cy="5585619"/>
          </a:xfrm>
        </p:spPr>
        <p:txBody>
          <a:bodyPr anchor="ctr">
            <a:normAutofit/>
          </a:bodyPr>
          <a:lstStyle/>
          <a:p>
            <a:r>
              <a:rPr lang="en-ZA" sz="2000" dirty="0"/>
              <a:t>The first COVID-19 case in South Africa was confirmed and recorded on 5 March 2020. </a:t>
            </a:r>
          </a:p>
          <a:p>
            <a:r>
              <a:rPr lang="en-ZA" sz="2000" dirty="0"/>
              <a:t>It was declared a national state of disaster (South African government, 2020). </a:t>
            </a:r>
          </a:p>
          <a:p>
            <a:r>
              <a:rPr lang="en-ZA" sz="2000" dirty="0"/>
              <a:t>The president declared banning on travelling, school closure, prohibiting gatherings of more than 100 people. </a:t>
            </a:r>
          </a:p>
          <a:p>
            <a:r>
              <a:rPr lang="en-ZA" sz="2000" dirty="0"/>
              <a:t>On the 23rd of March 2020, the president instituted a national lockdown that would last for 21 days, starting from 26 March to 16 April 2020 </a:t>
            </a:r>
          </a:p>
          <a:p>
            <a:r>
              <a:rPr lang="en-ZA" sz="2000" dirty="0"/>
              <a:t>This lockdown resulted in the closure of schools and institutions of higher learning. After the South African government declared the strictest lockdown in trying to minimise the spread of the virus, the overwhelming and disturbing impact of lockdown on the already existing issue of GBV was exposed. </a:t>
            </a:r>
          </a:p>
        </p:txBody>
      </p:sp>
    </p:spTree>
    <p:extLst>
      <p:ext uri="{BB962C8B-B14F-4D97-AF65-F5344CB8AC3E}">
        <p14:creationId xmlns:p14="http://schemas.microsoft.com/office/powerpoint/2010/main" val="195243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93A1C-370B-3CE5-22E8-06CC6328CA79}"/>
              </a:ext>
            </a:extLst>
          </p:cNvPr>
          <p:cNvSpPr>
            <a:spLocks noGrp="1"/>
          </p:cNvSpPr>
          <p:nvPr>
            <p:ph type="title"/>
          </p:nvPr>
        </p:nvSpPr>
        <p:spPr>
          <a:xfrm>
            <a:off x="350041" y="586855"/>
            <a:ext cx="2401025" cy="3387497"/>
          </a:xfrm>
        </p:spPr>
        <p:txBody>
          <a:bodyPr anchor="b">
            <a:normAutofit/>
          </a:bodyPr>
          <a:lstStyle/>
          <a:p>
            <a:pPr algn="r"/>
            <a:r>
              <a:rPr lang="en-ZA" sz="3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Gender-Based Violence in South Africa during COVID-19 lockdown</a:t>
            </a:r>
            <a:br>
              <a:rPr lang="en-ZA" sz="3000" b="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br>
            <a:endParaRPr lang="en-ZA" sz="3000">
              <a:solidFill>
                <a:srgbClr val="FFFFFF"/>
              </a:solidFill>
            </a:endParaRPr>
          </a:p>
        </p:txBody>
      </p:sp>
      <p:sp>
        <p:nvSpPr>
          <p:cNvPr id="3" name="Content Placeholder 2">
            <a:extLst>
              <a:ext uri="{FF2B5EF4-FFF2-40B4-BE49-F238E27FC236}">
                <a16:creationId xmlns:a16="http://schemas.microsoft.com/office/drawing/2014/main" id="{2E7B2AC4-911B-3E74-0A7B-97BEE340C64A}"/>
              </a:ext>
            </a:extLst>
          </p:cNvPr>
          <p:cNvSpPr>
            <a:spLocks noGrp="1"/>
          </p:cNvSpPr>
          <p:nvPr>
            <p:ph idx="1"/>
          </p:nvPr>
        </p:nvSpPr>
        <p:spPr>
          <a:xfrm>
            <a:off x="3607694" y="649480"/>
            <a:ext cx="4916510" cy="5546047"/>
          </a:xfrm>
        </p:spPr>
        <p:txBody>
          <a:bodyPr anchor="ctr">
            <a:normAutofit fontScale="92500" lnSpcReduction="10000"/>
          </a:bodyPr>
          <a:lstStyle/>
          <a:p>
            <a:r>
              <a:rPr lang="en-ZA" sz="1700" dirty="0"/>
              <a:t>Quarantine measures</a:t>
            </a:r>
          </a:p>
          <a:p>
            <a:r>
              <a:rPr lang="en-ZA" sz="1700" dirty="0"/>
              <a:t>Continuous and persistent increase in cases of violence against women and children, such cases include rape and femicide during COVID-19 lockdown. </a:t>
            </a:r>
          </a:p>
          <a:p>
            <a:r>
              <a:rPr lang="en-ZA" sz="1700" dirty="0"/>
              <a:t>Ndaba (2020) reported that from March to April 2020, a total number of 5082 GBV cases were reported to the Gauteng police station and the number continues to rise even to date.</a:t>
            </a:r>
          </a:p>
          <a:p>
            <a:r>
              <a:rPr lang="en-ZA" sz="1700" dirty="0"/>
              <a:t>The country continued to fight the invisible COVID-19 pandemic; on the other hand, GBV and femicide continue to threaten the lives of South African women and children.</a:t>
            </a:r>
          </a:p>
          <a:p>
            <a:r>
              <a:rPr lang="en-ZA" sz="1700" dirty="0"/>
              <a:t>According to Mashaba (2020), before level 5 of the national lockdown, the reported cases were 1205 and during this level, they have risen to 3810. Since 2000, GBV resulted in the killings of more than 2700 women in South Africa</a:t>
            </a:r>
          </a:p>
          <a:p>
            <a:r>
              <a:rPr lang="en-ZA" sz="1700" dirty="0"/>
              <a:t>Femicide in South Africa was five times higher than the global average even before the COVID-19 lockdown. Out of 183 countries listed by the WHO in 2016, the number of female interpersonal violence death in South Africa was the fourth-highest and continues to increase. </a:t>
            </a:r>
          </a:p>
          <a:p>
            <a:endParaRPr lang="en-ZA" sz="1700" dirty="0"/>
          </a:p>
          <a:p>
            <a:endParaRPr lang="en-ZA" sz="1700" dirty="0"/>
          </a:p>
        </p:txBody>
      </p:sp>
    </p:spTree>
    <p:extLst>
      <p:ext uri="{BB962C8B-B14F-4D97-AF65-F5344CB8AC3E}">
        <p14:creationId xmlns:p14="http://schemas.microsoft.com/office/powerpoint/2010/main" val="405340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4653A-47DA-6C52-2EA1-4EE424936E27}"/>
              </a:ext>
            </a:extLst>
          </p:cNvPr>
          <p:cNvSpPr>
            <a:spLocks noGrp="1"/>
          </p:cNvSpPr>
          <p:nvPr>
            <p:ph type="title"/>
          </p:nvPr>
        </p:nvSpPr>
        <p:spPr>
          <a:xfrm>
            <a:off x="630936" y="548640"/>
            <a:ext cx="2700645" cy="5431536"/>
          </a:xfrm>
        </p:spPr>
        <p:txBody>
          <a:bodyPr>
            <a:normAutofit/>
          </a:bodyPr>
          <a:lstStyle/>
          <a:p>
            <a:r>
              <a:rPr lang="en-ZA" sz="3600" b="1">
                <a:effectLst/>
                <a:latin typeface="Times New Roman" panose="02020603050405020304" pitchFamily="18" charset="0"/>
                <a:ea typeface="Times New Roman" panose="02020603050405020304" pitchFamily="18" charset="0"/>
                <a:cs typeface="Times New Roman" panose="02020603050405020304" pitchFamily="18" charset="0"/>
              </a:rPr>
              <a:t>Relationship between gender-based violence and crisis situations </a:t>
            </a:r>
            <a:br>
              <a:rPr lang="en-ZA" sz="3600" b="1">
                <a:effectLst/>
                <a:latin typeface="Cambria" panose="02040503050406030204" pitchFamily="18" charset="0"/>
                <a:ea typeface="Times New Roman" panose="02020603050405020304" pitchFamily="18" charset="0"/>
                <a:cs typeface="Times New Roman" panose="02020603050405020304" pitchFamily="18" charset="0"/>
              </a:rPr>
            </a:br>
            <a:endParaRPr lang="en-ZA" sz="36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D1C3C2-689A-47DE-28EC-536D19F178C6}"/>
              </a:ext>
            </a:extLst>
          </p:cNvPr>
          <p:cNvSpPr>
            <a:spLocks noGrp="1"/>
          </p:cNvSpPr>
          <p:nvPr>
            <p:ph idx="1"/>
          </p:nvPr>
        </p:nvSpPr>
        <p:spPr>
          <a:xfrm>
            <a:off x="3844813" y="552091"/>
            <a:ext cx="4668251" cy="5431536"/>
          </a:xfrm>
        </p:spPr>
        <p:txBody>
          <a:bodyPr anchor="ctr">
            <a:normAutofit/>
          </a:bodyPr>
          <a:lstStyle/>
          <a:p>
            <a:r>
              <a:rPr lang="en-ZA" sz="1600" dirty="0"/>
              <a:t>During every pandemic, the social infrastructure often breaks down, resulting in already existing inequalities and conflicts.</a:t>
            </a:r>
          </a:p>
          <a:p>
            <a:r>
              <a:rPr lang="en-ZA" sz="1600" dirty="0"/>
              <a:t>The exposure of women and girls to harassment and violence worsens. </a:t>
            </a:r>
          </a:p>
          <a:p>
            <a:r>
              <a:rPr lang="en-ZA" sz="1600" dirty="0"/>
              <a:t>The relationship between HIV pandemic prevalence and GBV was also observed by researchers in India </a:t>
            </a:r>
          </a:p>
          <a:p>
            <a:r>
              <a:rPr lang="en-ZA" sz="1600" dirty="0"/>
              <a:t>A surge in domestic violence, especially intimate partner violence (IPV) was observed during other disasters, which include the Haiti Earthquakes in 2007, Hurricane Katrina in 2005, and the Eruption of Mount Saint Helens in the 1980s </a:t>
            </a:r>
          </a:p>
          <a:p>
            <a:r>
              <a:rPr lang="en-ZA" sz="1600" dirty="0"/>
              <a:t>A surge in GBV was also observed during the 2004 South Asian Tsunami. Fisher (2009) reports that in Sri Lanka, numerous cases of sexual assaults and violence against women were reported and they were regarded as repercussions of the Tsunami</a:t>
            </a:r>
          </a:p>
        </p:txBody>
      </p:sp>
    </p:spTree>
    <p:extLst>
      <p:ext uri="{BB962C8B-B14F-4D97-AF65-F5344CB8AC3E}">
        <p14:creationId xmlns:p14="http://schemas.microsoft.com/office/powerpoint/2010/main" val="272586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040837"/>
            <a:ext cx="3566211"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029607"/>
            <a:ext cx="3566211"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934855"/>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A440C-FA38-C108-9ABF-4C2827403518}"/>
              </a:ext>
            </a:extLst>
          </p:cNvPr>
          <p:cNvSpPr>
            <a:spLocks noGrp="1"/>
          </p:cNvSpPr>
          <p:nvPr>
            <p:ph type="title"/>
          </p:nvPr>
        </p:nvSpPr>
        <p:spPr>
          <a:xfrm>
            <a:off x="826776" y="1877492"/>
            <a:ext cx="3022599" cy="3215373"/>
          </a:xfrm>
        </p:spPr>
        <p:txBody>
          <a:bodyPr>
            <a:normAutofit/>
          </a:bodyPr>
          <a:lstStyle/>
          <a:p>
            <a:pPr algn="ctr"/>
            <a:endParaRPr lang="en-ZA">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AC59DE9-2913-1FB4-9EB7-05D59D2E8111}"/>
              </a:ext>
            </a:extLst>
          </p:cNvPr>
          <p:cNvSpPr>
            <a:spLocks noGrp="1"/>
          </p:cNvSpPr>
          <p:nvPr>
            <p:ph idx="1"/>
          </p:nvPr>
        </p:nvSpPr>
        <p:spPr>
          <a:xfrm>
            <a:off x="4676151" y="1130846"/>
            <a:ext cx="3912879" cy="4351338"/>
          </a:xfrm>
        </p:spPr>
        <p:txBody>
          <a:bodyPr>
            <a:normAutofit/>
          </a:bodyPr>
          <a:lstStyle/>
          <a:p>
            <a:r>
              <a:rPr lang="en-ZA" sz="2400">
                <a:solidFill>
                  <a:schemeClr val="bg1"/>
                </a:solidFill>
              </a:rPr>
              <a:t>There was also an increase in the number of domestic violence cases during Ebola, Cholera and Nipah (Davies and Bennett, 2016). During pandemics, especially Ebola in West Africa, women and girls were more vulnerable to abuse because they could not escape the abusive environments and leave their abusers. </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6139464"/>
            <a:ext cx="790849"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1757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AD64-2821-81CF-A001-4608D9E97A51}"/>
              </a:ext>
            </a:extLst>
          </p:cNvPr>
          <p:cNvSpPr>
            <a:spLocks noGrp="1"/>
          </p:cNvSpPr>
          <p:nvPr>
            <p:ph type="title"/>
          </p:nvPr>
        </p:nvSpPr>
        <p:spPr>
          <a:xfrm>
            <a:off x="628650" y="365126"/>
            <a:ext cx="7886700" cy="1166219"/>
          </a:xfrm>
        </p:spPr>
        <p:txBody>
          <a:bodyPr/>
          <a:lstStyle/>
          <a:p>
            <a:r>
              <a:rPr lang="en-ZA" dirty="0"/>
              <a:t>Radical feminist theory</a:t>
            </a:r>
          </a:p>
        </p:txBody>
      </p:sp>
      <p:graphicFrame>
        <p:nvGraphicFramePr>
          <p:cNvPr id="5" name="Content Placeholder 2">
            <a:extLst>
              <a:ext uri="{FF2B5EF4-FFF2-40B4-BE49-F238E27FC236}">
                <a16:creationId xmlns:a16="http://schemas.microsoft.com/office/drawing/2014/main" id="{47F3A178-BBDE-FCE8-937A-D6A3E2F6FC63}"/>
              </a:ext>
            </a:extLst>
          </p:cNvPr>
          <p:cNvGraphicFramePr>
            <a:graphicFrameLocks noGrp="1"/>
          </p:cNvGraphicFramePr>
          <p:nvPr>
            <p:ph idx="1"/>
          </p:nvPr>
        </p:nvGraphicFramePr>
        <p:xfrm>
          <a:off x="330505" y="1825624"/>
          <a:ext cx="8571123" cy="466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01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EC46C-D517-1873-16F5-9F146469F200}"/>
              </a:ext>
            </a:extLst>
          </p:cNvPr>
          <p:cNvSpPr>
            <a:spLocks noGrp="1"/>
          </p:cNvSpPr>
          <p:nvPr>
            <p:ph type="title"/>
          </p:nvPr>
        </p:nvSpPr>
        <p:spPr>
          <a:xfrm>
            <a:off x="1037673" y="348865"/>
            <a:ext cx="7288583" cy="1576446"/>
          </a:xfrm>
        </p:spPr>
        <p:txBody>
          <a:bodyPr anchor="ctr">
            <a:normAutofit/>
          </a:bodyPr>
          <a:lstStyle/>
          <a:p>
            <a:r>
              <a:rPr lang="en-ZA" sz="3500" b="1" dirty="0">
                <a:solidFill>
                  <a:srgbClr val="FFFFFF"/>
                </a:solidFill>
              </a:rPr>
              <a:t>Methodology</a:t>
            </a:r>
          </a:p>
        </p:txBody>
      </p:sp>
      <p:graphicFrame>
        <p:nvGraphicFramePr>
          <p:cNvPr id="5" name="Content Placeholder 2">
            <a:extLst>
              <a:ext uri="{FF2B5EF4-FFF2-40B4-BE49-F238E27FC236}">
                <a16:creationId xmlns:a16="http://schemas.microsoft.com/office/drawing/2014/main" id="{EB458B87-7D3A-ACE0-4FCD-3DDC858AC060}"/>
              </a:ext>
            </a:extLst>
          </p:cNvPr>
          <p:cNvGraphicFramePr>
            <a:graphicFrameLocks noGrp="1"/>
          </p:cNvGraphicFramePr>
          <p:nvPr>
            <p:ph idx="1"/>
            <p:extLst>
              <p:ext uri="{D42A27DB-BD31-4B8C-83A1-F6EECF244321}">
                <p14:modId xmlns:p14="http://schemas.microsoft.com/office/powerpoint/2010/main" val="208843965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25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D7784-5E02-6A42-EEA5-C1F26DAFCADE}"/>
              </a:ext>
            </a:extLst>
          </p:cNvPr>
          <p:cNvSpPr>
            <a:spLocks noGrp="1"/>
          </p:cNvSpPr>
          <p:nvPr>
            <p:ph type="title"/>
          </p:nvPr>
        </p:nvSpPr>
        <p:spPr>
          <a:xfrm>
            <a:off x="6482394" y="489507"/>
            <a:ext cx="2318706" cy="1655483"/>
          </a:xfrm>
        </p:spPr>
        <p:txBody>
          <a:bodyPr anchor="b">
            <a:normAutofit/>
          </a:bodyPr>
          <a:lstStyle/>
          <a:p>
            <a:r>
              <a:rPr lang="en-ZA" sz="2700"/>
              <a:t>COVID-19 restrictions and regulations</a:t>
            </a:r>
          </a:p>
        </p:txBody>
      </p:sp>
      <p:pic>
        <p:nvPicPr>
          <p:cNvPr id="7" name="Picture 4" descr="Blood cells with one infected cell">
            <a:extLst>
              <a:ext uri="{FF2B5EF4-FFF2-40B4-BE49-F238E27FC236}">
                <a16:creationId xmlns:a16="http://schemas.microsoft.com/office/drawing/2014/main" id="{B18EB2D7-6F64-776E-8EE9-089684EF7F7C}"/>
              </a:ext>
            </a:extLst>
          </p:cNvPr>
          <p:cNvPicPr>
            <a:picLocks noChangeAspect="1"/>
          </p:cNvPicPr>
          <p:nvPr/>
        </p:nvPicPr>
        <p:blipFill rotWithShape="1">
          <a:blip r:embed="rId2"/>
          <a:srcRect l="18157" r="28418" b="-1"/>
          <a:stretch/>
        </p:blipFill>
        <p:spPr>
          <a:xfrm>
            <a:off x="20" y="-65670"/>
            <a:ext cx="6086455" cy="6408311"/>
          </a:xfrm>
          <a:prstGeom prst="rect">
            <a:avLst/>
          </a:prstGeom>
        </p:spPr>
      </p:pic>
      <p:sp>
        <p:nvSpPr>
          <p:cNvPr id="8" name="Content Placeholder 2">
            <a:extLst>
              <a:ext uri="{FF2B5EF4-FFF2-40B4-BE49-F238E27FC236}">
                <a16:creationId xmlns:a16="http://schemas.microsoft.com/office/drawing/2014/main" id="{1D23CC3A-8B1A-39A5-C81B-BC38D5289C40}"/>
              </a:ext>
            </a:extLst>
          </p:cNvPr>
          <p:cNvSpPr>
            <a:spLocks noGrp="1"/>
          </p:cNvSpPr>
          <p:nvPr>
            <p:ph idx="1"/>
          </p:nvPr>
        </p:nvSpPr>
        <p:spPr>
          <a:xfrm>
            <a:off x="6482394" y="2418408"/>
            <a:ext cx="2207110" cy="3540265"/>
          </a:xfrm>
        </p:spPr>
        <p:txBody>
          <a:bodyPr>
            <a:normAutofit/>
          </a:bodyPr>
          <a:lstStyle/>
          <a:p>
            <a:r>
              <a:rPr lang="en-ZA" sz="1700"/>
              <a:t>School closure</a:t>
            </a:r>
          </a:p>
          <a:p>
            <a:r>
              <a:rPr lang="en-ZA" sz="1700"/>
              <a:t>Compromised support services and access to justice</a:t>
            </a:r>
          </a:p>
          <a:p>
            <a:r>
              <a:rPr lang="en-ZA" sz="1700"/>
              <a:t>Risk of quarantine measures </a:t>
            </a:r>
          </a:p>
          <a:p>
            <a:r>
              <a:rPr lang="en-ZA" sz="1700"/>
              <a:t>Physical distancing and movement restrictions</a:t>
            </a:r>
          </a:p>
          <a:p>
            <a:endParaRPr lang="en-ZA" sz="170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03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C6CD4-E632-730A-2151-49F6E510AEE3}"/>
              </a:ext>
            </a:extLst>
          </p:cNvPr>
          <p:cNvSpPr>
            <a:spLocks noGrp="1"/>
          </p:cNvSpPr>
          <p:nvPr>
            <p:ph type="title"/>
          </p:nvPr>
        </p:nvSpPr>
        <p:spPr>
          <a:xfrm>
            <a:off x="878305" y="1396686"/>
            <a:ext cx="2430380" cy="4064628"/>
          </a:xfrm>
        </p:spPr>
        <p:txBody>
          <a:bodyPr>
            <a:normAutofit/>
          </a:bodyPr>
          <a:lstStyle/>
          <a:p>
            <a:r>
              <a:rPr lang="en-ZA">
                <a:solidFill>
                  <a:srgbClr val="FFFFFF"/>
                </a:solidFill>
              </a:rPr>
              <a:t>Poor economic status</a:t>
            </a:r>
          </a:p>
        </p:txBody>
      </p:sp>
      <p:sp>
        <p:nvSpPr>
          <p:cNvPr id="21"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D23D48-1CA5-408B-8492-EB80AB20C1A7}"/>
              </a:ext>
            </a:extLst>
          </p:cNvPr>
          <p:cNvSpPr>
            <a:spLocks noGrp="1"/>
          </p:cNvSpPr>
          <p:nvPr>
            <p:ph idx="1"/>
          </p:nvPr>
        </p:nvSpPr>
        <p:spPr>
          <a:xfrm>
            <a:off x="4027614" y="1526033"/>
            <a:ext cx="4152298" cy="3935281"/>
          </a:xfrm>
        </p:spPr>
        <p:txBody>
          <a:bodyPr>
            <a:normAutofit/>
          </a:bodyPr>
          <a:lstStyle/>
          <a:p>
            <a:r>
              <a:rPr lang="en-ZA" sz="1500" dirty="0"/>
              <a:t>Loss of jobs-About 3 million people have lost their jobs and COVID-19 is having an overwhelming and stressful impact internationally. </a:t>
            </a:r>
          </a:p>
          <a:p>
            <a:r>
              <a:rPr lang="en-ZA" sz="1500" dirty="0"/>
              <a:t>Q1:2020 pre-COVID-19 with a slight increase of 0,2 of a percentage point over these years. The prevalence of underemployment increased during COVID-19, increasing from 4,7 % in Q1:2020 to 5,2% in Q1:2021, followed by a significant increase in the proportion of persons affected by time-related underemployment in the first quarter of 2022 at 5,6%.</a:t>
            </a:r>
          </a:p>
          <a:p>
            <a:r>
              <a:rPr lang="en-ZA" sz="1500" dirty="0"/>
              <a:t>Poverty</a:t>
            </a:r>
          </a:p>
          <a:p>
            <a:r>
              <a:rPr lang="en-ZA" sz="1500" dirty="0"/>
              <a:t>High levels of stress</a:t>
            </a:r>
          </a:p>
        </p:txBody>
      </p:sp>
    </p:spTree>
    <p:extLst>
      <p:ext uri="{BB962C8B-B14F-4D97-AF65-F5344CB8AC3E}">
        <p14:creationId xmlns:p14="http://schemas.microsoft.com/office/powerpoint/2010/main" val="1395021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ts Centenary PowerPoint Template_Full colour logo_April 2020 [Read-Only]" id="{B0491272-F0C2-42DB-8B7C-4510D0440E37}" vid="{552E1B67-F64C-4937-8824-52280EFAD6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950a482-b7a1-4ec1-bf01-f636cd0aa652">
      <UserInfo>
        <DisplayName>Anniah Mupawose</DisplayName>
        <AccountId>1718</AccountId>
        <AccountType/>
      </UserInfo>
      <UserInfo>
        <DisplayName>Munyane Mophosho</DisplayName>
        <AccountId>2202</AccountId>
        <AccountType/>
      </UserInfo>
      <UserInfo>
        <DisplayName>Skye Adams</DisplayName>
        <AccountId>17549</AccountId>
        <AccountType/>
      </UserInfo>
      <UserInfo>
        <DisplayName>Sharon Moonsamy</DisplayName>
        <AccountId>1416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5516B061455F4FB2B8262165D00298" ma:contentTypeVersion="12" ma:contentTypeDescription="Create a new document." ma:contentTypeScope="" ma:versionID="efe8c62887b9327afcdb6cde2ba3cabd">
  <xsd:schema xmlns:xsd="http://www.w3.org/2001/XMLSchema" xmlns:xs="http://www.w3.org/2001/XMLSchema" xmlns:p="http://schemas.microsoft.com/office/2006/metadata/properties" xmlns:ns3="2fc2922d-4f86-422e-9a9a-eacf72a19a55" xmlns:ns4="a950a482-b7a1-4ec1-bf01-f636cd0aa652" targetNamespace="http://schemas.microsoft.com/office/2006/metadata/properties" ma:root="true" ma:fieldsID="16d23b731bf848036cf8d0e2435d72eb" ns3:_="" ns4:_="">
    <xsd:import namespace="2fc2922d-4f86-422e-9a9a-eacf72a19a55"/>
    <xsd:import namespace="a950a482-b7a1-4ec1-bf01-f636cd0aa6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2922d-4f86-422e-9a9a-eacf72a19a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50a482-b7a1-4ec1-bf01-f636cd0aa6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E19F0-673C-430B-8CF9-787A6C2B08AA}">
  <ds:schemaRefs>
    <ds:schemaRef ds:uri="http://schemas.microsoft.com/sharepoint/v3/contenttype/forms"/>
  </ds:schemaRefs>
</ds:datastoreItem>
</file>

<file path=customXml/itemProps2.xml><?xml version="1.0" encoding="utf-8"?>
<ds:datastoreItem xmlns:ds="http://schemas.openxmlformats.org/officeDocument/2006/customXml" ds:itemID="{FB6ECD2B-D9EA-44C5-91F2-9B97E1C2D37A}">
  <ds:schemaRefs>
    <ds:schemaRef ds:uri="2fc2922d-4f86-422e-9a9a-eacf72a19a55"/>
    <ds:schemaRef ds:uri="http://schemas.microsoft.com/office/2006/documentManagement/types"/>
    <ds:schemaRef ds:uri="a950a482-b7a1-4ec1-bf01-f636cd0aa652"/>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CEC0C698-DA6C-499E-873A-8D41214C2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2922d-4f86-422e-9a9a-eacf72a19a55"/>
    <ds:schemaRef ds:uri="a950a482-b7a1-4ec1-bf01-f636cd0aa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Wits Centenary PowerPoint Template_Full colour logo_April 2020</Template>
  <TotalTime>3084</TotalTime>
  <Words>1289</Words>
  <Application>Microsoft Office PowerPoint</Application>
  <PresentationFormat>On-screen Show (4:3)</PresentationFormat>
  <Paragraphs>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Calibri</vt:lpstr>
      <vt:lpstr>Calibri Light</vt:lpstr>
      <vt:lpstr>Cambria</vt:lpstr>
      <vt:lpstr>Times New Roman</vt:lpstr>
      <vt:lpstr>Office Theme</vt:lpstr>
      <vt:lpstr>        A REVIEW OF THE IMPACT OF COVID-19 PANDEMIC ON GENDER-BASED VIOLENCE IN SOUTH AFRICA  </vt:lpstr>
      <vt:lpstr>Covid-19 pandemic in South Africa</vt:lpstr>
      <vt:lpstr>Gender-Based Violence in South Africa during COVID-19 lockdown </vt:lpstr>
      <vt:lpstr>Relationship between gender-based violence and crisis situations  </vt:lpstr>
      <vt:lpstr>PowerPoint Presentation</vt:lpstr>
      <vt:lpstr>Radical feminist theory</vt:lpstr>
      <vt:lpstr>Methodology</vt:lpstr>
      <vt:lpstr>COVID-19 restrictions and regulations</vt:lpstr>
      <vt:lpstr>Poor economic status</vt:lpstr>
      <vt:lpstr>High prevalence of Gender-Based Violence </vt:lpstr>
      <vt:lpstr>PowerPoint Presentation</vt:lpstr>
      <vt:lpstr>Conclusion</vt:lpstr>
      <vt:lpstr>PowerPoint Presentation</vt:lpstr>
      <vt:lpstr>Recommendations</vt:lpstr>
      <vt:lpstr>ENKOSI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Busisiwe Nkala-Dlamini</dc:creator>
  <cp:lastModifiedBy>Zintle Ntshongwana</cp:lastModifiedBy>
  <cp:revision>35</cp:revision>
  <dcterms:created xsi:type="dcterms:W3CDTF">2022-06-18T18:55:51Z</dcterms:created>
  <dcterms:modified xsi:type="dcterms:W3CDTF">2023-09-22T14:21:20Z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0x010100CD5516B061455F4FB2B8262165D00298</vt:lpwstr>
  </property>
  <property fmtid="{D5CDD505-2E9C-101B-9397-08002B2CF9AE}" pid="3" name="Managed Metadata">
    <vt:lpwstr/>
  </property>
</Properties>
</file>