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308" r:id="rId3"/>
    <p:sldId id="303" r:id="rId4"/>
    <p:sldId id="327" r:id="rId5"/>
    <p:sldId id="312" r:id="rId6"/>
    <p:sldId id="328" r:id="rId7"/>
    <p:sldId id="27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7" d="100"/>
          <a:sy n="87" d="100"/>
        </p:scale>
        <p:origin x="437"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2AD5A5-E3CB-4271-91A9-DD741523296C}" type="datetimeFigureOut">
              <a:rPr lang="en-US" smtClean="0"/>
              <a:t>9/23/2023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1C2C8F-8E43-41ED-816E-2B076EC41A66}" type="slidenum">
              <a:rPr lang="en-US" smtClean="0"/>
              <a:t>‹#›</a:t>
            </a:fld>
            <a:endParaRPr lang="en-US"/>
          </a:p>
        </p:txBody>
      </p:sp>
    </p:spTree>
    <p:extLst>
      <p:ext uri="{BB962C8B-B14F-4D97-AF65-F5344CB8AC3E}">
        <p14:creationId xmlns:p14="http://schemas.microsoft.com/office/powerpoint/2010/main" val="2898300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09C6D16D-904A-4D06-B45F-78C3A248C56D}" type="datetimeFigureOut">
              <a:rPr lang="en-ZA" smtClean="0"/>
              <a:t>2023/09/23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724613C-E61B-46F0-81D5-39508FECB2E5}" type="slidenum">
              <a:rPr lang="en-ZA" smtClean="0"/>
              <a:t>‹#›</a:t>
            </a:fld>
            <a:endParaRPr lang="en-ZA"/>
          </a:p>
        </p:txBody>
      </p:sp>
    </p:spTree>
    <p:extLst>
      <p:ext uri="{BB962C8B-B14F-4D97-AF65-F5344CB8AC3E}">
        <p14:creationId xmlns:p14="http://schemas.microsoft.com/office/powerpoint/2010/main" val="3677983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09C6D16D-904A-4D06-B45F-78C3A248C56D}" type="datetimeFigureOut">
              <a:rPr lang="en-ZA" smtClean="0"/>
              <a:t>2023/09/23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724613C-E61B-46F0-81D5-39508FECB2E5}" type="slidenum">
              <a:rPr lang="en-ZA" smtClean="0"/>
              <a:t>‹#›</a:t>
            </a:fld>
            <a:endParaRPr lang="en-ZA"/>
          </a:p>
        </p:txBody>
      </p:sp>
    </p:spTree>
    <p:extLst>
      <p:ext uri="{BB962C8B-B14F-4D97-AF65-F5344CB8AC3E}">
        <p14:creationId xmlns:p14="http://schemas.microsoft.com/office/powerpoint/2010/main" val="3120668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09C6D16D-904A-4D06-B45F-78C3A248C56D}" type="datetimeFigureOut">
              <a:rPr lang="en-ZA" smtClean="0"/>
              <a:t>2023/09/23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724613C-E61B-46F0-81D5-39508FECB2E5}" type="slidenum">
              <a:rPr lang="en-ZA" smtClean="0"/>
              <a:t>‹#›</a:t>
            </a:fld>
            <a:endParaRPr lang="en-ZA"/>
          </a:p>
        </p:txBody>
      </p:sp>
    </p:spTree>
    <p:extLst>
      <p:ext uri="{BB962C8B-B14F-4D97-AF65-F5344CB8AC3E}">
        <p14:creationId xmlns:p14="http://schemas.microsoft.com/office/powerpoint/2010/main" val="2305164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09C6D16D-904A-4D06-B45F-78C3A248C56D}" type="datetimeFigureOut">
              <a:rPr lang="en-ZA" smtClean="0"/>
              <a:t>2023/09/23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724613C-E61B-46F0-81D5-39508FECB2E5}" type="slidenum">
              <a:rPr lang="en-ZA" smtClean="0"/>
              <a:t>‹#›</a:t>
            </a:fld>
            <a:endParaRPr lang="en-ZA"/>
          </a:p>
        </p:txBody>
      </p:sp>
    </p:spTree>
    <p:extLst>
      <p:ext uri="{BB962C8B-B14F-4D97-AF65-F5344CB8AC3E}">
        <p14:creationId xmlns:p14="http://schemas.microsoft.com/office/powerpoint/2010/main" val="896819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C6D16D-904A-4D06-B45F-78C3A248C56D}" type="datetimeFigureOut">
              <a:rPr lang="en-ZA" smtClean="0"/>
              <a:t>2023/09/23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724613C-E61B-46F0-81D5-39508FECB2E5}" type="slidenum">
              <a:rPr lang="en-ZA" smtClean="0"/>
              <a:t>‹#›</a:t>
            </a:fld>
            <a:endParaRPr lang="en-ZA"/>
          </a:p>
        </p:txBody>
      </p:sp>
    </p:spTree>
    <p:extLst>
      <p:ext uri="{BB962C8B-B14F-4D97-AF65-F5344CB8AC3E}">
        <p14:creationId xmlns:p14="http://schemas.microsoft.com/office/powerpoint/2010/main" val="241578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09C6D16D-904A-4D06-B45F-78C3A248C56D}" type="datetimeFigureOut">
              <a:rPr lang="en-ZA" smtClean="0"/>
              <a:t>2023/09/23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1724613C-E61B-46F0-81D5-39508FECB2E5}" type="slidenum">
              <a:rPr lang="en-ZA" smtClean="0"/>
              <a:t>‹#›</a:t>
            </a:fld>
            <a:endParaRPr lang="en-ZA"/>
          </a:p>
        </p:txBody>
      </p:sp>
    </p:spTree>
    <p:extLst>
      <p:ext uri="{BB962C8B-B14F-4D97-AF65-F5344CB8AC3E}">
        <p14:creationId xmlns:p14="http://schemas.microsoft.com/office/powerpoint/2010/main" val="731201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09C6D16D-904A-4D06-B45F-78C3A248C56D}" type="datetimeFigureOut">
              <a:rPr lang="en-ZA" smtClean="0"/>
              <a:t>2023/09/23</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1724613C-E61B-46F0-81D5-39508FECB2E5}" type="slidenum">
              <a:rPr lang="en-ZA" smtClean="0"/>
              <a:t>‹#›</a:t>
            </a:fld>
            <a:endParaRPr lang="en-ZA"/>
          </a:p>
        </p:txBody>
      </p:sp>
    </p:spTree>
    <p:extLst>
      <p:ext uri="{BB962C8B-B14F-4D97-AF65-F5344CB8AC3E}">
        <p14:creationId xmlns:p14="http://schemas.microsoft.com/office/powerpoint/2010/main" val="2420926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09C6D16D-904A-4D06-B45F-78C3A248C56D}" type="datetimeFigureOut">
              <a:rPr lang="en-ZA" smtClean="0"/>
              <a:t>2023/09/23</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1724613C-E61B-46F0-81D5-39508FECB2E5}" type="slidenum">
              <a:rPr lang="en-ZA" smtClean="0"/>
              <a:t>‹#›</a:t>
            </a:fld>
            <a:endParaRPr lang="en-ZA"/>
          </a:p>
        </p:txBody>
      </p:sp>
    </p:spTree>
    <p:extLst>
      <p:ext uri="{BB962C8B-B14F-4D97-AF65-F5344CB8AC3E}">
        <p14:creationId xmlns:p14="http://schemas.microsoft.com/office/powerpoint/2010/main" val="968784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C6D16D-904A-4D06-B45F-78C3A248C56D}" type="datetimeFigureOut">
              <a:rPr lang="en-ZA" smtClean="0"/>
              <a:t>2023/09/23</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1724613C-E61B-46F0-81D5-39508FECB2E5}" type="slidenum">
              <a:rPr lang="en-ZA" smtClean="0"/>
              <a:t>‹#›</a:t>
            </a:fld>
            <a:endParaRPr lang="en-ZA"/>
          </a:p>
        </p:txBody>
      </p:sp>
    </p:spTree>
    <p:extLst>
      <p:ext uri="{BB962C8B-B14F-4D97-AF65-F5344CB8AC3E}">
        <p14:creationId xmlns:p14="http://schemas.microsoft.com/office/powerpoint/2010/main" val="1170099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9C6D16D-904A-4D06-B45F-78C3A248C56D}" type="datetimeFigureOut">
              <a:rPr lang="en-ZA" smtClean="0"/>
              <a:t>2023/09/23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1724613C-E61B-46F0-81D5-39508FECB2E5}" type="slidenum">
              <a:rPr lang="en-ZA" smtClean="0"/>
              <a:t>‹#›</a:t>
            </a:fld>
            <a:endParaRPr lang="en-ZA"/>
          </a:p>
        </p:txBody>
      </p:sp>
    </p:spTree>
    <p:extLst>
      <p:ext uri="{BB962C8B-B14F-4D97-AF65-F5344CB8AC3E}">
        <p14:creationId xmlns:p14="http://schemas.microsoft.com/office/powerpoint/2010/main" val="168586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9C6D16D-904A-4D06-B45F-78C3A248C56D}" type="datetimeFigureOut">
              <a:rPr lang="en-ZA" smtClean="0"/>
              <a:t>2023/09/23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1724613C-E61B-46F0-81D5-39508FECB2E5}" type="slidenum">
              <a:rPr lang="en-ZA" smtClean="0"/>
              <a:t>‹#›</a:t>
            </a:fld>
            <a:endParaRPr lang="en-ZA"/>
          </a:p>
        </p:txBody>
      </p:sp>
    </p:spTree>
    <p:extLst>
      <p:ext uri="{BB962C8B-B14F-4D97-AF65-F5344CB8AC3E}">
        <p14:creationId xmlns:p14="http://schemas.microsoft.com/office/powerpoint/2010/main" val="2699262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C6D16D-904A-4D06-B45F-78C3A248C56D}" type="datetimeFigureOut">
              <a:rPr lang="en-ZA" smtClean="0"/>
              <a:t>2023/09/23</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24613C-E61B-46F0-81D5-39508FECB2E5}" type="slidenum">
              <a:rPr lang="en-ZA" smtClean="0"/>
              <a:t>‹#›</a:t>
            </a:fld>
            <a:endParaRPr lang="en-ZA"/>
          </a:p>
        </p:txBody>
      </p:sp>
    </p:spTree>
    <p:extLst>
      <p:ext uri="{BB962C8B-B14F-4D97-AF65-F5344CB8AC3E}">
        <p14:creationId xmlns:p14="http://schemas.microsoft.com/office/powerpoint/2010/main" val="3805184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484" y="1843548"/>
            <a:ext cx="11862618" cy="3657599"/>
          </a:xfrm>
        </p:spPr>
        <p:txBody>
          <a:bodyPr>
            <a:noAutofit/>
          </a:bodyPr>
          <a:lstStyle/>
          <a:p>
            <a:pPr>
              <a:lnSpc>
                <a:spcPct val="100000"/>
              </a:lnSpc>
            </a:pPr>
            <a:r>
              <a:rPr lang="en-ZA" sz="3600" b="1" dirty="0">
                <a:solidFill>
                  <a:srgbClr val="006666"/>
                </a:solidFill>
                <a:effectLst>
                  <a:outerShdw blurRad="38100" dist="38100" dir="2700000" algn="tl">
                    <a:srgbClr val="000000">
                      <a:alpha val="43137"/>
                    </a:srgbClr>
                  </a:outerShdw>
                </a:effectLst>
                <a:latin typeface="Candara" panose="020E0502030303020204" pitchFamily="34" charset="0"/>
              </a:rPr>
              <a:t/>
            </a:r>
            <a:br>
              <a:rPr lang="en-ZA" sz="3600" b="1" dirty="0">
                <a:solidFill>
                  <a:srgbClr val="006666"/>
                </a:solidFill>
                <a:effectLst>
                  <a:outerShdw blurRad="38100" dist="38100" dir="2700000" algn="tl">
                    <a:srgbClr val="000000">
                      <a:alpha val="43137"/>
                    </a:srgbClr>
                  </a:outerShdw>
                </a:effectLst>
                <a:latin typeface="Candara" panose="020E0502030303020204" pitchFamily="34" charset="0"/>
              </a:rPr>
            </a:br>
            <a:r>
              <a:rPr lang="en-ZA" sz="3600" b="1" dirty="0">
                <a:solidFill>
                  <a:srgbClr val="006666"/>
                </a:solidFill>
                <a:effectLst>
                  <a:outerShdw blurRad="38100" dist="38100" dir="2700000" algn="tl">
                    <a:srgbClr val="000000">
                      <a:alpha val="43137"/>
                    </a:srgbClr>
                  </a:outerShdw>
                </a:effectLst>
                <a:latin typeface="Candara" panose="020E0502030303020204" pitchFamily="34" charset="0"/>
              </a:rPr>
              <a:t/>
            </a:r>
            <a:br>
              <a:rPr lang="en-ZA" sz="3600" b="1" dirty="0">
                <a:solidFill>
                  <a:srgbClr val="006666"/>
                </a:solidFill>
                <a:effectLst>
                  <a:outerShdw blurRad="38100" dist="38100" dir="2700000" algn="tl">
                    <a:srgbClr val="000000">
                      <a:alpha val="43137"/>
                    </a:srgbClr>
                  </a:outerShdw>
                </a:effectLst>
                <a:latin typeface="Candara" panose="020E0502030303020204" pitchFamily="34" charset="0"/>
              </a:rPr>
            </a:br>
            <a:r>
              <a:rPr lang="en-ZA" sz="3600" b="1" dirty="0">
                <a:solidFill>
                  <a:srgbClr val="006666"/>
                </a:solidFill>
                <a:effectLst>
                  <a:outerShdw blurRad="38100" dist="38100" dir="2700000" algn="tl">
                    <a:srgbClr val="000000">
                      <a:alpha val="43137"/>
                    </a:srgbClr>
                  </a:outerShdw>
                </a:effectLst>
                <a:latin typeface="Candara" panose="020E0502030303020204" pitchFamily="34" charset="0"/>
              </a:rPr>
              <a:t/>
            </a:r>
            <a:br>
              <a:rPr lang="en-ZA" sz="3600" b="1" dirty="0">
                <a:solidFill>
                  <a:srgbClr val="006666"/>
                </a:solidFill>
                <a:effectLst>
                  <a:outerShdw blurRad="38100" dist="38100" dir="2700000" algn="tl">
                    <a:srgbClr val="000000">
                      <a:alpha val="43137"/>
                    </a:srgbClr>
                  </a:outerShdw>
                </a:effectLst>
                <a:latin typeface="Candara" panose="020E0502030303020204" pitchFamily="34" charset="0"/>
              </a:rPr>
            </a:br>
            <a:r>
              <a:rPr lang="en-ZA" sz="3600" b="1" dirty="0">
                <a:solidFill>
                  <a:schemeClr val="tx1">
                    <a:lumMod val="75000"/>
                    <a:lumOff val="25000"/>
                  </a:schemeClr>
                </a:solidFill>
                <a:effectLst>
                  <a:outerShdw blurRad="38100" dist="38100" dir="2700000" algn="tl">
                    <a:srgbClr val="000000">
                      <a:alpha val="43137"/>
                    </a:srgbClr>
                  </a:outerShdw>
                </a:effectLst>
                <a:latin typeface="Candara" panose="020E0502030303020204" pitchFamily="34" charset="0"/>
              </a:rPr>
              <a:t/>
            </a:r>
            <a:br>
              <a:rPr lang="en-ZA" sz="3600" b="1" dirty="0">
                <a:solidFill>
                  <a:schemeClr val="tx1">
                    <a:lumMod val="75000"/>
                    <a:lumOff val="25000"/>
                  </a:schemeClr>
                </a:solidFill>
                <a:effectLst>
                  <a:outerShdw blurRad="38100" dist="38100" dir="2700000" algn="tl">
                    <a:srgbClr val="000000">
                      <a:alpha val="43137"/>
                    </a:srgbClr>
                  </a:outerShdw>
                </a:effectLst>
                <a:latin typeface="Candara" panose="020E0502030303020204" pitchFamily="34" charset="0"/>
              </a:rPr>
            </a:br>
            <a:r>
              <a:rPr lang="en-ZA" sz="3600" b="1" dirty="0">
                <a:solidFill>
                  <a:schemeClr val="tx1">
                    <a:lumMod val="75000"/>
                    <a:lumOff val="25000"/>
                  </a:schemeClr>
                </a:solidFill>
                <a:effectLst>
                  <a:outerShdw blurRad="38100" dist="38100" dir="2700000" algn="tl">
                    <a:srgbClr val="000000">
                      <a:alpha val="43137"/>
                    </a:srgbClr>
                  </a:outerShdw>
                </a:effectLst>
                <a:latin typeface="Candara" panose="020E0502030303020204" pitchFamily="34" charset="0"/>
              </a:rPr>
              <a:t/>
            </a:r>
            <a:br>
              <a:rPr lang="en-ZA" sz="3600" b="1" dirty="0">
                <a:solidFill>
                  <a:schemeClr val="tx1">
                    <a:lumMod val="75000"/>
                    <a:lumOff val="25000"/>
                  </a:schemeClr>
                </a:solidFill>
                <a:effectLst>
                  <a:outerShdw blurRad="38100" dist="38100" dir="2700000" algn="tl">
                    <a:srgbClr val="000000">
                      <a:alpha val="43137"/>
                    </a:srgbClr>
                  </a:outerShdw>
                </a:effectLst>
                <a:latin typeface="Candara" panose="020E0502030303020204" pitchFamily="34" charset="0"/>
              </a:rPr>
            </a:br>
            <a:r>
              <a:rPr lang="en-ZA" sz="3600" b="1" dirty="0">
                <a:solidFill>
                  <a:schemeClr val="tx1">
                    <a:lumMod val="75000"/>
                    <a:lumOff val="25000"/>
                  </a:schemeClr>
                </a:solidFill>
                <a:effectLst>
                  <a:outerShdw blurRad="38100" dist="38100" dir="2700000" algn="tl">
                    <a:srgbClr val="000000">
                      <a:alpha val="43137"/>
                    </a:srgbClr>
                  </a:outerShdw>
                </a:effectLst>
                <a:latin typeface="Candara" panose="020E0502030303020204" pitchFamily="34" charset="0"/>
              </a:rPr>
              <a:t/>
            </a:r>
            <a:br>
              <a:rPr lang="en-ZA" sz="3600" b="1" dirty="0">
                <a:solidFill>
                  <a:schemeClr val="tx1">
                    <a:lumMod val="75000"/>
                    <a:lumOff val="25000"/>
                  </a:schemeClr>
                </a:solidFill>
                <a:effectLst>
                  <a:outerShdw blurRad="38100" dist="38100" dir="2700000" algn="tl">
                    <a:srgbClr val="000000">
                      <a:alpha val="43137"/>
                    </a:srgbClr>
                  </a:outerShdw>
                </a:effectLst>
                <a:latin typeface="Candara" panose="020E0502030303020204" pitchFamily="34" charset="0"/>
              </a:rPr>
            </a:br>
            <a:r>
              <a:rPr lang="en-ZA" sz="3600" b="1" dirty="0">
                <a:solidFill>
                  <a:schemeClr val="tx1">
                    <a:lumMod val="75000"/>
                    <a:lumOff val="25000"/>
                  </a:schemeClr>
                </a:solidFill>
                <a:effectLst>
                  <a:outerShdw blurRad="38100" dist="38100" dir="2700000" algn="tl">
                    <a:srgbClr val="000000">
                      <a:alpha val="43137"/>
                    </a:srgbClr>
                  </a:outerShdw>
                </a:effectLst>
                <a:latin typeface="Candara" panose="020E0502030303020204" pitchFamily="34" charset="0"/>
              </a:rPr>
              <a:t/>
            </a:r>
            <a:br>
              <a:rPr lang="en-ZA" sz="3600" b="1" dirty="0">
                <a:solidFill>
                  <a:schemeClr val="tx1">
                    <a:lumMod val="75000"/>
                    <a:lumOff val="25000"/>
                  </a:schemeClr>
                </a:solidFill>
                <a:effectLst>
                  <a:outerShdw blurRad="38100" dist="38100" dir="2700000" algn="tl">
                    <a:srgbClr val="000000">
                      <a:alpha val="43137"/>
                    </a:srgbClr>
                  </a:outerShdw>
                </a:effectLst>
                <a:latin typeface="Candara" panose="020E0502030303020204" pitchFamily="34" charset="0"/>
              </a:rPr>
            </a:br>
            <a:endParaRPr lang="en-ZA" sz="3600" b="1" dirty="0">
              <a:solidFill>
                <a:srgbClr val="006666"/>
              </a:solidFill>
              <a:effectLst>
                <a:outerShdw blurRad="38100" dist="38100" dir="2700000" algn="tl">
                  <a:srgbClr val="000000">
                    <a:alpha val="43137"/>
                  </a:srgbClr>
                </a:outerShdw>
              </a:effectLst>
              <a:latin typeface="Candara" panose="020E0502030303020204" pitchFamily="34" charset="0"/>
            </a:endParaRPr>
          </a:p>
        </p:txBody>
      </p:sp>
      <p:sp>
        <p:nvSpPr>
          <p:cNvPr id="4" name="Rectangle 3"/>
          <p:cNvSpPr/>
          <p:nvPr/>
        </p:nvSpPr>
        <p:spPr>
          <a:xfrm>
            <a:off x="973394" y="5377739"/>
            <a:ext cx="10899058" cy="215444"/>
          </a:xfrm>
          <a:prstGeom prst="rect">
            <a:avLst/>
          </a:prstGeom>
        </p:spPr>
        <p:txBody>
          <a:bodyPr wrap="square">
            <a:spAutoFit/>
          </a:bodyPr>
          <a:lstStyle/>
          <a:p>
            <a:r>
              <a:rPr lang="en-GB" sz="800" kern="1400" dirty="0">
                <a:solidFill>
                  <a:srgbClr val="000000"/>
                </a:solidFill>
                <a:latin typeface="Rockwell" panose="02060603020205020403" pitchFamily="18" charset="0"/>
              </a:rPr>
              <a:t> </a:t>
            </a:r>
          </a:p>
        </p:txBody>
      </p:sp>
      <p:sp>
        <p:nvSpPr>
          <p:cNvPr id="12" name="TextBox 11">
            <a:extLst>
              <a:ext uri="{FF2B5EF4-FFF2-40B4-BE49-F238E27FC236}">
                <a16:creationId xmlns:a16="http://schemas.microsoft.com/office/drawing/2014/main" id="{801B03BC-866F-5F7B-4A8B-B60E9AA40C4B}"/>
              </a:ext>
            </a:extLst>
          </p:cNvPr>
          <p:cNvSpPr txBox="1"/>
          <p:nvPr/>
        </p:nvSpPr>
        <p:spPr>
          <a:xfrm>
            <a:off x="463825" y="1851910"/>
            <a:ext cx="11264348" cy="3046988"/>
          </a:xfrm>
          <a:prstGeom prst="rect">
            <a:avLst/>
          </a:prstGeom>
          <a:noFill/>
        </p:spPr>
        <p:txBody>
          <a:bodyPr wrap="square">
            <a:spAutoFit/>
          </a:bodyPr>
          <a:lstStyle/>
          <a:p>
            <a:pPr algn="ctr"/>
            <a:r>
              <a:rPr kumimoji="0" lang="en-ZA" sz="3200" b="1" i="0" u="none" strike="noStrike" kern="1200" cap="none" spc="0" normalizeH="0" baseline="0" noProof="0" dirty="0" smtClean="0">
                <a:ln>
                  <a:noFill/>
                </a:ln>
                <a:solidFill>
                  <a:prstClr val="black">
                    <a:lumMod val="75000"/>
                    <a:lumOff val="25000"/>
                  </a:prstClr>
                </a:solidFill>
                <a:effectLst>
                  <a:outerShdw blurRad="38100" dist="38100" dir="2700000" algn="tl">
                    <a:srgbClr val="000000">
                      <a:alpha val="43137"/>
                    </a:srgbClr>
                  </a:outerShdw>
                </a:effectLst>
                <a:uLnTx/>
                <a:uFillTx/>
                <a:latin typeface="Candara" panose="020E0502030303020204" pitchFamily="34" charset="0"/>
                <a:ea typeface="+mj-ea"/>
                <a:cs typeface="+mj-cs"/>
              </a:rPr>
              <a:t> </a:t>
            </a:r>
            <a:endParaRPr kumimoji="0" lang="en-ZA" sz="3200" b="1" i="0" u="none" strike="noStrike" kern="1200" cap="none" spc="0" normalizeH="0" baseline="0" noProof="0" dirty="0">
              <a:ln>
                <a:noFill/>
              </a:ln>
              <a:solidFill>
                <a:prstClr val="black">
                  <a:lumMod val="75000"/>
                  <a:lumOff val="25000"/>
                </a:prstClr>
              </a:solidFill>
              <a:effectLst>
                <a:outerShdw blurRad="38100" dist="38100" dir="2700000" algn="tl">
                  <a:srgbClr val="000000">
                    <a:alpha val="43137"/>
                  </a:srgbClr>
                </a:outerShdw>
              </a:effectLst>
              <a:uLnTx/>
              <a:uFillTx/>
              <a:latin typeface="Candara" panose="020E0502030303020204" pitchFamily="34" charset="0"/>
              <a:ea typeface="+mj-ea"/>
              <a:cs typeface="+mj-cs"/>
            </a:endParaRPr>
          </a:p>
          <a:p>
            <a:pPr algn="ctr"/>
            <a:endParaRPr lang="en-ZA" sz="3200" b="1" dirty="0">
              <a:solidFill>
                <a:prstClr val="black">
                  <a:lumMod val="75000"/>
                  <a:lumOff val="25000"/>
                </a:prstClr>
              </a:solidFill>
              <a:effectLst>
                <a:outerShdw blurRad="38100" dist="38100" dir="2700000" algn="tl">
                  <a:srgbClr val="000000">
                    <a:alpha val="43137"/>
                  </a:srgbClr>
                </a:outerShdw>
              </a:effectLst>
              <a:latin typeface="Candara" panose="020E0502030303020204" pitchFamily="34" charset="0"/>
              <a:ea typeface="+mj-ea"/>
              <a:cs typeface="+mj-cs"/>
            </a:endParaRPr>
          </a:p>
          <a:p>
            <a:pPr algn="ctr"/>
            <a:r>
              <a:rPr kumimoji="0" lang="en-ZA" sz="3600" b="1" i="0" u="none" strike="noStrike" kern="1200" cap="none" spc="0" normalizeH="0" baseline="0" noProof="0" dirty="0">
                <a:ln>
                  <a:noFill/>
                </a:ln>
                <a:solidFill>
                  <a:prstClr val="black">
                    <a:lumMod val="75000"/>
                    <a:lumOff val="25000"/>
                  </a:prstClr>
                </a:solidFill>
                <a:effectLst>
                  <a:outerShdw blurRad="38100" dist="38100" dir="2700000" algn="tl">
                    <a:srgbClr val="000000">
                      <a:alpha val="43137"/>
                    </a:srgbClr>
                  </a:outerShdw>
                </a:effectLst>
                <a:uLnTx/>
                <a:uFillTx/>
                <a:latin typeface="Candara" panose="020E0502030303020204" pitchFamily="34" charset="0"/>
                <a:ea typeface="+mj-ea"/>
                <a:cs typeface="+mj-cs"/>
              </a:rPr>
              <a:t/>
            </a:r>
            <a:br>
              <a:rPr kumimoji="0" lang="en-ZA" sz="3600" b="1" i="0" u="none" strike="noStrike" kern="1200" cap="none" spc="0" normalizeH="0" baseline="0" noProof="0" dirty="0">
                <a:ln>
                  <a:noFill/>
                </a:ln>
                <a:solidFill>
                  <a:prstClr val="black">
                    <a:lumMod val="75000"/>
                    <a:lumOff val="25000"/>
                  </a:prstClr>
                </a:solidFill>
                <a:effectLst>
                  <a:outerShdw blurRad="38100" dist="38100" dir="2700000" algn="tl">
                    <a:srgbClr val="000000">
                      <a:alpha val="43137"/>
                    </a:srgbClr>
                  </a:outerShdw>
                </a:effectLst>
                <a:uLnTx/>
                <a:uFillTx/>
                <a:latin typeface="Candara" panose="020E0502030303020204" pitchFamily="34" charset="0"/>
                <a:ea typeface="+mj-ea"/>
                <a:cs typeface="+mj-cs"/>
              </a:rPr>
            </a:br>
            <a:r>
              <a:rPr kumimoji="0" lang="en-ZA" sz="3600" b="1" i="0" u="none" strike="noStrike" kern="1200" cap="none" spc="0" normalizeH="0" baseline="0" noProof="0" dirty="0">
                <a:ln>
                  <a:noFill/>
                </a:ln>
                <a:solidFill>
                  <a:prstClr val="black">
                    <a:lumMod val="75000"/>
                    <a:lumOff val="25000"/>
                  </a:prstClr>
                </a:solidFill>
                <a:effectLst>
                  <a:outerShdw blurRad="38100" dist="38100" dir="2700000" algn="tl">
                    <a:srgbClr val="000000">
                      <a:alpha val="43137"/>
                    </a:srgbClr>
                  </a:outerShdw>
                </a:effectLst>
                <a:uLnTx/>
                <a:uFillTx/>
                <a:latin typeface="Candara" panose="020E0502030303020204" pitchFamily="34" charset="0"/>
                <a:ea typeface="+mj-ea"/>
                <a:cs typeface="+mj-cs"/>
              </a:rPr>
              <a:t/>
            </a:r>
            <a:br>
              <a:rPr kumimoji="0" lang="en-ZA" sz="3600" b="1" i="0" u="none" strike="noStrike" kern="1200" cap="none" spc="0" normalizeH="0" baseline="0" noProof="0" dirty="0">
                <a:ln>
                  <a:noFill/>
                </a:ln>
                <a:solidFill>
                  <a:prstClr val="black">
                    <a:lumMod val="75000"/>
                    <a:lumOff val="25000"/>
                  </a:prstClr>
                </a:solidFill>
                <a:effectLst>
                  <a:outerShdw blurRad="38100" dist="38100" dir="2700000" algn="tl">
                    <a:srgbClr val="000000">
                      <a:alpha val="43137"/>
                    </a:srgbClr>
                  </a:outerShdw>
                </a:effectLst>
                <a:uLnTx/>
                <a:uFillTx/>
                <a:latin typeface="Candara" panose="020E0502030303020204" pitchFamily="34" charset="0"/>
                <a:ea typeface="+mj-ea"/>
                <a:cs typeface="+mj-cs"/>
              </a:rPr>
            </a:br>
            <a:r>
              <a:rPr kumimoji="0" lang="en-ZA" sz="3600" b="1" i="0" u="none" strike="noStrike" kern="1200" cap="none" spc="0" normalizeH="0" baseline="0" noProof="0" dirty="0">
                <a:ln>
                  <a:noFill/>
                </a:ln>
                <a:solidFill>
                  <a:prstClr val="black">
                    <a:lumMod val="75000"/>
                    <a:lumOff val="25000"/>
                  </a:prstClr>
                </a:solidFill>
                <a:effectLst>
                  <a:outerShdw blurRad="38100" dist="38100" dir="2700000" algn="tl">
                    <a:srgbClr val="000000">
                      <a:alpha val="43137"/>
                    </a:srgbClr>
                  </a:outerShdw>
                </a:effectLst>
                <a:uLnTx/>
                <a:uFillTx/>
                <a:latin typeface="Candara" panose="020E0502030303020204" pitchFamily="34" charset="0"/>
                <a:ea typeface="+mj-ea"/>
                <a:cs typeface="+mj-cs"/>
              </a:rPr>
              <a:t/>
            </a:r>
            <a:br>
              <a:rPr kumimoji="0" lang="en-ZA" sz="3600" b="1" i="0" u="none" strike="noStrike" kern="1200" cap="none" spc="0" normalizeH="0" baseline="0" noProof="0" dirty="0">
                <a:ln>
                  <a:noFill/>
                </a:ln>
                <a:solidFill>
                  <a:prstClr val="black">
                    <a:lumMod val="75000"/>
                    <a:lumOff val="25000"/>
                  </a:prstClr>
                </a:solidFill>
                <a:effectLst>
                  <a:outerShdw blurRad="38100" dist="38100" dir="2700000" algn="tl">
                    <a:srgbClr val="000000">
                      <a:alpha val="43137"/>
                    </a:srgbClr>
                  </a:outerShdw>
                </a:effectLst>
                <a:uLnTx/>
                <a:uFillTx/>
                <a:latin typeface="Candara" panose="020E0502030303020204" pitchFamily="34" charset="0"/>
                <a:ea typeface="+mj-ea"/>
                <a:cs typeface="+mj-cs"/>
              </a:rPr>
            </a:br>
            <a:endParaRPr lang="en-ZA" dirty="0"/>
          </a:p>
        </p:txBody>
      </p:sp>
      <p:sp>
        <p:nvSpPr>
          <p:cNvPr id="13" name="Subtitle 2">
            <a:extLst>
              <a:ext uri="{FF2B5EF4-FFF2-40B4-BE49-F238E27FC236}">
                <a16:creationId xmlns:a16="http://schemas.microsoft.com/office/drawing/2014/main" id="{EECABF00-593D-94D2-F08A-FFA5829C26F9}"/>
              </a:ext>
            </a:extLst>
          </p:cNvPr>
          <p:cNvSpPr>
            <a:spLocks noGrp="1"/>
          </p:cNvSpPr>
          <p:nvPr>
            <p:ph type="subTitle" idx="1"/>
          </p:nvPr>
        </p:nvSpPr>
        <p:spPr>
          <a:xfrm>
            <a:off x="1506793" y="3909976"/>
            <a:ext cx="9144000" cy="1188326"/>
          </a:xfrm>
          <a:solidFill>
            <a:schemeClr val="tx1">
              <a:lumMod val="50000"/>
              <a:lumOff val="50000"/>
            </a:schemeClr>
          </a:solidFill>
        </p:spPr>
        <p:txBody>
          <a:bodyPr anchor="ctr">
            <a:noAutofit/>
          </a:bodyPr>
          <a:lstStyle/>
          <a:p>
            <a:r>
              <a:rPr lang="en-ZA" sz="3200" b="1" dirty="0">
                <a:solidFill>
                  <a:schemeClr val="bg1"/>
                </a:solidFill>
                <a:latin typeface="Candara" panose="020E0502030303020204" pitchFamily="34" charset="0"/>
              </a:rPr>
              <a:t>SOCIAL SERVICES:</a:t>
            </a:r>
          </a:p>
          <a:p>
            <a:r>
              <a:rPr lang="en-ZA" sz="2800" b="1" dirty="0">
                <a:solidFill>
                  <a:srgbClr val="FFFF00"/>
                </a:solidFill>
                <a:latin typeface="Candara" panose="020E0502030303020204" pitchFamily="34" charset="0"/>
              </a:rPr>
              <a:t>JOZINI OFFICE </a:t>
            </a:r>
            <a:r>
              <a:rPr lang="en-ZA" sz="2800" b="1" dirty="0" smtClean="0">
                <a:solidFill>
                  <a:srgbClr val="FFFF00"/>
                </a:solidFill>
                <a:latin typeface="Candara" panose="020E0502030303020204" pitchFamily="34" charset="0"/>
              </a:rPr>
              <a:t>, NOMPUMELELO NTIMBANE</a:t>
            </a:r>
            <a:endParaRPr lang="en-ZA" sz="2800" b="1" dirty="0">
              <a:solidFill>
                <a:srgbClr val="FFFF00"/>
              </a:solidFill>
              <a:latin typeface="Candara" panose="020E0502030303020204" pitchFamily="34" charset="0"/>
            </a:endParaRPr>
          </a:p>
        </p:txBody>
      </p:sp>
      <p:pic>
        <p:nvPicPr>
          <p:cNvPr id="9" name="Picture 8"/>
          <p:cNvPicPr/>
          <p:nvPr/>
        </p:nvPicPr>
        <p:blipFill>
          <a:blip r:embed="rId2">
            <a:extLst>
              <a:ext uri="{28A0092B-C50C-407E-A947-70E740481C1C}">
                <a14:useLocalDpi xmlns:a14="http://schemas.microsoft.com/office/drawing/2010/main" val="0"/>
              </a:ext>
            </a:extLst>
          </a:blip>
          <a:srcRect/>
          <a:stretch>
            <a:fillRect/>
          </a:stretch>
        </p:blipFill>
        <p:spPr bwMode="auto">
          <a:xfrm>
            <a:off x="2013527" y="332510"/>
            <a:ext cx="6594764" cy="1511038"/>
          </a:xfrm>
          <a:prstGeom prst="rect">
            <a:avLst/>
          </a:prstGeom>
          <a:noFill/>
          <a:ln>
            <a:noFill/>
          </a:ln>
        </p:spPr>
      </p:pic>
    </p:spTree>
    <p:extLst>
      <p:ext uri="{BB962C8B-B14F-4D97-AF65-F5344CB8AC3E}">
        <p14:creationId xmlns:p14="http://schemas.microsoft.com/office/powerpoint/2010/main" val="382985771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65320" y="376400"/>
            <a:ext cx="8349658" cy="914400"/>
          </a:xfrm>
          <a:prstGeom prst="roundRect">
            <a:avLst>
              <a:gd name="adj" fmla="val 500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white"/>
              </a:solidFill>
              <a:effectLst/>
              <a:uLnTx/>
              <a:uFillTx/>
              <a:latin typeface="Open Sans Semibold" panose="020B0706030804020204"/>
              <a:ea typeface="+mn-ea"/>
              <a:cs typeface="+mn-cs"/>
            </a:endParaRPr>
          </a:p>
        </p:txBody>
      </p:sp>
      <p:sp>
        <p:nvSpPr>
          <p:cNvPr id="6" name="Oval 5"/>
          <p:cNvSpPr/>
          <p:nvPr/>
        </p:nvSpPr>
        <p:spPr>
          <a:xfrm>
            <a:off x="365321" y="381488"/>
            <a:ext cx="914400" cy="914400"/>
          </a:xfrm>
          <a:prstGeom prst="ellipse">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white"/>
              </a:solidFill>
              <a:effectLst/>
              <a:uLnTx/>
              <a:uFillTx/>
              <a:latin typeface="Open Sans Semibold" panose="020B0706030804020204"/>
              <a:ea typeface="+mn-ea"/>
              <a:cs typeface="+mn-cs"/>
            </a:endParaRPr>
          </a:p>
        </p:txBody>
      </p:sp>
      <p:sp>
        <p:nvSpPr>
          <p:cNvPr id="7" name="TextBox 6"/>
          <p:cNvSpPr txBox="1"/>
          <p:nvPr/>
        </p:nvSpPr>
        <p:spPr>
          <a:xfrm>
            <a:off x="584261" y="381488"/>
            <a:ext cx="476519"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5400" b="1" dirty="0">
                <a:solidFill>
                  <a:prstClr val="white">
                    <a:lumMod val="65000"/>
                    <a:lumOff val="35000"/>
                  </a:prstClr>
                </a:solidFill>
                <a:latin typeface="Open Sans Semibold" panose="020B0706030804020204"/>
                <a:ea typeface="Open Sans Semibold" panose="020B0706030804020204" pitchFamily="34" charset="0"/>
                <a:cs typeface="Open Sans Semibold" panose="020B0706030804020204" pitchFamily="34" charset="0"/>
              </a:rPr>
              <a:t>T</a:t>
            </a:r>
            <a:endParaRPr kumimoji="0" lang="en-GB" sz="5400" b="1" i="0" u="none" strike="noStrike" kern="1200" cap="none" spc="0" normalizeH="0" baseline="0" noProof="0" dirty="0">
              <a:ln>
                <a:noFill/>
              </a:ln>
              <a:solidFill>
                <a:prstClr val="white">
                  <a:lumMod val="65000"/>
                  <a:lumOff val="35000"/>
                </a:prstClr>
              </a:solidFill>
              <a:effectLst/>
              <a:uLnTx/>
              <a:uFillTx/>
              <a:latin typeface="Open Sans Semibold" panose="020B0706030804020204"/>
              <a:ea typeface="Open Sans Semibold" panose="020B0706030804020204" pitchFamily="34" charset="0"/>
              <a:cs typeface="Open Sans Semibold" panose="020B0706030804020204" pitchFamily="34" charset="0"/>
            </a:endParaRPr>
          </a:p>
        </p:txBody>
      </p:sp>
      <p:sp>
        <p:nvSpPr>
          <p:cNvPr id="8" name="TextBox 7"/>
          <p:cNvSpPr txBox="1"/>
          <p:nvPr/>
        </p:nvSpPr>
        <p:spPr>
          <a:xfrm>
            <a:off x="1184184" y="550765"/>
            <a:ext cx="7332016" cy="646331"/>
          </a:xfrm>
          <a:prstGeom prst="rect">
            <a:avLst/>
          </a:prstGeom>
          <a:noFill/>
        </p:spPr>
        <p:txBody>
          <a:bodyPr wrap="square" rtlCol="0">
            <a:spAutoFit/>
          </a:bodyPr>
          <a:lstStyle/>
          <a:p>
            <a:r>
              <a:rPr lang="en-ZA" b="1"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Integrated intervention by the State and Community structures in crime prevention</a:t>
            </a:r>
            <a:endParaRPr lang="en-ZA" sz="3200" b="1" dirty="0">
              <a:solidFill>
                <a:srgbClr val="800000"/>
              </a:solidFill>
              <a:latin typeface="Candara" panose="020E0502030303020204" pitchFamily="34" charset="0"/>
            </a:endParaRPr>
          </a:p>
        </p:txBody>
      </p:sp>
      <p:sp>
        <p:nvSpPr>
          <p:cNvPr id="3" name="Rectangle 2"/>
          <p:cNvSpPr/>
          <p:nvPr/>
        </p:nvSpPr>
        <p:spPr>
          <a:xfrm>
            <a:off x="452583" y="1479183"/>
            <a:ext cx="9134762" cy="3648691"/>
          </a:xfrm>
          <a:prstGeom prst="rect">
            <a:avLst/>
          </a:prstGeom>
        </p:spPr>
        <p:txBody>
          <a:bodyPr wrap="square">
            <a:spAutoFit/>
          </a:bodyPr>
          <a:lstStyle/>
          <a:p>
            <a:pPr>
              <a:lnSpc>
                <a:spcPct val="107000"/>
              </a:lnSpc>
              <a:spcAft>
                <a:spcPts val="0"/>
              </a:spcAft>
            </a:pPr>
            <a:r>
              <a:rPr lang="en-ZA" b="1"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 </a:t>
            </a:r>
            <a: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
            </a:r>
            <a:b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br>
            <a:r>
              <a:rPr lang="en-ZA" b="1"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Theme Selection</a:t>
            </a:r>
            <a: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
            </a:r>
            <a:b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br>
            <a: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THEME 2: Building sustainable, resilient, and self-reliant communities through indigenous modalities, inter-sectoral collaborations, and partnerships</a:t>
            </a:r>
            <a:b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br>
            <a: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
            </a:r>
            <a:b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br>
            <a:r>
              <a:rPr lang="en-ZA" b="1"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Subtheme TWO Selection</a:t>
            </a:r>
            <a: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
            </a:r>
            <a:b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br>
            <a: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SUB 2.5 Offence prevention and promotion of safer spaces through partnerships with community structures</a:t>
            </a:r>
            <a:b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br>
            <a: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
            </a:r>
            <a:b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br>
            <a:r>
              <a:rPr lang="en-ZA" b="1"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Select your Presentation Type</a:t>
            </a:r>
            <a: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
            </a:r>
            <a:b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br>
            <a: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Oral Presentation</a:t>
            </a:r>
            <a:b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br>
            <a:endParaRPr lang="en-ZA" dirty="0"/>
          </a:p>
        </p:txBody>
      </p:sp>
    </p:spTree>
    <p:extLst>
      <p:ext uri="{BB962C8B-B14F-4D97-AF65-F5344CB8AC3E}">
        <p14:creationId xmlns:p14="http://schemas.microsoft.com/office/powerpoint/2010/main" val="96817727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65320" y="376400"/>
            <a:ext cx="8349658" cy="914400"/>
          </a:xfrm>
          <a:prstGeom prst="roundRect">
            <a:avLst>
              <a:gd name="adj" fmla="val 500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white"/>
              </a:solidFill>
              <a:effectLst/>
              <a:uLnTx/>
              <a:uFillTx/>
              <a:latin typeface="Open Sans Semibold" panose="020B0706030804020204"/>
              <a:ea typeface="+mn-ea"/>
              <a:cs typeface="+mn-cs"/>
            </a:endParaRPr>
          </a:p>
        </p:txBody>
      </p:sp>
      <p:sp>
        <p:nvSpPr>
          <p:cNvPr id="6" name="Oval 5"/>
          <p:cNvSpPr/>
          <p:nvPr/>
        </p:nvSpPr>
        <p:spPr>
          <a:xfrm>
            <a:off x="365321" y="381488"/>
            <a:ext cx="914400" cy="914400"/>
          </a:xfrm>
          <a:prstGeom prst="ellipse">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white"/>
              </a:solidFill>
              <a:effectLst/>
              <a:uLnTx/>
              <a:uFillTx/>
              <a:latin typeface="Open Sans Semibold" panose="020B0706030804020204"/>
              <a:ea typeface="+mn-ea"/>
              <a:cs typeface="+mn-cs"/>
            </a:endParaRPr>
          </a:p>
        </p:txBody>
      </p:sp>
      <p:sp>
        <p:nvSpPr>
          <p:cNvPr id="7" name="TextBox 6"/>
          <p:cNvSpPr txBox="1"/>
          <p:nvPr/>
        </p:nvSpPr>
        <p:spPr>
          <a:xfrm>
            <a:off x="584261" y="381488"/>
            <a:ext cx="476519"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5400" b="1" dirty="0">
                <a:solidFill>
                  <a:prstClr val="white">
                    <a:lumMod val="65000"/>
                    <a:lumOff val="35000"/>
                  </a:prstClr>
                </a:solidFill>
                <a:latin typeface="Open Sans Semibold" panose="020B0706030804020204"/>
                <a:ea typeface="Open Sans Semibold" panose="020B0706030804020204" pitchFamily="34" charset="0"/>
                <a:cs typeface="Open Sans Semibold" panose="020B0706030804020204" pitchFamily="34" charset="0"/>
              </a:rPr>
              <a:t>A</a:t>
            </a:r>
            <a:r>
              <a:rPr kumimoji="0" lang="en-GB" sz="5400" b="1" i="0" u="none" strike="noStrike" kern="1200" cap="none" spc="0" normalizeH="0" baseline="0" noProof="0" dirty="0">
                <a:ln>
                  <a:noFill/>
                </a:ln>
                <a:solidFill>
                  <a:prstClr val="white">
                    <a:lumMod val="65000"/>
                    <a:lumOff val="35000"/>
                  </a:prstClr>
                </a:solidFill>
                <a:effectLst/>
                <a:uLnTx/>
                <a:uFillTx/>
                <a:latin typeface="Open Sans Semibold" panose="020B0706030804020204"/>
                <a:ea typeface="Open Sans Semibold" panose="020B0706030804020204" pitchFamily="34" charset="0"/>
                <a:cs typeface="Open Sans Semibold" panose="020B0706030804020204" pitchFamily="34" charset="0"/>
              </a:rPr>
              <a:t>e</a:t>
            </a:r>
          </a:p>
        </p:txBody>
      </p:sp>
      <p:sp>
        <p:nvSpPr>
          <p:cNvPr id="8" name="TextBox 7"/>
          <p:cNvSpPr txBox="1"/>
          <p:nvPr/>
        </p:nvSpPr>
        <p:spPr>
          <a:xfrm>
            <a:off x="1184184" y="550765"/>
            <a:ext cx="7332016" cy="584775"/>
          </a:xfrm>
          <a:prstGeom prst="rect">
            <a:avLst/>
          </a:prstGeom>
          <a:noFill/>
        </p:spPr>
        <p:txBody>
          <a:bodyPr wrap="square" rtlCol="0">
            <a:spAutoFit/>
          </a:bodyPr>
          <a:lstStyle/>
          <a:p>
            <a:r>
              <a:rPr lang="en-ZA" sz="3200" b="1" dirty="0" smtClean="0">
                <a:solidFill>
                  <a:srgbClr val="800000"/>
                </a:solidFill>
                <a:latin typeface="Candara" panose="020E0502030303020204" pitchFamily="34" charset="0"/>
              </a:rPr>
              <a:t>ABSTRACT PRESENTATION.</a:t>
            </a:r>
            <a:endParaRPr lang="en-ZA" sz="3200" b="1" dirty="0">
              <a:solidFill>
                <a:srgbClr val="800000"/>
              </a:solidFill>
              <a:latin typeface="Candara" panose="020E0502030303020204" pitchFamily="34" charset="0"/>
            </a:endParaRPr>
          </a:p>
        </p:txBody>
      </p:sp>
      <p:sp>
        <p:nvSpPr>
          <p:cNvPr id="2" name="TextBox 1">
            <a:extLst>
              <a:ext uri="{FF2B5EF4-FFF2-40B4-BE49-F238E27FC236}">
                <a16:creationId xmlns:a16="http://schemas.microsoft.com/office/drawing/2014/main" id="{B7647103-50E9-7190-9983-956C97F2EF7B}"/>
              </a:ext>
            </a:extLst>
          </p:cNvPr>
          <p:cNvSpPr txBox="1"/>
          <p:nvPr/>
        </p:nvSpPr>
        <p:spPr>
          <a:xfrm>
            <a:off x="692727" y="1376218"/>
            <a:ext cx="9467273" cy="4524315"/>
          </a:xfrm>
          <a:prstGeom prst="rect">
            <a:avLst/>
          </a:prstGeom>
          <a:noFill/>
        </p:spPr>
        <p:txBody>
          <a:bodyPr wrap="square" rtlCol="0">
            <a:spAutoFit/>
          </a:bodyPr>
          <a:lstStyle/>
          <a:p>
            <a:pPr marL="285750" indent="-285750">
              <a:buFont typeface="Wingdings" panose="05000000000000000000" pitchFamily="2" charset="2"/>
              <a:buChar char="q"/>
            </a:pPr>
            <a:r>
              <a:rPr lang="en-ZA" b="1" dirty="0"/>
              <a:t>Abstract</a:t>
            </a:r>
            <a:r>
              <a:rPr lang="en-ZA" dirty="0"/>
              <a:t/>
            </a:r>
            <a:br>
              <a:rPr lang="en-ZA" dirty="0"/>
            </a:br>
            <a:r>
              <a:rPr lang="en-ZA" dirty="0"/>
              <a:t>In Jozini, Northen part of KZN; there is high number of children who are in conflict with the law</a:t>
            </a:r>
            <a:r>
              <a:rPr lang="en-ZA" dirty="0" smtClean="0"/>
              <a:t>. Developmental </a:t>
            </a:r>
            <a:r>
              <a:rPr lang="en-ZA" dirty="0"/>
              <a:t>assessment and crime prevention programmes were used to understand this phenomenon</a:t>
            </a:r>
            <a:r>
              <a:rPr lang="en-ZA" dirty="0" smtClean="0"/>
              <a:t>. </a:t>
            </a:r>
            <a:r>
              <a:rPr lang="en-ZA" dirty="0"/>
              <a:t>Children from 13 years to 18 and youth below 21 years were </a:t>
            </a:r>
            <a:r>
              <a:rPr lang="en-ZA" dirty="0" smtClean="0"/>
              <a:t>interviewed.</a:t>
            </a:r>
            <a:endParaRPr lang="en-ZA" dirty="0"/>
          </a:p>
          <a:p>
            <a:r>
              <a:rPr lang="en-ZA" dirty="0"/>
              <a:t> </a:t>
            </a:r>
          </a:p>
          <a:p>
            <a:pPr marL="285750" indent="-285750">
              <a:buFont typeface="Wingdings" panose="05000000000000000000" pitchFamily="2" charset="2"/>
              <a:buChar char="q"/>
            </a:pPr>
            <a:r>
              <a:rPr lang="en-ZA" dirty="0"/>
              <a:t>Findings revealed that most of these children are from dysfunctional families, and born out of </a:t>
            </a:r>
            <a:r>
              <a:rPr lang="en-ZA" dirty="0" smtClean="0"/>
              <a:t>wedlock. </a:t>
            </a:r>
            <a:r>
              <a:rPr lang="en-ZA" dirty="0"/>
              <a:t>Hence, children lack parental supervision and guidance. This dysfunctionality is resulting from </a:t>
            </a:r>
            <a:r>
              <a:rPr lang="en-ZA" dirty="0" smtClean="0"/>
              <a:t>children </a:t>
            </a:r>
            <a:r>
              <a:rPr lang="en-ZA" dirty="0"/>
              <a:t>being parents at an early stage due to teenage pregnancy, as a result </a:t>
            </a:r>
            <a:r>
              <a:rPr lang="en-ZA" dirty="0" smtClean="0"/>
              <a:t>they </a:t>
            </a:r>
            <a:r>
              <a:rPr lang="en-ZA" dirty="0"/>
              <a:t>are not ready to assume their parental </a:t>
            </a:r>
            <a:r>
              <a:rPr lang="en-ZA" dirty="0" smtClean="0"/>
              <a:t>responsibilities </a:t>
            </a:r>
            <a:r>
              <a:rPr lang="en-ZA" dirty="0"/>
              <a:t>due instability in their </a:t>
            </a:r>
            <a:r>
              <a:rPr lang="en-ZA" dirty="0" smtClean="0"/>
              <a:t>own life. </a:t>
            </a:r>
            <a:endParaRPr lang="en-ZA" dirty="0" smtClean="0"/>
          </a:p>
          <a:p>
            <a:endParaRPr lang="en-ZA" dirty="0"/>
          </a:p>
          <a:p>
            <a:pPr marL="285750" indent="-285750">
              <a:buFont typeface="Wingdings" panose="05000000000000000000" pitchFamily="2" charset="2"/>
              <a:buChar char="q"/>
            </a:pPr>
            <a:r>
              <a:rPr lang="en-ZA" dirty="0" smtClean="0"/>
              <a:t>Most </a:t>
            </a:r>
            <a:r>
              <a:rPr lang="en-ZA" dirty="0"/>
              <a:t>parents at these stage, they give birth and leave children behind to go to school. They leave children behind without proper parental supervision or leave </a:t>
            </a:r>
            <a:r>
              <a:rPr lang="en-ZA" dirty="0" smtClean="0"/>
              <a:t>them with </a:t>
            </a:r>
            <a:r>
              <a:rPr lang="en-ZA" dirty="0"/>
              <a:t>elder person who are </a:t>
            </a:r>
            <a:r>
              <a:rPr lang="en-ZA" dirty="0" smtClean="0"/>
              <a:t>no longer  </a:t>
            </a:r>
            <a:r>
              <a:rPr lang="en-ZA" dirty="0"/>
              <a:t>fit to </a:t>
            </a:r>
            <a:r>
              <a:rPr lang="en-ZA" dirty="0" smtClean="0"/>
              <a:t>instil </a:t>
            </a:r>
            <a:r>
              <a:rPr lang="en-ZA" dirty="0"/>
              <a:t>values and </a:t>
            </a:r>
            <a:r>
              <a:rPr lang="en-ZA" dirty="0" smtClean="0"/>
              <a:t>guidance. Some </a:t>
            </a:r>
            <a:r>
              <a:rPr lang="en-ZA" dirty="0"/>
              <a:t>will drop out </a:t>
            </a:r>
            <a:r>
              <a:rPr lang="en-ZA" dirty="0" smtClean="0"/>
              <a:t>from</a:t>
            </a:r>
            <a:r>
              <a:rPr lang="en-ZA" dirty="0" smtClean="0"/>
              <a:t> </a:t>
            </a:r>
            <a:r>
              <a:rPr lang="en-ZA" dirty="0"/>
              <a:t>school and become unskilled youth without hope as result they engage </a:t>
            </a:r>
            <a:r>
              <a:rPr lang="en-ZA" dirty="0" smtClean="0"/>
              <a:t>in risks </a:t>
            </a:r>
            <a:r>
              <a:rPr lang="en-ZA" dirty="0"/>
              <a:t>behaviours such prostitution, criminal offence and drugging and substance abuse.</a:t>
            </a:r>
          </a:p>
          <a:p>
            <a:r>
              <a:rPr lang="en-ZA" dirty="0"/>
              <a:t> </a:t>
            </a:r>
          </a:p>
        </p:txBody>
      </p:sp>
    </p:spTree>
    <p:extLst>
      <p:ext uri="{BB962C8B-B14F-4D97-AF65-F5344CB8AC3E}">
        <p14:creationId xmlns:p14="http://schemas.microsoft.com/office/powerpoint/2010/main" val="8114123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65320" y="376400"/>
            <a:ext cx="8349658" cy="914400"/>
          </a:xfrm>
          <a:prstGeom prst="roundRect">
            <a:avLst>
              <a:gd name="adj" fmla="val 500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white"/>
              </a:solidFill>
              <a:effectLst/>
              <a:uLnTx/>
              <a:uFillTx/>
              <a:latin typeface="Open Sans Semibold" panose="020B0706030804020204"/>
              <a:ea typeface="+mn-ea"/>
              <a:cs typeface="+mn-cs"/>
            </a:endParaRPr>
          </a:p>
        </p:txBody>
      </p:sp>
      <p:sp>
        <p:nvSpPr>
          <p:cNvPr id="6" name="Oval 5"/>
          <p:cNvSpPr/>
          <p:nvPr/>
        </p:nvSpPr>
        <p:spPr>
          <a:xfrm>
            <a:off x="365321" y="381488"/>
            <a:ext cx="914400" cy="914400"/>
          </a:xfrm>
          <a:prstGeom prst="ellipse">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white"/>
              </a:solidFill>
              <a:effectLst/>
              <a:uLnTx/>
              <a:uFillTx/>
              <a:latin typeface="Open Sans Semibold" panose="020B0706030804020204"/>
              <a:ea typeface="+mn-ea"/>
              <a:cs typeface="+mn-cs"/>
            </a:endParaRPr>
          </a:p>
        </p:txBody>
      </p:sp>
      <p:sp>
        <p:nvSpPr>
          <p:cNvPr id="7" name="TextBox 6"/>
          <p:cNvSpPr txBox="1"/>
          <p:nvPr/>
        </p:nvSpPr>
        <p:spPr>
          <a:xfrm>
            <a:off x="584261" y="381488"/>
            <a:ext cx="476519"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5400" b="1" dirty="0">
                <a:solidFill>
                  <a:prstClr val="white">
                    <a:lumMod val="65000"/>
                    <a:lumOff val="35000"/>
                  </a:prstClr>
                </a:solidFill>
                <a:latin typeface="Open Sans Semibold" panose="020B0706030804020204"/>
                <a:ea typeface="Open Sans Semibold" panose="020B0706030804020204" pitchFamily="34" charset="0"/>
                <a:cs typeface="Open Sans Semibold" panose="020B0706030804020204" pitchFamily="34" charset="0"/>
              </a:rPr>
              <a:t>A</a:t>
            </a:r>
            <a:r>
              <a:rPr kumimoji="0" lang="en-GB" sz="5400" b="1" i="0" u="none" strike="noStrike" kern="1200" cap="none" spc="0" normalizeH="0" baseline="0" noProof="0" dirty="0">
                <a:ln>
                  <a:noFill/>
                </a:ln>
                <a:solidFill>
                  <a:prstClr val="white">
                    <a:lumMod val="65000"/>
                    <a:lumOff val="35000"/>
                  </a:prstClr>
                </a:solidFill>
                <a:effectLst/>
                <a:uLnTx/>
                <a:uFillTx/>
                <a:latin typeface="Open Sans Semibold" panose="020B0706030804020204"/>
                <a:ea typeface="Open Sans Semibold" panose="020B0706030804020204" pitchFamily="34" charset="0"/>
                <a:cs typeface="Open Sans Semibold" panose="020B0706030804020204" pitchFamily="34" charset="0"/>
              </a:rPr>
              <a:t>e</a:t>
            </a:r>
          </a:p>
        </p:txBody>
      </p:sp>
      <p:sp>
        <p:nvSpPr>
          <p:cNvPr id="8" name="TextBox 7"/>
          <p:cNvSpPr txBox="1"/>
          <p:nvPr/>
        </p:nvSpPr>
        <p:spPr>
          <a:xfrm>
            <a:off x="1184184" y="550765"/>
            <a:ext cx="7332016" cy="584775"/>
          </a:xfrm>
          <a:prstGeom prst="rect">
            <a:avLst/>
          </a:prstGeom>
          <a:noFill/>
        </p:spPr>
        <p:txBody>
          <a:bodyPr wrap="square" rtlCol="0">
            <a:spAutoFit/>
          </a:bodyPr>
          <a:lstStyle/>
          <a:p>
            <a:r>
              <a:rPr lang="en-ZA" sz="3200" b="1" dirty="0" smtClean="0">
                <a:solidFill>
                  <a:srgbClr val="800000"/>
                </a:solidFill>
                <a:latin typeface="Candara" panose="020E0502030303020204" pitchFamily="34" charset="0"/>
              </a:rPr>
              <a:t>ABSTRACT PRESENTATION</a:t>
            </a:r>
            <a:endParaRPr lang="en-ZA" sz="3200" b="1" dirty="0">
              <a:solidFill>
                <a:srgbClr val="800000"/>
              </a:solidFill>
              <a:latin typeface="Candara" panose="020E0502030303020204" pitchFamily="34" charset="0"/>
            </a:endParaRPr>
          </a:p>
        </p:txBody>
      </p:sp>
      <p:sp>
        <p:nvSpPr>
          <p:cNvPr id="2" name="TextBox 1">
            <a:extLst>
              <a:ext uri="{FF2B5EF4-FFF2-40B4-BE49-F238E27FC236}">
                <a16:creationId xmlns:a16="http://schemas.microsoft.com/office/drawing/2014/main" id="{B7647103-50E9-7190-9983-956C97F2EF7B}"/>
              </a:ext>
            </a:extLst>
          </p:cNvPr>
          <p:cNvSpPr txBox="1"/>
          <p:nvPr/>
        </p:nvSpPr>
        <p:spPr>
          <a:xfrm>
            <a:off x="365320" y="1499236"/>
            <a:ext cx="9766971" cy="3970318"/>
          </a:xfrm>
          <a:prstGeom prst="rect">
            <a:avLst/>
          </a:prstGeom>
          <a:noFill/>
        </p:spPr>
        <p:txBody>
          <a:bodyPr wrap="square" rtlCol="0">
            <a:spAutoFit/>
          </a:bodyPr>
          <a:lstStyle/>
          <a:p>
            <a:r>
              <a:rPr lang="en-ZA" dirty="0"/>
              <a:t> </a:t>
            </a:r>
          </a:p>
          <a:p>
            <a:pPr marL="285750" indent="-285750">
              <a:buFont typeface="Wingdings" panose="05000000000000000000" pitchFamily="2" charset="2"/>
              <a:buChar char="q"/>
            </a:pPr>
            <a:r>
              <a:rPr lang="en-ZA" dirty="0"/>
              <a:t>Some parents are physical present but not involve in their children’s life, </a:t>
            </a:r>
            <a:r>
              <a:rPr lang="en-ZA" dirty="0" smtClean="0"/>
              <a:t>they </a:t>
            </a:r>
            <a:r>
              <a:rPr lang="en-ZA" dirty="0"/>
              <a:t>are not </a:t>
            </a:r>
            <a:r>
              <a:rPr lang="en-ZA" dirty="0" smtClean="0"/>
              <a:t>providing </a:t>
            </a:r>
            <a:r>
              <a:rPr lang="en-ZA" dirty="0"/>
              <a:t>a moral support and parental guidance to children. In some </a:t>
            </a:r>
            <a:r>
              <a:rPr lang="en-ZA" dirty="0" smtClean="0"/>
              <a:t>cases some parents are neglecting their parental </a:t>
            </a:r>
            <a:r>
              <a:rPr lang="en-ZA" dirty="0"/>
              <a:t>responsibilities </a:t>
            </a:r>
            <a:r>
              <a:rPr lang="en-ZA" dirty="0" smtClean="0"/>
              <a:t>shift </a:t>
            </a:r>
            <a:r>
              <a:rPr lang="en-ZA" dirty="0" smtClean="0"/>
              <a:t>theirs </a:t>
            </a:r>
            <a:r>
              <a:rPr lang="en-ZA" dirty="0" smtClean="0"/>
              <a:t>to another </a:t>
            </a:r>
            <a:r>
              <a:rPr lang="en-ZA" dirty="0" smtClean="0"/>
              <a:t>one parent</a:t>
            </a:r>
            <a:r>
              <a:rPr lang="en-ZA" dirty="0" smtClean="0"/>
              <a:t>. The responsible parent ends up being </a:t>
            </a:r>
            <a:r>
              <a:rPr lang="en-ZA" dirty="0"/>
              <a:t>over whelmed </a:t>
            </a:r>
            <a:r>
              <a:rPr lang="en-ZA" dirty="0" smtClean="0"/>
              <a:t>by the </a:t>
            </a:r>
            <a:r>
              <a:rPr lang="en-ZA" dirty="0"/>
              <a:t>situation</a:t>
            </a:r>
            <a:r>
              <a:rPr lang="en-ZA" dirty="0" smtClean="0"/>
              <a:t>.</a:t>
            </a:r>
          </a:p>
          <a:p>
            <a:endParaRPr lang="en-ZA" dirty="0"/>
          </a:p>
          <a:p>
            <a:pPr marL="285750" indent="-285750">
              <a:buFont typeface="Wingdings" panose="05000000000000000000" pitchFamily="2" charset="2"/>
              <a:buChar char="q"/>
            </a:pPr>
            <a:r>
              <a:rPr lang="en-ZA" dirty="0"/>
              <a:t> In some case parents are working, </a:t>
            </a:r>
            <a:r>
              <a:rPr lang="en-ZA" dirty="0" smtClean="0"/>
              <a:t>there are </a:t>
            </a:r>
            <a:r>
              <a:rPr lang="en-ZA" dirty="0"/>
              <a:t>too </a:t>
            </a:r>
            <a:r>
              <a:rPr lang="en-ZA" dirty="0" smtClean="0"/>
              <a:t>busy. Resulting them  to focus on </a:t>
            </a:r>
            <a:r>
              <a:rPr lang="en-ZA" dirty="0"/>
              <a:t>providing </a:t>
            </a:r>
            <a:r>
              <a:rPr lang="en-ZA" dirty="0" smtClean="0"/>
              <a:t>materia</a:t>
            </a:r>
            <a:r>
              <a:rPr lang="en-ZA" dirty="0" smtClean="0"/>
              <a:t>l </a:t>
            </a:r>
            <a:r>
              <a:rPr lang="en-ZA" dirty="0"/>
              <a:t>needs neglecting social, emotional and psychological needs of their children. Urbanisation is a factor that also contribute to parents neglecting their parental </a:t>
            </a:r>
            <a:r>
              <a:rPr lang="en-ZA" dirty="0" smtClean="0"/>
              <a:t>roles.  </a:t>
            </a:r>
            <a:r>
              <a:rPr lang="en-ZA" dirty="0"/>
              <a:t>Unresolved conflict and domestic violence amongst parents </a:t>
            </a:r>
            <a:r>
              <a:rPr lang="en-ZA" dirty="0" smtClean="0"/>
              <a:t>are</a:t>
            </a:r>
            <a:r>
              <a:rPr lang="en-ZA" dirty="0" smtClean="0"/>
              <a:t> </a:t>
            </a:r>
            <a:r>
              <a:rPr lang="en-ZA" dirty="0"/>
              <a:t>the factor that contribute </a:t>
            </a:r>
            <a:r>
              <a:rPr lang="en-ZA" dirty="0" smtClean="0"/>
              <a:t>to parents </a:t>
            </a:r>
            <a:r>
              <a:rPr lang="en-ZA" dirty="0"/>
              <a:t>failing their roles.  </a:t>
            </a:r>
            <a:r>
              <a:rPr lang="en-ZA" dirty="0" smtClean="0"/>
              <a:t>Unemployment is a pushing factor </a:t>
            </a:r>
            <a:r>
              <a:rPr lang="en-ZA" dirty="0"/>
              <a:t>that </a:t>
            </a:r>
            <a:r>
              <a:rPr lang="en-ZA" dirty="0" smtClean="0"/>
              <a:t>contribute to parents leading  </a:t>
            </a:r>
            <a:r>
              <a:rPr lang="en-ZA" dirty="0"/>
              <a:t>them to alcohol and substance </a:t>
            </a:r>
            <a:r>
              <a:rPr lang="en-ZA" dirty="0" smtClean="0"/>
              <a:t>abuse resulting losing </a:t>
            </a:r>
            <a:r>
              <a:rPr lang="en-ZA" dirty="0"/>
              <a:t>hope </a:t>
            </a:r>
            <a:r>
              <a:rPr lang="en-ZA" dirty="0" smtClean="0"/>
              <a:t>and being </a:t>
            </a:r>
            <a:r>
              <a:rPr lang="en-ZA" dirty="0"/>
              <a:t>powerless. </a:t>
            </a:r>
          </a:p>
          <a:p>
            <a:r>
              <a:rPr lang="en-ZA" dirty="0"/>
              <a:t> </a:t>
            </a:r>
          </a:p>
          <a:p>
            <a:r>
              <a:rPr lang="en-ZA" dirty="0"/>
              <a:t> </a:t>
            </a:r>
          </a:p>
        </p:txBody>
      </p:sp>
    </p:spTree>
    <p:extLst>
      <p:ext uri="{BB962C8B-B14F-4D97-AF65-F5344CB8AC3E}">
        <p14:creationId xmlns:p14="http://schemas.microsoft.com/office/powerpoint/2010/main" val="402413350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65320" y="376400"/>
            <a:ext cx="8349658" cy="914400"/>
          </a:xfrm>
          <a:prstGeom prst="roundRect">
            <a:avLst>
              <a:gd name="adj" fmla="val 500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white"/>
              </a:solidFill>
              <a:effectLst/>
              <a:uLnTx/>
              <a:uFillTx/>
              <a:latin typeface="Open Sans Semibold" panose="020B0706030804020204"/>
              <a:ea typeface="+mn-ea"/>
              <a:cs typeface="+mn-cs"/>
            </a:endParaRPr>
          </a:p>
        </p:txBody>
      </p:sp>
      <p:sp>
        <p:nvSpPr>
          <p:cNvPr id="6" name="Oval 5"/>
          <p:cNvSpPr/>
          <p:nvPr/>
        </p:nvSpPr>
        <p:spPr>
          <a:xfrm>
            <a:off x="365321" y="381488"/>
            <a:ext cx="914400" cy="914400"/>
          </a:xfrm>
          <a:prstGeom prst="ellipse">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white"/>
              </a:solidFill>
              <a:effectLst/>
              <a:uLnTx/>
              <a:uFillTx/>
              <a:latin typeface="Open Sans Semibold" panose="020B0706030804020204"/>
              <a:ea typeface="+mn-ea"/>
              <a:cs typeface="+mn-cs"/>
            </a:endParaRPr>
          </a:p>
        </p:txBody>
      </p:sp>
      <p:sp>
        <p:nvSpPr>
          <p:cNvPr id="7" name="TextBox 6"/>
          <p:cNvSpPr txBox="1"/>
          <p:nvPr/>
        </p:nvSpPr>
        <p:spPr>
          <a:xfrm>
            <a:off x="584261" y="381488"/>
            <a:ext cx="476519"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5400" b="1" dirty="0">
                <a:solidFill>
                  <a:prstClr val="white">
                    <a:lumMod val="65000"/>
                    <a:lumOff val="35000"/>
                  </a:prstClr>
                </a:solidFill>
                <a:latin typeface="Open Sans Semibold" panose="020B0706030804020204"/>
                <a:ea typeface="Open Sans Semibold" panose="020B0706030804020204" pitchFamily="34" charset="0"/>
                <a:cs typeface="Open Sans Semibold" panose="020B0706030804020204" pitchFamily="34" charset="0"/>
              </a:rPr>
              <a:t>A</a:t>
            </a:r>
            <a:endParaRPr kumimoji="0" lang="en-GB" sz="5400" b="1" i="0" u="none" strike="noStrike" kern="1200" cap="none" spc="0" normalizeH="0" baseline="0" noProof="0" dirty="0">
              <a:ln>
                <a:noFill/>
              </a:ln>
              <a:solidFill>
                <a:prstClr val="white">
                  <a:lumMod val="65000"/>
                  <a:lumOff val="35000"/>
                </a:prstClr>
              </a:solidFill>
              <a:effectLst/>
              <a:uLnTx/>
              <a:uFillTx/>
              <a:latin typeface="Open Sans Semibold" panose="020B0706030804020204"/>
              <a:ea typeface="Open Sans Semibold" panose="020B0706030804020204" pitchFamily="34" charset="0"/>
              <a:cs typeface="Open Sans Semibold" panose="020B0706030804020204" pitchFamily="34" charset="0"/>
            </a:endParaRPr>
          </a:p>
        </p:txBody>
      </p:sp>
      <p:sp>
        <p:nvSpPr>
          <p:cNvPr id="8" name="TextBox 7"/>
          <p:cNvSpPr txBox="1"/>
          <p:nvPr/>
        </p:nvSpPr>
        <p:spPr>
          <a:xfrm>
            <a:off x="1184184" y="532292"/>
            <a:ext cx="7332016" cy="584775"/>
          </a:xfrm>
          <a:prstGeom prst="rect">
            <a:avLst/>
          </a:prstGeom>
          <a:noFill/>
        </p:spPr>
        <p:txBody>
          <a:bodyPr wrap="square" rtlCol="0">
            <a:spAutoFit/>
          </a:bodyPr>
          <a:lstStyle/>
          <a:p>
            <a:r>
              <a:rPr lang="en-US" sz="3200" b="1" dirty="0" smtClean="0">
                <a:solidFill>
                  <a:srgbClr val="800000"/>
                </a:solidFill>
                <a:latin typeface="Candara" panose="020E0502030303020204" pitchFamily="34" charset="0"/>
              </a:rPr>
              <a:t>BSTRACT PRESENTATION</a:t>
            </a:r>
            <a:endParaRPr lang="en-ZA" sz="3200" b="1" dirty="0">
              <a:solidFill>
                <a:srgbClr val="800000"/>
              </a:solidFill>
              <a:latin typeface="Candara" panose="020E0502030303020204" pitchFamily="34" charset="0"/>
            </a:endParaRPr>
          </a:p>
        </p:txBody>
      </p:sp>
      <p:sp>
        <p:nvSpPr>
          <p:cNvPr id="3" name="Rectangle 2"/>
          <p:cNvSpPr/>
          <p:nvPr/>
        </p:nvSpPr>
        <p:spPr>
          <a:xfrm>
            <a:off x="674255" y="1604655"/>
            <a:ext cx="8469745" cy="3055965"/>
          </a:xfrm>
          <a:prstGeom prst="rect">
            <a:avLst/>
          </a:prstGeom>
        </p:spPr>
        <p:txBody>
          <a:bodyPr wrap="square">
            <a:spAutoFit/>
          </a:bodyPr>
          <a:lstStyle/>
          <a:p>
            <a:pPr marL="285750" indent="-285750">
              <a:lnSpc>
                <a:spcPct val="107000"/>
              </a:lnSpc>
              <a:spcAft>
                <a:spcPts val="0"/>
              </a:spcAft>
              <a:buFont typeface="Wingdings" panose="05000000000000000000" pitchFamily="2" charset="2"/>
              <a:buChar char="q"/>
            </a:pPr>
            <a: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This makes </a:t>
            </a:r>
            <a:r>
              <a:rPr lang="en-ZA" dirty="0" smtClean="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children </a:t>
            </a:r>
            <a: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vulnerable to social illnesses which leads to committing offences and </a:t>
            </a:r>
            <a:r>
              <a:rPr lang="en-ZA" dirty="0" smtClean="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leads </a:t>
            </a:r>
            <a: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to vicious circle of social crime and violence. Families need to be strengthen to vest more to family </a:t>
            </a:r>
            <a:r>
              <a:rPr lang="en-ZA" dirty="0" smtClean="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health </a:t>
            </a:r>
            <a: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life style and invest more in our children as our future. </a:t>
            </a:r>
            <a:endParaRPr lang="en-ZA" dirty="0" smtClean="0">
              <a:solidFill>
                <a:srgbClr val="1D2228"/>
              </a:solidFill>
              <a:latin typeface="Helvetica"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0"/>
              </a:spcAft>
            </a:pPr>
            <a:endPar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endParaRPr>
          </a:p>
          <a:p>
            <a:pPr marL="285750" indent="-285750">
              <a:lnSpc>
                <a:spcPct val="107000"/>
              </a:lnSpc>
              <a:spcAft>
                <a:spcPts val="0"/>
              </a:spcAft>
              <a:buFont typeface="Wingdings" panose="05000000000000000000" pitchFamily="2" charset="2"/>
              <a:buChar char="q"/>
            </a:pPr>
            <a:r>
              <a:rPr lang="en-ZA" dirty="0" smtClean="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Ecological </a:t>
            </a:r>
            <a: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systems theory is concerned with interaction and interdependence of individuals with their surrounding systems and encourages Social Workers to take a holistic view by assessing how individuals affect and are affected by such Physical, </a:t>
            </a:r>
            <a:r>
              <a:rPr lang="en-ZA" dirty="0" smtClean="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Social</a:t>
            </a:r>
            <a: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 </a:t>
            </a:r>
            <a:r>
              <a:rPr lang="en-ZA" dirty="0" smtClean="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Political </a:t>
            </a:r>
            <a: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and Cultural systems. This theory argues that the environment you grow up in affects every facet of your life.</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805645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65320" y="376400"/>
            <a:ext cx="8349658" cy="914400"/>
          </a:xfrm>
          <a:prstGeom prst="roundRect">
            <a:avLst>
              <a:gd name="adj" fmla="val 500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white"/>
              </a:solidFill>
              <a:effectLst/>
              <a:uLnTx/>
              <a:uFillTx/>
              <a:latin typeface="Open Sans Semibold" panose="020B0706030804020204"/>
              <a:ea typeface="+mn-ea"/>
              <a:cs typeface="+mn-cs"/>
            </a:endParaRPr>
          </a:p>
        </p:txBody>
      </p:sp>
      <p:sp>
        <p:nvSpPr>
          <p:cNvPr id="6" name="Oval 5"/>
          <p:cNvSpPr/>
          <p:nvPr/>
        </p:nvSpPr>
        <p:spPr>
          <a:xfrm>
            <a:off x="365321" y="381488"/>
            <a:ext cx="914400" cy="914400"/>
          </a:xfrm>
          <a:prstGeom prst="ellipse">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white"/>
              </a:solidFill>
              <a:effectLst/>
              <a:uLnTx/>
              <a:uFillTx/>
              <a:latin typeface="Open Sans Semibold" panose="020B0706030804020204"/>
              <a:ea typeface="+mn-ea"/>
              <a:cs typeface="+mn-cs"/>
            </a:endParaRPr>
          </a:p>
        </p:txBody>
      </p:sp>
      <p:sp>
        <p:nvSpPr>
          <p:cNvPr id="7" name="TextBox 6"/>
          <p:cNvSpPr txBox="1"/>
          <p:nvPr/>
        </p:nvSpPr>
        <p:spPr>
          <a:xfrm>
            <a:off x="584261" y="381488"/>
            <a:ext cx="476519"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5400" b="1" dirty="0">
                <a:solidFill>
                  <a:prstClr val="white">
                    <a:lumMod val="65000"/>
                    <a:lumOff val="35000"/>
                  </a:prstClr>
                </a:solidFill>
                <a:latin typeface="Open Sans Semibold" panose="020B0706030804020204"/>
                <a:ea typeface="Open Sans Semibold" panose="020B0706030804020204" pitchFamily="34" charset="0"/>
                <a:cs typeface="Open Sans Semibold" panose="020B0706030804020204" pitchFamily="34" charset="0"/>
              </a:rPr>
              <a:t>A</a:t>
            </a:r>
            <a:endParaRPr kumimoji="0" lang="en-GB" sz="5400" b="1" i="0" u="none" strike="noStrike" kern="1200" cap="none" spc="0" normalizeH="0" baseline="0" noProof="0" dirty="0">
              <a:ln>
                <a:noFill/>
              </a:ln>
              <a:solidFill>
                <a:prstClr val="white">
                  <a:lumMod val="65000"/>
                  <a:lumOff val="35000"/>
                </a:prstClr>
              </a:solidFill>
              <a:effectLst/>
              <a:uLnTx/>
              <a:uFillTx/>
              <a:latin typeface="Open Sans Semibold" panose="020B0706030804020204"/>
              <a:ea typeface="Open Sans Semibold" panose="020B0706030804020204" pitchFamily="34" charset="0"/>
              <a:cs typeface="Open Sans Semibold" panose="020B0706030804020204" pitchFamily="34" charset="0"/>
            </a:endParaRPr>
          </a:p>
        </p:txBody>
      </p:sp>
      <p:sp>
        <p:nvSpPr>
          <p:cNvPr id="8" name="TextBox 7"/>
          <p:cNvSpPr txBox="1"/>
          <p:nvPr/>
        </p:nvSpPr>
        <p:spPr>
          <a:xfrm>
            <a:off x="1184184" y="532292"/>
            <a:ext cx="7332016" cy="584775"/>
          </a:xfrm>
          <a:prstGeom prst="rect">
            <a:avLst/>
          </a:prstGeom>
          <a:noFill/>
        </p:spPr>
        <p:txBody>
          <a:bodyPr wrap="square" rtlCol="0">
            <a:spAutoFit/>
          </a:bodyPr>
          <a:lstStyle/>
          <a:p>
            <a:r>
              <a:rPr lang="en-US" sz="3200" b="1" dirty="0" smtClean="0">
                <a:solidFill>
                  <a:srgbClr val="800000"/>
                </a:solidFill>
                <a:latin typeface="Candara" panose="020E0502030303020204" pitchFamily="34" charset="0"/>
              </a:rPr>
              <a:t> CONCLUSSION</a:t>
            </a:r>
            <a:endParaRPr lang="en-ZA" sz="3200" b="1" dirty="0">
              <a:solidFill>
                <a:srgbClr val="800000"/>
              </a:solidFill>
              <a:latin typeface="Candara" panose="020E0502030303020204" pitchFamily="34" charset="0"/>
            </a:endParaRPr>
          </a:p>
        </p:txBody>
      </p:sp>
      <p:sp>
        <p:nvSpPr>
          <p:cNvPr id="2" name="Rectangle 1"/>
          <p:cNvSpPr/>
          <p:nvPr/>
        </p:nvSpPr>
        <p:spPr>
          <a:xfrm>
            <a:off x="517237" y="1441604"/>
            <a:ext cx="9347200" cy="4636590"/>
          </a:xfrm>
          <a:prstGeom prst="rect">
            <a:avLst/>
          </a:prstGeom>
        </p:spPr>
        <p:txBody>
          <a:bodyPr wrap="square">
            <a:spAutoFit/>
          </a:bodyPr>
          <a:lstStyle/>
          <a:p>
            <a:pPr marL="285750" indent="-285750">
              <a:lnSpc>
                <a:spcPct val="107000"/>
              </a:lnSpc>
              <a:spcAft>
                <a:spcPts val="0"/>
              </a:spcAft>
              <a:buFont typeface="Wingdings" panose="05000000000000000000" pitchFamily="2" charset="2"/>
              <a:buChar char="q"/>
            </a:pPr>
            <a: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Integrated mode of service delivery can be used in the fight against crime by families, </a:t>
            </a:r>
            <a:r>
              <a:rPr lang="en-ZA" dirty="0" smtClean="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community, traditional </a:t>
            </a:r>
            <a: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leaders, NGO, and </a:t>
            </a:r>
            <a:r>
              <a:rPr lang="en-ZA" dirty="0" smtClean="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government entities </a:t>
            </a:r>
            <a: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work in collaboration. Strength based approach explores, in a collaborative way the entire individual’s abilities  </a:t>
            </a:r>
            <a:r>
              <a:rPr lang="en-ZA" dirty="0" smtClean="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on </a:t>
            </a:r>
            <a: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their circumstances rather than making the deficit the focus of the intervention. We should gather a holistic picture of the individual ‘s life, therefore it is important to engage and work with other stakeholders.  Collaboratively, identifying the best way to manage the identified risks, maximising the benefits and if appropriate reducing the negative </a:t>
            </a:r>
            <a:r>
              <a:rPr lang="en-ZA" dirty="0" smtClean="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consequences.</a:t>
            </a:r>
            <a:endParaRPr lang="en-ZA"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 </a:t>
            </a:r>
            <a:endParaRPr lang="en-ZA" sz="24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0"/>
              </a:spcAft>
              <a:buFont typeface="Wingdings" panose="05000000000000000000" pitchFamily="2" charset="2"/>
              <a:buChar char="q"/>
            </a:pPr>
            <a: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Such services must include family strengthening for the purpose of preservation</a:t>
            </a:r>
            <a:r>
              <a:rPr lang="en-ZA" dirty="0" smtClean="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 </a:t>
            </a:r>
            <a:r>
              <a:rPr lang="en-ZA" dirty="0" smtClean="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Its start with one person positive mind, to one healthy family to form safer community to have peace and crime free society. </a:t>
            </a:r>
          </a:p>
          <a:p>
            <a:pPr marL="285750" indent="-285750">
              <a:lnSpc>
                <a:spcPct val="107000"/>
              </a:lnSpc>
              <a:spcAft>
                <a:spcPts val="0"/>
              </a:spcAft>
              <a:buFont typeface="Wingdings" panose="05000000000000000000" pitchFamily="2" charset="2"/>
              <a:buChar char="q"/>
            </a:pPr>
            <a:r>
              <a:rPr lang="en-ZA" dirty="0" smtClean="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Let us join hands and work together , unity is the </a:t>
            </a:r>
            <a:r>
              <a:rPr lang="en-ZA" b="1" dirty="0" smtClean="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POWER!.</a:t>
            </a:r>
            <a: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
            </a:r>
            <a:b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br>
            <a:endParaRPr lang="en-ZA"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ZA" dirty="0">
                <a:solidFill>
                  <a:srgbClr val="1D2228"/>
                </a:solidFill>
                <a:latin typeface="Helvetica" panose="020B0604020202020204" pitchFamily="34" charset="0"/>
                <a:ea typeface="Times New Roman" panose="02020603050405020304" pitchFamily="18" charset="0"/>
                <a:cs typeface="Times New Roman" panose="02020603050405020304" pitchFamily="18" charset="0"/>
              </a:rPr>
              <a:t> </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419452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65320" y="376399"/>
            <a:ext cx="8359580" cy="914400"/>
          </a:xfrm>
          <a:prstGeom prst="roundRect">
            <a:avLst>
              <a:gd name="adj" fmla="val 500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white"/>
              </a:solidFill>
              <a:effectLst/>
              <a:uLnTx/>
              <a:uFillTx/>
              <a:latin typeface="Open Sans Semibold" panose="020B0706030804020204"/>
              <a:ea typeface="+mn-ea"/>
              <a:cs typeface="+mn-cs"/>
            </a:endParaRPr>
          </a:p>
        </p:txBody>
      </p:sp>
      <p:sp>
        <p:nvSpPr>
          <p:cNvPr id="6" name="Oval 5"/>
          <p:cNvSpPr/>
          <p:nvPr/>
        </p:nvSpPr>
        <p:spPr>
          <a:xfrm>
            <a:off x="365321" y="381488"/>
            <a:ext cx="914400" cy="914400"/>
          </a:xfrm>
          <a:prstGeom prst="ellipse">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white"/>
              </a:solidFill>
              <a:effectLst/>
              <a:uLnTx/>
              <a:uFillTx/>
              <a:latin typeface="Open Sans Semibold" panose="020B0706030804020204"/>
              <a:ea typeface="+mn-ea"/>
              <a:cs typeface="+mn-cs"/>
            </a:endParaRPr>
          </a:p>
        </p:txBody>
      </p:sp>
      <p:sp>
        <p:nvSpPr>
          <p:cNvPr id="7" name="TextBox 6"/>
          <p:cNvSpPr txBox="1"/>
          <p:nvPr/>
        </p:nvSpPr>
        <p:spPr>
          <a:xfrm>
            <a:off x="584261" y="381488"/>
            <a:ext cx="476519"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5400" b="1" i="0" u="none" strike="noStrike" kern="1200" cap="none" spc="0" normalizeH="0" baseline="0" noProof="0" dirty="0">
                <a:ln>
                  <a:noFill/>
                </a:ln>
                <a:solidFill>
                  <a:prstClr val="white">
                    <a:lumMod val="65000"/>
                    <a:lumOff val="35000"/>
                  </a:prstClr>
                </a:solidFill>
                <a:effectLst/>
                <a:uLnTx/>
                <a:uFillTx/>
                <a:latin typeface="Open Sans Semibold" panose="020B0706030804020204"/>
                <a:ea typeface="Open Sans Semibold" panose="020B0706030804020204" pitchFamily="34" charset="0"/>
                <a:cs typeface="Open Sans Semibold" panose="020B0706030804020204" pitchFamily="34" charset="0"/>
              </a:rPr>
              <a:t>E</a:t>
            </a:r>
          </a:p>
        </p:txBody>
      </p:sp>
      <p:sp>
        <p:nvSpPr>
          <p:cNvPr id="8" name="TextBox 7"/>
          <p:cNvSpPr txBox="1"/>
          <p:nvPr/>
        </p:nvSpPr>
        <p:spPr>
          <a:xfrm>
            <a:off x="1184184" y="550765"/>
            <a:ext cx="8107300" cy="584775"/>
          </a:xfrm>
          <a:prstGeom prst="rect">
            <a:avLst/>
          </a:prstGeom>
          <a:noFill/>
        </p:spPr>
        <p:txBody>
          <a:bodyPr wrap="square" rtlCol="0">
            <a:spAutoFit/>
          </a:bodyPr>
          <a:lstStyle/>
          <a:p>
            <a:r>
              <a:rPr lang="en-ZA" sz="3200" b="1" dirty="0">
                <a:solidFill>
                  <a:srgbClr val="800000"/>
                </a:solidFill>
                <a:latin typeface="Candara" panose="020E0502030303020204" pitchFamily="34" charset="0"/>
              </a:rPr>
              <a:t>ND OF PRESENTATION</a:t>
            </a:r>
          </a:p>
        </p:txBody>
      </p:sp>
      <p:sp>
        <p:nvSpPr>
          <p:cNvPr id="11" name="Title 1">
            <a:extLst>
              <a:ext uri="{FF2B5EF4-FFF2-40B4-BE49-F238E27FC236}">
                <a16:creationId xmlns:a16="http://schemas.microsoft.com/office/drawing/2014/main" id="{76B56F74-AECC-4309-A78B-E252F8A24BA2}"/>
              </a:ext>
            </a:extLst>
          </p:cNvPr>
          <p:cNvSpPr txBox="1">
            <a:spLocks/>
          </p:cNvSpPr>
          <p:nvPr/>
        </p:nvSpPr>
        <p:spPr>
          <a:xfrm>
            <a:off x="-24416" y="6437434"/>
            <a:ext cx="12216416" cy="383882"/>
          </a:xfrm>
          <a:prstGeom prst="rect">
            <a:avLst/>
          </a:prstGeom>
          <a:solidFill>
            <a:srgbClr val="C00000"/>
          </a:solidFill>
        </p:spPr>
        <p:txBody>
          <a:bodyPr vert="horz" lIns="91440" tIns="45720" rIns="91440" bIns="45720" rtlCol="0" anchor="ctr">
            <a:normAutofit fontScale="92500" lnSpcReduction="20000"/>
          </a:bodyPr>
          <a:lst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a:lstStyle>
          <a:p>
            <a:pPr lvl="0">
              <a:defRPr/>
            </a:pPr>
            <a:endParaRPr lang="en-ZA" sz="2400" i="1" dirty="0">
              <a:solidFill>
                <a:prstClr val="white"/>
              </a:solidFill>
              <a:latin typeface="Footlight MT Light" pitchFamily="18" charset="0"/>
              <a:cs typeface="Calibri" pitchFamily="34" charset="0"/>
            </a:endParaRPr>
          </a:p>
        </p:txBody>
      </p:sp>
      <p:pic>
        <p:nvPicPr>
          <p:cNvPr id="10" name="Content Placeholder 6" descr="Related image">
            <a:extLst>
              <a:ext uri="{FF2B5EF4-FFF2-40B4-BE49-F238E27FC236}">
                <a16:creationId xmlns:a16="http://schemas.microsoft.com/office/drawing/2014/main" id="{582DB2A0-D1DE-4EC7-94D9-D243C9E21295}"/>
              </a:ext>
            </a:extLst>
          </p:cNvPr>
          <p:cNvPicPr>
            <a:picLocks/>
          </p:cNvPicPr>
          <p:nvPr/>
        </p:nvPicPr>
        <p:blipFill rotWithShape="1">
          <a:blip r:embed="rId2">
            <a:extLst>
              <a:ext uri="{28A0092B-C50C-407E-A947-70E740481C1C}">
                <a14:useLocalDpi xmlns:a14="http://schemas.microsoft.com/office/drawing/2010/main" val="0"/>
              </a:ext>
            </a:extLst>
          </a:blip>
          <a:srcRect t="10643"/>
          <a:stretch/>
        </p:blipFill>
        <p:spPr bwMode="auto">
          <a:xfrm>
            <a:off x="365320" y="1479184"/>
            <a:ext cx="9216595" cy="404222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9752915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8494</TotalTime>
  <Words>250</Words>
  <Application>Microsoft Office PowerPoint</Application>
  <PresentationFormat>Widescreen</PresentationFormat>
  <Paragraphs>40</Paragraphs>
  <Slides>7</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7</vt:i4>
      </vt:variant>
    </vt:vector>
  </HeadingPairs>
  <TitlesOfParts>
    <vt:vector size="18" baseType="lpstr">
      <vt:lpstr>Arial</vt:lpstr>
      <vt:lpstr>Calibri</vt:lpstr>
      <vt:lpstr>Calibri Light</vt:lpstr>
      <vt:lpstr>Candara</vt:lpstr>
      <vt:lpstr>Footlight MT Light</vt:lpstr>
      <vt:lpstr>Helvetica</vt:lpstr>
      <vt:lpstr>Open Sans Semibold</vt:lpstr>
      <vt:lpstr>Rockwell</vt:lpstr>
      <vt:lpstr>Times New Roman</vt:lpstr>
      <vt:lpstr>Wingdings</vt:lpstr>
      <vt:lpstr>Office Theme</vt:lpstr>
      <vt:lpstr>       </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COUNCILLORS &amp; MANCO STRATEGIC PLANNING SESSION OVERVIEW PERFORMANCE  PERIOD:2016/17-2018/19 FY</dc:title>
  <dc:creator>Mbali M. Simelane</dc:creator>
  <cp:lastModifiedBy>nompumelelo</cp:lastModifiedBy>
  <cp:revision>122</cp:revision>
  <dcterms:created xsi:type="dcterms:W3CDTF">2022-02-10T11:13:58Z</dcterms:created>
  <dcterms:modified xsi:type="dcterms:W3CDTF">2023-09-23T18:29:26Z</dcterms:modified>
</cp:coreProperties>
</file>