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7"/>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63968" autoAdjust="0"/>
  </p:normalViewPr>
  <p:slideViewPr>
    <p:cSldViewPr snapToGrid="0">
      <p:cViewPr varScale="1">
        <p:scale>
          <a:sx n="67" d="100"/>
          <a:sy n="67" d="100"/>
        </p:scale>
        <p:origin x="644" y="44"/>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B1E7A83-39D6-42CE-9B97-D38B0A5CD24D}" type="datetimeFigureOut">
              <a:rPr lang="en-GB" smtClean="0"/>
              <a:t>24/09/2023</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A930307-00B2-4535-AD40-B3A122E5D9F1}" type="slidenum">
              <a:rPr lang="en-GB" smtClean="0"/>
              <a:t>‹#›</a:t>
            </a:fld>
            <a:endParaRPr lang="en-GB"/>
          </a:p>
        </p:txBody>
      </p:sp>
    </p:spTree>
    <p:extLst>
      <p:ext uri="{BB962C8B-B14F-4D97-AF65-F5344CB8AC3E}">
        <p14:creationId xmlns:p14="http://schemas.microsoft.com/office/powerpoint/2010/main" val="379775871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3A930307-00B2-4535-AD40-B3A122E5D9F1}" type="slidenum">
              <a:rPr lang="en-GB" smtClean="0"/>
              <a:t>2</a:t>
            </a:fld>
            <a:endParaRPr lang="en-GB"/>
          </a:p>
        </p:txBody>
      </p:sp>
    </p:spTree>
    <p:extLst>
      <p:ext uri="{BB962C8B-B14F-4D97-AF65-F5344CB8AC3E}">
        <p14:creationId xmlns:p14="http://schemas.microsoft.com/office/powerpoint/2010/main" val="139093096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3A930307-00B2-4535-AD40-B3A122E5D9F1}" type="slidenum">
              <a:rPr lang="en-GB" smtClean="0"/>
              <a:t>3</a:t>
            </a:fld>
            <a:endParaRPr lang="en-GB"/>
          </a:p>
        </p:txBody>
      </p:sp>
    </p:spTree>
    <p:extLst>
      <p:ext uri="{BB962C8B-B14F-4D97-AF65-F5344CB8AC3E}">
        <p14:creationId xmlns:p14="http://schemas.microsoft.com/office/powerpoint/2010/main" val="3200139384"/>
      </p:ext>
    </p:extLst>
  </p:cSld>
  <p:clrMapOvr>
    <a:masterClrMapping/>
  </p:clrMapOvr>
</p:notes>
</file>

<file path=ppt/slideLayouts/_rels/slideLayout1.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_rels/slideLayout9.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920834" y="134694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0834" y="429969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920834" y="1484779"/>
            <a:ext cx="10222992" cy="274320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grpSp>
        <p:nvGrpSpPr>
          <p:cNvPr id="10" name="Group 9"/>
          <p:cNvGrpSpPr/>
          <p:nvPr/>
        </p:nvGrpSpPr>
        <p:grpSpPr>
          <a:xfrm>
            <a:off x="9649215" y="4068923"/>
            <a:ext cx="1080904" cy="1080902"/>
            <a:chOff x="9685338" y="4460675"/>
            <a:chExt cx="1080904" cy="1080902"/>
          </a:xfrm>
        </p:grpSpPr>
        <p:sp>
          <p:nvSpPr>
            <p:cNvPr id="11" name="Oval 10"/>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2" name="Oval 11"/>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2" name="Title 1"/>
          <p:cNvSpPr>
            <a:spLocks noGrp="1"/>
          </p:cNvSpPr>
          <p:nvPr>
            <p:ph type="ctrTitle"/>
          </p:nvPr>
        </p:nvSpPr>
        <p:spPr>
          <a:xfrm>
            <a:off x="1051560" y="1432223"/>
            <a:ext cx="9966960" cy="3035808"/>
          </a:xfrm>
        </p:spPr>
        <p:txBody>
          <a:bodyPr anchor="ctr">
            <a:noAutofit/>
          </a:bodyPr>
          <a:lstStyle>
            <a:lvl1pPr algn="l">
              <a:lnSpc>
                <a:spcPct val="80000"/>
              </a:lnSpc>
              <a:defRPr sz="9600" cap="all" baseline="0">
                <a:blipFill dpi="0" rotWithShape="1">
                  <a:blip r:embed="rId4"/>
                  <a:srcRect/>
                  <a:tile tx="6350" ty="-127000" sx="65000" sy="64000" flip="none" algn="tl"/>
                </a:blipFill>
              </a:defRPr>
            </a:lvl1pPr>
          </a:lstStyle>
          <a:p>
            <a:r>
              <a:rPr lang="en-US"/>
              <a:t>Click to edit Master title style</a:t>
            </a:r>
            <a:endParaRPr lang="en-US" dirty="0"/>
          </a:p>
        </p:txBody>
      </p:sp>
      <p:sp>
        <p:nvSpPr>
          <p:cNvPr id="3" name="Subtitle 2"/>
          <p:cNvSpPr>
            <a:spLocks noGrp="1"/>
          </p:cNvSpPr>
          <p:nvPr>
            <p:ph type="subTitle" idx="1"/>
          </p:nvPr>
        </p:nvSpPr>
        <p:spPr>
          <a:xfrm>
            <a:off x="1069848" y="4389120"/>
            <a:ext cx="7891272" cy="1069848"/>
          </a:xfrm>
        </p:spPr>
        <p:txBody>
          <a:bodyPr>
            <a:normAutofit/>
          </a:bodyPr>
          <a:lstStyle>
            <a:lvl1pPr marL="0" indent="0" algn="l">
              <a:buNone/>
              <a:defRPr sz="2200">
                <a:solidFill>
                  <a:schemeClr val="tx1"/>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22747AAE-BE11-4BE4-A850-306E98FD07AE}" type="datetimeFigureOut">
              <a:rPr lang="en-GB" smtClean="0"/>
              <a:t>24/09/2023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a:xfrm>
            <a:off x="9592733" y="4289334"/>
            <a:ext cx="1193868" cy="640080"/>
          </a:xfrm>
        </p:spPr>
        <p:txBody>
          <a:bodyPr/>
          <a:lstStyle>
            <a:lvl1pPr>
              <a:defRPr sz="2800"/>
            </a:lvl1pPr>
          </a:lstStyle>
          <a:p>
            <a:fld id="{977E49EB-A705-4448-8846-EF2269371787}" type="slidenum">
              <a:rPr lang="en-GB" smtClean="0"/>
              <a:t>‹#›</a:t>
            </a:fld>
            <a:endParaRPr lang="en-GB"/>
          </a:p>
        </p:txBody>
      </p:sp>
    </p:spTree>
    <p:extLst>
      <p:ext uri="{BB962C8B-B14F-4D97-AF65-F5344CB8AC3E}">
        <p14:creationId xmlns:p14="http://schemas.microsoft.com/office/powerpoint/2010/main" val="26493176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2747AAE-BE11-4BE4-A850-306E98FD07AE}" type="datetimeFigureOut">
              <a:rPr lang="en-GB" smtClean="0"/>
              <a:t>24/09/2023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77E49EB-A705-4448-8846-EF2269371787}" type="slidenum">
              <a:rPr lang="en-GB" smtClean="0"/>
              <a:t>‹#›</a:t>
            </a:fld>
            <a:endParaRPr lang="en-GB"/>
          </a:p>
        </p:txBody>
      </p:sp>
    </p:spTree>
    <p:extLst>
      <p:ext uri="{BB962C8B-B14F-4D97-AF65-F5344CB8AC3E}">
        <p14:creationId xmlns:p14="http://schemas.microsoft.com/office/powerpoint/2010/main" val="28058668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533400"/>
            <a:ext cx="2552700" cy="56388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066800" y="533400"/>
            <a:ext cx="7505700" cy="56388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2747AAE-BE11-4BE4-A850-306E98FD07AE}" type="datetimeFigureOut">
              <a:rPr lang="en-GB" smtClean="0"/>
              <a:t>24/09/2023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77E49EB-A705-4448-8846-EF2269371787}" type="slidenum">
              <a:rPr lang="en-GB" smtClean="0"/>
              <a:t>‹#›</a:t>
            </a:fld>
            <a:endParaRPr lang="en-GB"/>
          </a:p>
        </p:txBody>
      </p:sp>
    </p:spTree>
    <p:extLst>
      <p:ext uri="{BB962C8B-B14F-4D97-AF65-F5344CB8AC3E}">
        <p14:creationId xmlns:p14="http://schemas.microsoft.com/office/powerpoint/2010/main" val="15976666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2747AAE-BE11-4BE4-A850-306E98FD07AE}" type="datetimeFigureOut">
              <a:rPr lang="en-GB" smtClean="0"/>
              <a:t>24/09/2023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77E49EB-A705-4448-8846-EF2269371787}" type="slidenum">
              <a:rPr lang="en-GB" smtClean="0"/>
              <a:t>‹#›</a:t>
            </a:fld>
            <a:endParaRPr lang="en-GB"/>
          </a:p>
        </p:txBody>
      </p:sp>
    </p:spTree>
    <p:extLst>
      <p:ext uri="{BB962C8B-B14F-4D97-AF65-F5344CB8AC3E}">
        <p14:creationId xmlns:p14="http://schemas.microsoft.com/office/powerpoint/2010/main" val="9512091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0" y="4917989"/>
            <a:ext cx="12192000" cy="194001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2167128" y="1225296"/>
            <a:ext cx="9281160" cy="3520440"/>
          </a:xfrm>
        </p:spPr>
        <p:txBody>
          <a:bodyPr anchor="ctr">
            <a:normAutofit/>
          </a:bodyPr>
          <a:lstStyle>
            <a:lvl1pPr>
              <a:lnSpc>
                <a:spcPct val="80000"/>
              </a:lnSpc>
              <a:defRPr sz="8000" b="0"/>
            </a:lvl1pPr>
          </a:lstStyle>
          <a:p>
            <a:r>
              <a:rPr lang="en-US"/>
              <a:t>Click to edit Master title style</a:t>
            </a:r>
            <a:endParaRPr lang="en-US" dirty="0"/>
          </a:p>
        </p:txBody>
      </p:sp>
      <p:sp>
        <p:nvSpPr>
          <p:cNvPr id="3" name="Text Placeholder 2"/>
          <p:cNvSpPr>
            <a:spLocks noGrp="1"/>
          </p:cNvSpPr>
          <p:nvPr>
            <p:ph type="body" idx="1"/>
          </p:nvPr>
        </p:nvSpPr>
        <p:spPr>
          <a:xfrm>
            <a:off x="2165774" y="5020056"/>
            <a:ext cx="9052560" cy="1066800"/>
          </a:xfrm>
        </p:spPr>
        <p:txBody>
          <a:bodyPr anchor="t">
            <a:normAutofit/>
          </a:bodyPr>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8593667" y="6272784"/>
            <a:ext cx="2644309" cy="365125"/>
          </a:xfrm>
        </p:spPr>
        <p:txBody>
          <a:bodyPr/>
          <a:lstStyle/>
          <a:p>
            <a:fld id="{22747AAE-BE11-4BE4-A850-306E98FD07AE}" type="datetimeFigureOut">
              <a:rPr lang="en-GB" smtClean="0"/>
              <a:t>24/09/2023</a:t>
            </a:fld>
            <a:endParaRPr lang="en-GB"/>
          </a:p>
        </p:txBody>
      </p:sp>
      <p:sp>
        <p:nvSpPr>
          <p:cNvPr id="5" name="Footer Placeholder 4"/>
          <p:cNvSpPr>
            <a:spLocks noGrp="1"/>
          </p:cNvSpPr>
          <p:nvPr>
            <p:ph type="ftr" sz="quarter" idx="11"/>
          </p:nvPr>
        </p:nvSpPr>
        <p:spPr>
          <a:xfrm>
            <a:off x="2182708" y="6272784"/>
            <a:ext cx="6327648" cy="365125"/>
          </a:xfrm>
        </p:spPr>
        <p:txBody>
          <a:bodyPr/>
          <a:lstStyle/>
          <a:p>
            <a:endParaRPr lang="en-GB"/>
          </a:p>
        </p:txBody>
      </p:sp>
      <p:grpSp>
        <p:nvGrpSpPr>
          <p:cNvPr id="8" name="Group 7"/>
          <p:cNvGrpSpPr/>
          <p:nvPr/>
        </p:nvGrpSpPr>
        <p:grpSpPr>
          <a:xfrm>
            <a:off x="897399" y="2325848"/>
            <a:ext cx="1080904" cy="1080902"/>
            <a:chOff x="9685338" y="4460675"/>
            <a:chExt cx="1080904" cy="1080902"/>
          </a:xfrm>
        </p:grpSpPr>
        <p:sp>
          <p:nvSpPr>
            <p:cNvPr id="9" name="Oval 8"/>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0" name="Oval 9"/>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6" name="Slide Number Placeholder 5"/>
          <p:cNvSpPr>
            <a:spLocks noGrp="1"/>
          </p:cNvSpPr>
          <p:nvPr>
            <p:ph type="sldNum" sz="quarter" idx="12"/>
          </p:nvPr>
        </p:nvSpPr>
        <p:spPr>
          <a:xfrm>
            <a:off x="843702" y="2506133"/>
            <a:ext cx="1188298" cy="720332"/>
          </a:xfrm>
        </p:spPr>
        <p:txBody>
          <a:bodyPr/>
          <a:lstStyle>
            <a:lvl1pPr>
              <a:defRPr sz="2800"/>
            </a:lvl1pPr>
          </a:lstStyle>
          <a:p>
            <a:fld id="{977E49EB-A705-4448-8846-EF2269371787}" type="slidenum">
              <a:rPr lang="en-GB" smtClean="0"/>
              <a:t>‹#›</a:t>
            </a:fld>
            <a:endParaRPr lang="en-GB"/>
          </a:p>
        </p:txBody>
      </p:sp>
    </p:spTree>
    <p:extLst>
      <p:ext uri="{BB962C8B-B14F-4D97-AF65-F5344CB8AC3E}">
        <p14:creationId xmlns:p14="http://schemas.microsoft.com/office/powerpoint/2010/main" val="17198239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069848"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364224"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22747AAE-BE11-4BE4-A850-306E98FD07AE}" type="datetimeFigureOut">
              <a:rPr lang="en-GB" smtClean="0"/>
              <a:t>24/09/2023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77E49EB-A705-4448-8846-EF2269371787}" type="slidenum">
              <a:rPr lang="en-GB" smtClean="0"/>
              <a:t>‹#›</a:t>
            </a:fld>
            <a:endParaRPr lang="en-GB"/>
          </a:p>
        </p:txBody>
      </p:sp>
    </p:spTree>
    <p:extLst>
      <p:ext uri="{BB962C8B-B14F-4D97-AF65-F5344CB8AC3E}">
        <p14:creationId xmlns:p14="http://schemas.microsoft.com/office/powerpoint/2010/main" val="24425832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066800"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69848"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364224"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364224"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22747AAE-BE11-4BE4-A850-306E98FD07AE}" type="datetimeFigureOut">
              <a:rPr lang="en-GB" smtClean="0"/>
              <a:t>24/09/2023</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977E49EB-A705-4448-8846-EF2269371787}" type="slidenum">
              <a:rPr lang="en-GB" smtClean="0"/>
              <a:t>‹#›</a:t>
            </a:fld>
            <a:endParaRPr lang="en-GB"/>
          </a:p>
        </p:txBody>
      </p:sp>
    </p:spTree>
    <p:extLst>
      <p:ext uri="{BB962C8B-B14F-4D97-AF65-F5344CB8AC3E}">
        <p14:creationId xmlns:p14="http://schemas.microsoft.com/office/powerpoint/2010/main" val="18518393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22747AAE-BE11-4BE4-A850-306E98FD07AE}" type="datetimeFigureOut">
              <a:rPr lang="en-GB" smtClean="0"/>
              <a:t>24/09/2023</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977E49EB-A705-4448-8846-EF2269371787}" type="slidenum">
              <a:rPr lang="en-GB" smtClean="0"/>
              <a:t>‹#›</a:t>
            </a:fld>
            <a:endParaRPr lang="en-GB"/>
          </a:p>
        </p:txBody>
      </p:sp>
    </p:spTree>
    <p:extLst>
      <p:ext uri="{BB962C8B-B14F-4D97-AF65-F5344CB8AC3E}">
        <p14:creationId xmlns:p14="http://schemas.microsoft.com/office/powerpoint/2010/main" val="34698200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2747AAE-BE11-4BE4-A850-306E98FD07AE}" type="datetimeFigureOut">
              <a:rPr lang="en-GB" smtClean="0"/>
              <a:t>24/09/2023</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977E49EB-A705-4448-8846-EF2269371787}" type="slidenum">
              <a:rPr lang="en-GB" smtClean="0"/>
              <a:t>‹#›</a:t>
            </a:fld>
            <a:endParaRPr lang="en-GB"/>
          </a:p>
        </p:txBody>
      </p:sp>
    </p:spTree>
    <p:extLst>
      <p:ext uri="{BB962C8B-B14F-4D97-AF65-F5344CB8AC3E}">
        <p14:creationId xmlns:p14="http://schemas.microsoft.com/office/powerpoint/2010/main" val="19797362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en-US"/>
              <a:t>Click to edit Master title style</a:t>
            </a:r>
            <a:endParaRPr lang="en-US" dirty="0"/>
          </a:p>
        </p:txBody>
      </p:sp>
      <p:sp>
        <p:nvSpPr>
          <p:cNvPr id="3" name="Content Placeholder 2"/>
          <p:cNvSpPr>
            <a:spLocks noGrp="1"/>
          </p:cNvSpPr>
          <p:nvPr>
            <p:ph idx="1"/>
          </p:nvPr>
        </p:nvSpPr>
        <p:spPr>
          <a:xfrm>
            <a:off x="838200" y="685800"/>
            <a:ext cx="6711696" cy="5020056"/>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2747AAE-BE11-4BE4-A850-306E98FD07AE}" type="datetimeFigureOut">
              <a:rPr lang="en-GB" smtClean="0"/>
              <a:t>24/09/2023</a:t>
            </a:fld>
            <a:endParaRPr lang="en-GB"/>
          </a:p>
        </p:txBody>
      </p:sp>
      <p:sp>
        <p:nvSpPr>
          <p:cNvPr id="6" name="Footer Placeholder 5"/>
          <p:cNvSpPr>
            <a:spLocks noGrp="1"/>
          </p:cNvSpPr>
          <p:nvPr>
            <p:ph type="ftr" sz="quarter" idx="11"/>
          </p:nvPr>
        </p:nvSpPr>
        <p:spPr/>
        <p:txBody>
          <a:bodyPr/>
          <a:lstStyle/>
          <a:p>
            <a:endParaRPr lang="en-GB"/>
          </a:p>
        </p:txBody>
      </p:sp>
      <p:grpSp>
        <p:nvGrpSpPr>
          <p:cNvPr id="9" name="Group 8"/>
          <p:cNvGrpSpPr>
            <a:grpSpLocks noChangeAspect="1"/>
          </p:cNvGrpSpPr>
          <p:nvPr/>
        </p:nvGrpSpPr>
        <p:grpSpPr>
          <a:xfrm>
            <a:off x="11401725" y="6229681"/>
            <a:ext cx="457200" cy="457200"/>
            <a:chOff x="11361456" y="6195813"/>
            <a:chExt cx="548640" cy="548640"/>
          </a:xfrm>
        </p:grpSpPr>
        <p:sp>
          <p:nvSpPr>
            <p:cNvPr id="10" name="Oval 9"/>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1" name="Oval 10"/>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977E49EB-A705-4448-8846-EF2269371787}" type="slidenum">
              <a:rPr lang="en-GB" smtClean="0"/>
              <a:t>‹#›</a:t>
            </a:fld>
            <a:endParaRPr lang="en-GB"/>
          </a:p>
        </p:txBody>
      </p:sp>
    </p:spTree>
    <p:extLst>
      <p:ext uri="{BB962C8B-B14F-4D97-AF65-F5344CB8AC3E}">
        <p14:creationId xmlns:p14="http://schemas.microsoft.com/office/powerpoint/2010/main" val="4638663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1" name="Rectangle 10"/>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en-US"/>
              <a:t>Click to edit Master title style</a:t>
            </a:r>
            <a:endParaRPr lang="en-US" dirty="0"/>
          </a:p>
        </p:txBody>
      </p:sp>
      <p:sp>
        <p:nvSpPr>
          <p:cNvPr id="3" name="Picture Placeholder 2"/>
          <p:cNvSpPr>
            <a:spLocks noGrp="1" noChangeAspect="1"/>
          </p:cNvSpPr>
          <p:nvPr>
            <p:ph type="pic" idx="1"/>
          </p:nvPr>
        </p:nvSpPr>
        <p:spPr>
          <a:xfrm>
            <a:off x="0" y="0"/>
            <a:ext cx="8303740" cy="6858000"/>
          </a:xfrm>
          <a:solidFill>
            <a:schemeClr val="tx2">
              <a:lumMod val="20000"/>
              <a:lumOff val="80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2747AAE-BE11-4BE4-A850-306E98FD07AE}" type="datetimeFigureOut">
              <a:rPr lang="en-GB" smtClean="0"/>
              <a:t>24/09/2023</a:t>
            </a:fld>
            <a:endParaRPr lang="en-GB"/>
          </a:p>
        </p:txBody>
      </p:sp>
      <p:grpSp>
        <p:nvGrpSpPr>
          <p:cNvPr id="8" name="Group 7"/>
          <p:cNvGrpSpPr>
            <a:grpSpLocks noChangeAspect="1"/>
          </p:cNvGrpSpPr>
          <p:nvPr/>
        </p:nvGrpSpPr>
        <p:grpSpPr>
          <a:xfrm>
            <a:off x="11401725" y="6229681"/>
            <a:ext cx="457200" cy="457200"/>
            <a:chOff x="11361456" y="6195813"/>
            <a:chExt cx="548640" cy="548640"/>
          </a:xfrm>
        </p:grpSpPr>
        <p:sp>
          <p:nvSpPr>
            <p:cNvPr id="9" name="Oval 8"/>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0" name="Oval 9"/>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977E49EB-A705-4448-8846-EF2269371787}" type="slidenum">
              <a:rPr lang="en-GB" smtClean="0"/>
              <a:t>‹#›</a:t>
            </a:fld>
            <a:endParaRPr lang="en-GB"/>
          </a:p>
        </p:txBody>
      </p:sp>
    </p:spTree>
    <p:extLst>
      <p:ext uri="{BB962C8B-B14F-4D97-AF65-F5344CB8AC3E}">
        <p14:creationId xmlns:p14="http://schemas.microsoft.com/office/powerpoint/2010/main" val="20378472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microsoft.com/office/2007/relationships/hdphoto" Target="../media/hdphoto1.wdp"/></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69848" y="484632"/>
            <a:ext cx="10058400" cy="1609344"/>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69848" y="2121408"/>
            <a:ext cx="10058400" cy="405079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964424" y="6272784"/>
            <a:ext cx="3273552" cy="365125"/>
          </a:xfrm>
          <a:prstGeom prst="rect">
            <a:avLst/>
          </a:prstGeom>
        </p:spPr>
        <p:txBody>
          <a:bodyPr vert="horz" lIns="91440" tIns="45720" rIns="91440" bIns="45720" rtlCol="0" anchor="ctr"/>
          <a:lstStyle>
            <a:lvl1pPr algn="r">
              <a:defRPr sz="1100">
                <a:solidFill>
                  <a:schemeClr val="tx2"/>
                </a:solidFill>
              </a:defRPr>
            </a:lvl1pPr>
          </a:lstStyle>
          <a:p>
            <a:fld id="{22747AAE-BE11-4BE4-A850-306E98FD07AE}" type="datetimeFigureOut">
              <a:rPr lang="en-GB" smtClean="0"/>
              <a:t>24/09/2023</a:t>
            </a:fld>
            <a:endParaRPr lang="en-GB"/>
          </a:p>
        </p:txBody>
      </p:sp>
      <p:sp>
        <p:nvSpPr>
          <p:cNvPr id="5" name="Footer Placeholder 4"/>
          <p:cNvSpPr>
            <a:spLocks noGrp="1"/>
          </p:cNvSpPr>
          <p:nvPr>
            <p:ph type="ftr" sz="quarter" idx="3"/>
          </p:nvPr>
        </p:nvSpPr>
        <p:spPr>
          <a:xfrm>
            <a:off x="1088136" y="6272784"/>
            <a:ext cx="6327648" cy="365125"/>
          </a:xfrm>
          <a:prstGeom prst="rect">
            <a:avLst/>
          </a:prstGeom>
        </p:spPr>
        <p:txBody>
          <a:bodyPr vert="horz" lIns="91440" tIns="45720" rIns="91440" bIns="45720" rtlCol="0" anchor="ctr"/>
          <a:lstStyle>
            <a:lvl1pPr algn="l">
              <a:defRPr sz="1100">
                <a:solidFill>
                  <a:schemeClr val="tx2"/>
                </a:solidFill>
              </a:defRPr>
            </a:lvl1pPr>
          </a:lstStyle>
          <a:p>
            <a:endParaRPr lang="en-GB"/>
          </a:p>
        </p:txBody>
      </p:sp>
      <p:grpSp>
        <p:nvGrpSpPr>
          <p:cNvPr id="7" name="Group 6"/>
          <p:cNvGrpSpPr>
            <a:grpSpLocks noChangeAspect="1"/>
          </p:cNvGrpSpPr>
          <p:nvPr/>
        </p:nvGrpSpPr>
        <p:grpSpPr>
          <a:xfrm>
            <a:off x="11401725" y="6229681"/>
            <a:ext cx="457200" cy="457200"/>
            <a:chOff x="11361456" y="6195813"/>
            <a:chExt cx="548640" cy="548640"/>
          </a:xfrm>
        </p:grpSpPr>
        <p:sp>
          <p:nvSpPr>
            <p:cNvPr id="8" name="Oval 7"/>
            <p:cNvSpPr/>
            <p:nvPr/>
          </p:nvSpPr>
          <p:spPr>
            <a:xfrm>
              <a:off x="11361456" y="6195813"/>
              <a:ext cx="548640" cy="548640"/>
            </a:xfrm>
            <a:prstGeom prst="ellipse">
              <a:avLst/>
            </a:prstGeom>
            <a:blipFill dpi="0" rotWithShape="1">
              <a:blip r:embed="rId13">
                <a:duotone>
                  <a:schemeClr val="accent1">
                    <a:shade val="45000"/>
                    <a:satMod val="135000"/>
                  </a:schemeClr>
                  <a:prstClr val="white"/>
                </a:duotone>
                <a:extLst>
                  <a:ext uri="{BEBA8EAE-BF5A-486C-A8C5-ECC9F3942E4B}">
                    <a14:imgProps xmlns:a14="http://schemas.microsoft.com/office/drawing/2010/main">
                      <a14:imgLayer r:embed="rId14">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9" name="Oval 8"/>
            <p:cNvSpPr/>
            <p:nvPr/>
          </p:nvSpPr>
          <p:spPr>
            <a:xfrm>
              <a:off x="11396488" y="6230844"/>
              <a:ext cx="478576" cy="478578"/>
            </a:xfrm>
            <a:prstGeom prst="ellipse">
              <a:avLst/>
            </a:prstGeom>
            <a:noFill/>
            <a:ln w="12700" cap="flat" cmpd="sng" algn="ctr">
              <a:solidFill>
                <a:srgbClr val="FFFFFF"/>
              </a:solidFill>
              <a:prstDash val="solid"/>
            </a:ln>
            <a:effectLst/>
          </p:spPr>
        </p:sp>
      </p:grpSp>
      <p:sp>
        <p:nvSpPr>
          <p:cNvPr id="6" name="Slide Number Placeholder 5"/>
          <p:cNvSpPr>
            <a:spLocks noGrp="1"/>
          </p:cNvSpPr>
          <p:nvPr>
            <p:ph type="sldNum" sz="quarter" idx="4"/>
          </p:nvPr>
        </p:nvSpPr>
        <p:spPr>
          <a:xfrm>
            <a:off x="11311128" y="6272784"/>
            <a:ext cx="640080" cy="365125"/>
          </a:xfrm>
          <a:prstGeom prst="rect">
            <a:avLst/>
          </a:prstGeom>
        </p:spPr>
        <p:txBody>
          <a:bodyPr vert="horz" lIns="91440" tIns="45720" rIns="91440" bIns="45720" rtlCol="0" anchor="ctr"/>
          <a:lstStyle>
            <a:lvl1pPr algn="ctr">
              <a:defRPr sz="1400" b="1">
                <a:solidFill>
                  <a:srgbClr val="FFFFFF"/>
                </a:solidFill>
                <a:latin typeface="+mj-lt"/>
              </a:defRPr>
            </a:lvl1pPr>
          </a:lstStyle>
          <a:p>
            <a:fld id="{977E49EB-A705-4448-8846-EF2269371787}" type="slidenum">
              <a:rPr lang="en-GB" smtClean="0"/>
              <a:t>‹#›</a:t>
            </a:fld>
            <a:endParaRPr lang="en-GB"/>
          </a:p>
        </p:txBody>
      </p:sp>
    </p:spTree>
    <p:extLst>
      <p:ext uri="{BB962C8B-B14F-4D97-AF65-F5344CB8AC3E}">
        <p14:creationId xmlns:p14="http://schemas.microsoft.com/office/powerpoint/2010/main" val="170624426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5400" kern="1200" cap="all" baseline="0">
          <a:blipFill>
            <a:blip r:embed="rId15">
              <a:extLst>
                <a:ext uri="{28A0092B-C50C-407E-A947-70E740481C1C}">
                  <a14:useLocalDpi xmlns:a14="http://schemas.microsoft.com/office/drawing/2010/main" val="0"/>
                </a:ext>
              </a:extLst>
            </a:blip>
            <a:tile tx="6350" ty="-127000" sx="65000" sy="64000" flip="none" algn="tl"/>
          </a:blip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lumMod val="75000"/>
          </a:schemeClr>
        </a:buClr>
        <a:buSzPct val="85000"/>
        <a:buFont typeface="Wingdings" pitchFamily="2" charset="2"/>
        <a:buChar char="§"/>
        <a:defRPr sz="2000" kern="1200">
          <a:solidFill>
            <a:schemeClr val="tx1"/>
          </a:solidFill>
          <a:latin typeface="+mn-lt"/>
          <a:ea typeface="+mn-ea"/>
          <a:cs typeface="+mn-cs"/>
        </a:defRPr>
      </a:lvl1pPr>
      <a:lvl2pPr marL="45720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800" kern="1200">
          <a:solidFill>
            <a:schemeClr val="tx1"/>
          </a:solidFill>
          <a:latin typeface="+mn-lt"/>
          <a:ea typeface="+mn-ea"/>
          <a:cs typeface="+mn-cs"/>
        </a:defRPr>
      </a:lvl2pPr>
      <a:lvl3pPr marL="73152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3pPr>
      <a:lvl4pPr marL="100584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4pPr>
      <a:lvl5pPr marL="128016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5pPr>
      <a:lvl6pPr marL="16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6pPr>
      <a:lvl7pPr marL="19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7pPr>
      <a:lvl8pPr marL="22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8pPr>
      <a:lvl9pPr marL="25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C87C71-87B9-A65B-B3E4-8C83290B8968}"/>
              </a:ext>
            </a:extLst>
          </p:cNvPr>
          <p:cNvSpPr>
            <a:spLocks noGrp="1"/>
          </p:cNvSpPr>
          <p:nvPr>
            <p:ph type="ctrTitle"/>
          </p:nvPr>
        </p:nvSpPr>
        <p:spPr/>
        <p:txBody>
          <a:bodyPr/>
          <a:lstStyle/>
          <a:p>
            <a:pPr algn="ctr"/>
            <a:r>
              <a:rPr lang="en-US" sz="4800" dirty="0">
                <a:solidFill>
                  <a:srgbClr val="FF0000"/>
                </a:solidFill>
              </a:rPr>
              <a:t>Exclusion of migrant youth from the South African welfare services: A case study</a:t>
            </a:r>
            <a:endParaRPr lang="en-GB" sz="4800" dirty="0">
              <a:solidFill>
                <a:srgbClr val="FF0000"/>
              </a:solidFill>
            </a:endParaRPr>
          </a:p>
        </p:txBody>
      </p:sp>
      <p:sp>
        <p:nvSpPr>
          <p:cNvPr id="3" name="Subtitle 2">
            <a:extLst>
              <a:ext uri="{FF2B5EF4-FFF2-40B4-BE49-F238E27FC236}">
                <a16:creationId xmlns:a16="http://schemas.microsoft.com/office/drawing/2014/main" id="{7A82D76C-91B8-714B-EA52-BD663B2E4E05}"/>
              </a:ext>
            </a:extLst>
          </p:cNvPr>
          <p:cNvSpPr>
            <a:spLocks noGrp="1"/>
          </p:cNvSpPr>
          <p:nvPr>
            <p:ph type="subTitle" idx="1"/>
          </p:nvPr>
        </p:nvSpPr>
        <p:spPr/>
        <p:txBody>
          <a:bodyPr/>
          <a:lstStyle/>
          <a:p>
            <a:r>
              <a:rPr lang="en-US" b="1" dirty="0">
                <a:solidFill>
                  <a:schemeClr val="tx1">
                    <a:lumMod val="95000"/>
                    <a:lumOff val="5000"/>
                  </a:schemeClr>
                </a:solidFill>
              </a:rPr>
              <a:t>By Ramoshaba DJ &amp; </a:t>
            </a:r>
            <a:r>
              <a:rPr lang="en-US" b="1" dirty="0" err="1">
                <a:solidFill>
                  <a:schemeClr val="tx1">
                    <a:lumMod val="95000"/>
                    <a:lumOff val="5000"/>
                  </a:schemeClr>
                </a:solidFill>
              </a:rPr>
              <a:t>Rapholo</a:t>
            </a:r>
            <a:r>
              <a:rPr lang="en-US" b="1" dirty="0">
                <a:solidFill>
                  <a:schemeClr val="tx1">
                    <a:lumMod val="95000"/>
                    <a:lumOff val="5000"/>
                  </a:schemeClr>
                </a:solidFill>
              </a:rPr>
              <a:t> SF</a:t>
            </a:r>
            <a:endParaRPr lang="en-GB" b="1" dirty="0">
              <a:solidFill>
                <a:schemeClr val="tx1">
                  <a:lumMod val="95000"/>
                  <a:lumOff val="5000"/>
                </a:schemeClr>
              </a:solidFill>
            </a:endParaRPr>
          </a:p>
        </p:txBody>
      </p:sp>
    </p:spTree>
    <p:extLst>
      <p:ext uri="{BB962C8B-B14F-4D97-AF65-F5344CB8AC3E}">
        <p14:creationId xmlns:p14="http://schemas.microsoft.com/office/powerpoint/2010/main" val="309769893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EF8F0E-FA92-8AA9-4780-A0BE2BDD51B3}"/>
              </a:ext>
            </a:extLst>
          </p:cNvPr>
          <p:cNvSpPr>
            <a:spLocks noGrp="1"/>
          </p:cNvSpPr>
          <p:nvPr>
            <p:ph type="title"/>
          </p:nvPr>
        </p:nvSpPr>
        <p:spPr/>
        <p:txBody>
          <a:bodyPr>
            <a:normAutofit fontScale="90000"/>
          </a:bodyPr>
          <a:lstStyle/>
          <a:p>
            <a:r>
              <a:rPr lang="en-ZA" sz="5400" b="1" dirty="0">
                <a:effectLst/>
                <a:latin typeface="Times New Roman" panose="02020603050405020304" pitchFamily="18" charset="0"/>
                <a:ea typeface="Calibri" panose="020F0502020204030204" pitchFamily="34" charset="0"/>
                <a:cs typeface="Times New Roman" panose="02020603050405020304" pitchFamily="18" charset="0"/>
              </a:rPr>
              <a:t>Theme 2:  Access to housing </a:t>
            </a:r>
            <a:br>
              <a:rPr lang="en-GB" sz="4800" dirty="0">
                <a:effectLst/>
                <a:latin typeface="Calibri" panose="020F0502020204030204" pitchFamily="34" charset="0"/>
                <a:ea typeface="Calibri" panose="020F0502020204030204" pitchFamily="34" charset="0"/>
                <a:cs typeface="Times New Roman" panose="02020603050405020304" pitchFamily="18" charset="0"/>
              </a:rPr>
            </a:br>
            <a:endParaRPr lang="en-GB" dirty="0"/>
          </a:p>
        </p:txBody>
      </p:sp>
      <p:sp>
        <p:nvSpPr>
          <p:cNvPr id="3" name="Content Placeholder 2">
            <a:extLst>
              <a:ext uri="{FF2B5EF4-FFF2-40B4-BE49-F238E27FC236}">
                <a16:creationId xmlns:a16="http://schemas.microsoft.com/office/drawing/2014/main" id="{A1EBB8E3-43A9-9A4F-66B3-065C603CFE0E}"/>
              </a:ext>
            </a:extLst>
          </p:cNvPr>
          <p:cNvSpPr>
            <a:spLocks noGrp="1"/>
          </p:cNvSpPr>
          <p:nvPr>
            <p:ph idx="1"/>
          </p:nvPr>
        </p:nvSpPr>
        <p:spPr>
          <a:xfrm>
            <a:off x="1069848" y="1457325"/>
            <a:ext cx="10058400" cy="4714875"/>
          </a:xfrm>
        </p:spPr>
        <p:txBody>
          <a:bodyPr>
            <a:normAutofit fontScale="92500" lnSpcReduction="20000"/>
          </a:bodyPr>
          <a:lstStyle/>
          <a:p>
            <a:pPr marL="0" marR="0" algn="just">
              <a:lnSpc>
                <a:spcPct val="150000"/>
              </a:lnSpc>
              <a:spcBef>
                <a:spcPts val="0"/>
              </a:spcBef>
              <a:spcAft>
                <a:spcPts val="800"/>
              </a:spcAft>
            </a:pPr>
            <a:r>
              <a:rPr lang="en-ZA" sz="2000" dirty="0">
                <a:effectLst/>
                <a:latin typeface="Times New Roman" panose="02020603050405020304" pitchFamily="18" charset="0"/>
                <a:ea typeface="Calibri" panose="020F0502020204030204" pitchFamily="34" charset="0"/>
                <a:cs typeface="Times New Roman" panose="02020603050405020304" pitchFamily="18" charset="0"/>
              </a:rPr>
              <a:t>An access to housing is a constitutional right in South Africa. However, immigrants in South Africa, particularly those who do not have immigration permits and permanent resident status are excluded from accessing housing services. </a:t>
            </a:r>
          </a:p>
          <a:p>
            <a:pPr marL="0" marR="0" algn="just">
              <a:lnSpc>
                <a:spcPct val="150000"/>
              </a:lnSpc>
              <a:spcBef>
                <a:spcPts val="0"/>
              </a:spcBef>
              <a:spcAft>
                <a:spcPts val="800"/>
              </a:spcAft>
            </a:pPr>
            <a:r>
              <a:rPr lang="en-ZA" sz="2000" dirty="0" err="1">
                <a:effectLst/>
                <a:latin typeface="Times New Roman" panose="02020603050405020304" pitchFamily="18" charset="0"/>
                <a:ea typeface="Calibri" panose="020F0502020204030204" pitchFamily="34" charset="0"/>
                <a:cs typeface="Times New Roman" panose="02020603050405020304" pitchFamily="18" charset="0"/>
              </a:rPr>
              <a:t>Mberu</a:t>
            </a:r>
            <a:r>
              <a:rPr lang="en-ZA"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en-ZA" sz="2000" dirty="0" err="1">
                <a:effectLst/>
                <a:latin typeface="Times New Roman" panose="02020603050405020304" pitchFamily="18" charset="0"/>
                <a:ea typeface="Calibri" panose="020F0502020204030204" pitchFamily="34" charset="0"/>
                <a:cs typeface="Times New Roman" panose="02020603050405020304" pitchFamily="18" charset="0"/>
              </a:rPr>
              <a:t>Ezeh</a:t>
            </a:r>
            <a:r>
              <a:rPr lang="en-ZA"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en-ZA" sz="2000" dirty="0" err="1">
                <a:effectLst/>
                <a:latin typeface="Times New Roman" panose="02020603050405020304" pitchFamily="18" charset="0"/>
                <a:ea typeface="Calibri" panose="020F0502020204030204" pitchFamily="34" charset="0"/>
                <a:cs typeface="Times New Roman" panose="02020603050405020304" pitchFamily="18" charset="0"/>
              </a:rPr>
              <a:t>Chepngeno</a:t>
            </a:r>
            <a:r>
              <a:rPr lang="en-ZA" sz="2000" dirty="0">
                <a:effectLst/>
                <a:latin typeface="Times New Roman" panose="02020603050405020304" pitchFamily="18" charset="0"/>
                <a:ea typeface="Calibri" panose="020F0502020204030204" pitchFamily="34" charset="0"/>
                <a:cs typeface="Times New Roman" panose="02020603050405020304" pitchFamily="18" charset="0"/>
              </a:rPr>
              <a:t>‐Langat, Kimani, and  Oti (2013) postulate that access to housing is a major concern for immigrants especially those who are financially constrained as they often seek informal accommodation in congested areas, such as slums. </a:t>
            </a:r>
          </a:p>
          <a:p>
            <a:pPr marL="0" marR="0" algn="just">
              <a:lnSpc>
                <a:spcPct val="150000"/>
              </a:lnSpc>
              <a:spcBef>
                <a:spcPts val="0"/>
              </a:spcBef>
              <a:spcAft>
                <a:spcPts val="800"/>
              </a:spcAft>
            </a:pPr>
            <a:r>
              <a:rPr lang="en-ZA" sz="2000" dirty="0">
                <a:effectLst/>
                <a:latin typeface="Times New Roman" panose="02020603050405020304" pitchFamily="18" charset="0"/>
                <a:ea typeface="Calibri" panose="020F0502020204030204" pitchFamily="34" charset="0"/>
                <a:cs typeface="Times New Roman" panose="02020603050405020304" pitchFamily="18" charset="0"/>
              </a:rPr>
              <a:t>Some migrant youth in this study have indicated that they do not qualify for proper housing in South Africa due to lack of documents which are required by the South African system when one applied for housing. </a:t>
            </a:r>
          </a:p>
          <a:p>
            <a:pPr marL="0" marR="0" algn="just">
              <a:lnSpc>
                <a:spcPct val="150000"/>
              </a:lnSpc>
              <a:spcBef>
                <a:spcPts val="0"/>
              </a:spcBef>
              <a:spcAft>
                <a:spcPts val="800"/>
              </a:spcAft>
            </a:pPr>
            <a:r>
              <a:rPr lang="en-ZA" sz="2000" dirty="0">
                <a:effectLst/>
                <a:latin typeface="Times New Roman" panose="02020603050405020304" pitchFamily="18" charset="0"/>
                <a:ea typeface="Calibri" panose="020F0502020204030204" pitchFamily="34" charset="0"/>
                <a:cs typeface="Times New Roman" panose="02020603050405020304" pitchFamily="18" charset="0"/>
              </a:rPr>
              <a:t>The following sub-themes emerged as migrant youth coping strategies in relation to their exclusion from housing in South Africa: </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GB" dirty="0"/>
          </a:p>
        </p:txBody>
      </p:sp>
    </p:spTree>
    <p:extLst>
      <p:ext uri="{BB962C8B-B14F-4D97-AF65-F5344CB8AC3E}">
        <p14:creationId xmlns:p14="http://schemas.microsoft.com/office/powerpoint/2010/main" val="257511142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709E94-1217-DAE5-310D-5D07DED5D952}"/>
              </a:ext>
            </a:extLst>
          </p:cNvPr>
          <p:cNvSpPr>
            <a:spLocks noGrp="1"/>
          </p:cNvSpPr>
          <p:nvPr>
            <p:ph type="title"/>
          </p:nvPr>
        </p:nvSpPr>
        <p:spPr/>
        <p:txBody>
          <a:bodyPr/>
          <a:lstStyle/>
          <a:p>
            <a:pPr algn="ctr"/>
            <a:r>
              <a:rPr lang="en-US" dirty="0"/>
              <a:t>CONTINUES</a:t>
            </a:r>
            <a:endParaRPr lang="en-GB" dirty="0"/>
          </a:p>
        </p:txBody>
      </p:sp>
      <p:sp>
        <p:nvSpPr>
          <p:cNvPr id="3" name="Content Placeholder 2">
            <a:extLst>
              <a:ext uri="{FF2B5EF4-FFF2-40B4-BE49-F238E27FC236}">
                <a16:creationId xmlns:a16="http://schemas.microsoft.com/office/drawing/2014/main" id="{CCC469B7-C765-49F0-A395-C4FBF834B794}"/>
              </a:ext>
            </a:extLst>
          </p:cNvPr>
          <p:cNvSpPr>
            <a:spLocks noGrp="1"/>
          </p:cNvSpPr>
          <p:nvPr>
            <p:ph idx="1"/>
          </p:nvPr>
        </p:nvSpPr>
        <p:spPr>
          <a:xfrm>
            <a:off x="1069848" y="1704975"/>
            <a:ext cx="10058400" cy="4467225"/>
          </a:xfrm>
        </p:spPr>
        <p:txBody>
          <a:bodyPr/>
          <a:lstStyle/>
          <a:p>
            <a:pPr marL="0" marR="0" algn="just">
              <a:lnSpc>
                <a:spcPct val="150000"/>
              </a:lnSpc>
              <a:spcBef>
                <a:spcPts val="0"/>
              </a:spcBef>
              <a:spcAft>
                <a:spcPts val="800"/>
              </a:spcAft>
            </a:pPr>
            <a:r>
              <a:rPr lang="en-ZA" sz="2000" b="1" i="1" dirty="0">
                <a:effectLst/>
                <a:latin typeface="Times New Roman" panose="02020603050405020304" pitchFamily="18" charset="0"/>
                <a:ea typeface="Calibri" panose="020F0502020204030204" pitchFamily="34" charset="0"/>
                <a:cs typeface="Times New Roman" panose="02020603050405020304" pitchFamily="18" charset="0"/>
              </a:rPr>
              <a:t>Sub-theme 2.1: Refugee shelters</a:t>
            </a:r>
            <a:r>
              <a:rPr lang="en-ZA" sz="2000" b="1" dirty="0">
                <a:effectLst/>
                <a:latin typeface="Times New Roman" panose="02020603050405020304" pitchFamily="18" charset="0"/>
                <a:ea typeface="Calibri" panose="020F0502020204030204" pitchFamily="34" charset="0"/>
                <a:cs typeface="Times New Roman" panose="02020603050405020304" pitchFamily="18" charset="0"/>
              </a:rPr>
              <a:t> </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r>
              <a:rPr lang="en-ZA" sz="2000" dirty="0">
                <a:effectLst/>
                <a:latin typeface="Times New Roman" panose="02020603050405020304" pitchFamily="18" charset="0"/>
                <a:ea typeface="Calibri" panose="020F0502020204030204" pitchFamily="34" charset="0"/>
              </a:rPr>
              <a:t>This study was conducted at refugee shelters which are managed by churches in Musina town wherein all respondents utilise such shelters as their housing coping strategy. </a:t>
            </a:r>
          </a:p>
          <a:p>
            <a:pPr marL="0" marR="0" algn="just">
              <a:lnSpc>
                <a:spcPct val="150000"/>
              </a:lnSpc>
              <a:spcBef>
                <a:spcPts val="0"/>
              </a:spcBef>
              <a:spcAft>
                <a:spcPts val="800"/>
              </a:spcAft>
            </a:pPr>
            <a:r>
              <a:rPr lang="en-ZA" sz="2000" b="1" dirty="0">
                <a:effectLst/>
                <a:latin typeface="Times New Roman" panose="02020603050405020304" pitchFamily="18" charset="0"/>
                <a:ea typeface="Calibri" panose="020F0502020204030204" pitchFamily="34" charset="0"/>
                <a:cs typeface="Times New Roman" panose="02020603050405020304" pitchFamily="18" charset="0"/>
              </a:rPr>
              <a:t>Theme 3: Access to health care services in the public health care facilities</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r>
              <a:rPr lang="en-ZA" sz="2000" dirty="0">
                <a:effectLst/>
                <a:latin typeface="Times New Roman" panose="02020603050405020304" pitchFamily="18" charset="0"/>
                <a:ea typeface="Calibri" panose="020F0502020204030204" pitchFamily="34" charset="0"/>
              </a:rPr>
              <a:t>Respondents have highlighted that they have difficulties in accessing health care services from the local public health care facilities in South Africa. </a:t>
            </a:r>
          </a:p>
          <a:p>
            <a:r>
              <a:rPr lang="en-ZA" sz="2000" dirty="0">
                <a:effectLst/>
                <a:latin typeface="Times New Roman" panose="02020603050405020304" pitchFamily="18" charset="0"/>
                <a:ea typeface="Calibri" panose="020F0502020204030204" pitchFamily="34" charset="0"/>
              </a:rPr>
              <a:t>Some have indicated that they are requested to provide their identification documents which they do not have. </a:t>
            </a:r>
            <a:endParaRPr lang="en-GB" dirty="0"/>
          </a:p>
        </p:txBody>
      </p:sp>
    </p:spTree>
    <p:extLst>
      <p:ext uri="{BB962C8B-B14F-4D97-AF65-F5344CB8AC3E}">
        <p14:creationId xmlns:p14="http://schemas.microsoft.com/office/powerpoint/2010/main" val="244476909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D769A8-6E9E-BAA1-BA35-447BC4B1D08A}"/>
              </a:ext>
            </a:extLst>
          </p:cNvPr>
          <p:cNvSpPr>
            <a:spLocks noGrp="1"/>
          </p:cNvSpPr>
          <p:nvPr>
            <p:ph type="title"/>
          </p:nvPr>
        </p:nvSpPr>
        <p:spPr/>
        <p:txBody>
          <a:bodyPr/>
          <a:lstStyle/>
          <a:p>
            <a:pPr algn="ctr"/>
            <a:r>
              <a:rPr lang="en-US" dirty="0"/>
              <a:t>CONTINUES</a:t>
            </a:r>
            <a:endParaRPr lang="en-GB" dirty="0"/>
          </a:p>
        </p:txBody>
      </p:sp>
      <p:sp>
        <p:nvSpPr>
          <p:cNvPr id="3" name="Content Placeholder 2">
            <a:extLst>
              <a:ext uri="{FF2B5EF4-FFF2-40B4-BE49-F238E27FC236}">
                <a16:creationId xmlns:a16="http://schemas.microsoft.com/office/drawing/2014/main" id="{C3F58E23-846A-9ECD-1447-ED023748A285}"/>
              </a:ext>
            </a:extLst>
          </p:cNvPr>
          <p:cNvSpPr>
            <a:spLocks noGrp="1"/>
          </p:cNvSpPr>
          <p:nvPr>
            <p:ph idx="1"/>
          </p:nvPr>
        </p:nvSpPr>
        <p:spPr>
          <a:xfrm>
            <a:off x="1069848" y="1685925"/>
            <a:ext cx="10058400" cy="4991099"/>
          </a:xfrm>
        </p:spPr>
        <p:txBody>
          <a:bodyPr>
            <a:normAutofit/>
          </a:bodyPr>
          <a:lstStyle/>
          <a:p>
            <a:pPr marL="0" marR="0" algn="just">
              <a:lnSpc>
                <a:spcPct val="150000"/>
              </a:lnSpc>
              <a:spcBef>
                <a:spcPts val="0"/>
              </a:spcBef>
              <a:spcAft>
                <a:spcPts val="800"/>
              </a:spcAft>
            </a:pPr>
            <a:r>
              <a:rPr lang="en-ZA" sz="2000" dirty="0">
                <a:effectLst/>
                <a:latin typeface="Times New Roman" panose="02020603050405020304" pitchFamily="18" charset="0"/>
                <a:ea typeface="Calibri" panose="020F0502020204030204" pitchFamily="34" charset="0"/>
                <a:cs typeface="Times New Roman" panose="02020603050405020304" pitchFamily="18" charset="0"/>
              </a:rPr>
              <a:t>Respondents upon a question on how they cope with their exclusion from health care services in South Africa reported the following sub-themes as their coping strategies:</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ct val="150000"/>
              </a:lnSpc>
              <a:spcBef>
                <a:spcPts val="0"/>
              </a:spcBef>
              <a:spcAft>
                <a:spcPts val="800"/>
              </a:spcAft>
            </a:pPr>
            <a:r>
              <a:rPr lang="en-ZA" sz="2000" b="1" i="1" dirty="0">
                <a:effectLst/>
                <a:latin typeface="Times New Roman" panose="02020603050405020304" pitchFamily="18" charset="0"/>
                <a:ea typeface="Calibri" panose="020F0502020204030204" pitchFamily="34" charset="0"/>
                <a:cs typeface="Times New Roman" panose="02020603050405020304" pitchFamily="18" charset="0"/>
              </a:rPr>
              <a:t>Sub-theme 3.1: Purchasing medicines from pharmacies and private doctors</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r>
              <a:rPr lang="en-ZA" sz="2000" dirty="0">
                <a:effectLst/>
                <a:latin typeface="Times New Roman" panose="02020603050405020304" pitchFamily="18" charset="0"/>
                <a:ea typeface="Calibri" panose="020F0502020204030204" pitchFamily="34" charset="0"/>
              </a:rPr>
              <a:t>Some respondents have indicated that they resort to purchase medicine at pharmacies through self-prescription desk by explaining to the pharmacists at the counter about their ill-health. </a:t>
            </a:r>
          </a:p>
          <a:p>
            <a:pPr marL="0" marR="0" algn="just">
              <a:lnSpc>
                <a:spcPct val="150000"/>
              </a:lnSpc>
              <a:spcBef>
                <a:spcPts val="0"/>
              </a:spcBef>
              <a:spcAft>
                <a:spcPts val="800"/>
              </a:spcAft>
            </a:pPr>
            <a:r>
              <a:rPr lang="en-ZA" sz="2000" b="1" dirty="0">
                <a:effectLst/>
                <a:latin typeface="Times New Roman" panose="02020603050405020304" pitchFamily="18" charset="0"/>
                <a:ea typeface="Calibri" panose="020F0502020204030204" pitchFamily="34" charset="0"/>
                <a:cs typeface="Times New Roman" panose="02020603050405020304" pitchFamily="18" charset="0"/>
              </a:rPr>
              <a:t>Sub-theme 3.2: Exploring traditional and religious services</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r>
              <a:rPr lang="en-ZA" sz="2000" dirty="0">
                <a:effectLst/>
                <a:latin typeface="Times New Roman" panose="02020603050405020304" pitchFamily="18" charset="0"/>
                <a:ea typeface="Calibri" panose="020F0502020204030204" pitchFamily="34" charset="0"/>
              </a:rPr>
              <a:t>Some respondents purported that to mitigate their exclusion from the health care services in South Africa they explore other alternatives such as visiting pastors and/or traditional healers</a:t>
            </a:r>
            <a:endParaRPr lang="en-GB" dirty="0"/>
          </a:p>
        </p:txBody>
      </p:sp>
    </p:spTree>
    <p:extLst>
      <p:ext uri="{BB962C8B-B14F-4D97-AF65-F5344CB8AC3E}">
        <p14:creationId xmlns:p14="http://schemas.microsoft.com/office/powerpoint/2010/main" val="348797859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65A7A1-AE94-AA39-26FA-12BA547D9CAA}"/>
              </a:ext>
            </a:extLst>
          </p:cNvPr>
          <p:cNvSpPr>
            <a:spLocks noGrp="1"/>
          </p:cNvSpPr>
          <p:nvPr>
            <p:ph type="title"/>
          </p:nvPr>
        </p:nvSpPr>
        <p:spPr/>
        <p:txBody>
          <a:bodyPr>
            <a:normAutofit/>
          </a:bodyPr>
          <a:lstStyle/>
          <a:p>
            <a:pPr marL="0" marR="0" lvl="0" indent="-182880" algn="ctr" defTabSz="914400" rtl="0" eaLnBrk="1" fontAlgn="auto" latinLnBrk="0" hangingPunct="1">
              <a:lnSpc>
                <a:spcPct val="150000"/>
              </a:lnSpc>
              <a:spcBef>
                <a:spcPts val="0"/>
              </a:spcBef>
              <a:spcAft>
                <a:spcPts val="800"/>
              </a:spcAft>
              <a:tabLst/>
              <a:defRPr/>
            </a:pPr>
            <a:r>
              <a:rPr lang="en-US" dirty="0"/>
              <a:t>CONTINUES</a:t>
            </a:r>
            <a:endParaRPr lang="en-GB" dirty="0"/>
          </a:p>
        </p:txBody>
      </p:sp>
      <p:sp>
        <p:nvSpPr>
          <p:cNvPr id="3" name="Content Placeholder 2">
            <a:extLst>
              <a:ext uri="{FF2B5EF4-FFF2-40B4-BE49-F238E27FC236}">
                <a16:creationId xmlns:a16="http://schemas.microsoft.com/office/drawing/2014/main" id="{D2CC021C-8404-311A-56D0-C1226960FA89}"/>
              </a:ext>
            </a:extLst>
          </p:cNvPr>
          <p:cNvSpPr>
            <a:spLocks noGrp="1"/>
          </p:cNvSpPr>
          <p:nvPr>
            <p:ph idx="1"/>
          </p:nvPr>
        </p:nvSpPr>
        <p:spPr>
          <a:xfrm>
            <a:off x="1069848" y="1628775"/>
            <a:ext cx="10058400" cy="4543425"/>
          </a:xfrm>
        </p:spPr>
        <p:txBody>
          <a:bodyPr/>
          <a:lstStyle/>
          <a:p>
            <a:pPr marL="0" indent="0">
              <a:buNone/>
            </a:pPr>
            <a:endParaRPr kumimoji="0" lang="en-ZA" sz="2000" b="1"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endParaRPr>
          </a:p>
          <a:p>
            <a:pPr marL="0" indent="0">
              <a:buNone/>
            </a:pPr>
            <a:r>
              <a:rPr kumimoji="0" lang="en-ZA" sz="2000" b="1"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Subtheme: Use of networks to acquire health care services </a:t>
            </a:r>
            <a:br>
              <a:rPr kumimoji="0" lang="en-GB" sz="18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br>
            <a:endParaRPr lang="en-ZA" sz="2000" dirty="0">
              <a:effectLst/>
              <a:latin typeface="Times New Roman" panose="02020603050405020304" pitchFamily="18" charset="0"/>
              <a:ea typeface="Calibri" panose="020F0502020204030204" pitchFamily="34" charset="0"/>
            </a:endParaRPr>
          </a:p>
          <a:p>
            <a:pPr algn="just"/>
            <a:r>
              <a:rPr lang="en-ZA" sz="2000" dirty="0">
                <a:effectLst/>
                <a:latin typeface="Times New Roman" panose="02020603050405020304" pitchFamily="18" charset="0"/>
                <a:ea typeface="Calibri" panose="020F0502020204030204" pitchFamily="34" charset="0"/>
              </a:rPr>
              <a:t>The respondents indicated that they cannot access health care facilities because of lack of documentation and as result resort to using their friends to acquire medicines at the clinics on their behalf.</a:t>
            </a:r>
          </a:p>
          <a:p>
            <a:pPr algn="just"/>
            <a:r>
              <a:rPr lang="en-ZA" sz="2000" dirty="0">
                <a:effectLst/>
                <a:latin typeface="Times New Roman" panose="02020603050405020304" pitchFamily="18" charset="0"/>
                <a:ea typeface="Calibri" panose="020F0502020204030204" pitchFamily="34" charset="0"/>
              </a:rPr>
              <a:t> Upon a follow up question on their awareness of do such, immigrants have reported that they do so knowingly but there is nothing they can do as their lives are already at risk. </a:t>
            </a:r>
            <a:endParaRPr lang="en-GB" dirty="0"/>
          </a:p>
        </p:txBody>
      </p:sp>
    </p:spTree>
    <p:extLst>
      <p:ext uri="{BB962C8B-B14F-4D97-AF65-F5344CB8AC3E}">
        <p14:creationId xmlns:p14="http://schemas.microsoft.com/office/powerpoint/2010/main" val="331454552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CDDC65-F149-938B-C4E1-690EBA1BEE1D}"/>
              </a:ext>
            </a:extLst>
          </p:cNvPr>
          <p:cNvSpPr>
            <a:spLocks noGrp="1"/>
          </p:cNvSpPr>
          <p:nvPr>
            <p:ph type="title"/>
          </p:nvPr>
        </p:nvSpPr>
        <p:spPr>
          <a:xfrm>
            <a:off x="1069848" y="484632"/>
            <a:ext cx="10058400" cy="1372743"/>
          </a:xfrm>
        </p:spPr>
        <p:txBody>
          <a:bodyPr>
            <a:normAutofit fontScale="90000"/>
          </a:bodyPr>
          <a:lstStyle/>
          <a:p>
            <a:r>
              <a:rPr lang="en-GB" dirty="0"/>
              <a:t>Conclusion and recommendations</a:t>
            </a:r>
            <a:br>
              <a:rPr lang="en-GB" dirty="0"/>
            </a:br>
            <a:endParaRPr lang="en-GB" dirty="0"/>
          </a:p>
        </p:txBody>
      </p:sp>
      <p:sp>
        <p:nvSpPr>
          <p:cNvPr id="3" name="Content Placeholder 2">
            <a:extLst>
              <a:ext uri="{FF2B5EF4-FFF2-40B4-BE49-F238E27FC236}">
                <a16:creationId xmlns:a16="http://schemas.microsoft.com/office/drawing/2014/main" id="{5FF03018-09C9-8E50-B700-56194994E885}"/>
              </a:ext>
            </a:extLst>
          </p:cNvPr>
          <p:cNvSpPr>
            <a:spLocks noGrp="1"/>
          </p:cNvSpPr>
          <p:nvPr>
            <p:ph idx="1"/>
          </p:nvPr>
        </p:nvSpPr>
        <p:spPr/>
        <p:txBody>
          <a:bodyPr/>
          <a:lstStyle/>
          <a:p>
            <a:pPr algn="just"/>
            <a:r>
              <a:rPr lang="en-ZA" sz="2000" dirty="0">
                <a:effectLst/>
                <a:latin typeface="Times New Roman" panose="02020603050405020304" pitchFamily="18" charset="0"/>
                <a:ea typeface="Calibri" panose="020F0502020204030204" pitchFamily="34" charset="0"/>
              </a:rPr>
              <a:t>It can be deduced from this study that migrant youth develop different strategies to cope with different exclusions they face from the welfare services of South Africa.  </a:t>
            </a:r>
          </a:p>
          <a:p>
            <a:pPr algn="just"/>
            <a:r>
              <a:rPr lang="en-ZA" sz="2000" dirty="0">
                <a:effectLst/>
                <a:latin typeface="Times New Roman" panose="02020603050405020304" pitchFamily="18" charset="0"/>
                <a:ea typeface="Calibri" panose="020F0502020204030204" pitchFamily="34" charset="0"/>
              </a:rPr>
              <a:t>The type of a coping strategy that each migrant youth employs is influenced by the type of exclusion they face in their attempt to sustain their livelihoods. </a:t>
            </a:r>
          </a:p>
          <a:p>
            <a:pPr algn="just"/>
            <a:r>
              <a:rPr lang="en-ZA" sz="2000" dirty="0">
                <a:effectLst/>
                <a:latin typeface="Times New Roman" panose="02020603050405020304" pitchFamily="18" charset="0"/>
                <a:ea typeface="Calibri" panose="020F0502020204030204" pitchFamily="34" charset="0"/>
              </a:rPr>
              <a:t>It was reported that migrant youth do exploitative jobs for their sustainable livelihoods. The government of South Africa should therefore develop policies and/or regulations tailored for exploitation of immigrants by local employers. </a:t>
            </a:r>
          </a:p>
          <a:p>
            <a:pPr algn="just"/>
            <a:r>
              <a:rPr lang="en-ZA" sz="2000" dirty="0">
                <a:effectLst/>
                <a:latin typeface="Times New Roman" panose="02020603050405020304" pitchFamily="18" charset="0"/>
                <a:ea typeface="Calibri" panose="020F0502020204030204" pitchFamily="34" charset="0"/>
              </a:rPr>
              <a:t>There is a need to enforce protective labour laws that are going to prevent all forms of exploitation regardless of nationality. </a:t>
            </a:r>
            <a:endParaRPr lang="en-GB" dirty="0"/>
          </a:p>
        </p:txBody>
      </p:sp>
    </p:spTree>
    <p:extLst>
      <p:ext uri="{BB962C8B-B14F-4D97-AF65-F5344CB8AC3E}">
        <p14:creationId xmlns:p14="http://schemas.microsoft.com/office/powerpoint/2010/main" val="41309940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0A5DE1-1D03-D802-F8CA-2D9DFE4BE96C}"/>
              </a:ext>
            </a:extLst>
          </p:cNvPr>
          <p:cNvSpPr>
            <a:spLocks noGrp="1"/>
          </p:cNvSpPr>
          <p:nvPr>
            <p:ph type="title"/>
          </p:nvPr>
        </p:nvSpPr>
        <p:spPr/>
        <p:txBody>
          <a:bodyPr/>
          <a:lstStyle/>
          <a:p>
            <a:pPr algn="ctr"/>
            <a:r>
              <a:rPr lang="en-US" dirty="0"/>
              <a:t>Continues </a:t>
            </a:r>
            <a:endParaRPr lang="en-GB" dirty="0"/>
          </a:p>
        </p:txBody>
      </p:sp>
      <p:sp>
        <p:nvSpPr>
          <p:cNvPr id="3" name="Content Placeholder 2">
            <a:extLst>
              <a:ext uri="{FF2B5EF4-FFF2-40B4-BE49-F238E27FC236}">
                <a16:creationId xmlns:a16="http://schemas.microsoft.com/office/drawing/2014/main" id="{A9084717-A8D6-FF69-4801-FA4E33AA5AC8}"/>
              </a:ext>
            </a:extLst>
          </p:cNvPr>
          <p:cNvSpPr>
            <a:spLocks noGrp="1"/>
          </p:cNvSpPr>
          <p:nvPr>
            <p:ph idx="1"/>
          </p:nvPr>
        </p:nvSpPr>
        <p:spPr/>
        <p:txBody>
          <a:bodyPr>
            <a:normAutofit fontScale="92500" lnSpcReduction="20000"/>
          </a:bodyPr>
          <a:lstStyle/>
          <a:p>
            <a:pPr marL="0" marR="0" algn="just">
              <a:lnSpc>
                <a:spcPct val="150000"/>
              </a:lnSpc>
              <a:spcBef>
                <a:spcPts val="0"/>
              </a:spcBef>
              <a:spcAft>
                <a:spcPts val="800"/>
              </a:spcAft>
            </a:pPr>
            <a:r>
              <a:rPr lang="en-ZA" sz="2000" dirty="0">
                <a:effectLst/>
                <a:latin typeface="Times New Roman" panose="02020603050405020304" pitchFamily="18" charset="0"/>
                <a:ea typeface="Calibri" panose="020F0502020204030204" pitchFamily="34" charset="0"/>
                <a:cs typeface="Times New Roman" panose="02020603050405020304" pitchFamily="18" charset="0"/>
              </a:rPr>
              <a:t>The respondents have also indicated that they rely on shelters which are not registered with the South African government to accommodate immigrants. </a:t>
            </a:r>
          </a:p>
          <a:p>
            <a:pPr marL="0" marR="0" algn="just">
              <a:lnSpc>
                <a:spcPct val="150000"/>
              </a:lnSpc>
              <a:spcBef>
                <a:spcPts val="0"/>
              </a:spcBef>
              <a:spcAft>
                <a:spcPts val="800"/>
              </a:spcAft>
            </a:pPr>
            <a:r>
              <a:rPr lang="en-ZA" sz="2000" dirty="0">
                <a:effectLst/>
                <a:latin typeface="Times New Roman" panose="02020603050405020304" pitchFamily="18" charset="0"/>
                <a:ea typeface="Calibri" panose="020F0502020204030204" pitchFamily="34" charset="0"/>
                <a:cs typeface="Times New Roman" panose="02020603050405020304" pitchFamily="18" charset="0"/>
              </a:rPr>
              <a:t>This calls for the government to come on board as an extended arm to get such shelters registered with the relevant departments so as to follow proper operational protocols. </a:t>
            </a:r>
          </a:p>
          <a:p>
            <a:pPr marL="0" marR="0" algn="just">
              <a:lnSpc>
                <a:spcPct val="150000"/>
              </a:lnSpc>
              <a:spcBef>
                <a:spcPts val="0"/>
              </a:spcBef>
              <a:spcAft>
                <a:spcPts val="800"/>
              </a:spcAft>
            </a:pPr>
            <a:r>
              <a:rPr lang="en-ZA" sz="2000" dirty="0">
                <a:effectLst/>
                <a:latin typeface="Times New Roman" panose="02020603050405020304" pitchFamily="18" charset="0"/>
                <a:ea typeface="Calibri" panose="020F0502020204030204" pitchFamily="34" charset="0"/>
                <a:cs typeface="Times New Roman" panose="02020603050405020304" pitchFamily="18" charset="0"/>
              </a:rPr>
              <a:t>The respondents highlighted that they hardly or not access health facilities at all due to xenophobic attitudes. It is very imperative that health care service providers be capacitated and empowered about the provision of health care service to the immigrants</a:t>
            </a:r>
            <a:r>
              <a:rPr lang="en-ZA" sz="2000">
                <a:effectLst/>
                <a:latin typeface="Times New Roman" panose="02020603050405020304" pitchFamily="18" charset="0"/>
                <a:ea typeface="Calibri" panose="020F0502020204030204" pitchFamily="34" charset="0"/>
                <a:cs typeface="Times New Roman" panose="02020603050405020304" pitchFamily="18" charset="0"/>
              </a:rPr>
              <a:t>. </a:t>
            </a:r>
          </a:p>
          <a:p>
            <a:pPr marL="0" marR="0" algn="just">
              <a:lnSpc>
                <a:spcPct val="150000"/>
              </a:lnSpc>
              <a:spcBef>
                <a:spcPts val="0"/>
              </a:spcBef>
              <a:spcAft>
                <a:spcPts val="800"/>
              </a:spcAft>
            </a:pPr>
            <a:r>
              <a:rPr lang="en-ZA" sz="2000">
                <a:effectLst/>
                <a:latin typeface="Times New Roman" panose="02020603050405020304" pitchFamily="18" charset="0"/>
                <a:ea typeface="Calibri" panose="020F0502020204030204" pitchFamily="34" charset="0"/>
                <a:cs typeface="Times New Roman" panose="02020603050405020304" pitchFamily="18" charset="0"/>
              </a:rPr>
              <a:t>Further </a:t>
            </a:r>
            <a:r>
              <a:rPr lang="en-ZA" sz="2000" dirty="0">
                <a:effectLst/>
                <a:latin typeface="Times New Roman" panose="02020603050405020304" pitchFamily="18" charset="0"/>
                <a:ea typeface="Calibri" panose="020F0502020204030204" pitchFamily="34" charset="0"/>
                <a:cs typeface="Times New Roman" panose="02020603050405020304" pitchFamily="18" charset="0"/>
              </a:rPr>
              <a:t>research with the government officials (education, health and housing sectors) is also recommended to get data on the exclusion of migrant youth from the welfare service in South Africa. </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GB" dirty="0"/>
          </a:p>
        </p:txBody>
      </p:sp>
    </p:spTree>
    <p:extLst>
      <p:ext uri="{BB962C8B-B14F-4D97-AF65-F5344CB8AC3E}">
        <p14:creationId xmlns:p14="http://schemas.microsoft.com/office/powerpoint/2010/main" val="13572135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EA85A9-34F5-D461-41E1-60AAD57DDA3A}"/>
              </a:ext>
            </a:extLst>
          </p:cNvPr>
          <p:cNvSpPr>
            <a:spLocks noGrp="1"/>
          </p:cNvSpPr>
          <p:nvPr>
            <p:ph type="title"/>
          </p:nvPr>
        </p:nvSpPr>
        <p:spPr/>
        <p:txBody>
          <a:bodyPr>
            <a:noAutofit/>
          </a:bodyPr>
          <a:lstStyle/>
          <a:p>
            <a:pPr marL="0" marR="0" algn="ctr">
              <a:lnSpc>
                <a:spcPct val="150000"/>
              </a:lnSpc>
              <a:spcBef>
                <a:spcPts val="0"/>
              </a:spcBef>
              <a:spcAft>
                <a:spcPts val="800"/>
              </a:spcAft>
            </a:pPr>
            <a:r>
              <a:rPr lang="en-ZA" sz="4000" b="1"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INTRODUCTION AND BACKGROUND</a:t>
            </a:r>
            <a:endParaRPr lang="en-GB" sz="4000" dirty="0">
              <a:solidFill>
                <a:srgbClr val="0070C0"/>
              </a:solidFill>
            </a:endParaRPr>
          </a:p>
        </p:txBody>
      </p:sp>
      <p:sp>
        <p:nvSpPr>
          <p:cNvPr id="3" name="Content Placeholder 2">
            <a:extLst>
              <a:ext uri="{FF2B5EF4-FFF2-40B4-BE49-F238E27FC236}">
                <a16:creationId xmlns:a16="http://schemas.microsoft.com/office/drawing/2014/main" id="{492C60B5-CAA2-CE64-F1C6-925B15E48355}"/>
              </a:ext>
            </a:extLst>
          </p:cNvPr>
          <p:cNvSpPr>
            <a:spLocks noGrp="1"/>
          </p:cNvSpPr>
          <p:nvPr>
            <p:ph idx="1"/>
          </p:nvPr>
        </p:nvSpPr>
        <p:spPr>
          <a:xfrm>
            <a:off x="1069848" y="1924050"/>
            <a:ext cx="10058400" cy="4933950"/>
          </a:xfrm>
        </p:spPr>
        <p:txBody>
          <a:bodyPr>
            <a:normAutofit lnSpcReduction="10000"/>
          </a:bodyPr>
          <a:lstStyle/>
          <a:p>
            <a:pPr algn="just"/>
            <a:r>
              <a:rPr lang="en-ZA" sz="2000" dirty="0">
                <a:effectLst/>
                <a:latin typeface="Times New Roman" panose="02020603050405020304" pitchFamily="18" charset="0"/>
                <a:ea typeface="Calibri" panose="020F0502020204030204" pitchFamily="34" charset="0"/>
              </a:rPr>
              <a:t>International migration over the past years had become a global phenomenon which touches nearly all corners of the globe (United Nations Department of Economic and Social Affairs [UNDESA], 2015).</a:t>
            </a:r>
          </a:p>
          <a:p>
            <a:pPr algn="just"/>
            <a:r>
              <a:rPr lang="en-ZA" sz="2000" dirty="0" err="1">
                <a:effectLst/>
                <a:latin typeface="Times New Roman" panose="02020603050405020304" pitchFamily="18" charset="0"/>
                <a:ea typeface="Calibri" panose="020F0502020204030204" pitchFamily="34" charset="0"/>
              </a:rPr>
              <a:t>Dinbabo</a:t>
            </a:r>
            <a:r>
              <a:rPr lang="en-ZA" sz="2000" dirty="0">
                <a:effectLst/>
                <a:latin typeface="Times New Roman" panose="02020603050405020304" pitchFamily="18" charset="0"/>
                <a:ea typeface="Calibri" panose="020F0502020204030204" pitchFamily="34" charset="0"/>
              </a:rPr>
              <a:t> and </a:t>
            </a:r>
            <a:r>
              <a:rPr lang="en-ZA" sz="2000" dirty="0" err="1">
                <a:effectLst/>
                <a:latin typeface="Times New Roman" panose="02020603050405020304" pitchFamily="18" charset="0"/>
                <a:ea typeface="Calibri" panose="020F0502020204030204" pitchFamily="34" charset="0"/>
              </a:rPr>
              <a:t>Nyasulu</a:t>
            </a:r>
            <a:r>
              <a:rPr lang="en-ZA" sz="2000" dirty="0">
                <a:effectLst/>
                <a:latin typeface="Times New Roman" panose="02020603050405020304" pitchFamily="18" charset="0"/>
                <a:ea typeface="Calibri" panose="020F0502020204030204" pitchFamily="34" charset="0"/>
              </a:rPr>
              <a:t> (2015) and </a:t>
            </a:r>
            <a:r>
              <a:rPr lang="en-ZA" sz="2000" dirty="0" err="1">
                <a:effectLst/>
                <a:latin typeface="Times New Roman" panose="02020603050405020304" pitchFamily="18" charset="0"/>
                <a:ea typeface="Calibri" panose="020F0502020204030204" pitchFamily="34" charset="0"/>
              </a:rPr>
              <a:t>Nshimbi</a:t>
            </a:r>
            <a:r>
              <a:rPr lang="en-ZA" sz="2000" dirty="0">
                <a:effectLst/>
                <a:latin typeface="Times New Roman" panose="02020603050405020304" pitchFamily="18" charset="0"/>
                <a:ea typeface="Calibri" panose="020F0502020204030204" pitchFamily="34" charset="0"/>
              </a:rPr>
              <a:t> and </a:t>
            </a:r>
            <a:r>
              <a:rPr lang="en-ZA" sz="2000" dirty="0" err="1">
                <a:effectLst/>
                <a:latin typeface="Times New Roman" panose="02020603050405020304" pitchFamily="18" charset="0"/>
                <a:ea typeface="Calibri" panose="020F0502020204030204" pitchFamily="34" charset="0"/>
              </a:rPr>
              <a:t>Moyo</a:t>
            </a:r>
            <a:r>
              <a:rPr lang="en-ZA" sz="2000" dirty="0">
                <a:effectLst/>
                <a:latin typeface="Times New Roman" panose="02020603050405020304" pitchFamily="18" charset="0"/>
                <a:ea typeface="Calibri" panose="020F0502020204030204" pitchFamily="34" charset="0"/>
              </a:rPr>
              <a:t> (2018) state that among the countries known to host significant proportions of immigrants particularly those from Africa is South Africa.</a:t>
            </a:r>
          </a:p>
          <a:p>
            <a:pPr algn="just"/>
            <a:r>
              <a:rPr lang="en-ZA" sz="2000" dirty="0">
                <a:effectLst/>
                <a:latin typeface="Times New Roman" panose="02020603050405020304" pitchFamily="18" charset="0"/>
                <a:ea typeface="Calibri" panose="020F0502020204030204" pitchFamily="34" charset="0"/>
              </a:rPr>
              <a:t>South Africa has housed a number of Immigrants who come from other African countries such as Zimbabwe, Lesotho, Swaziland, Botswana and many others (</a:t>
            </a:r>
            <a:r>
              <a:rPr lang="en-ZA" sz="2000" dirty="0" err="1">
                <a:effectLst/>
                <a:latin typeface="Times New Roman" panose="02020603050405020304" pitchFamily="18" charset="0"/>
                <a:ea typeface="Calibri" panose="020F0502020204030204" pitchFamily="34" charset="0"/>
              </a:rPr>
              <a:t>Adepoju</a:t>
            </a:r>
            <a:r>
              <a:rPr lang="en-ZA" sz="2000" dirty="0">
                <a:effectLst/>
                <a:latin typeface="Times New Roman" panose="02020603050405020304" pitchFamily="18" charset="0"/>
                <a:ea typeface="Calibri" panose="020F0502020204030204" pitchFamily="34" charset="0"/>
              </a:rPr>
              <a:t>, 2003). </a:t>
            </a:r>
          </a:p>
          <a:p>
            <a:pPr algn="just"/>
            <a:r>
              <a:rPr lang="en-ZA" sz="2000" dirty="0">
                <a:effectLst/>
                <a:latin typeface="Times New Roman" panose="02020603050405020304" pitchFamily="18" charset="0"/>
                <a:ea typeface="Calibri" panose="020F0502020204030204" pitchFamily="34" charset="0"/>
              </a:rPr>
              <a:t>People including international migrants migrate for different reasons. </a:t>
            </a:r>
          </a:p>
          <a:p>
            <a:pPr algn="just"/>
            <a:r>
              <a:rPr lang="en-ZA" sz="2000" dirty="0">
                <a:effectLst/>
                <a:latin typeface="Times New Roman" panose="02020603050405020304" pitchFamily="18" charset="0"/>
                <a:ea typeface="Calibri" panose="020F0502020204030204" pitchFamily="34" charset="0"/>
              </a:rPr>
              <a:t>Several studies reveal that migrant youth face challenges of exclusion from welfare services of South Africa (Crush &amp; </a:t>
            </a:r>
            <a:r>
              <a:rPr lang="en-ZA" sz="2000" dirty="0" err="1">
                <a:effectLst/>
                <a:latin typeface="Times New Roman" panose="02020603050405020304" pitchFamily="18" charset="0"/>
                <a:ea typeface="Calibri" panose="020F0502020204030204" pitchFamily="34" charset="0"/>
              </a:rPr>
              <a:t>Tevera</a:t>
            </a:r>
            <a:r>
              <a:rPr lang="en-ZA" sz="2000" dirty="0">
                <a:effectLst/>
                <a:latin typeface="Times New Roman" panose="02020603050405020304" pitchFamily="18" charset="0"/>
                <a:ea typeface="Calibri" panose="020F0502020204030204" pitchFamily="34" charset="0"/>
              </a:rPr>
              <a:t>, 2010; World Health Organization [WHO] (2010); </a:t>
            </a:r>
            <a:r>
              <a:rPr lang="en-ZA" sz="2000" dirty="0" err="1">
                <a:effectLst/>
                <a:latin typeface="Times New Roman" panose="02020603050405020304" pitchFamily="18" charset="0"/>
                <a:ea typeface="Calibri" panose="020F0502020204030204" pitchFamily="34" charset="0"/>
              </a:rPr>
              <a:t>Baatjes</a:t>
            </a:r>
            <a:r>
              <a:rPr lang="en-ZA" sz="2000" dirty="0">
                <a:effectLst/>
                <a:latin typeface="Times New Roman" panose="02020603050405020304" pitchFamily="18" charset="0"/>
                <a:ea typeface="Calibri" panose="020F0502020204030204" pitchFamily="34" charset="0"/>
              </a:rPr>
              <a:t>, Hlatshwayo, Mackay, Sibanda, </a:t>
            </a:r>
            <a:r>
              <a:rPr lang="en-ZA" sz="2000" dirty="0" err="1">
                <a:effectLst/>
                <a:latin typeface="Times New Roman" panose="02020603050405020304" pitchFamily="18" charset="0"/>
                <a:ea typeface="Calibri" panose="020F0502020204030204" pitchFamily="34" charset="0"/>
              </a:rPr>
              <a:t>Spreen</a:t>
            </a:r>
            <a:r>
              <a:rPr lang="en-ZA" sz="2000" dirty="0">
                <a:effectLst/>
                <a:latin typeface="Times New Roman" panose="02020603050405020304" pitchFamily="18" charset="0"/>
                <a:ea typeface="Calibri" panose="020F0502020204030204" pitchFamily="34" charset="0"/>
              </a:rPr>
              <a:t> &amp; Vally, 2012; </a:t>
            </a:r>
            <a:r>
              <a:rPr lang="en-ZA" sz="2000" dirty="0" err="1">
                <a:effectLst/>
                <a:latin typeface="Times New Roman" panose="02020603050405020304" pitchFamily="18" charset="0"/>
                <a:ea typeface="Calibri" panose="020F0502020204030204" pitchFamily="34" charset="0"/>
              </a:rPr>
              <a:t>Rapholo</a:t>
            </a:r>
            <a:r>
              <a:rPr lang="en-ZA" sz="2000" dirty="0">
                <a:effectLst/>
                <a:latin typeface="Times New Roman" panose="02020603050405020304" pitchFamily="18" charset="0"/>
                <a:ea typeface="Calibri" panose="020F0502020204030204" pitchFamily="34" charset="0"/>
              </a:rPr>
              <a:t>, 2020). </a:t>
            </a:r>
          </a:p>
          <a:p>
            <a:pPr marL="0" marR="0" algn="just">
              <a:lnSpc>
                <a:spcPct val="150000"/>
              </a:lnSpc>
              <a:spcBef>
                <a:spcPts val="0"/>
              </a:spcBef>
              <a:spcAft>
                <a:spcPts val="800"/>
              </a:spcAft>
            </a:pPr>
            <a:r>
              <a:rPr lang="en-ZA" sz="2000" dirty="0">
                <a:effectLst/>
                <a:latin typeface="Times New Roman" panose="02020603050405020304" pitchFamily="18" charset="0"/>
                <a:ea typeface="Calibri" panose="020F0502020204030204" pitchFamily="34" charset="0"/>
                <a:cs typeface="Times New Roman" panose="02020603050405020304" pitchFamily="18" charset="0"/>
              </a:rPr>
              <a:t>In plight of this, researchers developed an interest to explore their coping strategies pertaining to their exclusion from the welfare system of South Africa.  </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ZA" sz="2000" dirty="0">
              <a:effectLst/>
              <a:latin typeface="Times New Roman" panose="02020603050405020304" pitchFamily="18" charset="0"/>
              <a:ea typeface="Calibri" panose="020F0502020204030204" pitchFamily="34" charset="0"/>
            </a:endParaRPr>
          </a:p>
          <a:p>
            <a:endParaRPr lang="en-GB" dirty="0"/>
          </a:p>
        </p:txBody>
      </p:sp>
    </p:spTree>
    <p:extLst>
      <p:ext uri="{BB962C8B-B14F-4D97-AF65-F5344CB8AC3E}">
        <p14:creationId xmlns:p14="http://schemas.microsoft.com/office/powerpoint/2010/main" val="14881850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C3D412-28DD-ABC5-935D-EC9D1D47F124}"/>
              </a:ext>
            </a:extLst>
          </p:cNvPr>
          <p:cNvSpPr>
            <a:spLocks noGrp="1"/>
          </p:cNvSpPr>
          <p:nvPr>
            <p:ph type="title"/>
          </p:nvPr>
        </p:nvSpPr>
        <p:spPr/>
        <p:txBody>
          <a:bodyPr>
            <a:normAutofit fontScale="90000"/>
          </a:bodyPr>
          <a:lstStyle/>
          <a:p>
            <a:pPr marL="0" marR="0" algn="ctr">
              <a:lnSpc>
                <a:spcPct val="150000"/>
              </a:lnSpc>
              <a:spcBef>
                <a:spcPts val="0"/>
              </a:spcBef>
              <a:spcAft>
                <a:spcPts val="800"/>
              </a:spcAft>
            </a:pPr>
            <a:r>
              <a:rPr lang="en-ZA" sz="5400" b="1"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RESEARCH PROBLEM</a:t>
            </a:r>
            <a:br>
              <a:rPr lang="en-GB" sz="4800" dirty="0">
                <a:effectLst/>
                <a:latin typeface="Calibri" panose="020F0502020204030204" pitchFamily="34" charset="0"/>
                <a:ea typeface="Calibri" panose="020F0502020204030204" pitchFamily="34" charset="0"/>
                <a:cs typeface="Times New Roman" panose="02020603050405020304" pitchFamily="18" charset="0"/>
              </a:rPr>
            </a:br>
            <a:endParaRPr lang="en-GB" dirty="0"/>
          </a:p>
        </p:txBody>
      </p:sp>
      <p:sp>
        <p:nvSpPr>
          <p:cNvPr id="3" name="Content Placeholder 2">
            <a:extLst>
              <a:ext uri="{FF2B5EF4-FFF2-40B4-BE49-F238E27FC236}">
                <a16:creationId xmlns:a16="http://schemas.microsoft.com/office/drawing/2014/main" id="{1308644C-B997-6F8F-C337-88EB9976098D}"/>
              </a:ext>
            </a:extLst>
          </p:cNvPr>
          <p:cNvSpPr>
            <a:spLocks noGrp="1"/>
          </p:cNvSpPr>
          <p:nvPr>
            <p:ph idx="1"/>
          </p:nvPr>
        </p:nvSpPr>
        <p:spPr>
          <a:xfrm>
            <a:off x="1069848" y="1381125"/>
            <a:ext cx="10058400" cy="4791075"/>
          </a:xfrm>
        </p:spPr>
        <p:txBody>
          <a:bodyPr>
            <a:normAutofit/>
          </a:bodyPr>
          <a:lstStyle/>
          <a:p>
            <a:pPr algn="just"/>
            <a:r>
              <a:rPr lang="en-US" dirty="0"/>
              <a:t>A number of immigrants in South Africa continued to increase over the years (</a:t>
            </a:r>
            <a:r>
              <a:rPr lang="en-US" dirty="0" err="1"/>
              <a:t>Nshimbi</a:t>
            </a:r>
            <a:r>
              <a:rPr lang="en-US" dirty="0"/>
              <a:t> &amp; </a:t>
            </a:r>
            <a:r>
              <a:rPr lang="en-US" dirty="0" err="1"/>
              <a:t>Moyo</a:t>
            </a:r>
            <a:r>
              <a:rPr lang="en-US" dirty="0"/>
              <a:t>, 2018).  </a:t>
            </a:r>
          </a:p>
          <a:p>
            <a:pPr algn="just"/>
            <a:r>
              <a:rPr lang="en-US" dirty="0"/>
              <a:t>It is further believed that immigrants remain the most vulnerable group despite the numerous benefits of migration that exist across the globe. </a:t>
            </a:r>
          </a:p>
          <a:p>
            <a:pPr algn="just"/>
            <a:r>
              <a:rPr lang="en-US" dirty="0" err="1"/>
              <a:t>Veary</a:t>
            </a:r>
            <a:r>
              <a:rPr lang="en-US" dirty="0"/>
              <a:t> and Nunez (2010) posit that cross-border migrants in South Africa are denied access to healthcare services by some healthcare service providers.</a:t>
            </a:r>
          </a:p>
          <a:p>
            <a:pPr algn="just"/>
            <a:r>
              <a:rPr lang="en-US" dirty="0"/>
              <a:t> In the same breath, Greenberg and </a:t>
            </a:r>
            <a:r>
              <a:rPr lang="en-US" dirty="0" err="1"/>
              <a:t>Polzer</a:t>
            </a:r>
            <a:r>
              <a:rPr lang="en-US" dirty="0"/>
              <a:t> (2008) assert that most international migrants encounter severe housing challenges in South Africa in that they are excluded from public housing systems.</a:t>
            </a:r>
          </a:p>
          <a:p>
            <a:pPr algn="just"/>
            <a:r>
              <a:rPr lang="en-US" dirty="0"/>
              <a:t>There are no or limited studies on the exclusion of migrant youth from the South African welfare system. It is from this background that that this study sought to close this gap by exploring the exclusion of migrant youth from the South African welfare system. </a:t>
            </a:r>
            <a:endParaRPr lang="en-GB" dirty="0"/>
          </a:p>
        </p:txBody>
      </p:sp>
    </p:spTree>
    <p:extLst>
      <p:ext uri="{BB962C8B-B14F-4D97-AF65-F5344CB8AC3E}">
        <p14:creationId xmlns:p14="http://schemas.microsoft.com/office/powerpoint/2010/main" val="14063206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661DEE-3766-2FF0-CF16-AAB85C79809E}"/>
              </a:ext>
            </a:extLst>
          </p:cNvPr>
          <p:cNvSpPr>
            <a:spLocks noGrp="1"/>
          </p:cNvSpPr>
          <p:nvPr>
            <p:ph type="title"/>
          </p:nvPr>
        </p:nvSpPr>
        <p:spPr/>
        <p:txBody>
          <a:bodyPr/>
          <a:lstStyle/>
          <a:p>
            <a:r>
              <a:rPr lang="en-US" dirty="0"/>
              <a:t>The role of theory in the study</a:t>
            </a:r>
            <a:endParaRPr lang="en-GB" dirty="0"/>
          </a:p>
        </p:txBody>
      </p:sp>
      <p:sp>
        <p:nvSpPr>
          <p:cNvPr id="3" name="Content Placeholder 2">
            <a:extLst>
              <a:ext uri="{FF2B5EF4-FFF2-40B4-BE49-F238E27FC236}">
                <a16:creationId xmlns:a16="http://schemas.microsoft.com/office/drawing/2014/main" id="{B067A70D-28B2-D10C-1E4B-3833521BFBA3}"/>
              </a:ext>
            </a:extLst>
          </p:cNvPr>
          <p:cNvSpPr>
            <a:spLocks noGrp="1"/>
          </p:cNvSpPr>
          <p:nvPr>
            <p:ph idx="1"/>
          </p:nvPr>
        </p:nvSpPr>
        <p:spPr>
          <a:xfrm>
            <a:off x="1069848" y="1857375"/>
            <a:ext cx="10058400" cy="4314825"/>
          </a:xfrm>
        </p:spPr>
        <p:txBody>
          <a:bodyPr/>
          <a:lstStyle/>
          <a:p>
            <a:pPr algn="just"/>
            <a:r>
              <a:rPr lang="en-ZA" sz="2000" dirty="0">
                <a:effectLst/>
                <a:latin typeface="Times New Roman" panose="02020603050405020304" pitchFamily="18" charset="0"/>
                <a:ea typeface="Calibri" panose="020F0502020204030204" pitchFamily="34" charset="0"/>
              </a:rPr>
              <a:t>To achieve the aim of this study, resilience theory was used. This theory was developed from studies on vulnerability which were conducted by several scholars such as Emmy Werner, Michael Rutter and Norman </a:t>
            </a:r>
            <a:r>
              <a:rPr lang="en-ZA" sz="2000" dirty="0" err="1">
                <a:effectLst/>
                <a:latin typeface="Times New Roman" panose="02020603050405020304" pitchFamily="18" charset="0"/>
                <a:ea typeface="Calibri" panose="020F0502020204030204" pitchFamily="34" charset="0"/>
              </a:rPr>
              <a:t>Garmezy</a:t>
            </a:r>
            <a:r>
              <a:rPr lang="en-ZA" sz="2000" dirty="0">
                <a:effectLst/>
                <a:latin typeface="Times New Roman" panose="02020603050405020304" pitchFamily="18" charset="0"/>
                <a:ea typeface="Calibri" panose="020F0502020204030204" pitchFamily="34" charset="0"/>
              </a:rPr>
              <a:t> in the late 1970s and early 1980s. </a:t>
            </a:r>
          </a:p>
          <a:p>
            <a:pPr marL="0" indent="0" algn="just">
              <a:buNone/>
            </a:pPr>
            <a:endParaRPr lang="en-ZA" sz="2000" dirty="0">
              <a:effectLst/>
              <a:latin typeface="Times New Roman" panose="02020603050405020304" pitchFamily="18" charset="0"/>
              <a:ea typeface="Calibri" panose="020F0502020204030204" pitchFamily="34" charset="0"/>
            </a:endParaRPr>
          </a:p>
          <a:p>
            <a:pPr algn="just"/>
            <a:r>
              <a:rPr lang="en-ZA" sz="2000" dirty="0">
                <a:effectLst/>
                <a:latin typeface="Times New Roman" panose="02020603050405020304" pitchFamily="18" charset="0"/>
                <a:ea typeface="Calibri" panose="020F0502020204030204" pitchFamily="34" charset="0"/>
              </a:rPr>
              <a:t>This theory was useful in this study as it assisted in understanding how migrant youth cope with their exclusion from the welfare services of South Africa.</a:t>
            </a:r>
          </a:p>
          <a:p>
            <a:endParaRPr lang="en-GB" dirty="0"/>
          </a:p>
        </p:txBody>
      </p:sp>
    </p:spTree>
    <p:extLst>
      <p:ext uri="{BB962C8B-B14F-4D97-AF65-F5344CB8AC3E}">
        <p14:creationId xmlns:p14="http://schemas.microsoft.com/office/powerpoint/2010/main" val="21313106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16DC23-D06D-E33C-B235-B4E6AC3F49F0}"/>
              </a:ext>
            </a:extLst>
          </p:cNvPr>
          <p:cNvSpPr>
            <a:spLocks noGrp="1"/>
          </p:cNvSpPr>
          <p:nvPr>
            <p:ph type="title"/>
          </p:nvPr>
        </p:nvSpPr>
        <p:spPr/>
        <p:txBody>
          <a:bodyPr>
            <a:normAutofit fontScale="90000"/>
          </a:bodyPr>
          <a:lstStyle/>
          <a:p>
            <a:pPr marL="0" marR="0" algn="ctr">
              <a:lnSpc>
                <a:spcPct val="150000"/>
              </a:lnSpc>
              <a:spcBef>
                <a:spcPts val="0"/>
              </a:spcBef>
              <a:spcAft>
                <a:spcPts val="800"/>
              </a:spcAft>
            </a:pPr>
            <a:r>
              <a:rPr lang="en-ZA" sz="5400" b="1"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ETHICAL ISSUES</a:t>
            </a:r>
            <a:br>
              <a:rPr lang="en-GB" sz="4800" dirty="0">
                <a:effectLst/>
                <a:latin typeface="Calibri" panose="020F0502020204030204" pitchFamily="34" charset="0"/>
                <a:ea typeface="Calibri" panose="020F0502020204030204" pitchFamily="34" charset="0"/>
                <a:cs typeface="Times New Roman" panose="02020603050405020304" pitchFamily="18" charset="0"/>
              </a:rPr>
            </a:br>
            <a:endParaRPr lang="en-GB" dirty="0"/>
          </a:p>
        </p:txBody>
      </p:sp>
      <p:sp>
        <p:nvSpPr>
          <p:cNvPr id="3" name="Content Placeholder 2">
            <a:extLst>
              <a:ext uri="{FF2B5EF4-FFF2-40B4-BE49-F238E27FC236}">
                <a16:creationId xmlns:a16="http://schemas.microsoft.com/office/drawing/2014/main" id="{46D5777F-CF88-F904-DDA0-78BE34F36B2D}"/>
              </a:ext>
            </a:extLst>
          </p:cNvPr>
          <p:cNvSpPr>
            <a:spLocks noGrp="1"/>
          </p:cNvSpPr>
          <p:nvPr>
            <p:ph idx="1"/>
          </p:nvPr>
        </p:nvSpPr>
        <p:spPr/>
        <p:txBody>
          <a:bodyPr>
            <a:normAutofit fontScale="92500"/>
          </a:bodyPr>
          <a:lstStyle/>
          <a:p>
            <a:pPr marL="0" marR="0" algn="just">
              <a:lnSpc>
                <a:spcPct val="150000"/>
              </a:lnSpc>
              <a:spcBef>
                <a:spcPts val="0"/>
              </a:spcBef>
              <a:spcAft>
                <a:spcPts val="800"/>
              </a:spcAft>
            </a:pPr>
            <a:r>
              <a:rPr lang="en-ZA" sz="2000" dirty="0">
                <a:effectLst/>
                <a:latin typeface="Times New Roman" panose="02020603050405020304" pitchFamily="18" charset="0"/>
                <a:ea typeface="Calibri" panose="020F0502020204030204" pitchFamily="34" charset="0"/>
                <a:cs typeface="Times New Roman" panose="02020603050405020304" pitchFamily="18" charset="0"/>
              </a:rPr>
              <a:t>An ethical clearance certificate was obtained from </a:t>
            </a:r>
            <a:r>
              <a:rPr lang="en-ZA" sz="2000" dirty="0" err="1">
                <a:effectLst/>
                <a:latin typeface="Times New Roman" panose="02020603050405020304" pitchFamily="18" charset="0"/>
                <a:ea typeface="Calibri" panose="020F0502020204030204" pitchFamily="34" charset="0"/>
                <a:cs typeface="Times New Roman" panose="02020603050405020304" pitchFamily="18" charset="0"/>
              </a:rPr>
              <a:t>Turfloop</a:t>
            </a:r>
            <a:r>
              <a:rPr lang="en-ZA" sz="2000" dirty="0">
                <a:effectLst/>
                <a:latin typeface="Times New Roman" panose="02020603050405020304" pitchFamily="18" charset="0"/>
                <a:ea typeface="Calibri" panose="020F0502020204030204" pitchFamily="34" charset="0"/>
                <a:cs typeface="Times New Roman" panose="02020603050405020304" pitchFamily="18" charset="0"/>
              </a:rPr>
              <a:t> Research and Ethics Committee (TREC) of the University of Limpopo with project number TREC/74/2019: IR. </a:t>
            </a:r>
          </a:p>
          <a:p>
            <a:pPr marL="0" marR="0" algn="just">
              <a:lnSpc>
                <a:spcPct val="150000"/>
              </a:lnSpc>
              <a:spcBef>
                <a:spcPts val="0"/>
              </a:spcBef>
              <a:spcAft>
                <a:spcPts val="800"/>
              </a:spcAft>
            </a:pPr>
            <a:r>
              <a:rPr lang="en-ZA" sz="2000" dirty="0">
                <a:effectLst/>
                <a:latin typeface="Times New Roman" panose="02020603050405020304" pitchFamily="18" charset="0"/>
                <a:ea typeface="Calibri" panose="020F0502020204030204" pitchFamily="34" charset="0"/>
                <a:cs typeface="Times New Roman" panose="02020603050405020304" pitchFamily="18" charset="0"/>
              </a:rPr>
              <a:t>The researcher gained a permission to conduct this study from refugee shelters that are managed by churches in Musina town of the Limpopo province. </a:t>
            </a:r>
          </a:p>
          <a:p>
            <a:pPr marL="0" marR="0" algn="just">
              <a:lnSpc>
                <a:spcPct val="150000"/>
              </a:lnSpc>
              <a:spcBef>
                <a:spcPts val="0"/>
              </a:spcBef>
              <a:spcAft>
                <a:spcPts val="800"/>
              </a:spcAft>
            </a:pPr>
            <a:r>
              <a:rPr lang="en-ZA" sz="2000" dirty="0">
                <a:effectLst/>
                <a:latin typeface="Times New Roman" panose="02020603050405020304" pitchFamily="18" charset="0"/>
                <a:ea typeface="Calibri" panose="020F0502020204030204" pitchFamily="34" charset="0"/>
                <a:cs typeface="Times New Roman" panose="02020603050405020304" pitchFamily="18" charset="0"/>
              </a:rPr>
              <a:t>The aim of this study as well as the right to voluntary participation was clearly explained to the respondents. Respondents verbally agreed to participate in the study and also signed a consent form. </a:t>
            </a:r>
          </a:p>
          <a:p>
            <a:pPr marL="0" marR="0" algn="just">
              <a:lnSpc>
                <a:spcPct val="150000"/>
              </a:lnSpc>
              <a:spcBef>
                <a:spcPts val="0"/>
              </a:spcBef>
              <a:spcAft>
                <a:spcPts val="800"/>
              </a:spcAft>
            </a:pPr>
            <a:r>
              <a:rPr lang="en-ZA" sz="2000" dirty="0">
                <a:effectLst/>
                <a:latin typeface="Times New Roman" panose="02020603050405020304" pitchFamily="18" charset="0"/>
                <a:ea typeface="Calibri" panose="020F0502020204030204" pitchFamily="34" charset="0"/>
                <a:cs typeface="Times New Roman" panose="02020603050405020304" pitchFamily="18" charset="0"/>
              </a:rPr>
              <a:t>Confidentiality in the study was assured by keeping private the names and identities of the respondents.</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GB" dirty="0"/>
          </a:p>
        </p:txBody>
      </p:sp>
    </p:spTree>
    <p:extLst>
      <p:ext uri="{BB962C8B-B14F-4D97-AF65-F5344CB8AC3E}">
        <p14:creationId xmlns:p14="http://schemas.microsoft.com/office/powerpoint/2010/main" val="259904894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B03278-5A76-D4BC-93D9-7E96EF101227}"/>
              </a:ext>
            </a:extLst>
          </p:cNvPr>
          <p:cNvSpPr>
            <a:spLocks noGrp="1"/>
          </p:cNvSpPr>
          <p:nvPr>
            <p:ph type="title"/>
          </p:nvPr>
        </p:nvSpPr>
        <p:spPr/>
        <p:txBody>
          <a:bodyPr/>
          <a:lstStyle/>
          <a:p>
            <a:pPr algn="ctr"/>
            <a:r>
              <a:rPr lang="en-ZA" sz="5400" b="1" dirty="0">
                <a:effectLst/>
                <a:latin typeface="Times New Roman" panose="02020603050405020304" pitchFamily="18" charset="0"/>
                <a:ea typeface="Calibri" panose="020F0502020204030204" pitchFamily="34" charset="0"/>
                <a:cs typeface="Times New Roman" panose="02020603050405020304" pitchFamily="18" charset="0"/>
              </a:rPr>
              <a:t>METHODOLOGY</a:t>
            </a:r>
            <a:br>
              <a:rPr lang="en-GB" sz="4800" dirty="0">
                <a:effectLst/>
                <a:latin typeface="Calibri" panose="020F0502020204030204" pitchFamily="34" charset="0"/>
                <a:ea typeface="Calibri" panose="020F0502020204030204" pitchFamily="34" charset="0"/>
                <a:cs typeface="Times New Roman" panose="02020603050405020304" pitchFamily="18" charset="0"/>
              </a:rPr>
            </a:br>
            <a:endParaRPr lang="en-GB" dirty="0"/>
          </a:p>
        </p:txBody>
      </p:sp>
      <p:sp>
        <p:nvSpPr>
          <p:cNvPr id="3" name="Content Placeholder 2">
            <a:extLst>
              <a:ext uri="{FF2B5EF4-FFF2-40B4-BE49-F238E27FC236}">
                <a16:creationId xmlns:a16="http://schemas.microsoft.com/office/drawing/2014/main" id="{B49934D9-0928-FCDD-6521-085CA3328202}"/>
              </a:ext>
            </a:extLst>
          </p:cNvPr>
          <p:cNvSpPr>
            <a:spLocks noGrp="1"/>
          </p:cNvSpPr>
          <p:nvPr>
            <p:ph idx="1"/>
          </p:nvPr>
        </p:nvSpPr>
        <p:spPr>
          <a:xfrm>
            <a:off x="1069848" y="1409699"/>
            <a:ext cx="10058400" cy="5095875"/>
          </a:xfrm>
        </p:spPr>
        <p:txBody>
          <a:bodyPr>
            <a:normAutofit fontScale="85000" lnSpcReduction="10000"/>
          </a:bodyPr>
          <a:lstStyle/>
          <a:p>
            <a:pPr marL="0" marR="0" algn="just">
              <a:lnSpc>
                <a:spcPct val="150000"/>
              </a:lnSpc>
              <a:spcBef>
                <a:spcPts val="0"/>
              </a:spcBef>
              <a:spcAft>
                <a:spcPts val="800"/>
              </a:spcAft>
            </a:pPr>
            <a:r>
              <a:rPr lang="en-ZA" sz="2000" dirty="0">
                <a:effectLst/>
                <a:latin typeface="Times New Roman" panose="02020603050405020304" pitchFamily="18" charset="0"/>
                <a:ea typeface="Calibri" panose="020F0502020204030204" pitchFamily="34" charset="0"/>
                <a:cs typeface="Times New Roman" panose="02020603050405020304" pitchFamily="18" charset="0"/>
              </a:rPr>
              <a:t>The study followed qualitative approach to understand the exclusion of migrant youth from the welfare services of South Africa. </a:t>
            </a:r>
          </a:p>
          <a:p>
            <a:pPr marL="0" marR="0" algn="just">
              <a:lnSpc>
                <a:spcPct val="150000"/>
              </a:lnSpc>
              <a:spcBef>
                <a:spcPts val="0"/>
              </a:spcBef>
              <a:spcAft>
                <a:spcPts val="800"/>
              </a:spcAft>
            </a:pPr>
            <a:r>
              <a:rPr lang="en-ZA" sz="2000" dirty="0">
                <a:effectLst/>
                <a:latin typeface="Times New Roman" panose="02020603050405020304" pitchFamily="18" charset="0"/>
                <a:ea typeface="Calibri" panose="020F0502020204030204" pitchFamily="34" charset="0"/>
                <a:cs typeface="Times New Roman" panose="02020603050405020304" pitchFamily="18" charset="0"/>
              </a:rPr>
              <a:t>The approach was relevant in this study as qualitative approaches are always about understanding the social life as well as the meaning that people attach to everyday life (de Vos, Strydom, Fouche, &amp; </a:t>
            </a:r>
            <a:r>
              <a:rPr lang="en-ZA" sz="2000" dirty="0" err="1">
                <a:effectLst/>
                <a:latin typeface="Times New Roman" panose="02020603050405020304" pitchFamily="18" charset="0"/>
                <a:ea typeface="Calibri" panose="020F0502020204030204" pitchFamily="34" charset="0"/>
                <a:cs typeface="Times New Roman" panose="02020603050405020304" pitchFamily="18" charset="0"/>
              </a:rPr>
              <a:t>Delport</a:t>
            </a:r>
            <a:r>
              <a:rPr lang="en-ZA" sz="2000" dirty="0">
                <a:effectLst/>
                <a:latin typeface="Times New Roman" panose="02020603050405020304" pitchFamily="18" charset="0"/>
                <a:ea typeface="Calibri" panose="020F0502020204030204" pitchFamily="34" charset="0"/>
                <a:cs typeface="Times New Roman" panose="02020603050405020304" pitchFamily="18" charset="0"/>
              </a:rPr>
              <a:t>, 2011). </a:t>
            </a:r>
          </a:p>
          <a:p>
            <a:pPr marL="0" marR="0" algn="just">
              <a:lnSpc>
                <a:spcPct val="150000"/>
              </a:lnSpc>
              <a:spcBef>
                <a:spcPts val="0"/>
              </a:spcBef>
              <a:spcAft>
                <a:spcPts val="800"/>
              </a:spcAft>
            </a:pPr>
            <a:r>
              <a:rPr lang="en-ZA" sz="2000" dirty="0">
                <a:effectLst/>
                <a:latin typeface="Times New Roman" panose="02020603050405020304" pitchFamily="18" charset="0"/>
                <a:ea typeface="Calibri" panose="020F0502020204030204" pitchFamily="34" charset="0"/>
                <a:cs typeface="Times New Roman" panose="02020603050405020304" pitchFamily="18" charset="0"/>
              </a:rPr>
              <a:t>A case study design is mostly useful where researchers have a hunch to launch an enquiry of occasions (Yin, 2009). The case study design enabled the researchers to closely examine the findings. The researchers used purposive and convenient sampling techniques to select ten migrant youth to participate in the study. Data in this study was collected through face-to-face semi-structured interviews. The collection of data in this study was guided by data saturation. At the respondent ten, data got saturated and the researcher stopped with the interviews. </a:t>
            </a:r>
          </a:p>
          <a:p>
            <a:pPr marL="0" marR="0" algn="just">
              <a:lnSpc>
                <a:spcPct val="150000"/>
              </a:lnSpc>
              <a:spcBef>
                <a:spcPts val="0"/>
              </a:spcBef>
              <a:spcAft>
                <a:spcPts val="800"/>
              </a:spcAft>
            </a:pPr>
            <a:r>
              <a:rPr lang="en-ZA" sz="2000" dirty="0">
                <a:effectLst/>
                <a:latin typeface="Times New Roman" panose="02020603050405020304" pitchFamily="18" charset="0"/>
                <a:ea typeface="Calibri" panose="020F0502020204030204" pitchFamily="34" charset="0"/>
                <a:cs typeface="Times New Roman" panose="02020603050405020304" pitchFamily="18" charset="0"/>
              </a:rPr>
              <a:t>The researchers analysed the data thematically. To ensure the quality of the findings, credibility, conformability, transferability and dependability were followed. </a:t>
            </a:r>
            <a:endParaRPr lang="en-GB" dirty="0"/>
          </a:p>
        </p:txBody>
      </p:sp>
    </p:spTree>
    <p:extLst>
      <p:ext uri="{BB962C8B-B14F-4D97-AF65-F5344CB8AC3E}">
        <p14:creationId xmlns:p14="http://schemas.microsoft.com/office/powerpoint/2010/main" val="61259867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CD4C4F-3DB2-45FA-3CA0-07E625076E56}"/>
              </a:ext>
            </a:extLst>
          </p:cNvPr>
          <p:cNvSpPr>
            <a:spLocks noGrp="1"/>
          </p:cNvSpPr>
          <p:nvPr>
            <p:ph type="title"/>
          </p:nvPr>
        </p:nvSpPr>
        <p:spPr/>
        <p:txBody>
          <a:bodyPr>
            <a:normAutofit fontScale="90000"/>
          </a:bodyPr>
          <a:lstStyle/>
          <a:p>
            <a:pPr marL="0" marR="0">
              <a:lnSpc>
                <a:spcPct val="150000"/>
              </a:lnSpc>
              <a:spcBef>
                <a:spcPts val="0"/>
              </a:spcBef>
              <a:spcAft>
                <a:spcPts val="800"/>
              </a:spcAft>
            </a:pPr>
            <a:r>
              <a:rPr lang="en-ZA" sz="5400" b="1" dirty="0">
                <a:effectLst/>
                <a:latin typeface="Times New Roman" panose="02020603050405020304" pitchFamily="18" charset="0"/>
                <a:ea typeface="Calibri" panose="020F0502020204030204" pitchFamily="34" charset="0"/>
                <a:cs typeface="Times New Roman" panose="02020603050405020304" pitchFamily="18" charset="0"/>
              </a:rPr>
              <a:t>DISCUSSION OF FINDINGS</a:t>
            </a:r>
            <a:br>
              <a:rPr lang="en-GB" sz="4800" dirty="0">
                <a:effectLst/>
                <a:latin typeface="Calibri" panose="020F0502020204030204" pitchFamily="34" charset="0"/>
                <a:ea typeface="Calibri" panose="020F0502020204030204" pitchFamily="34" charset="0"/>
                <a:cs typeface="Times New Roman" panose="02020603050405020304" pitchFamily="18" charset="0"/>
              </a:rPr>
            </a:br>
            <a:endParaRPr lang="en-GB" dirty="0"/>
          </a:p>
        </p:txBody>
      </p:sp>
      <p:sp>
        <p:nvSpPr>
          <p:cNvPr id="3" name="Content Placeholder 2">
            <a:extLst>
              <a:ext uri="{FF2B5EF4-FFF2-40B4-BE49-F238E27FC236}">
                <a16:creationId xmlns:a16="http://schemas.microsoft.com/office/drawing/2014/main" id="{1BE91276-9317-0709-07A9-32F7282A1BA9}"/>
              </a:ext>
            </a:extLst>
          </p:cNvPr>
          <p:cNvSpPr>
            <a:spLocks noGrp="1"/>
          </p:cNvSpPr>
          <p:nvPr>
            <p:ph idx="1"/>
          </p:nvPr>
        </p:nvSpPr>
        <p:spPr>
          <a:xfrm>
            <a:off x="1069848" y="1409700"/>
            <a:ext cx="10058400" cy="4762500"/>
          </a:xfrm>
        </p:spPr>
        <p:txBody>
          <a:bodyPr/>
          <a:lstStyle/>
          <a:p>
            <a:pPr marL="0" marR="0" algn="just">
              <a:lnSpc>
                <a:spcPct val="150000"/>
              </a:lnSpc>
              <a:spcBef>
                <a:spcPts val="0"/>
              </a:spcBef>
              <a:spcAft>
                <a:spcPts val="800"/>
              </a:spcAft>
            </a:pPr>
            <a:r>
              <a:rPr lang="en-ZA" sz="2000" b="1" dirty="0">
                <a:effectLst/>
                <a:latin typeface="Times New Roman" panose="02020603050405020304" pitchFamily="18" charset="0"/>
                <a:ea typeface="Calibri" panose="020F0502020204030204" pitchFamily="34" charset="0"/>
                <a:cs typeface="Times New Roman" panose="02020603050405020304" pitchFamily="18" charset="0"/>
              </a:rPr>
              <a:t>Theme 1: Access to basic education  </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r>
              <a:rPr lang="en-ZA" sz="2000" dirty="0">
                <a:effectLst/>
                <a:latin typeface="Times New Roman" panose="02020603050405020304" pitchFamily="18" charset="0"/>
                <a:ea typeface="Calibri" panose="020F0502020204030204" pitchFamily="34" charset="0"/>
              </a:rPr>
              <a:t>Some migrant youth have indicated that they have serious challenges in accessing basic education either for them and their children in South Africa. </a:t>
            </a:r>
          </a:p>
          <a:p>
            <a:pPr algn="just"/>
            <a:r>
              <a:rPr lang="en-ZA" sz="2000" dirty="0">
                <a:effectLst/>
                <a:latin typeface="Times New Roman" panose="02020603050405020304" pitchFamily="18" charset="0"/>
                <a:ea typeface="Calibri" panose="020F0502020204030204" pitchFamily="34" charset="0"/>
              </a:rPr>
              <a:t>It was discovered during the interviews with such respondents that they do not have legal documents (</a:t>
            </a:r>
            <a:r>
              <a:rPr lang="en-ZA" sz="2000" dirty="0" err="1">
                <a:effectLst/>
                <a:latin typeface="Times New Roman" panose="02020603050405020304" pitchFamily="18" charset="0"/>
                <a:ea typeface="Calibri" panose="020F0502020204030204" pitchFamily="34" charset="0"/>
              </a:rPr>
              <a:t>i.e</a:t>
            </a:r>
            <a:r>
              <a:rPr lang="en-ZA" sz="2000" dirty="0">
                <a:effectLst/>
                <a:latin typeface="Times New Roman" panose="02020603050405020304" pitchFamily="18" charset="0"/>
                <a:ea typeface="Calibri" panose="020F0502020204030204" pitchFamily="34" charset="0"/>
              </a:rPr>
              <a:t> immigration permits). </a:t>
            </a:r>
          </a:p>
          <a:p>
            <a:pPr algn="just"/>
            <a:r>
              <a:rPr lang="en-ZA" sz="2000" dirty="0" err="1">
                <a:effectLst/>
                <a:latin typeface="Times New Roman" panose="02020603050405020304" pitchFamily="18" charset="0"/>
                <a:ea typeface="Calibri" panose="020F0502020204030204" pitchFamily="34" charset="0"/>
              </a:rPr>
              <a:t>Baatjes</a:t>
            </a:r>
            <a:r>
              <a:rPr lang="en-ZA" sz="2000" dirty="0">
                <a:effectLst/>
                <a:latin typeface="Times New Roman" panose="02020603050405020304" pitchFamily="18" charset="0"/>
                <a:ea typeface="Calibri" panose="020F0502020204030204" pitchFamily="34" charset="0"/>
              </a:rPr>
              <a:t>, Hlatshwayo, Mackay, Sibanda, </a:t>
            </a:r>
            <a:r>
              <a:rPr lang="en-ZA" sz="2000" dirty="0" err="1">
                <a:effectLst/>
                <a:latin typeface="Times New Roman" panose="02020603050405020304" pitchFamily="18" charset="0"/>
                <a:ea typeface="Calibri" panose="020F0502020204030204" pitchFamily="34" charset="0"/>
              </a:rPr>
              <a:t>Spreen</a:t>
            </a:r>
            <a:r>
              <a:rPr lang="en-ZA" sz="2000" dirty="0">
                <a:effectLst/>
                <a:latin typeface="Times New Roman" panose="02020603050405020304" pitchFamily="18" charset="0"/>
                <a:ea typeface="Calibri" panose="020F0502020204030204" pitchFamily="34" charset="0"/>
              </a:rPr>
              <a:t> and Vally (2012) postulate that immigrants are often deprived the opportunity to education in their host countries because of factors such as lack of documentation or finances.</a:t>
            </a:r>
          </a:p>
          <a:p>
            <a:pPr algn="just"/>
            <a:r>
              <a:rPr lang="en-ZA" sz="2000" dirty="0">
                <a:effectLst/>
                <a:latin typeface="Times New Roman" panose="02020603050405020304" pitchFamily="18" charset="0"/>
                <a:ea typeface="Calibri" panose="020F0502020204030204" pitchFamily="34" charset="0"/>
              </a:rPr>
              <a:t> In the same breath, Crush and </a:t>
            </a:r>
            <a:r>
              <a:rPr lang="en-ZA" sz="2000" dirty="0" err="1">
                <a:effectLst/>
                <a:latin typeface="Times New Roman" panose="02020603050405020304" pitchFamily="18" charset="0"/>
                <a:ea typeface="Calibri" panose="020F0502020204030204" pitchFamily="34" charset="0"/>
              </a:rPr>
              <a:t>Tevera</a:t>
            </a:r>
            <a:r>
              <a:rPr lang="en-ZA" sz="2000" dirty="0">
                <a:effectLst/>
                <a:latin typeface="Times New Roman" panose="02020603050405020304" pitchFamily="18" charset="0"/>
                <a:ea typeface="Calibri" panose="020F0502020204030204" pitchFamily="34" charset="0"/>
              </a:rPr>
              <a:t> (2010) in their research amongst Zimbabwean immigrants echoed that most immigrants’ children have difficulties to enrol in South African schools due to lack of proper documents such as the child’s birth certificate. </a:t>
            </a:r>
          </a:p>
          <a:p>
            <a:pPr algn="just"/>
            <a:r>
              <a:rPr lang="en-ZA" sz="2000" dirty="0">
                <a:effectLst/>
                <a:latin typeface="Times New Roman" panose="02020603050405020304" pitchFamily="18" charset="0"/>
                <a:ea typeface="Calibri" panose="020F0502020204030204" pitchFamily="34" charset="0"/>
              </a:rPr>
              <a:t>Upon a follow up question on migrant youth’s understanding of the essence of education, they have shown a clear understanding of the meaning of education to their lives. </a:t>
            </a:r>
            <a:endParaRPr lang="en-GB" dirty="0"/>
          </a:p>
        </p:txBody>
      </p:sp>
    </p:spTree>
    <p:extLst>
      <p:ext uri="{BB962C8B-B14F-4D97-AF65-F5344CB8AC3E}">
        <p14:creationId xmlns:p14="http://schemas.microsoft.com/office/powerpoint/2010/main" val="129539460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6292B5-97CB-AC2C-78F3-205E04FC863B}"/>
              </a:ext>
            </a:extLst>
          </p:cNvPr>
          <p:cNvSpPr>
            <a:spLocks noGrp="1"/>
          </p:cNvSpPr>
          <p:nvPr>
            <p:ph type="title"/>
          </p:nvPr>
        </p:nvSpPr>
        <p:spPr/>
        <p:txBody>
          <a:bodyPr/>
          <a:lstStyle/>
          <a:p>
            <a:pPr algn="ctr"/>
            <a:r>
              <a:rPr lang="en-US" dirty="0"/>
              <a:t>CONTINUES</a:t>
            </a:r>
            <a:endParaRPr lang="en-GB" dirty="0"/>
          </a:p>
        </p:txBody>
      </p:sp>
      <p:sp>
        <p:nvSpPr>
          <p:cNvPr id="3" name="Content Placeholder 2">
            <a:extLst>
              <a:ext uri="{FF2B5EF4-FFF2-40B4-BE49-F238E27FC236}">
                <a16:creationId xmlns:a16="http://schemas.microsoft.com/office/drawing/2014/main" id="{EB75C087-92BC-0BD5-3108-07EC8401DD55}"/>
              </a:ext>
            </a:extLst>
          </p:cNvPr>
          <p:cNvSpPr>
            <a:spLocks noGrp="1"/>
          </p:cNvSpPr>
          <p:nvPr>
            <p:ph idx="1"/>
          </p:nvPr>
        </p:nvSpPr>
        <p:spPr>
          <a:xfrm>
            <a:off x="1069848" y="1714500"/>
            <a:ext cx="10058400" cy="4457700"/>
          </a:xfrm>
        </p:spPr>
        <p:txBody>
          <a:bodyPr>
            <a:normAutofit/>
          </a:bodyPr>
          <a:lstStyle/>
          <a:p>
            <a:pPr marL="0" marR="0" algn="just">
              <a:lnSpc>
                <a:spcPct val="150000"/>
              </a:lnSpc>
              <a:spcBef>
                <a:spcPts val="0"/>
              </a:spcBef>
              <a:spcAft>
                <a:spcPts val="800"/>
              </a:spcAft>
            </a:pPr>
            <a:r>
              <a:rPr lang="en-ZA" sz="2000" dirty="0">
                <a:effectLst/>
                <a:latin typeface="Times New Roman" panose="02020603050405020304" pitchFamily="18" charset="0"/>
                <a:ea typeface="Calibri" panose="020F0502020204030204" pitchFamily="34" charset="0"/>
                <a:cs typeface="Times New Roman" panose="02020603050405020304" pitchFamily="18" charset="0"/>
              </a:rPr>
              <a:t>Upon a question pertaining to their coping strategies in relation to their exclusion from access to basic education in South Africa, migrant youth stated the following which are the sub-themes under the theme of access to basic education:</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ct val="150000"/>
              </a:lnSpc>
              <a:spcBef>
                <a:spcPts val="0"/>
              </a:spcBef>
              <a:spcAft>
                <a:spcPts val="800"/>
              </a:spcAft>
            </a:pPr>
            <a:r>
              <a:rPr lang="en-ZA" sz="2000" b="1" i="1" dirty="0">
                <a:effectLst/>
                <a:latin typeface="Times New Roman" panose="02020603050405020304" pitchFamily="18" charset="0"/>
                <a:ea typeface="Calibri" panose="020F0502020204030204" pitchFamily="34" charset="0"/>
                <a:cs typeface="Times New Roman" panose="02020603050405020304" pitchFamily="18" charset="0"/>
              </a:rPr>
              <a:t>Sub-theme 1.1: Doing exploitative jobs that do not require qualifications </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ct val="150000"/>
              </a:lnSpc>
              <a:spcBef>
                <a:spcPts val="0"/>
              </a:spcBef>
              <a:spcAft>
                <a:spcPts val="800"/>
              </a:spcAft>
            </a:pPr>
            <a:r>
              <a:rPr lang="en-ZA" sz="2000" dirty="0">
                <a:effectLst/>
                <a:latin typeface="Times New Roman" panose="02020603050405020304" pitchFamily="18" charset="0"/>
                <a:ea typeface="Calibri" panose="020F0502020204030204" pitchFamily="34" charset="0"/>
                <a:cs typeface="Times New Roman" panose="02020603050405020304" pitchFamily="18" charset="0"/>
              </a:rPr>
              <a:t>Some migrant youth mentioned jobs that do not require qualifications as their coping strategy to mitigate their exclusion from the South African education system. They have also indicated they take exploitative jobs to meet their financial needs and those of their families. </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GB" dirty="0"/>
          </a:p>
        </p:txBody>
      </p:sp>
    </p:spTree>
    <p:extLst>
      <p:ext uri="{BB962C8B-B14F-4D97-AF65-F5344CB8AC3E}">
        <p14:creationId xmlns:p14="http://schemas.microsoft.com/office/powerpoint/2010/main" val="175487903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656EBC-89D4-169F-39EE-4EA139054D49}"/>
              </a:ext>
            </a:extLst>
          </p:cNvPr>
          <p:cNvSpPr>
            <a:spLocks noGrp="1"/>
          </p:cNvSpPr>
          <p:nvPr>
            <p:ph type="title"/>
          </p:nvPr>
        </p:nvSpPr>
        <p:spPr/>
        <p:txBody>
          <a:bodyPr/>
          <a:lstStyle/>
          <a:p>
            <a:pPr algn="ctr"/>
            <a:r>
              <a:rPr lang="en-US" dirty="0"/>
              <a:t>continues</a:t>
            </a:r>
            <a:endParaRPr lang="en-GB" dirty="0"/>
          </a:p>
        </p:txBody>
      </p:sp>
      <p:sp>
        <p:nvSpPr>
          <p:cNvPr id="3" name="Content Placeholder 2">
            <a:extLst>
              <a:ext uri="{FF2B5EF4-FFF2-40B4-BE49-F238E27FC236}">
                <a16:creationId xmlns:a16="http://schemas.microsoft.com/office/drawing/2014/main" id="{D143A9C0-5E37-7B7E-6E83-689B484D0F07}"/>
              </a:ext>
            </a:extLst>
          </p:cNvPr>
          <p:cNvSpPr>
            <a:spLocks noGrp="1"/>
          </p:cNvSpPr>
          <p:nvPr>
            <p:ph idx="1"/>
          </p:nvPr>
        </p:nvSpPr>
        <p:spPr>
          <a:xfrm>
            <a:off x="1069848" y="1952625"/>
            <a:ext cx="10058400" cy="4219575"/>
          </a:xfrm>
        </p:spPr>
        <p:txBody>
          <a:bodyPr/>
          <a:lstStyle/>
          <a:p>
            <a:pPr marL="0" marR="0" algn="just">
              <a:lnSpc>
                <a:spcPct val="150000"/>
              </a:lnSpc>
              <a:spcBef>
                <a:spcPts val="0"/>
              </a:spcBef>
              <a:spcAft>
                <a:spcPts val="800"/>
              </a:spcAft>
            </a:pPr>
            <a:r>
              <a:rPr lang="en-ZA" sz="2000" b="1" i="1" dirty="0">
                <a:effectLst/>
                <a:latin typeface="Times New Roman" panose="02020603050405020304" pitchFamily="18" charset="0"/>
                <a:ea typeface="Calibri" panose="020F0502020204030204" pitchFamily="34" charset="0"/>
                <a:cs typeface="Times New Roman" panose="02020603050405020304" pitchFamily="18" charset="0"/>
              </a:rPr>
              <a:t>Sub-theme 1.2: Self-employment</a:t>
            </a:r>
            <a:r>
              <a:rPr lang="en-ZA" sz="2000" b="1" dirty="0">
                <a:effectLst/>
                <a:latin typeface="Times New Roman" panose="02020603050405020304" pitchFamily="18" charset="0"/>
                <a:ea typeface="Calibri" panose="020F0502020204030204" pitchFamily="34" charset="0"/>
                <a:cs typeface="Times New Roman" panose="02020603050405020304" pitchFamily="18" charset="0"/>
              </a:rPr>
              <a:t>  </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ct val="150000"/>
              </a:lnSpc>
              <a:spcBef>
                <a:spcPts val="0"/>
              </a:spcBef>
              <a:spcAft>
                <a:spcPts val="800"/>
              </a:spcAft>
            </a:pPr>
            <a:r>
              <a:rPr lang="en-ZA" sz="2000" dirty="0">
                <a:effectLst/>
                <a:latin typeface="Times New Roman" panose="02020603050405020304" pitchFamily="18" charset="0"/>
                <a:ea typeface="Calibri" panose="020F0502020204030204" pitchFamily="34" charset="0"/>
                <a:cs typeface="Times New Roman" panose="02020603050405020304" pitchFamily="18" charset="0"/>
              </a:rPr>
              <a:t>Some migrants who do not have educational qualifications are self-employed in South Africa.</a:t>
            </a:r>
          </a:p>
          <a:p>
            <a:pPr marL="0" marR="0" algn="just">
              <a:lnSpc>
                <a:spcPct val="150000"/>
              </a:lnSpc>
              <a:spcBef>
                <a:spcPts val="0"/>
              </a:spcBef>
              <a:spcAft>
                <a:spcPts val="800"/>
              </a:spcAft>
            </a:pPr>
            <a:r>
              <a:rPr lang="en-ZA" sz="2000" dirty="0">
                <a:effectLst/>
                <a:latin typeface="Times New Roman" panose="02020603050405020304" pitchFamily="18" charset="0"/>
                <a:ea typeface="Calibri" panose="020F0502020204030204" pitchFamily="34" charset="0"/>
                <a:cs typeface="Times New Roman" panose="02020603050405020304" pitchFamily="18" charset="0"/>
              </a:rPr>
              <a:t> Some do street vending, construction work such as building, tailoring, hair salons and hair braiding, and the sale of beadwork. </a:t>
            </a:r>
          </a:p>
          <a:p>
            <a:pPr marL="0" marR="0" algn="just">
              <a:lnSpc>
                <a:spcPct val="150000"/>
              </a:lnSpc>
              <a:spcBef>
                <a:spcPts val="0"/>
              </a:spcBef>
              <a:spcAft>
                <a:spcPts val="800"/>
              </a:spcAft>
            </a:pPr>
            <a:r>
              <a:rPr lang="en-ZA" sz="2000" dirty="0">
                <a:effectLst/>
                <a:latin typeface="Times New Roman" panose="02020603050405020304" pitchFamily="18" charset="0"/>
                <a:ea typeface="Calibri" panose="020F0502020204030204" pitchFamily="34" charset="0"/>
                <a:cs typeface="Times New Roman" panose="02020603050405020304" pitchFamily="18" charset="0"/>
              </a:rPr>
              <a:t>The respondents have highlighted that they are at least able to meet their financial needs and get their business skills enhanced. </a:t>
            </a:r>
            <a:endParaRPr lang="en-GB" dirty="0"/>
          </a:p>
        </p:txBody>
      </p:sp>
    </p:spTree>
    <p:extLst>
      <p:ext uri="{BB962C8B-B14F-4D97-AF65-F5344CB8AC3E}">
        <p14:creationId xmlns:p14="http://schemas.microsoft.com/office/powerpoint/2010/main" val="330799556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Wood Type">
  <a:themeElements>
    <a:clrScheme name="Wood Type">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Wood Type">
      <a:majorFont>
        <a:latin typeface="Rockwell Condensed" panose="02060603050405020104"/>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Rockwell" panose="02060603020205020403"/>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Wood Type">
      <a:fillStyleLst>
        <a:solidFill>
          <a:schemeClr val="phClr"/>
        </a:solidFill>
        <a:blipFill rotWithShape="1">
          <a:blip xmlns:r="http://schemas.openxmlformats.org/officeDocument/2006/relationships" r:embed="rId1">
            <a:duotone>
              <a:schemeClr val="phClr">
                <a:tint val="70000"/>
                <a:shade val="63000"/>
              </a:schemeClr>
              <a:schemeClr val="phClr">
                <a:tint val="10000"/>
                <a:satMod val="150000"/>
              </a:schemeClr>
            </a:duotone>
          </a:blip>
          <a:tile tx="0" ty="0" sx="60000" sy="59000" flip="none" algn="tl"/>
        </a:blipFill>
        <a:blipFill rotWithShape="1">
          <a:blip xmlns:r="http://schemas.openxmlformats.org/officeDocument/2006/relationships" r:embed="rId1">
            <a:duotone>
              <a:schemeClr val="phClr">
                <a:shade val="36000"/>
                <a:satMod val="120000"/>
              </a:schemeClr>
              <a:schemeClr val="phClr">
                <a:tint val="40000"/>
              </a:schemeClr>
            </a:duotone>
          </a:blip>
          <a:tile tx="0" ty="0" sx="60000" sy="59000" flip="none" algn="tl"/>
        </a:blip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oftEdge rad="12700"/>
          </a:effectLst>
        </a:effectStyle>
        <a:effectStyle>
          <a:effectLst>
            <a:outerShdw blurRad="50800" dist="19050" dir="5400000" algn="tl" rotWithShape="0">
              <a:srgbClr val="000000">
                <a:alpha val="60000"/>
              </a:srgbClr>
            </a:outerShdw>
            <a:softEdge rad="12700"/>
          </a:effectLst>
        </a:effectStyle>
      </a:effectStyleLst>
      <a:bgFillStyleLst>
        <a:solidFill>
          <a:schemeClr val="phClr"/>
        </a:solidFill>
        <a:solidFill>
          <a:schemeClr val="phClr">
            <a:shade val="97000"/>
            <a:satMod val="150000"/>
          </a:schemeClr>
        </a:solidFill>
        <a:blipFill rotWithShape="1">
          <a:blip xmlns:r="http://schemas.openxmlformats.org/officeDocument/2006/relationships" r:embed="rId1">
            <a:duotone>
              <a:schemeClr val="phClr">
                <a:tint val="75000"/>
                <a:shade val="58000"/>
                <a:satMod val="120000"/>
              </a:schemeClr>
              <a:schemeClr val="phClr">
                <a:tint val="50000"/>
                <a:shade val="96000"/>
              </a:schemeClr>
            </a:duotone>
          </a:blip>
          <a:tile tx="0" ty="0" sx="100000" sy="100000" flip="none" algn="tl"/>
        </a:blipFill>
      </a:bgFillStyleLst>
    </a:fmtScheme>
  </a:themeElements>
  <a:objectDefaults/>
  <a:extraClrSchemeLst/>
  <a:extLst>
    <a:ext uri="{05A4C25C-085E-4340-85A3-A5531E510DB2}">
      <thm15:themeFamily xmlns:thm15="http://schemas.microsoft.com/office/thememl/2012/main" name="Wood Type" id="{7ACABC62-BF99-48CF-A9DC-4DB89C7B13DC}" vid="{142A1326-48AB-42A9-8428-CB14AA30176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TM03090434[[fn=Wood Type]]</Template>
  <TotalTime>562</TotalTime>
  <Words>1733</Words>
  <Application>Microsoft Office PowerPoint</Application>
  <PresentationFormat>Widescreen</PresentationFormat>
  <Paragraphs>79</Paragraphs>
  <Slides>15</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15</vt:i4>
      </vt:variant>
    </vt:vector>
  </HeadingPairs>
  <TitlesOfParts>
    <vt:vector size="21" baseType="lpstr">
      <vt:lpstr>Calibri</vt:lpstr>
      <vt:lpstr>Rockwell</vt:lpstr>
      <vt:lpstr>Rockwell Condensed</vt:lpstr>
      <vt:lpstr>Times New Roman</vt:lpstr>
      <vt:lpstr>Wingdings</vt:lpstr>
      <vt:lpstr>Wood Type</vt:lpstr>
      <vt:lpstr>Exclusion of migrant youth from the South African welfare services: A case study</vt:lpstr>
      <vt:lpstr>INTRODUCTION AND BACKGROUND</vt:lpstr>
      <vt:lpstr>RESEARCH PROBLEM </vt:lpstr>
      <vt:lpstr>The role of theory in the study</vt:lpstr>
      <vt:lpstr>ETHICAL ISSUES </vt:lpstr>
      <vt:lpstr>METHODOLOGY </vt:lpstr>
      <vt:lpstr>DISCUSSION OF FINDINGS </vt:lpstr>
      <vt:lpstr>CONTINUES</vt:lpstr>
      <vt:lpstr>continues</vt:lpstr>
      <vt:lpstr>Theme 2:  Access to housing  </vt:lpstr>
      <vt:lpstr>CONTINUES</vt:lpstr>
      <vt:lpstr>CONTINUES</vt:lpstr>
      <vt:lpstr>CONTINUES</vt:lpstr>
      <vt:lpstr>Conclusion and recommendations </vt:lpstr>
      <vt:lpstr>Continues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Exclusion of migrant youth from the South African welfare services: A case study</dc:title>
  <dc:creator>Ramoshaba, Justin</dc:creator>
  <cp:lastModifiedBy>Ramoshaba, Justin</cp:lastModifiedBy>
  <cp:revision>22</cp:revision>
  <dcterms:created xsi:type="dcterms:W3CDTF">2023-09-20T10:12:10Z</dcterms:created>
  <dcterms:modified xsi:type="dcterms:W3CDTF">2023-09-24T09:01:19Z</dcterms:modified>
</cp:coreProperties>
</file>