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90E48DF-136D-45E9-A84D-41758AC40F90}" type="datetimeFigureOut">
              <a:rPr lang="en-GB" smtClean="0"/>
              <a:t>24/09/2023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E3F1AF13-A79A-4524-897A-5EBC056C484C}" type="slidenum">
              <a:rPr lang="en-GB" smtClean="0"/>
              <a:t>‹#›</a:t>
            </a:fld>
            <a:endParaRPr lang="en-GB"/>
          </a:p>
        </p:txBody>
      </p:sp>
    </p:spTree>
    <p:extLst>
      <p:ext uri="{BB962C8B-B14F-4D97-AF65-F5344CB8AC3E}">
        <p14:creationId xmlns:p14="http://schemas.microsoft.com/office/powerpoint/2010/main" val="2956552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48DF-136D-45E9-A84D-41758AC40F90}" type="datetimeFigureOut">
              <a:rPr lang="en-GB" smtClean="0"/>
              <a:t>24/09/2023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AF13-A79A-4524-897A-5EBC056C484C}" type="slidenum">
              <a:rPr lang="en-GB" smtClean="0"/>
              <a:t>‹#›</a:t>
            </a:fld>
            <a:endParaRPr lang="en-GB"/>
          </a:p>
        </p:txBody>
      </p:sp>
    </p:spTree>
    <p:extLst>
      <p:ext uri="{BB962C8B-B14F-4D97-AF65-F5344CB8AC3E}">
        <p14:creationId xmlns:p14="http://schemas.microsoft.com/office/powerpoint/2010/main" val="10647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48DF-136D-45E9-A84D-41758AC40F90}" type="datetimeFigureOut">
              <a:rPr lang="en-GB" smtClean="0"/>
              <a:t>24/09/2023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AF13-A79A-4524-897A-5EBC056C484C}" type="slidenum">
              <a:rPr lang="en-GB" smtClean="0"/>
              <a:t>‹#›</a:t>
            </a:fld>
            <a:endParaRPr lang="en-GB"/>
          </a:p>
        </p:txBody>
      </p:sp>
    </p:spTree>
    <p:extLst>
      <p:ext uri="{BB962C8B-B14F-4D97-AF65-F5344CB8AC3E}">
        <p14:creationId xmlns:p14="http://schemas.microsoft.com/office/powerpoint/2010/main" val="265168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48DF-136D-45E9-A84D-41758AC40F90}" type="datetimeFigureOut">
              <a:rPr lang="en-GB" smtClean="0"/>
              <a:t>24/09/2023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F1AF13-A79A-4524-897A-5EBC056C484C}" type="slidenum">
              <a:rPr lang="en-GB" smtClean="0"/>
              <a:t>‹#›</a:t>
            </a:fld>
            <a:endParaRPr lang="en-GB"/>
          </a:p>
        </p:txBody>
      </p:sp>
    </p:spTree>
    <p:extLst>
      <p:ext uri="{BB962C8B-B14F-4D97-AF65-F5344CB8AC3E}">
        <p14:creationId xmlns:p14="http://schemas.microsoft.com/office/powerpoint/2010/main" val="1016293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E90E48DF-136D-45E9-A84D-41758AC40F90}" type="datetimeFigureOut">
              <a:rPr lang="en-GB" smtClean="0"/>
              <a:t>24/09/2023</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3F1AF13-A79A-4524-897A-5EBC056C484C}" type="slidenum">
              <a:rPr lang="en-GB" smtClean="0"/>
              <a:t>‹#›</a:t>
            </a:fld>
            <a:endParaRPr lang="en-GB"/>
          </a:p>
        </p:txBody>
      </p:sp>
    </p:spTree>
    <p:extLst>
      <p:ext uri="{BB962C8B-B14F-4D97-AF65-F5344CB8AC3E}">
        <p14:creationId xmlns:p14="http://schemas.microsoft.com/office/powerpoint/2010/main" val="2069838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48DF-136D-45E9-A84D-41758AC40F90}" type="datetimeFigureOut">
              <a:rPr lang="en-GB" smtClean="0"/>
              <a:t>24/09/2023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F1AF13-A79A-4524-897A-5EBC056C484C}" type="slidenum">
              <a:rPr lang="en-GB" smtClean="0"/>
              <a:t>‹#›</a:t>
            </a:fld>
            <a:endParaRPr lang="en-GB"/>
          </a:p>
        </p:txBody>
      </p:sp>
    </p:spTree>
    <p:extLst>
      <p:ext uri="{BB962C8B-B14F-4D97-AF65-F5344CB8AC3E}">
        <p14:creationId xmlns:p14="http://schemas.microsoft.com/office/powerpoint/2010/main" val="2379763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90E48DF-136D-45E9-A84D-41758AC40F90}" type="datetimeFigureOut">
              <a:rPr lang="en-GB" smtClean="0"/>
              <a:t>24/09/2023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F1AF13-A79A-4524-897A-5EBC056C484C}" type="slidenum">
              <a:rPr lang="en-GB" smtClean="0"/>
              <a:t>‹#›</a:t>
            </a:fld>
            <a:endParaRPr lang="en-GB"/>
          </a:p>
        </p:txBody>
      </p:sp>
    </p:spTree>
    <p:extLst>
      <p:ext uri="{BB962C8B-B14F-4D97-AF65-F5344CB8AC3E}">
        <p14:creationId xmlns:p14="http://schemas.microsoft.com/office/powerpoint/2010/main" val="97476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48DF-136D-45E9-A84D-41758AC40F90}" type="datetimeFigureOut">
              <a:rPr lang="en-GB" smtClean="0"/>
              <a:t>24/09/2023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3F1AF13-A79A-4524-897A-5EBC056C484C}" type="slidenum">
              <a:rPr lang="en-GB" smtClean="0"/>
              <a:t>‹#›</a:t>
            </a:fld>
            <a:endParaRPr lang="en-GB"/>
          </a:p>
        </p:txBody>
      </p:sp>
    </p:spTree>
    <p:extLst>
      <p:ext uri="{BB962C8B-B14F-4D97-AF65-F5344CB8AC3E}">
        <p14:creationId xmlns:p14="http://schemas.microsoft.com/office/powerpoint/2010/main" val="2921964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48DF-136D-45E9-A84D-41758AC40F90}" type="datetimeFigureOut">
              <a:rPr lang="en-GB" smtClean="0"/>
              <a:t>24/09/2023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3F1AF13-A79A-4524-897A-5EBC056C484C}" type="slidenum">
              <a:rPr lang="en-GB" smtClean="0"/>
              <a:t>‹#›</a:t>
            </a:fld>
            <a:endParaRPr lang="en-GB"/>
          </a:p>
        </p:txBody>
      </p:sp>
    </p:spTree>
    <p:extLst>
      <p:ext uri="{BB962C8B-B14F-4D97-AF65-F5344CB8AC3E}">
        <p14:creationId xmlns:p14="http://schemas.microsoft.com/office/powerpoint/2010/main" val="1122658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48DF-136D-45E9-A84D-41758AC40F90}" type="datetimeFigureOut">
              <a:rPr lang="en-GB" smtClean="0"/>
              <a:t>24/09/2023</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3F1AF13-A79A-4524-897A-5EBC056C484C}" type="slidenum">
              <a:rPr lang="en-GB" smtClean="0"/>
              <a:t>‹#›</a:t>
            </a:fld>
            <a:endParaRPr lang="en-GB"/>
          </a:p>
        </p:txBody>
      </p:sp>
    </p:spTree>
    <p:extLst>
      <p:ext uri="{BB962C8B-B14F-4D97-AF65-F5344CB8AC3E}">
        <p14:creationId xmlns:p14="http://schemas.microsoft.com/office/powerpoint/2010/main" val="1234878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48DF-136D-45E9-A84D-41758AC40F90}" type="datetimeFigureOut">
              <a:rPr lang="en-GB" smtClean="0"/>
              <a:t>24/09/2023</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3F1AF13-A79A-4524-897A-5EBC056C484C}" type="slidenum">
              <a:rPr lang="en-GB" smtClean="0"/>
              <a:t>‹#›</a:t>
            </a:fld>
            <a:endParaRPr lang="en-GB"/>
          </a:p>
        </p:txBody>
      </p:sp>
    </p:spTree>
    <p:extLst>
      <p:ext uri="{BB962C8B-B14F-4D97-AF65-F5344CB8AC3E}">
        <p14:creationId xmlns:p14="http://schemas.microsoft.com/office/powerpoint/2010/main" val="1955032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90E48DF-136D-45E9-A84D-41758AC40F90}" type="datetimeFigureOut">
              <a:rPr lang="en-GB" smtClean="0"/>
              <a:t>24/09/2023</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E3F1AF13-A79A-4524-897A-5EBC056C484C}" type="slidenum">
              <a:rPr lang="en-GB" smtClean="0"/>
              <a:t>‹#›</a:t>
            </a:fld>
            <a:endParaRPr lang="en-GB"/>
          </a:p>
        </p:txBody>
      </p:sp>
    </p:spTree>
    <p:extLst>
      <p:ext uri="{BB962C8B-B14F-4D97-AF65-F5344CB8AC3E}">
        <p14:creationId xmlns:p14="http://schemas.microsoft.com/office/powerpoint/2010/main" val="1074460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6665C-A11A-FFDC-7BB6-0265292F126B}"/>
              </a:ext>
            </a:extLst>
          </p:cNvPr>
          <p:cNvSpPr>
            <a:spLocks noGrp="1"/>
          </p:cNvSpPr>
          <p:nvPr>
            <p:ph type="ctrTitle"/>
          </p:nvPr>
        </p:nvSpPr>
        <p:spPr/>
        <p:txBody>
          <a:bodyPr/>
          <a:lstStyle/>
          <a:p>
            <a:pPr marL="0" marR="0" algn="ctr">
              <a:lnSpc>
                <a:spcPct val="107000"/>
              </a:lnSpc>
              <a:spcBef>
                <a:spcPts val="0"/>
              </a:spcBef>
              <a:spcAft>
                <a:spcPts val="800"/>
              </a:spcAft>
            </a:pPr>
            <a:r>
              <a:rPr lang="en-GB" sz="4400" b="1" kern="100" dirty="0">
                <a:effectLst/>
                <a:latin typeface="Calibri" panose="020F0502020204030204" pitchFamily="34" charset="0"/>
                <a:ea typeface="Calibri" panose="020F0502020204030204" pitchFamily="34" charset="0"/>
                <a:cs typeface="Times New Roman" panose="02020603050405020304" pitchFamily="18" charset="0"/>
              </a:rPr>
              <a:t>THE DISORIENTATION OF FAMILIES BY THE COVID-19 PANDEMIC IN POLOKWANE, SOUTH AFRICA</a:t>
            </a:r>
            <a:br>
              <a:rPr lang="en-GB"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en-GB" sz="4400" dirty="0"/>
          </a:p>
        </p:txBody>
      </p:sp>
      <p:sp>
        <p:nvSpPr>
          <p:cNvPr id="3" name="Subtitle 2">
            <a:extLst>
              <a:ext uri="{FF2B5EF4-FFF2-40B4-BE49-F238E27FC236}">
                <a16:creationId xmlns:a16="http://schemas.microsoft.com/office/drawing/2014/main" id="{920A2CF6-BC99-ABF6-D7F5-BEDE07351FE3}"/>
              </a:ext>
            </a:extLst>
          </p:cNvPr>
          <p:cNvSpPr>
            <a:spLocks noGrp="1"/>
          </p:cNvSpPr>
          <p:nvPr>
            <p:ph type="subTitle" idx="1"/>
          </p:nvPr>
        </p:nvSpPr>
        <p:spPr/>
        <p:txBody>
          <a:bodyPr/>
          <a:lstStyle/>
          <a:p>
            <a:r>
              <a:rPr lang="en-US" dirty="0"/>
              <a:t>By RAMOSHABA DJ &amp; SF RAPHOLO</a:t>
            </a:r>
            <a:endParaRPr lang="en-GB" dirty="0"/>
          </a:p>
        </p:txBody>
      </p:sp>
    </p:spTree>
    <p:extLst>
      <p:ext uri="{BB962C8B-B14F-4D97-AF65-F5344CB8AC3E}">
        <p14:creationId xmlns:p14="http://schemas.microsoft.com/office/powerpoint/2010/main" val="223097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69E4-7688-AF0D-5499-353084F1C093}"/>
              </a:ext>
            </a:extLst>
          </p:cNvPr>
          <p:cNvSpPr>
            <a:spLocks noGrp="1"/>
          </p:cNvSpPr>
          <p:nvPr>
            <p:ph type="title"/>
          </p:nvPr>
        </p:nvSpPr>
        <p:spPr/>
        <p:txBody>
          <a:bodyPr>
            <a:normAutofit fontScale="90000"/>
          </a:bodyPr>
          <a:lstStyle/>
          <a:p>
            <a:pPr algn="ctr"/>
            <a:r>
              <a:rPr lang="en-US" dirty="0"/>
              <a:t>THEME 3: LOSS OF JOBS DURING COVID-19 LOCKDOWN</a:t>
            </a:r>
            <a:br>
              <a:rPr lang="en-US" dirty="0"/>
            </a:br>
            <a:endParaRPr lang="en-GB" dirty="0"/>
          </a:p>
        </p:txBody>
      </p:sp>
      <p:sp>
        <p:nvSpPr>
          <p:cNvPr id="3" name="Content Placeholder 2">
            <a:extLst>
              <a:ext uri="{FF2B5EF4-FFF2-40B4-BE49-F238E27FC236}">
                <a16:creationId xmlns:a16="http://schemas.microsoft.com/office/drawing/2014/main" id="{5F6EB0D7-AC03-5ABD-4B93-BE611A6521EC}"/>
              </a:ext>
            </a:extLst>
          </p:cNvPr>
          <p:cNvSpPr>
            <a:spLocks noGrp="1"/>
          </p:cNvSpPr>
          <p:nvPr>
            <p:ph idx="1"/>
          </p:nvPr>
        </p:nvSpPr>
        <p:spPr/>
        <p:txBody>
          <a:bodyPr/>
          <a:lstStyle/>
          <a:p>
            <a:pPr algn="just"/>
            <a:r>
              <a:rPr lang="en-US" dirty="0"/>
              <a:t>It was found that some individuals in Polokwane lost their jobs as a result of the implementation of the South African lockdown which affected their family functioning. </a:t>
            </a:r>
          </a:p>
          <a:p>
            <a:pPr algn="just"/>
            <a:r>
              <a:rPr lang="en-US" dirty="0"/>
              <a:t>The findings of this study are in line with the previous global studies wherein it was found that the COVID-19 pandemic resulted in some individuals losing their jobs, not being able to feed their families and experiencing mental health issues such as stress and depression (</a:t>
            </a:r>
            <a:r>
              <a:rPr lang="en-US" dirty="0" err="1"/>
              <a:t>Mojtahedi</a:t>
            </a:r>
            <a:r>
              <a:rPr lang="en-US" dirty="0"/>
              <a:t>, Dagnall, </a:t>
            </a:r>
            <a:r>
              <a:rPr lang="en-US" dirty="0" err="1"/>
              <a:t>Denovan</a:t>
            </a:r>
            <a:r>
              <a:rPr lang="en-US" dirty="0"/>
              <a:t>, Clough, Hull, Canning, Lilley &amp; </a:t>
            </a:r>
            <a:r>
              <a:rPr lang="en-US" dirty="0" err="1"/>
              <a:t>Papageorgiou</a:t>
            </a:r>
            <a:r>
              <a:rPr lang="en-US" dirty="0"/>
              <a:t>, 2021; de Miquel, </a:t>
            </a:r>
            <a:r>
              <a:rPr lang="en-US" dirty="0" err="1"/>
              <a:t>Domènech-Abella</a:t>
            </a:r>
            <a:r>
              <a:rPr lang="en-US" dirty="0"/>
              <a:t>, </a:t>
            </a:r>
            <a:r>
              <a:rPr lang="en-US" dirty="0" err="1"/>
              <a:t>Felez-Nobrega</a:t>
            </a:r>
            <a:r>
              <a:rPr lang="en-US" dirty="0"/>
              <a:t>, Cristóbal-Narváez, Mortier, </a:t>
            </a:r>
            <a:r>
              <a:rPr lang="en-US" dirty="0" err="1"/>
              <a:t>Vilagut</a:t>
            </a:r>
            <a:r>
              <a:rPr lang="en-US" dirty="0"/>
              <a:t>, Alonso, </a:t>
            </a:r>
            <a:r>
              <a:rPr lang="en-US" dirty="0" err="1"/>
              <a:t>Olaya</a:t>
            </a:r>
            <a:r>
              <a:rPr lang="en-US" dirty="0"/>
              <a:t> &amp; </a:t>
            </a:r>
            <a:r>
              <a:rPr lang="en-US" dirty="0" err="1"/>
              <a:t>Haro</a:t>
            </a:r>
            <a:r>
              <a:rPr lang="en-US" dirty="0"/>
              <a:t>, 2022). </a:t>
            </a:r>
          </a:p>
          <a:p>
            <a:endParaRPr lang="en-GB" dirty="0"/>
          </a:p>
        </p:txBody>
      </p:sp>
    </p:spTree>
    <p:extLst>
      <p:ext uri="{BB962C8B-B14F-4D97-AF65-F5344CB8AC3E}">
        <p14:creationId xmlns:p14="http://schemas.microsoft.com/office/powerpoint/2010/main" val="2081869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FCBFB-2E27-17AB-2114-E9A66D80A55F}"/>
              </a:ext>
            </a:extLst>
          </p:cNvPr>
          <p:cNvSpPr>
            <a:spLocks noGrp="1"/>
          </p:cNvSpPr>
          <p:nvPr>
            <p:ph type="title"/>
          </p:nvPr>
        </p:nvSpPr>
        <p:spPr>
          <a:xfrm>
            <a:off x="1069848" y="484632"/>
            <a:ext cx="10058400" cy="1636776"/>
          </a:xfrm>
        </p:spPr>
        <p:txBody>
          <a:bodyPr/>
          <a:lstStyle/>
          <a:p>
            <a:pPr algn="ctr"/>
            <a:r>
              <a:rPr lang="en-US" dirty="0"/>
              <a:t>CONCLUSIONS AND RECOMMENDATIONS</a:t>
            </a:r>
            <a:br>
              <a:rPr lang="en-US" dirty="0"/>
            </a:br>
            <a:endParaRPr lang="en-GB" dirty="0"/>
          </a:p>
        </p:txBody>
      </p:sp>
      <p:sp>
        <p:nvSpPr>
          <p:cNvPr id="3" name="Content Placeholder 2">
            <a:extLst>
              <a:ext uri="{FF2B5EF4-FFF2-40B4-BE49-F238E27FC236}">
                <a16:creationId xmlns:a16="http://schemas.microsoft.com/office/drawing/2014/main" id="{27E0BFE7-C449-6625-C9D6-68A6599CF3BE}"/>
              </a:ext>
            </a:extLst>
          </p:cNvPr>
          <p:cNvSpPr>
            <a:spLocks noGrp="1"/>
          </p:cNvSpPr>
          <p:nvPr>
            <p:ph idx="1"/>
          </p:nvPr>
        </p:nvSpPr>
        <p:spPr>
          <a:xfrm>
            <a:off x="1069848" y="1581150"/>
            <a:ext cx="10058400" cy="4591050"/>
          </a:xfrm>
        </p:spPr>
        <p:txBody>
          <a:bodyPr>
            <a:normAutofit lnSpcReduction="10000"/>
          </a:bodyPr>
          <a:lstStyle/>
          <a:p>
            <a:pPr algn="just"/>
            <a:r>
              <a:rPr lang="en-US" dirty="0"/>
              <a:t>It can be deduced that some families lost their bond as a result of the COVID-19 lockdown which disorientated their families. </a:t>
            </a:r>
          </a:p>
          <a:p>
            <a:pPr algn="just"/>
            <a:r>
              <a:rPr lang="en-US" dirty="0"/>
              <a:t>On the other hand, domestic violence has contributed to the disorientation of some families wherein it was </a:t>
            </a:r>
            <a:r>
              <a:rPr lang="en-US" dirty="0" err="1"/>
              <a:t>fuelled</a:t>
            </a:r>
            <a:r>
              <a:rPr lang="en-US" dirty="0"/>
              <a:t> by home confinement restrictions and alcohol consumption during the COVID-19 lockdown. </a:t>
            </a:r>
          </a:p>
          <a:p>
            <a:pPr algn="just"/>
            <a:r>
              <a:rPr lang="en-US" dirty="0"/>
              <a:t>Some families were disoriented by loss of jobs of some of their family members as a result of the COVID-19 lockdown restrictions and regulations. Therefore, the following recommendations are provided by this study:</a:t>
            </a:r>
          </a:p>
          <a:p>
            <a:pPr algn="just"/>
            <a:r>
              <a:rPr lang="en-US" dirty="0"/>
              <a:t>Families need to be empowered on ways of strengthening their family bonds during humanitarian crises. </a:t>
            </a:r>
          </a:p>
          <a:p>
            <a:pPr algn="just"/>
            <a:r>
              <a:rPr lang="en-US" dirty="0"/>
              <a:t>The government must develop programmes that are going to address domestic violence during natural disasters such as the COVID-19 pandemic. </a:t>
            </a:r>
          </a:p>
          <a:p>
            <a:pPr algn="just"/>
            <a:r>
              <a:rPr lang="en-US" dirty="0"/>
              <a:t>It is recommended that the South African government develop strategies that will respond to loss of jobs during natural disasters.</a:t>
            </a:r>
          </a:p>
          <a:p>
            <a:endParaRPr lang="en-GB" dirty="0"/>
          </a:p>
        </p:txBody>
      </p:sp>
    </p:spTree>
    <p:extLst>
      <p:ext uri="{BB962C8B-B14F-4D97-AF65-F5344CB8AC3E}">
        <p14:creationId xmlns:p14="http://schemas.microsoft.com/office/powerpoint/2010/main" val="3640083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2799-671B-DFDE-15C8-4C32BCA62AD0}"/>
              </a:ext>
            </a:extLst>
          </p:cNvPr>
          <p:cNvSpPr>
            <a:spLocks noGrp="1"/>
          </p:cNvSpPr>
          <p:nvPr>
            <p:ph type="title"/>
          </p:nvPr>
        </p:nvSpPr>
        <p:spPr>
          <a:xfrm>
            <a:off x="1066800" y="-77343"/>
            <a:ext cx="10058400" cy="1609344"/>
          </a:xfrm>
        </p:spPr>
        <p:txBody>
          <a:bodyPr/>
          <a:lstStyle/>
          <a:p>
            <a:pPr algn="ctr"/>
            <a:r>
              <a:rPr lang="en-US" dirty="0"/>
              <a:t>INTRODUCTION AND BACKGROUND</a:t>
            </a:r>
            <a:endParaRPr lang="en-GB" dirty="0"/>
          </a:p>
        </p:txBody>
      </p:sp>
      <p:sp>
        <p:nvSpPr>
          <p:cNvPr id="3" name="Content Placeholder 2">
            <a:extLst>
              <a:ext uri="{FF2B5EF4-FFF2-40B4-BE49-F238E27FC236}">
                <a16:creationId xmlns:a16="http://schemas.microsoft.com/office/drawing/2014/main" id="{299AEBAC-F59D-B206-7EC8-66323D69E4AF}"/>
              </a:ext>
            </a:extLst>
          </p:cNvPr>
          <p:cNvSpPr>
            <a:spLocks noGrp="1"/>
          </p:cNvSpPr>
          <p:nvPr>
            <p:ph idx="1"/>
          </p:nvPr>
        </p:nvSpPr>
        <p:spPr>
          <a:xfrm>
            <a:off x="1069848" y="1114425"/>
            <a:ext cx="10058400" cy="5554219"/>
          </a:xfrm>
        </p:spPr>
        <p:txBody>
          <a:bodyPr>
            <a:normAutofit/>
          </a:bodyPr>
          <a:lstStyle/>
          <a:p>
            <a:pPr algn="just"/>
            <a:r>
              <a:rPr lang="en-US" dirty="0"/>
              <a:t>According to Botha and </a:t>
            </a:r>
            <a:r>
              <a:rPr lang="en-US" dirty="0" err="1"/>
              <a:t>Booysen</a:t>
            </a:r>
            <a:r>
              <a:rPr lang="en-US" dirty="0"/>
              <a:t> (2014), families contribute to the promotion of solidary and building of good societies.</a:t>
            </a:r>
          </a:p>
          <a:p>
            <a:pPr algn="just"/>
            <a:r>
              <a:rPr lang="en-US" dirty="0"/>
              <a:t>The absence of an enabling and supportive environment impacts the well-being and functioning of individuals within families as alluded by Walsh (2015).</a:t>
            </a:r>
          </a:p>
          <a:p>
            <a:pPr algn="just"/>
            <a:r>
              <a:rPr lang="en-US" dirty="0"/>
              <a:t>The outbreak of the COVID-19 pandemic did not only present morbidity and mortality implications for families, but it has also resulted in regulations that brought changes to the ‘normal’ everyday routine of families (Fisher, </a:t>
            </a:r>
            <a:r>
              <a:rPr lang="en-US" dirty="0" err="1"/>
              <a:t>Languilaire</a:t>
            </a:r>
            <a:r>
              <a:rPr lang="en-US" dirty="0"/>
              <a:t>, </a:t>
            </a:r>
            <a:r>
              <a:rPr lang="en-US" dirty="0" err="1"/>
              <a:t>Lawthom</a:t>
            </a:r>
            <a:r>
              <a:rPr lang="en-US" dirty="0"/>
              <a:t>, </a:t>
            </a:r>
            <a:r>
              <a:rPr lang="en-US" dirty="0" err="1"/>
              <a:t>Nieuwenhuis</a:t>
            </a:r>
            <a:r>
              <a:rPr lang="en-US" dirty="0"/>
              <a:t>, Petts, </a:t>
            </a:r>
            <a:r>
              <a:rPr lang="en-US" dirty="0" err="1"/>
              <a:t>Runswick</a:t>
            </a:r>
            <a:r>
              <a:rPr lang="en-US" dirty="0"/>
              <a:t> Cole &amp; Yerkes, 2020). </a:t>
            </a:r>
          </a:p>
          <a:p>
            <a:pPr algn="just"/>
            <a:r>
              <a:rPr lang="en-US" dirty="0"/>
              <a:t>Waite and Creswell (2020) posit that in South Africa, the COVID-19 pandemic resulted in some individual members of families experiencing challenges such as having to deal with pressure from their workplace whilst trying to maintain their well-being and relationships with their families and friends. </a:t>
            </a:r>
          </a:p>
          <a:p>
            <a:pPr algn="just"/>
            <a:r>
              <a:rPr lang="en-US" dirty="0"/>
              <a:t> It is from this background that this paper explored the disorientation of families by the COVID-19 pandemic in selected families within Polokwane. </a:t>
            </a:r>
          </a:p>
        </p:txBody>
      </p:sp>
    </p:spTree>
    <p:extLst>
      <p:ext uri="{BB962C8B-B14F-4D97-AF65-F5344CB8AC3E}">
        <p14:creationId xmlns:p14="http://schemas.microsoft.com/office/powerpoint/2010/main" val="2713622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79C8-0885-7A8A-8CBD-755E3F1BC874}"/>
              </a:ext>
            </a:extLst>
          </p:cNvPr>
          <p:cNvSpPr>
            <a:spLocks noGrp="1"/>
          </p:cNvSpPr>
          <p:nvPr>
            <p:ph type="title"/>
          </p:nvPr>
        </p:nvSpPr>
        <p:spPr/>
        <p:txBody>
          <a:bodyPr/>
          <a:lstStyle/>
          <a:p>
            <a:pPr algn="ctr"/>
            <a:r>
              <a:rPr lang="en-US" dirty="0"/>
              <a:t>RESEARCH PROBLEM</a:t>
            </a:r>
            <a:endParaRPr lang="en-GB" dirty="0"/>
          </a:p>
        </p:txBody>
      </p:sp>
      <p:sp>
        <p:nvSpPr>
          <p:cNvPr id="3" name="Content Placeholder 2">
            <a:extLst>
              <a:ext uri="{FF2B5EF4-FFF2-40B4-BE49-F238E27FC236}">
                <a16:creationId xmlns:a16="http://schemas.microsoft.com/office/drawing/2014/main" id="{A7544E3C-67A6-8A95-FE50-8F00B056E689}"/>
              </a:ext>
            </a:extLst>
          </p:cNvPr>
          <p:cNvSpPr>
            <a:spLocks noGrp="1"/>
          </p:cNvSpPr>
          <p:nvPr>
            <p:ph idx="1"/>
          </p:nvPr>
        </p:nvSpPr>
        <p:spPr/>
        <p:txBody>
          <a:bodyPr>
            <a:normAutofit lnSpcReduction="10000"/>
          </a:bodyPr>
          <a:lstStyle/>
          <a:p>
            <a:pPr algn="just"/>
            <a:r>
              <a:rPr lang="en-GB" dirty="0" err="1"/>
              <a:t>Roos</a:t>
            </a:r>
            <a:r>
              <a:rPr lang="en-GB" dirty="0"/>
              <a:t>, Salisbury, Penner-</a:t>
            </a:r>
            <a:r>
              <a:rPr lang="en-GB" dirty="0" err="1"/>
              <a:t>Goeke</a:t>
            </a:r>
            <a:r>
              <a:rPr lang="en-GB" dirty="0"/>
              <a:t>, Cameron, </a:t>
            </a:r>
            <a:r>
              <a:rPr lang="en-GB" dirty="0" err="1"/>
              <a:t>Protudjer</a:t>
            </a:r>
            <a:r>
              <a:rPr lang="en-GB" dirty="0"/>
              <a:t>, Giuliano, Afifi and Reynolds (2021) who posit that the South African lockdown offered some families an experience of feuds and conflicts.  </a:t>
            </a:r>
          </a:p>
          <a:p>
            <a:pPr algn="just"/>
            <a:r>
              <a:rPr lang="en-GB" dirty="0"/>
              <a:t>The lockdown and its social distancing regulations prohibited families from visiting their extended family members, friends, and </a:t>
            </a:r>
            <a:r>
              <a:rPr lang="en-GB" dirty="0" err="1"/>
              <a:t>neighbors</a:t>
            </a:r>
            <a:r>
              <a:rPr lang="en-GB" dirty="0"/>
              <a:t> (Ammar, </a:t>
            </a:r>
            <a:r>
              <a:rPr lang="en-GB" dirty="0" err="1"/>
              <a:t>Chtourou</a:t>
            </a:r>
            <a:r>
              <a:rPr lang="en-GB" dirty="0"/>
              <a:t>, </a:t>
            </a:r>
            <a:r>
              <a:rPr lang="en-GB" dirty="0" err="1"/>
              <a:t>Boukhris</a:t>
            </a:r>
            <a:r>
              <a:rPr lang="en-GB" dirty="0"/>
              <a:t>, </a:t>
            </a:r>
            <a:r>
              <a:rPr lang="en-GB" dirty="0" err="1"/>
              <a:t>Trabelsi</a:t>
            </a:r>
            <a:r>
              <a:rPr lang="en-GB" dirty="0"/>
              <a:t>, </a:t>
            </a:r>
            <a:r>
              <a:rPr lang="en-GB" dirty="0" err="1"/>
              <a:t>Masmoudi</a:t>
            </a:r>
            <a:r>
              <a:rPr lang="en-GB" dirty="0"/>
              <a:t>, Brach, </a:t>
            </a:r>
            <a:r>
              <a:rPr lang="en-GB" dirty="0" err="1"/>
              <a:t>Bouaziz</a:t>
            </a:r>
            <a:r>
              <a:rPr lang="en-GB" dirty="0"/>
              <a:t>, </a:t>
            </a:r>
            <a:r>
              <a:rPr lang="en-GB" dirty="0" err="1"/>
              <a:t>Bentlage</a:t>
            </a:r>
            <a:r>
              <a:rPr lang="en-GB" dirty="0"/>
              <a:t>, How, Ahmed &amp; Mueller, 2020). </a:t>
            </a:r>
          </a:p>
          <a:p>
            <a:pPr algn="just"/>
            <a:r>
              <a:rPr lang="en-US" dirty="0"/>
              <a:t>In addition, family members who do not get support from others as part of their coping mechanisms in times of distress experience feelings of distress and loneliness (</a:t>
            </a:r>
            <a:r>
              <a:rPr lang="en-US" dirty="0" err="1"/>
              <a:t>Luchetti</a:t>
            </a:r>
            <a:r>
              <a:rPr lang="en-US" dirty="0"/>
              <a:t>, Lee, </a:t>
            </a:r>
            <a:r>
              <a:rPr lang="en-US" dirty="0" err="1"/>
              <a:t>Aschwanden</a:t>
            </a:r>
            <a:r>
              <a:rPr lang="en-US" dirty="0"/>
              <a:t>, </a:t>
            </a:r>
            <a:r>
              <a:rPr lang="en-US" dirty="0" err="1"/>
              <a:t>Sesker</a:t>
            </a:r>
            <a:r>
              <a:rPr lang="en-US" dirty="0"/>
              <a:t>, </a:t>
            </a:r>
            <a:r>
              <a:rPr lang="en-US" dirty="0" err="1"/>
              <a:t>Strickhouser</a:t>
            </a:r>
            <a:r>
              <a:rPr lang="en-US" dirty="0"/>
              <a:t>, </a:t>
            </a:r>
            <a:r>
              <a:rPr lang="en-US" dirty="0" err="1"/>
              <a:t>Terracciano</a:t>
            </a:r>
            <a:r>
              <a:rPr lang="en-US" dirty="0"/>
              <a:t> &amp; Sutin, 2020). </a:t>
            </a:r>
          </a:p>
          <a:p>
            <a:pPr algn="just"/>
            <a:r>
              <a:rPr lang="en-US" dirty="0"/>
              <a:t>The outbreak of COVID-19 not only in South Africa but globally has led most families to become vulnerable to socio-economic conditions such as job loss, domestic violence and excessive alcohol use just to mention few.</a:t>
            </a:r>
          </a:p>
        </p:txBody>
      </p:sp>
    </p:spTree>
    <p:extLst>
      <p:ext uri="{BB962C8B-B14F-4D97-AF65-F5344CB8AC3E}">
        <p14:creationId xmlns:p14="http://schemas.microsoft.com/office/powerpoint/2010/main" val="293880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3D4A5-7742-50DE-A551-9F66F7D6F2E0}"/>
              </a:ext>
            </a:extLst>
          </p:cNvPr>
          <p:cNvSpPr>
            <a:spLocks noGrp="1"/>
          </p:cNvSpPr>
          <p:nvPr>
            <p:ph type="title"/>
          </p:nvPr>
        </p:nvSpPr>
        <p:spPr/>
        <p:txBody>
          <a:bodyPr/>
          <a:lstStyle/>
          <a:p>
            <a:r>
              <a:rPr lang="en-US" dirty="0"/>
              <a:t>Role of theory in the study</a:t>
            </a:r>
            <a:endParaRPr lang="en-GB" dirty="0"/>
          </a:p>
        </p:txBody>
      </p:sp>
      <p:sp>
        <p:nvSpPr>
          <p:cNvPr id="3" name="Content Placeholder 2">
            <a:extLst>
              <a:ext uri="{FF2B5EF4-FFF2-40B4-BE49-F238E27FC236}">
                <a16:creationId xmlns:a16="http://schemas.microsoft.com/office/drawing/2014/main" id="{5C6274BE-5998-4C44-CAE3-107BA4C5B0F3}"/>
              </a:ext>
            </a:extLst>
          </p:cNvPr>
          <p:cNvSpPr>
            <a:spLocks noGrp="1"/>
          </p:cNvSpPr>
          <p:nvPr>
            <p:ph idx="1"/>
          </p:nvPr>
        </p:nvSpPr>
        <p:spPr/>
        <p:txBody>
          <a:bodyPr/>
          <a:lstStyle/>
          <a:p>
            <a:pPr marL="0" indent="0">
              <a:buNone/>
            </a:pPr>
            <a:r>
              <a:rPr lang="en-US" b="1" dirty="0"/>
              <a:t>Vulnerability theory</a:t>
            </a:r>
          </a:p>
          <a:p>
            <a:r>
              <a:rPr lang="en-US" dirty="0"/>
              <a:t>The Vulnerability theory was adopted in this study due to its nature of being deeply rooted in the field of natural hazards and poverty according to Wisner, Blaikie, Cannon and Davis (2014). </a:t>
            </a:r>
          </a:p>
          <a:p>
            <a:r>
              <a:rPr lang="en-US" dirty="0"/>
              <a:t>The theory state that vulnerability represents the physical, economic, social proneness of individuals, families and communities to damage in the case of misfortunes (Cardona, 2006; </a:t>
            </a:r>
            <a:r>
              <a:rPr lang="en-US" dirty="0" err="1"/>
              <a:t>Emrich</a:t>
            </a:r>
            <a:r>
              <a:rPr lang="en-US" dirty="0"/>
              <a:t> &amp; Cutter, 2011). </a:t>
            </a:r>
          </a:p>
          <a:p>
            <a:r>
              <a:rPr lang="en-US" dirty="0"/>
              <a:t>This theory enabled the researchers to illuminate the disorientation of families by the COVID-19 pandemic with ease. </a:t>
            </a:r>
            <a:endParaRPr lang="en-GB" dirty="0"/>
          </a:p>
        </p:txBody>
      </p:sp>
    </p:spTree>
    <p:extLst>
      <p:ext uri="{BB962C8B-B14F-4D97-AF65-F5344CB8AC3E}">
        <p14:creationId xmlns:p14="http://schemas.microsoft.com/office/powerpoint/2010/main" val="3951599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61D5F-9D45-939E-F4E4-BFD0C9F420FA}"/>
              </a:ext>
            </a:extLst>
          </p:cNvPr>
          <p:cNvSpPr>
            <a:spLocks noGrp="1"/>
          </p:cNvSpPr>
          <p:nvPr>
            <p:ph type="title"/>
          </p:nvPr>
        </p:nvSpPr>
        <p:spPr/>
        <p:txBody>
          <a:bodyPr/>
          <a:lstStyle/>
          <a:p>
            <a:pPr algn="ctr"/>
            <a:r>
              <a:rPr lang="en-US" dirty="0"/>
              <a:t>METHODOLOGY</a:t>
            </a:r>
            <a:br>
              <a:rPr lang="en-US" dirty="0"/>
            </a:br>
            <a:endParaRPr lang="en-GB" dirty="0"/>
          </a:p>
        </p:txBody>
      </p:sp>
      <p:sp>
        <p:nvSpPr>
          <p:cNvPr id="3" name="Content Placeholder 2">
            <a:extLst>
              <a:ext uri="{FF2B5EF4-FFF2-40B4-BE49-F238E27FC236}">
                <a16:creationId xmlns:a16="http://schemas.microsoft.com/office/drawing/2014/main" id="{A69E8DE7-FBAD-3E0D-3B1F-8E8763DEBFD0}"/>
              </a:ext>
            </a:extLst>
          </p:cNvPr>
          <p:cNvSpPr>
            <a:spLocks noGrp="1"/>
          </p:cNvSpPr>
          <p:nvPr>
            <p:ph idx="1"/>
          </p:nvPr>
        </p:nvSpPr>
        <p:spPr>
          <a:xfrm>
            <a:off x="1069848" y="1343025"/>
            <a:ext cx="10058400" cy="5314950"/>
          </a:xfrm>
        </p:spPr>
        <p:txBody>
          <a:bodyPr>
            <a:normAutofit fontScale="92500" lnSpcReduction="10000"/>
          </a:bodyPr>
          <a:lstStyle/>
          <a:p>
            <a:pPr algn="just"/>
            <a:r>
              <a:rPr lang="en-US" dirty="0"/>
              <a:t>The study followed qualitative approach to understand the disorientation of families by the COVID-19 pandemic in Polokwane. The approach was relevant in this study as qualitative approaches are always about understanding the social life as well as the meaning that people attach to everyday life (De Vos, St </a:t>
            </a:r>
            <a:r>
              <a:rPr lang="en-US" dirty="0" err="1"/>
              <a:t>rydom</a:t>
            </a:r>
            <a:r>
              <a:rPr lang="en-US" dirty="0"/>
              <a:t>, Fouche, &amp; </a:t>
            </a:r>
            <a:r>
              <a:rPr lang="en-US" dirty="0" err="1"/>
              <a:t>Delport</a:t>
            </a:r>
            <a:r>
              <a:rPr lang="en-US" dirty="0"/>
              <a:t>, 2011).</a:t>
            </a:r>
          </a:p>
          <a:p>
            <a:pPr algn="just"/>
            <a:r>
              <a:rPr lang="en-US" dirty="0"/>
              <a:t> This was a case study of selected families in Polokwane which is in the Limpopo province of South Africa. The use of a case study was motivated by Yin (2009) who posit that a case study design is mostly useful when researchers have a hunch to launch an enquiry of occasions. </a:t>
            </a:r>
          </a:p>
          <a:p>
            <a:pPr algn="just"/>
            <a:r>
              <a:rPr lang="en-US" dirty="0"/>
              <a:t>The researchers used convenient and snowball sampling techniques to select eight families to share their experiences on the impact of the pandemic in their families. </a:t>
            </a:r>
          </a:p>
          <a:p>
            <a:pPr algn="just"/>
            <a:r>
              <a:rPr lang="en-US" dirty="0"/>
              <a:t>Data in this study was collected through semi-structured interviews wherein family members were interviewed individually to allow them to express themselves freely. Data collection was guided by data saturation. </a:t>
            </a:r>
          </a:p>
          <a:p>
            <a:pPr algn="just"/>
            <a:r>
              <a:rPr lang="en-US" dirty="0"/>
              <a:t>Thematic content analysis was used to analyse the data. To ensure the quality of the findings, prolonged engagements, member checking and peer examination was ensured, and field notes were written directly after each interview with each respondent for auditing purposes. Data was correctly coded. </a:t>
            </a:r>
          </a:p>
          <a:p>
            <a:endParaRPr lang="en-GB" dirty="0"/>
          </a:p>
        </p:txBody>
      </p:sp>
    </p:spTree>
    <p:extLst>
      <p:ext uri="{BB962C8B-B14F-4D97-AF65-F5344CB8AC3E}">
        <p14:creationId xmlns:p14="http://schemas.microsoft.com/office/powerpoint/2010/main" val="2293915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E9110-3160-C038-A698-35C8C31D2D0D}"/>
              </a:ext>
            </a:extLst>
          </p:cNvPr>
          <p:cNvSpPr>
            <a:spLocks noGrp="1"/>
          </p:cNvSpPr>
          <p:nvPr>
            <p:ph type="title"/>
          </p:nvPr>
        </p:nvSpPr>
        <p:spPr/>
        <p:txBody>
          <a:bodyPr/>
          <a:lstStyle/>
          <a:p>
            <a:pPr algn="ctr"/>
            <a:r>
              <a:rPr lang="en-GB" dirty="0"/>
              <a:t>FINDINGS AND DISCUSSIONS</a:t>
            </a:r>
          </a:p>
        </p:txBody>
      </p:sp>
      <p:sp>
        <p:nvSpPr>
          <p:cNvPr id="3" name="Content Placeholder 2">
            <a:extLst>
              <a:ext uri="{FF2B5EF4-FFF2-40B4-BE49-F238E27FC236}">
                <a16:creationId xmlns:a16="http://schemas.microsoft.com/office/drawing/2014/main" id="{B95775CF-AAF8-0D11-AD08-1600874C3627}"/>
              </a:ext>
            </a:extLst>
          </p:cNvPr>
          <p:cNvSpPr>
            <a:spLocks noGrp="1"/>
          </p:cNvSpPr>
          <p:nvPr>
            <p:ph idx="1"/>
          </p:nvPr>
        </p:nvSpPr>
        <p:spPr>
          <a:xfrm>
            <a:off x="1069848" y="1733550"/>
            <a:ext cx="10058400" cy="4438650"/>
          </a:xfrm>
        </p:spPr>
        <p:txBody>
          <a:bodyPr>
            <a:normAutofit lnSpcReduction="10000"/>
          </a:bodyPr>
          <a:lstStyle/>
          <a:p>
            <a:r>
              <a:rPr lang="en-US" b="1" dirty="0"/>
              <a:t>THEME 1: LOSS OF FAMILY BONDS </a:t>
            </a:r>
          </a:p>
          <a:p>
            <a:pPr algn="just"/>
            <a:r>
              <a:rPr lang="en-US" dirty="0"/>
              <a:t>A number of respondents highlighted loss of family bonds as some of the disorientation that was experienced by their families during the COVID-19 lockdown. </a:t>
            </a:r>
          </a:p>
          <a:p>
            <a:pPr algn="just"/>
            <a:r>
              <a:rPr lang="en-US" dirty="0"/>
              <a:t>The assumption that lockdown was supposed to strengthen bonds for some families was not a one size fits all, as some families lost their bond during the COVID-19 lockdown. This is supported by </a:t>
            </a:r>
            <a:r>
              <a:rPr lang="en-US" dirty="0" err="1"/>
              <a:t>Luttik</a:t>
            </a:r>
            <a:r>
              <a:rPr lang="en-US" dirty="0"/>
              <a:t>, Garcia-</a:t>
            </a:r>
            <a:r>
              <a:rPr lang="en-US" dirty="0" err="1"/>
              <a:t>Vivar</a:t>
            </a:r>
            <a:r>
              <a:rPr lang="en-US" dirty="0"/>
              <a:t>, </a:t>
            </a:r>
            <a:r>
              <a:rPr lang="en-US" dirty="0" err="1"/>
              <a:t>Konradsen</a:t>
            </a:r>
            <a:r>
              <a:rPr lang="en-US" dirty="0"/>
              <a:t>, </a:t>
            </a:r>
            <a:r>
              <a:rPr lang="en-US" dirty="0" err="1"/>
              <a:t>Mahrer-Imhof</a:t>
            </a:r>
            <a:r>
              <a:rPr lang="en-US" dirty="0"/>
              <a:t>, </a:t>
            </a:r>
            <a:r>
              <a:rPr lang="en-US" dirty="0" err="1"/>
              <a:t>Imhof</a:t>
            </a:r>
            <a:r>
              <a:rPr lang="en-US" dirty="0"/>
              <a:t>, </a:t>
            </a:r>
            <a:r>
              <a:rPr lang="en-US" dirty="0" err="1"/>
              <a:t>Brodsgaard</a:t>
            </a:r>
            <a:r>
              <a:rPr lang="en-US" dirty="0"/>
              <a:t>, Ostergaard, </a:t>
            </a:r>
            <a:r>
              <a:rPr lang="en-US" dirty="0" err="1"/>
              <a:t>Dieperink</a:t>
            </a:r>
            <a:r>
              <a:rPr lang="en-US" dirty="0"/>
              <a:t> and </a:t>
            </a:r>
            <a:r>
              <a:rPr lang="en-US" dirty="0" err="1"/>
              <a:t>Kolbrun-Svavarsdottir</a:t>
            </a:r>
            <a:r>
              <a:rPr lang="en-US" dirty="0"/>
              <a:t> (2020) who assert that families in many countries lost bonds and freedom of movement due to the quarantine and lockdown measures that were imposed by several governments across the globe.</a:t>
            </a:r>
          </a:p>
          <a:p>
            <a:pPr algn="just"/>
            <a:r>
              <a:rPr lang="en-US" dirty="0"/>
              <a:t> In the same breath, Evans, </a:t>
            </a:r>
            <a:r>
              <a:rPr lang="en-US" dirty="0" err="1"/>
              <a:t>Mikocka-Walus</a:t>
            </a:r>
            <a:r>
              <a:rPr lang="en-US" dirty="0"/>
              <a:t>, </a:t>
            </a:r>
            <a:r>
              <a:rPr lang="en-US" dirty="0" err="1"/>
              <a:t>Klas</a:t>
            </a:r>
            <a:r>
              <a:rPr lang="en-US" dirty="0"/>
              <a:t>, Olive, Sciberras, </a:t>
            </a:r>
            <a:r>
              <a:rPr lang="en-US" dirty="0" err="1"/>
              <a:t>Karantzas</a:t>
            </a:r>
            <a:r>
              <a:rPr lang="en-US" dirty="0"/>
              <a:t> and </a:t>
            </a:r>
            <a:r>
              <a:rPr lang="en-US" dirty="0" err="1"/>
              <a:t>Westrupp</a:t>
            </a:r>
            <a:r>
              <a:rPr lang="en-US" dirty="0"/>
              <a:t> (2020) avow that the restrictions that came with lockdown led to many families experiencing challenges in their relationships and having some of their existing relationship difficulties being exacerbated by pandemic-related stressors. </a:t>
            </a:r>
          </a:p>
          <a:p>
            <a:endParaRPr lang="en-GB" dirty="0"/>
          </a:p>
        </p:txBody>
      </p:sp>
    </p:spTree>
    <p:extLst>
      <p:ext uri="{BB962C8B-B14F-4D97-AF65-F5344CB8AC3E}">
        <p14:creationId xmlns:p14="http://schemas.microsoft.com/office/powerpoint/2010/main" val="1375944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8D4B9-672C-4F02-88EE-1A5054BED1CB}"/>
              </a:ext>
            </a:extLst>
          </p:cNvPr>
          <p:cNvSpPr>
            <a:spLocks noGrp="1"/>
          </p:cNvSpPr>
          <p:nvPr>
            <p:ph type="title"/>
          </p:nvPr>
        </p:nvSpPr>
        <p:spPr/>
        <p:txBody>
          <a:bodyPr>
            <a:normAutofit fontScale="90000"/>
          </a:bodyPr>
          <a:lstStyle/>
          <a:p>
            <a:pPr algn="ctr"/>
            <a:r>
              <a:rPr lang="en-US" dirty="0"/>
              <a:t>THEME 2: DOMESTIC VIOLENCE WITHIN FAMILIES DURING THE COVID-19 LOCKDOWN</a:t>
            </a:r>
            <a:br>
              <a:rPr lang="en-US" dirty="0"/>
            </a:br>
            <a:endParaRPr lang="en-GB" dirty="0"/>
          </a:p>
        </p:txBody>
      </p:sp>
      <p:sp>
        <p:nvSpPr>
          <p:cNvPr id="3" name="Content Placeholder 2">
            <a:extLst>
              <a:ext uri="{FF2B5EF4-FFF2-40B4-BE49-F238E27FC236}">
                <a16:creationId xmlns:a16="http://schemas.microsoft.com/office/drawing/2014/main" id="{7EA8C640-4ABB-BB5A-D4F6-F613790DA1EB}"/>
              </a:ext>
            </a:extLst>
          </p:cNvPr>
          <p:cNvSpPr>
            <a:spLocks noGrp="1"/>
          </p:cNvSpPr>
          <p:nvPr>
            <p:ph idx="1"/>
          </p:nvPr>
        </p:nvSpPr>
        <p:spPr/>
        <p:txBody>
          <a:bodyPr/>
          <a:lstStyle/>
          <a:p>
            <a:pPr algn="just"/>
            <a:r>
              <a:rPr lang="en-US" dirty="0"/>
              <a:t>There were reported cases of domestic violence in Polokwane which caused disorientation in the families that were affected by COVID-19. </a:t>
            </a:r>
          </a:p>
          <a:p>
            <a:pPr algn="just"/>
            <a:r>
              <a:rPr lang="en-US" dirty="0"/>
              <a:t>Some respondents reported that they have experienced violence in their families during the COVID-19 lockdown whilst some have reported to have witnessed violence in their respective homes.</a:t>
            </a:r>
          </a:p>
          <a:p>
            <a:pPr algn="just"/>
            <a:r>
              <a:rPr lang="en-US" dirty="0"/>
              <a:t> Tisane (2020) found that domestic violence emerged and increased during the COVID-19 lockdown. Tisane further revealed that the number of women calling domestic violence support services increased in various countries during the implementation of the national lockdown.</a:t>
            </a:r>
          </a:p>
          <a:p>
            <a:pPr algn="just"/>
            <a:r>
              <a:rPr lang="en-US" dirty="0"/>
              <a:t>Below is a discussion on the prevalence of domestic violence with its sub-themes which emerged under the question on disorientation of families in Polokwane due to the scourge of COVID-19. </a:t>
            </a:r>
            <a:endParaRPr lang="en-GB" dirty="0"/>
          </a:p>
        </p:txBody>
      </p:sp>
    </p:spTree>
    <p:extLst>
      <p:ext uri="{BB962C8B-B14F-4D97-AF65-F5344CB8AC3E}">
        <p14:creationId xmlns:p14="http://schemas.microsoft.com/office/powerpoint/2010/main" val="542445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4C0AF-DF83-6CE2-CCC5-4454F2BC754B}"/>
              </a:ext>
            </a:extLst>
          </p:cNvPr>
          <p:cNvSpPr>
            <a:spLocks noGrp="1"/>
          </p:cNvSpPr>
          <p:nvPr>
            <p:ph type="title"/>
          </p:nvPr>
        </p:nvSpPr>
        <p:spPr/>
        <p:txBody>
          <a:bodyPr>
            <a:normAutofit fontScale="90000"/>
          </a:bodyPr>
          <a:lstStyle/>
          <a:p>
            <a:pPr algn="ctr"/>
            <a:r>
              <a:rPr lang="en-US" dirty="0"/>
              <a:t>Theme 2: Subtheme 1: The impact of home confinement on domestic violence</a:t>
            </a:r>
            <a:br>
              <a:rPr lang="en-US" dirty="0"/>
            </a:br>
            <a:endParaRPr lang="en-GB" dirty="0"/>
          </a:p>
        </p:txBody>
      </p:sp>
      <p:sp>
        <p:nvSpPr>
          <p:cNvPr id="3" name="Content Placeholder 2">
            <a:extLst>
              <a:ext uri="{FF2B5EF4-FFF2-40B4-BE49-F238E27FC236}">
                <a16:creationId xmlns:a16="http://schemas.microsoft.com/office/drawing/2014/main" id="{2C70CAB6-17D9-BABC-9C77-A8426B878CAC}"/>
              </a:ext>
            </a:extLst>
          </p:cNvPr>
          <p:cNvSpPr>
            <a:spLocks noGrp="1"/>
          </p:cNvSpPr>
          <p:nvPr>
            <p:ph idx="1"/>
          </p:nvPr>
        </p:nvSpPr>
        <p:spPr>
          <a:xfrm>
            <a:off x="1069848" y="1666875"/>
            <a:ext cx="10058400" cy="4829175"/>
          </a:xfrm>
        </p:spPr>
        <p:txBody>
          <a:bodyPr>
            <a:normAutofit fontScale="92500" lnSpcReduction="10000"/>
          </a:bodyPr>
          <a:lstStyle/>
          <a:p>
            <a:pPr algn="just"/>
            <a:r>
              <a:rPr lang="en-US" dirty="0"/>
              <a:t>Home confinement has been reported as one of the contributing factors of domestic violence during the COVID-19 Lockdown. </a:t>
            </a:r>
          </a:p>
          <a:p>
            <a:pPr algn="just"/>
            <a:r>
              <a:rPr lang="en-US" dirty="0"/>
              <a:t>Some respondents indicated that they were exposed to violence as a result of spending more time with their abusive partners. Some respondents have reported that they have witnessed some of their family members abusing the other in their families during the COVID-19 lockdown. </a:t>
            </a:r>
          </a:p>
          <a:p>
            <a:pPr algn="just"/>
            <a:r>
              <a:rPr lang="en-US" dirty="0"/>
              <a:t>The findings of this study are in line with the findings of a study by </a:t>
            </a:r>
            <a:r>
              <a:rPr lang="en-US" dirty="0" err="1"/>
              <a:t>Roesch</a:t>
            </a:r>
            <a:r>
              <a:rPr lang="en-US" dirty="0"/>
              <a:t>, Amin, Gupta and García-Moreno (2020), who found that cases of intimate partner violence became more visible during the COVID-19 pandemic. </a:t>
            </a:r>
          </a:p>
          <a:p>
            <a:pPr algn="just"/>
            <a:r>
              <a:rPr lang="en-US" dirty="0"/>
              <a:t>Although the home confinement restrictions were enforced with the purpose of curbing the spread of the virus, it was unfortunate that it brought negative results for some individuals and families. </a:t>
            </a:r>
          </a:p>
          <a:p>
            <a:pPr algn="just"/>
            <a:r>
              <a:rPr lang="en-US" dirty="0"/>
              <a:t>Negative results include amongst others being stuck at home with an abusive father, mother or partner. This is supported by Tisane (2020) who avers that, restrictions on movement during the COVID-19 lockdown led to some people being stuck at home with their abusive partners</a:t>
            </a:r>
          </a:p>
          <a:p>
            <a:endParaRPr lang="en-GB" dirty="0"/>
          </a:p>
        </p:txBody>
      </p:sp>
    </p:spTree>
    <p:extLst>
      <p:ext uri="{BB962C8B-B14F-4D97-AF65-F5344CB8AC3E}">
        <p14:creationId xmlns:p14="http://schemas.microsoft.com/office/powerpoint/2010/main" val="1786478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21C4-FBF6-EF5B-3043-99B2C89A91CA}"/>
              </a:ext>
            </a:extLst>
          </p:cNvPr>
          <p:cNvSpPr>
            <a:spLocks noGrp="1"/>
          </p:cNvSpPr>
          <p:nvPr>
            <p:ph type="title"/>
          </p:nvPr>
        </p:nvSpPr>
        <p:spPr/>
        <p:txBody>
          <a:bodyPr>
            <a:normAutofit fontScale="90000"/>
          </a:bodyPr>
          <a:lstStyle/>
          <a:p>
            <a:pPr algn="ctr"/>
            <a:r>
              <a:rPr lang="en-US" dirty="0"/>
              <a:t>Theme 2: Subtheme 2: Alcohol consumption and domestic violence</a:t>
            </a:r>
            <a:br>
              <a:rPr lang="en-US" dirty="0"/>
            </a:br>
            <a:endParaRPr lang="en-GB" dirty="0"/>
          </a:p>
        </p:txBody>
      </p:sp>
      <p:sp>
        <p:nvSpPr>
          <p:cNvPr id="3" name="Content Placeholder 2">
            <a:extLst>
              <a:ext uri="{FF2B5EF4-FFF2-40B4-BE49-F238E27FC236}">
                <a16:creationId xmlns:a16="http://schemas.microsoft.com/office/drawing/2014/main" id="{17990A2A-63EB-4846-DFCF-B7596E5047CC}"/>
              </a:ext>
            </a:extLst>
          </p:cNvPr>
          <p:cNvSpPr>
            <a:spLocks noGrp="1"/>
          </p:cNvSpPr>
          <p:nvPr>
            <p:ph idx="1"/>
          </p:nvPr>
        </p:nvSpPr>
        <p:spPr>
          <a:xfrm>
            <a:off x="1069848" y="1800225"/>
            <a:ext cx="10058400" cy="4933949"/>
          </a:xfrm>
        </p:spPr>
        <p:txBody>
          <a:bodyPr/>
          <a:lstStyle/>
          <a:p>
            <a:pPr algn="just"/>
            <a:r>
              <a:rPr lang="en-US" dirty="0"/>
              <a:t>It was found that alcohol within the families that were affected by families in Polokwane was highly consumed which was reported to be another contributing factor of domestic violence. </a:t>
            </a:r>
          </a:p>
          <a:p>
            <a:pPr algn="just"/>
            <a:r>
              <a:rPr lang="en-US" dirty="0"/>
              <a:t>Some respondents have highlighted that their partners abused them after consuming alcohol during the COVID-19 lockdown. </a:t>
            </a:r>
          </a:p>
          <a:p>
            <a:pPr algn="just"/>
            <a:r>
              <a:rPr lang="en-US" dirty="0"/>
              <a:t>In the same breath, Mittal and Singh (2020) found that factors such as alcohol consumption have contributed to a rise in the number of domestic violence cases during the South African lockdown. </a:t>
            </a:r>
          </a:p>
          <a:p>
            <a:pPr algn="just"/>
            <a:r>
              <a:rPr lang="en-US" dirty="0"/>
              <a:t>Studies show that alcohol consumption at above moderate levels is significantly associated with the rising cases of domestic violence (</a:t>
            </a:r>
            <a:r>
              <a:rPr lang="en-US" dirty="0" err="1"/>
              <a:t>Mpani</a:t>
            </a:r>
            <a:r>
              <a:rPr lang="en-US" dirty="0"/>
              <a:t>, 2015 &amp; </a:t>
            </a:r>
            <a:r>
              <a:rPr lang="en-US" dirty="0" err="1"/>
              <a:t>Mpani</a:t>
            </a:r>
            <a:r>
              <a:rPr lang="en-US" dirty="0"/>
              <a:t> &amp; </a:t>
            </a:r>
            <a:r>
              <a:rPr lang="en-US" dirty="0" err="1"/>
              <a:t>Nsibande</a:t>
            </a:r>
            <a:r>
              <a:rPr lang="en-US" dirty="0"/>
              <a:t>, 2015).</a:t>
            </a:r>
          </a:p>
          <a:p>
            <a:endParaRPr lang="en-GB" dirty="0"/>
          </a:p>
        </p:txBody>
      </p:sp>
    </p:spTree>
    <p:extLst>
      <p:ext uri="{BB962C8B-B14F-4D97-AF65-F5344CB8AC3E}">
        <p14:creationId xmlns:p14="http://schemas.microsoft.com/office/powerpoint/2010/main" val="39074522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44</TotalTime>
  <Words>1590</Words>
  <Application>Microsoft Office PowerPoint</Application>
  <PresentationFormat>Widescreen</PresentationFormat>
  <Paragraphs>55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Rockwell</vt:lpstr>
      <vt:lpstr>Rockwell Condensed</vt:lpstr>
      <vt:lpstr>Wingdings</vt:lpstr>
      <vt:lpstr>Wood Type</vt:lpstr>
      <vt:lpstr>THE DISORIENTATION OF FAMILIES BY THE COVID-19 PANDEMIC IN POLOKWANE, SOUTH AFRICA </vt:lpstr>
      <vt:lpstr>INTRODUCTION AND BACKGROUND</vt:lpstr>
      <vt:lpstr>RESEARCH PROBLEM</vt:lpstr>
      <vt:lpstr>Role of theory in the study</vt:lpstr>
      <vt:lpstr>METHODOLOGY </vt:lpstr>
      <vt:lpstr>FINDINGS AND DISCUSSIONS</vt:lpstr>
      <vt:lpstr>THEME 2: DOMESTIC VIOLENCE WITHIN FAMILIES DURING THE COVID-19 LOCKDOWN </vt:lpstr>
      <vt:lpstr>Theme 2: Subtheme 1: The impact of home confinement on domestic violence </vt:lpstr>
      <vt:lpstr>Theme 2: Subtheme 2: Alcohol consumption and domestic violence </vt:lpstr>
      <vt:lpstr>THEME 3: LOSS OF JOBS DURING COVID-19 LOCKDOWN </vt:lpstr>
      <vt:lpstr>CONCLUSIONS AND RECOMMENDATIONS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DISORIENTATION OF FAMILIES BY THE COVID-19 PANDEMIC IN POLOKWANE, SOUTH AFRICA </dc:title>
  <dc:creator>Ramoshaba, Justin</dc:creator>
  <cp:lastModifiedBy>Ramoshaba, Justin</cp:lastModifiedBy>
  <cp:revision>14</cp:revision>
  <dcterms:created xsi:type="dcterms:W3CDTF">2023-09-21T15:44:18Z</dcterms:created>
  <dcterms:modified xsi:type="dcterms:W3CDTF">2023-09-24T08:50:44Z</dcterms:modified>
</cp:coreProperties>
</file>