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4"/>
  </p:sldMasterIdLst>
  <p:sldIdLst>
    <p:sldId id="256" r:id="rId5"/>
    <p:sldId id="257" r:id="rId6"/>
    <p:sldId id="277" r:id="rId7"/>
    <p:sldId id="258" r:id="rId8"/>
    <p:sldId id="278" r:id="rId9"/>
    <p:sldId id="275" r:id="rId10"/>
    <p:sldId id="259" r:id="rId11"/>
    <p:sldId id="270" r:id="rId12"/>
    <p:sldId id="260" r:id="rId13"/>
    <p:sldId id="262" r:id="rId14"/>
    <p:sldId id="263" r:id="rId15"/>
    <p:sldId id="276" r:id="rId16"/>
    <p:sldId id="266"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huda, Gladys" initials="BG" lastIdx="7" clrIdx="0">
    <p:extLst>
      <p:ext uri="{19B8F6BF-5375-455C-9EA6-DF929625EA0E}">
        <p15:presenceInfo xmlns:p15="http://schemas.microsoft.com/office/powerpoint/2012/main" userId="S::bhudag@unisa.ac.za::e13a6f63-3036-4a07-bc18-87b9e066a765" providerId="AD"/>
      </p:ext>
    </p:extLst>
  </p:cmAuthor>
  <p:cmAuthor id="2" name="colleen" initials="c" lastIdx="3" clrIdx="1">
    <p:extLst>
      <p:ext uri="{19B8F6BF-5375-455C-9EA6-DF929625EA0E}">
        <p15:presenceInfo xmlns:p15="http://schemas.microsoft.com/office/powerpoint/2012/main" userId="colle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58CBDB-FDAC-4189-B3CA-D6D71F63E91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65314D8-1243-4982-85A7-7ABFA89B18A6}">
      <dgm:prSet/>
      <dgm:spPr/>
      <dgm:t>
        <a:bodyPr/>
        <a:lstStyle/>
        <a:p>
          <a:r>
            <a:rPr lang="en-ZA"/>
            <a:t>In South Africa supervision challenges are two fold. Those facing the supervisors include that:   </a:t>
          </a:r>
          <a:endParaRPr lang="en-US"/>
        </a:p>
      </dgm:t>
    </dgm:pt>
    <dgm:pt modelId="{129C7930-FE0B-4A7C-87FE-B8F6C213AE00}" type="parTrans" cxnId="{CA47B867-0A6C-4E4E-9192-F2BCB6010106}">
      <dgm:prSet/>
      <dgm:spPr/>
      <dgm:t>
        <a:bodyPr/>
        <a:lstStyle/>
        <a:p>
          <a:endParaRPr lang="en-US"/>
        </a:p>
      </dgm:t>
    </dgm:pt>
    <dgm:pt modelId="{8C2ED386-4FE8-4391-B4F7-F9783B632CE7}" type="sibTrans" cxnId="{CA47B867-0A6C-4E4E-9192-F2BCB6010106}">
      <dgm:prSet/>
      <dgm:spPr/>
      <dgm:t>
        <a:bodyPr/>
        <a:lstStyle/>
        <a:p>
          <a:endParaRPr lang="en-US"/>
        </a:p>
      </dgm:t>
    </dgm:pt>
    <dgm:pt modelId="{58802E3F-CF7B-4ACA-BF75-0577368557C3}">
      <dgm:prSet/>
      <dgm:spPr/>
      <dgm:t>
        <a:bodyPr/>
        <a:lstStyle/>
        <a:p>
          <a:r>
            <a:rPr lang="en-ZA"/>
            <a:t>There is still no formal academic training for supervisors and as such  the current cohort of social work supervisors lack current theoretical knowledge which could assist them in providing quality supervision</a:t>
          </a:r>
          <a:endParaRPr lang="en-US"/>
        </a:p>
      </dgm:t>
    </dgm:pt>
    <dgm:pt modelId="{29DD182C-1EEE-4924-B6C3-8503B1B1519F}" type="parTrans" cxnId="{B8F3C1EA-D77A-4B7E-B9B7-82E11B2316FD}">
      <dgm:prSet/>
      <dgm:spPr/>
      <dgm:t>
        <a:bodyPr/>
        <a:lstStyle/>
        <a:p>
          <a:endParaRPr lang="en-US"/>
        </a:p>
      </dgm:t>
    </dgm:pt>
    <dgm:pt modelId="{E6861026-9A7A-4760-8AA7-39CF8AB068E5}" type="sibTrans" cxnId="{B8F3C1EA-D77A-4B7E-B9B7-82E11B2316FD}">
      <dgm:prSet/>
      <dgm:spPr/>
      <dgm:t>
        <a:bodyPr/>
        <a:lstStyle/>
        <a:p>
          <a:endParaRPr lang="en-US"/>
        </a:p>
      </dgm:t>
    </dgm:pt>
    <dgm:pt modelId="{AD1CE398-7B03-42AF-BE8D-2DD0BD1DB253}">
      <dgm:prSet/>
      <dgm:spPr/>
      <dgm:t>
        <a:bodyPr/>
        <a:lstStyle/>
        <a:p>
          <a:r>
            <a:rPr lang="en-ZA" dirty="0"/>
            <a:t>supervision is also provided in conditions that are not favourable, which are characterised by lack of tools of trade.</a:t>
          </a:r>
          <a:endParaRPr lang="en-US" dirty="0"/>
        </a:p>
      </dgm:t>
    </dgm:pt>
    <dgm:pt modelId="{3089D0D7-2D4E-4F52-AF75-5DD30348E4C4}" type="parTrans" cxnId="{E1534890-3230-4E63-BE5B-0D589D6D0061}">
      <dgm:prSet/>
      <dgm:spPr/>
      <dgm:t>
        <a:bodyPr/>
        <a:lstStyle/>
        <a:p>
          <a:endParaRPr lang="en-US"/>
        </a:p>
      </dgm:t>
    </dgm:pt>
    <dgm:pt modelId="{92541C8D-56BB-41FF-B950-7EA5BB22895A}" type="sibTrans" cxnId="{E1534890-3230-4E63-BE5B-0D589D6D0061}">
      <dgm:prSet/>
      <dgm:spPr/>
      <dgm:t>
        <a:bodyPr/>
        <a:lstStyle/>
        <a:p>
          <a:endParaRPr lang="en-US"/>
        </a:p>
      </dgm:t>
    </dgm:pt>
    <dgm:pt modelId="{C1FADCF6-2A17-4D41-A28B-73DCE87BFEB8}">
      <dgm:prSet/>
      <dgm:spPr/>
      <dgm:t>
        <a:bodyPr/>
        <a:lstStyle/>
        <a:p>
          <a:r>
            <a:rPr lang="en-ZA" dirty="0"/>
            <a:t>Consequently, the productivity of social workers and the services provided to the clients has significantly declined because of lack of </a:t>
          </a:r>
          <a:r>
            <a:rPr lang="en-ZA" dirty="0" smtClean="0"/>
            <a:t>supervision.</a:t>
          </a:r>
          <a:endParaRPr lang="en-US" dirty="0"/>
        </a:p>
      </dgm:t>
    </dgm:pt>
    <dgm:pt modelId="{DE64C03E-8795-4509-A534-C8741A1D3631}" type="parTrans" cxnId="{643EB8B3-75C8-417F-A5D9-85C03D9CA034}">
      <dgm:prSet/>
      <dgm:spPr/>
      <dgm:t>
        <a:bodyPr/>
        <a:lstStyle/>
        <a:p>
          <a:endParaRPr lang="en-US"/>
        </a:p>
      </dgm:t>
    </dgm:pt>
    <dgm:pt modelId="{CA4F8657-2797-42DA-8B26-5F5790E77253}" type="sibTrans" cxnId="{643EB8B3-75C8-417F-A5D9-85C03D9CA034}">
      <dgm:prSet/>
      <dgm:spPr/>
      <dgm:t>
        <a:bodyPr/>
        <a:lstStyle/>
        <a:p>
          <a:endParaRPr lang="en-US"/>
        </a:p>
      </dgm:t>
    </dgm:pt>
    <dgm:pt modelId="{6C6DD791-F1BD-4E54-AFDF-0B2090FD7CE0}">
      <dgm:prSet/>
      <dgm:spPr/>
      <dgm:t>
        <a:bodyPr/>
        <a:lstStyle/>
        <a:p>
          <a:endParaRPr lang="en-US" dirty="0"/>
        </a:p>
      </dgm:t>
    </dgm:pt>
    <dgm:pt modelId="{4B21FF5B-1A13-4F6E-93F5-5187DA03D5E9}" type="parTrans" cxnId="{B3D0F4B4-0305-4D75-8E31-4E90AED9F431}">
      <dgm:prSet/>
      <dgm:spPr/>
      <dgm:t>
        <a:bodyPr/>
        <a:lstStyle/>
        <a:p>
          <a:endParaRPr lang="en-US"/>
        </a:p>
      </dgm:t>
    </dgm:pt>
    <dgm:pt modelId="{E6244846-2F98-4887-B4DB-C55F1A5F4857}" type="sibTrans" cxnId="{B3D0F4B4-0305-4D75-8E31-4E90AED9F431}">
      <dgm:prSet/>
      <dgm:spPr/>
      <dgm:t>
        <a:bodyPr/>
        <a:lstStyle/>
        <a:p>
          <a:endParaRPr lang="en-US"/>
        </a:p>
      </dgm:t>
    </dgm:pt>
    <dgm:pt modelId="{363436EA-4EFE-4783-99EC-E717C33BBD4B}">
      <dgm:prSet/>
      <dgm:spPr/>
      <dgm:t>
        <a:bodyPr/>
        <a:lstStyle/>
        <a:p>
          <a:r>
            <a:rPr lang="en-US" smtClean="0"/>
            <a:t>Most participants perceived supervision as a short term intervention because supervision of social workers does not exist systematically for social work profession.</a:t>
          </a:r>
          <a:endParaRPr lang="en-US" dirty="0"/>
        </a:p>
      </dgm:t>
    </dgm:pt>
    <dgm:pt modelId="{AE715697-8F2C-40B0-B228-83F12A223651}" type="parTrans" cxnId="{C9518A3C-8B77-4301-BCE7-50E4413B817A}">
      <dgm:prSet/>
      <dgm:spPr/>
      <dgm:t>
        <a:bodyPr/>
        <a:lstStyle/>
        <a:p>
          <a:endParaRPr lang="en-US"/>
        </a:p>
      </dgm:t>
    </dgm:pt>
    <dgm:pt modelId="{8B5BC468-92AE-4E07-9970-5D88197B987F}" type="sibTrans" cxnId="{C9518A3C-8B77-4301-BCE7-50E4413B817A}">
      <dgm:prSet/>
      <dgm:spPr/>
      <dgm:t>
        <a:bodyPr/>
        <a:lstStyle/>
        <a:p>
          <a:endParaRPr lang="en-US"/>
        </a:p>
      </dgm:t>
    </dgm:pt>
    <dgm:pt modelId="{AC80B89F-F69A-4777-91E4-39BC78186AD8}" type="pres">
      <dgm:prSet presAssocID="{AF58CBDB-FDAC-4189-B3CA-D6D71F63E913}" presName="vert0" presStyleCnt="0">
        <dgm:presLayoutVars>
          <dgm:dir/>
          <dgm:animOne val="branch"/>
          <dgm:animLvl val="lvl"/>
        </dgm:presLayoutVars>
      </dgm:prSet>
      <dgm:spPr/>
      <dgm:t>
        <a:bodyPr/>
        <a:lstStyle/>
        <a:p>
          <a:endParaRPr lang="en-US"/>
        </a:p>
      </dgm:t>
    </dgm:pt>
    <dgm:pt modelId="{B24F57A7-391C-482E-B3E1-B311513B12E1}" type="pres">
      <dgm:prSet presAssocID="{665314D8-1243-4982-85A7-7ABFA89B18A6}" presName="thickLine" presStyleLbl="alignNode1" presStyleIdx="0" presStyleCnt="6"/>
      <dgm:spPr/>
    </dgm:pt>
    <dgm:pt modelId="{EA91AAC1-6E30-4D48-8DC3-CA635B20F765}" type="pres">
      <dgm:prSet presAssocID="{665314D8-1243-4982-85A7-7ABFA89B18A6}" presName="horz1" presStyleCnt="0"/>
      <dgm:spPr/>
    </dgm:pt>
    <dgm:pt modelId="{5754147A-287B-45C8-B6DE-7BF0DA18CDC8}" type="pres">
      <dgm:prSet presAssocID="{665314D8-1243-4982-85A7-7ABFA89B18A6}" presName="tx1" presStyleLbl="revTx" presStyleIdx="0" presStyleCnt="6"/>
      <dgm:spPr/>
      <dgm:t>
        <a:bodyPr/>
        <a:lstStyle/>
        <a:p>
          <a:endParaRPr lang="en-US"/>
        </a:p>
      </dgm:t>
    </dgm:pt>
    <dgm:pt modelId="{9076A46D-DB96-44FF-99D6-3DC285108481}" type="pres">
      <dgm:prSet presAssocID="{665314D8-1243-4982-85A7-7ABFA89B18A6}" presName="vert1" presStyleCnt="0"/>
      <dgm:spPr/>
    </dgm:pt>
    <dgm:pt modelId="{1F3029BE-3B2C-4A41-B324-8E794B34726C}" type="pres">
      <dgm:prSet presAssocID="{58802E3F-CF7B-4ACA-BF75-0577368557C3}" presName="thickLine" presStyleLbl="alignNode1" presStyleIdx="1" presStyleCnt="6"/>
      <dgm:spPr/>
    </dgm:pt>
    <dgm:pt modelId="{9B53C393-D591-4D80-ADDC-DDD2C9D7F105}" type="pres">
      <dgm:prSet presAssocID="{58802E3F-CF7B-4ACA-BF75-0577368557C3}" presName="horz1" presStyleCnt="0"/>
      <dgm:spPr/>
    </dgm:pt>
    <dgm:pt modelId="{9F2FE82F-FB27-40B2-B2B7-32518DF8F68D}" type="pres">
      <dgm:prSet presAssocID="{58802E3F-CF7B-4ACA-BF75-0577368557C3}" presName="tx1" presStyleLbl="revTx" presStyleIdx="1" presStyleCnt="6"/>
      <dgm:spPr/>
      <dgm:t>
        <a:bodyPr/>
        <a:lstStyle/>
        <a:p>
          <a:endParaRPr lang="en-US"/>
        </a:p>
      </dgm:t>
    </dgm:pt>
    <dgm:pt modelId="{A2FAD8DD-19E1-417E-92A9-E2B8EDAD914A}" type="pres">
      <dgm:prSet presAssocID="{58802E3F-CF7B-4ACA-BF75-0577368557C3}" presName="vert1" presStyleCnt="0"/>
      <dgm:spPr/>
    </dgm:pt>
    <dgm:pt modelId="{F8F3507E-D9A0-424D-9306-6934E40C9F1F}" type="pres">
      <dgm:prSet presAssocID="{AD1CE398-7B03-42AF-BE8D-2DD0BD1DB253}" presName="thickLine" presStyleLbl="alignNode1" presStyleIdx="2" presStyleCnt="6"/>
      <dgm:spPr/>
    </dgm:pt>
    <dgm:pt modelId="{74A89D6C-71FD-4143-AA8B-4F40EAD1E389}" type="pres">
      <dgm:prSet presAssocID="{AD1CE398-7B03-42AF-BE8D-2DD0BD1DB253}" presName="horz1" presStyleCnt="0"/>
      <dgm:spPr/>
    </dgm:pt>
    <dgm:pt modelId="{1DF2E7E4-F641-4D04-A08A-C529EAEEDCAC}" type="pres">
      <dgm:prSet presAssocID="{AD1CE398-7B03-42AF-BE8D-2DD0BD1DB253}" presName="tx1" presStyleLbl="revTx" presStyleIdx="2" presStyleCnt="6"/>
      <dgm:spPr/>
      <dgm:t>
        <a:bodyPr/>
        <a:lstStyle/>
        <a:p>
          <a:endParaRPr lang="en-US"/>
        </a:p>
      </dgm:t>
    </dgm:pt>
    <dgm:pt modelId="{DF8D6EB4-8BDB-40DC-B967-975A12BEA267}" type="pres">
      <dgm:prSet presAssocID="{AD1CE398-7B03-42AF-BE8D-2DD0BD1DB253}" presName="vert1" presStyleCnt="0"/>
      <dgm:spPr/>
    </dgm:pt>
    <dgm:pt modelId="{A33327A6-97FC-4FB6-AC53-E15AA0DD00E1}" type="pres">
      <dgm:prSet presAssocID="{C1FADCF6-2A17-4D41-A28B-73DCE87BFEB8}" presName="thickLine" presStyleLbl="alignNode1" presStyleIdx="3" presStyleCnt="6"/>
      <dgm:spPr/>
    </dgm:pt>
    <dgm:pt modelId="{DA514C20-4F95-4FD5-9812-B2927449F5AF}" type="pres">
      <dgm:prSet presAssocID="{C1FADCF6-2A17-4D41-A28B-73DCE87BFEB8}" presName="horz1" presStyleCnt="0"/>
      <dgm:spPr/>
    </dgm:pt>
    <dgm:pt modelId="{1045A825-4615-4898-B460-3260B8276751}" type="pres">
      <dgm:prSet presAssocID="{C1FADCF6-2A17-4D41-A28B-73DCE87BFEB8}" presName="tx1" presStyleLbl="revTx" presStyleIdx="3" presStyleCnt="6"/>
      <dgm:spPr/>
      <dgm:t>
        <a:bodyPr/>
        <a:lstStyle/>
        <a:p>
          <a:endParaRPr lang="en-US"/>
        </a:p>
      </dgm:t>
    </dgm:pt>
    <dgm:pt modelId="{61F60561-18A9-4670-B2F8-F65966550B4B}" type="pres">
      <dgm:prSet presAssocID="{C1FADCF6-2A17-4D41-A28B-73DCE87BFEB8}" presName="vert1" presStyleCnt="0"/>
      <dgm:spPr/>
    </dgm:pt>
    <dgm:pt modelId="{FD7E8DF1-83AD-4E9C-9C14-B34411B947D6}" type="pres">
      <dgm:prSet presAssocID="{6C6DD791-F1BD-4E54-AFDF-0B2090FD7CE0}" presName="thickLine" presStyleLbl="alignNode1" presStyleIdx="4" presStyleCnt="6"/>
      <dgm:spPr/>
    </dgm:pt>
    <dgm:pt modelId="{8AFE9BB2-126E-4E2B-986B-7CF273211174}" type="pres">
      <dgm:prSet presAssocID="{6C6DD791-F1BD-4E54-AFDF-0B2090FD7CE0}" presName="horz1" presStyleCnt="0"/>
      <dgm:spPr/>
    </dgm:pt>
    <dgm:pt modelId="{87B2DFAB-BA5F-4432-9B74-7CB49BAC065F}" type="pres">
      <dgm:prSet presAssocID="{6C6DD791-F1BD-4E54-AFDF-0B2090FD7CE0}" presName="tx1" presStyleLbl="revTx" presStyleIdx="4" presStyleCnt="6"/>
      <dgm:spPr/>
      <dgm:t>
        <a:bodyPr/>
        <a:lstStyle/>
        <a:p>
          <a:endParaRPr lang="en-US"/>
        </a:p>
      </dgm:t>
    </dgm:pt>
    <dgm:pt modelId="{10805350-046B-4D26-AEB3-BC5EBCA6D380}" type="pres">
      <dgm:prSet presAssocID="{6C6DD791-F1BD-4E54-AFDF-0B2090FD7CE0}" presName="vert1" presStyleCnt="0"/>
      <dgm:spPr/>
    </dgm:pt>
    <dgm:pt modelId="{25480A91-FC39-4E79-9E99-08B09FC36371}" type="pres">
      <dgm:prSet presAssocID="{363436EA-4EFE-4783-99EC-E717C33BBD4B}" presName="thickLine" presStyleLbl="alignNode1" presStyleIdx="5" presStyleCnt="6"/>
      <dgm:spPr/>
    </dgm:pt>
    <dgm:pt modelId="{2AE8BE67-9472-45E7-AD3D-1F43F858359C}" type="pres">
      <dgm:prSet presAssocID="{363436EA-4EFE-4783-99EC-E717C33BBD4B}" presName="horz1" presStyleCnt="0"/>
      <dgm:spPr/>
    </dgm:pt>
    <dgm:pt modelId="{BC6C5376-2124-4F3E-B706-43AE89CD0809}" type="pres">
      <dgm:prSet presAssocID="{363436EA-4EFE-4783-99EC-E717C33BBD4B}" presName="tx1" presStyleLbl="revTx" presStyleIdx="5" presStyleCnt="6"/>
      <dgm:spPr/>
    </dgm:pt>
    <dgm:pt modelId="{CDE9E336-A6F9-4323-84CF-F484C0DB2BE2}" type="pres">
      <dgm:prSet presAssocID="{363436EA-4EFE-4783-99EC-E717C33BBD4B}" presName="vert1" presStyleCnt="0"/>
      <dgm:spPr/>
    </dgm:pt>
  </dgm:ptLst>
  <dgm:cxnLst>
    <dgm:cxn modelId="{4B2188B5-97A6-4E53-82CC-A501373186C8}" type="presOf" srcId="{AF58CBDB-FDAC-4189-B3CA-D6D71F63E913}" destId="{AC80B89F-F69A-4777-91E4-39BC78186AD8}" srcOrd="0" destOrd="0" presId="urn:microsoft.com/office/officeart/2008/layout/LinedList"/>
    <dgm:cxn modelId="{C9518A3C-8B77-4301-BCE7-50E4413B817A}" srcId="{AF58CBDB-FDAC-4189-B3CA-D6D71F63E913}" destId="{363436EA-4EFE-4783-99EC-E717C33BBD4B}" srcOrd="5" destOrd="0" parTransId="{AE715697-8F2C-40B0-B228-83F12A223651}" sibTransId="{8B5BC468-92AE-4E07-9970-5D88197B987F}"/>
    <dgm:cxn modelId="{AD3CD3CE-B510-4885-889D-B6888A8F29DB}" type="presOf" srcId="{665314D8-1243-4982-85A7-7ABFA89B18A6}" destId="{5754147A-287B-45C8-B6DE-7BF0DA18CDC8}" srcOrd="0" destOrd="0" presId="urn:microsoft.com/office/officeart/2008/layout/LinedList"/>
    <dgm:cxn modelId="{D64C4EFA-1237-4DC6-A1D8-FE648BB69F74}" type="presOf" srcId="{C1FADCF6-2A17-4D41-A28B-73DCE87BFEB8}" destId="{1045A825-4615-4898-B460-3260B8276751}" srcOrd="0" destOrd="0" presId="urn:microsoft.com/office/officeart/2008/layout/LinedList"/>
    <dgm:cxn modelId="{61E8FD4C-CD23-42D9-8CB5-9373AF1A65A8}" type="presOf" srcId="{363436EA-4EFE-4783-99EC-E717C33BBD4B}" destId="{BC6C5376-2124-4F3E-B706-43AE89CD0809}" srcOrd="0" destOrd="0" presId="urn:microsoft.com/office/officeart/2008/layout/LinedList"/>
    <dgm:cxn modelId="{88CC2923-3939-4416-855D-02ADB661A246}" type="presOf" srcId="{AD1CE398-7B03-42AF-BE8D-2DD0BD1DB253}" destId="{1DF2E7E4-F641-4D04-A08A-C529EAEEDCAC}" srcOrd="0" destOrd="0" presId="urn:microsoft.com/office/officeart/2008/layout/LinedList"/>
    <dgm:cxn modelId="{643EB8B3-75C8-417F-A5D9-85C03D9CA034}" srcId="{AF58CBDB-FDAC-4189-B3CA-D6D71F63E913}" destId="{C1FADCF6-2A17-4D41-A28B-73DCE87BFEB8}" srcOrd="3" destOrd="0" parTransId="{DE64C03E-8795-4509-A534-C8741A1D3631}" sibTransId="{CA4F8657-2797-42DA-8B26-5F5790E77253}"/>
    <dgm:cxn modelId="{ADB588EB-87C1-4782-9E24-856383BB16B6}" type="presOf" srcId="{58802E3F-CF7B-4ACA-BF75-0577368557C3}" destId="{9F2FE82F-FB27-40B2-B2B7-32518DF8F68D}" srcOrd="0" destOrd="0" presId="urn:microsoft.com/office/officeart/2008/layout/LinedList"/>
    <dgm:cxn modelId="{B8F3C1EA-D77A-4B7E-B9B7-82E11B2316FD}" srcId="{AF58CBDB-FDAC-4189-B3CA-D6D71F63E913}" destId="{58802E3F-CF7B-4ACA-BF75-0577368557C3}" srcOrd="1" destOrd="0" parTransId="{29DD182C-1EEE-4924-B6C3-8503B1B1519F}" sibTransId="{E6861026-9A7A-4760-8AA7-39CF8AB068E5}"/>
    <dgm:cxn modelId="{E1534890-3230-4E63-BE5B-0D589D6D0061}" srcId="{AF58CBDB-FDAC-4189-B3CA-D6D71F63E913}" destId="{AD1CE398-7B03-42AF-BE8D-2DD0BD1DB253}" srcOrd="2" destOrd="0" parTransId="{3089D0D7-2D4E-4F52-AF75-5DD30348E4C4}" sibTransId="{92541C8D-56BB-41FF-B950-7EA5BB22895A}"/>
    <dgm:cxn modelId="{CA47B867-0A6C-4E4E-9192-F2BCB6010106}" srcId="{AF58CBDB-FDAC-4189-B3CA-D6D71F63E913}" destId="{665314D8-1243-4982-85A7-7ABFA89B18A6}" srcOrd="0" destOrd="0" parTransId="{129C7930-FE0B-4A7C-87FE-B8F6C213AE00}" sibTransId="{8C2ED386-4FE8-4391-B4F7-F9783B632CE7}"/>
    <dgm:cxn modelId="{B3D0F4B4-0305-4D75-8E31-4E90AED9F431}" srcId="{AF58CBDB-FDAC-4189-B3CA-D6D71F63E913}" destId="{6C6DD791-F1BD-4E54-AFDF-0B2090FD7CE0}" srcOrd="4" destOrd="0" parTransId="{4B21FF5B-1A13-4F6E-93F5-5187DA03D5E9}" sibTransId="{E6244846-2F98-4887-B4DB-C55F1A5F4857}"/>
    <dgm:cxn modelId="{2F9C8DCA-7720-41D3-AA81-365DA944C193}" type="presOf" srcId="{6C6DD791-F1BD-4E54-AFDF-0B2090FD7CE0}" destId="{87B2DFAB-BA5F-4432-9B74-7CB49BAC065F}" srcOrd="0" destOrd="0" presId="urn:microsoft.com/office/officeart/2008/layout/LinedList"/>
    <dgm:cxn modelId="{C2026906-0CEF-4517-A095-FF7232E5D52E}" type="presParOf" srcId="{AC80B89F-F69A-4777-91E4-39BC78186AD8}" destId="{B24F57A7-391C-482E-B3E1-B311513B12E1}" srcOrd="0" destOrd="0" presId="urn:microsoft.com/office/officeart/2008/layout/LinedList"/>
    <dgm:cxn modelId="{7B082108-CDE5-443F-AA2D-BCB874743E64}" type="presParOf" srcId="{AC80B89F-F69A-4777-91E4-39BC78186AD8}" destId="{EA91AAC1-6E30-4D48-8DC3-CA635B20F765}" srcOrd="1" destOrd="0" presId="urn:microsoft.com/office/officeart/2008/layout/LinedList"/>
    <dgm:cxn modelId="{FCE00BB7-689B-4E45-9BE7-E2FFE5EEDE58}" type="presParOf" srcId="{EA91AAC1-6E30-4D48-8DC3-CA635B20F765}" destId="{5754147A-287B-45C8-B6DE-7BF0DA18CDC8}" srcOrd="0" destOrd="0" presId="urn:microsoft.com/office/officeart/2008/layout/LinedList"/>
    <dgm:cxn modelId="{30BCC4AA-99A9-4A69-914E-41DC317DDA14}" type="presParOf" srcId="{EA91AAC1-6E30-4D48-8DC3-CA635B20F765}" destId="{9076A46D-DB96-44FF-99D6-3DC285108481}" srcOrd="1" destOrd="0" presId="urn:microsoft.com/office/officeart/2008/layout/LinedList"/>
    <dgm:cxn modelId="{62416C83-1168-4D61-8137-836F01C56538}" type="presParOf" srcId="{AC80B89F-F69A-4777-91E4-39BC78186AD8}" destId="{1F3029BE-3B2C-4A41-B324-8E794B34726C}" srcOrd="2" destOrd="0" presId="urn:microsoft.com/office/officeart/2008/layout/LinedList"/>
    <dgm:cxn modelId="{43F4731A-9413-499C-AFA8-7E0D8EFFCA6F}" type="presParOf" srcId="{AC80B89F-F69A-4777-91E4-39BC78186AD8}" destId="{9B53C393-D591-4D80-ADDC-DDD2C9D7F105}" srcOrd="3" destOrd="0" presId="urn:microsoft.com/office/officeart/2008/layout/LinedList"/>
    <dgm:cxn modelId="{FF07F3AB-562D-45CD-928A-C496FBEC049A}" type="presParOf" srcId="{9B53C393-D591-4D80-ADDC-DDD2C9D7F105}" destId="{9F2FE82F-FB27-40B2-B2B7-32518DF8F68D}" srcOrd="0" destOrd="0" presId="urn:microsoft.com/office/officeart/2008/layout/LinedList"/>
    <dgm:cxn modelId="{C530289A-E410-48B5-980B-52DF736E297A}" type="presParOf" srcId="{9B53C393-D591-4D80-ADDC-DDD2C9D7F105}" destId="{A2FAD8DD-19E1-417E-92A9-E2B8EDAD914A}" srcOrd="1" destOrd="0" presId="urn:microsoft.com/office/officeart/2008/layout/LinedList"/>
    <dgm:cxn modelId="{AD6BEA9E-E3CF-4622-89EE-9B8BBD315C43}" type="presParOf" srcId="{AC80B89F-F69A-4777-91E4-39BC78186AD8}" destId="{F8F3507E-D9A0-424D-9306-6934E40C9F1F}" srcOrd="4" destOrd="0" presId="urn:microsoft.com/office/officeart/2008/layout/LinedList"/>
    <dgm:cxn modelId="{CA479262-0DF5-4CC8-B784-AB0873565057}" type="presParOf" srcId="{AC80B89F-F69A-4777-91E4-39BC78186AD8}" destId="{74A89D6C-71FD-4143-AA8B-4F40EAD1E389}" srcOrd="5" destOrd="0" presId="urn:microsoft.com/office/officeart/2008/layout/LinedList"/>
    <dgm:cxn modelId="{609E2454-ED49-42EE-9EFB-C7A538A63992}" type="presParOf" srcId="{74A89D6C-71FD-4143-AA8B-4F40EAD1E389}" destId="{1DF2E7E4-F641-4D04-A08A-C529EAEEDCAC}" srcOrd="0" destOrd="0" presId="urn:microsoft.com/office/officeart/2008/layout/LinedList"/>
    <dgm:cxn modelId="{6F698C2B-9C86-4272-BC44-67510A514A54}" type="presParOf" srcId="{74A89D6C-71FD-4143-AA8B-4F40EAD1E389}" destId="{DF8D6EB4-8BDB-40DC-B967-975A12BEA267}" srcOrd="1" destOrd="0" presId="urn:microsoft.com/office/officeart/2008/layout/LinedList"/>
    <dgm:cxn modelId="{2681E730-E67D-471B-8983-AEA103A709CD}" type="presParOf" srcId="{AC80B89F-F69A-4777-91E4-39BC78186AD8}" destId="{A33327A6-97FC-4FB6-AC53-E15AA0DD00E1}" srcOrd="6" destOrd="0" presId="urn:microsoft.com/office/officeart/2008/layout/LinedList"/>
    <dgm:cxn modelId="{19B3BBE5-42A8-4A3F-BE5B-3D49DF6CFF04}" type="presParOf" srcId="{AC80B89F-F69A-4777-91E4-39BC78186AD8}" destId="{DA514C20-4F95-4FD5-9812-B2927449F5AF}" srcOrd="7" destOrd="0" presId="urn:microsoft.com/office/officeart/2008/layout/LinedList"/>
    <dgm:cxn modelId="{528D4300-FD8D-4560-909A-B3F7E4FE3B8D}" type="presParOf" srcId="{DA514C20-4F95-4FD5-9812-B2927449F5AF}" destId="{1045A825-4615-4898-B460-3260B8276751}" srcOrd="0" destOrd="0" presId="urn:microsoft.com/office/officeart/2008/layout/LinedList"/>
    <dgm:cxn modelId="{E8DAF522-94F4-4B97-9C7A-1382C8003878}" type="presParOf" srcId="{DA514C20-4F95-4FD5-9812-B2927449F5AF}" destId="{61F60561-18A9-4670-B2F8-F65966550B4B}" srcOrd="1" destOrd="0" presId="urn:microsoft.com/office/officeart/2008/layout/LinedList"/>
    <dgm:cxn modelId="{590424FD-2370-4346-8C31-A5ECDE11EFDE}" type="presParOf" srcId="{AC80B89F-F69A-4777-91E4-39BC78186AD8}" destId="{FD7E8DF1-83AD-4E9C-9C14-B34411B947D6}" srcOrd="8" destOrd="0" presId="urn:microsoft.com/office/officeart/2008/layout/LinedList"/>
    <dgm:cxn modelId="{33DF5C92-8935-40BD-89F3-B0C3E5EE53E5}" type="presParOf" srcId="{AC80B89F-F69A-4777-91E4-39BC78186AD8}" destId="{8AFE9BB2-126E-4E2B-986B-7CF273211174}" srcOrd="9" destOrd="0" presId="urn:microsoft.com/office/officeart/2008/layout/LinedList"/>
    <dgm:cxn modelId="{3850FFE4-BB35-4555-92AB-86673A575150}" type="presParOf" srcId="{8AFE9BB2-126E-4E2B-986B-7CF273211174}" destId="{87B2DFAB-BA5F-4432-9B74-7CB49BAC065F}" srcOrd="0" destOrd="0" presId="urn:microsoft.com/office/officeart/2008/layout/LinedList"/>
    <dgm:cxn modelId="{A58EED7D-7216-4319-BAE4-962005B28B9D}" type="presParOf" srcId="{8AFE9BB2-126E-4E2B-986B-7CF273211174}" destId="{10805350-046B-4D26-AEB3-BC5EBCA6D380}" srcOrd="1" destOrd="0" presId="urn:microsoft.com/office/officeart/2008/layout/LinedList"/>
    <dgm:cxn modelId="{50D31A7E-087B-4458-A2B3-F0C747DF03A3}" type="presParOf" srcId="{AC80B89F-F69A-4777-91E4-39BC78186AD8}" destId="{25480A91-FC39-4E79-9E99-08B09FC36371}" srcOrd="10" destOrd="0" presId="urn:microsoft.com/office/officeart/2008/layout/LinedList"/>
    <dgm:cxn modelId="{8938BCC8-C45B-40CB-917B-9FA6DBC1F34B}" type="presParOf" srcId="{AC80B89F-F69A-4777-91E4-39BC78186AD8}" destId="{2AE8BE67-9472-45E7-AD3D-1F43F858359C}" srcOrd="11" destOrd="0" presId="urn:microsoft.com/office/officeart/2008/layout/LinedList"/>
    <dgm:cxn modelId="{59B38919-A199-4AF1-8F2A-692070ED27EB}" type="presParOf" srcId="{2AE8BE67-9472-45E7-AD3D-1F43F858359C}" destId="{BC6C5376-2124-4F3E-B706-43AE89CD0809}" srcOrd="0" destOrd="0" presId="urn:microsoft.com/office/officeart/2008/layout/LinedList"/>
    <dgm:cxn modelId="{56F7D486-128D-4FC2-8475-64B07182778E}" type="presParOf" srcId="{2AE8BE67-9472-45E7-AD3D-1F43F858359C}" destId="{CDE9E336-A6F9-4323-84CF-F484C0DB2BE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58CBDB-FDAC-4189-B3CA-D6D71F63E91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65314D8-1243-4982-85A7-7ABFA89B18A6}">
      <dgm:prSet/>
      <dgm:spPr/>
      <dgm:t>
        <a:bodyPr/>
        <a:lstStyle/>
        <a:p>
          <a:r>
            <a:rPr lang="en-ZA" dirty="0" smtClean="0"/>
            <a:t>Another problem which is negatively affecting the productivity of social workers is that social work supervisors are not adequate enough to offer supervision. </a:t>
          </a:r>
          <a:endParaRPr lang="en-US" dirty="0"/>
        </a:p>
      </dgm:t>
    </dgm:pt>
    <dgm:pt modelId="{129C7930-FE0B-4A7C-87FE-B8F6C213AE00}" type="parTrans" cxnId="{CA47B867-0A6C-4E4E-9192-F2BCB6010106}">
      <dgm:prSet/>
      <dgm:spPr/>
      <dgm:t>
        <a:bodyPr/>
        <a:lstStyle/>
        <a:p>
          <a:endParaRPr lang="en-US"/>
        </a:p>
      </dgm:t>
    </dgm:pt>
    <dgm:pt modelId="{8C2ED386-4FE8-4391-B4F7-F9783B632CE7}" type="sibTrans" cxnId="{CA47B867-0A6C-4E4E-9192-F2BCB6010106}">
      <dgm:prSet/>
      <dgm:spPr/>
      <dgm:t>
        <a:bodyPr/>
        <a:lstStyle/>
        <a:p>
          <a:endParaRPr lang="en-US"/>
        </a:p>
      </dgm:t>
    </dgm:pt>
    <dgm:pt modelId="{58802E3F-CF7B-4ACA-BF75-0577368557C3}">
      <dgm:prSet/>
      <dgm:spPr/>
      <dgm:t>
        <a:bodyPr/>
        <a:lstStyle/>
        <a:p>
          <a:r>
            <a:rPr lang="en-US" dirty="0" smtClean="0"/>
            <a:t>Working conditions of social workers are also adversely affecting the provision of quality supervision in social work services.</a:t>
          </a:r>
          <a:endParaRPr lang="en-US" dirty="0"/>
        </a:p>
      </dgm:t>
    </dgm:pt>
    <dgm:pt modelId="{29DD182C-1EEE-4924-B6C3-8503B1B1519F}" type="parTrans" cxnId="{B8F3C1EA-D77A-4B7E-B9B7-82E11B2316FD}">
      <dgm:prSet/>
      <dgm:spPr/>
      <dgm:t>
        <a:bodyPr/>
        <a:lstStyle/>
        <a:p>
          <a:endParaRPr lang="en-US"/>
        </a:p>
      </dgm:t>
    </dgm:pt>
    <dgm:pt modelId="{E6861026-9A7A-4760-8AA7-39CF8AB068E5}" type="sibTrans" cxnId="{B8F3C1EA-D77A-4B7E-B9B7-82E11B2316FD}">
      <dgm:prSet/>
      <dgm:spPr/>
      <dgm:t>
        <a:bodyPr/>
        <a:lstStyle/>
        <a:p>
          <a:endParaRPr lang="en-US"/>
        </a:p>
      </dgm:t>
    </dgm:pt>
    <dgm:pt modelId="{AD1CE398-7B03-42AF-BE8D-2DD0BD1DB253}">
      <dgm:prSet/>
      <dgm:spPr/>
      <dgm:t>
        <a:bodyPr/>
        <a:lstStyle/>
        <a:p>
          <a:r>
            <a:rPr lang="en-ZA" dirty="0" smtClean="0"/>
            <a:t>(Loos &amp; </a:t>
          </a:r>
          <a:r>
            <a:rPr lang="en-ZA" dirty="0" err="1" smtClean="0"/>
            <a:t>Kostecki</a:t>
          </a:r>
          <a:r>
            <a:rPr lang="en-ZA" dirty="0" smtClean="0"/>
            <a:t>, 2018). Braid, 2012). (</a:t>
          </a:r>
          <a:r>
            <a:rPr lang="en-ZA" dirty="0" err="1" smtClean="0"/>
            <a:t>Engelbrecht</a:t>
          </a:r>
          <a:r>
            <a:rPr lang="en-ZA" dirty="0" smtClean="0"/>
            <a:t>, 2010) (</a:t>
          </a:r>
          <a:r>
            <a:rPr lang="en-ZA" dirty="0" err="1" smtClean="0"/>
            <a:t>Manthosi</a:t>
          </a:r>
          <a:r>
            <a:rPr lang="en-ZA" dirty="0" smtClean="0"/>
            <a:t>, 2016:Godden,2012:Engelbrecht,2013). (</a:t>
          </a:r>
          <a:r>
            <a:rPr lang="en-ZA" dirty="0" err="1" smtClean="0"/>
            <a:t>Engelbrecht</a:t>
          </a:r>
          <a:r>
            <a:rPr lang="en-ZA" dirty="0" smtClean="0"/>
            <a:t>, 2014).(Godden, 2012). (</a:t>
          </a:r>
          <a:r>
            <a:rPr lang="en-ZA" dirty="0" err="1" smtClean="0"/>
            <a:t>Manthosi</a:t>
          </a:r>
          <a:r>
            <a:rPr lang="en-ZA" dirty="0" smtClean="0"/>
            <a:t> &amp; </a:t>
          </a:r>
          <a:r>
            <a:rPr lang="en-ZA" dirty="0" err="1" smtClean="0"/>
            <a:t>Makhubele</a:t>
          </a:r>
          <a:r>
            <a:rPr lang="en-ZA" dirty="0" smtClean="0"/>
            <a:t> 2016) (</a:t>
          </a:r>
          <a:r>
            <a:rPr lang="en-ZA" dirty="0" err="1" smtClean="0"/>
            <a:t>Shokane</a:t>
          </a:r>
          <a:r>
            <a:rPr lang="en-ZA" dirty="0" smtClean="0"/>
            <a:t> et al.,2017). (</a:t>
          </a:r>
          <a:r>
            <a:rPr lang="en-ZA" dirty="0" err="1" smtClean="0"/>
            <a:t>Artan</a:t>
          </a:r>
          <a:r>
            <a:rPr lang="en-ZA" dirty="0" smtClean="0"/>
            <a:t>, </a:t>
          </a:r>
          <a:r>
            <a:rPr lang="en-ZA" dirty="0" err="1" smtClean="0"/>
            <a:t>Ozkan</a:t>
          </a:r>
          <a:r>
            <a:rPr lang="en-ZA" dirty="0" smtClean="0"/>
            <a:t> &amp; </a:t>
          </a:r>
          <a:r>
            <a:rPr lang="en-ZA" dirty="0" err="1" smtClean="0"/>
            <a:t>Acikgozi</a:t>
          </a:r>
          <a:r>
            <a:rPr lang="en-ZA" dirty="0" smtClean="0"/>
            <a:t>, 2018).</a:t>
          </a:r>
          <a:endParaRPr lang="en-US" dirty="0"/>
        </a:p>
      </dgm:t>
    </dgm:pt>
    <dgm:pt modelId="{3089D0D7-2D4E-4F52-AF75-5DD30348E4C4}" type="parTrans" cxnId="{E1534890-3230-4E63-BE5B-0D589D6D0061}">
      <dgm:prSet/>
      <dgm:spPr/>
      <dgm:t>
        <a:bodyPr/>
        <a:lstStyle/>
        <a:p>
          <a:endParaRPr lang="en-US"/>
        </a:p>
      </dgm:t>
    </dgm:pt>
    <dgm:pt modelId="{92541C8D-56BB-41FF-B950-7EA5BB22895A}" type="sibTrans" cxnId="{E1534890-3230-4E63-BE5B-0D589D6D0061}">
      <dgm:prSet/>
      <dgm:spPr/>
      <dgm:t>
        <a:bodyPr/>
        <a:lstStyle/>
        <a:p>
          <a:endParaRPr lang="en-US"/>
        </a:p>
      </dgm:t>
    </dgm:pt>
    <dgm:pt modelId="{C1FADCF6-2A17-4D41-A28B-73DCE87BFEB8}">
      <dgm:prSet/>
      <dgm:spPr/>
      <dgm:t>
        <a:bodyPr/>
        <a:lstStyle/>
        <a:p>
          <a:endParaRPr lang="en-US" dirty="0"/>
        </a:p>
      </dgm:t>
    </dgm:pt>
    <dgm:pt modelId="{DE64C03E-8795-4509-A534-C8741A1D3631}" type="parTrans" cxnId="{643EB8B3-75C8-417F-A5D9-85C03D9CA034}">
      <dgm:prSet/>
      <dgm:spPr/>
      <dgm:t>
        <a:bodyPr/>
        <a:lstStyle/>
        <a:p>
          <a:endParaRPr lang="en-US"/>
        </a:p>
      </dgm:t>
    </dgm:pt>
    <dgm:pt modelId="{CA4F8657-2797-42DA-8B26-5F5790E77253}" type="sibTrans" cxnId="{643EB8B3-75C8-417F-A5D9-85C03D9CA034}">
      <dgm:prSet/>
      <dgm:spPr/>
      <dgm:t>
        <a:bodyPr/>
        <a:lstStyle/>
        <a:p>
          <a:endParaRPr lang="en-US"/>
        </a:p>
      </dgm:t>
    </dgm:pt>
    <dgm:pt modelId="{6C6DD791-F1BD-4E54-AFDF-0B2090FD7CE0}">
      <dgm:prSet/>
      <dgm:spPr/>
      <dgm:t>
        <a:bodyPr/>
        <a:lstStyle/>
        <a:p>
          <a:endParaRPr lang="en-US" dirty="0"/>
        </a:p>
      </dgm:t>
    </dgm:pt>
    <dgm:pt modelId="{4B21FF5B-1A13-4F6E-93F5-5187DA03D5E9}" type="parTrans" cxnId="{B3D0F4B4-0305-4D75-8E31-4E90AED9F431}">
      <dgm:prSet/>
      <dgm:spPr/>
      <dgm:t>
        <a:bodyPr/>
        <a:lstStyle/>
        <a:p>
          <a:endParaRPr lang="en-US"/>
        </a:p>
      </dgm:t>
    </dgm:pt>
    <dgm:pt modelId="{E6244846-2F98-4887-B4DB-C55F1A5F4857}" type="sibTrans" cxnId="{B3D0F4B4-0305-4D75-8E31-4E90AED9F431}">
      <dgm:prSet/>
      <dgm:spPr/>
      <dgm:t>
        <a:bodyPr/>
        <a:lstStyle/>
        <a:p>
          <a:endParaRPr lang="en-US"/>
        </a:p>
      </dgm:t>
    </dgm:pt>
    <dgm:pt modelId="{BEC70C9B-844B-46F5-9601-8EF3CBF1A202}">
      <dgm:prSet/>
      <dgm:spPr/>
      <dgm:t>
        <a:bodyPr/>
        <a:lstStyle/>
        <a:p>
          <a:endParaRPr lang="en-US" dirty="0"/>
        </a:p>
      </dgm:t>
    </dgm:pt>
    <dgm:pt modelId="{E04F0132-A0B2-49D0-B16E-B6C861CABB61}" type="parTrans" cxnId="{0F138D8E-0A52-476C-BAA4-24793D2DF844}">
      <dgm:prSet/>
      <dgm:spPr/>
      <dgm:t>
        <a:bodyPr/>
        <a:lstStyle/>
        <a:p>
          <a:endParaRPr lang="en-US"/>
        </a:p>
      </dgm:t>
    </dgm:pt>
    <dgm:pt modelId="{7D3D726E-6129-470E-91E0-55753266E00A}" type="sibTrans" cxnId="{0F138D8E-0A52-476C-BAA4-24793D2DF844}">
      <dgm:prSet/>
      <dgm:spPr/>
      <dgm:t>
        <a:bodyPr/>
        <a:lstStyle/>
        <a:p>
          <a:endParaRPr lang="en-US"/>
        </a:p>
      </dgm:t>
    </dgm:pt>
    <dgm:pt modelId="{AC80B89F-F69A-4777-91E4-39BC78186AD8}" type="pres">
      <dgm:prSet presAssocID="{AF58CBDB-FDAC-4189-B3CA-D6D71F63E913}" presName="vert0" presStyleCnt="0">
        <dgm:presLayoutVars>
          <dgm:dir/>
          <dgm:animOne val="branch"/>
          <dgm:animLvl val="lvl"/>
        </dgm:presLayoutVars>
      </dgm:prSet>
      <dgm:spPr/>
      <dgm:t>
        <a:bodyPr/>
        <a:lstStyle/>
        <a:p>
          <a:endParaRPr lang="en-US"/>
        </a:p>
      </dgm:t>
    </dgm:pt>
    <dgm:pt modelId="{B24F57A7-391C-482E-B3E1-B311513B12E1}" type="pres">
      <dgm:prSet presAssocID="{665314D8-1243-4982-85A7-7ABFA89B18A6}" presName="thickLine" presStyleLbl="alignNode1" presStyleIdx="0" presStyleCnt="6"/>
      <dgm:spPr/>
    </dgm:pt>
    <dgm:pt modelId="{EA91AAC1-6E30-4D48-8DC3-CA635B20F765}" type="pres">
      <dgm:prSet presAssocID="{665314D8-1243-4982-85A7-7ABFA89B18A6}" presName="horz1" presStyleCnt="0"/>
      <dgm:spPr/>
    </dgm:pt>
    <dgm:pt modelId="{5754147A-287B-45C8-B6DE-7BF0DA18CDC8}" type="pres">
      <dgm:prSet presAssocID="{665314D8-1243-4982-85A7-7ABFA89B18A6}" presName="tx1" presStyleLbl="revTx" presStyleIdx="0" presStyleCnt="6"/>
      <dgm:spPr/>
      <dgm:t>
        <a:bodyPr/>
        <a:lstStyle/>
        <a:p>
          <a:endParaRPr lang="en-US"/>
        </a:p>
      </dgm:t>
    </dgm:pt>
    <dgm:pt modelId="{9076A46D-DB96-44FF-99D6-3DC285108481}" type="pres">
      <dgm:prSet presAssocID="{665314D8-1243-4982-85A7-7ABFA89B18A6}" presName="vert1" presStyleCnt="0"/>
      <dgm:spPr/>
    </dgm:pt>
    <dgm:pt modelId="{1F3029BE-3B2C-4A41-B324-8E794B34726C}" type="pres">
      <dgm:prSet presAssocID="{58802E3F-CF7B-4ACA-BF75-0577368557C3}" presName="thickLine" presStyleLbl="alignNode1" presStyleIdx="1" presStyleCnt="6"/>
      <dgm:spPr/>
    </dgm:pt>
    <dgm:pt modelId="{9B53C393-D591-4D80-ADDC-DDD2C9D7F105}" type="pres">
      <dgm:prSet presAssocID="{58802E3F-CF7B-4ACA-BF75-0577368557C3}" presName="horz1" presStyleCnt="0"/>
      <dgm:spPr/>
    </dgm:pt>
    <dgm:pt modelId="{9F2FE82F-FB27-40B2-B2B7-32518DF8F68D}" type="pres">
      <dgm:prSet presAssocID="{58802E3F-CF7B-4ACA-BF75-0577368557C3}" presName="tx1" presStyleLbl="revTx" presStyleIdx="1" presStyleCnt="6"/>
      <dgm:spPr/>
      <dgm:t>
        <a:bodyPr/>
        <a:lstStyle/>
        <a:p>
          <a:endParaRPr lang="en-US"/>
        </a:p>
      </dgm:t>
    </dgm:pt>
    <dgm:pt modelId="{A2FAD8DD-19E1-417E-92A9-E2B8EDAD914A}" type="pres">
      <dgm:prSet presAssocID="{58802E3F-CF7B-4ACA-BF75-0577368557C3}" presName="vert1" presStyleCnt="0"/>
      <dgm:spPr/>
    </dgm:pt>
    <dgm:pt modelId="{F8F3507E-D9A0-424D-9306-6934E40C9F1F}" type="pres">
      <dgm:prSet presAssocID="{AD1CE398-7B03-42AF-BE8D-2DD0BD1DB253}" presName="thickLine" presStyleLbl="alignNode1" presStyleIdx="2" presStyleCnt="6"/>
      <dgm:spPr/>
    </dgm:pt>
    <dgm:pt modelId="{74A89D6C-71FD-4143-AA8B-4F40EAD1E389}" type="pres">
      <dgm:prSet presAssocID="{AD1CE398-7B03-42AF-BE8D-2DD0BD1DB253}" presName="horz1" presStyleCnt="0"/>
      <dgm:spPr/>
    </dgm:pt>
    <dgm:pt modelId="{1DF2E7E4-F641-4D04-A08A-C529EAEEDCAC}" type="pres">
      <dgm:prSet presAssocID="{AD1CE398-7B03-42AF-BE8D-2DD0BD1DB253}" presName="tx1" presStyleLbl="revTx" presStyleIdx="2" presStyleCnt="6"/>
      <dgm:spPr/>
      <dgm:t>
        <a:bodyPr/>
        <a:lstStyle/>
        <a:p>
          <a:endParaRPr lang="en-US"/>
        </a:p>
      </dgm:t>
    </dgm:pt>
    <dgm:pt modelId="{DF8D6EB4-8BDB-40DC-B967-975A12BEA267}" type="pres">
      <dgm:prSet presAssocID="{AD1CE398-7B03-42AF-BE8D-2DD0BD1DB253}" presName="vert1" presStyleCnt="0"/>
      <dgm:spPr/>
    </dgm:pt>
    <dgm:pt modelId="{A33327A6-97FC-4FB6-AC53-E15AA0DD00E1}" type="pres">
      <dgm:prSet presAssocID="{C1FADCF6-2A17-4D41-A28B-73DCE87BFEB8}" presName="thickLine" presStyleLbl="alignNode1" presStyleIdx="3" presStyleCnt="6"/>
      <dgm:spPr/>
    </dgm:pt>
    <dgm:pt modelId="{DA514C20-4F95-4FD5-9812-B2927449F5AF}" type="pres">
      <dgm:prSet presAssocID="{C1FADCF6-2A17-4D41-A28B-73DCE87BFEB8}" presName="horz1" presStyleCnt="0"/>
      <dgm:spPr/>
    </dgm:pt>
    <dgm:pt modelId="{1045A825-4615-4898-B460-3260B8276751}" type="pres">
      <dgm:prSet presAssocID="{C1FADCF6-2A17-4D41-A28B-73DCE87BFEB8}" presName="tx1" presStyleLbl="revTx" presStyleIdx="3" presStyleCnt="6"/>
      <dgm:spPr/>
      <dgm:t>
        <a:bodyPr/>
        <a:lstStyle/>
        <a:p>
          <a:endParaRPr lang="en-US"/>
        </a:p>
      </dgm:t>
    </dgm:pt>
    <dgm:pt modelId="{61F60561-18A9-4670-B2F8-F65966550B4B}" type="pres">
      <dgm:prSet presAssocID="{C1FADCF6-2A17-4D41-A28B-73DCE87BFEB8}" presName="vert1" presStyleCnt="0"/>
      <dgm:spPr/>
    </dgm:pt>
    <dgm:pt modelId="{FD7E8DF1-83AD-4E9C-9C14-B34411B947D6}" type="pres">
      <dgm:prSet presAssocID="{6C6DD791-F1BD-4E54-AFDF-0B2090FD7CE0}" presName="thickLine" presStyleLbl="alignNode1" presStyleIdx="4" presStyleCnt="6"/>
      <dgm:spPr/>
    </dgm:pt>
    <dgm:pt modelId="{8AFE9BB2-126E-4E2B-986B-7CF273211174}" type="pres">
      <dgm:prSet presAssocID="{6C6DD791-F1BD-4E54-AFDF-0B2090FD7CE0}" presName="horz1" presStyleCnt="0"/>
      <dgm:spPr/>
    </dgm:pt>
    <dgm:pt modelId="{87B2DFAB-BA5F-4432-9B74-7CB49BAC065F}" type="pres">
      <dgm:prSet presAssocID="{6C6DD791-F1BD-4E54-AFDF-0B2090FD7CE0}" presName="tx1" presStyleLbl="revTx" presStyleIdx="4" presStyleCnt="6"/>
      <dgm:spPr/>
      <dgm:t>
        <a:bodyPr/>
        <a:lstStyle/>
        <a:p>
          <a:endParaRPr lang="en-US"/>
        </a:p>
      </dgm:t>
    </dgm:pt>
    <dgm:pt modelId="{10805350-046B-4D26-AEB3-BC5EBCA6D380}" type="pres">
      <dgm:prSet presAssocID="{6C6DD791-F1BD-4E54-AFDF-0B2090FD7CE0}" presName="vert1" presStyleCnt="0"/>
      <dgm:spPr/>
    </dgm:pt>
    <dgm:pt modelId="{BB3E48EF-893B-4A12-B569-52A9E77253F8}" type="pres">
      <dgm:prSet presAssocID="{BEC70C9B-844B-46F5-9601-8EF3CBF1A202}" presName="thickLine" presStyleLbl="alignNode1" presStyleIdx="5" presStyleCnt="6"/>
      <dgm:spPr/>
    </dgm:pt>
    <dgm:pt modelId="{CC3921DC-08C2-4C5F-A50D-38F643FBB8A4}" type="pres">
      <dgm:prSet presAssocID="{BEC70C9B-844B-46F5-9601-8EF3CBF1A202}" presName="horz1" presStyleCnt="0"/>
      <dgm:spPr/>
    </dgm:pt>
    <dgm:pt modelId="{FF14AE4C-50E8-43DC-A808-FA62410334D9}" type="pres">
      <dgm:prSet presAssocID="{BEC70C9B-844B-46F5-9601-8EF3CBF1A202}" presName="tx1" presStyleLbl="revTx" presStyleIdx="5" presStyleCnt="6"/>
      <dgm:spPr/>
      <dgm:t>
        <a:bodyPr/>
        <a:lstStyle/>
        <a:p>
          <a:endParaRPr lang="en-US"/>
        </a:p>
      </dgm:t>
    </dgm:pt>
    <dgm:pt modelId="{9CBB17ED-33D4-489C-9443-107E8A29A85D}" type="pres">
      <dgm:prSet presAssocID="{BEC70C9B-844B-46F5-9601-8EF3CBF1A202}" presName="vert1" presStyleCnt="0"/>
      <dgm:spPr/>
    </dgm:pt>
  </dgm:ptLst>
  <dgm:cxnLst>
    <dgm:cxn modelId="{4B2188B5-97A6-4E53-82CC-A501373186C8}" type="presOf" srcId="{AF58CBDB-FDAC-4189-B3CA-D6D71F63E913}" destId="{AC80B89F-F69A-4777-91E4-39BC78186AD8}" srcOrd="0" destOrd="0" presId="urn:microsoft.com/office/officeart/2008/layout/LinedList"/>
    <dgm:cxn modelId="{AD3CD3CE-B510-4885-889D-B6888A8F29DB}" type="presOf" srcId="{665314D8-1243-4982-85A7-7ABFA89B18A6}" destId="{5754147A-287B-45C8-B6DE-7BF0DA18CDC8}" srcOrd="0" destOrd="0" presId="urn:microsoft.com/office/officeart/2008/layout/LinedList"/>
    <dgm:cxn modelId="{D64C4EFA-1237-4DC6-A1D8-FE648BB69F74}" type="presOf" srcId="{C1FADCF6-2A17-4D41-A28B-73DCE87BFEB8}" destId="{1045A825-4615-4898-B460-3260B8276751}" srcOrd="0" destOrd="0" presId="urn:microsoft.com/office/officeart/2008/layout/LinedList"/>
    <dgm:cxn modelId="{88CC2923-3939-4416-855D-02ADB661A246}" type="presOf" srcId="{AD1CE398-7B03-42AF-BE8D-2DD0BD1DB253}" destId="{1DF2E7E4-F641-4D04-A08A-C529EAEEDCAC}" srcOrd="0" destOrd="0" presId="urn:microsoft.com/office/officeart/2008/layout/LinedList"/>
    <dgm:cxn modelId="{0F138D8E-0A52-476C-BAA4-24793D2DF844}" srcId="{AF58CBDB-FDAC-4189-B3CA-D6D71F63E913}" destId="{BEC70C9B-844B-46F5-9601-8EF3CBF1A202}" srcOrd="5" destOrd="0" parTransId="{E04F0132-A0B2-49D0-B16E-B6C861CABB61}" sibTransId="{7D3D726E-6129-470E-91E0-55753266E00A}"/>
    <dgm:cxn modelId="{643EB8B3-75C8-417F-A5D9-85C03D9CA034}" srcId="{AF58CBDB-FDAC-4189-B3CA-D6D71F63E913}" destId="{C1FADCF6-2A17-4D41-A28B-73DCE87BFEB8}" srcOrd="3" destOrd="0" parTransId="{DE64C03E-8795-4509-A534-C8741A1D3631}" sibTransId="{CA4F8657-2797-42DA-8B26-5F5790E77253}"/>
    <dgm:cxn modelId="{ADB588EB-87C1-4782-9E24-856383BB16B6}" type="presOf" srcId="{58802E3F-CF7B-4ACA-BF75-0577368557C3}" destId="{9F2FE82F-FB27-40B2-B2B7-32518DF8F68D}" srcOrd="0" destOrd="0" presId="urn:microsoft.com/office/officeart/2008/layout/LinedList"/>
    <dgm:cxn modelId="{B8F3C1EA-D77A-4B7E-B9B7-82E11B2316FD}" srcId="{AF58CBDB-FDAC-4189-B3CA-D6D71F63E913}" destId="{58802E3F-CF7B-4ACA-BF75-0577368557C3}" srcOrd="1" destOrd="0" parTransId="{29DD182C-1EEE-4924-B6C3-8503B1B1519F}" sibTransId="{E6861026-9A7A-4760-8AA7-39CF8AB068E5}"/>
    <dgm:cxn modelId="{E1534890-3230-4E63-BE5B-0D589D6D0061}" srcId="{AF58CBDB-FDAC-4189-B3CA-D6D71F63E913}" destId="{AD1CE398-7B03-42AF-BE8D-2DD0BD1DB253}" srcOrd="2" destOrd="0" parTransId="{3089D0D7-2D4E-4F52-AF75-5DD30348E4C4}" sibTransId="{92541C8D-56BB-41FF-B950-7EA5BB22895A}"/>
    <dgm:cxn modelId="{3AF385B6-CB60-4844-B571-249FDEE43A36}" type="presOf" srcId="{BEC70C9B-844B-46F5-9601-8EF3CBF1A202}" destId="{FF14AE4C-50E8-43DC-A808-FA62410334D9}" srcOrd="0" destOrd="0" presId="urn:microsoft.com/office/officeart/2008/layout/LinedList"/>
    <dgm:cxn modelId="{CA47B867-0A6C-4E4E-9192-F2BCB6010106}" srcId="{AF58CBDB-FDAC-4189-B3CA-D6D71F63E913}" destId="{665314D8-1243-4982-85A7-7ABFA89B18A6}" srcOrd="0" destOrd="0" parTransId="{129C7930-FE0B-4A7C-87FE-B8F6C213AE00}" sibTransId="{8C2ED386-4FE8-4391-B4F7-F9783B632CE7}"/>
    <dgm:cxn modelId="{B3D0F4B4-0305-4D75-8E31-4E90AED9F431}" srcId="{AF58CBDB-FDAC-4189-B3CA-D6D71F63E913}" destId="{6C6DD791-F1BD-4E54-AFDF-0B2090FD7CE0}" srcOrd="4" destOrd="0" parTransId="{4B21FF5B-1A13-4F6E-93F5-5187DA03D5E9}" sibTransId="{E6244846-2F98-4887-B4DB-C55F1A5F4857}"/>
    <dgm:cxn modelId="{2F9C8DCA-7720-41D3-AA81-365DA944C193}" type="presOf" srcId="{6C6DD791-F1BD-4E54-AFDF-0B2090FD7CE0}" destId="{87B2DFAB-BA5F-4432-9B74-7CB49BAC065F}" srcOrd="0" destOrd="0" presId="urn:microsoft.com/office/officeart/2008/layout/LinedList"/>
    <dgm:cxn modelId="{C2026906-0CEF-4517-A095-FF7232E5D52E}" type="presParOf" srcId="{AC80B89F-F69A-4777-91E4-39BC78186AD8}" destId="{B24F57A7-391C-482E-B3E1-B311513B12E1}" srcOrd="0" destOrd="0" presId="urn:microsoft.com/office/officeart/2008/layout/LinedList"/>
    <dgm:cxn modelId="{7B082108-CDE5-443F-AA2D-BCB874743E64}" type="presParOf" srcId="{AC80B89F-F69A-4777-91E4-39BC78186AD8}" destId="{EA91AAC1-6E30-4D48-8DC3-CA635B20F765}" srcOrd="1" destOrd="0" presId="urn:microsoft.com/office/officeart/2008/layout/LinedList"/>
    <dgm:cxn modelId="{FCE00BB7-689B-4E45-9BE7-E2FFE5EEDE58}" type="presParOf" srcId="{EA91AAC1-6E30-4D48-8DC3-CA635B20F765}" destId="{5754147A-287B-45C8-B6DE-7BF0DA18CDC8}" srcOrd="0" destOrd="0" presId="urn:microsoft.com/office/officeart/2008/layout/LinedList"/>
    <dgm:cxn modelId="{30BCC4AA-99A9-4A69-914E-41DC317DDA14}" type="presParOf" srcId="{EA91AAC1-6E30-4D48-8DC3-CA635B20F765}" destId="{9076A46D-DB96-44FF-99D6-3DC285108481}" srcOrd="1" destOrd="0" presId="urn:microsoft.com/office/officeart/2008/layout/LinedList"/>
    <dgm:cxn modelId="{62416C83-1168-4D61-8137-836F01C56538}" type="presParOf" srcId="{AC80B89F-F69A-4777-91E4-39BC78186AD8}" destId="{1F3029BE-3B2C-4A41-B324-8E794B34726C}" srcOrd="2" destOrd="0" presId="urn:microsoft.com/office/officeart/2008/layout/LinedList"/>
    <dgm:cxn modelId="{43F4731A-9413-499C-AFA8-7E0D8EFFCA6F}" type="presParOf" srcId="{AC80B89F-F69A-4777-91E4-39BC78186AD8}" destId="{9B53C393-D591-4D80-ADDC-DDD2C9D7F105}" srcOrd="3" destOrd="0" presId="urn:microsoft.com/office/officeart/2008/layout/LinedList"/>
    <dgm:cxn modelId="{FF07F3AB-562D-45CD-928A-C496FBEC049A}" type="presParOf" srcId="{9B53C393-D591-4D80-ADDC-DDD2C9D7F105}" destId="{9F2FE82F-FB27-40B2-B2B7-32518DF8F68D}" srcOrd="0" destOrd="0" presId="urn:microsoft.com/office/officeart/2008/layout/LinedList"/>
    <dgm:cxn modelId="{C530289A-E410-48B5-980B-52DF736E297A}" type="presParOf" srcId="{9B53C393-D591-4D80-ADDC-DDD2C9D7F105}" destId="{A2FAD8DD-19E1-417E-92A9-E2B8EDAD914A}" srcOrd="1" destOrd="0" presId="urn:microsoft.com/office/officeart/2008/layout/LinedList"/>
    <dgm:cxn modelId="{AD6BEA9E-E3CF-4622-89EE-9B8BBD315C43}" type="presParOf" srcId="{AC80B89F-F69A-4777-91E4-39BC78186AD8}" destId="{F8F3507E-D9A0-424D-9306-6934E40C9F1F}" srcOrd="4" destOrd="0" presId="urn:microsoft.com/office/officeart/2008/layout/LinedList"/>
    <dgm:cxn modelId="{CA479262-0DF5-4CC8-B784-AB0873565057}" type="presParOf" srcId="{AC80B89F-F69A-4777-91E4-39BC78186AD8}" destId="{74A89D6C-71FD-4143-AA8B-4F40EAD1E389}" srcOrd="5" destOrd="0" presId="urn:microsoft.com/office/officeart/2008/layout/LinedList"/>
    <dgm:cxn modelId="{609E2454-ED49-42EE-9EFB-C7A538A63992}" type="presParOf" srcId="{74A89D6C-71FD-4143-AA8B-4F40EAD1E389}" destId="{1DF2E7E4-F641-4D04-A08A-C529EAEEDCAC}" srcOrd="0" destOrd="0" presId="urn:microsoft.com/office/officeart/2008/layout/LinedList"/>
    <dgm:cxn modelId="{6F698C2B-9C86-4272-BC44-67510A514A54}" type="presParOf" srcId="{74A89D6C-71FD-4143-AA8B-4F40EAD1E389}" destId="{DF8D6EB4-8BDB-40DC-B967-975A12BEA267}" srcOrd="1" destOrd="0" presId="urn:microsoft.com/office/officeart/2008/layout/LinedList"/>
    <dgm:cxn modelId="{2681E730-E67D-471B-8983-AEA103A709CD}" type="presParOf" srcId="{AC80B89F-F69A-4777-91E4-39BC78186AD8}" destId="{A33327A6-97FC-4FB6-AC53-E15AA0DD00E1}" srcOrd="6" destOrd="0" presId="urn:microsoft.com/office/officeart/2008/layout/LinedList"/>
    <dgm:cxn modelId="{19B3BBE5-42A8-4A3F-BE5B-3D49DF6CFF04}" type="presParOf" srcId="{AC80B89F-F69A-4777-91E4-39BC78186AD8}" destId="{DA514C20-4F95-4FD5-9812-B2927449F5AF}" srcOrd="7" destOrd="0" presId="urn:microsoft.com/office/officeart/2008/layout/LinedList"/>
    <dgm:cxn modelId="{528D4300-FD8D-4560-909A-B3F7E4FE3B8D}" type="presParOf" srcId="{DA514C20-4F95-4FD5-9812-B2927449F5AF}" destId="{1045A825-4615-4898-B460-3260B8276751}" srcOrd="0" destOrd="0" presId="urn:microsoft.com/office/officeart/2008/layout/LinedList"/>
    <dgm:cxn modelId="{E8DAF522-94F4-4B97-9C7A-1382C8003878}" type="presParOf" srcId="{DA514C20-4F95-4FD5-9812-B2927449F5AF}" destId="{61F60561-18A9-4670-B2F8-F65966550B4B}" srcOrd="1" destOrd="0" presId="urn:microsoft.com/office/officeart/2008/layout/LinedList"/>
    <dgm:cxn modelId="{590424FD-2370-4346-8C31-A5ECDE11EFDE}" type="presParOf" srcId="{AC80B89F-F69A-4777-91E4-39BC78186AD8}" destId="{FD7E8DF1-83AD-4E9C-9C14-B34411B947D6}" srcOrd="8" destOrd="0" presId="urn:microsoft.com/office/officeart/2008/layout/LinedList"/>
    <dgm:cxn modelId="{33DF5C92-8935-40BD-89F3-B0C3E5EE53E5}" type="presParOf" srcId="{AC80B89F-F69A-4777-91E4-39BC78186AD8}" destId="{8AFE9BB2-126E-4E2B-986B-7CF273211174}" srcOrd="9" destOrd="0" presId="urn:microsoft.com/office/officeart/2008/layout/LinedList"/>
    <dgm:cxn modelId="{3850FFE4-BB35-4555-92AB-86673A575150}" type="presParOf" srcId="{8AFE9BB2-126E-4E2B-986B-7CF273211174}" destId="{87B2DFAB-BA5F-4432-9B74-7CB49BAC065F}" srcOrd="0" destOrd="0" presId="urn:microsoft.com/office/officeart/2008/layout/LinedList"/>
    <dgm:cxn modelId="{A58EED7D-7216-4319-BAE4-962005B28B9D}" type="presParOf" srcId="{8AFE9BB2-126E-4E2B-986B-7CF273211174}" destId="{10805350-046B-4D26-AEB3-BC5EBCA6D380}" srcOrd="1" destOrd="0" presId="urn:microsoft.com/office/officeart/2008/layout/LinedList"/>
    <dgm:cxn modelId="{85EA2182-B051-4B98-A4D2-9C7A321ED50C}" type="presParOf" srcId="{AC80B89F-F69A-4777-91E4-39BC78186AD8}" destId="{BB3E48EF-893B-4A12-B569-52A9E77253F8}" srcOrd="10" destOrd="0" presId="urn:microsoft.com/office/officeart/2008/layout/LinedList"/>
    <dgm:cxn modelId="{D333C589-B269-49B2-81F3-CA5AEEF1BA10}" type="presParOf" srcId="{AC80B89F-F69A-4777-91E4-39BC78186AD8}" destId="{CC3921DC-08C2-4C5F-A50D-38F643FBB8A4}" srcOrd="11" destOrd="0" presId="urn:microsoft.com/office/officeart/2008/layout/LinedList"/>
    <dgm:cxn modelId="{0AC22B5E-D09F-4107-B27D-0F53385F3928}" type="presParOf" srcId="{CC3921DC-08C2-4C5F-A50D-38F643FBB8A4}" destId="{FF14AE4C-50E8-43DC-A808-FA62410334D9}" srcOrd="0" destOrd="0" presId="urn:microsoft.com/office/officeart/2008/layout/LinedList"/>
    <dgm:cxn modelId="{707C6A8A-12C9-442B-9184-CC0A94A78704}" type="presParOf" srcId="{CC3921DC-08C2-4C5F-A50D-38F643FBB8A4}" destId="{9CBB17ED-33D4-489C-9443-107E8A29A85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0FB7BB-028F-475C-9898-E28F1796D1A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3A2015F0-55A1-450E-9E87-80A16143A728}">
      <dgm:prSet/>
      <dgm:spPr/>
      <dgm:t>
        <a:bodyPr/>
        <a:lstStyle/>
        <a:p>
          <a:r>
            <a:rPr lang="en-ZA"/>
            <a:t>The majority of social work supervisors were asked to supervise, they are not formally employed as supervisors. Consequent to this: </a:t>
          </a:r>
          <a:endParaRPr lang="en-US"/>
        </a:p>
      </dgm:t>
    </dgm:pt>
    <dgm:pt modelId="{0B9C1E0E-AD36-418B-ABD1-D8312EAFC868}" type="parTrans" cxnId="{1BC81847-D3F9-4221-8F11-0F681953E552}">
      <dgm:prSet/>
      <dgm:spPr/>
      <dgm:t>
        <a:bodyPr/>
        <a:lstStyle/>
        <a:p>
          <a:endParaRPr lang="en-US"/>
        </a:p>
      </dgm:t>
    </dgm:pt>
    <dgm:pt modelId="{6DC46B55-4AC2-4947-9A12-519DFEF8843A}" type="sibTrans" cxnId="{1BC81847-D3F9-4221-8F11-0F681953E552}">
      <dgm:prSet/>
      <dgm:spPr/>
      <dgm:t>
        <a:bodyPr/>
        <a:lstStyle/>
        <a:p>
          <a:endParaRPr lang="en-US"/>
        </a:p>
      </dgm:t>
    </dgm:pt>
    <dgm:pt modelId="{4CD362DF-2EE3-4392-BDF9-DBE3C4B77985}">
      <dgm:prSet/>
      <dgm:spPr/>
      <dgm:t>
        <a:bodyPr/>
        <a:lstStyle/>
        <a:p>
          <a:r>
            <a:rPr lang="en-ZA" dirty="0"/>
            <a:t>A majority of participants reported receiving poor supervision while others claimed that they had received good supervision from </a:t>
          </a:r>
          <a:r>
            <a:rPr lang="en-ZA" dirty="0" smtClean="0"/>
            <a:t>supervisor.</a:t>
          </a:r>
          <a:endParaRPr lang="en-US" dirty="0"/>
        </a:p>
      </dgm:t>
    </dgm:pt>
    <dgm:pt modelId="{625F7FAF-CD5D-46DF-AD95-1CC2C80934C1}" type="parTrans" cxnId="{7D23E084-4110-4CD7-8061-540E5ACC601A}">
      <dgm:prSet/>
      <dgm:spPr/>
      <dgm:t>
        <a:bodyPr/>
        <a:lstStyle/>
        <a:p>
          <a:endParaRPr lang="en-US"/>
        </a:p>
      </dgm:t>
    </dgm:pt>
    <dgm:pt modelId="{F45B7D34-F2D0-40B7-BF11-04A3969BB936}" type="sibTrans" cxnId="{7D23E084-4110-4CD7-8061-540E5ACC601A}">
      <dgm:prSet/>
      <dgm:spPr/>
      <dgm:t>
        <a:bodyPr/>
        <a:lstStyle/>
        <a:p>
          <a:endParaRPr lang="en-US"/>
        </a:p>
      </dgm:t>
    </dgm:pt>
    <dgm:pt modelId="{1D609B56-0539-4CBB-85C2-B8249E496971}">
      <dgm:prSet/>
      <dgm:spPr/>
      <dgm:t>
        <a:bodyPr/>
        <a:lstStyle/>
        <a:p>
          <a:r>
            <a:rPr lang="en-ZA"/>
            <a:t>Social work supervisees are mostly exposed to administrative supervision and supportive supervision than educational supervision.</a:t>
          </a:r>
          <a:endParaRPr lang="en-US"/>
        </a:p>
      </dgm:t>
    </dgm:pt>
    <dgm:pt modelId="{8F97FB5F-70CC-491A-AD2D-76F890301DBC}" type="parTrans" cxnId="{4DF34CA9-ED80-4CC9-B5A9-E40E69E456DF}">
      <dgm:prSet/>
      <dgm:spPr/>
      <dgm:t>
        <a:bodyPr/>
        <a:lstStyle/>
        <a:p>
          <a:endParaRPr lang="en-US"/>
        </a:p>
      </dgm:t>
    </dgm:pt>
    <dgm:pt modelId="{BD236F7F-44DE-441E-8B5C-BA23D2DE005E}" type="sibTrans" cxnId="{4DF34CA9-ED80-4CC9-B5A9-E40E69E456DF}">
      <dgm:prSet/>
      <dgm:spPr/>
      <dgm:t>
        <a:bodyPr/>
        <a:lstStyle/>
        <a:p>
          <a:endParaRPr lang="en-US"/>
        </a:p>
      </dgm:t>
    </dgm:pt>
    <dgm:pt modelId="{567F9718-4E49-4CD0-8982-759559970B0A}">
      <dgm:prSet/>
      <dgm:spPr/>
      <dgm:t>
        <a:bodyPr/>
        <a:lstStyle/>
        <a:p>
          <a:r>
            <a:rPr lang="en-ZA" dirty="0"/>
            <a:t>Individual supervision sessions happen </a:t>
          </a:r>
          <a:r>
            <a:rPr lang="en-ZA" dirty="0" smtClean="0"/>
            <a:t>accidentally. </a:t>
          </a:r>
          <a:endParaRPr lang="en-US" dirty="0"/>
        </a:p>
      </dgm:t>
    </dgm:pt>
    <dgm:pt modelId="{172426B7-8998-4DA6-83D7-806427014A89}" type="parTrans" cxnId="{89E3A098-5B02-4845-BE96-CD96F3C6FD38}">
      <dgm:prSet/>
      <dgm:spPr/>
      <dgm:t>
        <a:bodyPr/>
        <a:lstStyle/>
        <a:p>
          <a:endParaRPr lang="en-US"/>
        </a:p>
      </dgm:t>
    </dgm:pt>
    <dgm:pt modelId="{822CAEC3-E697-479D-B246-706E3F619EED}" type="sibTrans" cxnId="{89E3A098-5B02-4845-BE96-CD96F3C6FD38}">
      <dgm:prSet/>
      <dgm:spPr/>
      <dgm:t>
        <a:bodyPr/>
        <a:lstStyle/>
        <a:p>
          <a:endParaRPr lang="en-US"/>
        </a:p>
      </dgm:t>
    </dgm:pt>
    <dgm:pt modelId="{A1FC0ECC-256E-4DEA-BCEC-331099507893}">
      <dgm:prSet/>
      <dgm:spPr/>
      <dgm:t>
        <a:bodyPr/>
        <a:lstStyle/>
        <a:p>
          <a:r>
            <a:rPr lang="en-ZA"/>
            <a:t>Participants seldom received formal supervision from their supervisor.</a:t>
          </a:r>
          <a:endParaRPr lang="en-US"/>
        </a:p>
      </dgm:t>
    </dgm:pt>
    <dgm:pt modelId="{8D76221A-57C9-4944-BD50-259B40E671A0}" type="parTrans" cxnId="{7C842F7B-01C0-4F27-AC1E-2A6C29280AA7}">
      <dgm:prSet/>
      <dgm:spPr/>
      <dgm:t>
        <a:bodyPr/>
        <a:lstStyle/>
        <a:p>
          <a:endParaRPr lang="en-US"/>
        </a:p>
      </dgm:t>
    </dgm:pt>
    <dgm:pt modelId="{9DEB9F7E-773C-4896-9EE2-679F1323B053}" type="sibTrans" cxnId="{7C842F7B-01C0-4F27-AC1E-2A6C29280AA7}">
      <dgm:prSet/>
      <dgm:spPr/>
      <dgm:t>
        <a:bodyPr/>
        <a:lstStyle/>
        <a:p>
          <a:endParaRPr lang="en-US"/>
        </a:p>
      </dgm:t>
    </dgm:pt>
    <dgm:pt modelId="{3DBE44A5-81D5-4135-8E17-465D1523FB78}">
      <dgm:prSet/>
      <dgm:spPr/>
      <dgm:t>
        <a:bodyPr/>
        <a:lstStyle/>
        <a:p>
          <a:r>
            <a:rPr lang="en-ZA" dirty="0"/>
            <a:t>NB: Meaning, supervisors in the Giyani region do not adhere to some of the provisions of the Supervision Framework for Social Workers in South </a:t>
          </a:r>
          <a:r>
            <a:rPr lang="en-ZA" dirty="0" smtClean="0"/>
            <a:t>Africa. </a:t>
          </a:r>
          <a:endParaRPr lang="en-US" dirty="0"/>
        </a:p>
      </dgm:t>
    </dgm:pt>
    <dgm:pt modelId="{89DD64B8-4E45-4FA4-A953-5875B5EA847F}" type="parTrans" cxnId="{56EB33F2-49E4-4E9C-A9D3-8F0D5EAB0A40}">
      <dgm:prSet/>
      <dgm:spPr/>
      <dgm:t>
        <a:bodyPr/>
        <a:lstStyle/>
        <a:p>
          <a:endParaRPr lang="en-US"/>
        </a:p>
      </dgm:t>
    </dgm:pt>
    <dgm:pt modelId="{A6DAA684-5A48-47EB-AF02-D3A0D0EA06EF}" type="sibTrans" cxnId="{56EB33F2-49E4-4E9C-A9D3-8F0D5EAB0A40}">
      <dgm:prSet/>
      <dgm:spPr/>
      <dgm:t>
        <a:bodyPr/>
        <a:lstStyle/>
        <a:p>
          <a:endParaRPr lang="en-US"/>
        </a:p>
      </dgm:t>
    </dgm:pt>
    <dgm:pt modelId="{BB355A60-A018-4A7D-96E3-CF8564E31897}" type="pres">
      <dgm:prSet presAssocID="{7A0FB7BB-028F-475C-9898-E28F1796D1AD}" presName="diagram" presStyleCnt="0">
        <dgm:presLayoutVars>
          <dgm:dir/>
          <dgm:resizeHandles val="exact"/>
        </dgm:presLayoutVars>
      </dgm:prSet>
      <dgm:spPr/>
      <dgm:t>
        <a:bodyPr/>
        <a:lstStyle/>
        <a:p>
          <a:endParaRPr lang="en-US"/>
        </a:p>
      </dgm:t>
    </dgm:pt>
    <dgm:pt modelId="{9EE76BA4-B83E-4875-93A4-4D4AD72B6E63}" type="pres">
      <dgm:prSet presAssocID="{3A2015F0-55A1-450E-9E87-80A16143A728}" presName="node" presStyleLbl="node1" presStyleIdx="0" presStyleCnt="6">
        <dgm:presLayoutVars>
          <dgm:bulletEnabled val="1"/>
        </dgm:presLayoutVars>
      </dgm:prSet>
      <dgm:spPr/>
      <dgm:t>
        <a:bodyPr/>
        <a:lstStyle/>
        <a:p>
          <a:endParaRPr lang="en-US"/>
        </a:p>
      </dgm:t>
    </dgm:pt>
    <dgm:pt modelId="{F6C927F5-A9CD-491D-88CE-A5B6817823A0}" type="pres">
      <dgm:prSet presAssocID="{6DC46B55-4AC2-4947-9A12-519DFEF8843A}" presName="sibTrans" presStyleCnt="0"/>
      <dgm:spPr/>
    </dgm:pt>
    <dgm:pt modelId="{30FA4CA5-F159-43EF-B619-96D548FBEB37}" type="pres">
      <dgm:prSet presAssocID="{4CD362DF-2EE3-4392-BDF9-DBE3C4B77985}" presName="node" presStyleLbl="node1" presStyleIdx="1" presStyleCnt="6">
        <dgm:presLayoutVars>
          <dgm:bulletEnabled val="1"/>
        </dgm:presLayoutVars>
      </dgm:prSet>
      <dgm:spPr/>
      <dgm:t>
        <a:bodyPr/>
        <a:lstStyle/>
        <a:p>
          <a:endParaRPr lang="en-US"/>
        </a:p>
      </dgm:t>
    </dgm:pt>
    <dgm:pt modelId="{7A0696D2-BA92-420B-82E8-387EDBC1E7A1}" type="pres">
      <dgm:prSet presAssocID="{F45B7D34-F2D0-40B7-BF11-04A3969BB936}" presName="sibTrans" presStyleCnt="0"/>
      <dgm:spPr/>
    </dgm:pt>
    <dgm:pt modelId="{232C92A3-ED5B-45FC-89DF-0568CF3A4A24}" type="pres">
      <dgm:prSet presAssocID="{1D609B56-0539-4CBB-85C2-B8249E496971}" presName="node" presStyleLbl="node1" presStyleIdx="2" presStyleCnt="6">
        <dgm:presLayoutVars>
          <dgm:bulletEnabled val="1"/>
        </dgm:presLayoutVars>
      </dgm:prSet>
      <dgm:spPr/>
      <dgm:t>
        <a:bodyPr/>
        <a:lstStyle/>
        <a:p>
          <a:endParaRPr lang="en-US"/>
        </a:p>
      </dgm:t>
    </dgm:pt>
    <dgm:pt modelId="{34D25875-DC6B-4A29-A49D-4EF98E4E12C9}" type="pres">
      <dgm:prSet presAssocID="{BD236F7F-44DE-441E-8B5C-BA23D2DE005E}" presName="sibTrans" presStyleCnt="0"/>
      <dgm:spPr/>
    </dgm:pt>
    <dgm:pt modelId="{B9C763DF-3A56-4D16-998F-85992EBB272E}" type="pres">
      <dgm:prSet presAssocID="{567F9718-4E49-4CD0-8982-759559970B0A}" presName="node" presStyleLbl="node1" presStyleIdx="3" presStyleCnt="6">
        <dgm:presLayoutVars>
          <dgm:bulletEnabled val="1"/>
        </dgm:presLayoutVars>
      </dgm:prSet>
      <dgm:spPr/>
      <dgm:t>
        <a:bodyPr/>
        <a:lstStyle/>
        <a:p>
          <a:endParaRPr lang="en-US"/>
        </a:p>
      </dgm:t>
    </dgm:pt>
    <dgm:pt modelId="{F055A2A5-2443-4BDC-8F9F-40B938F66C77}" type="pres">
      <dgm:prSet presAssocID="{822CAEC3-E697-479D-B246-706E3F619EED}" presName="sibTrans" presStyleCnt="0"/>
      <dgm:spPr/>
    </dgm:pt>
    <dgm:pt modelId="{D4103580-1038-46CE-B8D2-B945CA23988F}" type="pres">
      <dgm:prSet presAssocID="{A1FC0ECC-256E-4DEA-BCEC-331099507893}" presName="node" presStyleLbl="node1" presStyleIdx="4" presStyleCnt="6">
        <dgm:presLayoutVars>
          <dgm:bulletEnabled val="1"/>
        </dgm:presLayoutVars>
      </dgm:prSet>
      <dgm:spPr/>
      <dgm:t>
        <a:bodyPr/>
        <a:lstStyle/>
        <a:p>
          <a:endParaRPr lang="en-US"/>
        </a:p>
      </dgm:t>
    </dgm:pt>
    <dgm:pt modelId="{8841CAE9-0012-489C-B704-672A4DC662E4}" type="pres">
      <dgm:prSet presAssocID="{9DEB9F7E-773C-4896-9EE2-679F1323B053}" presName="sibTrans" presStyleCnt="0"/>
      <dgm:spPr/>
    </dgm:pt>
    <dgm:pt modelId="{A5CFABE1-7530-4D92-86F7-BDE0F3A9E7DF}" type="pres">
      <dgm:prSet presAssocID="{3DBE44A5-81D5-4135-8E17-465D1523FB78}" presName="node" presStyleLbl="node1" presStyleIdx="5" presStyleCnt="6">
        <dgm:presLayoutVars>
          <dgm:bulletEnabled val="1"/>
        </dgm:presLayoutVars>
      </dgm:prSet>
      <dgm:spPr/>
      <dgm:t>
        <a:bodyPr/>
        <a:lstStyle/>
        <a:p>
          <a:endParaRPr lang="en-US"/>
        </a:p>
      </dgm:t>
    </dgm:pt>
  </dgm:ptLst>
  <dgm:cxnLst>
    <dgm:cxn modelId="{A1088846-5283-48F3-B174-91DB3061A35A}" type="presOf" srcId="{3DBE44A5-81D5-4135-8E17-465D1523FB78}" destId="{A5CFABE1-7530-4D92-86F7-BDE0F3A9E7DF}" srcOrd="0" destOrd="0" presId="urn:microsoft.com/office/officeart/2005/8/layout/default"/>
    <dgm:cxn modelId="{1BC81847-D3F9-4221-8F11-0F681953E552}" srcId="{7A0FB7BB-028F-475C-9898-E28F1796D1AD}" destId="{3A2015F0-55A1-450E-9E87-80A16143A728}" srcOrd="0" destOrd="0" parTransId="{0B9C1E0E-AD36-418B-ABD1-D8312EAFC868}" sibTransId="{6DC46B55-4AC2-4947-9A12-519DFEF8843A}"/>
    <dgm:cxn modelId="{56EB33F2-49E4-4E9C-A9D3-8F0D5EAB0A40}" srcId="{7A0FB7BB-028F-475C-9898-E28F1796D1AD}" destId="{3DBE44A5-81D5-4135-8E17-465D1523FB78}" srcOrd="5" destOrd="0" parTransId="{89DD64B8-4E45-4FA4-A953-5875B5EA847F}" sibTransId="{A6DAA684-5A48-47EB-AF02-D3A0D0EA06EF}"/>
    <dgm:cxn modelId="{544DD626-4577-46E2-87B5-293CEA99B314}" type="presOf" srcId="{7A0FB7BB-028F-475C-9898-E28F1796D1AD}" destId="{BB355A60-A018-4A7D-96E3-CF8564E31897}" srcOrd="0" destOrd="0" presId="urn:microsoft.com/office/officeart/2005/8/layout/default"/>
    <dgm:cxn modelId="{18CEF059-99E9-4218-9B21-59392FE845B1}" type="presOf" srcId="{1D609B56-0539-4CBB-85C2-B8249E496971}" destId="{232C92A3-ED5B-45FC-89DF-0568CF3A4A24}" srcOrd="0" destOrd="0" presId="urn:microsoft.com/office/officeart/2005/8/layout/default"/>
    <dgm:cxn modelId="{26AA13A3-D4BB-4DA9-8419-1A26222B28E7}" type="presOf" srcId="{3A2015F0-55A1-450E-9E87-80A16143A728}" destId="{9EE76BA4-B83E-4875-93A4-4D4AD72B6E63}" srcOrd="0" destOrd="0" presId="urn:microsoft.com/office/officeart/2005/8/layout/default"/>
    <dgm:cxn modelId="{7D23E084-4110-4CD7-8061-540E5ACC601A}" srcId="{7A0FB7BB-028F-475C-9898-E28F1796D1AD}" destId="{4CD362DF-2EE3-4392-BDF9-DBE3C4B77985}" srcOrd="1" destOrd="0" parTransId="{625F7FAF-CD5D-46DF-AD95-1CC2C80934C1}" sibTransId="{F45B7D34-F2D0-40B7-BF11-04A3969BB936}"/>
    <dgm:cxn modelId="{5C331F40-E101-4FC2-A81E-F687D06E1843}" type="presOf" srcId="{4CD362DF-2EE3-4392-BDF9-DBE3C4B77985}" destId="{30FA4CA5-F159-43EF-B619-96D548FBEB37}" srcOrd="0" destOrd="0" presId="urn:microsoft.com/office/officeart/2005/8/layout/default"/>
    <dgm:cxn modelId="{DCE73519-316D-48CB-B944-05DA07B51EBB}" type="presOf" srcId="{567F9718-4E49-4CD0-8982-759559970B0A}" destId="{B9C763DF-3A56-4D16-998F-85992EBB272E}" srcOrd="0" destOrd="0" presId="urn:microsoft.com/office/officeart/2005/8/layout/default"/>
    <dgm:cxn modelId="{4DF34CA9-ED80-4CC9-B5A9-E40E69E456DF}" srcId="{7A0FB7BB-028F-475C-9898-E28F1796D1AD}" destId="{1D609B56-0539-4CBB-85C2-B8249E496971}" srcOrd="2" destOrd="0" parTransId="{8F97FB5F-70CC-491A-AD2D-76F890301DBC}" sibTransId="{BD236F7F-44DE-441E-8B5C-BA23D2DE005E}"/>
    <dgm:cxn modelId="{89E3A098-5B02-4845-BE96-CD96F3C6FD38}" srcId="{7A0FB7BB-028F-475C-9898-E28F1796D1AD}" destId="{567F9718-4E49-4CD0-8982-759559970B0A}" srcOrd="3" destOrd="0" parTransId="{172426B7-8998-4DA6-83D7-806427014A89}" sibTransId="{822CAEC3-E697-479D-B246-706E3F619EED}"/>
    <dgm:cxn modelId="{7C842F7B-01C0-4F27-AC1E-2A6C29280AA7}" srcId="{7A0FB7BB-028F-475C-9898-E28F1796D1AD}" destId="{A1FC0ECC-256E-4DEA-BCEC-331099507893}" srcOrd="4" destOrd="0" parTransId="{8D76221A-57C9-4944-BD50-259B40E671A0}" sibTransId="{9DEB9F7E-773C-4896-9EE2-679F1323B053}"/>
    <dgm:cxn modelId="{FC641872-CCC9-441C-8444-FE50511C5078}" type="presOf" srcId="{A1FC0ECC-256E-4DEA-BCEC-331099507893}" destId="{D4103580-1038-46CE-B8D2-B945CA23988F}" srcOrd="0" destOrd="0" presId="urn:microsoft.com/office/officeart/2005/8/layout/default"/>
    <dgm:cxn modelId="{B419F465-37F1-4BC2-9CFA-8FA18536D495}" type="presParOf" srcId="{BB355A60-A018-4A7D-96E3-CF8564E31897}" destId="{9EE76BA4-B83E-4875-93A4-4D4AD72B6E63}" srcOrd="0" destOrd="0" presId="urn:microsoft.com/office/officeart/2005/8/layout/default"/>
    <dgm:cxn modelId="{6EFBE564-4A9D-4825-BBA1-91F2A75F03A8}" type="presParOf" srcId="{BB355A60-A018-4A7D-96E3-CF8564E31897}" destId="{F6C927F5-A9CD-491D-88CE-A5B6817823A0}" srcOrd="1" destOrd="0" presId="urn:microsoft.com/office/officeart/2005/8/layout/default"/>
    <dgm:cxn modelId="{6972058F-12C3-4CCB-80D6-DAE8B0486DF1}" type="presParOf" srcId="{BB355A60-A018-4A7D-96E3-CF8564E31897}" destId="{30FA4CA5-F159-43EF-B619-96D548FBEB37}" srcOrd="2" destOrd="0" presId="urn:microsoft.com/office/officeart/2005/8/layout/default"/>
    <dgm:cxn modelId="{3EE50681-17C0-48FF-871E-9818B713DFB2}" type="presParOf" srcId="{BB355A60-A018-4A7D-96E3-CF8564E31897}" destId="{7A0696D2-BA92-420B-82E8-387EDBC1E7A1}" srcOrd="3" destOrd="0" presId="urn:microsoft.com/office/officeart/2005/8/layout/default"/>
    <dgm:cxn modelId="{CD76C1A6-19C4-4EA3-99B8-AA54BAD8D033}" type="presParOf" srcId="{BB355A60-A018-4A7D-96E3-CF8564E31897}" destId="{232C92A3-ED5B-45FC-89DF-0568CF3A4A24}" srcOrd="4" destOrd="0" presId="urn:microsoft.com/office/officeart/2005/8/layout/default"/>
    <dgm:cxn modelId="{3CA0A2E8-2021-4D3E-8522-8B496A7B4D71}" type="presParOf" srcId="{BB355A60-A018-4A7D-96E3-CF8564E31897}" destId="{34D25875-DC6B-4A29-A49D-4EF98E4E12C9}" srcOrd="5" destOrd="0" presId="urn:microsoft.com/office/officeart/2005/8/layout/default"/>
    <dgm:cxn modelId="{6FB05FD0-36AB-4FD1-98B0-14AC74D7EE6D}" type="presParOf" srcId="{BB355A60-A018-4A7D-96E3-CF8564E31897}" destId="{B9C763DF-3A56-4D16-998F-85992EBB272E}" srcOrd="6" destOrd="0" presId="urn:microsoft.com/office/officeart/2005/8/layout/default"/>
    <dgm:cxn modelId="{29C20999-27F0-4447-8E44-0748251C0CC7}" type="presParOf" srcId="{BB355A60-A018-4A7D-96E3-CF8564E31897}" destId="{F055A2A5-2443-4BDC-8F9F-40B938F66C77}" srcOrd="7" destOrd="0" presId="urn:microsoft.com/office/officeart/2005/8/layout/default"/>
    <dgm:cxn modelId="{B2FC51DC-362A-4311-9243-A5059C1D1164}" type="presParOf" srcId="{BB355A60-A018-4A7D-96E3-CF8564E31897}" destId="{D4103580-1038-46CE-B8D2-B945CA23988F}" srcOrd="8" destOrd="0" presId="urn:microsoft.com/office/officeart/2005/8/layout/default"/>
    <dgm:cxn modelId="{7FC3D553-F9A6-40F4-8E1F-1A2F0D398748}" type="presParOf" srcId="{BB355A60-A018-4A7D-96E3-CF8564E31897}" destId="{8841CAE9-0012-489C-B704-672A4DC662E4}" srcOrd="9" destOrd="0" presId="urn:microsoft.com/office/officeart/2005/8/layout/default"/>
    <dgm:cxn modelId="{4F36441E-F193-4BB1-8D8C-F3549A81FAFD}" type="presParOf" srcId="{BB355A60-A018-4A7D-96E3-CF8564E31897}" destId="{A5CFABE1-7530-4D92-86F7-BDE0F3A9E7DF}"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0FB7BB-028F-475C-9898-E28F1796D1AD}"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3A2015F0-55A1-450E-9E87-80A16143A728}">
      <dgm:prSet custT="1"/>
      <dgm:spPr/>
      <dgm:t>
        <a:bodyPr/>
        <a:lstStyle/>
        <a:p>
          <a:pPr>
            <a:lnSpc>
              <a:spcPct val="100000"/>
            </a:lnSpc>
          </a:pPr>
          <a:r>
            <a:rPr lang="en-ZA" sz="1600" dirty="0"/>
            <a:t>The availability of a supervision contract does not guarantee the provision of quality supervision by the supervisors. </a:t>
          </a:r>
          <a:endParaRPr lang="en-US" sz="1600" dirty="0"/>
        </a:p>
      </dgm:t>
    </dgm:pt>
    <dgm:pt modelId="{0B9C1E0E-AD36-418B-ABD1-D8312EAFC868}" type="parTrans" cxnId="{1BC81847-D3F9-4221-8F11-0F681953E552}">
      <dgm:prSet/>
      <dgm:spPr/>
      <dgm:t>
        <a:bodyPr/>
        <a:lstStyle/>
        <a:p>
          <a:endParaRPr lang="en-US"/>
        </a:p>
      </dgm:t>
    </dgm:pt>
    <dgm:pt modelId="{6DC46B55-4AC2-4947-9A12-519DFEF8843A}" type="sibTrans" cxnId="{1BC81847-D3F9-4221-8F11-0F681953E552}">
      <dgm:prSet/>
      <dgm:spPr/>
      <dgm:t>
        <a:bodyPr/>
        <a:lstStyle/>
        <a:p>
          <a:endParaRPr lang="en-US"/>
        </a:p>
      </dgm:t>
    </dgm:pt>
    <dgm:pt modelId="{4CD362DF-2EE3-4392-BDF9-DBE3C4B77985}">
      <dgm:prSet custT="1"/>
      <dgm:spPr/>
      <dgm:t>
        <a:bodyPr/>
        <a:lstStyle/>
        <a:p>
          <a:pPr>
            <a:lnSpc>
              <a:spcPct val="100000"/>
            </a:lnSpc>
          </a:pPr>
          <a:r>
            <a:rPr lang="en-ZA" sz="1600" dirty="0"/>
            <a:t>Having a good relationship with the supervisor also does not necessarily mean that the supervisor will be involved in the work of the supervisee. </a:t>
          </a:r>
          <a:endParaRPr lang="en-US" sz="1600" dirty="0"/>
        </a:p>
      </dgm:t>
    </dgm:pt>
    <dgm:pt modelId="{625F7FAF-CD5D-46DF-AD95-1CC2C80934C1}" type="parTrans" cxnId="{7D23E084-4110-4CD7-8061-540E5ACC601A}">
      <dgm:prSet/>
      <dgm:spPr/>
      <dgm:t>
        <a:bodyPr/>
        <a:lstStyle/>
        <a:p>
          <a:endParaRPr lang="en-US"/>
        </a:p>
      </dgm:t>
    </dgm:pt>
    <dgm:pt modelId="{F45B7D34-F2D0-40B7-BF11-04A3969BB936}" type="sibTrans" cxnId="{7D23E084-4110-4CD7-8061-540E5ACC601A}">
      <dgm:prSet/>
      <dgm:spPr/>
      <dgm:t>
        <a:bodyPr/>
        <a:lstStyle/>
        <a:p>
          <a:endParaRPr lang="en-US"/>
        </a:p>
      </dgm:t>
    </dgm:pt>
    <dgm:pt modelId="{1D609B56-0539-4CBB-85C2-B8249E496971}">
      <dgm:prSet custT="1"/>
      <dgm:spPr/>
      <dgm:t>
        <a:bodyPr/>
        <a:lstStyle/>
        <a:p>
          <a:pPr>
            <a:lnSpc>
              <a:spcPct val="100000"/>
            </a:lnSpc>
          </a:pPr>
          <a:r>
            <a:rPr lang="en-ZA" sz="1600" dirty="0"/>
            <a:t>This is because:</a:t>
          </a:r>
        </a:p>
        <a:p>
          <a:pPr>
            <a:lnSpc>
              <a:spcPct val="100000"/>
            </a:lnSpc>
          </a:pPr>
          <a:r>
            <a:rPr lang="en-ZA" sz="1600" dirty="0"/>
            <a:t>There were some supervisees who did not have a good professional relationship with their supervisors while others reported a good personal relationship with their supervisors</a:t>
          </a:r>
          <a:endParaRPr lang="en-US" sz="1600" dirty="0"/>
        </a:p>
      </dgm:t>
    </dgm:pt>
    <dgm:pt modelId="{8F97FB5F-70CC-491A-AD2D-76F890301DBC}" type="parTrans" cxnId="{4DF34CA9-ED80-4CC9-B5A9-E40E69E456DF}">
      <dgm:prSet/>
      <dgm:spPr/>
      <dgm:t>
        <a:bodyPr/>
        <a:lstStyle/>
        <a:p>
          <a:endParaRPr lang="en-US"/>
        </a:p>
      </dgm:t>
    </dgm:pt>
    <dgm:pt modelId="{BD236F7F-44DE-441E-8B5C-BA23D2DE005E}" type="sibTrans" cxnId="{4DF34CA9-ED80-4CC9-B5A9-E40E69E456DF}">
      <dgm:prSet/>
      <dgm:spPr/>
      <dgm:t>
        <a:bodyPr/>
        <a:lstStyle/>
        <a:p>
          <a:endParaRPr lang="en-US"/>
        </a:p>
      </dgm:t>
    </dgm:pt>
    <dgm:pt modelId="{1E446A42-20BD-40BC-8320-F5477BC81C61}" type="pres">
      <dgm:prSet presAssocID="{7A0FB7BB-028F-475C-9898-E28F1796D1AD}" presName="Name0" presStyleCnt="0">
        <dgm:presLayoutVars>
          <dgm:dir/>
          <dgm:resizeHandles val="exact"/>
        </dgm:presLayoutVars>
      </dgm:prSet>
      <dgm:spPr/>
      <dgm:t>
        <a:bodyPr/>
        <a:lstStyle/>
        <a:p>
          <a:endParaRPr lang="en-US"/>
        </a:p>
      </dgm:t>
    </dgm:pt>
    <dgm:pt modelId="{AE2A573B-45E9-405F-B2A1-2B5CC5BAA93B}" type="pres">
      <dgm:prSet presAssocID="{3A2015F0-55A1-450E-9E87-80A16143A728}" presName="node" presStyleLbl="node1" presStyleIdx="0" presStyleCnt="3">
        <dgm:presLayoutVars>
          <dgm:bulletEnabled val="1"/>
        </dgm:presLayoutVars>
      </dgm:prSet>
      <dgm:spPr/>
      <dgm:t>
        <a:bodyPr/>
        <a:lstStyle/>
        <a:p>
          <a:endParaRPr lang="en-US"/>
        </a:p>
      </dgm:t>
    </dgm:pt>
    <dgm:pt modelId="{007975EC-A5A2-4858-AF22-CFB1673F6932}" type="pres">
      <dgm:prSet presAssocID="{6DC46B55-4AC2-4947-9A12-519DFEF8843A}" presName="sibTrans" presStyleLbl="sibTrans1D1" presStyleIdx="0" presStyleCnt="2"/>
      <dgm:spPr/>
      <dgm:t>
        <a:bodyPr/>
        <a:lstStyle/>
        <a:p>
          <a:endParaRPr lang="en-US"/>
        </a:p>
      </dgm:t>
    </dgm:pt>
    <dgm:pt modelId="{165B1D88-990D-43C6-A79B-61146B5DFAF5}" type="pres">
      <dgm:prSet presAssocID="{6DC46B55-4AC2-4947-9A12-519DFEF8843A}" presName="connectorText" presStyleLbl="sibTrans1D1" presStyleIdx="0" presStyleCnt="2"/>
      <dgm:spPr/>
      <dgm:t>
        <a:bodyPr/>
        <a:lstStyle/>
        <a:p>
          <a:endParaRPr lang="en-US"/>
        </a:p>
      </dgm:t>
    </dgm:pt>
    <dgm:pt modelId="{77E47D19-CD36-4E61-8B97-189D3344F508}" type="pres">
      <dgm:prSet presAssocID="{4CD362DF-2EE3-4392-BDF9-DBE3C4B77985}" presName="node" presStyleLbl="node1" presStyleIdx="1" presStyleCnt="3">
        <dgm:presLayoutVars>
          <dgm:bulletEnabled val="1"/>
        </dgm:presLayoutVars>
      </dgm:prSet>
      <dgm:spPr/>
      <dgm:t>
        <a:bodyPr/>
        <a:lstStyle/>
        <a:p>
          <a:endParaRPr lang="en-US"/>
        </a:p>
      </dgm:t>
    </dgm:pt>
    <dgm:pt modelId="{A77EEA91-FA39-4658-93B8-795128996FD6}" type="pres">
      <dgm:prSet presAssocID="{F45B7D34-F2D0-40B7-BF11-04A3969BB936}" presName="sibTrans" presStyleLbl="sibTrans1D1" presStyleIdx="1" presStyleCnt="2"/>
      <dgm:spPr/>
      <dgm:t>
        <a:bodyPr/>
        <a:lstStyle/>
        <a:p>
          <a:endParaRPr lang="en-US"/>
        </a:p>
      </dgm:t>
    </dgm:pt>
    <dgm:pt modelId="{39375CF8-3B71-462E-B67C-DF1D9E3A3D3A}" type="pres">
      <dgm:prSet presAssocID="{F45B7D34-F2D0-40B7-BF11-04A3969BB936}" presName="connectorText" presStyleLbl="sibTrans1D1" presStyleIdx="1" presStyleCnt="2"/>
      <dgm:spPr/>
      <dgm:t>
        <a:bodyPr/>
        <a:lstStyle/>
        <a:p>
          <a:endParaRPr lang="en-US"/>
        </a:p>
      </dgm:t>
    </dgm:pt>
    <dgm:pt modelId="{BA883F6D-4DAC-49DA-A9E9-F87D4A6C0D98}" type="pres">
      <dgm:prSet presAssocID="{1D609B56-0539-4CBB-85C2-B8249E496971}" presName="node" presStyleLbl="node1" presStyleIdx="2" presStyleCnt="3" custScaleX="160682">
        <dgm:presLayoutVars>
          <dgm:bulletEnabled val="1"/>
        </dgm:presLayoutVars>
      </dgm:prSet>
      <dgm:spPr/>
      <dgm:t>
        <a:bodyPr/>
        <a:lstStyle/>
        <a:p>
          <a:endParaRPr lang="en-US"/>
        </a:p>
      </dgm:t>
    </dgm:pt>
  </dgm:ptLst>
  <dgm:cxnLst>
    <dgm:cxn modelId="{E85B61F1-2A67-455A-AA7D-0A0DA97568BC}" type="presOf" srcId="{6DC46B55-4AC2-4947-9A12-519DFEF8843A}" destId="{007975EC-A5A2-4858-AF22-CFB1673F6932}" srcOrd="0" destOrd="0" presId="urn:microsoft.com/office/officeart/2016/7/layout/RepeatingBendingProcessNew"/>
    <dgm:cxn modelId="{480122D8-1F3D-459B-AA8B-B210E4B75657}" type="presOf" srcId="{6DC46B55-4AC2-4947-9A12-519DFEF8843A}" destId="{165B1D88-990D-43C6-A79B-61146B5DFAF5}" srcOrd="1" destOrd="0" presId="urn:microsoft.com/office/officeart/2016/7/layout/RepeatingBendingProcessNew"/>
    <dgm:cxn modelId="{4DF34CA9-ED80-4CC9-B5A9-E40E69E456DF}" srcId="{7A0FB7BB-028F-475C-9898-E28F1796D1AD}" destId="{1D609B56-0539-4CBB-85C2-B8249E496971}" srcOrd="2" destOrd="0" parTransId="{8F97FB5F-70CC-491A-AD2D-76F890301DBC}" sibTransId="{BD236F7F-44DE-441E-8B5C-BA23D2DE005E}"/>
    <dgm:cxn modelId="{43C9709C-B66A-4F55-A074-B0BD23329E25}" type="presOf" srcId="{3A2015F0-55A1-450E-9E87-80A16143A728}" destId="{AE2A573B-45E9-405F-B2A1-2B5CC5BAA93B}" srcOrd="0" destOrd="0" presId="urn:microsoft.com/office/officeart/2016/7/layout/RepeatingBendingProcessNew"/>
    <dgm:cxn modelId="{1BC81847-D3F9-4221-8F11-0F681953E552}" srcId="{7A0FB7BB-028F-475C-9898-E28F1796D1AD}" destId="{3A2015F0-55A1-450E-9E87-80A16143A728}" srcOrd="0" destOrd="0" parTransId="{0B9C1E0E-AD36-418B-ABD1-D8312EAFC868}" sibTransId="{6DC46B55-4AC2-4947-9A12-519DFEF8843A}"/>
    <dgm:cxn modelId="{7D23E084-4110-4CD7-8061-540E5ACC601A}" srcId="{7A0FB7BB-028F-475C-9898-E28F1796D1AD}" destId="{4CD362DF-2EE3-4392-BDF9-DBE3C4B77985}" srcOrd="1" destOrd="0" parTransId="{625F7FAF-CD5D-46DF-AD95-1CC2C80934C1}" sibTransId="{F45B7D34-F2D0-40B7-BF11-04A3969BB936}"/>
    <dgm:cxn modelId="{02F2DDCB-5FC0-4D74-A19A-9E4F7D7E8111}" type="presOf" srcId="{F45B7D34-F2D0-40B7-BF11-04A3969BB936}" destId="{A77EEA91-FA39-4658-93B8-795128996FD6}" srcOrd="0" destOrd="0" presId="urn:microsoft.com/office/officeart/2016/7/layout/RepeatingBendingProcessNew"/>
    <dgm:cxn modelId="{AB1C3EBD-84EF-4E30-8AEC-A3BAE4BFF7CC}" type="presOf" srcId="{F45B7D34-F2D0-40B7-BF11-04A3969BB936}" destId="{39375CF8-3B71-462E-B67C-DF1D9E3A3D3A}" srcOrd="1" destOrd="0" presId="urn:microsoft.com/office/officeart/2016/7/layout/RepeatingBendingProcessNew"/>
    <dgm:cxn modelId="{F557196A-B386-4C67-8E59-4E4B944CA0B3}" type="presOf" srcId="{1D609B56-0539-4CBB-85C2-B8249E496971}" destId="{BA883F6D-4DAC-49DA-A9E9-F87D4A6C0D98}" srcOrd="0" destOrd="0" presId="urn:microsoft.com/office/officeart/2016/7/layout/RepeatingBendingProcessNew"/>
    <dgm:cxn modelId="{12533F47-2749-4F19-BC5F-D41B0E9C0E83}" type="presOf" srcId="{4CD362DF-2EE3-4392-BDF9-DBE3C4B77985}" destId="{77E47D19-CD36-4E61-8B97-189D3344F508}" srcOrd="0" destOrd="0" presId="urn:microsoft.com/office/officeart/2016/7/layout/RepeatingBendingProcessNew"/>
    <dgm:cxn modelId="{C084A433-25DF-4DD1-BB78-AD9EF8ABF114}" type="presOf" srcId="{7A0FB7BB-028F-475C-9898-E28F1796D1AD}" destId="{1E446A42-20BD-40BC-8320-F5477BC81C61}" srcOrd="0" destOrd="0" presId="urn:microsoft.com/office/officeart/2016/7/layout/RepeatingBendingProcessNew"/>
    <dgm:cxn modelId="{EA4BA1B7-FACD-4113-B2E2-61F0E7F0CC59}" type="presParOf" srcId="{1E446A42-20BD-40BC-8320-F5477BC81C61}" destId="{AE2A573B-45E9-405F-B2A1-2B5CC5BAA93B}" srcOrd="0" destOrd="0" presId="urn:microsoft.com/office/officeart/2016/7/layout/RepeatingBendingProcessNew"/>
    <dgm:cxn modelId="{5A23D4EB-1F36-43A9-AD8B-9704DAC79D9E}" type="presParOf" srcId="{1E446A42-20BD-40BC-8320-F5477BC81C61}" destId="{007975EC-A5A2-4858-AF22-CFB1673F6932}" srcOrd="1" destOrd="0" presId="urn:microsoft.com/office/officeart/2016/7/layout/RepeatingBendingProcessNew"/>
    <dgm:cxn modelId="{FB8D06C2-FC47-4911-9DF7-53967115EDAC}" type="presParOf" srcId="{007975EC-A5A2-4858-AF22-CFB1673F6932}" destId="{165B1D88-990D-43C6-A79B-61146B5DFAF5}" srcOrd="0" destOrd="0" presId="urn:microsoft.com/office/officeart/2016/7/layout/RepeatingBendingProcessNew"/>
    <dgm:cxn modelId="{3AD311E0-2D3D-41A8-939F-ADB6E9C37FA9}" type="presParOf" srcId="{1E446A42-20BD-40BC-8320-F5477BC81C61}" destId="{77E47D19-CD36-4E61-8B97-189D3344F508}" srcOrd="2" destOrd="0" presId="urn:microsoft.com/office/officeart/2016/7/layout/RepeatingBendingProcessNew"/>
    <dgm:cxn modelId="{CEC68CC9-F6E8-4ACD-B271-329713D6B844}" type="presParOf" srcId="{1E446A42-20BD-40BC-8320-F5477BC81C61}" destId="{A77EEA91-FA39-4658-93B8-795128996FD6}" srcOrd="3" destOrd="0" presId="urn:microsoft.com/office/officeart/2016/7/layout/RepeatingBendingProcessNew"/>
    <dgm:cxn modelId="{C0F1F6C5-B1E6-48EF-9D2C-1A6581AEBAB9}" type="presParOf" srcId="{A77EEA91-FA39-4658-93B8-795128996FD6}" destId="{39375CF8-3B71-462E-B67C-DF1D9E3A3D3A}" srcOrd="0" destOrd="0" presId="urn:microsoft.com/office/officeart/2016/7/layout/RepeatingBendingProcessNew"/>
    <dgm:cxn modelId="{7CC5E8AE-78BD-4BFB-82BD-1C3F42D02DF6}" type="presParOf" srcId="{1E446A42-20BD-40BC-8320-F5477BC81C61}" destId="{BA883F6D-4DAC-49DA-A9E9-F87D4A6C0D98}" srcOrd="4"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4F57A7-391C-482E-B3E1-B311513B12E1}">
      <dsp:nvSpPr>
        <dsp:cNvPr id="0" name=""/>
        <dsp:cNvSpPr/>
      </dsp:nvSpPr>
      <dsp:spPr>
        <a:xfrm>
          <a:off x="0" y="2390"/>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54147A-287B-45C8-B6DE-7BF0DA18CDC8}">
      <dsp:nvSpPr>
        <dsp:cNvPr id="0" name=""/>
        <dsp:cNvSpPr/>
      </dsp:nvSpPr>
      <dsp:spPr>
        <a:xfrm>
          <a:off x="0" y="2390"/>
          <a:ext cx="105156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ZA" sz="1700" kern="1200"/>
            <a:t>In South Africa supervision challenges are two fold. Those facing the supervisors include that:   </a:t>
          </a:r>
          <a:endParaRPr lang="en-US" sz="1700" kern="1200"/>
        </a:p>
      </dsp:txBody>
      <dsp:txXfrm>
        <a:off x="0" y="2390"/>
        <a:ext cx="10515600" cy="815005"/>
      </dsp:txXfrm>
    </dsp:sp>
    <dsp:sp modelId="{1F3029BE-3B2C-4A41-B324-8E794B34726C}">
      <dsp:nvSpPr>
        <dsp:cNvPr id="0" name=""/>
        <dsp:cNvSpPr/>
      </dsp:nvSpPr>
      <dsp:spPr>
        <a:xfrm>
          <a:off x="0" y="817395"/>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2FE82F-FB27-40B2-B2B7-32518DF8F68D}">
      <dsp:nvSpPr>
        <dsp:cNvPr id="0" name=""/>
        <dsp:cNvSpPr/>
      </dsp:nvSpPr>
      <dsp:spPr>
        <a:xfrm>
          <a:off x="0" y="817395"/>
          <a:ext cx="105156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ZA" sz="1700" kern="1200"/>
            <a:t>There is still no formal academic training for supervisors and as such  the current cohort of social work supervisors lack current theoretical knowledge which could assist them in providing quality supervision</a:t>
          </a:r>
          <a:endParaRPr lang="en-US" sz="1700" kern="1200"/>
        </a:p>
      </dsp:txBody>
      <dsp:txXfrm>
        <a:off x="0" y="817395"/>
        <a:ext cx="10515600" cy="815005"/>
      </dsp:txXfrm>
    </dsp:sp>
    <dsp:sp modelId="{F8F3507E-D9A0-424D-9306-6934E40C9F1F}">
      <dsp:nvSpPr>
        <dsp:cNvPr id="0" name=""/>
        <dsp:cNvSpPr/>
      </dsp:nvSpPr>
      <dsp:spPr>
        <a:xfrm>
          <a:off x="0" y="1632401"/>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F2E7E4-F641-4D04-A08A-C529EAEEDCAC}">
      <dsp:nvSpPr>
        <dsp:cNvPr id="0" name=""/>
        <dsp:cNvSpPr/>
      </dsp:nvSpPr>
      <dsp:spPr>
        <a:xfrm>
          <a:off x="0" y="1632401"/>
          <a:ext cx="105156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ZA" sz="1700" kern="1200" dirty="0"/>
            <a:t>supervision is also provided in conditions that are not favourable, which are characterised by lack of tools of trade.</a:t>
          </a:r>
          <a:endParaRPr lang="en-US" sz="1700" kern="1200" dirty="0"/>
        </a:p>
      </dsp:txBody>
      <dsp:txXfrm>
        <a:off x="0" y="1632401"/>
        <a:ext cx="10515600" cy="815005"/>
      </dsp:txXfrm>
    </dsp:sp>
    <dsp:sp modelId="{A33327A6-97FC-4FB6-AC53-E15AA0DD00E1}">
      <dsp:nvSpPr>
        <dsp:cNvPr id="0" name=""/>
        <dsp:cNvSpPr/>
      </dsp:nvSpPr>
      <dsp:spPr>
        <a:xfrm>
          <a:off x="0" y="2447407"/>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45A825-4615-4898-B460-3260B8276751}">
      <dsp:nvSpPr>
        <dsp:cNvPr id="0" name=""/>
        <dsp:cNvSpPr/>
      </dsp:nvSpPr>
      <dsp:spPr>
        <a:xfrm>
          <a:off x="0" y="2447407"/>
          <a:ext cx="105156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ZA" sz="1700" kern="1200" dirty="0"/>
            <a:t>Consequently, the productivity of social workers and the services provided to the clients has significantly declined because of lack of </a:t>
          </a:r>
          <a:r>
            <a:rPr lang="en-ZA" sz="1700" kern="1200" dirty="0" smtClean="0"/>
            <a:t>supervision.</a:t>
          </a:r>
          <a:endParaRPr lang="en-US" sz="1700" kern="1200" dirty="0"/>
        </a:p>
      </dsp:txBody>
      <dsp:txXfrm>
        <a:off x="0" y="2447407"/>
        <a:ext cx="10515600" cy="815005"/>
      </dsp:txXfrm>
    </dsp:sp>
    <dsp:sp modelId="{FD7E8DF1-83AD-4E9C-9C14-B34411B947D6}">
      <dsp:nvSpPr>
        <dsp:cNvPr id="0" name=""/>
        <dsp:cNvSpPr/>
      </dsp:nvSpPr>
      <dsp:spPr>
        <a:xfrm>
          <a:off x="0" y="3262413"/>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B2DFAB-BA5F-4432-9B74-7CB49BAC065F}">
      <dsp:nvSpPr>
        <dsp:cNvPr id="0" name=""/>
        <dsp:cNvSpPr/>
      </dsp:nvSpPr>
      <dsp:spPr>
        <a:xfrm>
          <a:off x="0" y="3262413"/>
          <a:ext cx="105156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endParaRPr lang="en-US" sz="1700" kern="1200" dirty="0"/>
        </a:p>
      </dsp:txBody>
      <dsp:txXfrm>
        <a:off x="0" y="3262413"/>
        <a:ext cx="10515600" cy="815005"/>
      </dsp:txXfrm>
    </dsp:sp>
    <dsp:sp modelId="{25480A91-FC39-4E79-9E99-08B09FC36371}">
      <dsp:nvSpPr>
        <dsp:cNvPr id="0" name=""/>
        <dsp:cNvSpPr/>
      </dsp:nvSpPr>
      <dsp:spPr>
        <a:xfrm>
          <a:off x="0" y="4077419"/>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6C5376-2124-4F3E-B706-43AE89CD0809}">
      <dsp:nvSpPr>
        <dsp:cNvPr id="0" name=""/>
        <dsp:cNvSpPr/>
      </dsp:nvSpPr>
      <dsp:spPr>
        <a:xfrm>
          <a:off x="0" y="4077419"/>
          <a:ext cx="105156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smtClean="0"/>
            <a:t>Most participants perceived supervision as a short term intervention because supervision of social workers does not exist systematically for social work profession.</a:t>
          </a:r>
          <a:endParaRPr lang="en-US" sz="1700" kern="1200" dirty="0"/>
        </a:p>
      </dsp:txBody>
      <dsp:txXfrm>
        <a:off x="0" y="4077419"/>
        <a:ext cx="10515600" cy="8150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4F57A7-391C-482E-B3E1-B311513B12E1}">
      <dsp:nvSpPr>
        <dsp:cNvPr id="0" name=""/>
        <dsp:cNvSpPr/>
      </dsp:nvSpPr>
      <dsp:spPr>
        <a:xfrm>
          <a:off x="0" y="2282"/>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54147A-287B-45C8-B6DE-7BF0DA18CDC8}">
      <dsp:nvSpPr>
        <dsp:cNvPr id="0" name=""/>
        <dsp:cNvSpPr/>
      </dsp:nvSpPr>
      <dsp:spPr>
        <a:xfrm>
          <a:off x="0" y="2282"/>
          <a:ext cx="10515600" cy="778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ZA" sz="1600" kern="1200" dirty="0" smtClean="0"/>
            <a:t>Another problem which is negatively affecting the productivity of social workers is that social work supervisors are not adequate enough to offer supervision. </a:t>
          </a:r>
          <a:endParaRPr lang="en-US" sz="1600" kern="1200" dirty="0"/>
        </a:p>
      </dsp:txBody>
      <dsp:txXfrm>
        <a:off x="0" y="2282"/>
        <a:ext cx="10515600" cy="778456"/>
      </dsp:txXfrm>
    </dsp:sp>
    <dsp:sp modelId="{1F3029BE-3B2C-4A41-B324-8E794B34726C}">
      <dsp:nvSpPr>
        <dsp:cNvPr id="0" name=""/>
        <dsp:cNvSpPr/>
      </dsp:nvSpPr>
      <dsp:spPr>
        <a:xfrm>
          <a:off x="0" y="780739"/>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2FE82F-FB27-40B2-B2B7-32518DF8F68D}">
      <dsp:nvSpPr>
        <dsp:cNvPr id="0" name=""/>
        <dsp:cNvSpPr/>
      </dsp:nvSpPr>
      <dsp:spPr>
        <a:xfrm>
          <a:off x="0" y="780739"/>
          <a:ext cx="10515600" cy="778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Working conditions of social workers are also adversely affecting the provision of quality supervision in social work services.</a:t>
          </a:r>
          <a:endParaRPr lang="en-US" sz="1600" kern="1200" dirty="0"/>
        </a:p>
      </dsp:txBody>
      <dsp:txXfrm>
        <a:off x="0" y="780739"/>
        <a:ext cx="10515600" cy="778456"/>
      </dsp:txXfrm>
    </dsp:sp>
    <dsp:sp modelId="{F8F3507E-D9A0-424D-9306-6934E40C9F1F}">
      <dsp:nvSpPr>
        <dsp:cNvPr id="0" name=""/>
        <dsp:cNvSpPr/>
      </dsp:nvSpPr>
      <dsp:spPr>
        <a:xfrm>
          <a:off x="0" y="1559196"/>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F2E7E4-F641-4D04-A08A-C529EAEEDCAC}">
      <dsp:nvSpPr>
        <dsp:cNvPr id="0" name=""/>
        <dsp:cNvSpPr/>
      </dsp:nvSpPr>
      <dsp:spPr>
        <a:xfrm>
          <a:off x="0" y="1559196"/>
          <a:ext cx="10515600" cy="778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ZA" sz="1600" kern="1200" dirty="0" smtClean="0"/>
            <a:t>(Loos &amp; </a:t>
          </a:r>
          <a:r>
            <a:rPr lang="en-ZA" sz="1600" kern="1200" dirty="0" err="1" smtClean="0"/>
            <a:t>Kostecki</a:t>
          </a:r>
          <a:r>
            <a:rPr lang="en-ZA" sz="1600" kern="1200" dirty="0" smtClean="0"/>
            <a:t>, 2018). Braid, 2012). (</a:t>
          </a:r>
          <a:r>
            <a:rPr lang="en-ZA" sz="1600" kern="1200" dirty="0" err="1" smtClean="0"/>
            <a:t>Engelbrecht</a:t>
          </a:r>
          <a:r>
            <a:rPr lang="en-ZA" sz="1600" kern="1200" dirty="0" smtClean="0"/>
            <a:t>, 2010) (</a:t>
          </a:r>
          <a:r>
            <a:rPr lang="en-ZA" sz="1600" kern="1200" dirty="0" err="1" smtClean="0"/>
            <a:t>Manthosi</a:t>
          </a:r>
          <a:r>
            <a:rPr lang="en-ZA" sz="1600" kern="1200" dirty="0" smtClean="0"/>
            <a:t>, 2016:Godden,2012:Engelbrecht,2013). (</a:t>
          </a:r>
          <a:r>
            <a:rPr lang="en-ZA" sz="1600" kern="1200" dirty="0" err="1" smtClean="0"/>
            <a:t>Engelbrecht</a:t>
          </a:r>
          <a:r>
            <a:rPr lang="en-ZA" sz="1600" kern="1200" dirty="0" smtClean="0"/>
            <a:t>, 2014).(Godden, 2012). (</a:t>
          </a:r>
          <a:r>
            <a:rPr lang="en-ZA" sz="1600" kern="1200" dirty="0" err="1" smtClean="0"/>
            <a:t>Manthosi</a:t>
          </a:r>
          <a:r>
            <a:rPr lang="en-ZA" sz="1600" kern="1200" dirty="0" smtClean="0"/>
            <a:t> &amp; </a:t>
          </a:r>
          <a:r>
            <a:rPr lang="en-ZA" sz="1600" kern="1200" dirty="0" err="1" smtClean="0"/>
            <a:t>Makhubele</a:t>
          </a:r>
          <a:r>
            <a:rPr lang="en-ZA" sz="1600" kern="1200" dirty="0" smtClean="0"/>
            <a:t> 2016) (</a:t>
          </a:r>
          <a:r>
            <a:rPr lang="en-ZA" sz="1600" kern="1200" dirty="0" err="1" smtClean="0"/>
            <a:t>Shokane</a:t>
          </a:r>
          <a:r>
            <a:rPr lang="en-ZA" sz="1600" kern="1200" dirty="0" smtClean="0"/>
            <a:t> et al.,2017). (</a:t>
          </a:r>
          <a:r>
            <a:rPr lang="en-ZA" sz="1600" kern="1200" dirty="0" err="1" smtClean="0"/>
            <a:t>Artan</a:t>
          </a:r>
          <a:r>
            <a:rPr lang="en-ZA" sz="1600" kern="1200" dirty="0" smtClean="0"/>
            <a:t>, </a:t>
          </a:r>
          <a:r>
            <a:rPr lang="en-ZA" sz="1600" kern="1200" dirty="0" err="1" smtClean="0"/>
            <a:t>Ozkan</a:t>
          </a:r>
          <a:r>
            <a:rPr lang="en-ZA" sz="1600" kern="1200" dirty="0" smtClean="0"/>
            <a:t> &amp; </a:t>
          </a:r>
          <a:r>
            <a:rPr lang="en-ZA" sz="1600" kern="1200" dirty="0" err="1" smtClean="0"/>
            <a:t>Acikgozi</a:t>
          </a:r>
          <a:r>
            <a:rPr lang="en-ZA" sz="1600" kern="1200" dirty="0" smtClean="0"/>
            <a:t>, 2018).</a:t>
          </a:r>
          <a:endParaRPr lang="en-US" sz="1600" kern="1200" dirty="0"/>
        </a:p>
      </dsp:txBody>
      <dsp:txXfrm>
        <a:off x="0" y="1559196"/>
        <a:ext cx="10515600" cy="778456"/>
      </dsp:txXfrm>
    </dsp:sp>
    <dsp:sp modelId="{A33327A6-97FC-4FB6-AC53-E15AA0DD00E1}">
      <dsp:nvSpPr>
        <dsp:cNvPr id="0" name=""/>
        <dsp:cNvSpPr/>
      </dsp:nvSpPr>
      <dsp:spPr>
        <a:xfrm>
          <a:off x="0" y="2337653"/>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45A825-4615-4898-B460-3260B8276751}">
      <dsp:nvSpPr>
        <dsp:cNvPr id="0" name=""/>
        <dsp:cNvSpPr/>
      </dsp:nvSpPr>
      <dsp:spPr>
        <a:xfrm>
          <a:off x="0" y="2337653"/>
          <a:ext cx="10515600" cy="778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endParaRPr lang="en-US" sz="1600" kern="1200" dirty="0"/>
        </a:p>
      </dsp:txBody>
      <dsp:txXfrm>
        <a:off x="0" y="2337653"/>
        <a:ext cx="10515600" cy="778456"/>
      </dsp:txXfrm>
    </dsp:sp>
    <dsp:sp modelId="{FD7E8DF1-83AD-4E9C-9C14-B34411B947D6}">
      <dsp:nvSpPr>
        <dsp:cNvPr id="0" name=""/>
        <dsp:cNvSpPr/>
      </dsp:nvSpPr>
      <dsp:spPr>
        <a:xfrm>
          <a:off x="0" y="3116109"/>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B2DFAB-BA5F-4432-9B74-7CB49BAC065F}">
      <dsp:nvSpPr>
        <dsp:cNvPr id="0" name=""/>
        <dsp:cNvSpPr/>
      </dsp:nvSpPr>
      <dsp:spPr>
        <a:xfrm>
          <a:off x="0" y="3116109"/>
          <a:ext cx="10515600" cy="778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endParaRPr lang="en-US" sz="1600" kern="1200" dirty="0"/>
        </a:p>
      </dsp:txBody>
      <dsp:txXfrm>
        <a:off x="0" y="3116109"/>
        <a:ext cx="10515600" cy="778456"/>
      </dsp:txXfrm>
    </dsp:sp>
    <dsp:sp modelId="{BB3E48EF-893B-4A12-B569-52A9E77253F8}">
      <dsp:nvSpPr>
        <dsp:cNvPr id="0" name=""/>
        <dsp:cNvSpPr/>
      </dsp:nvSpPr>
      <dsp:spPr>
        <a:xfrm>
          <a:off x="0" y="3894566"/>
          <a:ext cx="105156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14AE4C-50E8-43DC-A808-FA62410334D9}">
      <dsp:nvSpPr>
        <dsp:cNvPr id="0" name=""/>
        <dsp:cNvSpPr/>
      </dsp:nvSpPr>
      <dsp:spPr>
        <a:xfrm>
          <a:off x="0" y="3894566"/>
          <a:ext cx="10515600" cy="778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endParaRPr lang="en-US" sz="1600" kern="1200" dirty="0"/>
        </a:p>
      </dsp:txBody>
      <dsp:txXfrm>
        <a:off x="0" y="3894566"/>
        <a:ext cx="10515600" cy="7784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E76BA4-B83E-4875-93A4-4D4AD72B6E63}">
      <dsp:nvSpPr>
        <dsp:cNvPr id="0" name=""/>
        <dsp:cNvSpPr/>
      </dsp:nvSpPr>
      <dsp:spPr>
        <a:xfrm>
          <a:off x="0" y="93057"/>
          <a:ext cx="3005666" cy="180339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ZA" sz="1700" kern="1200"/>
            <a:t>The majority of social work supervisors were asked to supervise, they are not formally employed as supervisors. Consequent to this: </a:t>
          </a:r>
          <a:endParaRPr lang="en-US" sz="1700" kern="1200"/>
        </a:p>
      </dsp:txBody>
      <dsp:txXfrm>
        <a:off x="0" y="93057"/>
        <a:ext cx="3005666" cy="1803399"/>
      </dsp:txXfrm>
    </dsp:sp>
    <dsp:sp modelId="{30FA4CA5-F159-43EF-B619-96D548FBEB37}">
      <dsp:nvSpPr>
        <dsp:cNvPr id="0" name=""/>
        <dsp:cNvSpPr/>
      </dsp:nvSpPr>
      <dsp:spPr>
        <a:xfrm>
          <a:off x="3306233" y="93057"/>
          <a:ext cx="3005666" cy="1803399"/>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ZA" sz="1700" kern="1200" dirty="0"/>
            <a:t>A majority of participants reported receiving poor supervision while others claimed that they had received good supervision from </a:t>
          </a:r>
          <a:r>
            <a:rPr lang="en-ZA" sz="1700" kern="1200" dirty="0" smtClean="0"/>
            <a:t>supervisor.</a:t>
          </a:r>
          <a:endParaRPr lang="en-US" sz="1700" kern="1200" dirty="0"/>
        </a:p>
      </dsp:txBody>
      <dsp:txXfrm>
        <a:off x="3306233" y="93057"/>
        <a:ext cx="3005666" cy="1803399"/>
      </dsp:txXfrm>
    </dsp:sp>
    <dsp:sp modelId="{232C92A3-ED5B-45FC-89DF-0568CF3A4A24}">
      <dsp:nvSpPr>
        <dsp:cNvPr id="0" name=""/>
        <dsp:cNvSpPr/>
      </dsp:nvSpPr>
      <dsp:spPr>
        <a:xfrm>
          <a:off x="6612466" y="93057"/>
          <a:ext cx="3005666" cy="1803399"/>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ZA" sz="1700" kern="1200"/>
            <a:t>Social work supervisees are mostly exposed to administrative supervision and supportive supervision than educational supervision.</a:t>
          </a:r>
          <a:endParaRPr lang="en-US" sz="1700" kern="1200"/>
        </a:p>
      </dsp:txBody>
      <dsp:txXfrm>
        <a:off x="6612466" y="93057"/>
        <a:ext cx="3005666" cy="1803399"/>
      </dsp:txXfrm>
    </dsp:sp>
    <dsp:sp modelId="{B9C763DF-3A56-4D16-998F-85992EBB272E}">
      <dsp:nvSpPr>
        <dsp:cNvPr id="0" name=""/>
        <dsp:cNvSpPr/>
      </dsp:nvSpPr>
      <dsp:spPr>
        <a:xfrm>
          <a:off x="0" y="2197024"/>
          <a:ext cx="3005666" cy="1803399"/>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ZA" sz="1700" kern="1200" dirty="0"/>
            <a:t>Individual supervision sessions happen </a:t>
          </a:r>
          <a:r>
            <a:rPr lang="en-ZA" sz="1700" kern="1200" dirty="0" smtClean="0"/>
            <a:t>accidentally. </a:t>
          </a:r>
          <a:endParaRPr lang="en-US" sz="1700" kern="1200" dirty="0"/>
        </a:p>
      </dsp:txBody>
      <dsp:txXfrm>
        <a:off x="0" y="2197024"/>
        <a:ext cx="3005666" cy="1803399"/>
      </dsp:txXfrm>
    </dsp:sp>
    <dsp:sp modelId="{D4103580-1038-46CE-B8D2-B945CA23988F}">
      <dsp:nvSpPr>
        <dsp:cNvPr id="0" name=""/>
        <dsp:cNvSpPr/>
      </dsp:nvSpPr>
      <dsp:spPr>
        <a:xfrm>
          <a:off x="3306233" y="2197024"/>
          <a:ext cx="3005666" cy="1803399"/>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ZA" sz="1700" kern="1200"/>
            <a:t>Participants seldom received formal supervision from their supervisor.</a:t>
          </a:r>
          <a:endParaRPr lang="en-US" sz="1700" kern="1200"/>
        </a:p>
      </dsp:txBody>
      <dsp:txXfrm>
        <a:off x="3306233" y="2197024"/>
        <a:ext cx="3005666" cy="1803399"/>
      </dsp:txXfrm>
    </dsp:sp>
    <dsp:sp modelId="{A5CFABE1-7530-4D92-86F7-BDE0F3A9E7DF}">
      <dsp:nvSpPr>
        <dsp:cNvPr id="0" name=""/>
        <dsp:cNvSpPr/>
      </dsp:nvSpPr>
      <dsp:spPr>
        <a:xfrm>
          <a:off x="6612466" y="2197024"/>
          <a:ext cx="3005666" cy="180339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ZA" sz="1700" kern="1200" dirty="0"/>
            <a:t>NB: Meaning, supervisors in the Giyani region do not adhere to some of the provisions of the Supervision Framework for Social Workers in South </a:t>
          </a:r>
          <a:r>
            <a:rPr lang="en-ZA" sz="1700" kern="1200" dirty="0" smtClean="0"/>
            <a:t>Africa. </a:t>
          </a:r>
          <a:endParaRPr lang="en-US" sz="1700" kern="1200" dirty="0"/>
        </a:p>
      </dsp:txBody>
      <dsp:txXfrm>
        <a:off x="6612466" y="2197024"/>
        <a:ext cx="3005666" cy="18033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7975EC-A5A2-4858-AF22-CFB1673F6932}">
      <dsp:nvSpPr>
        <dsp:cNvPr id="0" name=""/>
        <dsp:cNvSpPr/>
      </dsp:nvSpPr>
      <dsp:spPr>
        <a:xfrm>
          <a:off x="3984834" y="770811"/>
          <a:ext cx="592443" cy="91440"/>
        </a:xfrm>
        <a:custGeom>
          <a:avLst/>
          <a:gdLst/>
          <a:ahLst/>
          <a:cxnLst/>
          <a:rect l="0" t="0" r="0" b="0"/>
          <a:pathLst>
            <a:path>
              <a:moveTo>
                <a:pt x="0" y="45720"/>
              </a:moveTo>
              <a:lnTo>
                <a:pt x="592443" y="45720"/>
              </a:lnTo>
            </a:path>
          </a:pathLst>
        </a:custGeom>
        <a:noFill/>
        <a:ln w="12700" cap="rnd"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65479" y="813413"/>
        <a:ext cx="31152" cy="6236"/>
      </dsp:txXfrm>
    </dsp:sp>
    <dsp:sp modelId="{AE2A573B-45E9-405F-B2A1-2B5CC5BAA93B}">
      <dsp:nvSpPr>
        <dsp:cNvPr id="0" name=""/>
        <dsp:cNvSpPr/>
      </dsp:nvSpPr>
      <dsp:spPr>
        <a:xfrm>
          <a:off x="1277750" y="3866"/>
          <a:ext cx="2708884" cy="1625330"/>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2738" tIns="139331" rIns="132738" bIns="139331" numCol="1" spcCol="1270" anchor="ctr" anchorCtr="0">
          <a:noAutofit/>
        </a:bodyPr>
        <a:lstStyle/>
        <a:p>
          <a:pPr lvl="0" algn="ctr" defTabSz="711200">
            <a:lnSpc>
              <a:spcPct val="100000"/>
            </a:lnSpc>
            <a:spcBef>
              <a:spcPct val="0"/>
            </a:spcBef>
            <a:spcAft>
              <a:spcPct val="35000"/>
            </a:spcAft>
          </a:pPr>
          <a:r>
            <a:rPr lang="en-ZA" sz="1600" kern="1200" dirty="0"/>
            <a:t>The availability of a supervision contract does not guarantee the provision of quality supervision by the supervisors. </a:t>
          </a:r>
          <a:endParaRPr lang="en-US" sz="1600" kern="1200" dirty="0"/>
        </a:p>
      </dsp:txBody>
      <dsp:txXfrm>
        <a:off x="1277750" y="3866"/>
        <a:ext cx="2708884" cy="1625330"/>
      </dsp:txXfrm>
    </dsp:sp>
    <dsp:sp modelId="{A77EEA91-FA39-4658-93B8-795128996FD6}">
      <dsp:nvSpPr>
        <dsp:cNvPr id="0" name=""/>
        <dsp:cNvSpPr/>
      </dsp:nvSpPr>
      <dsp:spPr>
        <a:xfrm>
          <a:off x="3454094" y="1627396"/>
          <a:ext cx="2510024" cy="592443"/>
        </a:xfrm>
        <a:custGeom>
          <a:avLst/>
          <a:gdLst/>
          <a:ahLst/>
          <a:cxnLst/>
          <a:rect l="0" t="0" r="0" b="0"/>
          <a:pathLst>
            <a:path>
              <a:moveTo>
                <a:pt x="2510024" y="0"/>
              </a:moveTo>
              <a:lnTo>
                <a:pt x="2510024" y="313321"/>
              </a:lnTo>
              <a:lnTo>
                <a:pt x="0" y="313321"/>
              </a:lnTo>
              <a:lnTo>
                <a:pt x="0" y="592443"/>
              </a:lnTo>
            </a:path>
          </a:pathLst>
        </a:custGeom>
        <a:noFill/>
        <a:ln w="12700" cap="rnd"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44452" y="1920500"/>
        <a:ext cx="129309" cy="6236"/>
      </dsp:txXfrm>
    </dsp:sp>
    <dsp:sp modelId="{77E47D19-CD36-4E61-8B97-189D3344F508}">
      <dsp:nvSpPr>
        <dsp:cNvPr id="0" name=""/>
        <dsp:cNvSpPr/>
      </dsp:nvSpPr>
      <dsp:spPr>
        <a:xfrm>
          <a:off x="4609677" y="3866"/>
          <a:ext cx="2708884" cy="1625330"/>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2738" tIns="139331" rIns="132738" bIns="139331" numCol="1" spcCol="1270" anchor="ctr" anchorCtr="0">
          <a:noAutofit/>
        </a:bodyPr>
        <a:lstStyle/>
        <a:p>
          <a:pPr lvl="0" algn="ctr" defTabSz="711200">
            <a:lnSpc>
              <a:spcPct val="100000"/>
            </a:lnSpc>
            <a:spcBef>
              <a:spcPct val="0"/>
            </a:spcBef>
            <a:spcAft>
              <a:spcPct val="35000"/>
            </a:spcAft>
          </a:pPr>
          <a:r>
            <a:rPr lang="en-ZA" sz="1600" kern="1200" dirty="0"/>
            <a:t>Having a good relationship with the supervisor also does not necessarily mean that the supervisor will be involved in the work of the supervisee. </a:t>
          </a:r>
          <a:endParaRPr lang="en-US" sz="1600" kern="1200" dirty="0"/>
        </a:p>
      </dsp:txBody>
      <dsp:txXfrm>
        <a:off x="4609677" y="3866"/>
        <a:ext cx="2708884" cy="1625330"/>
      </dsp:txXfrm>
    </dsp:sp>
    <dsp:sp modelId="{BA883F6D-4DAC-49DA-A9E9-F87D4A6C0D98}">
      <dsp:nvSpPr>
        <dsp:cNvPr id="0" name=""/>
        <dsp:cNvSpPr/>
      </dsp:nvSpPr>
      <dsp:spPr>
        <a:xfrm>
          <a:off x="1277750" y="2252240"/>
          <a:ext cx="4352689" cy="1625330"/>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2738" tIns="139331" rIns="132738" bIns="139331" numCol="1" spcCol="1270" anchor="ctr" anchorCtr="0">
          <a:noAutofit/>
        </a:bodyPr>
        <a:lstStyle/>
        <a:p>
          <a:pPr lvl="0" algn="ctr" defTabSz="711200">
            <a:lnSpc>
              <a:spcPct val="100000"/>
            </a:lnSpc>
            <a:spcBef>
              <a:spcPct val="0"/>
            </a:spcBef>
            <a:spcAft>
              <a:spcPct val="35000"/>
            </a:spcAft>
          </a:pPr>
          <a:r>
            <a:rPr lang="en-ZA" sz="1600" kern="1200" dirty="0"/>
            <a:t>This is because:</a:t>
          </a:r>
        </a:p>
        <a:p>
          <a:pPr lvl="0" algn="ctr" defTabSz="711200">
            <a:lnSpc>
              <a:spcPct val="100000"/>
            </a:lnSpc>
            <a:spcBef>
              <a:spcPct val="0"/>
            </a:spcBef>
            <a:spcAft>
              <a:spcPct val="35000"/>
            </a:spcAft>
          </a:pPr>
          <a:r>
            <a:rPr lang="en-ZA" sz="1600" kern="1200" dirty="0"/>
            <a:t>There were some supervisees who did not have a good professional relationship with their supervisors while others reported a good personal relationship with their supervisors</a:t>
          </a:r>
          <a:endParaRPr lang="en-US" sz="1600" kern="1200" dirty="0"/>
        </a:p>
      </dsp:txBody>
      <dsp:txXfrm>
        <a:off x="1277750" y="2252240"/>
        <a:ext cx="4352689" cy="162533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0CF6BE-A81E-453D-B642-AE05FB4768B7}"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3315456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0CF6BE-A81E-453D-B642-AE05FB4768B7}"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134214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0CF6BE-A81E-453D-B642-AE05FB4768B7}"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6A75E5D-53A7-4671-AFB2-0494D6297A7D}" type="slidenum">
              <a:rPr lang="en-ZA" smtClean="0"/>
              <a:t>‹#›</a:t>
            </a:fld>
            <a:endParaRPr lang="en-Z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13358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0CF6BE-A81E-453D-B642-AE05FB4768B7}"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3089472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0CF6BE-A81E-453D-B642-AE05FB4768B7}"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6A75E5D-53A7-4671-AFB2-0494D6297A7D}" type="slidenum">
              <a:rPr lang="en-ZA" smtClean="0"/>
              <a:t>‹#›</a:t>
            </a:fld>
            <a:endParaRPr lang="en-Z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05536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0CF6BE-A81E-453D-B642-AE05FB4768B7}"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824103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0CF6BE-A81E-453D-B642-AE05FB4768B7}"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3133262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0CF6BE-A81E-453D-B642-AE05FB4768B7}"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2719130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0CF6BE-A81E-453D-B642-AE05FB4768B7}"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1042930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0CF6BE-A81E-453D-B642-AE05FB4768B7}"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3504957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0CF6BE-A81E-453D-B642-AE05FB4768B7}" type="datetimeFigureOut">
              <a:rPr lang="en-ZA" smtClean="0"/>
              <a:t>2023/09/24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3391956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0CF6BE-A81E-453D-B642-AE05FB4768B7}" type="datetimeFigureOut">
              <a:rPr lang="en-ZA" smtClean="0"/>
              <a:t>2023/09/24</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235054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0CF6BE-A81E-453D-B642-AE05FB4768B7}" type="datetimeFigureOut">
              <a:rPr lang="en-ZA" smtClean="0"/>
              <a:t>2023/09/24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2050972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0CF6BE-A81E-453D-B642-AE05FB4768B7}" type="datetimeFigureOut">
              <a:rPr lang="en-ZA" smtClean="0"/>
              <a:t>2023/09/24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643090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0CF6BE-A81E-453D-B642-AE05FB4768B7}" type="datetimeFigureOut">
              <a:rPr lang="en-ZA" smtClean="0"/>
              <a:t>2023/09/24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4154093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0CF6BE-A81E-453D-B642-AE05FB4768B7}" type="datetimeFigureOut">
              <a:rPr lang="en-ZA" smtClean="0"/>
              <a:t>2023/09/24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6A75E5D-53A7-4671-AFB2-0494D6297A7D}" type="slidenum">
              <a:rPr lang="en-ZA" smtClean="0"/>
              <a:t>‹#›</a:t>
            </a:fld>
            <a:endParaRPr lang="en-ZA"/>
          </a:p>
        </p:txBody>
      </p:sp>
    </p:spTree>
    <p:extLst>
      <p:ext uri="{BB962C8B-B14F-4D97-AF65-F5344CB8AC3E}">
        <p14:creationId xmlns:p14="http://schemas.microsoft.com/office/powerpoint/2010/main" val="3739562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0CF6BE-A81E-453D-B642-AE05FB4768B7}" type="datetimeFigureOut">
              <a:rPr lang="en-ZA" smtClean="0"/>
              <a:t>2023/09/24</a:t>
            </a:fld>
            <a:endParaRPr lang="en-Z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A75E5D-53A7-4671-AFB2-0494D6297A7D}" type="slidenum">
              <a:rPr lang="en-ZA" smtClean="0"/>
              <a:t>‹#›</a:t>
            </a:fld>
            <a:endParaRPr lang="en-ZA"/>
          </a:p>
        </p:txBody>
      </p:sp>
    </p:spTree>
    <p:extLst>
      <p:ext uri="{BB962C8B-B14F-4D97-AF65-F5344CB8AC3E}">
        <p14:creationId xmlns:p14="http://schemas.microsoft.com/office/powerpoint/2010/main" val="3135511966"/>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536734" y="609600"/>
            <a:ext cx="3737268" cy="1320800"/>
          </a:xfrm>
        </p:spPr>
        <p:txBody>
          <a:bodyPr vert="horz" lIns="91440" tIns="45720" rIns="91440" bIns="45720" rtlCol="0" anchor="t">
            <a:normAutofit/>
          </a:bodyPr>
          <a:lstStyle/>
          <a:p>
            <a:pPr algn="l">
              <a:lnSpc>
                <a:spcPct val="90000"/>
              </a:lnSpc>
            </a:pPr>
            <a:r>
              <a:rPr lang="en-US" sz="2000" b="1"/>
              <a:t>The perspectives of social work supervisees on the quality of supervision in the Giyani, South Africa</a:t>
            </a:r>
          </a:p>
        </p:txBody>
      </p:sp>
      <p:sp>
        <p:nvSpPr>
          <p:cNvPr id="3" name="Subtitle 2"/>
          <p:cNvSpPr>
            <a:spLocks noGrp="1"/>
          </p:cNvSpPr>
          <p:nvPr>
            <p:ph type="subTitle" idx="1"/>
          </p:nvPr>
        </p:nvSpPr>
        <p:spPr>
          <a:xfrm>
            <a:off x="5209563" y="2160589"/>
            <a:ext cx="4064439" cy="3880773"/>
          </a:xfrm>
        </p:spPr>
        <p:txBody>
          <a:bodyPr vert="horz" lIns="91440" tIns="45720" rIns="91440" bIns="45720" rtlCol="0">
            <a:normAutofit/>
          </a:bodyPr>
          <a:lstStyle/>
          <a:p>
            <a:pPr algn="l">
              <a:lnSpc>
                <a:spcPct val="90000"/>
              </a:lnSpc>
              <a:buFont typeface="Wingdings 3" charset="2"/>
              <a:buChar char=""/>
            </a:pPr>
            <a:r>
              <a:rPr lang="en-US" sz="1700" b="1" dirty="0">
                <a:solidFill>
                  <a:schemeClr val="tx1">
                    <a:lumMod val="75000"/>
                    <a:lumOff val="25000"/>
                  </a:schemeClr>
                </a:solidFill>
              </a:rPr>
              <a:t>PRESENTERS:</a:t>
            </a:r>
          </a:p>
          <a:p>
            <a:pPr algn="l">
              <a:lnSpc>
                <a:spcPct val="90000"/>
              </a:lnSpc>
              <a:buFont typeface="Wingdings 3" charset="2"/>
              <a:buChar char=""/>
            </a:pPr>
            <a:r>
              <a:rPr lang="en-US" sz="1700" b="1" dirty="0">
                <a:solidFill>
                  <a:schemeClr val="tx1">
                    <a:lumMod val="75000"/>
                    <a:lumOff val="25000"/>
                  </a:schemeClr>
                </a:solidFill>
              </a:rPr>
              <a:t>	</a:t>
            </a:r>
          </a:p>
          <a:p>
            <a:pPr algn="l">
              <a:lnSpc>
                <a:spcPct val="90000"/>
              </a:lnSpc>
              <a:buFont typeface="Wingdings 3" charset="2"/>
              <a:buChar char=""/>
            </a:pPr>
            <a:r>
              <a:rPr lang="en-US" sz="1700" b="1" dirty="0" err="1">
                <a:solidFill>
                  <a:schemeClr val="tx1">
                    <a:lumMod val="75000"/>
                    <a:lumOff val="25000"/>
                  </a:schemeClr>
                </a:solidFill>
              </a:rPr>
              <a:t>Mr</a:t>
            </a:r>
            <a:r>
              <a:rPr lang="en-US" sz="1700" b="1" dirty="0">
                <a:solidFill>
                  <a:schemeClr val="tx1">
                    <a:lumMod val="75000"/>
                    <a:lumOff val="25000"/>
                  </a:schemeClr>
                </a:solidFill>
              </a:rPr>
              <a:t> Maluleke Tsunduka		</a:t>
            </a:r>
          </a:p>
          <a:p>
            <a:pPr algn="l">
              <a:lnSpc>
                <a:spcPct val="90000"/>
              </a:lnSpc>
              <a:buFont typeface="Wingdings 3" charset="2"/>
              <a:buChar char=""/>
            </a:pPr>
            <a:r>
              <a:rPr lang="en-US" sz="1700" b="1" dirty="0" smtClean="0">
                <a:solidFill>
                  <a:schemeClr val="tx1">
                    <a:lumMod val="75000"/>
                    <a:lumOff val="25000"/>
                  </a:schemeClr>
                </a:solidFill>
              </a:rPr>
              <a:t>Social Worker Grade 03, </a:t>
            </a:r>
            <a:r>
              <a:rPr lang="en-US" sz="1700" b="1" dirty="0">
                <a:solidFill>
                  <a:schemeClr val="tx1">
                    <a:lumMod val="75000"/>
                    <a:lumOff val="25000"/>
                  </a:schemeClr>
                </a:solidFill>
              </a:rPr>
              <a:t>DSD			</a:t>
            </a:r>
          </a:p>
          <a:p>
            <a:pPr algn="l">
              <a:lnSpc>
                <a:spcPct val="90000"/>
              </a:lnSpc>
              <a:buFont typeface="Wingdings 3" charset="2"/>
              <a:buChar char=""/>
            </a:pPr>
            <a:r>
              <a:rPr lang="en-US" sz="1700" b="1" dirty="0">
                <a:solidFill>
                  <a:schemeClr val="tx1">
                    <a:lumMod val="75000"/>
                    <a:lumOff val="25000"/>
                  </a:schemeClr>
                </a:solidFill>
              </a:rPr>
              <a:t>PhD candidate </a:t>
            </a:r>
          </a:p>
          <a:p>
            <a:pPr algn="l">
              <a:lnSpc>
                <a:spcPct val="90000"/>
              </a:lnSpc>
              <a:buFont typeface="Wingdings 3" charset="2"/>
              <a:buChar char=""/>
            </a:pPr>
            <a:r>
              <a:rPr lang="en-US" sz="1700" b="1" dirty="0">
                <a:solidFill>
                  <a:schemeClr val="tx1">
                    <a:lumMod val="75000"/>
                    <a:lumOff val="25000"/>
                  </a:schemeClr>
                </a:solidFill>
              </a:rPr>
              <a:t>University of South Africa</a:t>
            </a:r>
          </a:p>
          <a:p>
            <a:pPr algn="l">
              <a:lnSpc>
                <a:spcPct val="90000"/>
              </a:lnSpc>
              <a:buFont typeface="Wingdings 3" charset="2"/>
              <a:buChar char=""/>
            </a:pPr>
            <a:endParaRPr lang="en-US" sz="1700" b="1" dirty="0">
              <a:solidFill>
                <a:schemeClr val="tx1">
                  <a:lumMod val="75000"/>
                  <a:lumOff val="25000"/>
                </a:schemeClr>
              </a:solidFill>
            </a:endParaRPr>
          </a:p>
          <a:p>
            <a:pPr algn="l">
              <a:lnSpc>
                <a:spcPct val="90000"/>
              </a:lnSpc>
              <a:buFont typeface="Wingdings 3" charset="2"/>
              <a:buChar char=""/>
            </a:pPr>
            <a:r>
              <a:rPr lang="en-US" sz="1700" b="1" dirty="0" err="1">
                <a:solidFill>
                  <a:schemeClr val="tx1">
                    <a:lumMod val="75000"/>
                    <a:lumOff val="25000"/>
                  </a:schemeClr>
                </a:solidFill>
              </a:rPr>
              <a:t>Dr</a:t>
            </a:r>
            <a:r>
              <a:rPr lang="en-US" sz="1700" b="1" dirty="0">
                <a:solidFill>
                  <a:schemeClr val="tx1">
                    <a:lumMod val="75000"/>
                    <a:lumOff val="25000"/>
                  </a:schemeClr>
                </a:solidFill>
              </a:rPr>
              <a:t> GB Bhuda</a:t>
            </a:r>
          </a:p>
          <a:p>
            <a:pPr algn="l">
              <a:lnSpc>
                <a:spcPct val="90000"/>
              </a:lnSpc>
              <a:buFont typeface="Wingdings 3" charset="2"/>
              <a:buChar char=""/>
            </a:pPr>
            <a:r>
              <a:rPr lang="en-US" sz="1700" b="1" dirty="0">
                <a:solidFill>
                  <a:schemeClr val="tx1">
                    <a:lumMod val="75000"/>
                    <a:lumOff val="25000"/>
                  </a:schemeClr>
                </a:solidFill>
              </a:rPr>
              <a:t>Senior Lecturer </a:t>
            </a:r>
          </a:p>
          <a:p>
            <a:pPr algn="l">
              <a:lnSpc>
                <a:spcPct val="90000"/>
              </a:lnSpc>
              <a:buFont typeface="Wingdings 3" charset="2"/>
              <a:buChar char=""/>
            </a:pPr>
            <a:r>
              <a:rPr lang="en-US" sz="1700" b="1" dirty="0">
                <a:solidFill>
                  <a:schemeClr val="tx1">
                    <a:lumMod val="75000"/>
                    <a:lumOff val="25000"/>
                  </a:schemeClr>
                </a:solidFill>
              </a:rPr>
              <a:t>University of South Africa	</a:t>
            </a:r>
          </a:p>
        </p:txBody>
      </p:sp>
      <p:pic>
        <p:nvPicPr>
          <p:cNvPr id="5" name="Picture 4" descr="A colorful lines and dots&#10;&#10;Description automatically generated">
            <a:extLst>
              <a:ext uri="{FF2B5EF4-FFF2-40B4-BE49-F238E27FC236}">
                <a16:creationId xmlns:a16="http://schemas.microsoft.com/office/drawing/2014/main" id="{89595234-5BCB-B950-F9EC-33F4125C898E}"/>
              </a:ext>
            </a:extLst>
          </p:cNvPr>
          <p:cNvPicPr>
            <a:picLocks noChangeAspect="1"/>
          </p:cNvPicPr>
          <p:nvPr/>
        </p:nvPicPr>
        <p:blipFill rotWithShape="1">
          <a:blip r:embed="rId2"/>
          <a:srcRect l="44540" r="-1" b="-1"/>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Tree>
    <p:extLst>
      <p:ext uri="{BB962C8B-B14F-4D97-AF65-F5344CB8AC3E}">
        <p14:creationId xmlns:p14="http://schemas.microsoft.com/office/powerpoint/2010/main" val="283586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3950" y="1179151"/>
            <a:ext cx="3300646" cy="4463889"/>
          </a:xfrm>
        </p:spPr>
        <p:txBody>
          <a:bodyPr anchor="ctr">
            <a:normAutofit/>
          </a:bodyPr>
          <a:lstStyle/>
          <a:p>
            <a:r>
              <a:rPr lang="en-ZA" b="1"/>
              <a:t>Research Methodology Cont…</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8918" y="1109145"/>
            <a:ext cx="6341016" cy="4603900"/>
          </a:xfrm>
        </p:spPr>
        <p:txBody>
          <a:bodyPr anchor="ctr">
            <a:normAutofit/>
          </a:bodyPr>
          <a:lstStyle/>
          <a:p>
            <a:pPr>
              <a:lnSpc>
                <a:spcPct val="90000"/>
              </a:lnSpc>
              <a:spcBef>
                <a:spcPts val="0"/>
              </a:spcBef>
            </a:pPr>
            <a:r>
              <a:rPr lang="en-ZA"/>
              <a:t>The ethical approval to conduct the study was granted by the College of Social Sciences at the University of South Africa.</a:t>
            </a:r>
          </a:p>
          <a:p>
            <a:pPr>
              <a:lnSpc>
                <a:spcPct val="90000"/>
              </a:lnSpc>
              <a:spcBef>
                <a:spcPts val="0"/>
              </a:spcBef>
            </a:pPr>
            <a:r>
              <a:rPr lang="en-ZA"/>
              <a:t>Thereafter, permission to conduct the study on the DSD premises was granted by the Limpopo Research Ethics Committee. </a:t>
            </a:r>
          </a:p>
          <a:p>
            <a:pPr>
              <a:lnSpc>
                <a:spcPct val="90000"/>
              </a:lnSpc>
              <a:spcBef>
                <a:spcPts val="0"/>
              </a:spcBef>
            </a:pPr>
            <a:r>
              <a:rPr lang="en-ZA"/>
              <a:t>Semi-structured interviews were subsequently conducted and, data was  collected from thirteen (13) social work supervisees, who were purposively selected.</a:t>
            </a:r>
          </a:p>
          <a:p>
            <a:pPr>
              <a:lnSpc>
                <a:spcPct val="90000"/>
              </a:lnSpc>
              <a:spcBef>
                <a:spcPts val="0"/>
              </a:spcBef>
            </a:pPr>
            <a:r>
              <a:rPr lang="en-ZA"/>
              <a:t>The collected data were analysed by means of Creswell’s six steps of data analysis</a:t>
            </a:r>
          </a:p>
          <a:p>
            <a:pPr>
              <a:lnSpc>
                <a:spcPct val="90000"/>
              </a:lnSpc>
              <a:spcBef>
                <a:spcPts val="0"/>
              </a:spcBef>
            </a:pPr>
            <a:r>
              <a:rPr lang="en-ZA"/>
              <a:t>The validity and reliability of the study was thus ensured through adhering to the principles of credibility, transferability, dependability and conformability </a:t>
            </a:r>
          </a:p>
          <a:p>
            <a:pPr marL="0" indent="0">
              <a:lnSpc>
                <a:spcPct val="90000"/>
              </a:lnSpc>
              <a:spcBef>
                <a:spcPts val="0"/>
              </a:spcBef>
              <a:buNone/>
            </a:pPr>
            <a:endParaRPr lang="en-ZA"/>
          </a:p>
          <a:p>
            <a:pPr marL="0" indent="0">
              <a:lnSpc>
                <a:spcPct val="90000"/>
              </a:lnSpc>
              <a:spcBef>
                <a:spcPts val="0"/>
              </a:spcBef>
              <a:buNone/>
            </a:pPr>
            <a:r>
              <a:rPr lang="en-ZA"/>
              <a:t>(Flick, 2018). (Creswell, 2014).</a:t>
            </a:r>
          </a:p>
          <a:p>
            <a:pPr>
              <a:lnSpc>
                <a:spcPct val="90000"/>
              </a:lnSpc>
            </a:pPr>
            <a:endParaRPr lang="en-ZA"/>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65795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86933" y="609600"/>
            <a:ext cx="10197494" cy="1099457"/>
          </a:xfrm>
        </p:spPr>
        <p:txBody>
          <a:bodyPr>
            <a:normAutofit/>
          </a:bodyPr>
          <a:lstStyle/>
          <a:p>
            <a:r>
              <a:rPr lang="en-ZA" b="1"/>
              <a:t>Findings of the study</a:t>
            </a:r>
          </a:p>
        </p:txBody>
      </p:sp>
      <p:graphicFrame>
        <p:nvGraphicFramePr>
          <p:cNvPr id="5" name="Content Placeholder 2">
            <a:extLst>
              <a:ext uri="{FF2B5EF4-FFF2-40B4-BE49-F238E27FC236}">
                <a16:creationId xmlns:a16="http://schemas.microsoft.com/office/drawing/2014/main" id="{E2B7F033-881B-4C84-418A-A380890D3338}"/>
              </a:ext>
            </a:extLst>
          </p:cNvPr>
          <p:cNvGraphicFramePr>
            <a:graphicFrameLocks noGrp="1"/>
          </p:cNvGraphicFramePr>
          <p:nvPr>
            <p:ph idx="1"/>
            <p:extLst>
              <p:ext uri="{D42A27DB-BD31-4B8C-83A1-F6EECF244321}">
                <p14:modId xmlns:p14="http://schemas.microsoft.com/office/powerpoint/2010/main" val="1756995134"/>
              </p:ext>
            </p:extLst>
          </p:nvPr>
        </p:nvGraphicFramePr>
        <p:xfrm>
          <a:off x="1286933" y="1966459"/>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2368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normAutofit/>
          </a:bodyPr>
          <a:lstStyle/>
          <a:p>
            <a:r>
              <a:rPr lang="en-ZA" b="1" dirty="0"/>
              <a:t>Findings </a:t>
            </a:r>
            <a:r>
              <a:rPr lang="en-ZA" b="1" dirty="0" err="1"/>
              <a:t>cont</a:t>
            </a:r>
            <a:r>
              <a:rPr lang="en-ZA" b="1" dirty="0"/>
              <a:t>…</a:t>
            </a:r>
          </a:p>
        </p:txBody>
      </p:sp>
      <p:graphicFrame>
        <p:nvGraphicFramePr>
          <p:cNvPr id="5" name="Content Placeholder 2">
            <a:extLst>
              <a:ext uri="{FF2B5EF4-FFF2-40B4-BE49-F238E27FC236}">
                <a16:creationId xmlns:a16="http://schemas.microsoft.com/office/drawing/2014/main" id="{E2B7F033-881B-4C84-418A-A380890D3338}"/>
              </a:ext>
            </a:extLst>
          </p:cNvPr>
          <p:cNvGraphicFramePr>
            <a:graphicFrameLocks noGrp="1"/>
          </p:cNvGraphicFramePr>
          <p:nvPr>
            <p:ph idx="1"/>
            <p:extLst>
              <p:ext uri="{D42A27DB-BD31-4B8C-83A1-F6EECF244321}">
                <p14:modId xmlns:p14="http://schemas.microsoft.com/office/powerpoint/2010/main" val="1334143227"/>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1184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36734" y="609600"/>
            <a:ext cx="3737268" cy="1320800"/>
          </a:xfrm>
        </p:spPr>
        <p:txBody>
          <a:bodyPr>
            <a:normAutofit/>
          </a:bodyPr>
          <a:lstStyle/>
          <a:p>
            <a:r>
              <a:rPr lang="en-ZA" sz="3100" b="1"/>
              <a:t>Recommendations</a:t>
            </a:r>
          </a:p>
        </p:txBody>
      </p:sp>
      <p:sp>
        <p:nvSpPr>
          <p:cNvPr id="3" name="Content Placeholder 2"/>
          <p:cNvSpPr>
            <a:spLocks noGrp="1"/>
          </p:cNvSpPr>
          <p:nvPr>
            <p:ph idx="1"/>
          </p:nvPr>
        </p:nvSpPr>
        <p:spPr>
          <a:xfrm>
            <a:off x="5209563" y="1440873"/>
            <a:ext cx="5195201" cy="4600489"/>
          </a:xfrm>
        </p:spPr>
        <p:txBody>
          <a:bodyPr>
            <a:normAutofit/>
          </a:bodyPr>
          <a:lstStyle/>
          <a:p>
            <a:pPr marL="0" indent="0">
              <a:lnSpc>
                <a:spcPct val="90000"/>
              </a:lnSpc>
              <a:buNone/>
            </a:pPr>
            <a:r>
              <a:rPr lang="en-ZA" sz="1400" dirty="0"/>
              <a:t>The study thus recommended that: </a:t>
            </a:r>
          </a:p>
          <a:p>
            <a:pPr>
              <a:lnSpc>
                <a:spcPct val="90000"/>
              </a:lnSpc>
            </a:pPr>
            <a:r>
              <a:rPr lang="en-US" sz="1400" dirty="0"/>
              <a:t>Supervisors in the Giyani region should be appointed not delegated. This is because 11 of the 13 participants were supervised by delegated supervisors.</a:t>
            </a:r>
          </a:p>
          <a:p>
            <a:pPr>
              <a:lnSpc>
                <a:spcPct val="90000"/>
              </a:lnSpc>
            </a:pPr>
            <a:r>
              <a:rPr lang="en-ZA" sz="1400" dirty="0"/>
              <a:t>Quality supervision should include good communication between the supervisor and the </a:t>
            </a:r>
            <a:r>
              <a:rPr lang="en-ZA" sz="1400" dirty="0" smtClean="0"/>
              <a:t>supervisee. </a:t>
            </a:r>
            <a:endParaRPr lang="en-ZA" sz="1400" dirty="0"/>
          </a:p>
          <a:p>
            <a:pPr>
              <a:lnSpc>
                <a:spcPct val="90000"/>
              </a:lnSpc>
            </a:pPr>
            <a:r>
              <a:rPr lang="en-ZA" sz="1400" dirty="0"/>
              <a:t>The supervision framework for social workers in South Africa should be reviewed every five years to ensure that it remains up to date with the new developments of social work profession.</a:t>
            </a:r>
          </a:p>
          <a:p>
            <a:pPr>
              <a:lnSpc>
                <a:spcPct val="90000"/>
              </a:lnSpc>
            </a:pPr>
            <a:r>
              <a:rPr lang="en-ZA" sz="1400" dirty="0"/>
              <a:t>Future research investigating the perspectives of social work supervisees on the quality of supervision should be conducted in other regions and provinces and subsequently develop an intervention model/ tool/programme by employing a quantitative approach that would allow for a large sample size to reach a large number of participants and generalise these research findings.</a:t>
            </a:r>
          </a:p>
          <a:p>
            <a:pPr>
              <a:lnSpc>
                <a:spcPct val="90000"/>
              </a:lnSpc>
            </a:pPr>
            <a:endParaRPr lang="en-ZA" sz="1100" dirty="0"/>
          </a:p>
          <a:p>
            <a:pPr>
              <a:lnSpc>
                <a:spcPct val="90000"/>
              </a:lnSpc>
            </a:pPr>
            <a:endParaRPr lang="en-ZA" sz="1100" dirty="0"/>
          </a:p>
          <a:p>
            <a:pPr>
              <a:lnSpc>
                <a:spcPct val="90000"/>
              </a:lnSpc>
            </a:pPr>
            <a:endParaRPr lang="en-ZA" sz="1100" dirty="0"/>
          </a:p>
        </p:txBody>
      </p:sp>
      <p:pic>
        <p:nvPicPr>
          <p:cNvPr id="5" name="Picture 4" descr="Light bulb on yellow background with sketched light beams and cord">
            <a:extLst>
              <a:ext uri="{FF2B5EF4-FFF2-40B4-BE49-F238E27FC236}">
                <a16:creationId xmlns:a16="http://schemas.microsoft.com/office/drawing/2014/main" id="{F75626E7-0263-2F97-DB87-AD78F736423B}"/>
              </a:ext>
            </a:extLst>
          </p:cNvPr>
          <p:cNvPicPr>
            <a:picLocks noChangeAspect="1"/>
          </p:cNvPicPr>
          <p:nvPr/>
        </p:nvPicPr>
        <p:blipFill rotWithShape="1">
          <a:blip r:embed="rId2"/>
          <a:srcRect l="48236" r="3385"/>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Tree>
    <p:extLst>
      <p:ext uri="{BB962C8B-B14F-4D97-AF65-F5344CB8AC3E}">
        <p14:creationId xmlns:p14="http://schemas.microsoft.com/office/powerpoint/2010/main" val="3452385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3754" y="2160590"/>
            <a:ext cx="3973943" cy="896935"/>
          </a:xfrm>
        </p:spPr>
        <p:txBody>
          <a:bodyPr>
            <a:normAutofit/>
          </a:bodyPr>
          <a:lstStyle/>
          <a:p>
            <a:pPr marL="0" indent="0">
              <a:buNone/>
            </a:pPr>
            <a:r>
              <a:rPr lang="en-ZA" sz="4000" dirty="0">
                <a:solidFill>
                  <a:schemeClr val="bg1"/>
                </a:solidFill>
              </a:rPr>
              <a:t>Thank You</a:t>
            </a:r>
          </a:p>
        </p:txBody>
      </p:sp>
      <p:pic>
        <p:nvPicPr>
          <p:cNvPr id="7" name="Graphic 6" descr="Smiling Face with No Fill">
            <a:extLst>
              <a:ext uri="{FF2B5EF4-FFF2-40B4-BE49-F238E27FC236}">
                <a16:creationId xmlns:a16="http://schemas.microsoft.com/office/drawing/2014/main" id="{E27BD803-EE55-0881-5BA9-0171BCCE45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6217616" y="972608"/>
            <a:ext cx="4900269" cy="4900269"/>
          </a:xfrm>
          <a:prstGeom prst="rect">
            <a:avLst/>
          </a:prstGeom>
        </p:spPr>
      </p:pic>
    </p:spTree>
    <p:extLst>
      <p:ext uri="{BB962C8B-B14F-4D97-AF65-F5344CB8AC3E}">
        <p14:creationId xmlns:p14="http://schemas.microsoft.com/office/powerpoint/2010/main" val="337263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r>
              <a:rPr lang="en-ZA" b="1" dirty="0"/>
              <a:t>Problem statement</a:t>
            </a:r>
          </a:p>
        </p:txBody>
      </p:sp>
      <p:sp>
        <p:nvSpPr>
          <p:cNvPr id="3" name="Content Placeholder 2"/>
          <p:cNvSpPr>
            <a:spLocks noGrp="1"/>
          </p:cNvSpPr>
          <p:nvPr>
            <p:ph idx="1"/>
          </p:nvPr>
        </p:nvSpPr>
        <p:spPr>
          <a:xfrm>
            <a:off x="4241804" y="110836"/>
            <a:ext cx="5303978" cy="6276109"/>
          </a:xfrm>
        </p:spPr>
        <p:txBody>
          <a:bodyPr anchor="ctr">
            <a:normAutofit/>
          </a:bodyPr>
          <a:lstStyle/>
          <a:p>
            <a:pPr>
              <a:lnSpc>
                <a:spcPct val="90000"/>
              </a:lnSpc>
            </a:pPr>
            <a:r>
              <a:rPr lang="en-ZA" dirty="0"/>
              <a:t>Social work supervision is challenged globally: </a:t>
            </a:r>
          </a:p>
          <a:p>
            <a:pPr marL="0" indent="0">
              <a:lnSpc>
                <a:spcPct val="90000"/>
              </a:lnSpc>
              <a:buNone/>
            </a:pPr>
            <a:endParaRPr lang="en-ZA" dirty="0"/>
          </a:p>
          <a:p>
            <a:pPr>
              <a:lnSpc>
                <a:spcPct val="90000"/>
              </a:lnSpc>
            </a:pPr>
            <a:r>
              <a:rPr lang="en-ZA" dirty="0"/>
              <a:t>Some of the challenges experienced in the United Kingdom include: lack of time to render supervision and to oversee the personal development and learning of the </a:t>
            </a:r>
            <a:r>
              <a:rPr lang="en-ZA" dirty="0" smtClean="0"/>
              <a:t>supervisees.</a:t>
            </a:r>
            <a:endParaRPr lang="en-ZA" dirty="0"/>
          </a:p>
          <a:p>
            <a:pPr>
              <a:lnSpc>
                <a:spcPct val="90000"/>
              </a:lnSpc>
            </a:pPr>
            <a:r>
              <a:rPr lang="en-ZA" dirty="0"/>
              <a:t>In Australia the following have been reported: social work supervision has neglected the administrative function of supervision and focused primarily on accountability issues  and most supervisors provide supervision with little or no supervisory </a:t>
            </a:r>
            <a:r>
              <a:rPr lang="en-ZA" dirty="0" smtClean="0"/>
              <a:t>training.</a:t>
            </a:r>
            <a:endParaRPr lang="en-ZA" dirty="0"/>
          </a:p>
          <a:p>
            <a:pPr marL="0" indent="0">
              <a:lnSpc>
                <a:spcPct val="90000"/>
              </a:lnSpc>
              <a:buNone/>
            </a:pPr>
            <a:endParaRPr lang="en-ZA" dirty="0"/>
          </a:p>
          <a:p>
            <a:pPr marL="0" indent="0">
              <a:lnSpc>
                <a:spcPct val="90000"/>
              </a:lnSpc>
              <a:buNone/>
            </a:pPr>
            <a:endParaRPr lang="en-ZA" dirty="0"/>
          </a:p>
          <a:p>
            <a:pPr>
              <a:lnSpc>
                <a:spcPct val="90000"/>
              </a:lnSpc>
            </a:pPr>
            <a:endParaRPr lang="en-ZA" dirty="0"/>
          </a:p>
          <a:p>
            <a:pPr>
              <a:lnSpc>
                <a:spcPct val="90000"/>
              </a:lnSpc>
            </a:pPr>
            <a:endParaRPr lang="en-ZA" dirty="0"/>
          </a:p>
          <a:p>
            <a:pPr>
              <a:lnSpc>
                <a:spcPct val="90000"/>
              </a:lnSpc>
            </a:pPr>
            <a:endParaRPr lang="en-ZA" dirty="0"/>
          </a:p>
          <a:p>
            <a:pPr marL="0" indent="0">
              <a:lnSpc>
                <a:spcPct val="90000"/>
              </a:lnSpc>
              <a:buNone/>
            </a:pPr>
            <a:endParaRPr lang="en-ZA" dirty="0"/>
          </a:p>
          <a:p>
            <a:pPr>
              <a:lnSpc>
                <a:spcPct val="90000"/>
              </a:lnSpc>
            </a:pPr>
            <a:endParaRPr lang="en-ZA" dirty="0"/>
          </a:p>
        </p:txBody>
      </p:sp>
    </p:spTree>
    <p:extLst>
      <p:ext uri="{BB962C8B-B14F-4D97-AF65-F5344CB8AC3E}">
        <p14:creationId xmlns:p14="http://schemas.microsoft.com/office/powerpoint/2010/main" val="1647674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r>
              <a:rPr lang="en-ZA" b="1" dirty="0"/>
              <a:t>Problem </a:t>
            </a:r>
            <a:r>
              <a:rPr lang="en-ZA" b="1" dirty="0" smtClean="0"/>
              <a:t>statement cont..</a:t>
            </a:r>
            <a:endParaRPr lang="en-ZA" b="1" dirty="0"/>
          </a:p>
        </p:txBody>
      </p:sp>
      <p:sp>
        <p:nvSpPr>
          <p:cNvPr id="3" name="Content Placeholder 2"/>
          <p:cNvSpPr>
            <a:spLocks noGrp="1"/>
          </p:cNvSpPr>
          <p:nvPr>
            <p:ph idx="1"/>
          </p:nvPr>
        </p:nvSpPr>
        <p:spPr>
          <a:xfrm>
            <a:off x="4241803" y="3117273"/>
            <a:ext cx="5345541" cy="2280226"/>
          </a:xfrm>
        </p:spPr>
        <p:txBody>
          <a:bodyPr anchor="ctr">
            <a:normAutofit lnSpcReduction="10000"/>
          </a:bodyPr>
          <a:lstStyle/>
          <a:p>
            <a:pPr>
              <a:lnSpc>
                <a:spcPct val="90000"/>
              </a:lnSpc>
            </a:pPr>
            <a:r>
              <a:rPr lang="en-ZA" dirty="0" smtClean="0"/>
              <a:t>In </a:t>
            </a:r>
            <a:r>
              <a:rPr lang="en-ZA" dirty="0"/>
              <a:t>Asia the following challenges were noted: some supervisors are uncertain on how to conduct themselves when offering supervision to supervisees from different cultural groups, some supervisors they avoid and never explore cross cultural issues with their supervisees and </a:t>
            </a:r>
            <a:r>
              <a:rPr lang="en-ZA" dirty="0" smtClean="0"/>
              <a:t>some supervisors are not sure on how to resolve cultural problems that they have identified when supervising.</a:t>
            </a:r>
          </a:p>
          <a:p>
            <a:pPr>
              <a:lnSpc>
                <a:spcPct val="90000"/>
              </a:lnSpc>
            </a:pPr>
            <a:endParaRPr lang="en-ZA" dirty="0"/>
          </a:p>
          <a:p>
            <a:pPr marL="0" indent="0">
              <a:lnSpc>
                <a:spcPct val="90000"/>
              </a:lnSpc>
              <a:buNone/>
            </a:pPr>
            <a:endParaRPr lang="en-ZA" dirty="0"/>
          </a:p>
          <a:p>
            <a:pPr>
              <a:lnSpc>
                <a:spcPct val="90000"/>
              </a:lnSpc>
            </a:pPr>
            <a:endParaRPr lang="en-ZA" dirty="0"/>
          </a:p>
          <a:p>
            <a:pPr>
              <a:lnSpc>
                <a:spcPct val="90000"/>
              </a:lnSpc>
            </a:pPr>
            <a:endParaRPr lang="en-ZA" dirty="0"/>
          </a:p>
          <a:p>
            <a:pPr>
              <a:lnSpc>
                <a:spcPct val="90000"/>
              </a:lnSpc>
            </a:pPr>
            <a:endParaRPr lang="en-ZA" dirty="0"/>
          </a:p>
          <a:p>
            <a:pPr marL="0" indent="0">
              <a:lnSpc>
                <a:spcPct val="90000"/>
              </a:lnSpc>
              <a:buNone/>
            </a:pPr>
            <a:endParaRPr lang="en-ZA" dirty="0"/>
          </a:p>
          <a:p>
            <a:pPr>
              <a:lnSpc>
                <a:spcPct val="90000"/>
              </a:lnSpc>
            </a:pPr>
            <a:endParaRPr lang="en-ZA" dirty="0"/>
          </a:p>
        </p:txBody>
      </p:sp>
    </p:spTree>
    <p:extLst>
      <p:ext uri="{BB962C8B-B14F-4D97-AF65-F5344CB8AC3E}">
        <p14:creationId xmlns:p14="http://schemas.microsoft.com/office/powerpoint/2010/main" val="1169681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solidFill>
                  <a:schemeClr val="accent2"/>
                </a:solidFill>
              </a:rPr>
              <a:t>Problem statement cont..</a:t>
            </a:r>
          </a:p>
        </p:txBody>
      </p:sp>
      <p:graphicFrame>
        <p:nvGraphicFramePr>
          <p:cNvPr id="7" name="Content Placeholder 2">
            <a:extLst>
              <a:ext uri="{FF2B5EF4-FFF2-40B4-BE49-F238E27FC236}">
                <a16:creationId xmlns:a16="http://schemas.microsoft.com/office/drawing/2014/main" id="{5187AF43-3FC3-7D6F-AC00-D537AA84C1E0}"/>
              </a:ext>
            </a:extLst>
          </p:cNvPr>
          <p:cNvGraphicFramePr>
            <a:graphicFrameLocks noGrp="1"/>
          </p:cNvGraphicFramePr>
          <p:nvPr>
            <p:ph idx="1"/>
            <p:extLst>
              <p:ext uri="{D42A27DB-BD31-4B8C-83A1-F6EECF244321}">
                <p14:modId xmlns:p14="http://schemas.microsoft.com/office/powerpoint/2010/main" val="2978513359"/>
              </p:ext>
            </p:extLst>
          </p:nvPr>
        </p:nvGraphicFramePr>
        <p:xfrm>
          <a:off x="838200" y="1282148"/>
          <a:ext cx="105156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060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solidFill>
                  <a:schemeClr val="accent2"/>
                </a:solidFill>
              </a:rPr>
              <a:t>Problem statement cont..</a:t>
            </a:r>
          </a:p>
        </p:txBody>
      </p:sp>
      <p:graphicFrame>
        <p:nvGraphicFramePr>
          <p:cNvPr id="7" name="Content Placeholder 2">
            <a:extLst>
              <a:ext uri="{FF2B5EF4-FFF2-40B4-BE49-F238E27FC236}">
                <a16:creationId xmlns:a16="http://schemas.microsoft.com/office/drawing/2014/main" id="{5187AF43-3FC3-7D6F-AC00-D537AA84C1E0}"/>
              </a:ext>
            </a:extLst>
          </p:cNvPr>
          <p:cNvGraphicFramePr>
            <a:graphicFrameLocks noGrp="1"/>
          </p:cNvGraphicFramePr>
          <p:nvPr>
            <p:ph idx="1"/>
            <p:extLst>
              <p:ext uri="{D42A27DB-BD31-4B8C-83A1-F6EECF244321}">
                <p14:modId xmlns:p14="http://schemas.microsoft.com/office/powerpoint/2010/main" val="399238423"/>
              </p:ext>
            </p:extLst>
          </p:nvPr>
        </p:nvGraphicFramePr>
        <p:xfrm>
          <a:off x="838200" y="1282149"/>
          <a:ext cx="10515600" cy="46753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670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r>
              <a:rPr lang="en-ZA" b="1" dirty="0"/>
              <a:t>Problem statement cont..</a:t>
            </a:r>
            <a:endParaRPr lang="en-ZA" dirty="0"/>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r>
              <a:rPr lang="en-ZA" sz="1500" dirty="0"/>
              <a:t>Social workers also express concerns about supervision, which include: </a:t>
            </a:r>
          </a:p>
          <a:p>
            <a:pPr>
              <a:lnSpc>
                <a:spcPct val="90000"/>
              </a:lnSpc>
            </a:pPr>
            <a:r>
              <a:rPr lang="en-ZA" sz="1500" dirty="0"/>
              <a:t>Lack of sufficient supervision. </a:t>
            </a:r>
          </a:p>
          <a:p>
            <a:pPr>
              <a:lnSpc>
                <a:spcPct val="90000"/>
              </a:lnSpc>
            </a:pPr>
            <a:r>
              <a:rPr lang="en-ZA" sz="1500" dirty="0" smtClean="0"/>
              <a:t>Lack of regular supervision sessions with some participants revealing that they received supervision once per year.</a:t>
            </a:r>
          </a:p>
          <a:p>
            <a:pPr>
              <a:lnSpc>
                <a:spcPct val="90000"/>
              </a:lnSpc>
            </a:pPr>
            <a:r>
              <a:rPr lang="en-ZA" sz="1500" dirty="0" smtClean="0"/>
              <a:t>Lack of resources as one of the factors impeding with the implementation of supervision.</a:t>
            </a:r>
          </a:p>
          <a:p>
            <a:pPr>
              <a:lnSpc>
                <a:spcPct val="90000"/>
              </a:lnSpc>
            </a:pPr>
            <a:r>
              <a:rPr lang="en-ZA" sz="1500" dirty="0" smtClean="0"/>
              <a:t>Experiencing supervision as not effective and conducted in a manner which left social workers being stressed.</a:t>
            </a:r>
          </a:p>
          <a:p>
            <a:pPr>
              <a:lnSpc>
                <a:spcPct val="90000"/>
              </a:lnSpc>
            </a:pPr>
            <a:r>
              <a:rPr lang="en-ZA" sz="1500" dirty="0" smtClean="0"/>
              <a:t>High supervisor to supervisee ratio which makes impossible to effectively to provide supervision</a:t>
            </a:r>
            <a:r>
              <a:rPr lang="en-ZA" sz="1500" dirty="0"/>
              <a:t>.</a:t>
            </a:r>
            <a:endParaRPr lang="en-ZA" sz="1500" dirty="0"/>
          </a:p>
          <a:p>
            <a:pPr marL="0" indent="0">
              <a:lnSpc>
                <a:spcPct val="90000"/>
              </a:lnSpc>
              <a:buNone/>
            </a:pPr>
            <a:r>
              <a:rPr lang="en-ZA" sz="1500" dirty="0"/>
              <a:t>Consequent to the </a:t>
            </a:r>
            <a:r>
              <a:rPr lang="en-ZA" sz="1500" dirty="0" smtClean="0"/>
              <a:t>above, the </a:t>
            </a:r>
            <a:r>
              <a:rPr lang="en-ZA" sz="1500" dirty="0"/>
              <a:t>productivity of social workers and the services provided to clients has significantly declined because of lack of supervision </a:t>
            </a:r>
          </a:p>
          <a:p>
            <a:pPr marL="0" indent="0">
              <a:lnSpc>
                <a:spcPct val="90000"/>
              </a:lnSpc>
              <a:buNone/>
            </a:pPr>
            <a:r>
              <a:rPr lang="en-ZA" sz="1500" dirty="0"/>
              <a:t>(</a:t>
            </a:r>
            <a:r>
              <a:rPr lang="en-ZA" sz="1500" dirty="0" err="1"/>
              <a:t>Shokane</a:t>
            </a:r>
            <a:r>
              <a:rPr lang="en-ZA" sz="1500" dirty="0"/>
              <a:t> et al, </a:t>
            </a:r>
            <a:r>
              <a:rPr lang="en-ZA" sz="1500" dirty="0" smtClean="0"/>
              <a:t>2017; Goliath, 2018; Joseph, 2017; Maupye,2016).</a:t>
            </a:r>
            <a:endParaRPr lang="en-ZA" sz="1500" dirty="0"/>
          </a:p>
          <a:p>
            <a:pPr>
              <a:lnSpc>
                <a:spcPct val="90000"/>
              </a:lnSpc>
            </a:pPr>
            <a:endParaRPr lang="en-ZA" sz="1500" dirty="0"/>
          </a:p>
        </p:txBody>
      </p:sp>
    </p:spTree>
    <p:extLst>
      <p:ext uri="{BB962C8B-B14F-4D97-AF65-F5344CB8AC3E}">
        <p14:creationId xmlns:p14="http://schemas.microsoft.com/office/powerpoint/2010/main" val="135610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86047" y="609600"/>
            <a:ext cx="6487955" cy="1320800"/>
          </a:xfrm>
        </p:spPr>
        <p:txBody>
          <a:bodyPr>
            <a:normAutofit/>
          </a:bodyPr>
          <a:lstStyle/>
          <a:p>
            <a:r>
              <a:rPr lang="en-ZA" b="1"/>
              <a:t>Goal and objectives of the study</a:t>
            </a:r>
          </a:p>
        </p:txBody>
      </p:sp>
      <p:pic>
        <p:nvPicPr>
          <p:cNvPr id="5" name="Picture 4" descr="Light bulb on yellow background with sketched light beams and cord">
            <a:extLst>
              <a:ext uri="{FF2B5EF4-FFF2-40B4-BE49-F238E27FC236}">
                <a16:creationId xmlns:a16="http://schemas.microsoft.com/office/drawing/2014/main" id="{12D3F8F9-A8CA-3AB6-60A5-55DE4A5EFC28}"/>
              </a:ext>
            </a:extLst>
          </p:cNvPr>
          <p:cNvPicPr>
            <a:picLocks noChangeAspect="1"/>
          </p:cNvPicPr>
          <p:nvPr/>
        </p:nvPicPr>
        <p:blipFill rotWithShape="1">
          <a:blip r:embed="rId2">
            <a:duotone>
              <a:prstClr val="black"/>
              <a:schemeClr val="tx2">
                <a:tint val="45000"/>
                <a:satMod val="400000"/>
              </a:schemeClr>
            </a:duotone>
          </a:blip>
          <a:srcRect l="59903" r="15644" b="-1"/>
          <a:stretch/>
        </p:blipFill>
        <p:spPr>
          <a:xfrm>
            <a:off x="20" y="10"/>
            <a:ext cx="2734036" cy="6876278"/>
          </a:xfrm>
          <a:custGeom>
            <a:avLst/>
            <a:gdLst/>
            <a:ahLst/>
            <a:cxnLst/>
            <a:rect l="l" t="t" r="r" b="b"/>
            <a:pathLst>
              <a:path w="2734056" h="6858000">
                <a:moveTo>
                  <a:pt x="0" y="0"/>
                </a:moveTo>
                <a:lnTo>
                  <a:pt x="1674254" y="0"/>
                </a:lnTo>
                <a:lnTo>
                  <a:pt x="2734056" y="6850199"/>
                </a:lnTo>
                <a:lnTo>
                  <a:pt x="2734056" y="6858000"/>
                </a:lnTo>
                <a:lnTo>
                  <a:pt x="842596" y="6858000"/>
                </a:lnTo>
                <a:lnTo>
                  <a:pt x="0" y="1191846"/>
                </a:lnTo>
                <a:close/>
              </a:path>
            </a:pathLst>
          </a:custGeom>
        </p:spPr>
      </p:pic>
      <p:sp>
        <p:nvSpPr>
          <p:cNvPr id="9" name="Isosceles Triangle 8">
            <a:extLst>
              <a:ext uri="{FF2B5EF4-FFF2-40B4-BE49-F238E27FC236}">
                <a16:creationId xmlns:a16="http://schemas.microsoft.com/office/drawing/2014/main" id="{518E5A25-92C5-4F27-8E26-0AAAB0CDC85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191846"/>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2786047" y="2160589"/>
            <a:ext cx="6487955" cy="3880773"/>
          </a:xfrm>
        </p:spPr>
        <p:txBody>
          <a:bodyPr>
            <a:normAutofit/>
          </a:bodyPr>
          <a:lstStyle/>
          <a:p>
            <a:pPr marL="0" indent="0">
              <a:buNone/>
            </a:pPr>
            <a:r>
              <a:rPr lang="en-ZA" sz="1700"/>
              <a:t>The goal of the study was to explore the perspectives of social work supervisees on the quality of supervision in the Giyani region of South Africa.</a:t>
            </a:r>
          </a:p>
          <a:p>
            <a:pPr marL="0" indent="0">
              <a:buNone/>
            </a:pPr>
            <a:r>
              <a:rPr lang="en-ZA" sz="1700"/>
              <a:t>On the other hand the objectives of the study were to:</a:t>
            </a:r>
          </a:p>
          <a:p>
            <a:pPr>
              <a:buFont typeface="Arial" panose="020B0604020202020204" pitchFamily="34" charset="0"/>
              <a:buChar char="•"/>
            </a:pPr>
            <a:r>
              <a:rPr lang="en-ZA" sz="1700"/>
              <a:t>Conceptualise quality social work supervision theoretically;</a:t>
            </a:r>
          </a:p>
          <a:p>
            <a:pPr>
              <a:buFont typeface="Arial" panose="020B0604020202020204" pitchFamily="34" charset="0"/>
              <a:buChar char="•"/>
            </a:pPr>
            <a:r>
              <a:rPr lang="en-ZA" sz="1700"/>
              <a:t>To collect data from participants regarding the quality of supervision offered in the Giyani region of South Africa and;</a:t>
            </a:r>
          </a:p>
          <a:p>
            <a:pPr>
              <a:buFont typeface="Arial" panose="020B0604020202020204" pitchFamily="34" charset="0"/>
              <a:buChar char="•"/>
            </a:pPr>
            <a:r>
              <a:rPr lang="en-ZA" sz="1700"/>
              <a:t>To draw conclusion and make recommendations for future research to inform the provision of quality social work supervision to the Department of Social Development and to all other stakeholders in the social services sector.</a:t>
            </a:r>
          </a:p>
          <a:p>
            <a:endParaRPr lang="en-ZA" sz="1700"/>
          </a:p>
          <a:p>
            <a:endParaRPr lang="en-ZA" sz="1700"/>
          </a:p>
          <a:p>
            <a:endParaRPr lang="en-ZA" sz="1700"/>
          </a:p>
          <a:p>
            <a:endParaRPr lang="en-ZA" sz="1700"/>
          </a:p>
          <a:p>
            <a:endParaRPr lang="en-ZA" sz="1700"/>
          </a:p>
          <a:p>
            <a:endParaRPr lang="en-ZA" sz="1700"/>
          </a:p>
          <a:p>
            <a:endParaRPr lang="en-ZA" sz="1700"/>
          </a:p>
          <a:p>
            <a:endParaRPr lang="en-ZA" sz="1700"/>
          </a:p>
          <a:p>
            <a:endParaRPr lang="en-ZA" sz="1700"/>
          </a:p>
          <a:p>
            <a:endParaRPr lang="en-ZA" sz="1700"/>
          </a:p>
          <a:p>
            <a:endParaRPr lang="en-ZA" sz="1700"/>
          </a:p>
          <a:p>
            <a:pPr marL="0" indent="0">
              <a:buNone/>
            </a:pPr>
            <a:endParaRPr lang="en-ZA" sz="1700"/>
          </a:p>
        </p:txBody>
      </p:sp>
    </p:spTree>
    <p:extLst>
      <p:ext uri="{BB962C8B-B14F-4D97-AF65-F5344CB8AC3E}">
        <p14:creationId xmlns:p14="http://schemas.microsoft.com/office/powerpoint/2010/main" val="625960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49562" y="609600"/>
            <a:ext cx="6424440" cy="1320800"/>
          </a:xfrm>
        </p:spPr>
        <p:txBody>
          <a:bodyPr>
            <a:normAutofit/>
          </a:bodyPr>
          <a:lstStyle/>
          <a:p>
            <a:r>
              <a:rPr lang="en-ZA" b="1"/>
              <a:t>Study setting</a:t>
            </a:r>
          </a:p>
        </p:txBody>
      </p:sp>
      <p:pic>
        <p:nvPicPr>
          <p:cNvPr id="5" name="Picture 4" descr="Open doors">
            <a:extLst>
              <a:ext uri="{FF2B5EF4-FFF2-40B4-BE49-F238E27FC236}">
                <a16:creationId xmlns:a16="http://schemas.microsoft.com/office/drawing/2014/main" id="{8CB8EECA-C837-9D60-197F-F4B061F49490}"/>
              </a:ext>
            </a:extLst>
          </p:cNvPr>
          <p:cNvPicPr>
            <a:picLocks noChangeAspect="1"/>
          </p:cNvPicPr>
          <p:nvPr/>
        </p:nvPicPr>
        <p:blipFill rotWithShape="1">
          <a:blip r:embed="rId2"/>
          <a:srcRect l="53767" r="19660" b="1"/>
          <a:stretch/>
        </p:blipFill>
        <p:spPr>
          <a:xfrm>
            <a:off x="20" y="10"/>
            <a:ext cx="2734036" cy="6867719"/>
          </a:xfrm>
          <a:custGeom>
            <a:avLst/>
            <a:gdLst/>
            <a:ahLst/>
            <a:cxnLst/>
            <a:rect l="l" t="t" r="r" b="b"/>
            <a:pathLst>
              <a:path w="2734056" h="6858000">
                <a:moveTo>
                  <a:pt x="0" y="0"/>
                </a:moveTo>
                <a:lnTo>
                  <a:pt x="1674254" y="0"/>
                </a:lnTo>
                <a:lnTo>
                  <a:pt x="2734056" y="6850199"/>
                </a:lnTo>
                <a:lnTo>
                  <a:pt x="2734056" y="6858000"/>
                </a:lnTo>
                <a:lnTo>
                  <a:pt x="461457" y="6858000"/>
                </a:lnTo>
                <a:lnTo>
                  <a:pt x="0" y="4134118"/>
                </a:lnTo>
                <a:close/>
              </a:path>
            </a:pathLst>
          </a:custGeom>
        </p:spPr>
      </p:pic>
      <p:sp>
        <p:nvSpPr>
          <p:cNvPr id="9" name="Isosceles Triangle 8">
            <a:extLst>
              <a:ext uri="{FF2B5EF4-FFF2-40B4-BE49-F238E27FC236}">
                <a16:creationId xmlns:a16="http://schemas.microsoft.com/office/drawing/2014/main" id="{EB6743CF-E74B-4A3C-A785-599069DB89D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1"/>
            <a:ext cx="476655"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2849562" y="2160589"/>
            <a:ext cx="6424440" cy="3880773"/>
          </a:xfrm>
        </p:spPr>
        <p:txBody>
          <a:bodyPr>
            <a:normAutofit/>
          </a:bodyPr>
          <a:lstStyle/>
          <a:p>
            <a:pPr>
              <a:lnSpc>
                <a:spcPct val="90000"/>
              </a:lnSpc>
            </a:pPr>
            <a:r>
              <a:rPr lang="en-ZA" dirty="0"/>
              <a:t>The study was conducted in the Greater Giyani municipality which falls within the Mopani District Municipality of Limpopo province. </a:t>
            </a:r>
          </a:p>
          <a:p>
            <a:pPr>
              <a:lnSpc>
                <a:spcPct val="90000"/>
              </a:lnSpc>
            </a:pPr>
            <a:r>
              <a:rPr lang="en-ZA" dirty="0"/>
              <a:t>The Greater Giyani municipality is among the five local municipalities, namely  Greater Tzaneen, Ba-Phalaborwa, Greater </a:t>
            </a:r>
            <a:r>
              <a:rPr lang="en-ZA" dirty="0" err="1"/>
              <a:t>Letaba</a:t>
            </a:r>
            <a:r>
              <a:rPr lang="en-ZA" dirty="0"/>
              <a:t> and </a:t>
            </a:r>
            <a:r>
              <a:rPr lang="en-ZA" dirty="0" err="1"/>
              <a:t>Maruleng</a:t>
            </a:r>
            <a:r>
              <a:rPr lang="en-ZA" dirty="0"/>
              <a:t>, which </a:t>
            </a:r>
            <a:r>
              <a:rPr lang="en-ZA" dirty="0" smtClean="0"/>
              <a:t>are also  </a:t>
            </a:r>
            <a:r>
              <a:rPr lang="en-ZA" dirty="0"/>
              <a:t>located within the Mopani District municipality. </a:t>
            </a:r>
          </a:p>
          <a:p>
            <a:pPr>
              <a:lnSpc>
                <a:spcPct val="90000"/>
              </a:lnSpc>
            </a:pPr>
            <a:r>
              <a:rPr lang="en-ZA" dirty="0"/>
              <a:t>There are several DSD service points/offices within the Greater Giyani municipality including Giyani Health Centre, Giyani Magistrate office, Giyani </a:t>
            </a:r>
            <a:r>
              <a:rPr lang="en-ZA" dirty="0" err="1"/>
              <a:t>Thuthuzela</a:t>
            </a:r>
            <a:r>
              <a:rPr lang="en-ZA" dirty="0"/>
              <a:t> office, Giyani </a:t>
            </a:r>
            <a:r>
              <a:rPr lang="en-ZA" dirty="0" err="1"/>
              <a:t>Evuxakeni</a:t>
            </a:r>
            <a:r>
              <a:rPr lang="en-ZA" dirty="0"/>
              <a:t> Hospital office, Giyani </a:t>
            </a:r>
            <a:r>
              <a:rPr lang="en-ZA" dirty="0" err="1"/>
              <a:t>Nkhensani</a:t>
            </a:r>
            <a:r>
              <a:rPr lang="en-ZA" dirty="0"/>
              <a:t> Hospital office, Giyani Irish House office, </a:t>
            </a:r>
            <a:r>
              <a:rPr lang="en-ZA" dirty="0" err="1"/>
              <a:t>Dzumeri</a:t>
            </a:r>
            <a:r>
              <a:rPr lang="en-ZA" dirty="0"/>
              <a:t> office, </a:t>
            </a:r>
            <a:r>
              <a:rPr lang="en-ZA" dirty="0" err="1"/>
              <a:t>Gawula</a:t>
            </a:r>
            <a:r>
              <a:rPr lang="en-ZA" dirty="0"/>
              <a:t> office and </a:t>
            </a:r>
            <a:r>
              <a:rPr lang="en-ZA" dirty="0" err="1"/>
              <a:t>Unigaz</a:t>
            </a:r>
            <a:r>
              <a:rPr lang="en-ZA" dirty="0"/>
              <a:t> office.</a:t>
            </a:r>
          </a:p>
          <a:p>
            <a:pPr>
              <a:lnSpc>
                <a:spcPct val="90000"/>
              </a:lnSpc>
            </a:pPr>
            <a:endParaRPr lang="en-ZA" dirty="0"/>
          </a:p>
        </p:txBody>
      </p:sp>
    </p:spTree>
    <p:extLst>
      <p:ext uri="{BB962C8B-B14F-4D97-AF65-F5344CB8AC3E}">
        <p14:creationId xmlns:p14="http://schemas.microsoft.com/office/powerpoint/2010/main" val="1940771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36734" y="609600"/>
            <a:ext cx="3737268" cy="1320800"/>
          </a:xfrm>
        </p:spPr>
        <p:txBody>
          <a:bodyPr>
            <a:normAutofit/>
          </a:bodyPr>
          <a:lstStyle/>
          <a:p>
            <a:r>
              <a:rPr lang="en-ZA" b="1" dirty="0"/>
              <a:t>Research Methodology </a:t>
            </a:r>
          </a:p>
        </p:txBody>
      </p:sp>
      <p:sp>
        <p:nvSpPr>
          <p:cNvPr id="3" name="Content Placeholder 2"/>
          <p:cNvSpPr>
            <a:spLocks noGrp="1"/>
          </p:cNvSpPr>
          <p:nvPr>
            <p:ph idx="1"/>
          </p:nvPr>
        </p:nvSpPr>
        <p:spPr>
          <a:xfrm>
            <a:off x="5209563" y="2160589"/>
            <a:ext cx="5139782" cy="3880773"/>
          </a:xfrm>
        </p:spPr>
        <p:txBody>
          <a:bodyPr>
            <a:noAutofit/>
          </a:bodyPr>
          <a:lstStyle/>
          <a:p>
            <a:pPr>
              <a:lnSpc>
                <a:spcPct val="90000"/>
              </a:lnSpc>
            </a:pPr>
            <a:r>
              <a:rPr lang="en-ZA" sz="1400" dirty="0"/>
              <a:t>The study employed a qualitative research approach </a:t>
            </a:r>
          </a:p>
          <a:p>
            <a:pPr>
              <a:lnSpc>
                <a:spcPct val="90000"/>
              </a:lnSpc>
            </a:pPr>
            <a:r>
              <a:rPr lang="en-ZA" sz="1400" dirty="0"/>
              <a:t>Exploratory, descriptive and contextual research designs were adopted in this study. The designs were employed because: </a:t>
            </a:r>
          </a:p>
          <a:p>
            <a:pPr>
              <a:lnSpc>
                <a:spcPct val="90000"/>
              </a:lnSpc>
              <a:buFont typeface="Wingdings" panose="05000000000000000000" pitchFamily="2" charset="2"/>
              <a:buChar char="ü"/>
            </a:pPr>
            <a:r>
              <a:rPr lang="en-ZA" sz="1400" dirty="0"/>
              <a:t>little was known about the perspectives of social work supervisees on the quality of supervision in the Giyani region</a:t>
            </a:r>
          </a:p>
          <a:p>
            <a:pPr>
              <a:lnSpc>
                <a:spcPct val="90000"/>
              </a:lnSpc>
              <a:buFont typeface="Wingdings" panose="05000000000000000000" pitchFamily="2" charset="2"/>
              <a:buChar char="ü"/>
            </a:pPr>
            <a:r>
              <a:rPr lang="en-ZA" sz="1400" dirty="0"/>
              <a:t>the descriptive </a:t>
            </a:r>
            <a:r>
              <a:rPr lang="en-ZA" sz="1400" dirty="0" smtClean="0"/>
              <a:t>research </a:t>
            </a:r>
            <a:r>
              <a:rPr lang="en-ZA" sz="1400" dirty="0"/>
              <a:t>design aided the researcher to obtain detailed description of the perspectives of social work supervisees </a:t>
            </a:r>
          </a:p>
          <a:p>
            <a:pPr>
              <a:lnSpc>
                <a:spcPct val="90000"/>
              </a:lnSpc>
              <a:buFont typeface="Wingdings" panose="05000000000000000000" pitchFamily="2" charset="2"/>
              <a:buChar char="ü"/>
            </a:pPr>
            <a:r>
              <a:rPr lang="en-ZA" sz="1400" dirty="0"/>
              <a:t>The contextual design aided the study being conducted in the participants’ natural settings allowing the researcher to observe supervision related challenges that social workers are confronted with on a daily basis</a:t>
            </a:r>
            <a:r>
              <a:rPr lang="en-ZA" sz="1400" dirty="0" smtClean="0"/>
              <a:t>.</a:t>
            </a:r>
          </a:p>
          <a:p>
            <a:pPr>
              <a:lnSpc>
                <a:spcPct val="90000"/>
              </a:lnSpc>
              <a:buFont typeface="Wingdings" panose="05000000000000000000" pitchFamily="2" charset="2"/>
              <a:buChar char="ü"/>
            </a:pPr>
            <a:endParaRPr lang="en-ZA" sz="1400" dirty="0"/>
          </a:p>
          <a:p>
            <a:pPr marL="0" indent="0">
              <a:lnSpc>
                <a:spcPct val="90000"/>
              </a:lnSpc>
              <a:buNone/>
            </a:pPr>
            <a:r>
              <a:rPr lang="en-ZA" sz="1400" dirty="0"/>
              <a:t>(Bless, Higson-Smith &amp; </a:t>
            </a:r>
            <a:r>
              <a:rPr lang="en-ZA" sz="1400" dirty="0" err="1"/>
              <a:t>Sithole</a:t>
            </a:r>
            <a:r>
              <a:rPr lang="en-ZA" sz="1400" dirty="0"/>
              <a:t>, 2013).</a:t>
            </a:r>
          </a:p>
        </p:txBody>
      </p:sp>
      <p:pic>
        <p:nvPicPr>
          <p:cNvPr id="5" name="Picture 4" descr="Glasses on top of a book">
            <a:extLst>
              <a:ext uri="{FF2B5EF4-FFF2-40B4-BE49-F238E27FC236}">
                <a16:creationId xmlns:a16="http://schemas.microsoft.com/office/drawing/2014/main" id="{41A12536-0422-FAA8-CDB1-2B0F1E454E28}"/>
              </a:ext>
            </a:extLst>
          </p:cNvPr>
          <p:cNvPicPr>
            <a:picLocks noChangeAspect="1"/>
          </p:cNvPicPr>
          <p:nvPr/>
        </p:nvPicPr>
        <p:blipFill rotWithShape="1">
          <a:blip r:embed="rId2"/>
          <a:srcRect l="11276" r="36608" b="-1"/>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9" name="Isosceles Triangle 8">
            <a:extLst>
              <a:ext uri="{FF2B5EF4-FFF2-40B4-BE49-F238E27FC236}">
                <a16:creationId xmlns:a16="http://schemas.microsoft.com/office/drawing/2014/main" id="{3BCB5F6A-9EB0-40B0-9D13-3023E9A205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287012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AFA46B37C736498C5A8C24B01D2F5C" ma:contentTypeVersion="16" ma:contentTypeDescription="Create a new document." ma:contentTypeScope="" ma:versionID="146db1955e17088c347c4c28ab40c463">
  <xsd:schema xmlns:xsd="http://www.w3.org/2001/XMLSchema" xmlns:xs="http://www.w3.org/2001/XMLSchema" xmlns:p="http://schemas.microsoft.com/office/2006/metadata/properties" xmlns:ns3="96b193c8-f110-4812-8910-3ad26efe7515" xmlns:ns4="bd9e439a-a63a-4bcb-bc9f-6f79ac09ec25" targetNamespace="http://schemas.microsoft.com/office/2006/metadata/properties" ma:root="true" ma:fieldsID="55214986577e3591e301a400df0eb991" ns3:_="" ns4:_="">
    <xsd:import namespace="96b193c8-f110-4812-8910-3ad26efe7515"/>
    <xsd:import namespace="bd9e439a-a63a-4bcb-bc9f-6f79ac09ec2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b193c8-f110-4812-8910-3ad26efe7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9e439a-a63a-4bcb-bc9f-6f79ac09ec2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6b193c8-f110-4812-8910-3ad26efe7515" xsi:nil="true"/>
  </documentManagement>
</p:properties>
</file>

<file path=customXml/itemProps1.xml><?xml version="1.0" encoding="utf-8"?>
<ds:datastoreItem xmlns:ds="http://schemas.openxmlformats.org/officeDocument/2006/customXml" ds:itemID="{0F3132CD-9E96-46BA-A7CB-97F5E147A2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b193c8-f110-4812-8910-3ad26efe7515"/>
    <ds:schemaRef ds:uri="bd9e439a-a63a-4bcb-bc9f-6f79ac09ec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5C6B23-3BED-47F0-A948-3949AED745B4}">
  <ds:schemaRefs>
    <ds:schemaRef ds:uri="http://schemas.microsoft.com/sharepoint/v3/contenttype/forms"/>
  </ds:schemaRefs>
</ds:datastoreItem>
</file>

<file path=customXml/itemProps3.xml><?xml version="1.0" encoding="utf-8"?>
<ds:datastoreItem xmlns:ds="http://schemas.openxmlformats.org/officeDocument/2006/customXml" ds:itemID="{1FD05C75-C894-45EA-B184-9053C5EC098D}">
  <ds:schemaRefs>
    <ds:schemaRef ds:uri="http://purl.org/dc/terms/"/>
    <ds:schemaRef ds:uri="http://purl.org/dc/elements/1.1/"/>
    <ds:schemaRef ds:uri="http://schemas.openxmlformats.org/package/2006/metadata/core-properties"/>
    <ds:schemaRef ds:uri="http://purl.org/dc/dcmitype/"/>
    <ds:schemaRef ds:uri="http://schemas.microsoft.com/office/infopath/2007/PartnerControls"/>
    <ds:schemaRef ds:uri="96b193c8-f110-4812-8910-3ad26efe7515"/>
    <ds:schemaRef ds:uri="http://schemas.microsoft.com/office/2006/documentManagement/types"/>
    <ds:schemaRef ds:uri="http://schemas.microsoft.com/office/2006/metadata/properties"/>
    <ds:schemaRef ds:uri="bd9e439a-a63a-4bcb-bc9f-6f79ac09ec2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TotalTime>534</TotalTime>
  <Words>1246</Words>
  <Application>Microsoft Office PowerPoint</Application>
  <PresentationFormat>Widescreen</PresentationFormat>
  <Paragraphs>103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Trebuchet MS</vt:lpstr>
      <vt:lpstr>Wingdings</vt:lpstr>
      <vt:lpstr>Wingdings 3</vt:lpstr>
      <vt:lpstr>Facet</vt:lpstr>
      <vt:lpstr>The perspectives of social work supervisees on the quality of supervision in the Giyani, South Africa</vt:lpstr>
      <vt:lpstr>Problem statement</vt:lpstr>
      <vt:lpstr>Problem statement cont..</vt:lpstr>
      <vt:lpstr>Problem statement cont..</vt:lpstr>
      <vt:lpstr>Problem statement cont..</vt:lpstr>
      <vt:lpstr>Problem statement cont..</vt:lpstr>
      <vt:lpstr>Goal and objectives of the study</vt:lpstr>
      <vt:lpstr>Study setting</vt:lpstr>
      <vt:lpstr>Research Methodology </vt:lpstr>
      <vt:lpstr>Research Methodology Cont…</vt:lpstr>
      <vt:lpstr>Findings of the study</vt:lpstr>
      <vt:lpstr>Findings cont…</vt:lpstr>
      <vt:lpstr>Recommendations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perspectives of social work supervisees on the quality of supervision</dc:title>
  <dc:creator>colleen</dc:creator>
  <cp:lastModifiedBy>colleen</cp:lastModifiedBy>
  <cp:revision>62</cp:revision>
  <dcterms:created xsi:type="dcterms:W3CDTF">2023-08-10T18:16:44Z</dcterms:created>
  <dcterms:modified xsi:type="dcterms:W3CDTF">2023-09-24T11:18:01Z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0x010100CEAFA46B37C736498C5A8C24B01D2F5C</vt:lpwstr>
  </property>
</Properties>
</file>