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471" r:id="rId2"/>
    <p:sldId id="567" r:id="rId3"/>
    <p:sldId id="591" r:id="rId4"/>
    <p:sldId id="594" r:id="rId5"/>
    <p:sldId id="581" r:id="rId6"/>
    <p:sldId id="595" r:id="rId7"/>
    <p:sldId id="596" r:id="rId8"/>
    <p:sldId id="588" r:id="rId9"/>
    <p:sldId id="592" r:id="rId10"/>
    <p:sldId id="597" r:id="rId11"/>
    <p:sldId id="586" r:id="rId12"/>
    <p:sldId id="585" r:id="rId13"/>
    <p:sldId id="583" r:id="rId14"/>
    <p:sldId id="593" r:id="rId1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 id="2" name="Carin Koster" initials="CK" lastIdx="9" clrIdx="1">
    <p:extLst>
      <p:ext uri="{19B8F6BF-5375-455C-9EA6-DF929625EA0E}">
        <p15:presenceInfo xmlns:p15="http://schemas.microsoft.com/office/powerpoint/2012/main" userId="S-1-5-21-1204054820-1125754781-535949388-108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1E"/>
    <a:srgbClr val="009644"/>
    <a:srgbClr val="008000"/>
    <a:srgbClr val="FFFF66"/>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69" autoAdjust="0"/>
    <p:restoredTop sz="94601" autoAdjust="0"/>
  </p:normalViewPr>
  <p:slideViewPr>
    <p:cSldViewPr>
      <p:cViewPr varScale="1">
        <p:scale>
          <a:sx n="65" d="100"/>
          <a:sy n="65" d="100"/>
        </p:scale>
        <p:origin x="1384"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2023/09/24</a:t>
            </a:fld>
            <a:endParaRPr lang="en-ZA" dirty="0"/>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dirty="0"/>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9/24/2023</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12</a:t>
            </a:fld>
            <a:endParaRPr lang="en-US" altLang="en-US" dirty="0"/>
          </a:p>
        </p:txBody>
      </p:sp>
    </p:spTree>
    <p:extLst>
      <p:ext uri="{BB962C8B-B14F-4D97-AF65-F5344CB8AC3E}">
        <p14:creationId xmlns:p14="http://schemas.microsoft.com/office/powerpoint/2010/main" val="2511614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2023/09/24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2023/09/24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2023/09/24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2" y="6309320"/>
            <a:ext cx="9035988" cy="346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414955"/>
            <a:ext cx="575048"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8532440" y="6309320"/>
            <a:ext cx="54006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9144000" cy="2539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2023/09/24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2023/09/24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2023/09/24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2023/09/24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2023/09/24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2023/09/24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2023/09/24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2023/09/24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2023/09/24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techopen.com/chapters/85253"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www.scirp.org/journal/paperinformation.aspx?paperid=109905" TargetMode="External"/><Relationship Id="rId5" Type="http://schemas.openxmlformats.org/officeDocument/2006/relationships/hyperlink" Target="http://www.scielo.org.za/scielo.php?pid=S1996-14212022000100026&amp;script=sci_arttext" TargetMode="External"/><Relationship Id="rId4" Type="http://schemas.openxmlformats.org/officeDocument/2006/relationships/hyperlink" Target="https://newcastillian.com/2022/04/26/disaster-assessment-still-underway-in-dannhauser-after-199-people-impacted-by-rain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0" y="2276872"/>
            <a:ext cx="9252520" cy="3440942"/>
          </a:xfrm>
          <a:prstGeom prst="rect">
            <a:avLst/>
          </a:prstGeom>
        </p:spPr>
        <p:txBody>
          <a:bodyPr wrap="square">
            <a:spAutoFit/>
          </a:bodyPr>
          <a:lstStyle/>
          <a:p>
            <a:pPr lvl="0" algn="ctr">
              <a:spcBef>
                <a:spcPct val="20000"/>
              </a:spcBef>
              <a:defRPr/>
            </a:pPr>
            <a:r>
              <a:rPr lang="en-GB" altLang="en-US" sz="4000" b="1" kern="0" dirty="0" smtClean="0">
                <a:cs typeface="Arial" panose="020B0604020202020204" pitchFamily="34" charset="0"/>
              </a:rPr>
              <a:t>Evaluation of psychosocial support services rendered to victims of natural disaster in </a:t>
            </a:r>
            <a:r>
              <a:rPr lang="en-GB" altLang="en-US" sz="4000" b="1" kern="0" dirty="0" err="1" smtClean="0">
                <a:cs typeface="Arial" panose="020B0604020202020204" pitchFamily="34" charset="0"/>
              </a:rPr>
              <a:t>Dannhauser</a:t>
            </a:r>
            <a:r>
              <a:rPr lang="en-GB" altLang="en-US" sz="4000" b="1" kern="0" dirty="0" smtClean="0">
                <a:cs typeface="Arial" panose="020B0604020202020204" pitchFamily="34" charset="0"/>
              </a:rPr>
              <a:t> Municipality, KZN, South Africa</a:t>
            </a:r>
            <a:endParaRPr lang="en-GB" altLang="en-US" sz="2400" b="1" kern="0" dirty="0" smtClean="0">
              <a:cs typeface="Arial" panose="020B0604020202020204" pitchFamily="34" charset="0"/>
            </a:endParaRPr>
          </a:p>
          <a:p>
            <a:pPr lvl="0" algn="ctr">
              <a:spcBef>
                <a:spcPct val="20000"/>
              </a:spcBef>
              <a:defRPr/>
            </a:pPr>
            <a:r>
              <a:rPr lang="en-GB" altLang="en-US" sz="2400" b="1" kern="0" dirty="0" smtClean="0">
                <a:solidFill>
                  <a:schemeClr val="bg1">
                    <a:lumMod val="95000"/>
                  </a:schemeClr>
                </a:solidFill>
                <a:cs typeface="Arial" panose="020B0604020202020204" pitchFamily="34" charset="0"/>
              </a:rPr>
              <a:t>By: </a:t>
            </a:r>
            <a:r>
              <a:rPr lang="en-GB" altLang="en-US" sz="2400" b="1" kern="0" dirty="0" err="1" smtClean="0">
                <a:solidFill>
                  <a:schemeClr val="bg1">
                    <a:lumMod val="95000"/>
                  </a:schemeClr>
                </a:solidFill>
                <a:cs typeface="Arial" panose="020B0604020202020204" pitchFamily="34" charset="0"/>
              </a:rPr>
              <a:t>Thobeka</a:t>
            </a:r>
            <a:r>
              <a:rPr lang="en-GB" altLang="en-US" sz="2400" b="1" kern="0" dirty="0" smtClean="0">
                <a:solidFill>
                  <a:schemeClr val="bg1">
                    <a:lumMod val="95000"/>
                  </a:schemeClr>
                </a:solidFill>
                <a:cs typeface="Arial" panose="020B0604020202020204" pitchFamily="34" charset="0"/>
              </a:rPr>
              <a:t> </a:t>
            </a:r>
            <a:r>
              <a:rPr lang="en-GB" altLang="en-US" sz="2400" b="1" kern="0" dirty="0" err="1" smtClean="0">
                <a:solidFill>
                  <a:schemeClr val="bg1">
                    <a:lumMod val="95000"/>
                  </a:schemeClr>
                </a:solidFill>
                <a:cs typeface="Arial" panose="020B0604020202020204" pitchFamily="34" charset="0"/>
              </a:rPr>
              <a:t>Mbatha</a:t>
            </a:r>
            <a:r>
              <a:rPr lang="en-GB" altLang="en-US" sz="2400" b="1" kern="0" dirty="0" smtClean="0">
                <a:solidFill>
                  <a:schemeClr val="bg1">
                    <a:lumMod val="95000"/>
                  </a:schemeClr>
                </a:solidFill>
                <a:cs typeface="Arial" panose="020B0604020202020204" pitchFamily="34" charset="0"/>
              </a:rPr>
              <a:t> </a:t>
            </a:r>
            <a:endParaRPr lang="en-GB" altLang="en-US" sz="4000" b="1" kern="0" dirty="0">
              <a:solidFill>
                <a:schemeClr val="bg1">
                  <a:lumMod val="95000"/>
                </a:schemeClr>
              </a:solidFill>
              <a:cs typeface="Arial" panose="020B0604020202020204" pitchFamily="34" charset="0"/>
            </a:endParaRPr>
          </a:p>
          <a:p>
            <a:pPr lvl="0" algn="ctr">
              <a:spcBef>
                <a:spcPct val="20000"/>
              </a:spcBef>
              <a:defRPr/>
            </a:pPr>
            <a:r>
              <a:rPr lang="en-GB" altLang="en-US" sz="2400" b="1" kern="0" dirty="0" smtClean="0">
                <a:solidFill>
                  <a:schemeClr val="bg1">
                    <a:lumMod val="95000"/>
                  </a:schemeClr>
                </a:solidFill>
                <a:cs typeface="Arial" panose="020B0604020202020204" pitchFamily="34" charset="0"/>
              </a:rPr>
              <a:t>26 September 2023</a:t>
            </a:r>
            <a:endParaRPr lang="en-GB" altLang="en-US" sz="2400" b="1" kern="0" dirty="0">
              <a:solidFill>
                <a:schemeClr val="bg1">
                  <a:lumMod val="95000"/>
                </a:schemeClr>
              </a:solidFill>
              <a:cs typeface="Arial" panose="020B0604020202020204" pitchFamily="34" charset="0"/>
            </a:endParaRPr>
          </a:p>
        </p:txBody>
      </p:sp>
      <p:sp>
        <p:nvSpPr>
          <p:cNvPr id="10" name="Title 5"/>
          <p:cNvSpPr txBox="1">
            <a:spLocks/>
          </p:cNvSpPr>
          <p:nvPr/>
        </p:nvSpPr>
        <p:spPr bwMode="auto">
          <a:xfrm>
            <a:off x="2339752" y="4750490"/>
            <a:ext cx="4464496" cy="457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endParaRPr lang="en-US" altLang="en-US" sz="2800" i="1" dirty="0">
              <a:solidFill>
                <a:schemeClr val="bg1">
                  <a:lumMod val="95000"/>
                </a:schemeClr>
              </a:solidFill>
              <a:latin typeface="Arial" panose="020B0604020202020204" pitchFamily="34" charset="0"/>
              <a:cs typeface="Arial" panose="020B0604020202020204" pitchFamily="34" charset="0"/>
            </a:endParaRP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620688"/>
            <a:ext cx="869208" cy="800457"/>
          </a:xfrm>
          <a:prstGeom prst="rect">
            <a:avLst/>
          </a:prstGeom>
        </p:spPr>
      </p:pic>
      <p:sp>
        <p:nvSpPr>
          <p:cNvPr id="15" name="TextBox 14"/>
          <p:cNvSpPr txBox="1"/>
          <p:nvPr/>
        </p:nvSpPr>
        <p:spPr>
          <a:xfrm>
            <a:off x="2339752" y="6176337"/>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3" name="Picture 2" descr="Social Development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548680"/>
            <a:ext cx="2858804" cy="720080"/>
          </a:xfrm>
          <a:prstGeom prst="rect">
            <a:avLst/>
          </a:prstGeom>
        </p:spPr>
      </p:pic>
    </p:spTree>
    <p:extLst>
      <p:ext uri="{BB962C8B-B14F-4D97-AF65-F5344CB8AC3E}">
        <p14:creationId xmlns:p14="http://schemas.microsoft.com/office/powerpoint/2010/main" val="2188969008"/>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Intervention services provided. </a:t>
            </a:r>
            <a:endParaRPr lang="en-ZA" sz="2400" dirty="0" smtClean="0">
              <a:solidFill>
                <a:prstClr val="black"/>
              </a:solidFill>
              <a:ea typeface="+mj-ea"/>
              <a:cs typeface="+mj-cs"/>
            </a:endParaRPr>
          </a:p>
          <a:p>
            <a:r>
              <a:rPr lang="en-ZA" sz="2400" dirty="0" smtClean="0">
                <a:solidFill>
                  <a:prstClr val="black"/>
                </a:solidFill>
                <a:ea typeface="+mj-ea"/>
                <a:cs typeface="+mj-cs"/>
              </a:rPr>
              <a:t>The </a:t>
            </a:r>
            <a:r>
              <a:rPr lang="en-ZA" sz="2400" dirty="0">
                <a:solidFill>
                  <a:prstClr val="black"/>
                </a:solidFill>
                <a:ea typeface="+mj-ea"/>
                <a:cs typeface="+mj-cs"/>
              </a:rPr>
              <a:t>c</a:t>
            </a:r>
            <a:r>
              <a:rPr lang="en-ZA" sz="2400" dirty="0" smtClean="0">
                <a:solidFill>
                  <a:prstClr val="black"/>
                </a:solidFill>
                <a:ea typeface="+mj-ea"/>
                <a:cs typeface="+mj-cs"/>
              </a:rPr>
              <a:t>asework method was commonly used to provide psychosocial support services to victims of natural disasters. </a:t>
            </a:r>
            <a:r>
              <a:rPr lang="en-ZA" sz="2400" dirty="0" smtClean="0">
                <a:solidFill>
                  <a:prstClr val="black"/>
                </a:solidFill>
                <a:ea typeface="+mj-ea"/>
                <a:cs typeface="+mj-cs"/>
              </a:rPr>
              <a:t> </a:t>
            </a:r>
          </a:p>
          <a:p>
            <a:r>
              <a:rPr lang="en-ZA" sz="2400" dirty="0" smtClean="0">
                <a:solidFill>
                  <a:prstClr val="black"/>
                </a:solidFill>
                <a:ea typeface="+mj-ea"/>
                <a:cs typeface="+mj-cs"/>
              </a:rPr>
              <a:t>Generic Intervention Process tool was used to assess the needs of the individuals impacted by the natural disaster</a:t>
            </a:r>
            <a:endParaRPr lang="en-ZA" sz="2400" dirty="0" smtClean="0">
              <a:solidFill>
                <a:prstClr val="black"/>
              </a:solidFill>
              <a:ea typeface="+mj-ea"/>
              <a:cs typeface="+mj-cs"/>
            </a:endParaRPr>
          </a:p>
          <a:p>
            <a:r>
              <a:rPr lang="en-ZA" sz="2400" dirty="0" smtClean="0">
                <a:solidFill>
                  <a:prstClr val="black"/>
                </a:solidFill>
                <a:ea typeface="+mj-ea"/>
                <a:cs typeface="+mj-cs"/>
              </a:rPr>
              <a:t>The casework intervention method is commonly used in social work when working with individuals,  couples, or families with challenges that impair their social functioning, (Matlakala, Makhubela, and Nyahunda, 2022</a:t>
            </a:r>
            <a:r>
              <a:rPr lang="en-ZA" sz="2400" dirty="0" smtClean="0">
                <a:solidFill>
                  <a:prstClr val="black"/>
                </a:solidFill>
                <a:ea typeface="+mj-ea"/>
                <a:cs typeface="+mj-cs"/>
              </a:rPr>
              <a:t>)</a:t>
            </a:r>
          </a:p>
          <a:p>
            <a:r>
              <a:rPr lang="en-ZA" sz="2400" dirty="0" smtClean="0">
                <a:solidFill>
                  <a:prstClr val="black"/>
                </a:solidFill>
                <a:ea typeface="+mj-ea"/>
                <a:cs typeface="+mj-cs"/>
              </a:rPr>
              <a:t>Psychosocial support services rendered by Social Workers was in the form of emergency support material such as food parcels and school uniforms </a:t>
            </a:r>
            <a:endParaRPr lang="en-ZA" sz="2400" dirty="0">
              <a:solidFill>
                <a:prstClr val="black"/>
              </a:solidFill>
              <a:ea typeface="+mj-ea"/>
              <a:cs typeface="+mj-cs"/>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10</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2855054861"/>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Findings and evaluations of psychosocial support rendered</a:t>
            </a:r>
            <a:endParaRPr lang="en-ZA" sz="2400" b="1" dirty="0">
              <a:solidFill>
                <a:prstClr val="black"/>
              </a:solidFill>
              <a:latin typeface="Arial Black" panose="020B0A04020102020204" pitchFamily="34" charset="0"/>
              <a:ea typeface="+mj-ea"/>
              <a:cs typeface="+mj-cs"/>
            </a:endParaRPr>
          </a:p>
          <a:p>
            <a:r>
              <a:rPr lang="en-US" sz="2400" dirty="0" smtClean="0"/>
              <a:t>Findings from the evaluation showed that limited counselling, debriefing, and bereavement services were rendered. </a:t>
            </a:r>
          </a:p>
          <a:p>
            <a:r>
              <a:rPr lang="en-US" sz="2400" dirty="0" smtClean="0"/>
              <a:t>Victims who lost their property due to the natural disaster, there were not moved into decent shelters. </a:t>
            </a:r>
          </a:p>
          <a:p>
            <a:r>
              <a:rPr lang="en-US" sz="2400" dirty="0" smtClean="0"/>
              <a:t>Families who lost their loved ones were not provided with burial assistance. </a:t>
            </a:r>
          </a:p>
          <a:p>
            <a:r>
              <a:rPr lang="en-US" sz="2400" dirty="0" smtClean="0"/>
              <a:t>Despite social workers having developed plan of actions to further assist victims of natural disaster. </a:t>
            </a:r>
          </a:p>
          <a:p>
            <a:r>
              <a:rPr lang="en-US" sz="2400" dirty="0" smtClean="0"/>
              <a:t>No follow-ups were made to ensure the implementation of actions plan drawn between the Social Worker and individuals which were impacted. </a:t>
            </a:r>
            <a:endParaRPr lang="en-US" sz="2400" dirty="0"/>
          </a:p>
          <a:p>
            <a:pPr marL="0" lvl="0" indent="0">
              <a:buNone/>
            </a:pPr>
            <a:endParaRPr lang="en-ZA" sz="2400" b="1" dirty="0">
              <a:solidFill>
                <a:prstClr val="black"/>
              </a:solidFill>
              <a:latin typeface="Arial Black" panose="020B0A04020102020204" pitchFamily="34" charset="0"/>
              <a:ea typeface="+mj-ea"/>
              <a:cs typeface="+mj-cs"/>
            </a:endParaRPr>
          </a:p>
          <a:p>
            <a:pPr marL="0" lvl="0" indent="0" algn="ctr">
              <a:buNone/>
            </a:pPr>
            <a:endParaRPr lang="en-ZA" sz="2400" b="1" dirty="0">
              <a:solidFill>
                <a:prstClr val="black"/>
              </a:solidFill>
              <a:latin typeface="Arial Black" panose="020B0A04020102020204" pitchFamily="34" charset="0"/>
              <a:ea typeface="+mj-ea"/>
              <a:cs typeface="+mj-cs"/>
            </a:endParaRPr>
          </a:p>
          <a:p>
            <a:pPr marL="0" lvl="0" indent="0" algn="ctr">
              <a:buNone/>
            </a:pPr>
            <a:r>
              <a:rPr lang="en-ZA" sz="2400" b="1" dirty="0">
                <a:solidFill>
                  <a:prstClr val="black"/>
                </a:solidFill>
                <a:latin typeface="Arial Black" panose="020B0A04020102020204" pitchFamily="34" charset="0"/>
                <a:ea typeface="+mj-ea"/>
                <a:cs typeface="+mj-cs"/>
              </a:rPr>
              <a:t>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11</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3788739157"/>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576838"/>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Recommendations  </a:t>
            </a:r>
            <a:endParaRPr lang="en-US" sz="2400" dirty="0" smtClean="0">
              <a:latin typeface="Arial"/>
              <a:cs typeface="Arial"/>
            </a:endParaRPr>
          </a:p>
          <a:p>
            <a:r>
              <a:rPr lang="en-US" sz="2400" dirty="0" smtClean="0">
                <a:cs typeface="Arial"/>
              </a:rPr>
              <a:t>Social Workers need also utilize group work and community work approaches in focus on the needs of the entire community. </a:t>
            </a:r>
          </a:p>
          <a:p>
            <a:r>
              <a:rPr lang="en-US" sz="2400" dirty="0" smtClean="0">
                <a:cs typeface="Arial"/>
              </a:rPr>
              <a:t>Counseling, debriefing, and follow-up sessions should be conducted by social workers to assist in building resilience for victims of natural disasters.  </a:t>
            </a:r>
          </a:p>
          <a:p>
            <a:r>
              <a:rPr lang="en-US" sz="2400" dirty="0" smtClean="0">
                <a:cs typeface="Arial"/>
              </a:rPr>
              <a:t>An intersectoral and collaborative approach with various departments must be adopted when addressing basic services and security needs.</a:t>
            </a:r>
          </a:p>
          <a:p>
            <a:r>
              <a:rPr lang="en-US" sz="2400" dirty="0" smtClean="0">
                <a:cs typeface="Arial"/>
              </a:rPr>
              <a:t>To evaluate the impact and effectiveness of the Amajuba Trauma Response Team from the DSD. </a:t>
            </a:r>
            <a:endParaRPr lang="en-US" sz="2400" dirty="0" smtClean="0">
              <a:cs typeface="Arial"/>
            </a:endParaRPr>
          </a:p>
          <a:p>
            <a:r>
              <a:rPr lang="en-US" sz="2400" dirty="0" smtClean="0"/>
              <a:t>Refresher course on trauma debriefing for victims for social workers. </a:t>
            </a:r>
            <a:endParaRPr lang="en-US" sz="2400" dirty="0"/>
          </a:p>
          <a:p>
            <a:pPr marL="0" lvl="0" indent="0">
              <a:buNone/>
            </a:pPr>
            <a:endParaRPr lang="en-US" sz="2400" dirty="0">
              <a:solidFill>
                <a:srgbClr val="FFF39D">
                  <a:lumMod val="25000"/>
                </a:srgbClr>
              </a:solidFill>
            </a:endParaRPr>
          </a:p>
          <a:p>
            <a:pPr marL="0" lvl="0" indent="0">
              <a:buNone/>
            </a:pPr>
            <a:endParaRPr lang="en-ZA" sz="2400" b="1" dirty="0">
              <a:solidFill>
                <a:prstClr val="black"/>
              </a:solidFill>
              <a:latin typeface="Arial Black" panose="020B0A04020102020204" pitchFamily="34" charset="0"/>
              <a:ea typeface="+mj-ea"/>
              <a:cs typeface="+mj-cs"/>
            </a:endParaRPr>
          </a:p>
          <a:p>
            <a:pPr marL="0" lvl="0" indent="0" algn="ctr">
              <a:buNone/>
            </a:pPr>
            <a:endParaRPr lang="en-ZA" sz="2400" b="1" dirty="0">
              <a:solidFill>
                <a:prstClr val="black"/>
              </a:solidFill>
              <a:latin typeface="Arial Black" panose="020B0A04020102020204" pitchFamily="34" charset="0"/>
              <a:ea typeface="+mj-ea"/>
              <a:cs typeface="+mj-cs"/>
            </a:endParaRPr>
          </a:p>
          <a:p>
            <a:pPr marL="0" lvl="0" indent="0" algn="ctr">
              <a:buNone/>
            </a:pPr>
            <a:r>
              <a:rPr lang="en-ZA" sz="2400" b="1" dirty="0">
                <a:solidFill>
                  <a:prstClr val="black"/>
                </a:solidFill>
                <a:latin typeface="Arial Black" panose="020B0A04020102020204" pitchFamily="34" charset="0"/>
                <a:ea typeface="+mj-ea"/>
                <a:cs typeface="+mj-cs"/>
              </a:rPr>
              <a:t>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12</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1552034401"/>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buNone/>
            </a:pPr>
            <a:endParaRPr lang="en-US" sz="2400" dirty="0">
              <a:solidFill>
                <a:srgbClr val="FFF39D">
                  <a:lumMod val="25000"/>
                </a:srgbClr>
              </a:solidFill>
            </a:endParaRPr>
          </a:p>
          <a:p>
            <a:pPr marL="0" lvl="0" indent="0">
              <a:buNone/>
            </a:pPr>
            <a:endParaRPr lang="en-ZA" sz="2400" b="1" dirty="0">
              <a:solidFill>
                <a:prstClr val="black"/>
              </a:solidFill>
              <a:latin typeface="Arial Black" panose="020B0A04020102020204" pitchFamily="34" charset="0"/>
              <a:ea typeface="+mj-ea"/>
              <a:cs typeface="+mj-cs"/>
            </a:endParaRPr>
          </a:p>
          <a:p>
            <a:pPr marL="0" lvl="0" indent="0" algn="ctr">
              <a:buNone/>
            </a:pPr>
            <a:endParaRPr lang="en-ZA" sz="2400" b="1" dirty="0">
              <a:solidFill>
                <a:prstClr val="black"/>
              </a:solidFill>
              <a:latin typeface="Arial Black" panose="020B0A04020102020204" pitchFamily="34" charset="0"/>
              <a:ea typeface="+mj-ea"/>
              <a:cs typeface="+mj-cs"/>
            </a:endParaRPr>
          </a:p>
          <a:p>
            <a:pPr marL="0" lvl="0" indent="0" algn="ctr">
              <a:buNone/>
            </a:pPr>
            <a:r>
              <a:rPr lang="en-ZA" sz="2400" b="1" dirty="0">
                <a:solidFill>
                  <a:prstClr val="black"/>
                </a:solidFill>
                <a:latin typeface="Arial Black" panose="020B0A04020102020204" pitchFamily="34" charset="0"/>
                <a:ea typeface="+mj-ea"/>
                <a:cs typeface="+mj-cs"/>
              </a:rPr>
              <a:t>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13</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
        <p:nvSpPr>
          <p:cNvPr id="7" name="Content Placeholder 1"/>
          <p:cNvSpPr txBox="1">
            <a:spLocks/>
          </p:cNvSpPr>
          <p:nvPr/>
        </p:nvSpPr>
        <p:spPr bwMode="auto">
          <a:xfrm>
            <a:off x="609143" y="764704"/>
            <a:ext cx="8229600" cy="57440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ZA" sz="2400" b="1" dirty="0" smtClean="0">
                <a:solidFill>
                  <a:prstClr val="black"/>
                </a:solidFill>
                <a:latin typeface="Arial Black" panose="020B0A04020102020204" pitchFamily="34" charset="0"/>
                <a:ea typeface="+mj-ea"/>
                <a:cs typeface="+mj-cs"/>
              </a:rPr>
              <a:t>Acknowledgments</a:t>
            </a:r>
            <a:r>
              <a:rPr lang="en-ZA" sz="2400" b="1" dirty="0" smtClean="0">
                <a:solidFill>
                  <a:prstClr val="black"/>
                </a:solidFill>
                <a:latin typeface="Arial Black" panose="020B0A04020102020204" pitchFamily="34" charset="0"/>
                <a:ea typeface="+mj-ea"/>
                <a:cs typeface="+mj-cs"/>
              </a:rPr>
              <a:t> </a:t>
            </a:r>
            <a:endParaRPr lang="en-US" sz="2400" dirty="0">
              <a:solidFill>
                <a:srgbClr val="FFF39D">
                  <a:lumMod val="25000"/>
                </a:srgbClr>
              </a:solidFill>
            </a:endParaRPr>
          </a:p>
          <a:p>
            <a:r>
              <a:rPr lang="en-GB" sz="2400" dirty="0" smtClean="0"/>
              <a:t>I would like to thank the Department of Social Development for providing me with this opportunity. </a:t>
            </a:r>
          </a:p>
          <a:p>
            <a:r>
              <a:rPr lang="en-GB" sz="2400" dirty="0" smtClean="0"/>
              <a:t>My sincere gratitude to Miss </a:t>
            </a:r>
            <a:r>
              <a:rPr lang="en-GB" sz="2400" dirty="0" err="1" smtClean="0"/>
              <a:t>Sibonisiwe</a:t>
            </a:r>
            <a:r>
              <a:rPr lang="en-GB" sz="2400" dirty="0" smtClean="0"/>
              <a:t> </a:t>
            </a:r>
            <a:r>
              <a:rPr lang="en-GB" sz="2400" dirty="0" err="1" smtClean="0"/>
              <a:t>Hlatshwayo</a:t>
            </a:r>
            <a:r>
              <a:rPr lang="en-GB" sz="2400" dirty="0"/>
              <a:t> </a:t>
            </a:r>
            <a:r>
              <a:rPr lang="en-GB" sz="2400" dirty="0" smtClean="0"/>
              <a:t>from Amajuba District Office with the guidance and support. </a:t>
            </a:r>
          </a:p>
          <a:p>
            <a:pPr marL="0" indent="0">
              <a:buNone/>
            </a:pPr>
            <a:endParaRPr lang="en-GB" sz="2400" dirty="0" smtClean="0"/>
          </a:p>
          <a:p>
            <a:pPr marL="0" indent="0" algn="ctr">
              <a:buNone/>
            </a:pPr>
            <a:r>
              <a:rPr lang="en-GB" sz="2400" b="1" dirty="0" smtClean="0"/>
              <a:t>Thank you. </a:t>
            </a:r>
            <a:endParaRPr lang="en-US" sz="2400" b="1" dirty="0"/>
          </a:p>
          <a:p>
            <a:pPr marL="0" indent="0">
              <a:buFont typeface="Arial" panose="020B0604020202020204" pitchFamily="34" charset="0"/>
              <a:buNone/>
            </a:pPr>
            <a:endParaRPr lang="en-ZA" sz="2400" b="1" dirty="0">
              <a:solidFill>
                <a:prstClr val="black"/>
              </a:solidFill>
              <a:latin typeface="Arial Black" panose="020B0A04020102020204" pitchFamily="34" charset="0"/>
              <a:ea typeface="+mj-ea"/>
              <a:cs typeface="+mj-cs"/>
            </a:endParaRPr>
          </a:p>
          <a:p>
            <a:pPr marL="0" indent="0" algn="ctr">
              <a:buFont typeface="Arial" panose="020B0604020202020204" pitchFamily="34" charset="0"/>
              <a:buNone/>
            </a:pPr>
            <a:endParaRPr lang="en-ZA" sz="2400" b="1" dirty="0">
              <a:solidFill>
                <a:prstClr val="black"/>
              </a:solidFill>
              <a:latin typeface="Arial Black" panose="020B0A04020102020204" pitchFamily="34" charset="0"/>
              <a:ea typeface="+mj-ea"/>
              <a:cs typeface="+mj-cs"/>
            </a:endParaRPr>
          </a:p>
          <a:p>
            <a:pPr marL="0" indent="0" algn="ctr">
              <a:buFont typeface="Arial" panose="020B0604020202020204" pitchFamily="34" charset="0"/>
              <a:buNone/>
            </a:pPr>
            <a:r>
              <a:rPr lang="en-ZA" sz="2400" b="1" dirty="0">
                <a:solidFill>
                  <a:prstClr val="black"/>
                </a:solidFill>
                <a:latin typeface="Arial Black" panose="020B0A04020102020204" pitchFamily="34" charset="0"/>
                <a:ea typeface="+mj-ea"/>
                <a:cs typeface="+mj-cs"/>
              </a:rPr>
              <a:t> </a:t>
            </a:r>
          </a:p>
        </p:txBody>
      </p:sp>
    </p:spTree>
    <p:extLst>
      <p:ext uri="{BB962C8B-B14F-4D97-AF65-F5344CB8AC3E}">
        <p14:creationId xmlns:p14="http://schemas.microsoft.com/office/powerpoint/2010/main" val="3099577312"/>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buNone/>
            </a:pPr>
            <a:endParaRPr lang="en-US" sz="2400" dirty="0">
              <a:solidFill>
                <a:srgbClr val="FFF39D">
                  <a:lumMod val="25000"/>
                </a:srgbClr>
              </a:solidFill>
            </a:endParaRPr>
          </a:p>
          <a:p>
            <a:pPr marL="0" lvl="0" indent="0">
              <a:buNone/>
            </a:pPr>
            <a:endParaRPr lang="en-ZA" sz="2400" b="1" dirty="0">
              <a:solidFill>
                <a:prstClr val="black"/>
              </a:solidFill>
              <a:latin typeface="Arial Black" panose="020B0A04020102020204" pitchFamily="34" charset="0"/>
              <a:ea typeface="+mj-ea"/>
              <a:cs typeface="+mj-cs"/>
            </a:endParaRPr>
          </a:p>
          <a:p>
            <a:pPr marL="0" lvl="0" indent="0" algn="ctr">
              <a:buNone/>
            </a:pPr>
            <a:endParaRPr lang="en-ZA" sz="2400" b="1" dirty="0">
              <a:solidFill>
                <a:prstClr val="black"/>
              </a:solidFill>
              <a:latin typeface="Arial Black" panose="020B0A04020102020204" pitchFamily="34" charset="0"/>
              <a:ea typeface="+mj-ea"/>
              <a:cs typeface="+mj-cs"/>
            </a:endParaRPr>
          </a:p>
          <a:p>
            <a:pPr marL="0" lvl="0" indent="0" algn="ctr">
              <a:buNone/>
            </a:pPr>
            <a:r>
              <a:rPr lang="en-ZA" sz="2400" b="1" dirty="0">
                <a:solidFill>
                  <a:prstClr val="black"/>
                </a:solidFill>
                <a:latin typeface="Arial Black" panose="020B0A04020102020204" pitchFamily="34" charset="0"/>
                <a:ea typeface="+mj-ea"/>
                <a:cs typeface="+mj-cs"/>
              </a:rPr>
              <a:t>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14</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
        <p:nvSpPr>
          <p:cNvPr id="7" name="Content Placeholder 1"/>
          <p:cNvSpPr txBox="1">
            <a:spLocks/>
          </p:cNvSpPr>
          <p:nvPr/>
        </p:nvSpPr>
        <p:spPr bwMode="auto">
          <a:xfrm>
            <a:off x="609143" y="764704"/>
            <a:ext cx="8229600" cy="57440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ZA" sz="2400" b="1" dirty="0" smtClean="0">
                <a:solidFill>
                  <a:prstClr val="black"/>
                </a:solidFill>
                <a:latin typeface="Arial Black" panose="020B0A04020102020204" pitchFamily="34" charset="0"/>
                <a:ea typeface="+mj-ea"/>
                <a:cs typeface="+mj-cs"/>
              </a:rPr>
              <a:t>References   </a:t>
            </a:r>
            <a:endParaRPr lang="en-GB" sz="2400" dirty="0" smtClean="0"/>
          </a:p>
          <a:p>
            <a:r>
              <a:rPr lang="en-GB" sz="2400" dirty="0" smtClean="0"/>
              <a:t> </a:t>
            </a:r>
            <a:r>
              <a:rPr lang="en-ZA" sz="1400" dirty="0" err="1"/>
              <a:t>A</a:t>
            </a:r>
            <a:r>
              <a:rPr lang="en-ZA" sz="1400" dirty="0" err="1" smtClean="0"/>
              <a:t>miri</a:t>
            </a:r>
            <a:r>
              <a:rPr lang="en-ZA" sz="1400" dirty="0"/>
              <a:t>, H. and </a:t>
            </a:r>
            <a:r>
              <a:rPr lang="en-ZA" sz="1400" dirty="0" err="1"/>
              <a:t>Jahanitabesh</a:t>
            </a:r>
            <a:r>
              <a:rPr lang="en-ZA" sz="1400" dirty="0"/>
              <a:t>, A., 2022. Psychological Reactions after Disasters. In </a:t>
            </a:r>
            <a:r>
              <a:rPr lang="en-ZA" sz="1400" i="1" dirty="0"/>
              <a:t>Natural Hazards-New Insights</a:t>
            </a:r>
            <a:r>
              <a:rPr lang="en-ZA" sz="1400" dirty="0"/>
              <a:t>. </a:t>
            </a:r>
            <a:r>
              <a:rPr lang="en-ZA" sz="1400" dirty="0" err="1" smtClean="0"/>
              <a:t>IntechOpen</a:t>
            </a:r>
            <a:r>
              <a:rPr lang="en-ZA" sz="1200" dirty="0" smtClean="0"/>
              <a:t>.</a:t>
            </a:r>
            <a:r>
              <a:rPr lang="en-ZA" sz="1400" dirty="0" smtClean="0"/>
              <a:t> </a:t>
            </a:r>
            <a:r>
              <a:rPr lang="en-ZA" sz="1400" dirty="0"/>
              <a:t>Available at: </a:t>
            </a:r>
            <a:r>
              <a:rPr lang="en-ZA" sz="1400" dirty="0">
                <a:hlinkClick r:id="rId3"/>
              </a:rPr>
              <a:t>https://</a:t>
            </a:r>
            <a:r>
              <a:rPr lang="en-ZA" sz="1400" dirty="0" smtClean="0">
                <a:hlinkClick r:id="rId3"/>
              </a:rPr>
              <a:t>www.intechopen.com/chapters/85253</a:t>
            </a:r>
            <a:r>
              <a:rPr lang="en-ZA" sz="1400" dirty="0" smtClean="0"/>
              <a:t>.  Accessed on 15 August 2023. </a:t>
            </a:r>
          </a:p>
          <a:p>
            <a:r>
              <a:rPr lang="en-ZA" sz="1400" dirty="0"/>
              <a:t>Boucher, Q., 2022. Disaster assessment still underway in </a:t>
            </a:r>
            <a:r>
              <a:rPr lang="en-ZA" sz="1400" dirty="0" err="1"/>
              <a:t>Dannahuser</a:t>
            </a:r>
            <a:r>
              <a:rPr lang="en-ZA" sz="1400" dirty="0"/>
              <a:t> after 199 people impacted by the rains. Available at: </a:t>
            </a:r>
            <a:r>
              <a:rPr lang="en-ZA" sz="1400" u="sng" dirty="0">
                <a:hlinkClick r:id="rId4"/>
              </a:rPr>
              <a:t>https://newcastillian.com/2022/04/26/disaster-assessment-still-underway-in-dannhauser-after-199-people-impacted-by-rains/</a:t>
            </a:r>
            <a:r>
              <a:rPr lang="en-ZA" sz="1400" dirty="0"/>
              <a:t>. Accessed on 20 September 2023</a:t>
            </a:r>
            <a:endParaRPr lang="en-ZA" sz="1400" dirty="0" smtClean="0"/>
          </a:p>
          <a:p>
            <a:r>
              <a:rPr lang="en-ZA" sz="1400" dirty="0"/>
              <a:t>Matlakala, F.K., Makhubele, J.C. and Nyahunda, L., 2022. Social workers' intervention during natural hazards. </a:t>
            </a:r>
            <a:r>
              <a:rPr lang="en-ZA" sz="1400" i="1" dirty="0" err="1"/>
              <a:t>Jàmbá</a:t>
            </a:r>
            <a:r>
              <a:rPr lang="en-ZA" sz="1400" i="1" dirty="0"/>
              <a:t>: Journal of Disaster Risk Studies</a:t>
            </a:r>
            <a:r>
              <a:rPr lang="en-ZA" sz="1400" dirty="0"/>
              <a:t>, </a:t>
            </a:r>
            <a:r>
              <a:rPr lang="en-ZA" sz="1400" i="1" dirty="0"/>
              <a:t>14</a:t>
            </a:r>
            <a:r>
              <a:rPr lang="en-ZA" sz="1400" dirty="0"/>
              <a:t>(1), pp.1-6</a:t>
            </a:r>
            <a:r>
              <a:rPr lang="en-ZA" sz="1400" dirty="0" smtClean="0"/>
              <a:t>. </a:t>
            </a:r>
            <a:r>
              <a:rPr lang="en-ZA" sz="1400" dirty="0"/>
              <a:t>Available at: </a:t>
            </a:r>
            <a:r>
              <a:rPr lang="en-ZA" sz="1400" dirty="0">
                <a:hlinkClick r:id="rId5"/>
              </a:rPr>
              <a:t>http://</a:t>
            </a:r>
            <a:r>
              <a:rPr lang="en-ZA" sz="1400" dirty="0" smtClean="0">
                <a:hlinkClick r:id="rId5"/>
              </a:rPr>
              <a:t>www.scielo.org.za/scielo.php?pid=S1996-14212022000100026&amp;script=sci_arttext</a:t>
            </a:r>
            <a:r>
              <a:rPr lang="en-ZA" sz="1400" dirty="0" smtClean="0"/>
              <a:t>. Accessed on 22 August 2023. </a:t>
            </a:r>
          </a:p>
          <a:p>
            <a:r>
              <a:rPr lang="en-ZA" sz="1400" dirty="0"/>
              <a:t>Luo, H., 2021. The role of social work and social work leadership in pandemic crisis intervention. </a:t>
            </a:r>
            <a:r>
              <a:rPr lang="en-ZA" sz="1400" i="1" dirty="0"/>
              <a:t>Open Journal of Social Sciences</a:t>
            </a:r>
            <a:r>
              <a:rPr lang="en-ZA" sz="1400" dirty="0"/>
              <a:t>, </a:t>
            </a:r>
            <a:r>
              <a:rPr lang="en-ZA" sz="1400" i="1" dirty="0"/>
              <a:t>9</a:t>
            </a:r>
            <a:r>
              <a:rPr lang="en-ZA" sz="1400" dirty="0"/>
              <a:t>(5), pp.639-650</a:t>
            </a:r>
            <a:r>
              <a:rPr lang="en-ZA" sz="1400" dirty="0" smtClean="0"/>
              <a:t>. </a:t>
            </a:r>
            <a:r>
              <a:rPr lang="en-ZA" sz="1400" dirty="0"/>
              <a:t>Available at: </a:t>
            </a:r>
            <a:r>
              <a:rPr lang="en-ZA" sz="1400" dirty="0">
                <a:hlinkClick r:id="rId6"/>
              </a:rPr>
              <a:t>https://</a:t>
            </a:r>
            <a:r>
              <a:rPr lang="en-ZA" sz="1400" dirty="0" smtClean="0">
                <a:hlinkClick r:id="rId6"/>
              </a:rPr>
              <a:t>www.scirp.org/journal/paperinformation.aspx?paperid=109905</a:t>
            </a:r>
            <a:r>
              <a:rPr lang="en-ZA" sz="1400" dirty="0" smtClean="0"/>
              <a:t>. Accessed on 23 September 2023</a:t>
            </a:r>
            <a:endParaRPr lang="en-US" sz="1400" dirty="0"/>
          </a:p>
          <a:p>
            <a:endParaRPr lang="en-US" sz="2400" dirty="0"/>
          </a:p>
          <a:p>
            <a:pPr marL="0" indent="0">
              <a:buFont typeface="Arial" panose="020B0604020202020204" pitchFamily="34" charset="0"/>
              <a:buNone/>
            </a:pPr>
            <a:endParaRPr lang="en-ZA" sz="2400" b="1" dirty="0">
              <a:solidFill>
                <a:prstClr val="black"/>
              </a:solidFill>
              <a:latin typeface="Arial Black" panose="020B0A04020102020204" pitchFamily="34" charset="0"/>
              <a:ea typeface="+mj-ea"/>
              <a:cs typeface="+mj-cs"/>
            </a:endParaRPr>
          </a:p>
          <a:p>
            <a:pPr marL="0" indent="0" algn="ctr">
              <a:buFont typeface="Arial" panose="020B0604020202020204" pitchFamily="34" charset="0"/>
              <a:buNone/>
            </a:pPr>
            <a:endParaRPr lang="en-ZA" sz="2400" b="1" dirty="0">
              <a:solidFill>
                <a:prstClr val="black"/>
              </a:solidFill>
              <a:latin typeface="Arial Black" panose="020B0A04020102020204" pitchFamily="34" charset="0"/>
              <a:ea typeface="+mj-ea"/>
              <a:cs typeface="+mj-cs"/>
            </a:endParaRPr>
          </a:p>
          <a:p>
            <a:pPr marL="0" indent="0" algn="ctr">
              <a:buFont typeface="Arial" panose="020B0604020202020204" pitchFamily="34" charset="0"/>
              <a:buNone/>
            </a:pPr>
            <a:r>
              <a:rPr lang="en-ZA" sz="2400" b="1" dirty="0">
                <a:solidFill>
                  <a:prstClr val="black"/>
                </a:solidFill>
                <a:latin typeface="Arial Black" panose="020B0A04020102020204" pitchFamily="34" charset="0"/>
                <a:ea typeface="+mj-ea"/>
                <a:cs typeface="+mj-cs"/>
              </a:rPr>
              <a:t> </a:t>
            </a:r>
          </a:p>
        </p:txBody>
      </p:sp>
    </p:spTree>
    <p:extLst>
      <p:ext uri="{BB962C8B-B14F-4D97-AF65-F5344CB8AC3E}">
        <p14:creationId xmlns:p14="http://schemas.microsoft.com/office/powerpoint/2010/main" val="3923166670"/>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Problem statement </a:t>
            </a:r>
            <a:endParaRPr lang="en-ZA" sz="2400" b="1" dirty="0">
              <a:solidFill>
                <a:prstClr val="black"/>
              </a:solidFill>
              <a:latin typeface="Arial Black" panose="020B0A04020102020204" pitchFamily="34" charset="0"/>
              <a:ea typeface="+mj-ea"/>
              <a:cs typeface="+mj-cs"/>
            </a:endParaRPr>
          </a:p>
          <a:p>
            <a:pPr lvl="0"/>
            <a:r>
              <a:rPr lang="en-GB" sz="2400" dirty="0" smtClean="0"/>
              <a:t>In April 2022, the Eastern </a:t>
            </a:r>
            <a:r>
              <a:rPr lang="en-GB" sz="2400" dirty="0"/>
              <a:t>C</a:t>
            </a:r>
            <a:r>
              <a:rPr lang="en-GB" sz="2400" dirty="0" smtClean="0"/>
              <a:t>oast </a:t>
            </a:r>
            <a:r>
              <a:rPr lang="en-GB" sz="2400" dirty="0"/>
              <a:t>P</a:t>
            </a:r>
            <a:r>
              <a:rPr lang="en-GB" sz="2400" dirty="0" smtClean="0"/>
              <a:t>rovince of KwaZulu Natal and the Eastern Cape experienced heavy rains, (Pinto et </a:t>
            </a:r>
            <a:r>
              <a:rPr lang="en-GB" sz="2400" dirty="0" smtClean="0"/>
              <a:t>al., </a:t>
            </a:r>
            <a:r>
              <a:rPr lang="en-GB" sz="2400" dirty="0" smtClean="0"/>
              <a:t>2022). </a:t>
            </a:r>
            <a:r>
              <a:rPr lang="en-US" sz="2400" dirty="0" smtClean="0">
                <a:cs typeface="Arial"/>
              </a:rPr>
              <a:t>Dannhauser a small town situated in the Amajuba District was also affected by the heavy rains. </a:t>
            </a:r>
          </a:p>
          <a:p>
            <a:r>
              <a:rPr lang="en-US" sz="2400" dirty="0" smtClean="0">
                <a:cs typeface="Arial"/>
              </a:rPr>
              <a:t>The uncontrollable weather conditions have put many vulnerable people at </a:t>
            </a:r>
            <a:r>
              <a:rPr lang="en-US" sz="2400" dirty="0" smtClean="0">
                <a:cs typeface="Arial"/>
              </a:rPr>
              <a:t>risk and </a:t>
            </a:r>
            <a:r>
              <a:rPr lang="en-US" sz="2400" dirty="0" smtClean="0">
                <a:cs typeface="Arial"/>
              </a:rPr>
              <a:t>their vulnerability is linked to </a:t>
            </a:r>
            <a:r>
              <a:rPr lang="en-US" sz="2400" dirty="0" smtClean="0">
                <a:cs typeface="Arial"/>
              </a:rPr>
              <a:t>different </a:t>
            </a:r>
            <a:r>
              <a:rPr lang="en-US" sz="2400" dirty="0" smtClean="0">
                <a:cs typeface="Arial"/>
              </a:rPr>
              <a:t>social ills such as poverty and homelessness, ( Matlakala, Makhubela and Nyahaunda, 2022). </a:t>
            </a:r>
          </a:p>
          <a:p>
            <a:r>
              <a:rPr lang="en-US" sz="2400" dirty="0" smtClean="0">
                <a:cs typeface="Arial"/>
              </a:rPr>
              <a:t>In Dannhauser the heavy rainfalls</a:t>
            </a:r>
            <a:r>
              <a:rPr lang="en-US" sz="2400" dirty="0" smtClean="0">
                <a:cs typeface="Arial"/>
              </a:rPr>
              <a:t> </a:t>
            </a:r>
            <a:r>
              <a:rPr lang="en-US" sz="2400" dirty="0" smtClean="0">
                <a:cs typeface="Arial"/>
              </a:rPr>
              <a:t>caused major loss of property and lives with over one hundred people being impacted by the heavy rains, three people lost their lives, 30 structures were completely destroyed and 20 were partially destroyed.  (Boucher, 2022). </a:t>
            </a:r>
          </a:p>
          <a:p>
            <a:pPr marL="0" indent="0">
              <a:buNone/>
            </a:pPr>
            <a:endParaRPr lang="en-US" sz="2400" dirty="0"/>
          </a:p>
          <a:p>
            <a:pPr marL="0" lvl="0" indent="0">
              <a:buNone/>
            </a:pPr>
            <a:endParaRPr lang="en-US" sz="2400" dirty="0">
              <a:solidFill>
                <a:srgbClr val="FFF39D">
                  <a:lumMod val="25000"/>
                </a:srgbClr>
              </a:solidFill>
            </a:endParaRPr>
          </a:p>
          <a:p>
            <a:pPr marL="0" lvl="0" indent="0">
              <a:buNone/>
            </a:pPr>
            <a:endParaRPr lang="en-ZA" sz="2400" b="1" dirty="0">
              <a:solidFill>
                <a:prstClr val="black"/>
              </a:solidFill>
              <a:latin typeface="Arial Black" panose="020B0A04020102020204" pitchFamily="34" charset="0"/>
              <a:ea typeface="+mj-ea"/>
              <a:cs typeface="+mj-cs"/>
            </a:endParaRPr>
          </a:p>
          <a:p>
            <a:pPr marL="0" lvl="0" indent="0" algn="ctr">
              <a:buNone/>
            </a:pPr>
            <a:endParaRPr lang="en-ZA" sz="2400" b="1" dirty="0">
              <a:solidFill>
                <a:prstClr val="black"/>
              </a:solidFill>
              <a:latin typeface="Arial Black" panose="020B0A04020102020204" pitchFamily="34" charset="0"/>
              <a:ea typeface="+mj-ea"/>
              <a:cs typeface="+mj-cs"/>
            </a:endParaRPr>
          </a:p>
          <a:p>
            <a:pPr marL="0" lvl="0" indent="0" algn="ctr">
              <a:buNone/>
            </a:pPr>
            <a:r>
              <a:rPr lang="en-ZA" sz="2400" b="1" dirty="0">
                <a:solidFill>
                  <a:prstClr val="black"/>
                </a:solidFill>
                <a:latin typeface="Arial Black" panose="020B0A04020102020204" pitchFamily="34" charset="0"/>
                <a:ea typeface="+mj-ea"/>
                <a:cs typeface="+mj-cs"/>
              </a:rPr>
              <a:t>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1722128061"/>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2" y="980728"/>
            <a:ext cx="8230057" cy="5576838"/>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The problem statement continues..</a:t>
            </a:r>
            <a:endParaRPr lang="en-ZA" sz="2400" b="1" dirty="0">
              <a:solidFill>
                <a:prstClr val="black"/>
              </a:solidFill>
              <a:latin typeface="Arial Black" panose="020B0A04020102020204" pitchFamily="34" charset="0"/>
              <a:ea typeface="+mj-ea"/>
              <a:cs typeface="+mj-cs"/>
            </a:endParaRPr>
          </a:p>
          <a:p>
            <a:r>
              <a:rPr lang="en-ZA" sz="2400" dirty="0" smtClean="0">
                <a:solidFill>
                  <a:prstClr val="black"/>
                </a:solidFill>
              </a:rPr>
              <a:t>The </a:t>
            </a:r>
            <a:r>
              <a:rPr lang="en-ZA" sz="2400" dirty="0">
                <a:solidFill>
                  <a:prstClr val="black"/>
                </a:solidFill>
              </a:rPr>
              <a:t>Dannhauser Municipality is a largely rural and underdeveloped community, with insufficient resources </a:t>
            </a:r>
            <a:r>
              <a:rPr lang="en-ZA" sz="2400" dirty="0" smtClean="0">
                <a:solidFill>
                  <a:prstClr val="black"/>
                </a:solidFill>
              </a:rPr>
              <a:t>and low employment opportunities for its population.  It relies on its neighbouring towns Newcastle and Dundee for higher goods and services. </a:t>
            </a:r>
          </a:p>
          <a:p>
            <a:r>
              <a:rPr lang="en-ZA" sz="2400" dirty="0" smtClean="0">
                <a:solidFill>
                  <a:prstClr val="black"/>
                </a:solidFill>
              </a:rPr>
              <a:t>Due to above stated socio-economic ills, many victims of the natural disaster could not afford house insurance, or replace basic needs lost from the natural disaster. </a:t>
            </a:r>
          </a:p>
          <a:p>
            <a:r>
              <a:rPr lang="en-ZA" sz="2400" dirty="0" smtClean="0">
                <a:solidFill>
                  <a:prstClr val="black"/>
                </a:solidFill>
              </a:rPr>
              <a:t>As a result, they </a:t>
            </a:r>
            <a:r>
              <a:rPr lang="en-ZA" sz="2400" dirty="0" smtClean="0">
                <a:solidFill>
                  <a:prstClr val="black"/>
                </a:solidFill>
              </a:rPr>
              <a:t>relied </a:t>
            </a:r>
            <a:r>
              <a:rPr lang="en-ZA" sz="2400" dirty="0" smtClean="0">
                <a:solidFill>
                  <a:prstClr val="black"/>
                </a:solidFill>
              </a:rPr>
              <a:t>on the government to provide emergency relief services </a:t>
            </a:r>
            <a:r>
              <a:rPr lang="en-ZA" sz="2400" dirty="0" smtClean="0"/>
              <a:t>and counselling</a:t>
            </a:r>
            <a:r>
              <a:rPr lang="en-ZA" sz="2400" dirty="0" smtClean="0">
                <a:solidFill>
                  <a:prstClr val="black"/>
                </a:solidFill>
              </a:rPr>
              <a:t>. </a:t>
            </a:r>
            <a:endParaRPr lang="en-ZA" sz="2400" dirty="0" smtClean="0">
              <a:solidFill>
                <a:prstClr val="black"/>
              </a:solidFill>
            </a:endParaRPr>
          </a:p>
          <a:p>
            <a:r>
              <a:rPr lang="en-ZA" sz="2400" dirty="0" smtClean="0">
                <a:solidFill>
                  <a:prstClr val="black"/>
                </a:solidFill>
              </a:rPr>
              <a:t>The Disaster Management Act 52 of 2002 calls for the intergovernmental committee on Disaster Management, (Disaster Management Act 52 of 2002). </a:t>
            </a:r>
            <a:endParaRPr lang="en-ZA" sz="2400" dirty="0" smtClean="0">
              <a:solidFill>
                <a:prstClr val="black"/>
              </a:solidFill>
            </a:endParaRPr>
          </a:p>
          <a:p>
            <a:endParaRPr lang="en-US" sz="2400" dirty="0"/>
          </a:p>
          <a:p>
            <a:pPr marL="0" lvl="0" indent="0">
              <a:buNone/>
            </a:pPr>
            <a:endParaRPr lang="en-US" sz="2400" dirty="0">
              <a:solidFill>
                <a:srgbClr val="FFF39D">
                  <a:lumMod val="25000"/>
                </a:srgbClr>
              </a:solidFill>
            </a:endParaRPr>
          </a:p>
          <a:p>
            <a:pPr marL="0" lvl="0" indent="0">
              <a:buNone/>
            </a:pPr>
            <a:endParaRPr lang="en-ZA" sz="2400" b="1" dirty="0">
              <a:solidFill>
                <a:prstClr val="black"/>
              </a:solidFill>
              <a:latin typeface="Arial Black" panose="020B0A04020102020204" pitchFamily="34" charset="0"/>
              <a:ea typeface="+mj-ea"/>
              <a:cs typeface="+mj-cs"/>
            </a:endParaRPr>
          </a:p>
          <a:p>
            <a:pPr marL="0" lvl="0" indent="0" algn="ctr">
              <a:buNone/>
            </a:pPr>
            <a:endParaRPr lang="en-ZA" sz="2400" b="1" dirty="0">
              <a:solidFill>
                <a:prstClr val="black"/>
              </a:solidFill>
              <a:latin typeface="Arial Black" panose="020B0A04020102020204" pitchFamily="34" charset="0"/>
              <a:ea typeface="+mj-ea"/>
              <a:cs typeface="+mj-cs"/>
            </a:endParaRPr>
          </a:p>
          <a:p>
            <a:pPr marL="0" lvl="0" indent="0" algn="ctr">
              <a:buNone/>
            </a:pPr>
            <a:r>
              <a:rPr lang="en-ZA" sz="2400" b="1" dirty="0">
                <a:solidFill>
                  <a:prstClr val="black"/>
                </a:solidFill>
                <a:latin typeface="Arial Black" panose="020B0A04020102020204" pitchFamily="34" charset="0"/>
                <a:ea typeface="+mj-ea"/>
                <a:cs typeface="+mj-cs"/>
              </a:rPr>
              <a:t>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3262751159"/>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The problem statement </a:t>
            </a:r>
            <a:r>
              <a:rPr lang="en-ZA" sz="2400" b="1" dirty="0" smtClean="0">
                <a:solidFill>
                  <a:prstClr val="black"/>
                </a:solidFill>
                <a:latin typeface="Arial Black" panose="020B0A04020102020204" pitchFamily="34" charset="0"/>
                <a:ea typeface="+mj-ea"/>
                <a:cs typeface="+mj-cs"/>
              </a:rPr>
              <a:t>continues…</a:t>
            </a:r>
            <a:endParaRPr lang="en-ZA" sz="2400" b="1" dirty="0">
              <a:solidFill>
                <a:prstClr val="black"/>
              </a:solidFill>
              <a:latin typeface="Arial Black" panose="020B0A04020102020204" pitchFamily="34" charset="0"/>
              <a:ea typeface="+mj-ea"/>
              <a:cs typeface="+mj-cs"/>
            </a:endParaRPr>
          </a:p>
          <a:p>
            <a:r>
              <a:rPr lang="en-ZA" sz="2400" dirty="0" smtClean="0">
                <a:solidFill>
                  <a:prstClr val="black"/>
                </a:solidFill>
              </a:rPr>
              <a:t>The </a:t>
            </a:r>
            <a:r>
              <a:rPr lang="en-ZA" sz="2400" dirty="0" smtClean="0">
                <a:solidFill>
                  <a:prstClr val="black"/>
                </a:solidFill>
              </a:rPr>
              <a:t>Dannhauser Municipality Disaster Management team partnered with various government departments to assist victims of natural </a:t>
            </a:r>
            <a:r>
              <a:rPr lang="en-ZA" sz="2400" dirty="0" smtClean="0">
                <a:solidFill>
                  <a:prstClr val="black"/>
                </a:solidFill>
              </a:rPr>
              <a:t>disasters</a:t>
            </a:r>
            <a:r>
              <a:rPr lang="en-ZA" sz="2400" dirty="0" smtClean="0">
                <a:solidFill>
                  <a:prstClr val="black"/>
                </a:solidFill>
              </a:rPr>
              <a:t>. </a:t>
            </a:r>
          </a:p>
          <a:p>
            <a:r>
              <a:rPr lang="en-ZA" sz="2400" dirty="0" smtClean="0">
                <a:solidFill>
                  <a:prstClr val="black"/>
                </a:solidFill>
              </a:rPr>
              <a:t>Including the Department of Social Development to provide psychosocial support services to victims of natural disasters. </a:t>
            </a:r>
            <a:endParaRPr lang="en-ZA" sz="2400" dirty="0" smtClean="0">
              <a:solidFill>
                <a:prstClr val="black"/>
              </a:solidFill>
            </a:endParaRPr>
          </a:p>
          <a:p>
            <a:r>
              <a:rPr lang="en-ZA" sz="2400" dirty="0" smtClean="0">
                <a:solidFill>
                  <a:prstClr val="black"/>
                </a:solidFill>
              </a:rPr>
              <a:t>There is currently insufficient data that evaluate the effectiveness of psychosocial support services rendered by social workers to victims of natural disasters in South Africa</a:t>
            </a:r>
            <a:endParaRPr lang="en-ZA" sz="2400" dirty="0">
              <a:solidFill>
                <a:prstClr val="black"/>
              </a:solidFill>
            </a:endParaRPr>
          </a:p>
          <a:p>
            <a:endParaRPr lang="en-US" sz="2400" dirty="0"/>
          </a:p>
          <a:p>
            <a:endParaRPr lang="en-US" sz="2400" dirty="0">
              <a:solidFill>
                <a:srgbClr val="FFF39D">
                  <a:lumMod val="25000"/>
                </a:srgbClr>
              </a:solidFill>
            </a:endParaRPr>
          </a:p>
          <a:p>
            <a:pPr marL="0" lvl="0" indent="0">
              <a:buNone/>
            </a:pPr>
            <a:endParaRPr lang="en-ZA" sz="2400" b="1" dirty="0">
              <a:solidFill>
                <a:prstClr val="black"/>
              </a:solidFill>
              <a:latin typeface="Arial Black" panose="020B0A04020102020204" pitchFamily="34" charset="0"/>
              <a:ea typeface="+mj-ea"/>
              <a:cs typeface="+mj-cs"/>
            </a:endParaRPr>
          </a:p>
          <a:p>
            <a:pPr marL="0" lvl="0" indent="0" algn="ctr">
              <a:buNone/>
            </a:pPr>
            <a:endParaRPr lang="en-ZA" sz="2400" b="1" dirty="0">
              <a:solidFill>
                <a:prstClr val="black"/>
              </a:solidFill>
              <a:latin typeface="Arial Black" panose="020B0A04020102020204" pitchFamily="34" charset="0"/>
              <a:ea typeface="+mj-ea"/>
              <a:cs typeface="+mj-cs"/>
            </a:endParaRPr>
          </a:p>
          <a:p>
            <a:pPr marL="0" lvl="0" indent="0" algn="ctr">
              <a:buNone/>
            </a:pPr>
            <a:r>
              <a:rPr lang="en-ZA" sz="2400" b="1" dirty="0">
                <a:solidFill>
                  <a:prstClr val="black"/>
                </a:solidFill>
                <a:latin typeface="Arial Black" panose="020B0A04020102020204" pitchFamily="34" charset="0"/>
                <a:ea typeface="+mj-ea"/>
                <a:cs typeface="+mj-cs"/>
              </a:rPr>
              <a:t> </a:t>
            </a: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4</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91163719"/>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The rationale for the evaluation</a:t>
            </a:r>
            <a:endParaRPr lang="en-ZA" sz="2400" b="1" dirty="0">
              <a:solidFill>
                <a:prstClr val="black"/>
              </a:solidFill>
              <a:latin typeface="Arial Black" panose="020B0A04020102020204" pitchFamily="34" charset="0"/>
              <a:ea typeface="+mj-ea"/>
              <a:cs typeface="+mj-cs"/>
            </a:endParaRPr>
          </a:p>
          <a:p>
            <a:r>
              <a:rPr lang="en-US" sz="2400" dirty="0" smtClean="0">
                <a:cs typeface="Arial"/>
              </a:rPr>
              <a:t>Research</a:t>
            </a:r>
            <a:r>
              <a:rPr lang="en-US" sz="2400" dirty="0" smtClean="0">
                <a:solidFill>
                  <a:srgbClr val="FF0000"/>
                </a:solidFill>
                <a:cs typeface="Arial"/>
              </a:rPr>
              <a:t> </a:t>
            </a:r>
            <a:r>
              <a:rPr lang="en-US" sz="2400" dirty="0" smtClean="0">
                <a:cs typeface="Arial"/>
              </a:rPr>
              <a:t>has shown that people exposed to natural disasters often display psychological </a:t>
            </a:r>
            <a:r>
              <a:rPr lang="en-US" sz="2400" dirty="0" smtClean="0">
                <a:cs typeface="Arial"/>
              </a:rPr>
              <a:t>reactions</a:t>
            </a:r>
            <a:r>
              <a:rPr lang="en-ZA" sz="2400" dirty="0">
                <a:cs typeface="Arial"/>
              </a:rPr>
              <a:t>, including disturbing thoughts, over-arousal, avoidance, sleep disorder, and grief </a:t>
            </a:r>
            <a:r>
              <a:rPr lang="en-ZA" sz="2400" dirty="0" smtClean="0">
                <a:cs typeface="Arial"/>
              </a:rPr>
              <a:t>reactions</a:t>
            </a:r>
            <a:r>
              <a:rPr lang="en-US" sz="2400" dirty="0" smtClean="0">
                <a:cs typeface="Arial"/>
              </a:rPr>
              <a:t> </a:t>
            </a:r>
            <a:r>
              <a:rPr lang="en-US" sz="2400" dirty="0" smtClean="0">
                <a:cs typeface="Arial"/>
              </a:rPr>
              <a:t>(Amiri and Jahanitabesh, 2022). </a:t>
            </a:r>
          </a:p>
          <a:p>
            <a:r>
              <a:rPr lang="en-US" sz="2400" dirty="0" smtClean="0"/>
              <a:t>The psychological reactions are often a result of loss of life, property,  personal possession, and displacement. </a:t>
            </a:r>
            <a:endParaRPr lang="en-US" sz="2400" dirty="0"/>
          </a:p>
          <a:p>
            <a:r>
              <a:rPr lang="en-US" sz="2400" dirty="0" smtClean="0"/>
              <a:t>Lack of psychosocial support services to victims of natural disasters may lead to unbalanced psychosocial well-being. </a:t>
            </a:r>
          </a:p>
          <a:p>
            <a:r>
              <a:rPr lang="en-ZA" sz="2400" dirty="0" smtClean="0">
                <a:ea typeface="+mj-ea"/>
                <a:cs typeface="+mj-cs"/>
              </a:rPr>
              <a:t>Therefore the purpose of this paper is to evaluate the effectiveness of the psychosocial support services rendered to victims of natural disasters by social workers from the Department of Social Development in Dannhauser</a:t>
            </a:r>
            <a:r>
              <a:rPr lang="en-ZA" sz="2400" dirty="0" smtClean="0">
                <a:ea typeface="+mj-ea"/>
                <a:cs typeface="+mj-cs"/>
              </a:rPr>
              <a:t>. </a:t>
            </a:r>
            <a:endParaRPr lang="en-ZA" sz="2400" dirty="0">
              <a:ea typeface="+mj-ea"/>
              <a:cs typeface="+mj-cs"/>
            </a:endParaRPr>
          </a:p>
          <a:p>
            <a:pPr marL="0" lvl="0" indent="0" algn="ctr">
              <a:buNone/>
            </a:pPr>
            <a:r>
              <a:rPr lang="en-ZA" sz="2400" b="1" dirty="0" smtClean="0">
                <a:solidFill>
                  <a:prstClr val="black"/>
                </a:solidFill>
                <a:latin typeface="Arial Black" panose="020B0A04020102020204" pitchFamily="34" charset="0"/>
                <a:ea typeface="+mj-ea"/>
                <a:cs typeface="+mj-cs"/>
              </a:rPr>
              <a:t> </a:t>
            </a:r>
            <a:endParaRPr lang="en-ZA" sz="2400" b="1" dirty="0">
              <a:solidFill>
                <a:prstClr val="black"/>
              </a:solidFill>
              <a:latin typeface="Arial Black" panose="020B0A04020102020204" pitchFamily="34" charset="0"/>
              <a:ea typeface="+mj-ea"/>
              <a:cs typeface="+mj-cs"/>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5</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1112007365"/>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The legislative mandate is to provide psychosocial support services to victims of natural disasters. </a:t>
            </a:r>
            <a:endParaRPr lang="en-ZA" sz="2400" dirty="0" smtClean="0">
              <a:solidFill>
                <a:prstClr val="black"/>
              </a:solidFill>
              <a:ea typeface="+mj-ea"/>
              <a:cs typeface="+mj-cs"/>
            </a:endParaRPr>
          </a:p>
          <a:p>
            <a:r>
              <a:rPr lang="en-ZA" sz="2400" dirty="0" smtClean="0">
                <a:solidFill>
                  <a:prstClr val="black"/>
                </a:solidFill>
                <a:ea typeface="+mj-ea"/>
                <a:cs typeface="+mj-cs"/>
              </a:rPr>
              <a:t>Various legal and policy framework calls for the provisions of </a:t>
            </a:r>
            <a:r>
              <a:rPr lang="en-ZA" sz="2400" dirty="0" smtClean="0">
                <a:solidFill>
                  <a:prstClr val="black"/>
                </a:solidFill>
              </a:rPr>
              <a:t>psychosocial support services to victims of natural disaster, e.g.</a:t>
            </a:r>
            <a:r>
              <a:rPr lang="en-ZA" sz="2400" dirty="0" smtClean="0">
                <a:solidFill>
                  <a:prstClr val="black"/>
                </a:solidFill>
              </a:rPr>
              <a:t>; </a:t>
            </a:r>
            <a:endParaRPr lang="en-ZA" sz="2400" dirty="0" smtClean="0">
              <a:solidFill>
                <a:prstClr val="black"/>
              </a:solidFill>
            </a:endParaRPr>
          </a:p>
          <a:p>
            <a:r>
              <a:rPr lang="en-ZA" sz="2400" dirty="0" smtClean="0"/>
              <a:t>The Constitution of South Africa 108 of 1996</a:t>
            </a:r>
          </a:p>
          <a:p>
            <a:r>
              <a:rPr lang="en-ZA" sz="2400" dirty="0" smtClean="0"/>
              <a:t>The White Paper on Welfare Services 1997 </a:t>
            </a:r>
          </a:p>
          <a:p>
            <a:r>
              <a:rPr lang="en-ZA" sz="2400" dirty="0" smtClean="0"/>
              <a:t>The Disaster Management Act 57 of 2002. </a:t>
            </a:r>
          </a:p>
          <a:p>
            <a:r>
              <a:rPr lang="en-ZA" sz="2400" dirty="0" smtClean="0"/>
              <a:t>The Social Assistance Act 13 of 2004</a:t>
            </a:r>
          </a:p>
          <a:p>
            <a:r>
              <a:rPr lang="en-ZA" sz="2400" dirty="0" smtClean="0"/>
              <a:t>The Children’s Act 38 of 2005 as amended.</a:t>
            </a:r>
          </a:p>
          <a:p>
            <a:r>
              <a:rPr lang="en-ZA" sz="2400" dirty="0" smtClean="0"/>
              <a:t>The Policy on Social Relief of Distress 2022. </a:t>
            </a:r>
            <a:endParaRPr lang="en-ZA" sz="2400" dirty="0" smtClean="0"/>
          </a:p>
          <a:p>
            <a:pPr marL="0" indent="0">
              <a:buNone/>
            </a:pPr>
            <a:r>
              <a:rPr lang="en-ZA" sz="2400" dirty="0" smtClean="0">
                <a:solidFill>
                  <a:srgbClr val="FF0000"/>
                </a:solidFill>
                <a:ea typeface="+mj-ea"/>
                <a:cs typeface="+mj-cs"/>
              </a:rPr>
              <a:t> </a:t>
            </a:r>
            <a:endParaRPr lang="en-ZA" sz="2400" dirty="0" smtClean="0">
              <a:solidFill>
                <a:srgbClr val="FF0000"/>
              </a:solidFill>
              <a:ea typeface="+mj-ea"/>
              <a:cs typeface="+mj-cs"/>
            </a:endParaRPr>
          </a:p>
          <a:p>
            <a:endParaRPr lang="en-ZA" sz="2400" b="1" dirty="0">
              <a:solidFill>
                <a:prstClr val="black"/>
              </a:solidFill>
              <a:latin typeface="Arial Black" panose="020B0A04020102020204" pitchFamily="34" charset="0"/>
              <a:ea typeface="+mj-ea"/>
              <a:cs typeface="+mj-cs"/>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6</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988222148"/>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The role of the Social Worker to victims of natural disaster</a:t>
            </a:r>
            <a:endParaRPr lang="en-ZA" sz="2400" dirty="0" smtClean="0">
              <a:solidFill>
                <a:srgbClr val="FF0000"/>
              </a:solidFill>
              <a:ea typeface="+mj-ea"/>
              <a:cs typeface="+mj-cs"/>
            </a:endParaRPr>
          </a:p>
          <a:p>
            <a:r>
              <a:rPr lang="en-ZA" sz="2400" dirty="0" smtClean="0">
                <a:solidFill>
                  <a:prstClr val="black"/>
                </a:solidFill>
                <a:ea typeface="+mj-ea"/>
                <a:cs typeface="+mj-cs"/>
              </a:rPr>
              <a:t>Provide psychological first aid, e.g.; debriefing affected victims. </a:t>
            </a:r>
          </a:p>
          <a:p>
            <a:r>
              <a:rPr lang="en-ZA" sz="2400" dirty="0" smtClean="0">
                <a:solidFill>
                  <a:prstClr val="black"/>
                </a:solidFill>
                <a:ea typeface="+mj-ea"/>
                <a:cs typeface="+mj-cs"/>
              </a:rPr>
              <a:t>Assess the needs of the affected individuals to provide tangible support e.g., food, clothes, shelter, and safety.</a:t>
            </a:r>
          </a:p>
          <a:p>
            <a:r>
              <a:rPr lang="en-ZA" sz="2400" dirty="0" smtClean="0">
                <a:solidFill>
                  <a:prstClr val="black"/>
                </a:solidFill>
                <a:ea typeface="+mj-ea"/>
                <a:cs typeface="+mj-cs"/>
              </a:rPr>
              <a:t>Mobilizing resources, e.g. </a:t>
            </a:r>
            <a:r>
              <a:rPr lang="en-ZA" sz="2400" dirty="0" smtClean="0">
                <a:solidFill>
                  <a:prstClr val="black"/>
                </a:solidFill>
                <a:ea typeface="+mj-ea"/>
                <a:cs typeface="+mj-cs"/>
              </a:rPr>
              <a:t>making referrals, monitoring, cascading information, and advocating for victims of disaster, (Luo, 2021)</a:t>
            </a:r>
          </a:p>
          <a:p>
            <a:r>
              <a:rPr lang="en-ZA" sz="2400" dirty="0" smtClean="0">
                <a:solidFill>
                  <a:prstClr val="black"/>
                </a:solidFill>
                <a:ea typeface="+mj-ea"/>
                <a:cs typeface="+mj-cs"/>
              </a:rPr>
              <a:t>Social work have an important role to provide physical and mental support to victims of natural disaster. </a:t>
            </a:r>
            <a:endParaRPr lang="en-ZA" sz="2400" dirty="0">
              <a:solidFill>
                <a:prstClr val="black"/>
              </a:solidFill>
              <a:ea typeface="+mj-ea"/>
              <a:cs typeface="+mj-cs"/>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7</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3297160836"/>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Intervention pyramid for mental health and psychosocial support in emergencies by: </a:t>
            </a:r>
            <a:r>
              <a:rPr lang="en-ZA" sz="2400" b="1" dirty="0" err="1" smtClean="0">
                <a:solidFill>
                  <a:prstClr val="black"/>
                </a:solidFill>
                <a:latin typeface="Arial Black" panose="020B0A04020102020204" pitchFamily="34" charset="0"/>
                <a:ea typeface="+mj-ea"/>
                <a:cs typeface="+mj-cs"/>
              </a:rPr>
              <a:t>Amiri</a:t>
            </a:r>
            <a:r>
              <a:rPr lang="en-ZA" sz="2400" b="1" dirty="0" smtClean="0">
                <a:solidFill>
                  <a:prstClr val="black"/>
                </a:solidFill>
                <a:latin typeface="Arial Black" panose="020B0A04020102020204" pitchFamily="34" charset="0"/>
                <a:ea typeface="+mj-ea"/>
                <a:cs typeface="+mj-cs"/>
              </a:rPr>
              <a:t> and </a:t>
            </a:r>
            <a:r>
              <a:rPr lang="en-ZA" sz="2400" b="1" dirty="0" err="1" smtClean="0">
                <a:solidFill>
                  <a:prstClr val="black"/>
                </a:solidFill>
                <a:latin typeface="Arial Black" panose="020B0A04020102020204" pitchFamily="34" charset="0"/>
                <a:ea typeface="+mj-ea"/>
                <a:cs typeface="+mj-cs"/>
              </a:rPr>
              <a:t>Jahanitabesh</a:t>
            </a:r>
            <a:r>
              <a:rPr lang="en-ZA" sz="2400" b="1" dirty="0" smtClean="0">
                <a:solidFill>
                  <a:prstClr val="black"/>
                </a:solidFill>
                <a:latin typeface="Arial Black" panose="020B0A04020102020204" pitchFamily="34" charset="0"/>
                <a:ea typeface="+mj-ea"/>
                <a:cs typeface="+mj-cs"/>
              </a:rPr>
              <a:t>: 2022</a:t>
            </a:r>
            <a:endParaRPr lang="en-ZA" sz="2400" b="1" dirty="0">
              <a:solidFill>
                <a:prstClr val="black"/>
              </a:solidFill>
              <a:latin typeface="Arial Black" panose="020B0A04020102020204" pitchFamily="34" charset="0"/>
              <a:ea typeface="+mj-ea"/>
              <a:cs typeface="+mj-cs"/>
            </a:endParaRPr>
          </a:p>
          <a:p>
            <a:endParaRPr lang="en-US" sz="2400" dirty="0" smtClean="0">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8</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
        <p:nvSpPr>
          <p:cNvPr id="3" name="Isosceles Triangle 2"/>
          <p:cNvSpPr/>
          <p:nvPr/>
        </p:nvSpPr>
        <p:spPr>
          <a:xfrm>
            <a:off x="1619672" y="2132061"/>
            <a:ext cx="6552728" cy="3432869"/>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ZA" dirty="0"/>
          </a:p>
          <a:p>
            <a:pPr algn="ctr"/>
            <a:r>
              <a:rPr lang="en-ZA" dirty="0" smtClean="0"/>
              <a:t>Community and family support </a:t>
            </a:r>
          </a:p>
          <a:p>
            <a:pPr algn="ctr"/>
            <a:endParaRPr lang="en-ZA" dirty="0"/>
          </a:p>
          <a:p>
            <a:pPr algn="ctr"/>
            <a:r>
              <a:rPr lang="en-ZA" dirty="0" smtClean="0"/>
              <a:t>Basic services and security </a:t>
            </a:r>
            <a:endParaRPr lang="en-ZA" dirty="0"/>
          </a:p>
        </p:txBody>
      </p:sp>
      <p:cxnSp>
        <p:nvCxnSpPr>
          <p:cNvPr id="6" name="Straight Connector 5"/>
          <p:cNvCxnSpPr/>
          <p:nvPr/>
        </p:nvCxnSpPr>
        <p:spPr>
          <a:xfrm flipV="1">
            <a:off x="2169096" y="4941168"/>
            <a:ext cx="5355232" cy="47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895935" y="4308905"/>
            <a:ext cx="4047279" cy="42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635896" y="3212976"/>
            <a:ext cx="144016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28334" y="3568786"/>
            <a:ext cx="3524865" cy="646331"/>
          </a:xfrm>
          <a:prstGeom prst="rect">
            <a:avLst/>
          </a:prstGeom>
          <a:noFill/>
        </p:spPr>
        <p:txBody>
          <a:bodyPr wrap="square" rtlCol="0">
            <a:spAutoFit/>
          </a:bodyPr>
          <a:lstStyle/>
          <a:p>
            <a:pPr algn="ctr"/>
            <a:r>
              <a:rPr lang="en-ZA" dirty="0" smtClean="0"/>
              <a:t>Focused</a:t>
            </a:r>
            <a:r>
              <a:rPr lang="en-ZA" sz="1100" dirty="0" smtClean="0"/>
              <a:t>, </a:t>
            </a:r>
          </a:p>
          <a:p>
            <a:pPr algn="ctr"/>
            <a:r>
              <a:rPr lang="en-ZA" dirty="0" smtClean="0"/>
              <a:t>Non specialized support</a:t>
            </a:r>
            <a:endParaRPr lang="en-ZA" dirty="0"/>
          </a:p>
        </p:txBody>
      </p:sp>
      <p:sp>
        <p:nvSpPr>
          <p:cNvPr id="23" name="TextBox 22"/>
          <p:cNvSpPr txBox="1"/>
          <p:nvPr/>
        </p:nvSpPr>
        <p:spPr>
          <a:xfrm>
            <a:off x="3440721" y="2810976"/>
            <a:ext cx="3139078" cy="646331"/>
          </a:xfrm>
          <a:prstGeom prst="rect">
            <a:avLst/>
          </a:prstGeom>
          <a:noFill/>
        </p:spPr>
        <p:txBody>
          <a:bodyPr wrap="square" rtlCol="0">
            <a:spAutoFit/>
          </a:bodyPr>
          <a:lstStyle/>
          <a:p>
            <a:pPr algn="ctr"/>
            <a:r>
              <a:rPr lang="en-ZA" dirty="0" smtClean="0"/>
              <a:t>Specialized </a:t>
            </a:r>
          </a:p>
          <a:p>
            <a:pPr algn="ctr"/>
            <a:r>
              <a:rPr lang="en-ZA" dirty="0" smtClean="0"/>
              <a:t>services</a:t>
            </a:r>
            <a:endParaRPr lang="en-ZA" dirty="0"/>
          </a:p>
        </p:txBody>
      </p:sp>
      <p:cxnSp>
        <p:nvCxnSpPr>
          <p:cNvPr id="31" name="Straight Connector 30"/>
          <p:cNvCxnSpPr/>
          <p:nvPr/>
        </p:nvCxnSpPr>
        <p:spPr>
          <a:xfrm flipV="1">
            <a:off x="3635896" y="3517485"/>
            <a:ext cx="2592288" cy="4803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379447"/>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3" y="980728"/>
            <a:ext cx="8229600" cy="5375622"/>
          </a:xfrm>
        </p:spPr>
        <p:txBody>
          <a:bodyPr/>
          <a:lstStyle/>
          <a:p>
            <a:pPr marL="0" lvl="0" indent="0" algn="ctr">
              <a:buNone/>
            </a:pPr>
            <a:r>
              <a:rPr lang="en-ZA" sz="2400" b="1" dirty="0" smtClean="0">
                <a:solidFill>
                  <a:prstClr val="black"/>
                </a:solidFill>
                <a:latin typeface="Arial Black" panose="020B0A04020102020204" pitchFamily="34" charset="0"/>
                <a:ea typeface="+mj-ea"/>
                <a:cs typeface="+mj-cs"/>
              </a:rPr>
              <a:t>Intervention services provided. </a:t>
            </a:r>
            <a:endParaRPr lang="en-ZA" sz="2400" b="1" dirty="0">
              <a:solidFill>
                <a:prstClr val="black"/>
              </a:solidFill>
              <a:latin typeface="Arial Black" panose="020B0A04020102020204" pitchFamily="34" charset="0"/>
              <a:ea typeface="+mj-ea"/>
              <a:cs typeface="+mj-cs"/>
            </a:endParaRPr>
          </a:p>
          <a:p>
            <a:r>
              <a:rPr lang="en-US" sz="2400" dirty="0" smtClean="0">
                <a:latin typeface="Arial"/>
                <a:cs typeface="Arial"/>
              </a:rPr>
              <a:t>The Disaster Management Act calls for intergovernmental committee of Disaster Management</a:t>
            </a:r>
            <a:endParaRPr lang="en-US" sz="2400" dirty="0" smtClean="0">
              <a:latin typeface="Arial"/>
              <a:cs typeface="Arial"/>
            </a:endParaRPr>
          </a:p>
          <a:p>
            <a:r>
              <a:rPr lang="en-ZA" sz="2400" dirty="0" smtClean="0">
                <a:solidFill>
                  <a:prstClr val="black"/>
                </a:solidFill>
                <a:ea typeface="+mj-ea"/>
                <a:cs typeface="+mj-cs"/>
              </a:rPr>
              <a:t>The Department of Social Development </a:t>
            </a:r>
            <a:r>
              <a:rPr lang="en-ZA" sz="2400" dirty="0" smtClean="0">
                <a:solidFill>
                  <a:prstClr val="black"/>
                </a:solidFill>
                <a:ea typeface="+mj-ea"/>
                <a:cs typeface="+mj-cs"/>
              </a:rPr>
              <a:t>is part of the Dannhauser Local Municipality Disaster Management Committee. </a:t>
            </a:r>
          </a:p>
          <a:p>
            <a:r>
              <a:rPr lang="en-ZA" sz="2400" dirty="0" smtClean="0">
                <a:solidFill>
                  <a:prstClr val="black"/>
                </a:solidFill>
                <a:ea typeface="+mj-ea"/>
                <a:cs typeface="+mj-cs"/>
              </a:rPr>
              <a:t>DSD </a:t>
            </a:r>
            <a:r>
              <a:rPr lang="en-ZA" sz="2400" dirty="0" smtClean="0">
                <a:solidFill>
                  <a:prstClr val="black"/>
                </a:solidFill>
                <a:ea typeface="+mj-ea"/>
                <a:cs typeface="+mj-cs"/>
              </a:rPr>
              <a:t>appointed </a:t>
            </a:r>
            <a:r>
              <a:rPr lang="en-ZA" sz="2400" dirty="0" smtClean="0">
                <a:solidFill>
                  <a:prstClr val="black"/>
                </a:solidFill>
                <a:ea typeface="+mj-ea"/>
                <a:cs typeface="+mj-cs"/>
              </a:rPr>
              <a:t>Social Workers from the Dannhauser Service Office to render psychosocial support services to victims of natural disaster. </a:t>
            </a:r>
          </a:p>
          <a:p>
            <a:r>
              <a:rPr lang="en-ZA" sz="2400" dirty="0" smtClean="0">
                <a:solidFill>
                  <a:prstClr val="black"/>
                </a:solidFill>
                <a:ea typeface="+mj-ea"/>
                <a:cs typeface="+mj-cs"/>
              </a:rPr>
              <a:t> There are </a:t>
            </a:r>
            <a:r>
              <a:rPr lang="en-ZA" sz="2400" dirty="0" smtClean="0">
                <a:solidFill>
                  <a:prstClr val="black"/>
                </a:solidFill>
                <a:ea typeface="+mj-ea"/>
                <a:cs typeface="+mj-cs"/>
              </a:rPr>
              <a:t>three </a:t>
            </a:r>
            <a:r>
              <a:rPr lang="en-ZA" sz="2400" dirty="0" smtClean="0">
                <a:solidFill>
                  <a:prstClr val="black"/>
                </a:solidFill>
                <a:ea typeface="+mj-ea"/>
                <a:cs typeface="+mj-cs"/>
              </a:rPr>
              <a:t>methods of intervention in social work, these include casework, group work, </a:t>
            </a:r>
            <a:r>
              <a:rPr lang="en-ZA" sz="2400" dirty="0" smtClean="0">
                <a:solidFill>
                  <a:prstClr val="black"/>
                </a:solidFill>
                <a:ea typeface="+mj-ea"/>
                <a:cs typeface="+mj-cs"/>
              </a:rPr>
              <a:t>community work, administration and research. </a:t>
            </a:r>
            <a:endParaRPr lang="en-ZA" sz="2400" dirty="0" smtClean="0">
              <a:solidFill>
                <a:prstClr val="black"/>
              </a:solidFill>
              <a:ea typeface="+mj-ea"/>
              <a:cs typeface="+mj-cs"/>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9</a:t>
            </a:fld>
            <a:endParaRPr lang="en-US" altLang="en-US" dirty="0">
              <a:solidFill>
                <a:schemeClr val="tx1"/>
              </a:solidFill>
              <a:latin typeface="Arial"/>
              <a:cs typeface="Arial"/>
            </a:endParaRPr>
          </a:p>
        </p:txBody>
      </p:sp>
      <p:pic>
        <p:nvPicPr>
          <p:cNvPr id="12" name="Picture 11"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88640"/>
            <a:ext cx="2287042" cy="576064"/>
          </a:xfrm>
          <a:prstGeom prst="rect">
            <a:avLst/>
          </a:prstGeom>
        </p:spPr>
      </p:pic>
    </p:spTree>
    <p:extLst>
      <p:ext uri="{BB962C8B-B14F-4D97-AF65-F5344CB8AC3E}">
        <p14:creationId xmlns:p14="http://schemas.microsoft.com/office/powerpoint/2010/main" val="4185578962"/>
      </p:ext>
    </p:extLst>
  </p:cSld>
  <p:clrMapOvr>
    <a:masterClrMapping/>
  </p:clrMapOvr>
  <p:transition>
    <p:wipe/>
  </p:transition>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22591</TotalTime>
  <Words>1140</Words>
  <Application>Microsoft Office PowerPoint</Application>
  <PresentationFormat>On-screen Show (4:3)</PresentationFormat>
  <Paragraphs>157</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Verdana</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Thobeka Mbatha</cp:lastModifiedBy>
  <cp:revision>1462</cp:revision>
  <cp:lastPrinted>2020-06-01T11:22:21Z</cp:lastPrinted>
  <dcterms:created xsi:type="dcterms:W3CDTF">2011-10-05T05:43:47Z</dcterms:created>
  <dcterms:modified xsi:type="dcterms:W3CDTF">2023-09-24T11:46:05Z</dcterms:modified>
</cp:coreProperties>
</file>