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</p:sldIdLst>
  <p:sldSz cx="18288000" cy="10287000"/>
  <p:notesSz cx="6858000" cy="9144000"/>
  <p:embeddedFontLst>
    <p:embeddedFont>
      <p:font typeface="Libre Baskerville" charset="1" panose="02000000000000000000"/>
      <p:regular r:id="rId6"/>
    </p:embeddedFont>
    <p:embeddedFont>
      <p:font typeface="Libre Baskerville Bold" charset="1" panose="02000000000000000000"/>
      <p:regular r:id="rId7"/>
    </p:embeddedFont>
    <p:embeddedFont>
      <p:font typeface="Libre Baskerville Italics" charset="1" panose="02000000000000000000"/>
      <p:regular r:id="rId8"/>
    </p:embeddedFont>
    <p:embeddedFont>
      <p:font typeface="Lora" charset="1" panose="00000500000000000000"/>
      <p:regular r:id="rId9"/>
    </p:embeddedFont>
    <p:embeddedFont>
      <p:font typeface="Lora Bold" charset="1" panose="00000800000000000000"/>
      <p:regular r:id="rId10"/>
    </p:embeddedFont>
    <p:embeddedFont>
      <p:font typeface="Lora Italics" charset="1" panose="00000500000000000000"/>
      <p:regular r:id="rId11"/>
    </p:embeddedFont>
    <p:embeddedFont>
      <p:font typeface="Lora Bold Italics" charset="1" panose="00000800000000000000"/>
      <p:regular r:id="rId12"/>
    </p:embeddedFont>
    <p:embeddedFont>
      <p:font typeface="Arimo" charset="1" panose="020B0604020202020204"/>
      <p:regular r:id="rId13"/>
    </p:embeddedFont>
    <p:embeddedFont>
      <p:font typeface="Arimo Bold" charset="1" panose="020B0704020202020204"/>
      <p:regular r:id="rId14"/>
    </p:embeddedFont>
    <p:embeddedFont>
      <p:font typeface="Arimo Italics" charset="1" panose="020B0604020202090204"/>
      <p:regular r:id="rId15"/>
    </p:embeddedFont>
    <p:embeddedFont>
      <p:font typeface="Arimo Bold Italics" charset="1" panose="020B0704020202090204"/>
      <p:regular r:id="rId16"/>
    </p:embeddedFont>
    <p:embeddedFont>
      <p:font typeface="League Spartan" charset="1" panose="00000800000000000000"/>
      <p:regular r:id="rId17"/>
    </p:embeddedFont>
    <p:embeddedFont>
      <p:font typeface="Bernoru" charset="1" panose="00000A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slides/slide13.xml" Type="http://schemas.openxmlformats.org/officeDocument/2006/relationships/slide"/><Relationship Id="rId32" Target="slides/slide14.xml" Type="http://schemas.openxmlformats.org/officeDocument/2006/relationships/slide"/><Relationship Id="rId33" Target="slides/slide15.xml" Type="http://schemas.openxmlformats.org/officeDocument/2006/relationships/slide"/><Relationship Id="rId34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3481">
            <a:off x="-1558769" y="-2721739"/>
            <a:ext cx="7821074" cy="19539727"/>
            <a:chOff x="0" y="0"/>
            <a:chExt cx="2059871" cy="51462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59872" cy="5146266"/>
            </a:xfrm>
            <a:custGeom>
              <a:avLst/>
              <a:gdLst/>
              <a:ahLst/>
              <a:cxnLst/>
              <a:rect r="r" b="b" t="t" l="l"/>
              <a:pathLst>
                <a:path h="5146266" w="2059872">
                  <a:moveTo>
                    <a:pt x="0" y="0"/>
                  </a:moveTo>
                  <a:lnTo>
                    <a:pt x="2059872" y="0"/>
                  </a:lnTo>
                  <a:lnTo>
                    <a:pt x="2059872" y="5146266"/>
                  </a:lnTo>
                  <a:lnTo>
                    <a:pt x="0" y="5146266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425876">
            <a:off x="7248318" y="8786475"/>
            <a:ext cx="12022786" cy="2391367"/>
            <a:chOff x="0" y="0"/>
            <a:chExt cx="3166495" cy="6298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66495" cy="629825"/>
            </a:xfrm>
            <a:custGeom>
              <a:avLst/>
              <a:gdLst/>
              <a:ahLst/>
              <a:cxnLst/>
              <a:rect r="r" b="b" t="t" l="l"/>
              <a:pathLst>
                <a:path h="629825" w="3166495">
                  <a:moveTo>
                    <a:pt x="0" y="0"/>
                  </a:moveTo>
                  <a:lnTo>
                    <a:pt x="3166495" y="0"/>
                  </a:lnTo>
                  <a:lnTo>
                    <a:pt x="3166495" y="629825"/>
                  </a:lnTo>
                  <a:lnTo>
                    <a:pt x="0" y="629825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5289240">
            <a:off x="-2960106" y="-896765"/>
            <a:ext cx="6656198" cy="5258396"/>
          </a:xfrm>
          <a:custGeom>
            <a:avLst/>
            <a:gdLst/>
            <a:ahLst/>
            <a:cxnLst/>
            <a:rect r="r" b="b" t="t" l="l"/>
            <a:pathLst>
              <a:path h="5258396" w="6656198">
                <a:moveTo>
                  <a:pt x="6656198" y="0"/>
                </a:moveTo>
                <a:lnTo>
                  <a:pt x="0" y="0"/>
                </a:lnTo>
                <a:lnTo>
                  <a:pt x="0" y="5258397"/>
                </a:lnTo>
                <a:lnTo>
                  <a:pt x="6656198" y="5258397"/>
                </a:lnTo>
                <a:lnTo>
                  <a:pt x="6656198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7200000">
            <a:off x="5919627" y="8708126"/>
            <a:ext cx="3877602" cy="0"/>
          </a:xfrm>
          <a:prstGeom prst="line">
            <a:avLst/>
          </a:prstGeom>
          <a:ln cap="flat" w="38100">
            <a:solidFill>
              <a:srgbClr val="F3F6F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4385678" y="174126"/>
            <a:ext cx="3116573" cy="2650072"/>
          </a:xfrm>
          <a:custGeom>
            <a:avLst/>
            <a:gdLst/>
            <a:ahLst/>
            <a:cxnLst/>
            <a:rect r="r" b="b" t="t" l="l"/>
            <a:pathLst>
              <a:path h="2650072" w="3116573">
                <a:moveTo>
                  <a:pt x="0" y="0"/>
                </a:moveTo>
                <a:lnTo>
                  <a:pt x="3116573" y="0"/>
                </a:lnTo>
                <a:lnTo>
                  <a:pt x="3116573" y="2650072"/>
                </a:lnTo>
                <a:lnTo>
                  <a:pt x="0" y="2650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6" t="-10078" r="-81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730024" y="174126"/>
            <a:ext cx="5275002" cy="2249553"/>
          </a:xfrm>
          <a:custGeom>
            <a:avLst/>
            <a:gdLst/>
            <a:ahLst/>
            <a:cxnLst/>
            <a:rect r="r" b="b" t="t" l="l"/>
            <a:pathLst>
              <a:path h="2249553" w="5275002">
                <a:moveTo>
                  <a:pt x="0" y="0"/>
                </a:moveTo>
                <a:lnTo>
                  <a:pt x="5275002" y="0"/>
                </a:lnTo>
                <a:lnTo>
                  <a:pt x="5275002" y="2249553"/>
                </a:lnTo>
                <a:lnTo>
                  <a:pt x="0" y="22495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6428" r="0" b="-1642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52509" y="3869979"/>
            <a:ext cx="9643823" cy="3819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8"/>
              </a:lnSpc>
            </a:pPr>
            <a:r>
              <a:rPr lang="en-US" sz="3402" spc="833">
                <a:solidFill>
                  <a:srgbClr val="1C3F60"/>
                </a:solidFill>
                <a:latin typeface="Libre Baskerville"/>
              </a:rPr>
              <a:t>OVERCOMING CHALLENGES TO ACCULTURATION: INSIGHTS AND SUGGESTIONS FROM IMMIGRANT ADOLESCENT LEARNERS IN SOUTH AFRICA.</a:t>
            </a:r>
          </a:p>
          <a:p>
            <a:pPr algn="ctr">
              <a:lnSpc>
                <a:spcPts val="4763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298783" y="5822020"/>
            <a:ext cx="6573747" cy="291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44"/>
              </a:lnSpc>
            </a:pPr>
            <a:r>
              <a:rPr lang="en-US" sz="4388">
                <a:solidFill>
                  <a:srgbClr val="F3F6FA"/>
                </a:solidFill>
                <a:latin typeface="Lora Bold"/>
              </a:rPr>
              <a:t>PRESENTERS</a:t>
            </a:r>
          </a:p>
          <a:p>
            <a:pPr>
              <a:lnSpc>
                <a:spcPts val="5724"/>
              </a:lnSpc>
            </a:pPr>
            <a:r>
              <a:rPr lang="en-US" sz="4088">
                <a:solidFill>
                  <a:srgbClr val="F3F6FA"/>
                </a:solidFill>
                <a:latin typeface="Lora"/>
              </a:rPr>
              <a:t>AGRIPPA MABVIRA</a:t>
            </a:r>
          </a:p>
          <a:p>
            <a:pPr>
              <a:lnSpc>
                <a:spcPts val="5724"/>
              </a:lnSpc>
            </a:pPr>
            <a:r>
              <a:rPr lang="en-US" sz="4088">
                <a:solidFill>
                  <a:srgbClr val="F3F6FA"/>
                </a:solidFill>
                <a:latin typeface="Lora"/>
              </a:rPr>
              <a:t>DR. POPPY MASINGA</a:t>
            </a:r>
          </a:p>
          <a:p>
            <a:pPr>
              <a:lnSpc>
                <a:spcPts val="5724"/>
              </a:lnSpc>
            </a:pPr>
            <a:r>
              <a:rPr lang="en-US" sz="4088">
                <a:solidFill>
                  <a:srgbClr val="F3F6FA"/>
                </a:solidFill>
                <a:latin typeface="Lora"/>
              </a:rPr>
              <a:t>DR. ROSHINI PILLAY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484591">
            <a:off x="8757363" y="-5220173"/>
            <a:ext cx="3112322" cy="9830537"/>
            <a:chOff x="0" y="0"/>
            <a:chExt cx="819706" cy="25891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9706" cy="2589113"/>
            </a:xfrm>
            <a:custGeom>
              <a:avLst/>
              <a:gdLst/>
              <a:ahLst/>
              <a:cxnLst/>
              <a:rect r="r" b="b" t="t" l="l"/>
              <a:pathLst>
                <a:path h="2589113" w="819706">
                  <a:moveTo>
                    <a:pt x="0" y="0"/>
                  </a:moveTo>
                  <a:lnTo>
                    <a:pt x="819706" y="0"/>
                  </a:lnTo>
                  <a:lnTo>
                    <a:pt x="819706" y="2589113"/>
                  </a:lnTo>
                  <a:lnTo>
                    <a:pt x="0" y="2589113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995542">
            <a:off x="17106886" y="-1080603"/>
            <a:ext cx="3350778" cy="9648001"/>
            <a:chOff x="0" y="0"/>
            <a:chExt cx="882509" cy="254103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2510" cy="2541037"/>
            </a:xfrm>
            <a:custGeom>
              <a:avLst/>
              <a:gdLst/>
              <a:ahLst/>
              <a:cxnLst/>
              <a:rect r="r" b="b" t="t" l="l"/>
              <a:pathLst>
                <a:path h="2541037" w="882510">
                  <a:moveTo>
                    <a:pt x="0" y="0"/>
                  </a:moveTo>
                  <a:lnTo>
                    <a:pt x="882510" y="0"/>
                  </a:lnTo>
                  <a:lnTo>
                    <a:pt x="882510" y="2541037"/>
                  </a:lnTo>
                  <a:lnTo>
                    <a:pt x="0" y="2541037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8100000">
            <a:off x="15504676" y="-466775"/>
            <a:ext cx="4655245" cy="5019188"/>
          </a:xfrm>
          <a:custGeom>
            <a:avLst/>
            <a:gdLst/>
            <a:ahLst/>
            <a:cxnLst/>
            <a:rect r="r" b="b" t="t" l="l"/>
            <a:pathLst>
              <a:path h="5019188" w="4655245">
                <a:moveTo>
                  <a:pt x="0" y="0"/>
                </a:moveTo>
                <a:lnTo>
                  <a:pt x="4655245" y="0"/>
                </a:lnTo>
                <a:lnTo>
                  <a:pt x="4655245" y="5019188"/>
                </a:lnTo>
                <a:lnTo>
                  <a:pt x="0" y="5019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6201" r="-6188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1442" y="2745989"/>
            <a:ext cx="14050100" cy="6415032"/>
          </a:xfrm>
          <a:custGeom>
            <a:avLst/>
            <a:gdLst/>
            <a:ahLst/>
            <a:cxnLst/>
            <a:rect r="r" b="b" t="t" l="l"/>
            <a:pathLst>
              <a:path h="6415032" w="14050100">
                <a:moveTo>
                  <a:pt x="0" y="0"/>
                </a:moveTo>
                <a:lnTo>
                  <a:pt x="14050100" y="0"/>
                </a:lnTo>
                <a:lnTo>
                  <a:pt x="14050100" y="6415032"/>
                </a:lnTo>
                <a:lnTo>
                  <a:pt x="0" y="6415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90859" y="822528"/>
            <a:ext cx="7350068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 CONSTANT RELOCATION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92764" y="8516663"/>
            <a:ext cx="19665504" cy="3108808"/>
            <a:chOff x="0" y="0"/>
            <a:chExt cx="5179392" cy="8187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79392" cy="818781"/>
            </a:xfrm>
            <a:custGeom>
              <a:avLst/>
              <a:gdLst/>
              <a:ahLst/>
              <a:cxnLst/>
              <a:rect r="r" b="b" t="t" l="l"/>
              <a:pathLst>
                <a:path h="818781" w="5179392">
                  <a:moveTo>
                    <a:pt x="0" y="0"/>
                  </a:moveTo>
                  <a:lnTo>
                    <a:pt x="5179392" y="0"/>
                  </a:lnTo>
                  <a:lnTo>
                    <a:pt x="5179392" y="818781"/>
                  </a:lnTo>
                  <a:lnTo>
                    <a:pt x="0" y="818781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true" rot="-10800000">
            <a:off x="-127394" y="2124356"/>
            <a:ext cx="6989146" cy="11017126"/>
          </a:xfrm>
          <a:custGeom>
            <a:avLst/>
            <a:gdLst/>
            <a:ahLst/>
            <a:cxnLst/>
            <a:rect r="r" b="b" t="t" l="l"/>
            <a:pathLst>
              <a:path h="11017126" w="6989146">
                <a:moveTo>
                  <a:pt x="6989147" y="11017125"/>
                </a:moveTo>
                <a:lnTo>
                  <a:pt x="0" y="11017125"/>
                </a:lnTo>
                <a:lnTo>
                  <a:pt x="0" y="0"/>
                </a:lnTo>
                <a:lnTo>
                  <a:pt x="6989147" y="0"/>
                </a:lnTo>
                <a:lnTo>
                  <a:pt x="6989147" y="11017125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1881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4483572">
            <a:off x="13753815" y="2846504"/>
            <a:ext cx="9271532" cy="3481905"/>
            <a:chOff x="0" y="0"/>
            <a:chExt cx="2441885" cy="91704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41885" cy="917045"/>
            </a:xfrm>
            <a:custGeom>
              <a:avLst/>
              <a:gdLst/>
              <a:ahLst/>
              <a:cxnLst/>
              <a:rect r="r" b="b" t="t" l="l"/>
              <a:pathLst>
                <a:path h="917045" w="2441885">
                  <a:moveTo>
                    <a:pt x="0" y="0"/>
                  </a:moveTo>
                  <a:lnTo>
                    <a:pt x="2441885" y="0"/>
                  </a:lnTo>
                  <a:lnTo>
                    <a:pt x="2441885" y="917045"/>
                  </a:lnTo>
                  <a:lnTo>
                    <a:pt x="0" y="917045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4648650">
            <a:off x="11970985" y="-2053884"/>
            <a:ext cx="4632681" cy="5258396"/>
          </a:xfrm>
          <a:custGeom>
            <a:avLst/>
            <a:gdLst/>
            <a:ahLst/>
            <a:cxnLst/>
            <a:rect r="r" b="b" t="t" l="l"/>
            <a:pathLst>
              <a:path h="5258396" w="4632681">
                <a:moveTo>
                  <a:pt x="0" y="0"/>
                </a:moveTo>
                <a:lnTo>
                  <a:pt x="4632680" y="0"/>
                </a:lnTo>
                <a:lnTo>
                  <a:pt x="4632680" y="5258397"/>
                </a:lnTo>
                <a:lnTo>
                  <a:pt x="0" y="5258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43679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641263" y="3547399"/>
            <a:ext cx="6493606" cy="3437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8"/>
              </a:lnSpc>
            </a:pPr>
            <a:r>
              <a:rPr lang="en-US" sz="2600">
                <a:solidFill>
                  <a:srgbClr val="0B1320"/>
                </a:solidFill>
                <a:latin typeface="Libre Baskerville"/>
              </a:rPr>
              <a:t>Some co-researchers mentioned that parents were of the conviction that becoming too familiar with the South African culture was an abandonment of cultural values from the home country.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912859" y="2992534"/>
            <a:ext cx="654259" cy="828175"/>
          </a:xfrm>
          <a:custGeom>
            <a:avLst/>
            <a:gdLst/>
            <a:ahLst/>
            <a:cxnLst/>
            <a:rect r="r" b="b" t="t" l="l"/>
            <a:pathLst>
              <a:path h="828175" w="654259">
                <a:moveTo>
                  <a:pt x="0" y="0"/>
                </a:moveTo>
                <a:lnTo>
                  <a:pt x="654258" y="0"/>
                </a:lnTo>
                <a:lnTo>
                  <a:pt x="654258" y="828175"/>
                </a:lnTo>
                <a:lnTo>
                  <a:pt x="0" y="828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81140" y="1133475"/>
            <a:ext cx="9485505" cy="65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ACCULTURATION GAP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82959" y="2652428"/>
            <a:ext cx="6227008" cy="2856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8"/>
              </a:lnSpc>
            </a:pPr>
            <a:r>
              <a:rPr lang="en-US" sz="2600">
                <a:solidFill>
                  <a:srgbClr val="0B1320"/>
                </a:solidFill>
                <a:latin typeface="Libre Baskerville"/>
              </a:rPr>
              <a:t>Co-researchers reported that the acculturation gap that existed between themselves and their parents was a significant challenge.</a:t>
            </a:r>
          </a:p>
          <a:p>
            <a:pPr algn="just">
              <a:lnSpc>
                <a:spcPts val="4628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28700" y="1967128"/>
            <a:ext cx="654259" cy="828175"/>
          </a:xfrm>
          <a:custGeom>
            <a:avLst/>
            <a:gdLst/>
            <a:ahLst/>
            <a:cxnLst/>
            <a:rect r="r" b="b" t="t" l="l"/>
            <a:pathLst>
              <a:path h="828175" w="654259">
                <a:moveTo>
                  <a:pt x="0" y="0"/>
                </a:moveTo>
                <a:lnTo>
                  <a:pt x="654259" y="0"/>
                </a:lnTo>
                <a:lnTo>
                  <a:pt x="654259" y="828175"/>
                </a:lnTo>
                <a:lnTo>
                  <a:pt x="0" y="828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 rot="-4499999">
            <a:off x="12637922" y="9427966"/>
            <a:ext cx="4500396" cy="0"/>
          </a:xfrm>
          <a:prstGeom prst="line">
            <a:avLst/>
          </a:prstGeom>
          <a:ln cap="flat" w="38100">
            <a:solidFill>
              <a:srgbClr val="F3F6F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355829" y="5689887"/>
            <a:ext cx="654259" cy="828175"/>
          </a:xfrm>
          <a:custGeom>
            <a:avLst/>
            <a:gdLst/>
            <a:ahLst/>
            <a:cxnLst/>
            <a:rect r="r" b="b" t="t" l="l"/>
            <a:pathLst>
              <a:path h="828175" w="654259">
                <a:moveTo>
                  <a:pt x="0" y="0"/>
                </a:moveTo>
                <a:lnTo>
                  <a:pt x="654259" y="0"/>
                </a:lnTo>
                <a:lnTo>
                  <a:pt x="654259" y="828176"/>
                </a:lnTo>
                <a:lnTo>
                  <a:pt x="0" y="828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243928" y="6423752"/>
            <a:ext cx="6227008" cy="2275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8"/>
              </a:lnSpc>
            </a:pPr>
            <a:r>
              <a:rPr lang="en-US" sz="2600">
                <a:solidFill>
                  <a:srgbClr val="0B1320"/>
                </a:solidFill>
                <a:latin typeface="Libre Baskerville"/>
              </a:rPr>
              <a:t>Co-researchers reported that fearing to disappoint their parents was hindering acculturation.</a:t>
            </a:r>
          </a:p>
          <a:p>
            <a:pPr algn="just">
              <a:lnSpc>
                <a:spcPts val="4628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029962">
            <a:off x="9163500" y="4036265"/>
            <a:ext cx="15424018" cy="7425964"/>
            <a:chOff x="0" y="0"/>
            <a:chExt cx="4062293" cy="19558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2293" cy="1955809"/>
            </a:xfrm>
            <a:custGeom>
              <a:avLst/>
              <a:gdLst/>
              <a:ahLst/>
              <a:cxnLst/>
              <a:rect r="r" b="b" t="t" l="l"/>
              <a:pathLst>
                <a:path h="1955809" w="4062293">
                  <a:moveTo>
                    <a:pt x="0" y="0"/>
                  </a:moveTo>
                  <a:lnTo>
                    <a:pt x="4062293" y="0"/>
                  </a:lnTo>
                  <a:lnTo>
                    <a:pt x="4062293" y="1955809"/>
                  </a:lnTo>
                  <a:lnTo>
                    <a:pt x="0" y="1955809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-371555" y="1324431"/>
            <a:ext cx="704282" cy="2096227"/>
            <a:chOff x="0" y="0"/>
            <a:chExt cx="185490" cy="5520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5490" cy="552093"/>
            </a:xfrm>
            <a:custGeom>
              <a:avLst/>
              <a:gdLst/>
              <a:ahLst/>
              <a:cxnLst/>
              <a:rect r="r" b="b" t="t" l="l"/>
              <a:pathLst>
                <a:path h="552093" w="185490">
                  <a:moveTo>
                    <a:pt x="0" y="0"/>
                  </a:moveTo>
                  <a:lnTo>
                    <a:pt x="185490" y="0"/>
                  </a:lnTo>
                  <a:lnTo>
                    <a:pt x="185490" y="552093"/>
                  </a:lnTo>
                  <a:lnTo>
                    <a:pt x="0" y="552093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905738" y="5143500"/>
            <a:ext cx="3353562" cy="4114800"/>
          </a:xfrm>
          <a:custGeom>
            <a:avLst/>
            <a:gdLst/>
            <a:ahLst/>
            <a:cxnLst/>
            <a:rect r="r" b="b" t="t" l="l"/>
            <a:pathLst>
              <a:path h="4114800" w="3353562">
                <a:moveTo>
                  <a:pt x="0" y="0"/>
                </a:moveTo>
                <a:lnTo>
                  <a:pt x="3353562" y="0"/>
                </a:lnTo>
                <a:lnTo>
                  <a:pt x="3353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56398" y="962519"/>
            <a:ext cx="13832920" cy="65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RECOMMENDATIONS BY LEARNERS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0495" y="1949420"/>
            <a:ext cx="905903" cy="1017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2"/>
              </a:lnSpc>
            </a:pPr>
            <a:r>
              <a:rPr lang="en-US" sz="7829">
                <a:solidFill>
                  <a:srgbClr val="F3F6FA"/>
                </a:solidFill>
                <a:latin typeface="League Spartan Bold"/>
              </a:rPr>
              <a:t>1.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24886" y="2073769"/>
            <a:ext cx="8635879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40"/>
              </a:lnSpc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Train educators, students and staff</a:t>
            </a:r>
          </a:p>
        </p:txBody>
      </p:sp>
      <p:sp>
        <p:nvSpPr>
          <p:cNvPr name="Freeform 12" id="12"/>
          <p:cNvSpPr/>
          <p:nvPr/>
        </p:nvSpPr>
        <p:spPr>
          <a:xfrm flipH="true" flipV="true" rot="-4007976">
            <a:off x="5298610" y="7889731"/>
            <a:ext cx="4469241" cy="7044950"/>
          </a:xfrm>
          <a:custGeom>
            <a:avLst/>
            <a:gdLst/>
            <a:ahLst/>
            <a:cxnLst/>
            <a:rect r="r" b="b" t="t" l="l"/>
            <a:pathLst>
              <a:path h="7044950" w="4469241">
                <a:moveTo>
                  <a:pt x="4469241" y="7044950"/>
                </a:moveTo>
                <a:lnTo>
                  <a:pt x="0" y="7044950"/>
                </a:lnTo>
                <a:lnTo>
                  <a:pt x="0" y="0"/>
                </a:lnTo>
                <a:lnTo>
                  <a:pt x="4469241" y="0"/>
                </a:lnTo>
                <a:lnTo>
                  <a:pt x="4469241" y="7044950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61881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5400000">
            <a:off x="10321" y="2518013"/>
            <a:ext cx="704282" cy="2223926"/>
            <a:chOff x="0" y="0"/>
            <a:chExt cx="185490" cy="5857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5490" cy="585725"/>
            </a:xfrm>
            <a:custGeom>
              <a:avLst/>
              <a:gdLst/>
              <a:ahLst/>
              <a:cxnLst/>
              <a:rect r="r" b="b" t="t" l="l"/>
              <a:pathLst>
                <a:path h="585725" w="185490">
                  <a:moveTo>
                    <a:pt x="0" y="0"/>
                  </a:moveTo>
                  <a:lnTo>
                    <a:pt x="185490" y="0"/>
                  </a:lnTo>
                  <a:lnTo>
                    <a:pt x="185490" y="585725"/>
                  </a:lnTo>
                  <a:lnTo>
                    <a:pt x="0" y="585725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624990" y="3401660"/>
            <a:ext cx="1280910" cy="152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0"/>
              </a:lnSpc>
            </a:pPr>
            <a:r>
              <a:rPr lang="en-US" sz="5960">
                <a:solidFill>
                  <a:srgbClr val="F3F6FA"/>
                </a:solidFill>
                <a:latin typeface="League Spartan Bold"/>
              </a:rPr>
              <a:t>2...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42912" y="3331200"/>
            <a:ext cx="8635879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40"/>
              </a:lnSpc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Language Support</a:t>
            </a:r>
          </a:p>
        </p:txBody>
      </p:sp>
      <p:grpSp>
        <p:nvGrpSpPr>
          <p:cNvPr name="Group 18" id="18"/>
          <p:cNvGrpSpPr/>
          <p:nvPr/>
        </p:nvGrpSpPr>
        <p:grpSpPr>
          <a:xfrm rot="-5400000">
            <a:off x="573194" y="4025256"/>
            <a:ext cx="704282" cy="1799102"/>
            <a:chOff x="0" y="0"/>
            <a:chExt cx="185490" cy="4738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5490" cy="473838"/>
            </a:xfrm>
            <a:custGeom>
              <a:avLst/>
              <a:gdLst/>
              <a:ahLst/>
              <a:cxnLst/>
              <a:rect r="r" b="b" t="t" l="l"/>
              <a:pathLst>
                <a:path h="473838" w="185490">
                  <a:moveTo>
                    <a:pt x="0" y="0"/>
                  </a:moveTo>
                  <a:lnTo>
                    <a:pt x="185490" y="0"/>
                  </a:lnTo>
                  <a:lnTo>
                    <a:pt x="185490" y="473838"/>
                  </a:lnTo>
                  <a:lnTo>
                    <a:pt x="0" y="473838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975451" y="4658392"/>
            <a:ext cx="849435" cy="152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0"/>
              </a:lnSpc>
            </a:pPr>
            <a:r>
              <a:rPr lang="en-US" sz="5960">
                <a:solidFill>
                  <a:srgbClr val="F3F6FA"/>
                </a:solidFill>
                <a:latin typeface="League Spartan Bold"/>
              </a:rPr>
              <a:t>3...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428655" y="4532207"/>
            <a:ext cx="8635879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40"/>
              </a:lnSpc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Targeted interventions against xenophobia</a:t>
            </a:r>
          </a:p>
        </p:txBody>
      </p:sp>
      <p:grpSp>
        <p:nvGrpSpPr>
          <p:cNvPr name="Group 23" id="23"/>
          <p:cNvGrpSpPr/>
          <p:nvPr/>
        </p:nvGrpSpPr>
        <p:grpSpPr>
          <a:xfrm rot="-5400000">
            <a:off x="732207" y="5046775"/>
            <a:ext cx="704282" cy="2117128"/>
            <a:chOff x="0" y="0"/>
            <a:chExt cx="185490" cy="55759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85490" cy="557598"/>
            </a:xfrm>
            <a:custGeom>
              <a:avLst/>
              <a:gdLst/>
              <a:ahLst/>
              <a:cxnLst/>
              <a:rect r="r" b="b" t="t" l="l"/>
              <a:pathLst>
                <a:path h="557598" w="185490">
                  <a:moveTo>
                    <a:pt x="0" y="0"/>
                  </a:moveTo>
                  <a:lnTo>
                    <a:pt x="185490" y="0"/>
                  </a:lnTo>
                  <a:lnTo>
                    <a:pt x="185490" y="557598"/>
                  </a:lnTo>
                  <a:lnTo>
                    <a:pt x="0" y="557598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322169" y="5849718"/>
            <a:ext cx="1167461" cy="78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0"/>
              </a:lnSpc>
            </a:pPr>
            <a:r>
              <a:rPr lang="en-US" sz="5960">
                <a:solidFill>
                  <a:srgbClr val="F3F6FA"/>
                </a:solidFill>
                <a:latin typeface="League Spartan Bold"/>
              </a:rPr>
              <a:t>4.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723774" y="5730452"/>
            <a:ext cx="8635879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40"/>
              </a:lnSpc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Cultural Sensitivity &amp; Inclusion</a:t>
            </a:r>
          </a:p>
        </p:txBody>
      </p:sp>
      <p:grpSp>
        <p:nvGrpSpPr>
          <p:cNvPr name="Group 28" id="28"/>
          <p:cNvGrpSpPr/>
          <p:nvPr/>
        </p:nvGrpSpPr>
        <p:grpSpPr>
          <a:xfrm rot="-5400000">
            <a:off x="924831" y="6057425"/>
            <a:ext cx="704282" cy="2509044"/>
            <a:chOff x="0" y="0"/>
            <a:chExt cx="185490" cy="66081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85490" cy="660818"/>
            </a:xfrm>
            <a:custGeom>
              <a:avLst/>
              <a:gdLst/>
              <a:ahLst/>
              <a:cxnLst/>
              <a:rect r="r" b="b" t="t" l="l"/>
              <a:pathLst>
                <a:path h="660818" w="185490">
                  <a:moveTo>
                    <a:pt x="0" y="0"/>
                  </a:moveTo>
                  <a:lnTo>
                    <a:pt x="185490" y="0"/>
                  </a:lnTo>
                  <a:lnTo>
                    <a:pt x="185490" y="660818"/>
                  </a:lnTo>
                  <a:lnTo>
                    <a:pt x="0" y="660818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657585" y="7083631"/>
            <a:ext cx="1757699" cy="78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0"/>
              </a:lnSpc>
            </a:pPr>
            <a:r>
              <a:rPr lang="en-US" sz="5960">
                <a:solidFill>
                  <a:srgbClr val="F3F6FA"/>
                </a:solidFill>
                <a:latin typeface="League Spartan Bold"/>
              </a:rPr>
              <a:t>5.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174731" y="6916101"/>
            <a:ext cx="8635879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40"/>
              </a:lnSpc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Media</a:t>
            </a:r>
          </a:p>
        </p:txBody>
      </p:sp>
      <p:grpSp>
        <p:nvGrpSpPr>
          <p:cNvPr name="Group 33" id="33"/>
          <p:cNvGrpSpPr/>
          <p:nvPr/>
        </p:nvGrpSpPr>
        <p:grpSpPr>
          <a:xfrm rot="-5400000">
            <a:off x="1149504" y="7055647"/>
            <a:ext cx="704282" cy="2951722"/>
            <a:chOff x="0" y="0"/>
            <a:chExt cx="185490" cy="77740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85490" cy="777408"/>
            </a:xfrm>
            <a:custGeom>
              <a:avLst/>
              <a:gdLst/>
              <a:ahLst/>
              <a:cxnLst/>
              <a:rect r="r" b="b" t="t" l="l"/>
              <a:pathLst>
                <a:path h="777408" w="185490">
                  <a:moveTo>
                    <a:pt x="0" y="0"/>
                  </a:moveTo>
                  <a:lnTo>
                    <a:pt x="185490" y="0"/>
                  </a:lnTo>
                  <a:lnTo>
                    <a:pt x="185490" y="777408"/>
                  </a:lnTo>
                  <a:lnTo>
                    <a:pt x="0" y="777408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2098657" y="8303192"/>
            <a:ext cx="1757699" cy="78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40"/>
              </a:lnSpc>
            </a:pPr>
            <a:r>
              <a:rPr lang="en-US" sz="5960">
                <a:solidFill>
                  <a:srgbClr val="F3F6FA"/>
                </a:solidFill>
                <a:latin typeface="League Spartan Bold"/>
              </a:rPr>
              <a:t>6.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641823" y="8171496"/>
            <a:ext cx="8635879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40"/>
              </a:lnSpc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School Governing Bodies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118598">
            <a:off x="2011723" y="-5612517"/>
            <a:ext cx="1636659" cy="11599048"/>
            <a:chOff x="0" y="0"/>
            <a:chExt cx="431054" cy="30548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1054" cy="3054893"/>
            </a:xfrm>
            <a:custGeom>
              <a:avLst/>
              <a:gdLst/>
              <a:ahLst/>
              <a:cxnLst/>
              <a:rect r="r" b="b" t="t" l="l"/>
              <a:pathLst>
                <a:path h="3054893" w="431054">
                  <a:moveTo>
                    <a:pt x="0" y="0"/>
                  </a:moveTo>
                  <a:lnTo>
                    <a:pt x="431054" y="0"/>
                  </a:lnTo>
                  <a:lnTo>
                    <a:pt x="431054" y="3054893"/>
                  </a:lnTo>
                  <a:lnTo>
                    <a:pt x="0" y="3054893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985006" y="1759835"/>
            <a:ext cx="6931734" cy="3066201"/>
          </a:xfrm>
          <a:custGeom>
            <a:avLst/>
            <a:gdLst/>
            <a:ahLst/>
            <a:cxnLst/>
            <a:rect r="r" b="b" t="t" l="l"/>
            <a:pathLst>
              <a:path h="3066201" w="6931734">
                <a:moveTo>
                  <a:pt x="0" y="0"/>
                </a:moveTo>
                <a:lnTo>
                  <a:pt x="6931734" y="0"/>
                </a:lnTo>
                <a:lnTo>
                  <a:pt x="6931734" y="3066201"/>
                </a:lnTo>
                <a:lnTo>
                  <a:pt x="0" y="3066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783" r="0" b="-4192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28584" y="-95250"/>
            <a:ext cx="11489127" cy="173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3F6FA"/>
                </a:solidFill>
                <a:latin typeface="Libre Baskerville Bold"/>
              </a:rPr>
              <a:t>Role of social workers in implementing recommendations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5340105"/>
            <a:ext cx="9144000" cy="535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5340"/>
              </a:lnSpc>
              <a:buFont typeface="Arial"/>
              <a:buChar char="•"/>
            </a:pPr>
            <a:r>
              <a:rPr lang="en-US" sz="3000">
                <a:solidFill>
                  <a:srgbClr val="F3F6FA"/>
                </a:solidFill>
                <a:latin typeface="Libre Baskerville"/>
              </a:rPr>
              <a:t>Social workers can collaborate with grassroots organisations, human rights groups, and community leaders to develop anti-discrimination campaigns, organise cultural exchange events, and build coalitions that work towards social justice and equality. </a:t>
            </a:r>
          </a:p>
          <a:p>
            <a:pPr algn="just">
              <a:lnSpc>
                <a:spcPts val="534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668896" y="5340105"/>
            <a:ext cx="8382853" cy="467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5340"/>
              </a:lnSpc>
              <a:buFont typeface="Arial"/>
              <a:buChar char="•"/>
            </a:pPr>
            <a:r>
              <a:rPr lang="en-US" sz="3000">
                <a:solidFill>
                  <a:srgbClr val="F3F6FA"/>
                </a:solidFill>
                <a:latin typeface="Libre Baskerville"/>
              </a:rPr>
              <a:t>There is also a need for intervention programmes, that target strengthening of family relationships, to prevent family conflict that emanates from acculturation related dynamics such as acculturation gap. </a:t>
            </a:r>
          </a:p>
          <a:p>
            <a:pPr algn="just">
              <a:lnSpc>
                <a:spcPts val="534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23389" y="4468442"/>
            <a:ext cx="5110561" cy="5079399"/>
          </a:xfrm>
          <a:custGeom>
            <a:avLst/>
            <a:gdLst/>
            <a:ahLst/>
            <a:cxnLst/>
            <a:rect r="r" b="b" t="t" l="l"/>
            <a:pathLst>
              <a:path h="5079399" w="5110561">
                <a:moveTo>
                  <a:pt x="0" y="0"/>
                </a:moveTo>
                <a:lnTo>
                  <a:pt x="5110560" y="0"/>
                </a:lnTo>
                <a:lnTo>
                  <a:pt x="5110560" y="5079398"/>
                </a:lnTo>
                <a:lnTo>
                  <a:pt x="0" y="5079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18292"/>
            <a:ext cx="10112508" cy="170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IMPLEMENTING THE RECOMMENDATIONS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74402" y="2735580"/>
            <a:ext cx="7631083" cy="2646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5340"/>
              </a:lnSpc>
              <a:buFont typeface="Arial"/>
              <a:buChar char="•"/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Social workers can provide culturally sensitive and strengths-based support </a:t>
            </a:r>
          </a:p>
          <a:p>
            <a:pPr algn="just">
              <a:lnSpc>
                <a:spcPts val="534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736862" y="5219700"/>
            <a:ext cx="7069174" cy="1969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5340"/>
              </a:lnSpc>
              <a:buFont typeface="Arial"/>
              <a:buChar char="•"/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Social workers can engage in open and non-judgmental discussions with parents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54993" y="7953811"/>
            <a:ext cx="7069174" cy="1293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5340"/>
              </a:lnSpc>
              <a:buFont typeface="Arial"/>
              <a:buChar char="•"/>
            </a:pPr>
            <a:r>
              <a:rPr lang="en-US" sz="3000">
                <a:solidFill>
                  <a:srgbClr val="0B1320"/>
                </a:solidFill>
                <a:latin typeface="Libre Baskerville"/>
              </a:rPr>
              <a:t>Social workers should continue engaging in advocacy efforts</a:t>
            </a:r>
          </a:p>
        </p:txBody>
      </p:sp>
      <p:grpSp>
        <p:nvGrpSpPr>
          <p:cNvPr name="Group 7" id="7"/>
          <p:cNvGrpSpPr/>
          <p:nvPr/>
        </p:nvGrpSpPr>
        <p:grpSpPr>
          <a:xfrm rot="9261838">
            <a:off x="16065115" y="-1328775"/>
            <a:ext cx="3580560" cy="10320476"/>
            <a:chOff x="0" y="0"/>
            <a:chExt cx="943028" cy="27181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43028" cy="2718150"/>
            </a:xfrm>
            <a:custGeom>
              <a:avLst/>
              <a:gdLst/>
              <a:ahLst/>
              <a:cxnLst/>
              <a:rect r="r" b="b" t="t" l="l"/>
              <a:pathLst>
                <a:path h="2718150" w="943028">
                  <a:moveTo>
                    <a:pt x="0" y="0"/>
                  </a:moveTo>
                  <a:lnTo>
                    <a:pt x="943028" y="0"/>
                  </a:lnTo>
                  <a:lnTo>
                    <a:pt x="943028" y="2718150"/>
                  </a:lnTo>
                  <a:lnTo>
                    <a:pt x="0" y="2718150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8914360">
            <a:off x="10099325" y="-2968099"/>
            <a:ext cx="8093176" cy="5060809"/>
            <a:chOff x="0" y="0"/>
            <a:chExt cx="2131536" cy="13328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31536" cy="1332888"/>
            </a:xfrm>
            <a:custGeom>
              <a:avLst/>
              <a:gdLst/>
              <a:ahLst/>
              <a:cxnLst/>
              <a:rect r="r" b="b" t="t" l="l"/>
              <a:pathLst>
                <a:path h="1332888" w="2131536">
                  <a:moveTo>
                    <a:pt x="0" y="0"/>
                  </a:moveTo>
                  <a:lnTo>
                    <a:pt x="2131536" y="0"/>
                  </a:lnTo>
                  <a:lnTo>
                    <a:pt x="2131536" y="1332888"/>
                  </a:lnTo>
                  <a:lnTo>
                    <a:pt x="0" y="1332888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true" rot="-2880474">
            <a:off x="14030375" y="-2657394"/>
            <a:ext cx="4379678" cy="6903771"/>
          </a:xfrm>
          <a:custGeom>
            <a:avLst/>
            <a:gdLst/>
            <a:ahLst/>
            <a:cxnLst/>
            <a:rect r="r" b="b" t="t" l="l"/>
            <a:pathLst>
              <a:path h="6903771" w="4379678">
                <a:moveTo>
                  <a:pt x="4379678" y="6903771"/>
                </a:moveTo>
                <a:lnTo>
                  <a:pt x="0" y="6903771"/>
                </a:lnTo>
                <a:lnTo>
                  <a:pt x="0" y="0"/>
                </a:lnTo>
                <a:lnTo>
                  <a:pt x="4379678" y="0"/>
                </a:lnTo>
                <a:lnTo>
                  <a:pt x="4379678" y="6903771"/>
                </a:lnTo>
                <a:close/>
              </a:path>
            </a:pathLst>
          </a:custGeom>
          <a:blipFill>
            <a:blip r:embed="rId4">
              <a:alphaModFix amt="6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61881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18292"/>
            <a:ext cx="10112508" cy="256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BUILDING RESILIENCE AND CAPITALISING ON AGENCY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548489" y="3827938"/>
            <a:ext cx="9179221" cy="4824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79101" indent="-389550" lvl="1">
              <a:lnSpc>
                <a:spcPts val="6423"/>
              </a:lnSpc>
              <a:buFont typeface="Arial"/>
              <a:buChar char="•"/>
            </a:pPr>
            <a:r>
              <a:rPr lang="en-US" sz="3608">
                <a:solidFill>
                  <a:srgbClr val="0B1320"/>
                </a:solidFill>
                <a:latin typeface="Libre Baskerville"/>
              </a:rPr>
              <a:t>Cultural Competency Training</a:t>
            </a:r>
          </a:p>
          <a:p>
            <a:pPr algn="just" marL="779101" indent="-389550" lvl="1">
              <a:lnSpc>
                <a:spcPts val="6423"/>
              </a:lnSpc>
              <a:buFont typeface="Arial"/>
              <a:buChar char="•"/>
            </a:pPr>
            <a:r>
              <a:rPr lang="en-US" sz="3608">
                <a:solidFill>
                  <a:srgbClr val="0B1320"/>
                </a:solidFill>
                <a:latin typeface="Libre Baskerville"/>
              </a:rPr>
              <a:t>Mentorship Programs</a:t>
            </a:r>
          </a:p>
          <a:p>
            <a:pPr algn="just" marL="779101" indent="-389550" lvl="1">
              <a:lnSpc>
                <a:spcPts val="6423"/>
              </a:lnSpc>
              <a:buFont typeface="Arial"/>
              <a:buChar char="•"/>
            </a:pPr>
            <a:r>
              <a:rPr lang="en-US" sz="3608">
                <a:solidFill>
                  <a:srgbClr val="0B1320"/>
                </a:solidFill>
                <a:latin typeface="Libre Baskerville"/>
              </a:rPr>
              <a:t>Peer Support Groups</a:t>
            </a:r>
          </a:p>
          <a:p>
            <a:pPr algn="just" marL="779101" indent="-389550" lvl="1">
              <a:lnSpc>
                <a:spcPts val="6423"/>
              </a:lnSpc>
              <a:buFont typeface="Arial"/>
              <a:buChar char="•"/>
            </a:pPr>
            <a:r>
              <a:rPr lang="en-US" sz="3608">
                <a:solidFill>
                  <a:srgbClr val="0B1320"/>
                </a:solidFill>
                <a:latin typeface="Libre Baskerville"/>
              </a:rPr>
              <a:t>Goal Setting and Future Planning</a:t>
            </a:r>
          </a:p>
          <a:p>
            <a:pPr algn="just" marL="779101" indent="-389550" lvl="1">
              <a:lnSpc>
                <a:spcPts val="6423"/>
              </a:lnSpc>
              <a:buFont typeface="Arial"/>
              <a:buChar char="•"/>
            </a:pPr>
            <a:r>
              <a:rPr lang="en-US" sz="3608">
                <a:solidFill>
                  <a:srgbClr val="0B1320"/>
                </a:solidFill>
                <a:latin typeface="Libre Baskerville"/>
              </a:rPr>
              <a:t>Building Resilience Through Art and Expression</a:t>
            </a:r>
          </a:p>
        </p:txBody>
      </p:sp>
      <p:grpSp>
        <p:nvGrpSpPr>
          <p:cNvPr name="Group 4" id="4"/>
          <p:cNvGrpSpPr/>
          <p:nvPr/>
        </p:nvGrpSpPr>
        <p:grpSpPr>
          <a:xfrm rot="9261838">
            <a:off x="16065115" y="-1328775"/>
            <a:ext cx="3580560" cy="10320476"/>
            <a:chOff x="0" y="0"/>
            <a:chExt cx="943028" cy="27181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43028" cy="2718150"/>
            </a:xfrm>
            <a:custGeom>
              <a:avLst/>
              <a:gdLst/>
              <a:ahLst/>
              <a:cxnLst/>
              <a:rect r="r" b="b" t="t" l="l"/>
              <a:pathLst>
                <a:path h="2718150" w="943028">
                  <a:moveTo>
                    <a:pt x="0" y="0"/>
                  </a:moveTo>
                  <a:lnTo>
                    <a:pt x="943028" y="0"/>
                  </a:lnTo>
                  <a:lnTo>
                    <a:pt x="943028" y="2718150"/>
                  </a:lnTo>
                  <a:lnTo>
                    <a:pt x="0" y="2718150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8914360">
            <a:off x="10099325" y="-2968099"/>
            <a:ext cx="8093176" cy="5060809"/>
            <a:chOff x="0" y="0"/>
            <a:chExt cx="2131536" cy="133288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31536" cy="1332888"/>
            </a:xfrm>
            <a:custGeom>
              <a:avLst/>
              <a:gdLst/>
              <a:ahLst/>
              <a:cxnLst/>
              <a:rect r="r" b="b" t="t" l="l"/>
              <a:pathLst>
                <a:path h="1332888" w="2131536">
                  <a:moveTo>
                    <a:pt x="0" y="0"/>
                  </a:moveTo>
                  <a:lnTo>
                    <a:pt x="2131536" y="0"/>
                  </a:lnTo>
                  <a:lnTo>
                    <a:pt x="2131536" y="1332888"/>
                  </a:lnTo>
                  <a:lnTo>
                    <a:pt x="0" y="1332888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true" rot="-2880474">
            <a:off x="14030375" y="-2657394"/>
            <a:ext cx="4379678" cy="6903771"/>
          </a:xfrm>
          <a:custGeom>
            <a:avLst/>
            <a:gdLst/>
            <a:ahLst/>
            <a:cxnLst/>
            <a:rect r="r" b="b" t="t" l="l"/>
            <a:pathLst>
              <a:path h="6903771" w="4379678">
                <a:moveTo>
                  <a:pt x="4379678" y="6903771"/>
                </a:moveTo>
                <a:lnTo>
                  <a:pt x="0" y="6903771"/>
                </a:lnTo>
                <a:lnTo>
                  <a:pt x="0" y="0"/>
                </a:lnTo>
                <a:lnTo>
                  <a:pt x="4379678" y="0"/>
                </a:lnTo>
                <a:lnTo>
                  <a:pt x="4379678" y="6903771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188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8981" y="389842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5400000">
            <a:off x="8996924" y="-1810932"/>
            <a:ext cx="11205779" cy="10911627"/>
          </a:xfrm>
          <a:custGeom>
            <a:avLst/>
            <a:gdLst/>
            <a:ahLst/>
            <a:cxnLst/>
            <a:rect r="r" b="b" t="t" l="l"/>
            <a:pathLst>
              <a:path h="10911627" w="11205779">
                <a:moveTo>
                  <a:pt x="0" y="10911627"/>
                </a:moveTo>
                <a:lnTo>
                  <a:pt x="11205779" y="10911627"/>
                </a:lnTo>
                <a:lnTo>
                  <a:pt x="11205779" y="0"/>
                </a:lnTo>
                <a:lnTo>
                  <a:pt x="0" y="0"/>
                </a:lnTo>
                <a:lnTo>
                  <a:pt x="0" y="10911627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803481">
            <a:off x="-1505056" y="-2521686"/>
            <a:ext cx="7022262" cy="19539727"/>
            <a:chOff x="0" y="0"/>
            <a:chExt cx="1849485" cy="51462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49485" cy="5146266"/>
            </a:xfrm>
            <a:custGeom>
              <a:avLst/>
              <a:gdLst/>
              <a:ahLst/>
              <a:cxnLst/>
              <a:rect r="r" b="b" t="t" l="l"/>
              <a:pathLst>
                <a:path h="5146266" w="1849485">
                  <a:moveTo>
                    <a:pt x="0" y="0"/>
                  </a:moveTo>
                  <a:lnTo>
                    <a:pt x="1849485" y="0"/>
                  </a:lnTo>
                  <a:lnTo>
                    <a:pt x="1849485" y="5146266"/>
                  </a:lnTo>
                  <a:lnTo>
                    <a:pt x="0" y="5146266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425876">
            <a:off x="7205669" y="9474137"/>
            <a:ext cx="12022786" cy="1701060"/>
            <a:chOff x="0" y="0"/>
            <a:chExt cx="3166495" cy="4480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66495" cy="448016"/>
            </a:xfrm>
            <a:custGeom>
              <a:avLst/>
              <a:gdLst/>
              <a:ahLst/>
              <a:cxnLst/>
              <a:rect r="r" b="b" t="t" l="l"/>
              <a:pathLst>
                <a:path h="448016" w="3166495">
                  <a:moveTo>
                    <a:pt x="0" y="0"/>
                  </a:moveTo>
                  <a:lnTo>
                    <a:pt x="3166495" y="0"/>
                  </a:lnTo>
                  <a:lnTo>
                    <a:pt x="3166495" y="448016"/>
                  </a:lnTo>
                  <a:lnTo>
                    <a:pt x="0" y="448016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5289240">
            <a:off x="-2960106" y="-896765"/>
            <a:ext cx="6656198" cy="5258396"/>
          </a:xfrm>
          <a:custGeom>
            <a:avLst/>
            <a:gdLst/>
            <a:ahLst/>
            <a:cxnLst/>
            <a:rect r="r" b="b" t="t" l="l"/>
            <a:pathLst>
              <a:path h="5258396" w="6656198">
                <a:moveTo>
                  <a:pt x="6656198" y="0"/>
                </a:moveTo>
                <a:lnTo>
                  <a:pt x="0" y="0"/>
                </a:lnTo>
                <a:lnTo>
                  <a:pt x="0" y="5258397"/>
                </a:lnTo>
                <a:lnTo>
                  <a:pt x="6656198" y="5258397"/>
                </a:lnTo>
                <a:lnTo>
                  <a:pt x="6656198" y="0"/>
                </a:lnTo>
                <a:close/>
              </a:path>
            </a:pathLst>
          </a:custGeom>
          <a:blipFill>
            <a:blip r:embed="rId4"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217121" y="819150"/>
            <a:ext cx="8530456" cy="1809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706"/>
              </a:lnSpc>
            </a:pPr>
            <a:r>
              <a:rPr lang="en-US" sz="10504">
                <a:solidFill>
                  <a:srgbClr val="0B1320"/>
                </a:solidFill>
                <a:latin typeface="Libre Baskerville Bold"/>
              </a:rPr>
              <a:t>Thank You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61318" y="3146677"/>
            <a:ext cx="8927140" cy="559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000">
                <a:solidFill>
                  <a:srgbClr val="1C3F60"/>
                </a:solidFill>
                <a:latin typeface="Libre Baskerville"/>
              </a:rPr>
              <a:t>Your support and interest in the challenges faced by immigrant adolescents and their potential solutions means a lot to us. Together, we can make a positive impact in their lives and promote a more inclusive society. </a:t>
            </a:r>
          </a:p>
        </p:txBody>
      </p:sp>
      <p:sp>
        <p:nvSpPr>
          <p:cNvPr name="AutoShape 12" id="12"/>
          <p:cNvSpPr/>
          <p:nvPr/>
        </p:nvSpPr>
        <p:spPr>
          <a:xfrm rot="-2168403">
            <a:off x="2758997" y="9336932"/>
            <a:ext cx="5768425" cy="0"/>
          </a:xfrm>
          <a:prstGeom prst="line">
            <a:avLst/>
          </a:prstGeom>
          <a:ln cap="flat" w="38100">
            <a:solidFill>
              <a:srgbClr val="F3F6F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439437" y="-2968934"/>
            <a:ext cx="6922219" cy="10911627"/>
          </a:xfrm>
          <a:custGeom>
            <a:avLst/>
            <a:gdLst/>
            <a:ahLst/>
            <a:cxnLst/>
            <a:rect r="r" b="b" t="t" l="l"/>
            <a:pathLst>
              <a:path h="10911627" w="6922219">
                <a:moveTo>
                  <a:pt x="0" y="0"/>
                </a:moveTo>
                <a:lnTo>
                  <a:pt x="6922219" y="0"/>
                </a:lnTo>
                <a:lnTo>
                  <a:pt x="6922219" y="10911627"/>
                </a:lnTo>
                <a:lnTo>
                  <a:pt x="0" y="10911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188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751933">
            <a:off x="179230" y="2590504"/>
            <a:ext cx="20414930" cy="11270142"/>
            <a:chOff x="0" y="0"/>
            <a:chExt cx="5376772" cy="29682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76772" cy="2968268"/>
            </a:xfrm>
            <a:custGeom>
              <a:avLst/>
              <a:gdLst/>
              <a:ahLst/>
              <a:cxnLst/>
              <a:rect r="r" b="b" t="t" l="l"/>
              <a:pathLst>
                <a:path h="2968268" w="5376772">
                  <a:moveTo>
                    <a:pt x="0" y="0"/>
                  </a:moveTo>
                  <a:lnTo>
                    <a:pt x="5376772" y="0"/>
                  </a:lnTo>
                  <a:lnTo>
                    <a:pt x="5376772" y="2968268"/>
                  </a:lnTo>
                  <a:lnTo>
                    <a:pt x="0" y="2968268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926037"/>
            <a:ext cx="7237570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OVERVIEW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046431" y="4373363"/>
            <a:ext cx="9031974" cy="4693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0469" indent="-375234" lvl="1">
              <a:lnSpc>
                <a:spcPts val="5387"/>
              </a:lnSpc>
              <a:buFont typeface="Arial"/>
              <a:buChar char="•"/>
            </a:pPr>
            <a:r>
              <a:rPr lang="en-US" sz="3476" spc="34">
                <a:solidFill>
                  <a:srgbClr val="FFFFFF"/>
                </a:solidFill>
                <a:latin typeface="Libre Baskerville"/>
              </a:rPr>
              <a:t>Definition of Key Concepts</a:t>
            </a:r>
          </a:p>
          <a:p>
            <a:pPr marL="750469" indent="-375234" lvl="1">
              <a:lnSpc>
                <a:spcPts val="5387"/>
              </a:lnSpc>
              <a:buFont typeface="Arial"/>
              <a:buChar char="•"/>
            </a:pPr>
            <a:r>
              <a:rPr lang="en-US" sz="3476" spc="34">
                <a:solidFill>
                  <a:srgbClr val="FFFFFF"/>
                </a:solidFill>
                <a:latin typeface="Libre Baskerville"/>
              </a:rPr>
              <a:t>Research Methodology</a:t>
            </a:r>
          </a:p>
          <a:p>
            <a:pPr marL="750469" indent="-375234" lvl="1">
              <a:lnSpc>
                <a:spcPts val="5387"/>
              </a:lnSpc>
              <a:buFont typeface="Arial"/>
              <a:buChar char="•"/>
            </a:pPr>
            <a:r>
              <a:rPr lang="en-US" sz="3476" spc="34">
                <a:solidFill>
                  <a:srgbClr val="FFFFFF"/>
                </a:solidFill>
                <a:latin typeface="Libre Baskerville"/>
              </a:rPr>
              <a:t>Challenges to acculturation</a:t>
            </a:r>
          </a:p>
          <a:p>
            <a:pPr marL="750469" indent="-375234" lvl="1">
              <a:lnSpc>
                <a:spcPts val="5387"/>
              </a:lnSpc>
              <a:buFont typeface="Arial"/>
              <a:buChar char="•"/>
            </a:pPr>
            <a:r>
              <a:rPr lang="en-US" sz="3476" spc="34">
                <a:solidFill>
                  <a:srgbClr val="FFFFFF"/>
                </a:solidFill>
                <a:latin typeface="Libre Baskerville"/>
              </a:rPr>
              <a:t>Recommendations </a:t>
            </a:r>
          </a:p>
          <a:p>
            <a:pPr marL="750469" indent="-375234" lvl="1">
              <a:lnSpc>
                <a:spcPts val="5387"/>
              </a:lnSpc>
              <a:buFont typeface="Arial"/>
              <a:buChar char="•"/>
            </a:pPr>
            <a:r>
              <a:rPr lang="en-US" sz="3476" spc="34">
                <a:solidFill>
                  <a:srgbClr val="FFFFFF"/>
                </a:solidFill>
                <a:latin typeface="Libre Baskerville"/>
              </a:rPr>
              <a:t>Roles that can be played by Social Workers in Implementing the recommendations</a:t>
            </a:r>
          </a:p>
        </p:txBody>
      </p:sp>
      <p:grpSp>
        <p:nvGrpSpPr>
          <p:cNvPr name="Group 8" id="8"/>
          <p:cNvGrpSpPr/>
          <p:nvPr/>
        </p:nvGrpSpPr>
        <p:grpSpPr>
          <a:xfrm rot="-4667749">
            <a:off x="14350320" y="-3994161"/>
            <a:ext cx="3720768" cy="7555779"/>
            <a:chOff x="0" y="0"/>
            <a:chExt cx="979955" cy="199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79955" cy="1989999"/>
            </a:xfrm>
            <a:custGeom>
              <a:avLst/>
              <a:gdLst/>
              <a:ahLst/>
              <a:cxnLst/>
              <a:rect r="r" b="b" t="t" l="l"/>
              <a:pathLst>
                <a:path h="1989999" w="979955">
                  <a:moveTo>
                    <a:pt x="0" y="0"/>
                  </a:moveTo>
                  <a:lnTo>
                    <a:pt x="979955" y="0"/>
                  </a:lnTo>
                  <a:lnTo>
                    <a:pt x="979955" y="1989999"/>
                  </a:lnTo>
                  <a:lnTo>
                    <a:pt x="0" y="1989999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1" id="11"/>
          <p:cNvSpPr/>
          <p:nvPr/>
        </p:nvSpPr>
        <p:spPr>
          <a:xfrm rot="1970442">
            <a:off x="10642332" y="3587829"/>
            <a:ext cx="11643412" cy="0"/>
          </a:xfrm>
          <a:prstGeom prst="line">
            <a:avLst/>
          </a:prstGeom>
          <a:ln cap="flat" w="38100">
            <a:solidFill>
              <a:srgbClr val="F3F6F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144000" y="0"/>
            <a:ext cx="10308563" cy="1030856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95377" y="-95377"/>
              <a:ext cx="6540754" cy="6540754"/>
            </a:xfrm>
            <a:custGeom>
              <a:avLst/>
              <a:gdLst/>
              <a:ahLst/>
              <a:cxnLst/>
              <a:rect r="r" b="b" t="t" l="l"/>
              <a:pathLst>
                <a:path h="6540754" w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l="0" t="0" r="-49999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true" rot="5400000">
            <a:off x="11819920" y="-4841910"/>
            <a:ext cx="5375133" cy="8472926"/>
          </a:xfrm>
          <a:custGeom>
            <a:avLst/>
            <a:gdLst/>
            <a:ahLst/>
            <a:cxnLst/>
            <a:rect r="r" b="b" t="t" l="l"/>
            <a:pathLst>
              <a:path h="8472926" w="5375133">
                <a:moveTo>
                  <a:pt x="5375133" y="8472925"/>
                </a:moveTo>
                <a:lnTo>
                  <a:pt x="0" y="8472925"/>
                </a:lnTo>
                <a:lnTo>
                  <a:pt x="0" y="0"/>
                </a:lnTo>
                <a:lnTo>
                  <a:pt x="5375133" y="0"/>
                </a:lnTo>
                <a:lnTo>
                  <a:pt x="5375133" y="847292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6188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2126549" y="5719717"/>
            <a:ext cx="4632681" cy="5258396"/>
          </a:xfrm>
          <a:custGeom>
            <a:avLst/>
            <a:gdLst/>
            <a:ahLst/>
            <a:cxnLst/>
            <a:rect r="r" b="b" t="t" l="l"/>
            <a:pathLst>
              <a:path h="5258396" w="4632681">
                <a:moveTo>
                  <a:pt x="0" y="0"/>
                </a:moveTo>
                <a:lnTo>
                  <a:pt x="4632680" y="0"/>
                </a:lnTo>
                <a:lnTo>
                  <a:pt x="4632680" y="5258396"/>
                </a:lnTo>
                <a:lnTo>
                  <a:pt x="0" y="5258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-43679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5845962">
            <a:off x="2694164" y="5655333"/>
            <a:ext cx="3720768" cy="12187601"/>
            <a:chOff x="0" y="0"/>
            <a:chExt cx="979955" cy="32099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79955" cy="3209903"/>
            </a:xfrm>
            <a:custGeom>
              <a:avLst/>
              <a:gdLst/>
              <a:ahLst/>
              <a:cxnLst/>
              <a:rect r="r" b="b" t="t" l="l"/>
              <a:pathLst>
                <a:path h="3209903" w="979955">
                  <a:moveTo>
                    <a:pt x="0" y="0"/>
                  </a:moveTo>
                  <a:lnTo>
                    <a:pt x="979955" y="0"/>
                  </a:lnTo>
                  <a:lnTo>
                    <a:pt x="979955" y="3209903"/>
                  </a:lnTo>
                  <a:lnTo>
                    <a:pt x="0" y="3209903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95333" y="2984943"/>
            <a:ext cx="8275607" cy="3047632"/>
          </a:xfrm>
          <a:custGeom>
            <a:avLst/>
            <a:gdLst/>
            <a:ahLst/>
            <a:cxnLst/>
            <a:rect r="r" b="b" t="t" l="l"/>
            <a:pathLst>
              <a:path h="3047632" w="8275607">
                <a:moveTo>
                  <a:pt x="0" y="0"/>
                </a:moveTo>
                <a:lnTo>
                  <a:pt x="8275607" y="0"/>
                </a:lnTo>
                <a:lnTo>
                  <a:pt x="8275607" y="3047632"/>
                </a:lnTo>
                <a:lnTo>
                  <a:pt x="0" y="30476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8285" r="0" b="-26668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228044"/>
            <a:ext cx="8971636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KEY CONCEPTS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62265" y="6679916"/>
            <a:ext cx="10075542" cy="1969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0" indent="-323850" lvl="1">
              <a:lnSpc>
                <a:spcPts val="5340"/>
              </a:lnSpc>
              <a:buFont typeface="Arial"/>
              <a:buChar char="•"/>
            </a:pPr>
            <a:r>
              <a:rPr lang="en-US" sz="3000">
                <a:solidFill>
                  <a:srgbClr val="1C3F60"/>
                </a:solidFill>
                <a:latin typeface="Libre Baskerville Bold"/>
              </a:rPr>
              <a:t>ACCULTURATION</a:t>
            </a:r>
          </a:p>
          <a:p>
            <a:pPr algn="just" marL="647700" indent="-323850" lvl="1">
              <a:lnSpc>
                <a:spcPts val="5340"/>
              </a:lnSpc>
              <a:buFont typeface="Arial"/>
              <a:buChar char="•"/>
            </a:pPr>
            <a:r>
              <a:rPr lang="en-US" sz="3000">
                <a:solidFill>
                  <a:srgbClr val="1C3F60"/>
                </a:solidFill>
                <a:latin typeface="Libre Baskerville Bold"/>
              </a:rPr>
              <a:t>IMMIGRANT</a:t>
            </a:r>
          </a:p>
          <a:p>
            <a:pPr algn="just" marL="647700" indent="-323850" lvl="1">
              <a:lnSpc>
                <a:spcPts val="5340"/>
              </a:lnSpc>
              <a:buFont typeface="Arial"/>
              <a:buChar char="•"/>
            </a:pPr>
            <a:r>
              <a:rPr lang="en-US" sz="3000">
                <a:solidFill>
                  <a:srgbClr val="1C3F60"/>
                </a:solidFill>
                <a:latin typeface="Libre Baskerville Bold"/>
              </a:rPr>
              <a:t>ADOLESCENCE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990377">
            <a:off x="5621060" y="7250820"/>
            <a:ext cx="3269326" cy="6922303"/>
            <a:chOff x="0" y="0"/>
            <a:chExt cx="861057" cy="18231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1057" cy="1823158"/>
            </a:xfrm>
            <a:custGeom>
              <a:avLst/>
              <a:gdLst/>
              <a:ahLst/>
              <a:cxnLst/>
              <a:rect r="r" b="b" t="t" l="l"/>
              <a:pathLst>
                <a:path h="1823158" w="861057">
                  <a:moveTo>
                    <a:pt x="0" y="0"/>
                  </a:moveTo>
                  <a:lnTo>
                    <a:pt x="861057" y="0"/>
                  </a:lnTo>
                  <a:lnTo>
                    <a:pt x="861057" y="1823158"/>
                  </a:lnTo>
                  <a:lnTo>
                    <a:pt x="0" y="1823158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5417" y="4727612"/>
            <a:ext cx="1235755" cy="1277266"/>
          </a:xfrm>
          <a:custGeom>
            <a:avLst/>
            <a:gdLst/>
            <a:ahLst/>
            <a:cxnLst/>
            <a:rect r="r" b="b" t="t" l="l"/>
            <a:pathLst>
              <a:path h="1277266" w="1235755">
                <a:moveTo>
                  <a:pt x="0" y="0"/>
                </a:moveTo>
                <a:lnTo>
                  <a:pt x="1235754" y="0"/>
                </a:lnTo>
                <a:lnTo>
                  <a:pt x="1235754" y="1277266"/>
                </a:lnTo>
                <a:lnTo>
                  <a:pt x="0" y="1277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87203" y="2456150"/>
            <a:ext cx="10630490" cy="521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1332" indent="-375666" lvl="1">
              <a:lnSpc>
                <a:spcPts val="5950"/>
              </a:lnSpc>
              <a:buFont typeface="Arial"/>
              <a:buChar char="•"/>
            </a:pPr>
            <a:r>
              <a:rPr lang="en-US" sz="3479">
                <a:solidFill>
                  <a:srgbClr val="0B1320"/>
                </a:solidFill>
                <a:latin typeface="Libre Baskerville"/>
              </a:rPr>
              <a:t>Qualitative Study</a:t>
            </a:r>
          </a:p>
          <a:p>
            <a:pPr marL="751332" indent="-375666" lvl="1">
              <a:lnSpc>
                <a:spcPts val="5950"/>
              </a:lnSpc>
              <a:buFont typeface="Arial"/>
              <a:buChar char="•"/>
            </a:pPr>
            <a:r>
              <a:rPr lang="en-US" sz="3479">
                <a:solidFill>
                  <a:srgbClr val="0B1320"/>
                </a:solidFill>
                <a:latin typeface="Libre Baskerville"/>
              </a:rPr>
              <a:t>Participatory Action Research</a:t>
            </a:r>
          </a:p>
          <a:p>
            <a:pPr marL="751332" indent="-375666" lvl="1">
              <a:lnSpc>
                <a:spcPts val="5950"/>
              </a:lnSpc>
              <a:buFont typeface="Arial"/>
              <a:buChar char="•"/>
            </a:pPr>
            <a:r>
              <a:rPr lang="en-US" sz="3479">
                <a:solidFill>
                  <a:srgbClr val="0B1320"/>
                </a:solidFill>
                <a:latin typeface="Libre Baskerville"/>
              </a:rPr>
              <a:t>Purposive sampling strategy</a:t>
            </a:r>
          </a:p>
          <a:p>
            <a:pPr marL="751332" indent="-375666" lvl="1">
              <a:lnSpc>
                <a:spcPts val="5950"/>
              </a:lnSpc>
              <a:buFont typeface="Arial"/>
              <a:buChar char="•"/>
            </a:pPr>
            <a:r>
              <a:rPr lang="en-US" sz="3479">
                <a:solidFill>
                  <a:srgbClr val="0B1320"/>
                </a:solidFill>
                <a:latin typeface="Libre Baskerville"/>
              </a:rPr>
              <a:t>Photovoice and focus group discussions</a:t>
            </a:r>
          </a:p>
          <a:p>
            <a:pPr marL="751332" indent="-375666" lvl="1">
              <a:lnSpc>
                <a:spcPts val="5950"/>
              </a:lnSpc>
              <a:buFont typeface="Arial"/>
              <a:buChar char="•"/>
            </a:pPr>
            <a:r>
              <a:rPr lang="en-US" sz="3479">
                <a:solidFill>
                  <a:srgbClr val="0B1320"/>
                </a:solidFill>
                <a:latin typeface="Libre Baskerville"/>
              </a:rPr>
              <a:t>SHOWED method</a:t>
            </a:r>
          </a:p>
          <a:p>
            <a:pPr marL="751332" indent="-375666" lvl="1">
              <a:lnSpc>
                <a:spcPts val="5950"/>
              </a:lnSpc>
              <a:buFont typeface="Arial"/>
              <a:buChar char="•"/>
            </a:pPr>
            <a:r>
              <a:rPr lang="en-US" sz="3479">
                <a:solidFill>
                  <a:srgbClr val="0B1320"/>
                </a:solidFill>
                <a:latin typeface="Libre Baskerville"/>
              </a:rPr>
              <a:t>Pseudonyms will be used for the sake of anonymity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3052431"/>
            <a:ext cx="4337387" cy="4337387"/>
          </a:xfrm>
          <a:custGeom>
            <a:avLst/>
            <a:gdLst/>
            <a:ahLst/>
            <a:cxnLst/>
            <a:rect r="r" b="b" t="t" l="l"/>
            <a:pathLst>
              <a:path h="4337387" w="4337387">
                <a:moveTo>
                  <a:pt x="0" y="0"/>
                </a:moveTo>
                <a:lnTo>
                  <a:pt x="4337387" y="0"/>
                </a:lnTo>
                <a:lnTo>
                  <a:pt x="4337387" y="4337387"/>
                </a:lnTo>
                <a:lnTo>
                  <a:pt x="0" y="4337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133475"/>
            <a:ext cx="8674773" cy="65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METHODOLOGY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0">
            <a:off x="14616238" y="-2126722"/>
            <a:ext cx="4379678" cy="6903771"/>
          </a:xfrm>
          <a:custGeom>
            <a:avLst/>
            <a:gdLst/>
            <a:ahLst/>
            <a:cxnLst/>
            <a:rect r="r" b="b" t="t" l="l"/>
            <a:pathLst>
              <a:path h="6903771" w="4379678">
                <a:moveTo>
                  <a:pt x="4379679" y="6903771"/>
                </a:moveTo>
                <a:lnTo>
                  <a:pt x="0" y="6903771"/>
                </a:lnTo>
                <a:lnTo>
                  <a:pt x="0" y="0"/>
                </a:lnTo>
                <a:lnTo>
                  <a:pt x="4379679" y="0"/>
                </a:lnTo>
                <a:lnTo>
                  <a:pt x="4379679" y="6903771"/>
                </a:lnTo>
                <a:close/>
              </a:path>
            </a:pathLst>
          </a:custGeom>
          <a:blipFill>
            <a:blip r:embed="rId6">
              <a:alphaModFix amt="8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61881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3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10800000">
            <a:off x="-547024" y="1967998"/>
            <a:ext cx="6989146" cy="11017126"/>
          </a:xfrm>
          <a:custGeom>
            <a:avLst/>
            <a:gdLst/>
            <a:ahLst/>
            <a:cxnLst/>
            <a:rect r="r" b="b" t="t" l="l"/>
            <a:pathLst>
              <a:path h="11017126" w="6989146">
                <a:moveTo>
                  <a:pt x="6989147" y="11017126"/>
                </a:moveTo>
                <a:lnTo>
                  <a:pt x="0" y="11017126"/>
                </a:lnTo>
                <a:lnTo>
                  <a:pt x="0" y="0"/>
                </a:lnTo>
                <a:lnTo>
                  <a:pt x="6989147" y="0"/>
                </a:lnTo>
                <a:lnTo>
                  <a:pt x="6989147" y="11017126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188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1303005" y="-1619237"/>
            <a:ext cx="3720768" cy="9119754"/>
            <a:chOff x="0" y="0"/>
            <a:chExt cx="979955" cy="24019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9955" cy="2401911"/>
            </a:xfrm>
            <a:custGeom>
              <a:avLst/>
              <a:gdLst/>
              <a:ahLst/>
              <a:cxnLst/>
              <a:rect r="r" b="b" t="t" l="l"/>
              <a:pathLst>
                <a:path h="2401911" w="979955">
                  <a:moveTo>
                    <a:pt x="14565" y="0"/>
                  </a:moveTo>
                  <a:lnTo>
                    <a:pt x="965390" y="0"/>
                  </a:lnTo>
                  <a:cubicBezTo>
                    <a:pt x="969253" y="0"/>
                    <a:pt x="972958" y="1535"/>
                    <a:pt x="975689" y="4266"/>
                  </a:cubicBezTo>
                  <a:cubicBezTo>
                    <a:pt x="978421" y="6998"/>
                    <a:pt x="979955" y="10702"/>
                    <a:pt x="979955" y="14565"/>
                  </a:cubicBezTo>
                  <a:lnTo>
                    <a:pt x="979955" y="2387345"/>
                  </a:lnTo>
                  <a:cubicBezTo>
                    <a:pt x="979955" y="2391208"/>
                    <a:pt x="978421" y="2394913"/>
                    <a:pt x="975689" y="2397645"/>
                  </a:cubicBezTo>
                  <a:cubicBezTo>
                    <a:pt x="972958" y="2400376"/>
                    <a:pt x="969253" y="2401911"/>
                    <a:pt x="965390" y="2401911"/>
                  </a:cubicBezTo>
                  <a:lnTo>
                    <a:pt x="14565" y="2401911"/>
                  </a:lnTo>
                  <a:cubicBezTo>
                    <a:pt x="10702" y="2401911"/>
                    <a:pt x="6998" y="2400376"/>
                    <a:pt x="4266" y="2397645"/>
                  </a:cubicBezTo>
                  <a:cubicBezTo>
                    <a:pt x="1535" y="2394913"/>
                    <a:pt x="0" y="2391208"/>
                    <a:pt x="0" y="2387345"/>
                  </a:cubicBezTo>
                  <a:lnTo>
                    <a:pt x="0" y="14565"/>
                  </a:lnTo>
                  <a:cubicBezTo>
                    <a:pt x="0" y="10702"/>
                    <a:pt x="1535" y="6998"/>
                    <a:pt x="4266" y="4266"/>
                  </a:cubicBezTo>
                  <a:cubicBezTo>
                    <a:pt x="6998" y="1535"/>
                    <a:pt x="10702" y="0"/>
                    <a:pt x="14565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11303005" y="2596764"/>
            <a:ext cx="3720768" cy="9119754"/>
            <a:chOff x="0" y="0"/>
            <a:chExt cx="979955" cy="240191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79955" cy="2401911"/>
            </a:xfrm>
            <a:custGeom>
              <a:avLst/>
              <a:gdLst/>
              <a:ahLst/>
              <a:cxnLst/>
              <a:rect r="r" b="b" t="t" l="l"/>
              <a:pathLst>
                <a:path h="2401911" w="979955">
                  <a:moveTo>
                    <a:pt x="14565" y="0"/>
                  </a:moveTo>
                  <a:lnTo>
                    <a:pt x="965390" y="0"/>
                  </a:lnTo>
                  <a:cubicBezTo>
                    <a:pt x="969253" y="0"/>
                    <a:pt x="972958" y="1535"/>
                    <a:pt x="975689" y="4266"/>
                  </a:cubicBezTo>
                  <a:cubicBezTo>
                    <a:pt x="978421" y="6998"/>
                    <a:pt x="979955" y="10702"/>
                    <a:pt x="979955" y="14565"/>
                  </a:cubicBezTo>
                  <a:lnTo>
                    <a:pt x="979955" y="2387345"/>
                  </a:lnTo>
                  <a:cubicBezTo>
                    <a:pt x="979955" y="2391208"/>
                    <a:pt x="978421" y="2394913"/>
                    <a:pt x="975689" y="2397645"/>
                  </a:cubicBezTo>
                  <a:cubicBezTo>
                    <a:pt x="972958" y="2400376"/>
                    <a:pt x="969253" y="2401911"/>
                    <a:pt x="965390" y="2401911"/>
                  </a:cubicBezTo>
                  <a:lnTo>
                    <a:pt x="14565" y="2401911"/>
                  </a:lnTo>
                  <a:cubicBezTo>
                    <a:pt x="10702" y="2401911"/>
                    <a:pt x="6998" y="2400376"/>
                    <a:pt x="4266" y="2397645"/>
                  </a:cubicBezTo>
                  <a:cubicBezTo>
                    <a:pt x="1535" y="2394913"/>
                    <a:pt x="0" y="2391208"/>
                    <a:pt x="0" y="2387345"/>
                  </a:cubicBezTo>
                  <a:lnTo>
                    <a:pt x="0" y="14565"/>
                  </a:lnTo>
                  <a:cubicBezTo>
                    <a:pt x="0" y="10702"/>
                    <a:pt x="1535" y="6998"/>
                    <a:pt x="4266" y="4266"/>
                  </a:cubicBezTo>
                  <a:cubicBezTo>
                    <a:pt x="6998" y="1535"/>
                    <a:pt x="10702" y="0"/>
                    <a:pt x="14565" y="0"/>
                  </a:cubicBezTo>
                  <a:close/>
                </a:path>
              </a:pathLst>
            </a:custGeom>
            <a:solidFill>
              <a:srgbClr val="F3F6F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3766409"/>
            <a:ext cx="7237958" cy="3913598"/>
          </a:xfrm>
          <a:custGeom>
            <a:avLst/>
            <a:gdLst/>
            <a:ahLst/>
            <a:cxnLst/>
            <a:rect r="r" b="b" t="t" l="l"/>
            <a:pathLst>
              <a:path h="3913598" w="7237958">
                <a:moveTo>
                  <a:pt x="0" y="0"/>
                </a:moveTo>
                <a:lnTo>
                  <a:pt x="7237958" y="0"/>
                </a:lnTo>
                <a:lnTo>
                  <a:pt x="7237958" y="3913598"/>
                </a:lnTo>
                <a:lnTo>
                  <a:pt x="0" y="39135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47" t="0" r="-2047" b="-829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228044"/>
            <a:ext cx="7237958" cy="173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F3F6FA"/>
                </a:solidFill>
                <a:latin typeface="Libre Baskerville Bold"/>
              </a:rPr>
              <a:t>CHALLENGES TO ACCULTURATION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09541" y="1471224"/>
            <a:ext cx="7536190" cy="3554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8729" indent="-249365" lvl="1">
              <a:lnSpc>
                <a:spcPts val="4111"/>
              </a:lnSpc>
              <a:buFont typeface="Arial"/>
              <a:buChar char="•"/>
            </a:pPr>
            <a:r>
              <a:rPr lang="en-US" sz="2310">
                <a:solidFill>
                  <a:srgbClr val="0B1320"/>
                </a:solidFill>
                <a:latin typeface="Libre Baskerville"/>
              </a:rPr>
              <a:t>We understand challenges to acculturation as referring to the obstacles, difficulties and complexities that individuals or groups may encounter as they engage in the process of adapting to and integrating into a new cultural environment. </a:t>
            </a:r>
          </a:p>
          <a:p>
            <a:pPr algn="just">
              <a:lnSpc>
                <a:spcPts val="4111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5980039"/>
            <a:ext cx="7536190" cy="252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8729" indent="-249365" lvl="1">
              <a:lnSpc>
                <a:spcPts val="4111"/>
              </a:lnSpc>
              <a:buFont typeface="Arial"/>
              <a:buChar char="•"/>
            </a:pPr>
            <a:r>
              <a:rPr lang="en-US" sz="2310">
                <a:solidFill>
                  <a:srgbClr val="0B1320"/>
                </a:solidFill>
                <a:latin typeface="Libre Baskerville"/>
              </a:rPr>
              <a:t>In our study we noted that challenges can arise from differences in values, norms, customs and expectations between the original culture and the culture being adopted. </a:t>
            </a:r>
          </a:p>
          <a:p>
            <a:pPr algn="just">
              <a:lnSpc>
                <a:spcPts val="4111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484591">
            <a:off x="8757363" y="-5220173"/>
            <a:ext cx="3112322" cy="9830537"/>
            <a:chOff x="0" y="0"/>
            <a:chExt cx="819706" cy="25891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9706" cy="2589113"/>
            </a:xfrm>
            <a:custGeom>
              <a:avLst/>
              <a:gdLst/>
              <a:ahLst/>
              <a:cxnLst/>
              <a:rect r="r" b="b" t="t" l="l"/>
              <a:pathLst>
                <a:path h="2589113" w="819706">
                  <a:moveTo>
                    <a:pt x="0" y="0"/>
                  </a:moveTo>
                  <a:lnTo>
                    <a:pt x="819706" y="0"/>
                  </a:lnTo>
                  <a:lnTo>
                    <a:pt x="819706" y="2589113"/>
                  </a:lnTo>
                  <a:lnTo>
                    <a:pt x="0" y="2589113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995542">
            <a:off x="15585450" y="-1302453"/>
            <a:ext cx="4686175" cy="11145699"/>
            <a:chOff x="0" y="0"/>
            <a:chExt cx="1234219" cy="29354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4219" cy="2935493"/>
            </a:xfrm>
            <a:custGeom>
              <a:avLst/>
              <a:gdLst/>
              <a:ahLst/>
              <a:cxnLst/>
              <a:rect r="r" b="b" t="t" l="l"/>
              <a:pathLst>
                <a:path h="2935493" w="1234219">
                  <a:moveTo>
                    <a:pt x="0" y="0"/>
                  </a:moveTo>
                  <a:lnTo>
                    <a:pt x="1234219" y="0"/>
                  </a:lnTo>
                  <a:lnTo>
                    <a:pt x="1234219" y="2935493"/>
                  </a:lnTo>
                  <a:lnTo>
                    <a:pt x="0" y="2935493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8100000">
            <a:off x="15504676" y="-466775"/>
            <a:ext cx="4655245" cy="5019188"/>
          </a:xfrm>
          <a:custGeom>
            <a:avLst/>
            <a:gdLst/>
            <a:ahLst/>
            <a:cxnLst/>
            <a:rect r="r" b="b" t="t" l="l"/>
            <a:pathLst>
              <a:path h="5019188" w="4655245">
                <a:moveTo>
                  <a:pt x="0" y="0"/>
                </a:moveTo>
                <a:lnTo>
                  <a:pt x="4655245" y="0"/>
                </a:lnTo>
                <a:lnTo>
                  <a:pt x="4655245" y="5019188"/>
                </a:lnTo>
                <a:lnTo>
                  <a:pt x="0" y="5019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6201" r="-6188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0859" y="3036415"/>
            <a:ext cx="13200768" cy="5725362"/>
          </a:xfrm>
          <a:custGeom>
            <a:avLst/>
            <a:gdLst/>
            <a:ahLst/>
            <a:cxnLst/>
            <a:rect r="r" b="b" t="t" l="l"/>
            <a:pathLst>
              <a:path h="5725362" w="13200768">
                <a:moveTo>
                  <a:pt x="0" y="0"/>
                </a:moveTo>
                <a:lnTo>
                  <a:pt x="13200768" y="0"/>
                </a:lnTo>
                <a:lnTo>
                  <a:pt x="13200768" y="5725363"/>
                </a:lnTo>
                <a:lnTo>
                  <a:pt x="0" y="5725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863" r="0" b="-4181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90859" y="822528"/>
            <a:ext cx="7350068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DISCRIMINATION AT SCHOOL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484591">
            <a:off x="8757363" y="-5220173"/>
            <a:ext cx="3112322" cy="9830537"/>
            <a:chOff x="0" y="0"/>
            <a:chExt cx="819706" cy="25891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9706" cy="2589113"/>
            </a:xfrm>
            <a:custGeom>
              <a:avLst/>
              <a:gdLst/>
              <a:ahLst/>
              <a:cxnLst/>
              <a:rect r="r" b="b" t="t" l="l"/>
              <a:pathLst>
                <a:path h="2589113" w="819706">
                  <a:moveTo>
                    <a:pt x="0" y="0"/>
                  </a:moveTo>
                  <a:lnTo>
                    <a:pt x="819706" y="0"/>
                  </a:lnTo>
                  <a:lnTo>
                    <a:pt x="819706" y="2589113"/>
                  </a:lnTo>
                  <a:lnTo>
                    <a:pt x="0" y="2589113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995542">
            <a:off x="16804270" y="-1124729"/>
            <a:ext cx="3621964" cy="9907672"/>
            <a:chOff x="0" y="0"/>
            <a:chExt cx="953933" cy="26094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933" cy="2609428"/>
            </a:xfrm>
            <a:custGeom>
              <a:avLst/>
              <a:gdLst/>
              <a:ahLst/>
              <a:cxnLst/>
              <a:rect r="r" b="b" t="t" l="l"/>
              <a:pathLst>
                <a:path h="2609428" w="953933">
                  <a:moveTo>
                    <a:pt x="0" y="0"/>
                  </a:moveTo>
                  <a:lnTo>
                    <a:pt x="953933" y="0"/>
                  </a:lnTo>
                  <a:lnTo>
                    <a:pt x="953933" y="2609428"/>
                  </a:lnTo>
                  <a:lnTo>
                    <a:pt x="0" y="2609428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8100000">
            <a:off x="15504676" y="-466775"/>
            <a:ext cx="4655245" cy="5019188"/>
          </a:xfrm>
          <a:custGeom>
            <a:avLst/>
            <a:gdLst/>
            <a:ahLst/>
            <a:cxnLst/>
            <a:rect r="r" b="b" t="t" l="l"/>
            <a:pathLst>
              <a:path h="5019188" w="4655245">
                <a:moveTo>
                  <a:pt x="0" y="0"/>
                </a:moveTo>
                <a:lnTo>
                  <a:pt x="4655245" y="0"/>
                </a:lnTo>
                <a:lnTo>
                  <a:pt x="4655245" y="5019188"/>
                </a:lnTo>
                <a:lnTo>
                  <a:pt x="0" y="5019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6201" r="-6188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81199" y="2733880"/>
            <a:ext cx="13972283" cy="6359933"/>
          </a:xfrm>
          <a:custGeom>
            <a:avLst/>
            <a:gdLst/>
            <a:ahLst/>
            <a:cxnLst/>
            <a:rect r="r" b="b" t="t" l="l"/>
            <a:pathLst>
              <a:path h="6359933" w="13972283">
                <a:moveTo>
                  <a:pt x="0" y="0"/>
                </a:moveTo>
                <a:lnTo>
                  <a:pt x="13972284" y="0"/>
                </a:lnTo>
                <a:lnTo>
                  <a:pt x="13972284" y="6359933"/>
                </a:lnTo>
                <a:lnTo>
                  <a:pt x="0" y="63599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90859" y="822528"/>
            <a:ext cx="7350068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LANGUAGE BARRIER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484591">
            <a:off x="8757363" y="-5220173"/>
            <a:ext cx="3112322" cy="9830537"/>
            <a:chOff x="0" y="0"/>
            <a:chExt cx="819706" cy="25891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9706" cy="2589113"/>
            </a:xfrm>
            <a:custGeom>
              <a:avLst/>
              <a:gdLst/>
              <a:ahLst/>
              <a:cxnLst/>
              <a:rect r="r" b="b" t="t" l="l"/>
              <a:pathLst>
                <a:path h="2589113" w="819706">
                  <a:moveTo>
                    <a:pt x="0" y="0"/>
                  </a:moveTo>
                  <a:lnTo>
                    <a:pt x="819706" y="0"/>
                  </a:lnTo>
                  <a:lnTo>
                    <a:pt x="819706" y="2589113"/>
                  </a:lnTo>
                  <a:lnTo>
                    <a:pt x="0" y="2589113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995542">
            <a:off x="16663094" y="-1145315"/>
            <a:ext cx="3711362" cy="10283344"/>
            <a:chOff x="0" y="0"/>
            <a:chExt cx="977478" cy="27083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77478" cy="2708370"/>
            </a:xfrm>
            <a:custGeom>
              <a:avLst/>
              <a:gdLst/>
              <a:ahLst/>
              <a:cxnLst/>
              <a:rect r="r" b="b" t="t" l="l"/>
              <a:pathLst>
                <a:path h="2708370" w="977478">
                  <a:moveTo>
                    <a:pt x="0" y="0"/>
                  </a:moveTo>
                  <a:lnTo>
                    <a:pt x="977478" y="0"/>
                  </a:lnTo>
                  <a:lnTo>
                    <a:pt x="977478" y="2708370"/>
                  </a:lnTo>
                  <a:lnTo>
                    <a:pt x="0" y="2708370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8100000">
            <a:off x="15504676" y="-466775"/>
            <a:ext cx="4655245" cy="5019188"/>
          </a:xfrm>
          <a:custGeom>
            <a:avLst/>
            <a:gdLst/>
            <a:ahLst/>
            <a:cxnLst/>
            <a:rect r="r" b="b" t="t" l="l"/>
            <a:pathLst>
              <a:path h="5019188" w="4655245">
                <a:moveTo>
                  <a:pt x="0" y="0"/>
                </a:moveTo>
                <a:lnTo>
                  <a:pt x="4655245" y="0"/>
                </a:lnTo>
                <a:lnTo>
                  <a:pt x="4655245" y="5019188"/>
                </a:lnTo>
                <a:lnTo>
                  <a:pt x="0" y="5019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6201" r="-6188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2970" y="2853847"/>
            <a:ext cx="13776690" cy="6599995"/>
          </a:xfrm>
          <a:custGeom>
            <a:avLst/>
            <a:gdLst/>
            <a:ahLst/>
            <a:cxnLst/>
            <a:rect r="r" b="b" t="t" l="l"/>
            <a:pathLst>
              <a:path h="6599995" w="13776690">
                <a:moveTo>
                  <a:pt x="0" y="0"/>
                </a:moveTo>
                <a:lnTo>
                  <a:pt x="13776690" y="0"/>
                </a:lnTo>
                <a:lnTo>
                  <a:pt x="13776690" y="6599996"/>
                </a:lnTo>
                <a:lnTo>
                  <a:pt x="0" y="65999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90859" y="822528"/>
            <a:ext cx="7350068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 FEAR OF XENOPHOBIA (1)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6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484591">
            <a:off x="8757363" y="-5220173"/>
            <a:ext cx="3112322" cy="9830537"/>
            <a:chOff x="0" y="0"/>
            <a:chExt cx="819706" cy="25891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9706" cy="2589113"/>
            </a:xfrm>
            <a:custGeom>
              <a:avLst/>
              <a:gdLst/>
              <a:ahLst/>
              <a:cxnLst/>
              <a:rect r="r" b="b" t="t" l="l"/>
              <a:pathLst>
                <a:path h="2589113" w="819706">
                  <a:moveTo>
                    <a:pt x="0" y="0"/>
                  </a:moveTo>
                  <a:lnTo>
                    <a:pt x="819706" y="0"/>
                  </a:lnTo>
                  <a:lnTo>
                    <a:pt x="819706" y="2589113"/>
                  </a:lnTo>
                  <a:lnTo>
                    <a:pt x="0" y="2589113"/>
                  </a:lnTo>
                  <a:close/>
                </a:path>
              </a:pathLst>
            </a:custGeom>
            <a:solidFill>
              <a:srgbClr val="49718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995542">
            <a:off x="16968418" y="-1100794"/>
            <a:ext cx="3480154" cy="9730543"/>
            <a:chOff x="0" y="0"/>
            <a:chExt cx="916584" cy="256277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16584" cy="2562777"/>
            </a:xfrm>
            <a:custGeom>
              <a:avLst/>
              <a:gdLst/>
              <a:ahLst/>
              <a:cxnLst/>
              <a:rect r="r" b="b" t="t" l="l"/>
              <a:pathLst>
                <a:path h="2562777" w="916584">
                  <a:moveTo>
                    <a:pt x="0" y="0"/>
                  </a:moveTo>
                  <a:lnTo>
                    <a:pt x="916584" y="0"/>
                  </a:lnTo>
                  <a:lnTo>
                    <a:pt x="916584" y="2562777"/>
                  </a:lnTo>
                  <a:lnTo>
                    <a:pt x="0" y="2562777"/>
                  </a:lnTo>
                  <a:close/>
                </a:path>
              </a:pathLst>
            </a:custGeom>
            <a:solidFill>
              <a:srgbClr val="0B132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8100000">
            <a:off x="15504676" y="-466775"/>
            <a:ext cx="4655245" cy="5019188"/>
          </a:xfrm>
          <a:custGeom>
            <a:avLst/>
            <a:gdLst/>
            <a:ahLst/>
            <a:cxnLst/>
            <a:rect r="r" b="b" t="t" l="l"/>
            <a:pathLst>
              <a:path h="5019188" w="4655245">
                <a:moveTo>
                  <a:pt x="0" y="0"/>
                </a:moveTo>
                <a:lnTo>
                  <a:pt x="4655245" y="0"/>
                </a:lnTo>
                <a:lnTo>
                  <a:pt x="4655245" y="5019188"/>
                </a:lnTo>
                <a:lnTo>
                  <a:pt x="0" y="5019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6201" r="-61881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79153" y="2783293"/>
            <a:ext cx="14085903" cy="6545568"/>
          </a:xfrm>
          <a:custGeom>
            <a:avLst/>
            <a:gdLst/>
            <a:ahLst/>
            <a:cxnLst/>
            <a:rect r="r" b="b" t="t" l="l"/>
            <a:pathLst>
              <a:path h="6545568" w="14085903">
                <a:moveTo>
                  <a:pt x="0" y="0"/>
                </a:moveTo>
                <a:lnTo>
                  <a:pt x="14085903" y="0"/>
                </a:lnTo>
                <a:lnTo>
                  <a:pt x="14085903" y="6545568"/>
                </a:lnTo>
                <a:lnTo>
                  <a:pt x="0" y="65455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90859" y="822528"/>
            <a:ext cx="7350068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>
                <a:solidFill>
                  <a:srgbClr val="0B1320"/>
                </a:solidFill>
                <a:latin typeface="Libre Baskerville Bold"/>
              </a:rPr>
              <a:t> FEAR OF XENOPHOBIA (2)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DAFvWiuDD5k</dc:identifier>
  <dcterms:modified xsi:type="dcterms:W3CDTF">2011-08-01T06:04:30Z</dcterms:modified>
  <cp:revision>1</cp:revision>
  <dc:title>ASAWEI 2023 MABVIRA 1</dc:title>
</cp:coreProperties>
</file>