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78" r:id="rId5"/>
    <p:sldId id="276" r:id="rId6"/>
    <p:sldId id="262" r:id="rId7"/>
    <p:sldId id="279" r:id="rId8"/>
    <p:sldId id="263" r:id="rId9"/>
    <p:sldId id="264" r:id="rId10"/>
    <p:sldId id="265" r:id="rId11"/>
    <p:sldId id="269" r:id="rId12"/>
    <p:sldId id="277" r:id="rId13"/>
    <p:sldId id="271" r:id="rId14"/>
    <p:sldId id="272" r:id="rId15"/>
    <p:sldId id="280"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298484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3860335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27416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3420805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8601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895597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4280715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260067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85218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C84635-4BE5-4558-A264-7880341BD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139937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C84635-4BE5-4558-A264-7880341BD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347116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C84635-4BE5-4558-A264-7880341BD932}" type="datetimeFigureOut">
              <a:rPr lang="en-US" smtClean="0"/>
              <a:t>9/24/2023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1972236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C84635-4BE5-4558-A264-7880341BD932}" type="datetimeFigureOut">
              <a:rPr lang="en-US" smtClean="0"/>
              <a:t>9/24/2023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213536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84635-4BE5-4558-A264-7880341BD932}" type="datetimeFigureOut">
              <a:rPr lang="en-US" smtClean="0"/>
              <a:t>9/24/2023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3715188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C84635-4BE5-4558-A264-7880341BD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186359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1C84635-4BE5-4558-A264-7880341BD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98B3-3274-4270-9317-80DF359E5A72}" type="slidenum">
              <a:rPr lang="en-US" smtClean="0"/>
              <a:t>‹#›</a:t>
            </a:fld>
            <a:endParaRPr lang="en-US"/>
          </a:p>
        </p:txBody>
      </p:sp>
    </p:spTree>
    <p:extLst>
      <p:ext uri="{BB962C8B-B14F-4D97-AF65-F5344CB8AC3E}">
        <p14:creationId xmlns:p14="http://schemas.microsoft.com/office/powerpoint/2010/main" val="1736191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C84635-4BE5-4558-A264-7880341BD932}" type="datetimeFigureOut">
              <a:rPr lang="en-US" smtClean="0"/>
              <a:t>9/24/2023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5298B3-3274-4270-9317-80DF359E5A72}" type="slidenum">
              <a:rPr lang="en-US" smtClean="0"/>
              <a:t>‹#›</a:t>
            </a:fld>
            <a:endParaRPr lang="en-US"/>
          </a:p>
        </p:txBody>
      </p:sp>
    </p:spTree>
    <p:extLst>
      <p:ext uri="{BB962C8B-B14F-4D97-AF65-F5344CB8AC3E}">
        <p14:creationId xmlns:p14="http://schemas.microsoft.com/office/powerpoint/2010/main" val="17043380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1800" dirty="0" smtClean="0">
                <a:solidFill>
                  <a:schemeClr val="tx1"/>
                </a:solidFill>
                <a:latin typeface="Times New Roman" panose="02020603050405020304" pitchFamily="18" charset="0"/>
                <a:cs typeface="Times New Roman" panose="02020603050405020304" pitchFamily="18" charset="0"/>
              </a:rPr>
              <a:t>FINANCIAL BARRIERS TO ACCESSING HEALTH CARE SERVICES : CAREGIVERS OF CHILDREN WITH PHYSICAL DISABILITIES</a:t>
            </a:r>
            <a:r>
              <a:rPr lang="en-US" sz="2800" dirty="0" smtClean="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pPr algn="ctr"/>
            <a:r>
              <a:rPr lang="en-US" dirty="0" smtClean="0">
                <a:solidFill>
                  <a:schemeClr val="tx1"/>
                </a:solidFill>
                <a:latin typeface="Times New Roman" panose="02020603050405020304" pitchFamily="18" charset="0"/>
                <a:cs typeface="Times New Roman" panose="02020603050405020304" pitchFamily="18" charset="0"/>
              </a:rPr>
              <a:t>By </a:t>
            </a:r>
          </a:p>
          <a:p>
            <a:pPr algn="ctr"/>
            <a:r>
              <a:rPr lang="en-US" dirty="0" smtClean="0">
                <a:solidFill>
                  <a:schemeClr val="tx1"/>
                </a:solidFill>
                <a:latin typeface="Times New Roman" panose="02020603050405020304" pitchFamily="18" charset="0"/>
                <a:cs typeface="Times New Roman" panose="02020603050405020304" pitchFamily="18" charset="0"/>
              </a:rPr>
              <a:t>ZULU NOKUTHULA </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634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864" y="609600"/>
            <a:ext cx="8450137" cy="503976"/>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ETHICAL CONSIDERATIONS </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4689" y="1113577"/>
            <a:ext cx="8649313" cy="4927786"/>
          </a:xfrm>
        </p:spPr>
        <p:txBody>
          <a:bodyPr>
            <a:normAutofit/>
          </a:bodyPr>
          <a:lstStyle/>
          <a:p>
            <a:pPr marR="227965" lvl="0" algn="just" fontAlgn="base">
              <a:lnSpc>
                <a:spcPct val="110000"/>
              </a:lnSpc>
              <a:spcBef>
                <a:spcPts val="0"/>
              </a:spcBef>
              <a:spcAft>
                <a:spcPts val="1060"/>
              </a:spcAft>
              <a:buSzPts val="1200"/>
              <a:buFont typeface="Wingdings" panose="05000000000000000000" pitchFamily="2" charset="2"/>
              <a:buChar char="v"/>
            </a:pP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Voluntary Participation-</a:t>
            </a:r>
            <a:r>
              <a:rPr lang="en-US" dirty="0" smtClean="0">
                <a:solidFill>
                  <a:srgbClr val="000000"/>
                </a:solidFill>
                <a:latin typeface="Times New Roman" panose="02020603050405020304" pitchFamily="18" charset="0"/>
                <a:ea typeface="Times New Roman" panose="02020603050405020304" pitchFamily="18" charset="0"/>
              </a:rPr>
              <a:t>The researcher allowed the principle of self-determination for participants to engage freely in the study</a:t>
            </a:r>
          </a:p>
          <a:p>
            <a:pPr marR="227965" algn="just" fontAlgn="base">
              <a:lnSpc>
                <a:spcPct val="107000"/>
              </a:lnSpc>
              <a:spcBef>
                <a:spcPts val="0"/>
              </a:spcBef>
              <a:spcAft>
                <a:spcPts val="1230"/>
              </a:spcAft>
              <a:buSzPts val="1200"/>
              <a:buFont typeface="Wingdings" panose="05000000000000000000" pitchFamily="2" charset="2"/>
              <a:buChar char="v"/>
            </a:pP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Informed Consent-</a:t>
            </a:r>
            <a:r>
              <a:rPr lang="en-US" dirty="0" smtClean="0">
                <a:solidFill>
                  <a:srgbClr val="000000"/>
                </a:solidFill>
                <a:latin typeface="Times New Roman" panose="02020603050405020304" pitchFamily="18" charset="0"/>
                <a:ea typeface="Times New Roman" panose="02020603050405020304" pitchFamily="18" charset="0"/>
              </a:rPr>
              <a:t>Written consent was obtained from the participants and was done under ethical clearance section. Consent was received as written consent, signed by participants </a:t>
            </a:r>
          </a:p>
          <a:p>
            <a:pPr marR="227965" algn="just" fontAlgn="base">
              <a:lnSpc>
                <a:spcPct val="107000"/>
              </a:lnSpc>
              <a:spcBef>
                <a:spcPts val="0"/>
              </a:spcBef>
              <a:spcAft>
                <a:spcPts val="1230"/>
              </a:spcAft>
              <a:buSzPts val="1200"/>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Protection of the Autonomy of the Participant- </a:t>
            </a:r>
            <a:r>
              <a:rPr lang="en-US" dirty="0" smtClean="0">
                <a:solidFill>
                  <a:srgbClr val="000000"/>
                </a:solidFill>
                <a:effectLst/>
                <a:latin typeface="Times New Roman" panose="02020603050405020304" pitchFamily="18" charset="0"/>
                <a:ea typeface="Times New Roman" panose="02020603050405020304" pitchFamily="18" charset="0"/>
              </a:rPr>
              <a:t>Precautionary procedures were put in place to safeguard participants experiencing traumatic or stressful life circumstances. </a:t>
            </a:r>
          </a:p>
          <a:p>
            <a:pPr marR="60325" algn="just" fontAlgn="base">
              <a:lnSpc>
                <a:spcPct val="107000"/>
              </a:lnSpc>
              <a:spcBef>
                <a:spcPts val="0"/>
              </a:spcBef>
              <a:spcAft>
                <a:spcPts val="1155"/>
              </a:spcAft>
              <a:buSzPts val="1200"/>
              <a:buFont typeface="Wingdings" panose="05000000000000000000" pitchFamily="2" charset="2"/>
              <a:buChar char="v"/>
            </a:pP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Confidentiality</a:t>
            </a:r>
            <a:r>
              <a:rPr lang="en-US"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Privacy and </a:t>
            </a: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Anonymity-</a:t>
            </a:r>
            <a:r>
              <a:rPr lang="en-US" dirty="0">
                <a:solidFill>
                  <a:srgbClr val="000000"/>
                </a:solidFill>
                <a:latin typeface="Times New Roman" panose="02020603050405020304" pitchFamily="18" charset="0"/>
                <a:ea typeface="Times New Roman" panose="02020603050405020304" pitchFamily="18" charset="0"/>
              </a:rPr>
              <a:t>Participants (caregivers) were given the assurance that their identity would be kept anonymous since they would be named Caregiver A, Caregiver B and so on. There would be no right to use to confidential information without prior consent of participants</a:t>
            </a:r>
            <a:r>
              <a:rPr lang="en-US" dirty="0" smtClean="0">
                <a:solidFill>
                  <a:srgbClr val="000000"/>
                </a:solidFill>
                <a:latin typeface="Times New Roman" panose="02020603050405020304" pitchFamily="18" charset="0"/>
                <a:ea typeface="Times New Roman" panose="02020603050405020304" pitchFamily="18" charset="0"/>
              </a:rPr>
              <a:t>.</a:t>
            </a:r>
          </a:p>
          <a:p>
            <a:pPr marR="60325" lvl="0" algn="just" fontAlgn="base">
              <a:lnSpc>
                <a:spcPct val="107000"/>
              </a:lnSpc>
              <a:spcBef>
                <a:spcPts val="0"/>
              </a:spcBef>
              <a:spcAft>
                <a:spcPts val="1205"/>
              </a:spcAft>
              <a:buSzPts val="1200"/>
              <a:buFont typeface="Wingdings" panose="05000000000000000000" pitchFamily="2" charset="2"/>
              <a:buChar char="v"/>
            </a:pP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No Harm- </a:t>
            </a:r>
            <a:r>
              <a:rPr lang="en-US" dirty="0">
                <a:solidFill>
                  <a:srgbClr val="000000"/>
                </a:solidFill>
                <a:latin typeface="Times New Roman" panose="02020603050405020304" pitchFamily="18" charset="0"/>
                <a:ea typeface="Times New Roman" panose="02020603050405020304" pitchFamily="18" charset="0"/>
              </a:rPr>
              <a:t>No participants had to perform an act that undermined self-esteem or induced guilt, humiliation, or disappointment</a:t>
            </a:r>
            <a:endParaRPr lang="en-US"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60325" lvl="0" indent="-342900" algn="just" fontAlgn="base">
              <a:lnSpc>
                <a:spcPct val="107000"/>
              </a:lnSpc>
              <a:spcBef>
                <a:spcPts val="0"/>
              </a:spcBef>
              <a:spcAft>
                <a:spcPts val="1155"/>
              </a:spcAft>
              <a:buClr>
                <a:srgbClr val="000000"/>
              </a:buClr>
              <a:buSzPts val="1200"/>
              <a:buFont typeface="+mj-lt"/>
              <a:buAutoNum type="alphaLcParenBoth" startAt="4"/>
            </a:pPr>
            <a:endParaRPr lang="en-US" sz="1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227965" lvl="0" indent="-342900" algn="just" fontAlgn="base">
              <a:lnSpc>
                <a:spcPct val="107000"/>
              </a:lnSpc>
              <a:spcBef>
                <a:spcPts val="0"/>
              </a:spcBef>
              <a:spcAft>
                <a:spcPts val="1230"/>
              </a:spcAft>
              <a:buClr>
                <a:srgbClr val="000000"/>
              </a:buClr>
              <a:buSzPts val="1200"/>
              <a:buFont typeface="+mj-lt"/>
              <a:buAutoNum type="alphaLcParenBoth"/>
            </a:pPr>
            <a:endParaRPr lang="en-US"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227965" lvl="0" indent="-342900" algn="just" fontAlgn="base">
              <a:lnSpc>
                <a:spcPct val="110000"/>
              </a:lnSpc>
              <a:spcBef>
                <a:spcPts val="0"/>
              </a:spcBef>
              <a:spcAft>
                <a:spcPts val="1060"/>
              </a:spcAft>
              <a:buClr>
                <a:srgbClr val="000000"/>
              </a:buClr>
              <a:buSzPts val="1200"/>
              <a:buFont typeface="+mj-lt"/>
              <a:buAutoNum type="alphaLcParenBoth"/>
            </a:pPr>
            <a:endPar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227965" lvl="0" indent="-342900" algn="just" fontAlgn="base">
              <a:lnSpc>
                <a:spcPct val="110000"/>
              </a:lnSpc>
              <a:spcBef>
                <a:spcPts val="0"/>
              </a:spcBef>
              <a:spcAft>
                <a:spcPts val="1060"/>
              </a:spcAft>
              <a:buClr>
                <a:srgbClr val="000000"/>
              </a:buClr>
              <a:buSzPts val="1200"/>
              <a:buFont typeface="+mj-lt"/>
              <a:buAutoNum type="alphaLcParenBoth"/>
            </a:pPr>
            <a:endParaRPr lang="en-US" sz="2400" u="none" strike="noStrike" dirty="0" smtClean="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86944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438" y="609600"/>
            <a:ext cx="8522564" cy="386281"/>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FINDINGS</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068308"/>
            <a:ext cx="8359602" cy="4689696"/>
          </a:xfrm>
        </p:spPr>
        <p:txBody>
          <a:bodyPr>
            <a:normAutofit/>
          </a:bodyPr>
          <a:lstStyle/>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Social Grant-</a:t>
            </a:r>
            <a:r>
              <a:rPr lang="en-US" dirty="0">
                <a:solidFill>
                  <a:srgbClr val="000000"/>
                </a:solidFill>
                <a:latin typeface="Times New Roman" panose="02020603050405020304" pitchFamily="18" charset="0"/>
                <a:ea typeface="Times New Roman" panose="02020603050405020304" pitchFamily="18" charset="0"/>
              </a:rPr>
              <a:t>Caregivers report that the social grants are insufficient to cater for the children's needs</a:t>
            </a:r>
            <a:r>
              <a:rPr lang="en-US" dirty="0" smtClean="0">
                <a:solidFill>
                  <a:srgbClr val="000000"/>
                </a:solidFill>
                <a:latin typeface="Times New Roman" panose="02020603050405020304" pitchFamily="18" charset="0"/>
                <a:ea typeface="Times New Roman" panose="02020603050405020304" pitchFamily="18" charset="0"/>
              </a:rPr>
              <a:t>.</a:t>
            </a: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Expenses-Caregivers </a:t>
            </a:r>
            <a:r>
              <a:rPr lang="en-US" dirty="0">
                <a:solidFill>
                  <a:srgbClr val="000000"/>
                </a:solidFill>
                <a:latin typeface="Times New Roman" panose="02020603050405020304" pitchFamily="18" charset="0"/>
                <a:ea typeface="Times New Roman" panose="02020603050405020304" pitchFamily="18" charset="0"/>
              </a:rPr>
              <a:t>experience and incur high transport costs for the children's health visits</a:t>
            </a:r>
            <a:r>
              <a:rPr lang="en-US" dirty="0" smtClean="0">
                <a:solidFill>
                  <a:srgbClr val="000000"/>
                </a:solidFill>
                <a:latin typeface="Times New Roman" panose="02020603050405020304" pitchFamily="18" charset="0"/>
                <a:ea typeface="Times New Roman" panose="02020603050405020304" pitchFamily="18" charset="0"/>
              </a:rPr>
              <a:t>.</a:t>
            </a: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Absence </a:t>
            </a:r>
            <a:r>
              <a:rPr lang="en-US" dirty="0">
                <a:solidFill>
                  <a:srgbClr val="000000"/>
                </a:solidFill>
                <a:latin typeface="Times New Roman" panose="02020603050405020304" pitchFamily="18" charset="0"/>
                <a:ea typeface="Times New Roman" panose="02020603050405020304" pitchFamily="18" charset="0"/>
              </a:rPr>
              <a:t>of </a:t>
            </a:r>
            <a:r>
              <a:rPr lang="en-US" dirty="0" smtClean="0">
                <a:solidFill>
                  <a:srgbClr val="000000"/>
                </a:solidFill>
                <a:latin typeface="Times New Roman" panose="02020603050405020304" pitchFamily="18" charset="0"/>
                <a:ea typeface="Times New Roman" panose="02020603050405020304" pitchFamily="18" charset="0"/>
              </a:rPr>
              <a:t>assistance-</a:t>
            </a:r>
            <a:r>
              <a:rPr lang="en-US" dirty="0">
                <a:solidFill>
                  <a:srgbClr val="000000"/>
                </a:solidFill>
                <a:latin typeface="Times New Roman" panose="02020603050405020304" pitchFamily="18" charset="0"/>
                <a:ea typeface="Times New Roman" panose="02020603050405020304" pitchFamily="18" charset="0"/>
              </a:rPr>
              <a:t>Caregivers experience a lack of support in meeting their caregiving responsibilities</a:t>
            </a:r>
            <a:r>
              <a:rPr lang="en-US" dirty="0" smtClean="0">
                <a:solidFill>
                  <a:srgbClr val="000000"/>
                </a:solidFill>
                <a:latin typeface="Times New Roman" panose="02020603050405020304" pitchFamily="18" charset="0"/>
                <a:ea typeface="Times New Roman" panose="02020603050405020304" pitchFamily="18" charset="0"/>
              </a:rPr>
              <a:t>.</a:t>
            </a: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Unattainability of </a:t>
            </a:r>
            <a:r>
              <a:rPr lang="en-US" dirty="0">
                <a:solidFill>
                  <a:srgbClr val="000000"/>
                </a:solidFill>
                <a:latin typeface="Times New Roman" panose="02020603050405020304" pitchFamily="18" charset="0"/>
                <a:ea typeface="Times New Roman" panose="02020603050405020304" pitchFamily="18" charset="0"/>
              </a:rPr>
              <a:t>mobility </a:t>
            </a:r>
            <a:r>
              <a:rPr lang="en-US" dirty="0" smtClean="0">
                <a:solidFill>
                  <a:srgbClr val="000000"/>
                </a:solidFill>
                <a:latin typeface="Times New Roman" panose="02020603050405020304" pitchFamily="18" charset="0"/>
                <a:ea typeface="Times New Roman" panose="02020603050405020304" pitchFamily="18" charset="0"/>
              </a:rPr>
              <a:t>aids-</a:t>
            </a:r>
            <a:r>
              <a:rPr lang="en-US" dirty="0">
                <a:solidFill>
                  <a:srgbClr val="000000"/>
                </a:solidFill>
                <a:latin typeface="Times New Roman" panose="02020603050405020304" pitchFamily="18" charset="0"/>
                <a:ea typeface="Times New Roman" panose="02020603050405020304" pitchFamily="18" charset="0"/>
              </a:rPr>
              <a:t>Caregivers experience challenges with access to assistive devices for the children</a:t>
            </a:r>
            <a:r>
              <a:rPr lang="en-US" dirty="0" smtClean="0">
                <a:solidFill>
                  <a:srgbClr val="000000"/>
                </a:solidFill>
                <a:latin typeface="Times New Roman" panose="02020603050405020304" pitchFamily="18" charset="0"/>
                <a:ea typeface="Times New Roman" panose="02020603050405020304" pitchFamily="18" charset="0"/>
              </a:rPr>
              <a:t>.</a:t>
            </a: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Care burden-</a:t>
            </a:r>
            <a:r>
              <a:rPr lang="en-US" dirty="0">
                <a:solidFill>
                  <a:srgbClr val="000000"/>
                </a:solidFill>
                <a:latin typeface="Times New Roman" panose="02020603050405020304" pitchFamily="18" charset="0"/>
                <a:ea typeface="Times New Roman" panose="02020603050405020304" pitchFamily="18" charset="0"/>
              </a:rPr>
              <a:t>Caregivers experience a high burden of care and financial worries.</a:t>
            </a:r>
            <a:endParaRPr lang="en-US" dirty="0" smtClean="0">
              <a:solidFill>
                <a:srgbClr val="000000"/>
              </a:solidFill>
              <a:latin typeface="Times New Roman" panose="02020603050405020304" pitchFamily="18" charset="0"/>
              <a:ea typeface="Times New Roman" panose="02020603050405020304" pitchFamily="18" charset="0"/>
            </a:endParaRPr>
          </a:p>
          <a:p>
            <a:endParaRPr lang="en-US" dirty="0" smtClean="0">
              <a:solidFill>
                <a:srgbClr val="000000"/>
              </a:solidFill>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79950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954" y="609600"/>
            <a:ext cx="8477048" cy="388690"/>
          </a:xfrm>
        </p:spPr>
        <p:txBody>
          <a:bodyPr>
            <a:normAutofit/>
          </a:bodyPr>
          <a:lstStyle/>
          <a:p>
            <a:r>
              <a:rPr lang="en-US" sz="1800" dirty="0" smtClean="0">
                <a:solidFill>
                  <a:schemeClr val="tx1"/>
                </a:solidFill>
              </a:rPr>
              <a:t>RECOMMENDATIONS </a:t>
            </a:r>
            <a:endParaRPr lang="en-US" sz="1800" dirty="0">
              <a:solidFill>
                <a:schemeClr val="tx1"/>
              </a:solidFill>
            </a:endParaRPr>
          </a:p>
        </p:txBody>
      </p:sp>
      <p:sp>
        <p:nvSpPr>
          <p:cNvPr id="3" name="Content Placeholder 2"/>
          <p:cNvSpPr>
            <a:spLocks noGrp="1"/>
          </p:cNvSpPr>
          <p:nvPr>
            <p:ph idx="1"/>
          </p:nvPr>
        </p:nvSpPr>
        <p:spPr>
          <a:xfrm>
            <a:off x="651850" y="998290"/>
            <a:ext cx="8622152" cy="5592633"/>
          </a:xfrm>
        </p:spPr>
        <p:txBody>
          <a:bodyPr>
            <a:normAutofit fontScale="70000" lnSpcReduction="20000"/>
          </a:bodyPr>
          <a:lstStyle/>
          <a:p>
            <a:pPr marL="0" indent="0">
              <a:buNone/>
            </a:pPr>
            <a:r>
              <a:rPr lang="en-US" sz="2600" dirty="0" smtClean="0">
                <a:latin typeface="Times New Roman" panose="02020603050405020304" pitchFamily="18" charset="0"/>
                <a:cs typeface="Times New Roman" panose="02020603050405020304" pitchFamily="18" charset="0"/>
              </a:rPr>
              <a:t>-Disaggregated statistics by disability </a:t>
            </a:r>
          </a:p>
          <a:p>
            <a:pPr marL="0" indent="0">
              <a:buNone/>
            </a:pPr>
            <a:r>
              <a:rPr lang="en-US" sz="2600" dirty="0" smtClean="0">
                <a:latin typeface="Times New Roman" panose="02020603050405020304" pitchFamily="18" charset="0"/>
                <a:cs typeface="Times New Roman" panose="02020603050405020304" pitchFamily="18" charset="0"/>
              </a:rPr>
              <a:t>It is recommended that the South African statistics collected should be specific in stating the number of children with physical disability per municipality( this is known as ‘disaggregation’)</a:t>
            </a:r>
          </a:p>
          <a:p>
            <a:pPr marL="0" indent="0">
              <a:buNone/>
            </a:pPr>
            <a:r>
              <a:rPr lang="en-US" sz="2600" dirty="0" smtClean="0">
                <a:latin typeface="Times New Roman" panose="02020603050405020304" pitchFamily="18" charset="0"/>
                <a:cs typeface="Times New Roman" panose="02020603050405020304" pitchFamily="18" charset="0"/>
              </a:rPr>
              <a:t>The Department of Health should conduct their statistics based on figures per clinic or hospital to indicate the number of children with physical disabilities in different areas</a:t>
            </a:r>
          </a:p>
          <a:p>
            <a:pPr marL="0" indent="0">
              <a:buNone/>
            </a:pPr>
            <a:r>
              <a:rPr lang="en-US" sz="2600" dirty="0" smtClean="0">
                <a:latin typeface="Times New Roman" panose="02020603050405020304" pitchFamily="18" charset="0"/>
                <a:cs typeface="Times New Roman" panose="02020603050405020304" pitchFamily="18" charset="0"/>
              </a:rPr>
              <a:t>-Improvement of health care services</a:t>
            </a:r>
          </a:p>
          <a:p>
            <a:pPr marL="0" indent="0">
              <a:buNone/>
            </a:pPr>
            <a:r>
              <a:rPr lang="en-US" sz="2600" dirty="0" smtClean="0">
                <a:latin typeface="Times New Roman" panose="02020603050405020304" pitchFamily="18" charset="0"/>
                <a:cs typeface="Times New Roman" panose="02020603050405020304" pitchFamily="18" charset="0"/>
              </a:rPr>
              <a:t>The Department of health is advised to strengthen the consistency of medical care given to children with physical disabilities</a:t>
            </a:r>
          </a:p>
          <a:p>
            <a:pPr marL="0" indent="0">
              <a:buNone/>
            </a:pPr>
            <a:r>
              <a:rPr lang="en-US" sz="2600" dirty="0" smtClean="0">
                <a:latin typeface="Times New Roman" panose="02020603050405020304" pitchFamily="18" charset="0"/>
                <a:cs typeface="Times New Roman" panose="02020603050405020304" pitchFamily="18" charset="0"/>
              </a:rPr>
              <a:t>An increment of the budget allocation is needed to improve service delivery and to lessen the financial burden to caregivers visiting health care facilities several times without receiving proper assistance </a:t>
            </a:r>
          </a:p>
          <a:p>
            <a:pPr marL="0" indent="0">
              <a:buNone/>
            </a:pPr>
            <a:r>
              <a:rPr lang="en-US" sz="2600" dirty="0" smtClean="0">
                <a:latin typeface="Times New Roman" panose="02020603050405020304" pitchFamily="18" charset="0"/>
                <a:cs typeface="Times New Roman" panose="02020603050405020304" pitchFamily="18" charset="0"/>
              </a:rPr>
              <a:t>-Appropriate assistive device allocation                                                                  </a:t>
            </a:r>
          </a:p>
          <a:p>
            <a:pPr marL="0" marR="60325" lvl="0" indent="0">
              <a:lnSpc>
                <a:spcPct val="146000"/>
              </a:lnSpc>
              <a:spcBef>
                <a:spcPts val="0"/>
              </a:spcBef>
              <a:spcAft>
                <a:spcPts val="3350"/>
              </a:spcAft>
              <a:buClr>
                <a:srgbClr val="90C226"/>
              </a:buClr>
              <a:buNone/>
            </a:pPr>
            <a:r>
              <a:rPr lang="en-US" sz="2600" dirty="0" smtClean="0">
                <a:solidFill>
                  <a:srgbClr val="000000"/>
                </a:solidFill>
                <a:latin typeface="Times New Roman" panose="02020603050405020304" pitchFamily="18" charset="0"/>
                <a:ea typeface="Times New Roman" panose="02020603050405020304" pitchFamily="18" charset="0"/>
              </a:rPr>
              <a:t>It </a:t>
            </a:r>
            <a:r>
              <a:rPr lang="en-US" sz="2600" dirty="0">
                <a:solidFill>
                  <a:srgbClr val="000000"/>
                </a:solidFill>
                <a:latin typeface="Times New Roman" panose="02020603050405020304" pitchFamily="18" charset="0"/>
                <a:ea typeface="Times New Roman" panose="02020603050405020304" pitchFamily="18" charset="0"/>
              </a:rPr>
              <a:t>is recommended that the Department of Health should refrain from issuing assistive devices depending on the 'one-size-fits-all' method. The provision of assistive devices should be prioritised and enough budget should be assigned for it to decrease the extreme inadequacy of government assistance to children.</a:t>
            </a:r>
          </a:p>
          <a:p>
            <a:pPr marL="0" indent="0">
              <a:buNone/>
            </a:pPr>
            <a:endParaRPr lang="en-US"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30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620" y="609600"/>
            <a:ext cx="8527382" cy="371912"/>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RECOMMENDATIONS CONTINUES</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5952" y="1065403"/>
            <a:ext cx="8628050" cy="4975960"/>
          </a:xfrm>
        </p:spPr>
        <p:txBody>
          <a:bodyPr>
            <a:noAutofit/>
          </a:bodyPr>
          <a:lstStyle/>
          <a:p>
            <a:pPr marR="60325" lvl="0" algn="just" fontAlgn="base">
              <a:lnSpc>
                <a:spcPct val="107000"/>
              </a:lnSpc>
              <a:spcBef>
                <a:spcPts val="0"/>
              </a:spcBef>
              <a:spcAft>
                <a:spcPts val="1115"/>
              </a:spcAft>
              <a:buSzPts val="1200"/>
              <a:buFont typeface="Wingdings" panose="05000000000000000000" pitchFamily="2" charset="2"/>
              <a:buChar char="v"/>
            </a:pPr>
            <a:r>
              <a:rPr lang="en-US"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Financial Assistance with Travel to Medical Appointments</a:t>
            </a:r>
          </a:p>
          <a:p>
            <a:pPr marL="0" indent="0">
              <a:buNone/>
            </a:pPr>
            <a:r>
              <a:rPr lang="en-US" dirty="0">
                <a:solidFill>
                  <a:srgbClr val="000000"/>
                </a:solidFill>
                <a:latin typeface="Times New Roman" panose="02020603050405020304" pitchFamily="18" charset="0"/>
                <a:ea typeface="Times New Roman" panose="02020603050405020304" pitchFamily="18" charset="0"/>
              </a:rPr>
              <a:t>It is recommended that the Department of </a:t>
            </a:r>
            <a:r>
              <a:rPr lang="en-US" dirty="0" smtClean="0">
                <a:solidFill>
                  <a:srgbClr val="000000"/>
                </a:solidFill>
                <a:latin typeface="Times New Roman" panose="02020603050405020304" pitchFamily="18" charset="0"/>
                <a:ea typeface="Times New Roman" panose="02020603050405020304" pitchFamily="18" charset="0"/>
              </a:rPr>
              <a:t>Transport </a:t>
            </a:r>
            <a:r>
              <a:rPr lang="en-US" dirty="0">
                <a:solidFill>
                  <a:srgbClr val="000000"/>
                </a:solidFill>
                <a:latin typeface="Times New Roman" panose="02020603050405020304" pitchFamily="18" charset="0"/>
                <a:ea typeface="Times New Roman" panose="02020603050405020304" pitchFamily="18" charset="0"/>
              </a:rPr>
              <a:t>should make it a priority to remove the barriers to public transport that hinder accessibility to public transport and also to provide transport that will accommodate children who are physically disabled, including their assistive devices</a:t>
            </a:r>
            <a:r>
              <a:rPr lang="en-US" dirty="0" smtClean="0">
                <a:solidFill>
                  <a:srgbClr val="000000"/>
                </a:solidFill>
                <a:latin typeface="Times New Roman" panose="02020603050405020304" pitchFamily="18" charset="0"/>
                <a:ea typeface="Times New Roman" panose="02020603050405020304" pitchFamily="18" charset="0"/>
              </a:rPr>
              <a:t>.</a:t>
            </a:r>
          </a:p>
          <a:p>
            <a:pPr marL="0" indent="0">
              <a:buNone/>
            </a:pPr>
            <a:endParaRPr lang="en-US" dirty="0" smtClean="0">
              <a:solidFill>
                <a:srgbClr val="000000"/>
              </a:solidFill>
              <a:latin typeface="Times New Roman" panose="02020603050405020304" pitchFamily="18" charset="0"/>
              <a:ea typeface="Times New Roman" panose="02020603050405020304" pitchFamily="18" charset="0"/>
            </a:endParaRPr>
          </a:p>
          <a:p>
            <a:pPr marR="60325" algn="just" fontAlgn="base">
              <a:lnSpc>
                <a:spcPct val="107000"/>
              </a:lnSpc>
              <a:spcBef>
                <a:spcPts val="0"/>
              </a:spcBef>
              <a:spcAft>
                <a:spcPts val="1135"/>
              </a:spcAft>
              <a:buSzPts val="1200"/>
              <a:buFont typeface="Wingdings" panose="05000000000000000000" pitchFamily="2" charset="2"/>
              <a:buChar char="v"/>
            </a:pPr>
            <a:r>
              <a:rPr lang="en-US"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Future Research</a:t>
            </a:r>
          </a:p>
          <a:p>
            <a:pPr marL="0" marR="60325" lvl="0" indent="0" algn="just" fontAlgn="base">
              <a:lnSpc>
                <a:spcPct val="107000"/>
              </a:lnSpc>
              <a:spcBef>
                <a:spcPts val="0"/>
              </a:spcBef>
              <a:spcAft>
                <a:spcPts val="1135"/>
              </a:spcAft>
              <a:buClr>
                <a:srgbClr val="000000"/>
              </a:buClr>
              <a:buSzPts val="1200"/>
              <a:buNone/>
            </a:pPr>
            <a:r>
              <a:rPr lang="en-US" dirty="0" smtClean="0">
                <a:solidFill>
                  <a:srgbClr val="000000"/>
                </a:solidFill>
                <a:latin typeface="Times New Roman" panose="02020603050405020304" pitchFamily="18" charset="0"/>
                <a:ea typeface="Times New Roman" panose="02020603050405020304" pitchFamily="18" charset="0"/>
              </a:rPr>
              <a:t>It </a:t>
            </a:r>
            <a:r>
              <a:rPr lang="en-US" dirty="0">
                <a:solidFill>
                  <a:srgbClr val="000000"/>
                </a:solidFill>
                <a:latin typeface="Times New Roman" panose="02020603050405020304" pitchFamily="18" charset="0"/>
                <a:ea typeface="Times New Roman" panose="02020603050405020304" pitchFamily="18" charset="0"/>
              </a:rPr>
              <a:t>is also recommended that further study about the biological fathers of the children with physical disabilities in supporting their children should be conducted. A study considering the role of men including the </a:t>
            </a:r>
            <a:r>
              <a:rPr lang="en-US" dirty="0" smtClean="0">
                <a:solidFill>
                  <a:srgbClr val="000000"/>
                </a:solidFill>
                <a:latin typeface="Times New Roman" panose="02020603050405020304" pitchFamily="18" charset="0"/>
                <a:ea typeface="Times New Roman" panose="02020603050405020304" pitchFamily="18" charset="0"/>
              </a:rPr>
              <a:t>barriers </a:t>
            </a:r>
            <a:r>
              <a:rPr lang="en-US" dirty="0">
                <a:solidFill>
                  <a:srgbClr val="000000"/>
                </a:solidFill>
                <a:latin typeface="Times New Roman" panose="02020603050405020304" pitchFamily="18" charset="0"/>
                <a:ea typeface="Times New Roman" panose="02020603050405020304" pitchFamily="18" charset="0"/>
              </a:rPr>
              <a:t>they face would also be useful in future </a:t>
            </a:r>
            <a:r>
              <a:rPr lang="en-US" dirty="0" smtClean="0">
                <a:solidFill>
                  <a:srgbClr val="000000"/>
                </a:solidFill>
                <a:latin typeface="Times New Roman" panose="02020603050405020304" pitchFamily="18" charset="0"/>
                <a:ea typeface="Times New Roman" panose="02020603050405020304" pitchFamily="18" charset="0"/>
              </a:rPr>
              <a:t>study</a:t>
            </a:r>
          </a:p>
          <a:p>
            <a:pPr marR="60325" lvl="0" algn="just" fontAlgn="base">
              <a:lnSpc>
                <a:spcPct val="107000"/>
              </a:lnSpc>
              <a:spcBef>
                <a:spcPts val="0"/>
              </a:spcBef>
              <a:spcAft>
                <a:spcPts val="1135"/>
              </a:spcAft>
              <a:buSzPts val="1200"/>
              <a:buFont typeface="Wingdings" panose="05000000000000000000" pitchFamily="2" charset="2"/>
              <a:buChar char="v"/>
            </a:pPr>
            <a:r>
              <a:rPr lang="en-US"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Disability Awareness and Anti-discrimination Training</a:t>
            </a:r>
          </a:p>
          <a:p>
            <a:pPr marL="0" indent="0">
              <a:buNone/>
            </a:pPr>
            <a:r>
              <a:rPr lang="en-US" dirty="0">
                <a:solidFill>
                  <a:srgbClr val="000000"/>
                </a:solidFill>
                <a:latin typeface="Times New Roman" panose="02020603050405020304" pitchFamily="18" charset="0"/>
                <a:ea typeface="Times New Roman" panose="02020603050405020304" pitchFamily="18" charset="0"/>
              </a:rPr>
              <a:t>The responsibility lies upon South Africa under its international law obligations to prioritise and provide training to people in the communities on how to treat persons with disabilities without discrimination. </a:t>
            </a:r>
            <a:endParaRPr lang="en-US" dirty="0"/>
          </a:p>
        </p:txBody>
      </p:sp>
    </p:spTree>
    <p:extLst>
      <p:ext uri="{BB962C8B-B14F-4D97-AF65-F5344CB8AC3E}">
        <p14:creationId xmlns:p14="http://schemas.microsoft.com/office/powerpoint/2010/main" val="119668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078" y="609600"/>
            <a:ext cx="8413923" cy="386281"/>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CONCLUSION</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79422" y="923453"/>
            <a:ext cx="8694580" cy="5117909"/>
          </a:xfrm>
        </p:spPr>
        <p:txBody>
          <a:bodyPr>
            <a:noAutofit/>
          </a:bodyPr>
          <a:lstStyle/>
          <a:p>
            <a:pPr marL="14605" marR="109855" indent="0" algn="just">
              <a:lnSpc>
                <a:spcPct val="146000"/>
              </a:lnSpc>
              <a:spcBef>
                <a:spcPts val="0"/>
              </a:spcBef>
              <a:spcAft>
                <a:spcPts val="550"/>
              </a:spcAft>
              <a:buNone/>
            </a:pPr>
            <a:endParaRPr lang="en-US" dirty="0" smtClean="0">
              <a:solidFill>
                <a:srgbClr val="000000"/>
              </a:solidFill>
              <a:latin typeface="Times New Roman" panose="02020603050405020304" pitchFamily="18" charset="0"/>
              <a:ea typeface="Times New Roman" panose="02020603050405020304" pitchFamily="18" charset="0"/>
            </a:endParaRPr>
          </a:p>
          <a:p>
            <a:pPr marL="300355" marR="109855" indent="-285750" algn="just">
              <a:lnSpc>
                <a:spcPct val="146000"/>
              </a:lnSpc>
              <a:spcBef>
                <a:spcPts val="0"/>
              </a:spcBef>
              <a:spcAft>
                <a:spcPts val="550"/>
              </a:spcAft>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The </a:t>
            </a:r>
            <a:r>
              <a:rPr lang="en-US" dirty="0">
                <a:solidFill>
                  <a:srgbClr val="000000"/>
                </a:solidFill>
                <a:latin typeface="Times New Roman" panose="02020603050405020304" pitchFamily="18" charset="0"/>
                <a:ea typeface="Times New Roman" panose="02020603050405020304" pitchFamily="18" charset="0"/>
              </a:rPr>
              <a:t>study concludes that the financial barriers faced by caregivers are the cost of transport to and from hospital or clinics to access health care services such as the original and progressive assessments, attending physiotherapy and a session with a dietician. In many cases, difficulties in getting to the clinic or hospital result in the caregivers missing the important sessions. It was mentioned that sometimes the caregivers are compelled to pay a double amount on public transport or pay a large amount to hire private transport. Caregivers face financial struggles in accessing health care services for the children</a:t>
            </a:r>
            <a:r>
              <a:rPr lang="en-US" dirty="0" smtClean="0">
                <a:solidFill>
                  <a:srgbClr val="000000"/>
                </a:solidFill>
                <a:latin typeface="Times New Roman" panose="02020603050405020304" pitchFamily="18" charset="0"/>
                <a:ea typeface="Times New Roman" panose="02020603050405020304" pitchFamily="18" charset="0"/>
              </a:rPr>
              <a:t>.</a:t>
            </a:r>
            <a:endParaRPr lang="en-US"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7500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22495"/>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CONCLUSION CONTINUES</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61315" y="1167897"/>
            <a:ext cx="8712687" cy="4873465"/>
          </a:xfrm>
        </p:spPr>
        <p:txBody>
          <a:bodyPr/>
          <a:lstStyle/>
          <a:p>
            <a:pPr lvl="0">
              <a:lnSpc>
                <a:spcPct val="150000"/>
              </a:lnSpc>
              <a:buClr>
                <a:srgbClr val="90C226"/>
              </a:buClr>
              <a:buFont typeface="Wingdings" panose="05000000000000000000" pitchFamily="2" charset="2"/>
              <a:buChar char="v"/>
            </a:pPr>
            <a:r>
              <a:rPr lang="en-US" dirty="0">
                <a:solidFill>
                  <a:schemeClr val="tx1"/>
                </a:solidFill>
                <a:latin typeface="Times New Roman" panose="02020603050405020304" pitchFamily="18" charset="0"/>
                <a:ea typeface="Times New Roman" panose="02020603050405020304" pitchFamily="18" charset="0"/>
              </a:rPr>
              <a:t>The out-of-pocket costs for medical services to children include, for example, instances when caregivers buy medicine for the disabled children at a private pharmacy. It was also concluded that there are financial burdens resting on caregivers when trying to apply for the care dependency grant on behalf of children with disabilities since they have to undergo medical assessments. Other costs incurred include special foods and nappies for the children. All of these necessities must be considered as financial barriers to accessing health care services faced by caregivers caring for children with physical disabilities in Nongoma.</a:t>
            </a:r>
            <a:endParaRPr lang="en-US" dirty="0">
              <a:solidFill>
                <a:schemeClr val="tx1"/>
              </a:solidFill>
            </a:endParaRPr>
          </a:p>
          <a:p>
            <a:endParaRPr lang="en-US" dirty="0"/>
          </a:p>
        </p:txBody>
      </p:sp>
    </p:spTree>
    <p:extLst>
      <p:ext uri="{BB962C8B-B14F-4D97-AF65-F5344CB8AC3E}">
        <p14:creationId xmlns:p14="http://schemas.microsoft.com/office/powerpoint/2010/main" val="61639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544" y="609600"/>
            <a:ext cx="8504457" cy="585457"/>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OUTLINE OF THE PRESENTATION</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7941" y="1050203"/>
            <a:ext cx="8776061" cy="4991160"/>
          </a:xfrm>
        </p:spPr>
        <p:txBody>
          <a:bodyPr>
            <a:normAutofit/>
          </a:bodyPr>
          <a:lstStyle/>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Introduction</a:t>
            </a:r>
          </a:p>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Legal instruments</a:t>
            </a:r>
          </a:p>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Study Area and Methodology</a:t>
            </a:r>
          </a:p>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Research Design</a:t>
            </a:r>
          </a:p>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Data Collection and Analysis</a:t>
            </a:r>
          </a:p>
          <a:p>
            <a:pP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Ethical considerations</a:t>
            </a:r>
          </a:p>
          <a:p>
            <a:pPr>
              <a:buFont typeface="Wingdings" panose="05000000000000000000" pitchFamily="2" charset="2"/>
              <a:buChar char="v"/>
            </a:pPr>
            <a:r>
              <a:rPr lang="en-US" dirty="0" smtClean="0">
                <a:solidFill>
                  <a:schemeClr val="tx1"/>
                </a:solidFill>
                <a:latin typeface="Times New Roman" panose="02020603050405020304" pitchFamily="18" charset="0"/>
                <a:ea typeface="+mj-ea"/>
                <a:cs typeface="Times New Roman" panose="02020603050405020304" pitchFamily="18" charset="0"/>
              </a:rPr>
              <a:t>Findings</a:t>
            </a:r>
          </a:p>
          <a:p>
            <a:pPr>
              <a:buFont typeface="Wingdings" panose="05000000000000000000" pitchFamily="2" charset="2"/>
              <a:buChar char="v"/>
            </a:pPr>
            <a:r>
              <a:rPr lang="en-US" dirty="0" smtClean="0">
                <a:solidFill>
                  <a:schemeClr val="tx1"/>
                </a:solidFill>
                <a:latin typeface="Times New Roman" panose="02020603050405020304" pitchFamily="18" charset="0"/>
                <a:ea typeface="+mj-ea"/>
                <a:cs typeface="Times New Roman" panose="02020603050405020304" pitchFamily="18" charset="0"/>
              </a:rPr>
              <a:t>Recommendations</a:t>
            </a:r>
          </a:p>
          <a:p>
            <a:pPr>
              <a:buFont typeface="Wingdings" panose="05000000000000000000" pitchFamily="2" charset="2"/>
              <a:buChar char="v"/>
            </a:pPr>
            <a:r>
              <a:rPr lang="en-US" dirty="0">
                <a:solidFill>
                  <a:schemeClr val="tx1"/>
                </a:solidFill>
                <a:latin typeface="Times New Roman" panose="02020603050405020304" pitchFamily="18" charset="0"/>
                <a:ea typeface="+mj-ea"/>
                <a:cs typeface="Times New Roman" panose="02020603050405020304" pitchFamily="18" charset="0"/>
              </a:rPr>
              <a:t>Conclusion</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sz="1400" dirty="0" smtClean="0"/>
          </a:p>
          <a:p>
            <a:pPr>
              <a:buFont typeface="Wingdings" panose="05000000000000000000" pitchFamily="2" charset="2"/>
              <a:buChar char="v"/>
            </a:pPr>
            <a:endParaRPr lang="en-US" sz="1400" dirty="0" smtClean="0"/>
          </a:p>
          <a:p>
            <a:pPr>
              <a:buFont typeface="Wingdings" panose="05000000000000000000" pitchFamily="2" charset="2"/>
              <a:buChar char="v"/>
            </a:pPr>
            <a:endParaRPr lang="en-US" sz="1400" dirty="0"/>
          </a:p>
        </p:txBody>
      </p:sp>
    </p:spTree>
    <p:extLst>
      <p:ext uri="{BB962C8B-B14F-4D97-AF65-F5344CB8AC3E}">
        <p14:creationId xmlns:p14="http://schemas.microsoft.com/office/powerpoint/2010/main" val="308287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062" y="609601"/>
            <a:ext cx="8585939" cy="277640"/>
          </a:xfrm>
        </p:spPr>
        <p:txBody>
          <a:bodyPr>
            <a:noAutofit/>
          </a:bodyPr>
          <a:lstStyle/>
          <a:p>
            <a:pPr lvl="0">
              <a:spcBef>
                <a:spcPts val="1000"/>
              </a:spcBef>
            </a:pPr>
            <a:r>
              <a:rPr lang="en-US" sz="1800" dirty="0">
                <a:solidFill>
                  <a:prstClr val="black"/>
                </a:solidFill>
                <a:latin typeface="Times New Roman" panose="02020603050405020304" pitchFamily="18" charset="0"/>
                <a:ea typeface="+mn-ea"/>
                <a:cs typeface="Times New Roman" panose="02020603050405020304" pitchFamily="18" charset="0"/>
              </a:rPr>
              <a:t>INTRODUCTION</a:t>
            </a:r>
          </a:p>
        </p:txBody>
      </p:sp>
      <p:sp>
        <p:nvSpPr>
          <p:cNvPr id="3" name="Content Placeholder 2"/>
          <p:cNvSpPr>
            <a:spLocks noGrp="1"/>
          </p:cNvSpPr>
          <p:nvPr>
            <p:ph idx="1"/>
          </p:nvPr>
        </p:nvSpPr>
        <p:spPr>
          <a:xfrm>
            <a:off x="579422" y="1167897"/>
            <a:ext cx="9144000" cy="5078994"/>
          </a:xfrm>
        </p:spPr>
        <p:txBody>
          <a:bodyPr>
            <a:normAutofit fontScale="25000" lnSpcReduction="20000"/>
          </a:bodyPr>
          <a:lstStyle/>
          <a:p>
            <a:pPr lvl="0">
              <a:lnSpc>
                <a:spcPct val="160000"/>
              </a:lnSpc>
              <a:spcBef>
                <a:spcPts val="0"/>
              </a:spcBef>
              <a:buFont typeface="Wingdings" panose="05000000000000000000" pitchFamily="2" charset="2"/>
              <a:buChar char="v"/>
            </a:pPr>
            <a:r>
              <a:rPr lang="en-GB" sz="7200" dirty="0">
                <a:solidFill>
                  <a:prstClr val="black"/>
                </a:solidFill>
                <a:latin typeface="Times New Roman" panose="02020603050405020304" pitchFamily="18" charset="0"/>
                <a:cs typeface="Times New Roman" panose="02020603050405020304" pitchFamily="18" charset="0"/>
              </a:rPr>
              <a:t>Chapter 2 of the Constitution ensures the fundamental rights to all citizens of South </a:t>
            </a:r>
            <a:r>
              <a:rPr lang="en-GB" sz="7200" dirty="0" smtClean="0">
                <a:solidFill>
                  <a:prstClr val="black"/>
                </a:solidFill>
                <a:latin typeface="Times New Roman" panose="02020603050405020304" pitchFamily="18" charset="0"/>
                <a:cs typeface="Times New Roman" panose="02020603050405020304" pitchFamily="18" charset="0"/>
              </a:rPr>
              <a:t>Africa</a:t>
            </a:r>
          </a:p>
          <a:p>
            <a:pPr lvl="0">
              <a:lnSpc>
                <a:spcPct val="160000"/>
              </a:lnSpc>
              <a:spcBef>
                <a:spcPts val="0"/>
              </a:spcBef>
              <a:buFont typeface="Wingdings" panose="05000000000000000000" pitchFamily="2" charset="2"/>
              <a:buChar char="v"/>
            </a:pPr>
            <a:r>
              <a:rPr lang="en-GB" sz="7200" dirty="0" smtClean="0">
                <a:solidFill>
                  <a:prstClr val="black"/>
                </a:solidFill>
                <a:latin typeface="Times New Roman" panose="02020603050405020304" pitchFamily="18" charset="0"/>
                <a:cs typeface="Times New Roman" panose="02020603050405020304" pitchFamily="18" charset="0"/>
              </a:rPr>
              <a:t>Child: </a:t>
            </a:r>
            <a:r>
              <a:rPr lang="en-GB" sz="7200" dirty="0">
                <a:solidFill>
                  <a:prstClr val="black"/>
                </a:solidFill>
                <a:latin typeface="Times New Roman" panose="02020603050405020304" pitchFamily="18" charset="0"/>
                <a:cs typeface="Times New Roman" panose="02020603050405020304" pitchFamily="18" charset="0"/>
              </a:rPr>
              <a:t>The African Charter on the Rights and Welfare of the Child (ACRWC) defines the child as every human being below the age of 18 years.</a:t>
            </a:r>
          </a:p>
          <a:p>
            <a:pPr marL="0" lvl="0" indent="0">
              <a:lnSpc>
                <a:spcPct val="100000"/>
              </a:lnSpc>
              <a:spcBef>
                <a:spcPts val="0"/>
              </a:spcBef>
              <a:buNone/>
            </a:pPr>
            <a:endParaRPr lang="en-GB" sz="7200" dirty="0">
              <a:solidFill>
                <a:prstClr val="black"/>
              </a:solidFill>
              <a:latin typeface="Times New Roman" panose="02020603050405020304" pitchFamily="18" charset="0"/>
              <a:cs typeface="Times New Roman" panose="02020603050405020304" pitchFamily="18" charset="0"/>
            </a:endParaRPr>
          </a:p>
          <a:p>
            <a:pPr lvl="0">
              <a:lnSpc>
                <a:spcPct val="170000"/>
              </a:lnSpc>
              <a:spcBef>
                <a:spcPts val="0"/>
              </a:spcBef>
              <a:buFont typeface="Wingdings" panose="05000000000000000000" pitchFamily="2" charset="2"/>
              <a:buChar char="v"/>
            </a:pPr>
            <a:r>
              <a:rPr lang="en-GB" sz="7200" dirty="0">
                <a:solidFill>
                  <a:prstClr val="black"/>
                </a:solidFill>
                <a:latin typeface="Times New Roman" panose="02020603050405020304" pitchFamily="18" charset="0"/>
                <a:cs typeface="Times New Roman" panose="02020603050405020304" pitchFamily="18" charset="0"/>
              </a:rPr>
              <a:t>World Health Organization (WHO) define physical disability as any impairment which limit the function of limbs  or fine or gross motor ability. Other physical disabilities include impairments which limit other facets of daily living</a:t>
            </a:r>
            <a:r>
              <a:rPr lang="en-GB" sz="7200" dirty="0" smtClean="0">
                <a:solidFill>
                  <a:prstClr val="black"/>
                </a:solidFill>
                <a:latin typeface="Times New Roman" panose="02020603050405020304" pitchFamily="18" charset="0"/>
                <a:cs typeface="Times New Roman" panose="02020603050405020304" pitchFamily="18" charset="0"/>
              </a:rPr>
              <a:t>.</a:t>
            </a:r>
          </a:p>
          <a:p>
            <a:pPr marL="0" lvl="0" indent="0">
              <a:lnSpc>
                <a:spcPct val="100000"/>
              </a:lnSpc>
              <a:spcBef>
                <a:spcPts val="0"/>
              </a:spcBef>
              <a:buNone/>
            </a:pPr>
            <a:endParaRPr lang="en-GB" sz="7200" dirty="0" smtClean="0">
              <a:solidFill>
                <a:prstClr val="black"/>
              </a:solidFill>
              <a:latin typeface="Times New Roman" panose="02020603050405020304" pitchFamily="18" charset="0"/>
              <a:cs typeface="Times New Roman" panose="02020603050405020304" pitchFamily="18" charset="0"/>
            </a:endParaRPr>
          </a:p>
          <a:p>
            <a:pPr marL="300355" marR="170815" lvl="0" indent="-285750" algn="just">
              <a:lnSpc>
                <a:spcPct val="146000"/>
              </a:lnSpc>
              <a:spcBef>
                <a:spcPts val="0"/>
              </a:spcBef>
              <a:spcAft>
                <a:spcPts val="650"/>
              </a:spcAft>
              <a:buFont typeface="Wingdings" panose="05000000000000000000" pitchFamily="2" charset="2"/>
              <a:buChar char="v"/>
            </a:pPr>
            <a:r>
              <a:rPr lang="en-US" sz="7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birth of children is a gift and a blessing in the family and it is celebrated with joy. However, once the family </a:t>
            </a:r>
            <a:r>
              <a:rPr lang="en-US" sz="7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realizes </a:t>
            </a:r>
            <a:r>
              <a:rPr lang="en-US" sz="7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that their child has a specific disability requiring treatment, that may dim the joy of a family. </a:t>
            </a:r>
            <a:endParaRPr lang="en-US" sz="7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0355" marR="170815" lvl="0" indent="-285750" algn="just">
              <a:lnSpc>
                <a:spcPct val="146000"/>
              </a:lnSpc>
              <a:spcBef>
                <a:spcPts val="0"/>
              </a:spcBef>
              <a:spcAft>
                <a:spcPts val="650"/>
              </a:spcAft>
              <a:buFont typeface="Wingdings" panose="05000000000000000000" pitchFamily="2" charset="2"/>
              <a:buChar char="v"/>
            </a:pPr>
            <a:r>
              <a:rPr lang="en-US" sz="7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7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birth of children with physical disabilities comes with more responsibilities when it comes to parenting or taking care of the children as compared to parenting or taking care of children without any physical limitations (</a:t>
            </a:r>
            <a:r>
              <a:rPr lang="en-US" sz="7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AlDababneh</a:t>
            </a:r>
            <a:r>
              <a:rPr lang="en-US" sz="7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Fayez &amp; </a:t>
            </a:r>
            <a:r>
              <a:rPr lang="en-US" sz="7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Bataineh</a:t>
            </a:r>
            <a:r>
              <a:rPr lang="en-US" sz="7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2012</a:t>
            </a:r>
            <a:r>
              <a:rPr lang="en-US" sz="7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0355" marR="170815" lvl="0" indent="-285750" algn="just">
              <a:lnSpc>
                <a:spcPct val="146000"/>
              </a:lnSpc>
              <a:spcBef>
                <a:spcPts val="0"/>
              </a:spcBef>
              <a:spcAft>
                <a:spcPts val="650"/>
              </a:spcAft>
              <a:buFont typeface="Wingdings" panose="05000000000000000000" pitchFamily="2" charset="2"/>
              <a:buChar char="v"/>
            </a:pPr>
            <a:endParaRPr lang="en-US" sz="5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lnSpc>
                <a:spcPct val="100000"/>
              </a:lnSpc>
              <a:spcBef>
                <a:spcPts val="0"/>
              </a:spcBef>
              <a:buFont typeface="Wingdings" pitchFamily="2" charset="2"/>
              <a:buChar char="v"/>
            </a:pPr>
            <a:endParaRPr lang="en-GB" sz="5600" dirty="0">
              <a:solidFill>
                <a:prstClr val="black"/>
              </a:solidFill>
              <a:latin typeface="Times New Roman" panose="02020603050405020304" pitchFamily="18" charset="0"/>
              <a:cs typeface="Times New Roman" panose="02020603050405020304" pitchFamily="18" charset="0"/>
            </a:endParaRPr>
          </a:p>
          <a:p>
            <a:pPr marL="0" indent="0">
              <a:buNone/>
            </a:pPr>
            <a:endParaRPr lang="en-US" sz="35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8302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704" y="609600"/>
            <a:ext cx="8477297" cy="594511"/>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INTRODUCTION CONTINUES </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9010" y="1376127"/>
            <a:ext cx="8594992" cy="4665235"/>
          </a:xfrm>
        </p:spPr>
        <p:txBody>
          <a:bodyPr/>
          <a:lstStyle/>
          <a:p>
            <a:pPr lvl="0">
              <a:lnSpc>
                <a:spcPct val="150000"/>
              </a:lnSpc>
              <a:buClr>
                <a:srgbClr val="90C226"/>
              </a:buCl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Some of the family members distance themselves from taking better care of children with special needs, as they perceive the children or family as being cursed or the disability as being caused by witchcraft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Rugoho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&amp;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Maphosa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2017; Cowles, 2003, cited in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Mathebane</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2016;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Mckenzie</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McConkey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&amp;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Adnams</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2013). </a:t>
            </a:r>
            <a:endPar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nSpc>
                <a:spcPct val="150000"/>
              </a:lnSpc>
              <a:buClr>
                <a:srgbClr val="90C226"/>
              </a:buClr>
              <a:buNone/>
            </a:pPr>
            <a:endParaRPr lang="en-US" dirty="0">
              <a:solidFill>
                <a:prstClr val="black"/>
              </a:solidFill>
              <a:latin typeface="Times New Roman" panose="02020603050405020304" pitchFamily="18" charset="0"/>
              <a:cs typeface="Times New Roman" panose="02020603050405020304" pitchFamily="18" charset="0"/>
            </a:endParaRPr>
          </a:p>
          <a:p>
            <a:pPr marL="300355" marR="161290" lvl="0" indent="-285750" algn="just">
              <a:lnSpc>
                <a:spcPct val="146000"/>
              </a:lnSpc>
              <a:spcBef>
                <a:spcPts val="0"/>
              </a:spcBef>
              <a:spcAft>
                <a:spcPts val="550"/>
              </a:spcAft>
              <a:buClr>
                <a:srgbClr val="90C226"/>
              </a:buCl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Children from ages 0-5 years were not included in the </a:t>
            </a: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Stats SA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profile on persons with disabilities but children from 5-9 years are stated to constitute 10,8%, 10-14 years 4,1 % and 15-19 years 2.6% of the whole population.</a:t>
            </a:r>
          </a:p>
          <a:p>
            <a:endParaRPr lang="en-US" dirty="0"/>
          </a:p>
        </p:txBody>
      </p:sp>
    </p:spTree>
    <p:extLst>
      <p:ext uri="{BB962C8B-B14F-4D97-AF65-F5344CB8AC3E}">
        <p14:creationId xmlns:p14="http://schemas.microsoft.com/office/powerpoint/2010/main" val="366633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77228"/>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LEGAL INSTRUMENTS</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2261" y="1086417"/>
            <a:ext cx="8721741" cy="4954946"/>
          </a:xfrm>
        </p:spPr>
        <p:txBody>
          <a:bodyPr>
            <a:noAutofit/>
          </a:bodyPr>
          <a:lstStyle/>
          <a:p>
            <a:pP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Constitution of the Republic of South Africa (1996</a:t>
            </a:r>
            <a:r>
              <a:rPr lang="en-US" dirty="0" smtClean="0">
                <a:solidFill>
                  <a:srgbClr val="000000"/>
                </a:solidFill>
                <a:latin typeface="Times New Roman" panose="02020603050405020304" pitchFamily="18" charset="0"/>
                <a:ea typeface="Times New Roman" panose="02020603050405020304" pitchFamily="18" charset="0"/>
              </a:rPr>
              <a:t>)</a:t>
            </a:r>
          </a:p>
          <a:p>
            <a:pP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Children's Act 38 of 2005 </a:t>
            </a:r>
            <a:endParaRPr lang="en-US" dirty="0" smtClean="0">
              <a:solidFill>
                <a:srgbClr val="000000"/>
              </a:solidFill>
              <a:latin typeface="Times New Roman" panose="02020603050405020304" pitchFamily="18" charset="0"/>
              <a:ea typeface="Times New Roman" panose="02020603050405020304" pitchFamily="18" charset="0"/>
            </a:endParaRPr>
          </a:p>
          <a:p>
            <a:pPr marL="300355" marR="60325" indent="-285750" algn="just">
              <a:lnSpc>
                <a:spcPct val="146000"/>
              </a:lnSpc>
              <a:spcBef>
                <a:spcPts val="0"/>
              </a:spcBef>
              <a:spcAft>
                <a:spcPts val="550"/>
              </a:spcAft>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National Health Act 61 of 2003</a:t>
            </a:r>
            <a:r>
              <a:rPr lang="en-US" dirty="0" smtClean="0">
                <a:solidFill>
                  <a:srgbClr val="000000"/>
                </a:solidFill>
                <a:latin typeface="Times New Roman" panose="02020603050405020304" pitchFamily="18" charset="0"/>
                <a:ea typeface="Times New Roman" panose="02020603050405020304" pitchFamily="18" charset="0"/>
              </a:rPr>
              <a:t>.</a:t>
            </a:r>
          </a:p>
          <a:p>
            <a:pPr marL="0">
              <a:lnSpc>
                <a:spcPct val="107000"/>
              </a:lnSpc>
              <a:spcBef>
                <a:spcPts val="0"/>
              </a:spcBef>
              <a:spcAft>
                <a:spcPts val="550"/>
              </a:spcAft>
              <a:buFont typeface="Wingdings" panose="05000000000000000000" pitchFamily="2" charset="2"/>
              <a:buChar char="v"/>
              <a:tabLst>
                <a:tab pos="5901055" algn="r"/>
              </a:tabLst>
            </a:pPr>
            <a:r>
              <a:rPr lang="en-US" dirty="0">
                <a:solidFill>
                  <a:srgbClr val="000000"/>
                </a:solidFill>
                <a:latin typeface="Times New Roman" panose="02020603050405020304" pitchFamily="18" charset="0"/>
                <a:ea typeface="Times New Roman" panose="02020603050405020304" pitchFamily="18" charset="0"/>
              </a:rPr>
              <a:t>Promotion of Equality and Prevention of Unfair Discrimination </a:t>
            </a:r>
            <a:r>
              <a:rPr lang="en-US" dirty="0" smtClean="0">
                <a:solidFill>
                  <a:srgbClr val="000000"/>
                </a:solidFill>
                <a:latin typeface="Times New Roman" panose="02020603050405020304" pitchFamily="18" charset="0"/>
                <a:ea typeface="Times New Roman" panose="02020603050405020304" pitchFamily="18" charset="0"/>
              </a:rPr>
              <a:t>Act 4 of 2000 </a:t>
            </a:r>
            <a:r>
              <a:rPr lang="en-US" dirty="0">
                <a:solidFill>
                  <a:srgbClr val="000000"/>
                </a:solidFill>
                <a:latin typeface="Times New Roman" panose="02020603050405020304" pitchFamily="18" charset="0"/>
                <a:ea typeface="Times New Roman" panose="02020603050405020304" pitchFamily="18" charset="0"/>
              </a:rPr>
              <a:t>(</a:t>
            </a:r>
            <a:r>
              <a:rPr lang="en-US" dirty="0" smtClean="0">
                <a:solidFill>
                  <a:srgbClr val="000000"/>
                </a:solidFill>
                <a:latin typeface="Times New Roman" panose="02020603050405020304" pitchFamily="18" charset="0"/>
                <a:ea typeface="Times New Roman" panose="02020603050405020304" pitchFamily="18" charset="0"/>
              </a:rPr>
              <a:t>PEPUDA)</a:t>
            </a:r>
          </a:p>
          <a:p>
            <a:pPr marL="0">
              <a:lnSpc>
                <a:spcPct val="107000"/>
              </a:lnSpc>
              <a:spcBef>
                <a:spcPts val="0"/>
              </a:spcBef>
              <a:spcAft>
                <a:spcPts val="550"/>
              </a:spcAft>
              <a:buFont typeface="Wingdings" panose="05000000000000000000" pitchFamily="2" charset="2"/>
              <a:buChar char="v"/>
              <a:tabLst>
                <a:tab pos="5901055" algn="r"/>
              </a:tabLst>
            </a:pPr>
            <a:r>
              <a:rPr lang="en-US" dirty="0">
                <a:solidFill>
                  <a:srgbClr val="000000"/>
                </a:solidFill>
                <a:latin typeface="Times New Roman" panose="02020603050405020304" pitchFamily="18" charset="0"/>
                <a:ea typeface="Times New Roman" panose="02020603050405020304" pitchFamily="18" charset="0"/>
              </a:rPr>
              <a:t>Social Assistance Act 13 </a:t>
            </a:r>
            <a:r>
              <a:rPr lang="en-US" dirty="0" smtClean="0">
                <a:solidFill>
                  <a:srgbClr val="000000"/>
                </a:solidFill>
                <a:latin typeface="Times New Roman" panose="02020603050405020304" pitchFamily="18" charset="0"/>
                <a:ea typeface="Times New Roman" panose="02020603050405020304" pitchFamily="18" charset="0"/>
              </a:rPr>
              <a:t>of 2004</a:t>
            </a:r>
            <a:endParaRPr lang="en-US" dirty="0">
              <a:solidFill>
                <a:srgbClr val="000000"/>
              </a:solidFill>
              <a:latin typeface="Times New Roman" panose="02020603050405020304" pitchFamily="18" charset="0"/>
              <a:ea typeface="Times New Roman" panose="02020603050405020304" pitchFamily="18" charset="0"/>
            </a:endParaRPr>
          </a:p>
          <a:p>
            <a:pPr marL="300355" marR="60325" indent="-285750" algn="just">
              <a:lnSpc>
                <a:spcPct val="146000"/>
              </a:lnSpc>
              <a:spcBef>
                <a:spcPts val="0"/>
              </a:spcBef>
              <a:spcAft>
                <a:spcPts val="45"/>
              </a:spcAft>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United </a:t>
            </a:r>
            <a:r>
              <a:rPr lang="en-US" dirty="0">
                <a:solidFill>
                  <a:srgbClr val="000000"/>
                </a:solidFill>
                <a:latin typeface="Times New Roman" panose="02020603050405020304" pitchFamily="18" charset="0"/>
                <a:ea typeface="Times New Roman" panose="02020603050405020304" pitchFamily="18" charset="0"/>
              </a:rPr>
              <a:t>Nations Convention on the Rights of Persons with Disabilities (CRPD), </a:t>
            </a:r>
            <a:endParaRPr lang="en-US" dirty="0" smtClean="0">
              <a:solidFill>
                <a:srgbClr val="000000"/>
              </a:solidFill>
              <a:latin typeface="Times New Roman" panose="02020603050405020304" pitchFamily="18" charset="0"/>
              <a:ea typeface="Times New Roman" panose="02020603050405020304" pitchFamily="18" charset="0"/>
            </a:endParaRPr>
          </a:p>
          <a:p>
            <a:pPr marL="300355" marR="60325" indent="-285750" algn="just">
              <a:lnSpc>
                <a:spcPct val="146000"/>
              </a:lnSpc>
              <a:spcBef>
                <a:spcPts val="0"/>
              </a:spcBef>
              <a:spcAft>
                <a:spcPts val="45"/>
              </a:spcAft>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United </a:t>
            </a:r>
            <a:r>
              <a:rPr lang="en-US" dirty="0">
                <a:solidFill>
                  <a:srgbClr val="000000"/>
                </a:solidFill>
                <a:latin typeface="Times New Roman" panose="02020603050405020304" pitchFamily="18" charset="0"/>
                <a:ea typeface="Times New Roman" panose="02020603050405020304" pitchFamily="18" charset="0"/>
              </a:rPr>
              <a:t>Nations Convention on the Rights of the Child (CRC), </a:t>
            </a:r>
            <a:endParaRPr lang="en-US" dirty="0" smtClean="0">
              <a:solidFill>
                <a:srgbClr val="000000"/>
              </a:solidFill>
              <a:latin typeface="Times New Roman" panose="02020603050405020304" pitchFamily="18" charset="0"/>
              <a:ea typeface="Times New Roman" panose="02020603050405020304" pitchFamily="18" charset="0"/>
            </a:endParaRPr>
          </a:p>
          <a:p>
            <a:pPr marL="300355" marR="60325" indent="-285750" algn="just">
              <a:lnSpc>
                <a:spcPct val="146000"/>
              </a:lnSpc>
              <a:spcBef>
                <a:spcPts val="0"/>
              </a:spcBef>
              <a:spcAft>
                <a:spcPts val="45"/>
              </a:spcAft>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African </a:t>
            </a:r>
            <a:r>
              <a:rPr lang="en-US" dirty="0">
                <a:solidFill>
                  <a:srgbClr val="000000"/>
                </a:solidFill>
                <a:latin typeface="Times New Roman" panose="02020603050405020304" pitchFamily="18" charset="0"/>
                <a:ea typeface="Times New Roman" panose="02020603050405020304" pitchFamily="18" charset="0"/>
              </a:rPr>
              <a:t>Charter on the Rights and Welfare of the Child (ACRWC) </a:t>
            </a:r>
            <a:endParaRPr lang="en-US" dirty="0" smtClean="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182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58" y="618653"/>
            <a:ext cx="8468244" cy="377228"/>
          </a:xfrm>
        </p:spPr>
        <p:txBody>
          <a:bodyPr>
            <a:normAutofit/>
          </a:bodyPr>
          <a:lstStyle/>
          <a:p>
            <a:r>
              <a:rPr lang="en-US" sz="1800" dirty="0" smtClean="0">
                <a:solidFill>
                  <a:schemeClr val="tx1"/>
                </a:solidFill>
                <a:latin typeface="Times New Roman" panose="02020603050405020304" pitchFamily="18" charset="0"/>
                <a:cs typeface="Times New Roman" panose="02020603050405020304" pitchFamily="18" charset="0"/>
              </a:rPr>
              <a:t>STUDY AREA AND METHODOLOGY</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8475" y="995881"/>
            <a:ext cx="8685527" cy="5045481"/>
          </a:xfrm>
        </p:spPr>
        <p:txBody>
          <a:bodyPr>
            <a:normAutofit lnSpcReduction="10000"/>
          </a:bodyPr>
          <a:lstStyle/>
          <a:p>
            <a:pPr marL="0" marR="152400" indent="0" algn="just">
              <a:lnSpc>
                <a:spcPct val="146000"/>
              </a:lnSpc>
              <a:spcBef>
                <a:spcPts val="0"/>
              </a:spcBef>
              <a:spcAft>
                <a:spcPts val="550"/>
              </a:spcAft>
              <a:buNone/>
            </a:pPr>
            <a:endParaRPr lang="en-US" sz="1400" dirty="0" smtClean="0">
              <a:solidFill>
                <a:srgbClr val="000000"/>
              </a:solidFill>
              <a:latin typeface="Times New Roman" panose="02020603050405020304" pitchFamily="18" charset="0"/>
              <a:ea typeface="Times New Roman" panose="02020603050405020304" pitchFamily="18" charset="0"/>
            </a:endParaRPr>
          </a:p>
          <a:p>
            <a:pPr marR="152400" algn="just">
              <a:lnSpc>
                <a:spcPct val="146000"/>
              </a:lnSpc>
              <a:spcBef>
                <a:spcPts val="0"/>
              </a:spcBef>
              <a:spcAft>
                <a:spcPts val="550"/>
              </a:spcAft>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The </a:t>
            </a:r>
            <a:r>
              <a:rPr lang="en-US" dirty="0">
                <a:solidFill>
                  <a:srgbClr val="000000"/>
                </a:solidFill>
                <a:latin typeface="Times New Roman" panose="02020603050405020304" pitchFamily="18" charset="0"/>
                <a:ea typeface="Times New Roman" panose="02020603050405020304" pitchFamily="18" charset="0"/>
              </a:rPr>
              <a:t>empirical study was conducted in Nongoma area (Nongoma District Municipality), KwaZulu-Natal (South Africa</a:t>
            </a:r>
            <a:r>
              <a:rPr lang="en-US" dirty="0" smtClean="0">
                <a:solidFill>
                  <a:srgbClr val="000000"/>
                </a:solidFill>
                <a:latin typeface="Times New Roman" panose="02020603050405020304" pitchFamily="18" charset="0"/>
                <a:ea typeface="Times New Roman" panose="02020603050405020304" pitchFamily="18" charset="0"/>
              </a:rPr>
              <a:t>).</a:t>
            </a:r>
            <a:r>
              <a:rPr lang="en-US" dirty="0">
                <a:solidFill>
                  <a:srgbClr val="000000"/>
                </a:solidFill>
                <a:latin typeface="Times New Roman" panose="02020603050405020304" pitchFamily="18" charset="0"/>
                <a:ea typeface="Times New Roman" panose="02020603050405020304" pitchFamily="18" charset="0"/>
              </a:rPr>
              <a:t> The study was conducted at Nongoma Local Municipality, which consists of </a:t>
            </a:r>
            <a:r>
              <a:rPr lang="en-US" dirty="0" smtClean="0">
                <a:solidFill>
                  <a:srgbClr val="000000"/>
                </a:solidFill>
                <a:latin typeface="Times New Roman" panose="02020603050405020304" pitchFamily="18" charset="0"/>
                <a:ea typeface="Times New Roman" panose="02020603050405020304" pitchFamily="18" charset="0"/>
              </a:rPr>
              <a:t>21 </a:t>
            </a:r>
            <a:r>
              <a:rPr lang="en-US" dirty="0">
                <a:solidFill>
                  <a:srgbClr val="000000"/>
                </a:solidFill>
                <a:latin typeface="Times New Roman" panose="02020603050405020304" pitchFamily="18" charset="0"/>
                <a:ea typeface="Times New Roman" panose="02020603050405020304" pitchFamily="18" charset="0"/>
              </a:rPr>
              <a:t>wards with </a:t>
            </a:r>
            <a:r>
              <a:rPr lang="en-US" dirty="0" smtClean="0">
                <a:solidFill>
                  <a:srgbClr val="000000"/>
                </a:solidFill>
                <a:latin typeface="Times New Roman" panose="02020603050405020304" pitchFamily="18" charset="0"/>
                <a:ea typeface="Times New Roman" panose="02020603050405020304" pitchFamily="18" charset="0"/>
              </a:rPr>
              <a:t>42 </a:t>
            </a:r>
            <a:r>
              <a:rPr lang="en-US" dirty="0">
                <a:solidFill>
                  <a:srgbClr val="000000"/>
                </a:solidFill>
                <a:latin typeface="Times New Roman" panose="02020603050405020304" pitchFamily="18" charset="0"/>
                <a:ea typeface="Times New Roman" panose="02020603050405020304" pitchFamily="18" charset="0"/>
              </a:rPr>
              <a:t>councillors and three Traditional Councils, which are </a:t>
            </a:r>
            <a:r>
              <a:rPr lang="en-US" dirty="0" err="1">
                <a:solidFill>
                  <a:srgbClr val="000000"/>
                </a:solidFill>
                <a:latin typeface="Times New Roman" panose="02020603050405020304" pitchFamily="18" charset="0"/>
                <a:ea typeface="Times New Roman" panose="02020603050405020304" pitchFamily="18" charset="0"/>
              </a:rPr>
              <a:t>Usuthu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Matheni</a:t>
            </a:r>
            <a:r>
              <a:rPr lang="en-US" dirty="0">
                <a:solidFill>
                  <a:srgbClr val="000000"/>
                </a:solidFill>
                <a:latin typeface="Times New Roman" panose="02020603050405020304" pitchFamily="18" charset="0"/>
                <a:ea typeface="Times New Roman" panose="02020603050405020304" pitchFamily="18" charset="0"/>
              </a:rPr>
              <a:t> and </a:t>
            </a:r>
            <a:r>
              <a:rPr lang="en-US" dirty="0" err="1">
                <a:solidFill>
                  <a:srgbClr val="000000"/>
                </a:solidFill>
                <a:latin typeface="Times New Roman" panose="02020603050405020304" pitchFamily="18" charset="0"/>
                <a:ea typeface="Times New Roman" panose="02020603050405020304" pitchFamily="18" charset="0"/>
              </a:rPr>
              <a:t>Mandlakazi</a:t>
            </a:r>
            <a:r>
              <a:rPr lang="en-US" dirty="0">
                <a:solidFill>
                  <a:srgbClr val="000000"/>
                </a:solidFill>
                <a:latin typeface="Times New Roman" panose="02020603050405020304" pitchFamily="18" charset="0"/>
                <a:ea typeface="Times New Roman" panose="02020603050405020304" pitchFamily="18" charset="0"/>
              </a:rPr>
              <a:t>. Generally, the area of Nongoma is regarded as the location of the Zulu sovereign</a:t>
            </a:r>
            <a:r>
              <a:rPr lang="en-US" dirty="0" smtClean="0">
                <a:solidFill>
                  <a:srgbClr val="000000"/>
                </a:solidFill>
                <a:latin typeface="Times New Roman" panose="02020603050405020304" pitchFamily="18" charset="0"/>
                <a:ea typeface="Times New Roman" panose="02020603050405020304" pitchFamily="18" charset="0"/>
              </a:rPr>
              <a:t>.</a:t>
            </a:r>
          </a:p>
          <a:p>
            <a:pPr>
              <a:lnSpc>
                <a:spcPct val="150000"/>
              </a:lnSpc>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The </a:t>
            </a:r>
            <a:r>
              <a:rPr lang="en-US" dirty="0">
                <a:solidFill>
                  <a:srgbClr val="000000"/>
                </a:solidFill>
                <a:latin typeface="Times New Roman" panose="02020603050405020304" pitchFamily="18" charset="0"/>
                <a:ea typeface="Times New Roman" panose="02020603050405020304" pitchFamily="18" charset="0"/>
              </a:rPr>
              <a:t>researcher used primary data. The database of parents was obtained from the social worker working for a Non-Profit Organization (</a:t>
            </a:r>
            <a:r>
              <a:rPr lang="en-US" dirty="0" err="1">
                <a:solidFill>
                  <a:srgbClr val="000000"/>
                </a:solidFill>
                <a:latin typeface="Times New Roman" panose="02020603050405020304" pitchFamily="18" charset="0"/>
                <a:ea typeface="Times New Roman" panose="02020603050405020304" pitchFamily="18" charset="0"/>
              </a:rPr>
              <a:t>Mzamo</a:t>
            </a:r>
            <a:r>
              <a:rPr lang="en-US" dirty="0">
                <a:solidFill>
                  <a:srgbClr val="000000"/>
                </a:solidFill>
                <a:latin typeface="Times New Roman" panose="02020603050405020304" pitchFamily="18" charset="0"/>
                <a:ea typeface="Times New Roman" panose="02020603050405020304" pitchFamily="18" charset="0"/>
              </a:rPr>
              <a:t> Child Care Guidance &amp; Training Initiative of KZN), dealing with children with disabilities situated at Prince </a:t>
            </a:r>
            <a:r>
              <a:rPr lang="en-US" dirty="0" err="1">
                <a:solidFill>
                  <a:srgbClr val="000000"/>
                </a:solidFill>
                <a:latin typeface="Times New Roman" panose="02020603050405020304" pitchFamily="18" charset="0"/>
                <a:ea typeface="Times New Roman" panose="02020603050405020304" pitchFamily="18" charset="0"/>
              </a:rPr>
              <a:t>Mshiyeni</a:t>
            </a:r>
            <a:r>
              <a:rPr lang="en-US" dirty="0">
                <a:solidFill>
                  <a:srgbClr val="000000"/>
                </a:solidFill>
                <a:latin typeface="Times New Roman" panose="02020603050405020304" pitchFamily="18" charset="0"/>
                <a:ea typeface="Times New Roman" panose="02020603050405020304" pitchFamily="18" charset="0"/>
              </a:rPr>
              <a:t> Memorial Hospital off </a:t>
            </a:r>
            <a:r>
              <a:rPr lang="en-US" dirty="0" err="1">
                <a:solidFill>
                  <a:srgbClr val="000000"/>
                </a:solidFill>
                <a:latin typeface="Times New Roman" panose="02020603050405020304" pitchFamily="18" charset="0"/>
                <a:ea typeface="Times New Roman" panose="02020603050405020304" pitchFamily="18" charset="0"/>
              </a:rPr>
              <a:t>Mangosuthu</a:t>
            </a:r>
            <a:r>
              <a:rPr lang="en-US" dirty="0">
                <a:solidFill>
                  <a:srgbClr val="000000"/>
                </a:solidFill>
                <a:latin typeface="Times New Roman" panose="02020603050405020304" pitchFamily="18" charset="0"/>
                <a:ea typeface="Times New Roman" panose="02020603050405020304" pitchFamily="18" charset="0"/>
              </a:rPr>
              <a:t> Highway, </a:t>
            </a:r>
            <a:r>
              <a:rPr lang="en-US" dirty="0" err="1">
                <a:solidFill>
                  <a:srgbClr val="000000"/>
                </a:solidFill>
                <a:latin typeface="Times New Roman" panose="02020603050405020304" pitchFamily="18" charset="0"/>
                <a:ea typeface="Times New Roman" panose="02020603050405020304" pitchFamily="18" charset="0"/>
              </a:rPr>
              <a:t>Umlazi</a:t>
            </a:r>
            <a:r>
              <a:rPr lang="en-US" dirty="0">
                <a:solidFill>
                  <a:srgbClr val="000000"/>
                </a:solidFill>
                <a:latin typeface="Times New Roman" panose="02020603050405020304" pitchFamily="18" charset="0"/>
                <a:ea typeface="Times New Roman" panose="02020603050405020304" pitchFamily="18" charset="0"/>
              </a:rPr>
              <a:t>, and with satellite offices at eThekwini and iLembe and Zululand Districts. There is one satellite office at </a:t>
            </a:r>
            <a:r>
              <a:rPr lang="en-US" dirty="0" smtClean="0">
                <a:solidFill>
                  <a:srgbClr val="000000"/>
                </a:solidFill>
                <a:latin typeface="Times New Roman" panose="02020603050405020304" pitchFamily="18" charset="0"/>
                <a:ea typeface="Times New Roman" panose="02020603050405020304" pitchFamily="18" charset="0"/>
              </a:rPr>
              <a:t>Nongoma </a:t>
            </a:r>
            <a:r>
              <a:rPr lang="en-US" dirty="0">
                <a:solidFill>
                  <a:srgbClr val="000000"/>
                </a:solidFill>
                <a:latin typeface="Times New Roman" panose="02020603050405020304" pitchFamily="18" charset="0"/>
                <a:ea typeface="Times New Roman" panose="02020603050405020304" pitchFamily="18" charset="0"/>
              </a:rPr>
              <a:t>under the Zululand </a:t>
            </a:r>
            <a:r>
              <a:rPr lang="en-US" dirty="0" smtClean="0">
                <a:solidFill>
                  <a:srgbClr val="000000"/>
                </a:solidFill>
                <a:latin typeface="Times New Roman" panose="02020603050405020304" pitchFamily="18" charset="0"/>
                <a:ea typeface="Times New Roman" panose="02020603050405020304" pitchFamily="18" charset="0"/>
              </a:rPr>
              <a:t>District.</a:t>
            </a:r>
          </a:p>
        </p:txBody>
      </p:sp>
    </p:spTree>
    <p:extLst>
      <p:ext uri="{BB962C8B-B14F-4D97-AF65-F5344CB8AC3E}">
        <p14:creationId xmlns:p14="http://schemas.microsoft.com/office/powerpoint/2010/main" val="150269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796" y="609600"/>
            <a:ext cx="8631206" cy="675992"/>
          </a:xfrm>
        </p:spPr>
        <p:txBody>
          <a:bodyPr/>
          <a:lstStyle/>
          <a:p>
            <a:r>
              <a:rPr lang="en-US" sz="1800" dirty="0">
                <a:solidFill>
                  <a:prstClr val="black"/>
                </a:solidFill>
                <a:latin typeface="Times New Roman" panose="02020603050405020304" pitchFamily="18" charset="0"/>
                <a:cs typeface="Times New Roman" panose="02020603050405020304" pitchFamily="18" charset="0"/>
              </a:rPr>
              <a:t>STUDY AREA AND METHODOLOGY</a:t>
            </a:r>
            <a:endParaRPr lang="en-US" dirty="0"/>
          </a:p>
        </p:txBody>
      </p:sp>
      <p:sp>
        <p:nvSpPr>
          <p:cNvPr id="3" name="Content Placeholder 2"/>
          <p:cNvSpPr>
            <a:spLocks noGrp="1"/>
          </p:cNvSpPr>
          <p:nvPr>
            <p:ph idx="1"/>
          </p:nvPr>
        </p:nvSpPr>
        <p:spPr>
          <a:xfrm>
            <a:off x="389299" y="1195057"/>
            <a:ext cx="8884703" cy="4846306"/>
          </a:xfrm>
        </p:spPr>
        <p:txBody>
          <a:bodyPr/>
          <a:lstStyle/>
          <a:p>
            <a:pPr lvl="0">
              <a:lnSpc>
                <a:spcPct val="150000"/>
              </a:lnSpc>
              <a:buClr>
                <a:srgbClr val="90C226"/>
              </a:buCl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There are two hospitals close to Nongoma town; one is a public hospital (Benedictine Hospital) and the other a privately-owned hospital (Philani Hospital). Large parts of the population in Nongoma Municipality are more than 90 minutes' travel time from a hospital facility. There is a total of 18 clinics and the backlog of clinics has been determined to be 33.</a:t>
            </a:r>
            <a:endParaRPr lang="en-US"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05130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77228"/>
          </a:xfrm>
        </p:spPr>
        <p:txBody>
          <a:bodyPr>
            <a:noAutofit/>
          </a:bodyPr>
          <a:lstStyle/>
          <a:p>
            <a:pPr marL="228600" lvl="0" indent="-228600">
              <a:spcBef>
                <a:spcPts val="1000"/>
              </a:spcBef>
            </a:pPr>
            <a:r>
              <a:rPr lang="en-US" sz="1800" dirty="0" smtClean="0">
                <a:solidFill>
                  <a:schemeClr val="tx1"/>
                </a:solidFill>
                <a:latin typeface="Times New Roman" panose="02020603050405020304" pitchFamily="18" charset="0"/>
                <a:ea typeface="+mn-ea"/>
                <a:cs typeface="Times New Roman" panose="02020603050405020304" pitchFamily="18" charset="0"/>
              </a:rPr>
              <a:t>RESEARCH DESIGN</a:t>
            </a:r>
            <a:br>
              <a:rPr lang="en-US" sz="1800" dirty="0" smtClean="0">
                <a:solidFill>
                  <a:schemeClr val="tx1"/>
                </a:solidFill>
                <a:latin typeface="Times New Roman" panose="02020603050405020304" pitchFamily="18" charset="0"/>
                <a:ea typeface="+mn-ea"/>
                <a:cs typeface="Times New Roman" panose="02020603050405020304" pitchFamily="18" charset="0"/>
              </a:rPr>
            </a:b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1727" y="986829"/>
            <a:ext cx="8812275" cy="5054534"/>
          </a:xfrm>
        </p:spPr>
        <p:txBody>
          <a:bodyPr>
            <a:normAutofit/>
          </a:bodyPr>
          <a:lstStyle/>
          <a:p>
            <a:pPr>
              <a:buFont typeface="Wingdings" panose="05000000000000000000" pitchFamily="2" charset="2"/>
              <a:buChar char="v"/>
            </a:pPr>
            <a:endParaRPr lang="en-US" sz="1400" dirty="0" smtClean="0">
              <a:solidFill>
                <a:srgbClr val="00000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The </a:t>
            </a:r>
            <a:r>
              <a:rPr lang="en-US" dirty="0">
                <a:solidFill>
                  <a:srgbClr val="000000"/>
                </a:solidFill>
                <a:latin typeface="Times New Roman" panose="02020603050405020304" pitchFamily="18" charset="0"/>
                <a:ea typeface="Times New Roman" panose="02020603050405020304" pitchFamily="18" charset="0"/>
              </a:rPr>
              <a:t>study employed a qualitative research </a:t>
            </a:r>
            <a:r>
              <a:rPr lang="en-US" dirty="0" smtClean="0">
                <a:solidFill>
                  <a:srgbClr val="000000"/>
                </a:solidFill>
                <a:latin typeface="Times New Roman" panose="02020603050405020304" pitchFamily="18" charset="0"/>
                <a:ea typeface="Times New Roman" panose="02020603050405020304" pitchFamily="18" charset="0"/>
              </a:rPr>
              <a:t>approach.</a:t>
            </a:r>
          </a:p>
          <a:p>
            <a:pPr>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B</a:t>
            </a:r>
            <a:r>
              <a:rPr lang="en-US" dirty="0" smtClean="0">
                <a:solidFill>
                  <a:srgbClr val="000000"/>
                </a:solidFill>
                <a:latin typeface="Times New Roman" panose="02020603050405020304" pitchFamily="18" charset="0"/>
                <a:ea typeface="Times New Roman" panose="02020603050405020304" pitchFamily="18" charset="0"/>
              </a:rPr>
              <a:t>oth </a:t>
            </a:r>
            <a:r>
              <a:rPr lang="en-US" dirty="0">
                <a:solidFill>
                  <a:srgbClr val="000000"/>
                </a:solidFill>
                <a:latin typeface="Times New Roman" panose="02020603050405020304" pitchFamily="18" charset="0"/>
                <a:ea typeface="Times New Roman" panose="02020603050405020304" pitchFamily="18" charset="0"/>
              </a:rPr>
              <a:t>exploratory and descriptive research </a:t>
            </a:r>
            <a:r>
              <a:rPr lang="en-US" dirty="0" smtClean="0">
                <a:solidFill>
                  <a:srgbClr val="000000"/>
                </a:solidFill>
                <a:latin typeface="Times New Roman" panose="02020603050405020304" pitchFamily="18" charset="0"/>
                <a:ea typeface="Times New Roman" panose="02020603050405020304" pitchFamily="18" charset="0"/>
              </a:rPr>
              <a:t>used</a:t>
            </a:r>
          </a:p>
          <a:p>
            <a:pPr marL="0" indent="0">
              <a:buNone/>
            </a:pPr>
            <a:endParaRPr lang="en-US" dirty="0" smtClean="0">
              <a:solidFill>
                <a:srgbClr val="000000"/>
              </a:solidFill>
              <a:latin typeface="Times New Roman" panose="02020603050405020304" pitchFamily="18" charset="0"/>
              <a:ea typeface="Times New Roman" panose="02020603050405020304" pitchFamily="18" charset="0"/>
            </a:endParaRPr>
          </a:p>
          <a:p>
            <a:pPr marL="0" indent="0">
              <a:buNone/>
            </a:pPr>
            <a:r>
              <a:rPr lang="en-US" dirty="0" smtClean="0">
                <a:solidFill>
                  <a:srgbClr val="000000"/>
                </a:solidFill>
                <a:latin typeface="Times New Roman" panose="02020603050405020304" pitchFamily="18" charset="0"/>
                <a:ea typeface="Times New Roman" panose="02020603050405020304" pitchFamily="18" charset="0"/>
              </a:rPr>
              <a:t>Sample and sampling strategy</a:t>
            </a:r>
          </a:p>
          <a:p>
            <a:pPr lvl="0">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Both purposive or judgmental and snowball sampling were used. </a:t>
            </a:r>
            <a:endParaRPr lang="en-US" dirty="0" smtClean="0">
              <a:solidFill>
                <a:srgbClr val="00000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rPr>
              <a:t>The study consists of 10  females caregivers and  children with physical disabilities  between the age of 5 and 14</a:t>
            </a:r>
          </a:p>
        </p:txBody>
      </p:sp>
      <p:sp>
        <p:nvSpPr>
          <p:cNvPr id="4" name="Rectangle 2"/>
          <p:cNvSpPr>
            <a:spLocks noChangeArrowheads="1"/>
          </p:cNvSpPr>
          <p:nvPr/>
        </p:nvSpPr>
        <p:spPr bwMode="auto">
          <a:xfrm>
            <a:off x="0" y="43934"/>
            <a:ext cx="1878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1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175"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073" name="Picture 50649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5715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098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506" y="609600"/>
            <a:ext cx="8341495" cy="341014"/>
          </a:xfrm>
        </p:spPr>
        <p:txBody>
          <a:bodyPr>
            <a:noAutofit/>
          </a:bodyPr>
          <a:lstStyle/>
          <a:p>
            <a:r>
              <a:rPr lang="en-US" sz="1800" dirty="0" smtClean="0">
                <a:solidFill>
                  <a:schemeClr val="tx1"/>
                </a:solidFill>
                <a:latin typeface="Times New Roman" panose="02020603050405020304" pitchFamily="18" charset="0"/>
                <a:cs typeface="Times New Roman" panose="02020603050405020304" pitchFamily="18" charset="0"/>
              </a:rPr>
              <a:t>DATA COLLECTION AND ANALYSIS</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0780" y="878186"/>
            <a:ext cx="8803222" cy="5163177"/>
          </a:xfrm>
        </p:spPr>
        <p:txBody>
          <a:bodyPr>
            <a:normAutofit/>
          </a:bodyPr>
          <a:lstStyle/>
          <a:p>
            <a:pPr lvl="0">
              <a:lnSpc>
                <a:spcPct val="170000"/>
              </a:lnSpc>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Semi-structured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interviews were conducted. Semi-structured, open-ended questions and observation enable respondents to express thoughts naturally and act accordingly. </a:t>
            </a:r>
            <a:endPar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70000"/>
              </a:lnSpc>
              <a:buFont typeface="Wingdings" panose="05000000000000000000" pitchFamily="2" charset="2"/>
              <a:buChar char="v"/>
            </a:pPr>
            <a:r>
              <a:rPr lang="en-US" dirty="0">
                <a:solidFill>
                  <a:srgbClr val="000000"/>
                </a:solidFill>
                <a:latin typeface="Times New Roman" panose="02020603050405020304" pitchFamily="18" charset="0"/>
                <a:ea typeface="Times New Roman" panose="02020603050405020304" pitchFamily="18" charset="0"/>
              </a:rPr>
              <a:t>Data were obtained from the caregivers taking care of the children with physical disabilities, who have first-hand information regarding the financial barriers to accessing health care </a:t>
            </a:r>
            <a:r>
              <a:rPr lang="en-US" dirty="0" smtClean="0">
                <a:solidFill>
                  <a:srgbClr val="000000"/>
                </a:solidFill>
                <a:latin typeface="Times New Roman" panose="02020603050405020304" pitchFamily="18" charset="0"/>
                <a:ea typeface="Times New Roman" panose="02020603050405020304" pitchFamily="18" charset="0"/>
              </a:rPr>
              <a:t>services.</a:t>
            </a:r>
            <a:endParaRPr lang="en-US" dirty="0">
              <a:solidFill>
                <a:prstClr val="black"/>
              </a:solidFill>
              <a:latin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v"/>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data were </a:t>
            </a: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analyzed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through thematic analysis since this is perceived to be the best suitable method for ascertaining information which is sought using analysis. An interview guide consisting of a list of open-ended questions was </a:t>
            </a: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utilized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order to obtain lengthy responses. </a:t>
            </a:r>
            <a:endPar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14605" marR="133985" algn="just">
              <a:lnSpc>
                <a:spcPct val="146000"/>
              </a:lnSpc>
              <a:spcBef>
                <a:spcPts val="0"/>
              </a:spcBef>
              <a:spcAft>
                <a:spcPts val="550"/>
              </a:spcAft>
            </a:pPr>
            <a:endParaRPr lang="en-US"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133985" indent="0" algn="just">
              <a:lnSpc>
                <a:spcPct val="146000"/>
              </a:lnSpc>
              <a:spcBef>
                <a:spcPts val="0"/>
              </a:spcBef>
              <a:spcAft>
                <a:spcPts val="550"/>
              </a:spcAft>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913077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658</TotalTime>
  <Words>1484</Words>
  <Application>Microsoft Office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Times New Roman</vt:lpstr>
      <vt:lpstr>Trebuchet MS</vt:lpstr>
      <vt:lpstr>Wingdings</vt:lpstr>
      <vt:lpstr>Wingdings 3</vt:lpstr>
      <vt:lpstr>Facet</vt:lpstr>
      <vt:lpstr>FINANCIAL BARRIERS TO ACCESSING HEALTH CARE SERVICES : CAREGIVERS OF CHILDREN WITH PHYSICAL DISABILITIES </vt:lpstr>
      <vt:lpstr>OUTLINE OF THE PRESENTATION</vt:lpstr>
      <vt:lpstr>INTRODUCTION</vt:lpstr>
      <vt:lpstr>INTRODUCTION CONTINUES </vt:lpstr>
      <vt:lpstr>LEGAL INSTRUMENTS</vt:lpstr>
      <vt:lpstr>STUDY AREA AND METHODOLOGY</vt:lpstr>
      <vt:lpstr>STUDY AREA AND METHODOLOGY</vt:lpstr>
      <vt:lpstr>RESEARCH DESIGN </vt:lpstr>
      <vt:lpstr>DATA COLLECTION AND ANALYSIS</vt:lpstr>
      <vt:lpstr>ETHICAL CONSIDERATIONS </vt:lpstr>
      <vt:lpstr>FINDINGS</vt:lpstr>
      <vt:lpstr>RECOMMENDATIONS </vt:lpstr>
      <vt:lpstr>RECOMMENDATIONS CONTINUES</vt:lpstr>
      <vt:lpstr>CONCLUSION</vt:lpstr>
      <vt:lpstr>CONCLUSION CONTINUES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barriers to accessing health care services : caregivers of children with physical disabilities</dc:title>
  <dc:creator>Nokuthula Zulu</dc:creator>
  <cp:lastModifiedBy>Nokuthula Zulu</cp:lastModifiedBy>
  <cp:revision>58</cp:revision>
  <cp:lastPrinted>2023-09-22T11:40:42Z</cp:lastPrinted>
  <dcterms:created xsi:type="dcterms:W3CDTF">2023-09-18T06:55:58Z</dcterms:created>
  <dcterms:modified xsi:type="dcterms:W3CDTF">2023-09-24T15:56:37Z</dcterms:modified>
</cp:coreProperties>
</file>