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Lst>
  <p:notesMasterIdLst>
    <p:notesMasterId r:id="rId13"/>
  </p:notesMasterIdLst>
  <p:sldIdLst>
    <p:sldId id="256" r:id="rId3"/>
    <p:sldId id="257" r:id="rId4"/>
    <p:sldId id="270" r:id="rId5"/>
    <p:sldId id="280" r:id="rId6"/>
    <p:sldId id="281" r:id="rId7"/>
    <p:sldId id="282" r:id="rId8"/>
    <p:sldId id="283" r:id="rId9"/>
    <p:sldId id="285" r:id="rId10"/>
    <p:sldId id="284"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09" autoAdjust="0"/>
    <p:restoredTop sz="94713" autoAdjust="0"/>
  </p:normalViewPr>
  <p:slideViewPr>
    <p:cSldViewPr snapToGrid="0">
      <p:cViewPr>
        <p:scale>
          <a:sx n="50" d="100"/>
          <a:sy n="50" d="100"/>
        </p:scale>
        <p:origin x="1004" y="312"/>
      </p:cViewPr>
      <p:guideLst/>
    </p:cSldViewPr>
  </p:slideViewPr>
  <p:notesTextViewPr>
    <p:cViewPr>
      <p:scale>
        <a:sx n="3" d="2"/>
        <a:sy n="3" d="2"/>
      </p:scale>
      <p:origin x="0" y="0"/>
    </p:cViewPr>
  </p:notesTextViewPr>
  <p:sorterViewPr>
    <p:cViewPr>
      <p:scale>
        <a:sx n="100" d="100"/>
        <a:sy n="100" d="100"/>
      </p:scale>
      <p:origin x="0" y="-7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A479BB-03AC-4090-8A74-0E28D6F5239D}" type="doc">
      <dgm:prSet loTypeId="urn:microsoft.com/office/officeart/2005/8/layout/hierarchy1" loCatId="hierarchy" qsTypeId="urn:microsoft.com/office/officeart/2005/8/quickstyle/simple2" qsCatId="simple" csTypeId="urn:microsoft.com/office/officeart/2005/8/colors/colorful5" csCatId="colorful" phldr="1"/>
      <dgm:spPr/>
      <dgm:t>
        <a:bodyPr/>
        <a:lstStyle/>
        <a:p>
          <a:endParaRPr lang="en-US"/>
        </a:p>
      </dgm:t>
    </dgm:pt>
    <dgm:pt modelId="{17338B04-A9D5-4D87-8CE3-908D87270702}">
      <dgm:prSet/>
      <dgm:spPr/>
      <dgm:t>
        <a:bodyPr/>
        <a:lstStyle/>
        <a:p>
          <a:pPr>
            <a:lnSpc>
              <a:spcPct val="100000"/>
            </a:lnSpc>
          </a:pPr>
          <a:r>
            <a:rPr lang="en-ZA" b="1" dirty="0"/>
            <a:t>Fieldwork, </a:t>
          </a:r>
          <a:r>
            <a:rPr lang="en-ZA" dirty="0"/>
            <a:t>which is also known as field instruction, field placement, field education, practicum or internship, It is an integral component of social work education.</a:t>
          </a:r>
          <a:endParaRPr lang="en-US" dirty="0"/>
        </a:p>
      </dgm:t>
    </dgm:pt>
    <dgm:pt modelId="{C404C15D-FC86-49AB-B547-B79AD56E09EA}" type="parTrans" cxnId="{C199615A-3CC2-40EC-A108-3ABE5FBC316B}">
      <dgm:prSet/>
      <dgm:spPr/>
      <dgm:t>
        <a:bodyPr/>
        <a:lstStyle/>
        <a:p>
          <a:endParaRPr lang="en-US"/>
        </a:p>
      </dgm:t>
    </dgm:pt>
    <dgm:pt modelId="{B5E641CA-5640-45D7-8685-60BC4F8BCCC1}" type="sibTrans" cxnId="{C199615A-3CC2-40EC-A108-3ABE5FBC316B}">
      <dgm:prSet/>
      <dgm:spPr/>
      <dgm:t>
        <a:bodyPr/>
        <a:lstStyle/>
        <a:p>
          <a:pPr>
            <a:lnSpc>
              <a:spcPct val="100000"/>
            </a:lnSpc>
          </a:pPr>
          <a:endParaRPr lang="en-US"/>
        </a:p>
      </dgm:t>
    </dgm:pt>
    <dgm:pt modelId="{05FB9752-DE82-4D22-8AC2-BD78A365BC50}">
      <dgm:prSet/>
      <dgm:spPr/>
      <dgm:t>
        <a:bodyPr/>
        <a:lstStyle/>
        <a:p>
          <a:pPr>
            <a:lnSpc>
              <a:spcPct val="100000"/>
            </a:lnSpc>
          </a:pPr>
          <a:r>
            <a:rPr lang="en-ZA" dirty="0"/>
            <a:t> Social work curriculum is based on both theory and practice, the provision of sound theory is critical as is fieldwork experience.</a:t>
          </a:r>
          <a:endParaRPr lang="en-US" dirty="0"/>
        </a:p>
      </dgm:t>
    </dgm:pt>
    <dgm:pt modelId="{45D59009-163B-4718-BD22-EE104F300890}" type="parTrans" cxnId="{D3D3DE86-6139-49F0-8478-EA8FB0812393}">
      <dgm:prSet/>
      <dgm:spPr/>
      <dgm:t>
        <a:bodyPr/>
        <a:lstStyle/>
        <a:p>
          <a:endParaRPr lang="en-US"/>
        </a:p>
      </dgm:t>
    </dgm:pt>
    <dgm:pt modelId="{BEE228C9-7365-4BEF-9F9E-693C4BFB677A}" type="sibTrans" cxnId="{D3D3DE86-6139-49F0-8478-EA8FB0812393}">
      <dgm:prSet/>
      <dgm:spPr/>
      <dgm:t>
        <a:bodyPr/>
        <a:lstStyle/>
        <a:p>
          <a:pPr>
            <a:lnSpc>
              <a:spcPct val="100000"/>
            </a:lnSpc>
          </a:pPr>
          <a:endParaRPr lang="en-US"/>
        </a:p>
      </dgm:t>
    </dgm:pt>
    <dgm:pt modelId="{013D128E-B612-4CC8-AB6F-637F40A45BA6}">
      <dgm:prSet/>
      <dgm:spPr/>
      <dgm:t>
        <a:bodyPr/>
        <a:lstStyle/>
        <a:p>
          <a:pPr>
            <a:lnSpc>
              <a:spcPct val="100000"/>
            </a:lnSpc>
          </a:pPr>
          <a:r>
            <a:rPr lang="en-ZA" dirty="0"/>
            <a:t>It is critically important for social work students to integrate knowleage acquired, in a classroom environment.such practice principles, values and ethics .</a:t>
          </a:r>
          <a:endParaRPr lang="en-US" dirty="0"/>
        </a:p>
      </dgm:t>
    </dgm:pt>
    <dgm:pt modelId="{98311386-D3CC-4381-BBAC-84E750CF0141}" type="parTrans" cxnId="{C222A7ED-8EA2-4A0B-8DB3-9EC9E77DE38E}">
      <dgm:prSet/>
      <dgm:spPr/>
      <dgm:t>
        <a:bodyPr/>
        <a:lstStyle/>
        <a:p>
          <a:endParaRPr lang="en-US"/>
        </a:p>
      </dgm:t>
    </dgm:pt>
    <dgm:pt modelId="{8460C08C-5962-41DB-9424-7602ED864F83}" type="sibTrans" cxnId="{C222A7ED-8EA2-4A0B-8DB3-9EC9E77DE38E}">
      <dgm:prSet/>
      <dgm:spPr/>
      <dgm:t>
        <a:bodyPr/>
        <a:lstStyle/>
        <a:p>
          <a:endParaRPr lang="en-US"/>
        </a:p>
      </dgm:t>
    </dgm:pt>
    <dgm:pt modelId="{4733FEE0-14B0-4B93-8FDC-B4063BE4137E}">
      <dgm:prSet/>
      <dgm:spPr/>
      <dgm:t>
        <a:bodyPr/>
        <a:lstStyle/>
        <a:p>
          <a:pPr>
            <a:lnSpc>
              <a:spcPct val="100000"/>
            </a:lnSpc>
            <a:buFont typeface="Symbol" panose="05050102010706020507" pitchFamily="18" charset="2"/>
            <a:buChar char=""/>
          </a:pPr>
          <a:r>
            <a:rPr lang="en-US" dirty="0"/>
            <a:t>It is consistent with SACSSP and CHE requirements</a:t>
          </a:r>
        </a:p>
      </dgm:t>
    </dgm:pt>
    <dgm:pt modelId="{C0A02C6F-A79F-4F40-AA1C-51850D113371}" type="parTrans" cxnId="{D9AF1CA1-882E-4643-BF20-9DD42507841B}">
      <dgm:prSet/>
      <dgm:spPr/>
      <dgm:t>
        <a:bodyPr/>
        <a:lstStyle/>
        <a:p>
          <a:endParaRPr lang="en-ZA"/>
        </a:p>
      </dgm:t>
    </dgm:pt>
    <dgm:pt modelId="{29343381-FFD8-4B57-AE78-2E3FEDE71256}" type="sibTrans" cxnId="{D9AF1CA1-882E-4643-BF20-9DD42507841B}">
      <dgm:prSet/>
      <dgm:spPr/>
      <dgm:t>
        <a:bodyPr/>
        <a:lstStyle/>
        <a:p>
          <a:endParaRPr lang="en-ZA"/>
        </a:p>
      </dgm:t>
    </dgm:pt>
    <dgm:pt modelId="{CBB7B0D0-B712-4E56-8350-5B714AA87632}" type="pres">
      <dgm:prSet presAssocID="{FAA479BB-03AC-4090-8A74-0E28D6F5239D}" presName="hierChild1" presStyleCnt="0">
        <dgm:presLayoutVars>
          <dgm:chPref val="1"/>
          <dgm:dir/>
          <dgm:animOne val="branch"/>
          <dgm:animLvl val="lvl"/>
          <dgm:resizeHandles/>
        </dgm:presLayoutVars>
      </dgm:prSet>
      <dgm:spPr/>
    </dgm:pt>
    <dgm:pt modelId="{632FE2CF-3B1C-4801-AA1E-3F23EDDC8DBA}" type="pres">
      <dgm:prSet presAssocID="{17338B04-A9D5-4D87-8CE3-908D87270702}" presName="hierRoot1" presStyleCnt="0"/>
      <dgm:spPr/>
    </dgm:pt>
    <dgm:pt modelId="{A1EC6372-1289-4057-8E0B-24C301FA1E9F}" type="pres">
      <dgm:prSet presAssocID="{17338B04-A9D5-4D87-8CE3-908D87270702}" presName="composite" presStyleCnt="0"/>
      <dgm:spPr/>
    </dgm:pt>
    <dgm:pt modelId="{608E1546-C884-44C6-AC3F-5F64F74C7C80}" type="pres">
      <dgm:prSet presAssocID="{17338B04-A9D5-4D87-8CE3-908D87270702}" presName="background" presStyleLbl="node0" presStyleIdx="0" presStyleCnt="4"/>
      <dgm:spPr/>
    </dgm:pt>
    <dgm:pt modelId="{7152B0BC-B6DC-40EB-8A9E-9C5C7D6FDEA2}" type="pres">
      <dgm:prSet presAssocID="{17338B04-A9D5-4D87-8CE3-908D87270702}" presName="text" presStyleLbl="fgAcc0" presStyleIdx="0" presStyleCnt="4" custScaleY="251085" custLinFactX="10202" custLinFactNeighborX="100000" custLinFactNeighborY="-27618">
        <dgm:presLayoutVars>
          <dgm:chPref val="3"/>
        </dgm:presLayoutVars>
      </dgm:prSet>
      <dgm:spPr/>
    </dgm:pt>
    <dgm:pt modelId="{59128E74-6864-417A-A5AA-A4910FCA8994}" type="pres">
      <dgm:prSet presAssocID="{17338B04-A9D5-4D87-8CE3-908D87270702}" presName="hierChild2" presStyleCnt="0"/>
      <dgm:spPr/>
    </dgm:pt>
    <dgm:pt modelId="{B505E1D5-19BC-4D32-B1CC-551A01B1B0DD}" type="pres">
      <dgm:prSet presAssocID="{4733FEE0-14B0-4B93-8FDC-B4063BE4137E}" presName="hierRoot1" presStyleCnt="0"/>
      <dgm:spPr/>
    </dgm:pt>
    <dgm:pt modelId="{EF4F6F24-1E67-46C8-A258-572401C1FAFD}" type="pres">
      <dgm:prSet presAssocID="{4733FEE0-14B0-4B93-8FDC-B4063BE4137E}" presName="composite" presStyleCnt="0"/>
      <dgm:spPr/>
    </dgm:pt>
    <dgm:pt modelId="{58C4116D-4548-4361-AC4E-4523E7B95471}" type="pres">
      <dgm:prSet presAssocID="{4733FEE0-14B0-4B93-8FDC-B4063BE4137E}" presName="background" presStyleLbl="node0" presStyleIdx="1" presStyleCnt="4"/>
      <dgm:spPr/>
    </dgm:pt>
    <dgm:pt modelId="{2A9C2876-BA4E-466F-AB7D-4866A8D1EE86}" type="pres">
      <dgm:prSet presAssocID="{4733FEE0-14B0-4B93-8FDC-B4063BE4137E}" presName="text" presStyleLbl="fgAcc0" presStyleIdx="1" presStyleCnt="4" custScaleY="217204" custLinFactX="19390" custLinFactNeighborX="100000" custLinFactNeighborY="-10752">
        <dgm:presLayoutVars>
          <dgm:chPref val="3"/>
        </dgm:presLayoutVars>
      </dgm:prSet>
      <dgm:spPr/>
    </dgm:pt>
    <dgm:pt modelId="{97FBF081-F943-4E82-A07F-ED197C4238AA}" type="pres">
      <dgm:prSet presAssocID="{4733FEE0-14B0-4B93-8FDC-B4063BE4137E}" presName="hierChild2" presStyleCnt="0"/>
      <dgm:spPr/>
    </dgm:pt>
    <dgm:pt modelId="{69280E02-F53D-4763-ABC0-A119478EAFB4}" type="pres">
      <dgm:prSet presAssocID="{05FB9752-DE82-4D22-8AC2-BD78A365BC50}" presName="hierRoot1" presStyleCnt="0"/>
      <dgm:spPr/>
    </dgm:pt>
    <dgm:pt modelId="{1C1C219C-22DD-4FE1-9D6A-F6B778901D30}" type="pres">
      <dgm:prSet presAssocID="{05FB9752-DE82-4D22-8AC2-BD78A365BC50}" presName="composite" presStyleCnt="0"/>
      <dgm:spPr/>
    </dgm:pt>
    <dgm:pt modelId="{4D5FC26D-360B-42B3-ADE8-C41A5EF8A657}" type="pres">
      <dgm:prSet presAssocID="{05FB9752-DE82-4D22-8AC2-BD78A365BC50}" presName="background" presStyleLbl="node0" presStyleIdx="2" presStyleCnt="4"/>
      <dgm:spPr/>
    </dgm:pt>
    <dgm:pt modelId="{B1FEDDB4-8486-4783-BDBD-70E38BEA4F48}" type="pres">
      <dgm:prSet presAssocID="{05FB9752-DE82-4D22-8AC2-BD78A365BC50}" presName="text" presStyleLbl="fgAcc0" presStyleIdx="2" presStyleCnt="4" custScaleY="155963" custLinFactX="-100000" custLinFactNeighborX="-138823" custLinFactNeighborY="943">
        <dgm:presLayoutVars>
          <dgm:chPref val="3"/>
        </dgm:presLayoutVars>
      </dgm:prSet>
      <dgm:spPr/>
    </dgm:pt>
    <dgm:pt modelId="{02511D77-687F-4AC0-BF33-E26761C75D4D}" type="pres">
      <dgm:prSet presAssocID="{05FB9752-DE82-4D22-8AC2-BD78A365BC50}" presName="hierChild2" presStyleCnt="0"/>
      <dgm:spPr/>
    </dgm:pt>
    <dgm:pt modelId="{1479C282-79BE-4FF7-AA08-29984EE32835}" type="pres">
      <dgm:prSet presAssocID="{013D128E-B612-4CC8-AB6F-637F40A45BA6}" presName="hierRoot1" presStyleCnt="0"/>
      <dgm:spPr/>
    </dgm:pt>
    <dgm:pt modelId="{B732FB4E-F693-41CC-937A-D938E29BFD7D}" type="pres">
      <dgm:prSet presAssocID="{013D128E-B612-4CC8-AB6F-637F40A45BA6}" presName="composite" presStyleCnt="0"/>
      <dgm:spPr/>
    </dgm:pt>
    <dgm:pt modelId="{2EC959B2-F6A5-431E-A57A-6F0D1E764CC2}" type="pres">
      <dgm:prSet presAssocID="{013D128E-B612-4CC8-AB6F-637F40A45BA6}" presName="background" presStyleLbl="node0" presStyleIdx="3" presStyleCnt="4"/>
      <dgm:spPr/>
    </dgm:pt>
    <dgm:pt modelId="{F1593371-990F-43F4-BA83-C1A52AEF1772}" type="pres">
      <dgm:prSet presAssocID="{013D128E-B612-4CC8-AB6F-637F40A45BA6}" presName="text" presStyleLbl="fgAcc0" presStyleIdx="3" presStyleCnt="4" custScaleY="203487">
        <dgm:presLayoutVars>
          <dgm:chPref val="3"/>
        </dgm:presLayoutVars>
      </dgm:prSet>
      <dgm:spPr/>
    </dgm:pt>
    <dgm:pt modelId="{3D4146C5-95A5-4BE4-92AA-F46BA4A27A8C}" type="pres">
      <dgm:prSet presAssocID="{013D128E-B612-4CC8-AB6F-637F40A45BA6}" presName="hierChild2" presStyleCnt="0"/>
      <dgm:spPr/>
    </dgm:pt>
  </dgm:ptLst>
  <dgm:cxnLst>
    <dgm:cxn modelId="{BF82470C-288D-48A7-AF83-FB94B60CB8F7}" type="presOf" srcId="{013D128E-B612-4CC8-AB6F-637F40A45BA6}" destId="{F1593371-990F-43F4-BA83-C1A52AEF1772}" srcOrd="0" destOrd="0" presId="urn:microsoft.com/office/officeart/2005/8/layout/hierarchy1"/>
    <dgm:cxn modelId="{676F9D5E-587C-400D-9FE7-76E175895A1D}" type="presOf" srcId="{05FB9752-DE82-4D22-8AC2-BD78A365BC50}" destId="{B1FEDDB4-8486-4783-BDBD-70E38BEA4F48}" srcOrd="0" destOrd="0" presId="urn:microsoft.com/office/officeart/2005/8/layout/hierarchy1"/>
    <dgm:cxn modelId="{BACF2D64-0E87-49B9-9BA3-CADF0ECE477D}" type="presOf" srcId="{17338B04-A9D5-4D87-8CE3-908D87270702}" destId="{7152B0BC-B6DC-40EB-8A9E-9C5C7D6FDEA2}" srcOrd="0" destOrd="0" presId="urn:microsoft.com/office/officeart/2005/8/layout/hierarchy1"/>
    <dgm:cxn modelId="{4DCA1A46-619F-4992-A881-F7F02E0C7908}" type="presOf" srcId="{4733FEE0-14B0-4B93-8FDC-B4063BE4137E}" destId="{2A9C2876-BA4E-466F-AB7D-4866A8D1EE86}" srcOrd="0" destOrd="0" presId="urn:microsoft.com/office/officeart/2005/8/layout/hierarchy1"/>
    <dgm:cxn modelId="{C199615A-3CC2-40EC-A108-3ABE5FBC316B}" srcId="{FAA479BB-03AC-4090-8A74-0E28D6F5239D}" destId="{17338B04-A9D5-4D87-8CE3-908D87270702}" srcOrd="0" destOrd="0" parTransId="{C404C15D-FC86-49AB-B547-B79AD56E09EA}" sibTransId="{B5E641CA-5640-45D7-8685-60BC4F8BCCC1}"/>
    <dgm:cxn modelId="{D3D3DE86-6139-49F0-8478-EA8FB0812393}" srcId="{FAA479BB-03AC-4090-8A74-0E28D6F5239D}" destId="{05FB9752-DE82-4D22-8AC2-BD78A365BC50}" srcOrd="2" destOrd="0" parTransId="{45D59009-163B-4718-BD22-EE104F300890}" sibTransId="{BEE228C9-7365-4BEF-9F9E-693C4BFB677A}"/>
    <dgm:cxn modelId="{D9AF1CA1-882E-4643-BF20-9DD42507841B}" srcId="{FAA479BB-03AC-4090-8A74-0E28D6F5239D}" destId="{4733FEE0-14B0-4B93-8FDC-B4063BE4137E}" srcOrd="1" destOrd="0" parTransId="{C0A02C6F-A79F-4F40-AA1C-51850D113371}" sibTransId="{29343381-FFD8-4B57-AE78-2E3FEDE71256}"/>
    <dgm:cxn modelId="{50BE41A1-DFC0-4CCA-AF9A-D2BF82510574}" type="presOf" srcId="{FAA479BB-03AC-4090-8A74-0E28D6F5239D}" destId="{CBB7B0D0-B712-4E56-8350-5B714AA87632}" srcOrd="0" destOrd="0" presId="urn:microsoft.com/office/officeart/2005/8/layout/hierarchy1"/>
    <dgm:cxn modelId="{C222A7ED-8EA2-4A0B-8DB3-9EC9E77DE38E}" srcId="{FAA479BB-03AC-4090-8A74-0E28D6F5239D}" destId="{013D128E-B612-4CC8-AB6F-637F40A45BA6}" srcOrd="3" destOrd="0" parTransId="{98311386-D3CC-4381-BBAC-84E750CF0141}" sibTransId="{8460C08C-5962-41DB-9424-7602ED864F83}"/>
    <dgm:cxn modelId="{7A01F69C-362E-44C8-A529-F03722B852D9}" type="presParOf" srcId="{CBB7B0D0-B712-4E56-8350-5B714AA87632}" destId="{632FE2CF-3B1C-4801-AA1E-3F23EDDC8DBA}" srcOrd="0" destOrd="0" presId="urn:microsoft.com/office/officeart/2005/8/layout/hierarchy1"/>
    <dgm:cxn modelId="{69488373-E1C2-490F-A610-8EEF37EE0EBF}" type="presParOf" srcId="{632FE2CF-3B1C-4801-AA1E-3F23EDDC8DBA}" destId="{A1EC6372-1289-4057-8E0B-24C301FA1E9F}" srcOrd="0" destOrd="0" presId="urn:microsoft.com/office/officeart/2005/8/layout/hierarchy1"/>
    <dgm:cxn modelId="{67B772B5-75D4-4502-B8AD-F159CFA9C686}" type="presParOf" srcId="{A1EC6372-1289-4057-8E0B-24C301FA1E9F}" destId="{608E1546-C884-44C6-AC3F-5F64F74C7C80}" srcOrd="0" destOrd="0" presId="urn:microsoft.com/office/officeart/2005/8/layout/hierarchy1"/>
    <dgm:cxn modelId="{4F7F6C87-7F50-4477-98E5-B0421A4861E1}" type="presParOf" srcId="{A1EC6372-1289-4057-8E0B-24C301FA1E9F}" destId="{7152B0BC-B6DC-40EB-8A9E-9C5C7D6FDEA2}" srcOrd="1" destOrd="0" presId="urn:microsoft.com/office/officeart/2005/8/layout/hierarchy1"/>
    <dgm:cxn modelId="{80DA4A26-DE15-45CF-8997-02931D7F88EB}" type="presParOf" srcId="{632FE2CF-3B1C-4801-AA1E-3F23EDDC8DBA}" destId="{59128E74-6864-417A-A5AA-A4910FCA8994}" srcOrd="1" destOrd="0" presId="urn:microsoft.com/office/officeart/2005/8/layout/hierarchy1"/>
    <dgm:cxn modelId="{9F80A708-C950-4E99-85C2-6689CCE20131}" type="presParOf" srcId="{CBB7B0D0-B712-4E56-8350-5B714AA87632}" destId="{B505E1D5-19BC-4D32-B1CC-551A01B1B0DD}" srcOrd="1" destOrd="0" presId="urn:microsoft.com/office/officeart/2005/8/layout/hierarchy1"/>
    <dgm:cxn modelId="{14C8AD5F-604C-4475-9B7E-0EB0D55ABB81}" type="presParOf" srcId="{B505E1D5-19BC-4D32-B1CC-551A01B1B0DD}" destId="{EF4F6F24-1E67-46C8-A258-572401C1FAFD}" srcOrd="0" destOrd="0" presId="urn:microsoft.com/office/officeart/2005/8/layout/hierarchy1"/>
    <dgm:cxn modelId="{CE35508F-28EE-4560-A2EC-60491CAFE8CC}" type="presParOf" srcId="{EF4F6F24-1E67-46C8-A258-572401C1FAFD}" destId="{58C4116D-4548-4361-AC4E-4523E7B95471}" srcOrd="0" destOrd="0" presId="urn:microsoft.com/office/officeart/2005/8/layout/hierarchy1"/>
    <dgm:cxn modelId="{EFC2045E-24F2-4AE9-8993-4E24EDA4147C}" type="presParOf" srcId="{EF4F6F24-1E67-46C8-A258-572401C1FAFD}" destId="{2A9C2876-BA4E-466F-AB7D-4866A8D1EE86}" srcOrd="1" destOrd="0" presId="urn:microsoft.com/office/officeart/2005/8/layout/hierarchy1"/>
    <dgm:cxn modelId="{CF87EBA3-8F59-4C2A-A5BB-DE2308AFABD7}" type="presParOf" srcId="{B505E1D5-19BC-4D32-B1CC-551A01B1B0DD}" destId="{97FBF081-F943-4E82-A07F-ED197C4238AA}" srcOrd="1" destOrd="0" presId="urn:microsoft.com/office/officeart/2005/8/layout/hierarchy1"/>
    <dgm:cxn modelId="{79B3A1CE-2C8F-4AD9-A030-EE5BA3FC6759}" type="presParOf" srcId="{CBB7B0D0-B712-4E56-8350-5B714AA87632}" destId="{69280E02-F53D-4763-ABC0-A119478EAFB4}" srcOrd="2" destOrd="0" presId="urn:microsoft.com/office/officeart/2005/8/layout/hierarchy1"/>
    <dgm:cxn modelId="{5BF2D681-F7AF-4F37-9F7E-6955A4127CF3}" type="presParOf" srcId="{69280E02-F53D-4763-ABC0-A119478EAFB4}" destId="{1C1C219C-22DD-4FE1-9D6A-F6B778901D30}" srcOrd="0" destOrd="0" presId="urn:microsoft.com/office/officeart/2005/8/layout/hierarchy1"/>
    <dgm:cxn modelId="{EA60BB21-FB32-469E-941E-0BA0CE2E4F70}" type="presParOf" srcId="{1C1C219C-22DD-4FE1-9D6A-F6B778901D30}" destId="{4D5FC26D-360B-42B3-ADE8-C41A5EF8A657}" srcOrd="0" destOrd="0" presId="urn:microsoft.com/office/officeart/2005/8/layout/hierarchy1"/>
    <dgm:cxn modelId="{CDC7139A-8AB3-481C-9775-C0CA89BF3951}" type="presParOf" srcId="{1C1C219C-22DD-4FE1-9D6A-F6B778901D30}" destId="{B1FEDDB4-8486-4783-BDBD-70E38BEA4F48}" srcOrd="1" destOrd="0" presId="urn:microsoft.com/office/officeart/2005/8/layout/hierarchy1"/>
    <dgm:cxn modelId="{74E1C4E5-51ED-4E85-AFC7-56661A319BCC}" type="presParOf" srcId="{69280E02-F53D-4763-ABC0-A119478EAFB4}" destId="{02511D77-687F-4AC0-BF33-E26761C75D4D}" srcOrd="1" destOrd="0" presId="urn:microsoft.com/office/officeart/2005/8/layout/hierarchy1"/>
    <dgm:cxn modelId="{BCB4A0C2-A09B-4CFC-8B2B-732A756E9507}" type="presParOf" srcId="{CBB7B0D0-B712-4E56-8350-5B714AA87632}" destId="{1479C282-79BE-4FF7-AA08-29984EE32835}" srcOrd="3" destOrd="0" presId="urn:microsoft.com/office/officeart/2005/8/layout/hierarchy1"/>
    <dgm:cxn modelId="{636FB8B3-36E5-4315-B247-76609C32368E}" type="presParOf" srcId="{1479C282-79BE-4FF7-AA08-29984EE32835}" destId="{B732FB4E-F693-41CC-937A-D938E29BFD7D}" srcOrd="0" destOrd="0" presId="urn:microsoft.com/office/officeart/2005/8/layout/hierarchy1"/>
    <dgm:cxn modelId="{21D8A8E9-312E-4A70-A0C7-31E1DFC70B8B}" type="presParOf" srcId="{B732FB4E-F693-41CC-937A-D938E29BFD7D}" destId="{2EC959B2-F6A5-431E-A57A-6F0D1E764CC2}" srcOrd="0" destOrd="0" presId="urn:microsoft.com/office/officeart/2005/8/layout/hierarchy1"/>
    <dgm:cxn modelId="{CE3AB4DF-F6D2-45FB-938C-44CB4C684BFB}" type="presParOf" srcId="{B732FB4E-F693-41CC-937A-D938E29BFD7D}" destId="{F1593371-990F-43F4-BA83-C1A52AEF1772}" srcOrd="1" destOrd="0" presId="urn:microsoft.com/office/officeart/2005/8/layout/hierarchy1"/>
    <dgm:cxn modelId="{9DE20468-569E-42FB-89BE-BE7B189442AB}" type="presParOf" srcId="{1479C282-79BE-4FF7-AA08-29984EE32835}" destId="{3D4146C5-95A5-4BE4-92AA-F46BA4A27A8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8E1546-C884-44C6-AC3F-5F64F74C7C80}">
      <dsp:nvSpPr>
        <dsp:cNvPr id="0" name=""/>
        <dsp:cNvSpPr/>
      </dsp:nvSpPr>
      <dsp:spPr>
        <a:xfrm>
          <a:off x="2542999" y="-243268"/>
          <a:ext cx="2304651" cy="367451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7152B0BC-B6DC-40EB-8A9E-9C5C7D6FDEA2}">
      <dsp:nvSpPr>
        <dsp:cNvPr id="0" name=""/>
        <dsp:cNvSpPr/>
      </dsp:nvSpPr>
      <dsp:spPr>
        <a:xfrm>
          <a:off x="2799071" y="0"/>
          <a:ext cx="2304651" cy="3674512"/>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en-ZA" sz="1600" b="1" kern="1200" dirty="0"/>
            <a:t>Fieldwork, </a:t>
          </a:r>
          <a:r>
            <a:rPr lang="en-ZA" sz="1600" kern="1200" dirty="0"/>
            <a:t>which is also known as field instruction, field placement, field education, practicum or internship, It is an integral component of social work education.</a:t>
          </a:r>
          <a:endParaRPr lang="en-US" sz="1600" kern="1200" dirty="0"/>
        </a:p>
      </dsp:txBody>
      <dsp:txXfrm>
        <a:off x="2866572" y="67501"/>
        <a:ext cx="2169649" cy="3539510"/>
      </dsp:txXfrm>
    </dsp:sp>
    <dsp:sp modelId="{58C4116D-4548-4361-AC4E-4523E7B95471}">
      <dsp:nvSpPr>
        <dsp:cNvPr id="0" name=""/>
        <dsp:cNvSpPr/>
      </dsp:nvSpPr>
      <dsp:spPr>
        <a:xfrm>
          <a:off x="5571546" y="-28507"/>
          <a:ext cx="2304651" cy="317867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2A9C2876-BA4E-466F-AB7D-4866A8D1EE86}">
      <dsp:nvSpPr>
        <dsp:cNvPr id="0" name=""/>
        <dsp:cNvSpPr/>
      </dsp:nvSpPr>
      <dsp:spPr>
        <a:xfrm>
          <a:off x="5827619" y="214761"/>
          <a:ext cx="2304651" cy="3178679"/>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Font typeface="Symbol" panose="05050102010706020507" pitchFamily="18" charset="2"/>
            <a:buNone/>
          </a:pPr>
          <a:r>
            <a:rPr lang="en-US" sz="1600" kern="1200" dirty="0"/>
            <a:t>It is consistent with SACSSP and CHE requirements</a:t>
          </a:r>
        </a:p>
      </dsp:txBody>
      <dsp:txXfrm>
        <a:off x="5895120" y="282262"/>
        <a:ext cx="2169649" cy="3043677"/>
      </dsp:txXfrm>
    </dsp:sp>
    <dsp:sp modelId="{4D5FC26D-360B-42B3-ADE8-C41A5EF8A657}">
      <dsp:nvSpPr>
        <dsp:cNvPr id="0" name=""/>
        <dsp:cNvSpPr/>
      </dsp:nvSpPr>
      <dsp:spPr>
        <a:xfrm>
          <a:off x="132782" y="142643"/>
          <a:ext cx="2304651" cy="228244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B1FEDDB4-8486-4783-BDBD-70E38BEA4F48}">
      <dsp:nvSpPr>
        <dsp:cNvPr id="0" name=""/>
        <dsp:cNvSpPr/>
      </dsp:nvSpPr>
      <dsp:spPr>
        <a:xfrm>
          <a:off x="388854" y="385912"/>
          <a:ext cx="2304651" cy="2282446"/>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en-ZA" sz="1600" kern="1200" dirty="0"/>
            <a:t> Social work curriculum is based on both theory and practice, the provision of sound theory is critical as is fieldwork experience.</a:t>
          </a:r>
          <a:endParaRPr lang="en-US" sz="1600" kern="1200" dirty="0"/>
        </a:p>
      </dsp:txBody>
      <dsp:txXfrm>
        <a:off x="455705" y="452763"/>
        <a:ext cx="2170949" cy="2148744"/>
      </dsp:txXfrm>
    </dsp:sp>
    <dsp:sp modelId="{2EC959B2-F6A5-431E-A57A-6F0D1E764CC2}">
      <dsp:nvSpPr>
        <dsp:cNvPr id="0" name=""/>
        <dsp:cNvSpPr/>
      </dsp:nvSpPr>
      <dsp:spPr>
        <a:xfrm>
          <a:off x="8453615" y="128843"/>
          <a:ext cx="2304651" cy="297793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F1593371-990F-43F4-BA83-C1A52AEF1772}">
      <dsp:nvSpPr>
        <dsp:cNvPr id="0" name=""/>
        <dsp:cNvSpPr/>
      </dsp:nvSpPr>
      <dsp:spPr>
        <a:xfrm>
          <a:off x="8709687" y="372112"/>
          <a:ext cx="2304651" cy="2977937"/>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en-ZA" sz="1600" kern="1200" dirty="0"/>
            <a:t>It is critically important for social work students to integrate knowleage acquired, in a classroom environment.such practice principles, values and ethics .</a:t>
          </a:r>
          <a:endParaRPr lang="en-US" sz="1600" kern="1200" dirty="0"/>
        </a:p>
      </dsp:txBody>
      <dsp:txXfrm>
        <a:off x="8777188" y="439613"/>
        <a:ext cx="2169649" cy="284293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AC440A-C937-498C-B698-4016BF89C97C}" type="datetimeFigureOut">
              <a:rPr lang="en-ZA" smtClean="0"/>
              <a:t>2023/09/24</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5B14D2-7AFA-4A58-BE42-C7AFCCA06D24}" type="slidenum">
              <a:rPr lang="en-ZA" smtClean="0"/>
              <a:t>‹#›</a:t>
            </a:fld>
            <a:endParaRPr lang="en-ZA"/>
          </a:p>
        </p:txBody>
      </p:sp>
    </p:spTree>
    <p:extLst>
      <p:ext uri="{BB962C8B-B14F-4D97-AF65-F5344CB8AC3E}">
        <p14:creationId xmlns:p14="http://schemas.microsoft.com/office/powerpoint/2010/main" val="3328773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9/24/2023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9/24/2023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9/24/2023</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7" name="Freeform: Shape 6">
            <a:extLst>
              <a:ext uri="{FF2B5EF4-FFF2-40B4-BE49-F238E27FC236}">
                <a16:creationId xmlns:a16="http://schemas.microsoft.com/office/drawing/2014/main" id="{EE48B279-627F-529C-23EA-3A31A8C4156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A9A3549E-0F66-23F3-F21D-E102A052C348}"/>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622610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9/24/2023</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80138042"/>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9/24/2023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7" name="Freeform: Shape 6">
            <a:extLst>
              <a:ext uri="{FF2B5EF4-FFF2-40B4-BE49-F238E27FC236}">
                <a16:creationId xmlns:a16="http://schemas.microsoft.com/office/drawing/2014/main" id="{3BD2F00B-0AA2-76FC-31C3-8038A6C3350F}"/>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0621A3CB-5FEE-3504-9721-8744530960BB}"/>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C732B674-9210-199B-5001-FFC1A0CDF6E1}"/>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0" name="Freeform: Shape 9">
            <a:extLst>
              <a:ext uri="{FF2B5EF4-FFF2-40B4-BE49-F238E27FC236}">
                <a16:creationId xmlns:a16="http://schemas.microsoft.com/office/drawing/2014/main" id="{9A194878-57F8-0308-A742-BACC4F18B983}"/>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id="{5C445C62-E533-2901-317E-238256ABD636}"/>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2" name="Freeform: Shape 11">
            <a:extLst>
              <a:ext uri="{FF2B5EF4-FFF2-40B4-BE49-F238E27FC236}">
                <a16:creationId xmlns:a16="http://schemas.microsoft.com/office/drawing/2014/main" id="{10ADCE82-1247-F2F1-0474-CAAEFB0882BB}"/>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Tree>
    <p:extLst>
      <p:ext uri="{BB962C8B-B14F-4D97-AF65-F5344CB8AC3E}">
        <p14:creationId xmlns:p14="http://schemas.microsoft.com/office/powerpoint/2010/main" val="370138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9/24/2023</a:t>
            </a:fld>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41547317"/>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
        <p:nvSpPr>
          <p:cNvPr id="10" name="Image 0" descr="preencoded.png">
            <a:extLst>
              <a:ext uri="{FF2B5EF4-FFF2-40B4-BE49-F238E27FC236}">
                <a16:creationId xmlns:a16="http://schemas.microsoft.com/office/drawing/2014/main" id="{BE70E663-3959-3F7B-2FCE-96C7BEB8B892}"/>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AE70176D-AD78-5774-C04E-8A73FAA45E7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2" name="Image 5" descr="preencoded.png">
            <a:extLst>
              <a:ext uri="{FF2B5EF4-FFF2-40B4-BE49-F238E27FC236}">
                <a16:creationId xmlns:a16="http://schemas.microsoft.com/office/drawing/2014/main" id="{719B0AFE-1330-BAEC-C853-6054456F3E16}"/>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3" name="Image 6" descr="preencoded.png">
            <a:extLst>
              <a:ext uri="{FF2B5EF4-FFF2-40B4-BE49-F238E27FC236}">
                <a16:creationId xmlns:a16="http://schemas.microsoft.com/office/drawing/2014/main" id="{D6F551F3-95DA-C172-5107-8860A54AD116}"/>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Tree>
    <p:extLst>
      <p:ext uri="{BB962C8B-B14F-4D97-AF65-F5344CB8AC3E}">
        <p14:creationId xmlns:p14="http://schemas.microsoft.com/office/powerpoint/2010/main" val="3971619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9/24/2023</a:t>
            </a:fld>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6" name="Freeform: Shape 5">
            <a:extLst>
              <a:ext uri="{FF2B5EF4-FFF2-40B4-BE49-F238E27FC236}">
                <a16:creationId xmlns:a16="http://schemas.microsoft.com/office/drawing/2014/main" id="{29619D1E-3D70-58AB-6B60-5CF72A723060}"/>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7" name="Freeform: Shape 6">
            <a:extLst>
              <a:ext uri="{FF2B5EF4-FFF2-40B4-BE49-F238E27FC236}">
                <a16:creationId xmlns:a16="http://schemas.microsoft.com/office/drawing/2014/main" id="{D6A9A3B4-FCAB-67CF-FF5A-84E2606E78E2}"/>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1042600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9/24/2023</a:t>
            </a:fld>
            <a:endParaRPr lang="en-US" dirty="0"/>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
        <p:nvSpPr>
          <p:cNvPr id="5" name="Freeform: Shape 4">
            <a:extLst>
              <a:ext uri="{FF2B5EF4-FFF2-40B4-BE49-F238E27FC236}">
                <a16:creationId xmlns:a16="http://schemas.microsoft.com/office/drawing/2014/main" id="{AE8CF217-52D7-CA58-FE4E-F84E26BD2EF4}"/>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6" name="Freeform: Shape 5">
            <a:extLst>
              <a:ext uri="{FF2B5EF4-FFF2-40B4-BE49-F238E27FC236}">
                <a16:creationId xmlns:a16="http://schemas.microsoft.com/office/drawing/2014/main" id="{AFD15D4E-0CDB-92BE-9A41-6F19A0976140}"/>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5826136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9/24/2023</a:t>
            </a:fld>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8" name="Freeform: Shape 7">
            <a:extLst>
              <a:ext uri="{FF2B5EF4-FFF2-40B4-BE49-F238E27FC236}">
                <a16:creationId xmlns:a16="http://schemas.microsoft.com/office/drawing/2014/main" id="{87FD3131-E54F-0618-EE4D-B077FB3AD78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4230577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9/24/2023</a:t>
            </a:fld>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3" name="Freeform: Shape 2">
            <a:extLst>
              <a:ext uri="{FF2B5EF4-FFF2-40B4-BE49-F238E27FC236}">
                <a16:creationId xmlns:a16="http://schemas.microsoft.com/office/drawing/2014/main" id="{869AEA56-BC7B-756B-C410-19B7DB805FD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3263259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9/24/2023</a:t>
            </a:fld>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464762436"/>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9/24/2023</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171794048"/>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9/24/2023</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875578296"/>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9/24/2023</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109430023"/>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9/24/2023</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321811198"/>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9/24/2023</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50541389"/>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9/24/2023</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332278899"/>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9/24/2023</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16421419"/>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45387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9/24/2023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83298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9/24/2023</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9/24/2023</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9/24/2023</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9/24/2023</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9/24/2023</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A87A34-81AB-432B-8DAE-1953F412C126}" type="datetimeFigureOut">
              <a:rPr lang="en-US" smtClean="0"/>
              <a:pPr/>
              <a:t>9/24/2023</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Presentation title</a:t>
            </a:r>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1567071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hd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9499C9FE-4B17-4937-9EB8-3E1A97E32D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A1AA859-8E3B-49BF-83F6-ADF050A2CF3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42" name="Freeform 5">
              <a:extLst>
                <a:ext uri="{FF2B5EF4-FFF2-40B4-BE49-F238E27FC236}">
                  <a16:creationId xmlns:a16="http://schemas.microsoft.com/office/drawing/2014/main" id="{EA5E9A71-2A94-4FAA-859F-1930C2E918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6">
              <a:extLst>
                <a:ext uri="{FF2B5EF4-FFF2-40B4-BE49-F238E27FC236}">
                  <a16:creationId xmlns:a16="http://schemas.microsoft.com/office/drawing/2014/main" id="{15C43A1A-EE63-4F18-BA50-6BCC0C5FB0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7">
              <a:extLst>
                <a:ext uri="{FF2B5EF4-FFF2-40B4-BE49-F238E27FC236}">
                  <a16:creationId xmlns:a16="http://schemas.microsoft.com/office/drawing/2014/main" id="{D20E631E-2C68-4E27-B833-094ECE5095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8">
              <a:extLst>
                <a:ext uri="{FF2B5EF4-FFF2-40B4-BE49-F238E27FC236}">
                  <a16:creationId xmlns:a16="http://schemas.microsoft.com/office/drawing/2014/main" id="{2446723A-FC6F-4012-8557-06069FA130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9">
              <a:extLst>
                <a:ext uri="{FF2B5EF4-FFF2-40B4-BE49-F238E27FC236}">
                  <a16:creationId xmlns:a16="http://schemas.microsoft.com/office/drawing/2014/main" id="{7F3D87D4-252C-4471-A220-28B58BF439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0">
              <a:extLst>
                <a:ext uri="{FF2B5EF4-FFF2-40B4-BE49-F238E27FC236}">
                  <a16:creationId xmlns:a16="http://schemas.microsoft.com/office/drawing/2014/main" id="{054B916A-0FD0-4006-BD6C-9D29CA03AC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1">
              <a:extLst>
                <a:ext uri="{FF2B5EF4-FFF2-40B4-BE49-F238E27FC236}">
                  <a16:creationId xmlns:a16="http://schemas.microsoft.com/office/drawing/2014/main" id="{2133C3B4-D163-43CB-B3FC-A1B9A1DC38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2">
              <a:extLst>
                <a:ext uri="{FF2B5EF4-FFF2-40B4-BE49-F238E27FC236}">
                  <a16:creationId xmlns:a16="http://schemas.microsoft.com/office/drawing/2014/main" id="{44DECBCA-815C-4296-B4DA-F12AD81F2D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3">
              <a:extLst>
                <a:ext uri="{FF2B5EF4-FFF2-40B4-BE49-F238E27FC236}">
                  <a16:creationId xmlns:a16="http://schemas.microsoft.com/office/drawing/2014/main" id="{B6C3CA6F-2113-4095-B77D-19519074C1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4">
              <a:extLst>
                <a:ext uri="{FF2B5EF4-FFF2-40B4-BE49-F238E27FC236}">
                  <a16:creationId xmlns:a16="http://schemas.microsoft.com/office/drawing/2014/main" id="{6A23EEC5-4C2F-4460-B6F6-A6852C46F1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5">
              <a:extLst>
                <a:ext uri="{FF2B5EF4-FFF2-40B4-BE49-F238E27FC236}">
                  <a16:creationId xmlns:a16="http://schemas.microsoft.com/office/drawing/2014/main" id="{9CAEC751-845A-4873-BCB3-29B7EF60FD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6">
              <a:extLst>
                <a:ext uri="{FF2B5EF4-FFF2-40B4-BE49-F238E27FC236}">
                  <a16:creationId xmlns:a16="http://schemas.microsoft.com/office/drawing/2014/main" id="{FA38FC93-11A4-4EB5-BC13-85FB353CD1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7">
              <a:extLst>
                <a:ext uri="{FF2B5EF4-FFF2-40B4-BE49-F238E27FC236}">
                  <a16:creationId xmlns:a16="http://schemas.microsoft.com/office/drawing/2014/main" id="{B5B6AC4D-E640-47F2-AA5A-9F9A1DB88E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18">
              <a:extLst>
                <a:ext uri="{FF2B5EF4-FFF2-40B4-BE49-F238E27FC236}">
                  <a16:creationId xmlns:a16="http://schemas.microsoft.com/office/drawing/2014/main" id="{962630FB-473F-4D83-8B9F-EC52E31CA5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19">
              <a:extLst>
                <a:ext uri="{FF2B5EF4-FFF2-40B4-BE49-F238E27FC236}">
                  <a16:creationId xmlns:a16="http://schemas.microsoft.com/office/drawing/2014/main" id="{035721E2-E73B-4E57-92E2-DE71F0D170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0">
              <a:extLst>
                <a:ext uri="{FF2B5EF4-FFF2-40B4-BE49-F238E27FC236}">
                  <a16:creationId xmlns:a16="http://schemas.microsoft.com/office/drawing/2014/main" id="{3071D074-66CD-4273-AF66-207364BA3E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1">
              <a:extLst>
                <a:ext uri="{FF2B5EF4-FFF2-40B4-BE49-F238E27FC236}">
                  <a16:creationId xmlns:a16="http://schemas.microsoft.com/office/drawing/2014/main" id="{4197CB22-95EA-4E41-94A6-6BCE8C0278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22">
              <a:extLst>
                <a:ext uri="{FF2B5EF4-FFF2-40B4-BE49-F238E27FC236}">
                  <a16:creationId xmlns:a16="http://schemas.microsoft.com/office/drawing/2014/main" id="{622F5B4E-EBC2-4021-A986-B40B49442B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23">
              <a:extLst>
                <a:ext uri="{FF2B5EF4-FFF2-40B4-BE49-F238E27FC236}">
                  <a16:creationId xmlns:a16="http://schemas.microsoft.com/office/drawing/2014/main" id="{A1450C78-508B-412D-8354-C6AE7E9F93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62" name="Group 61">
            <a:extLst>
              <a:ext uri="{FF2B5EF4-FFF2-40B4-BE49-F238E27FC236}">
                <a16:creationId xmlns:a16="http://schemas.microsoft.com/office/drawing/2014/main" id="{0D2C6055-EB42-4E7C-B358-308A54C713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084" y="1186483"/>
            <a:ext cx="3822597" cy="4477933"/>
            <a:chOff x="807084" y="1186483"/>
            <a:chExt cx="3822597" cy="4477933"/>
          </a:xfrm>
        </p:grpSpPr>
        <p:sp>
          <p:nvSpPr>
            <p:cNvPr id="63" name="Rectangle 62">
              <a:extLst>
                <a:ext uri="{FF2B5EF4-FFF2-40B4-BE49-F238E27FC236}">
                  <a16:creationId xmlns:a16="http://schemas.microsoft.com/office/drawing/2014/main" id="{8A0384A8-C4E8-407C-BD44-2B989327E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531" y="1186483"/>
              <a:ext cx="3821702"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Isosceles Triangle 39">
              <a:extLst>
                <a:ext uri="{FF2B5EF4-FFF2-40B4-BE49-F238E27FC236}">
                  <a16:creationId xmlns:a16="http://schemas.microsoft.com/office/drawing/2014/main" id="{B7F9FA9E-2650-4B17-BA91-C12C0C5F9D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514766"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E96B943E-BAEE-4DC2-87CB-78F6E433D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382259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4593992-D3A3-46F0-8CB6-FF2AF804B52B}"/>
              </a:ext>
            </a:extLst>
          </p:cNvPr>
          <p:cNvSpPr>
            <a:spLocks noGrp="1"/>
          </p:cNvSpPr>
          <p:nvPr>
            <p:ph type="ctrTitle"/>
          </p:nvPr>
        </p:nvSpPr>
        <p:spPr>
          <a:xfrm>
            <a:off x="895415" y="2075504"/>
            <a:ext cx="3654569" cy="2042725"/>
          </a:xfrm>
        </p:spPr>
        <p:txBody>
          <a:bodyPr>
            <a:normAutofit/>
          </a:bodyPr>
          <a:lstStyle/>
          <a:p>
            <a:r>
              <a:rPr lang="en-US" sz="3000"/>
              <a:t>The Use of Technology and its Implication During Social Work Field Practice’, </a:t>
            </a:r>
            <a:endParaRPr lang="en-ZA" sz="3000"/>
          </a:p>
        </p:txBody>
      </p:sp>
      <p:sp>
        <p:nvSpPr>
          <p:cNvPr id="3" name="Subtitle 2">
            <a:extLst>
              <a:ext uri="{FF2B5EF4-FFF2-40B4-BE49-F238E27FC236}">
                <a16:creationId xmlns:a16="http://schemas.microsoft.com/office/drawing/2014/main" id="{621FF67F-27FC-4BBB-96EA-D84EA485C9EF}"/>
              </a:ext>
            </a:extLst>
          </p:cNvPr>
          <p:cNvSpPr>
            <a:spLocks noGrp="1"/>
          </p:cNvSpPr>
          <p:nvPr>
            <p:ph type="subTitle" idx="1"/>
          </p:nvPr>
        </p:nvSpPr>
        <p:spPr>
          <a:xfrm>
            <a:off x="895417" y="4202728"/>
            <a:ext cx="3654568" cy="1026125"/>
          </a:xfrm>
        </p:spPr>
        <p:txBody>
          <a:bodyPr>
            <a:normAutofit/>
          </a:bodyPr>
          <a:lstStyle/>
          <a:p>
            <a:pPr>
              <a:lnSpc>
                <a:spcPct val="90000"/>
              </a:lnSpc>
            </a:pPr>
            <a:endParaRPr lang="en-US" sz="1300" i="1" dirty="0"/>
          </a:p>
          <a:p>
            <a:pPr>
              <a:lnSpc>
                <a:spcPct val="90000"/>
              </a:lnSpc>
            </a:pPr>
            <a:r>
              <a:rPr lang="en-US" sz="1300" i="1" dirty="0"/>
              <a:t>Dr P.S Manganyi, Budeli, N.J. and Mogorosi, L.D</a:t>
            </a:r>
            <a:endParaRPr lang="en-ZA" sz="1300" i="1" dirty="0"/>
          </a:p>
        </p:txBody>
      </p:sp>
      <p:pic>
        <p:nvPicPr>
          <p:cNvPr id="35" name="Picture 34">
            <a:extLst>
              <a:ext uri="{FF2B5EF4-FFF2-40B4-BE49-F238E27FC236}">
                <a16:creationId xmlns:a16="http://schemas.microsoft.com/office/drawing/2014/main" id="{B1325D18-6421-0317-689C-55987ECCC781}"/>
              </a:ext>
            </a:extLst>
          </p:cNvPr>
          <p:cNvPicPr>
            <a:picLocks noChangeAspect="1"/>
          </p:cNvPicPr>
          <p:nvPr/>
        </p:nvPicPr>
        <p:blipFill rotWithShape="1">
          <a:blip r:embed="rId2"/>
          <a:srcRect l="1647"/>
          <a:stretch/>
        </p:blipFill>
        <p:spPr>
          <a:xfrm>
            <a:off x="5016709" y="113015"/>
            <a:ext cx="7161672" cy="6705415"/>
          </a:xfrm>
          <a:prstGeom prst="rect">
            <a:avLst/>
          </a:prstGeom>
          <a:ln w="9525">
            <a:noFill/>
          </a:ln>
        </p:spPr>
      </p:pic>
      <p:pic>
        <p:nvPicPr>
          <p:cNvPr id="4" name="Picture 3">
            <a:extLst>
              <a:ext uri="{FF2B5EF4-FFF2-40B4-BE49-F238E27FC236}">
                <a16:creationId xmlns:a16="http://schemas.microsoft.com/office/drawing/2014/main" id="{19B10A6A-8C99-8920-068C-BA891411AB70}"/>
              </a:ext>
            </a:extLst>
          </p:cNvPr>
          <p:cNvPicPr>
            <a:picLocks noChangeAspect="1"/>
          </p:cNvPicPr>
          <p:nvPr/>
        </p:nvPicPr>
        <p:blipFill>
          <a:blip r:embed="rId3"/>
          <a:stretch>
            <a:fillRect/>
          </a:stretch>
        </p:blipFill>
        <p:spPr>
          <a:xfrm>
            <a:off x="5030998" y="-11801"/>
            <a:ext cx="7122486" cy="3094220"/>
          </a:xfrm>
          <a:prstGeom prst="rect">
            <a:avLst/>
          </a:prstGeom>
        </p:spPr>
      </p:pic>
      <p:pic>
        <p:nvPicPr>
          <p:cNvPr id="5" name="Picture 2" descr="See the source image">
            <a:extLst>
              <a:ext uri="{FF2B5EF4-FFF2-40B4-BE49-F238E27FC236}">
                <a16:creationId xmlns:a16="http://schemas.microsoft.com/office/drawing/2014/main" id="{6A34B20D-6096-1223-7797-D8E89B3BE3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5415" y="3201769"/>
            <a:ext cx="6962662" cy="3373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04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98E8958-A0BD-4366-8F61-3A496C51C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D445862C-E73D-4EFB-9DD5-8A5E3473E1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22" name="Freeform 5">
              <a:extLst>
                <a:ext uri="{FF2B5EF4-FFF2-40B4-BE49-F238E27FC236}">
                  <a16:creationId xmlns:a16="http://schemas.microsoft.com/office/drawing/2014/main" id="{D2676ED1-2492-46B6-88D6-C9ED257B75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6">
              <a:extLst>
                <a:ext uri="{FF2B5EF4-FFF2-40B4-BE49-F238E27FC236}">
                  <a16:creationId xmlns:a16="http://schemas.microsoft.com/office/drawing/2014/main" id="{58A42DCC-C6BA-4B68-9FC4-FEE653997B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7">
              <a:extLst>
                <a:ext uri="{FF2B5EF4-FFF2-40B4-BE49-F238E27FC236}">
                  <a16:creationId xmlns:a16="http://schemas.microsoft.com/office/drawing/2014/main" id="{F81ED05C-778D-41F3-9C0E-6DE1D668A7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8">
              <a:extLst>
                <a:ext uri="{FF2B5EF4-FFF2-40B4-BE49-F238E27FC236}">
                  <a16:creationId xmlns:a16="http://schemas.microsoft.com/office/drawing/2014/main" id="{EE063861-F6FC-4CC1-A77E-5993E5E252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9">
              <a:extLst>
                <a:ext uri="{FF2B5EF4-FFF2-40B4-BE49-F238E27FC236}">
                  <a16:creationId xmlns:a16="http://schemas.microsoft.com/office/drawing/2014/main" id="{7E1DA2FC-6137-4EC4-B9F4-72264C39D4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0">
              <a:extLst>
                <a:ext uri="{FF2B5EF4-FFF2-40B4-BE49-F238E27FC236}">
                  <a16:creationId xmlns:a16="http://schemas.microsoft.com/office/drawing/2014/main" id="{BFE9E3A7-993F-401D-8B16-53BFC6FA2F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1">
              <a:extLst>
                <a:ext uri="{FF2B5EF4-FFF2-40B4-BE49-F238E27FC236}">
                  <a16:creationId xmlns:a16="http://schemas.microsoft.com/office/drawing/2014/main" id="{23757125-5D70-4D7A-B223-2FFC51F5B3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2">
              <a:extLst>
                <a:ext uri="{FF2B5EF4-FFF2-40B4-BE49-F238E27FC236}">
                  <a16:creationId xmlns:a16="http://schemas.microsoft.com/office/drawing/2014/main" id="{03C4207E-9457-436F-B9A0-C3CAEBF816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13">
              <a:extLst>
                <a:ext uri="{FF2B5EF4-FFF2-40B4-BE49-F238E27FC236}">
                  <a16:creationId xmlns:a16="http://schemas.microsoft.com/office/drawing/2014/main" id="{64EE9697-E49F-4E62-8318-9E2DBC6E7C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4">
              <a:extLst>
                <a:ext uri="{FF2B5EF4-FFF2-40B4-BE49-F238E27FC236}">
                  <a16:creationId xmlns:a16="http://schemas.microsoft.com/office/drawing/2014/main" id="{0800120F-70F4-4696-BAFB-BBC0BC5764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15">
              <a:extLst>
                <a:ext uri="{FF2B5EF4-FFF2-40B4-BE49-F238E27FC236}">
                  <a16:creationId xmlns:a16="http://schemas.microsoft.com/office/drawing/2014/main" id="{8D1E1ADB-5BAA-49F4-BE24-044E941043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16">
              <a:extLst>
                <a:ext uri="{FF2B5EF4-FFF2-40B4-BE49-F238E27FC236}">
                  <a16:creationId xmlns:a16="http://schemas.microsoft.com/office/drawing/2014/main" id="{9D410413-BDE6-4A4E-930A-0ACBBF8CD2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17">
              <a:extLst>
                <a:ext uri="{FF2B5EF4-FFF2-40B4-BE49-F238E27FC236}">
                  <a16:creationId xmlns:a16="http://schemas.microsoft.com/office/drawing/2014/main" id="{0EBF657D-5B37-4F84-8833-C569EAB904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18">
              <a:extLst>
                <a:ext uri="{FF2B5EF4-FFF2-40B4-BE49-F238E27FC236}">
                  <a16:creationId xmlns:a16="http://schemas.microsoft.com/office/drawing/2014/main" id="{A2DBF00E-BE35-44EC-A95B-8B2EE92335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19">
              <a:extLst>
                <a:ext uri="{FF2B5EF4-FFF2-40B4-BE49-F238E27FC236}">
                  <a16:creationId xmlns:a16="http://schemas.microsoft.com/office/drawing/2014/main" id="{BA2C8141-5135-467E-B940-D3836B16E9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20">
              <a:extLst>
                <a:ext uri="{FF2B5EF4-FFF2-40B4-BE49-F238E27FC236}">
                  <a16:creationId xmlns:a16="http://schemas.microsoft.com/office/drawing/2014/main" id="{44991C1A-45E7-45C6-8816-BFEDFFCCB7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21">
              <a:extLst>
                <a:ext uri="{FF2B5EF4-FFF2-40B4-BE49-F238E27FC236}">
                  <a16:creationId xmlns:a16="http://schemas.microsoft.com/office/drawing/2014/main" id="{B88BEC13-903F-4318-B5AB-DC23ED2ED5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22">
              <a:extLst>
                <a:ext uri="{FF2B5EF4-FFF2-40B4-BE49-F238E27FC236}">
                  <a16:creationId xmlns:a16="http://schemas.microsoft.com/office/drawing/2014/main" id="{41E259CE-D2C5-4FBC-9FAE-5AB0BBD0E4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23">
              <a:extLst>
                <a:ext uri="{FF2B5EF4-FFF2-40B4-BE49-F238E27FC236}">
                  <a16:creationId xmlns:a16="http://schemas.microsoft.com/office/drawing/2014/main" id="{495CB679-05D8-44D1-8218-C52552952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24">
              <a:extLst>
                <a:ext uri="{FF2B5EF4-FFF2-40B4-BE49-F238E27FC236}">
                  <a16:creationId xmlns:a16="http://schemas.microsoft.com/office/drawing/2014/main" id="{DFCC6878-2DB4-4497-B668-E75220A203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25">
              <a:extLst>
                <a:ext uri="{FF2B5EF4-FFF2-40B4-BE49-F238E27FC236}">
                  <a16:creationId xmlns:a16="http://schemas.microsoft.com/office/drawing/2014/main" id="{36254A6B-DCFA-42AD-906C-C43E2CAEAF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44" name="Rectangle 43">
            <a:extLst>
              <a:ext uri="{FF2B5EF4-FFF2-40B4-BE49-F238E27FC236}">
                <a16:creationId xmlns:a16="http://schemas.microsoft.com/office/drawing/2014/main" id="{1429180E-866D-447C-A170-484000E48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047102"/>
            <a:ext cx="5936885"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22">
            <a:extLst>
              <a:ext uri="{FF2B5EF4-FFF2-40B4-BE49-F238E27FC236}">
                <a16:creationId xmlns:a16="http://schemas.microsoft.com/office/drawing/2014/main" id="{FEE51AA4-287D-4CB8-8CD4-D6986106F4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02131" y="55465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0177ACA7-E71A-4888-9EBD-074801D881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634393"/>
            <a:ext cx="5935796" cy="3917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0A6B17-7DE1-4FAC-A5A0-4BAFEC04A8E9}"/>
              </a:ext>
            </a:extLst>
          </p:cNvPr>
          <p:cNvSpPr>
            <a:spLocks noGrp="1"/>
          </p:cNvSpPr>
          <p:nvPr>
            <p:ph type="title"/>
          </p:nvPr>
        </p:nvSpPr>
        <p:spPr>
          <a:xfrm>
            <a:off x="873978" y="1718735"/>
            <a:ext cx="5767566" cy="803293"/>
          </a:xfrm>
        </p:spPr>
        <p:txBody>
          <a:bodyPr anchor="ctr">
            <a:normAutofit fontScale="90000"/>
          </a:bodyPr>
          <a:lstStyle/>
          <a:p>
            <a:r>
              <a:rPr lang="en-US" sz="3600" dirty="0"/>
              <a:t>References</a:t>
            </a:r>
            <a:endParaRPr lang="en-ZA" sz="3600" dirty="0"/>
          </a:p>
        </p:txBody>
      </p:sp>
      <p:sp>
        <p:nvSpPr>
          <p:cNvPr id="3" name="Content Placeholder 2">
            <a:extLst>
              <a:ext uri="{FF2B5EF4-FFF2-40B4-BE49-F238E27FC236}">
                <a16:creationId xmlns:a16="http://schemas.microsoft.com/office/drawing/2014/main" id="{0070608D-3EA4-4598-A693-8A9E47297AB2}"/>
              </a:ext>
            </a:extLst>
          </p:cNvPr>
          <p:cNvSpPr>
            <a:spLocks noGrp="1"/>
          </p:cNvSpPr>
          <p:nvPr>
            <p:ph idx="1"/>
          </p:nvPr>
        </p:nvSpPr>
        <p:spPr>
          <a:xfrm>
            <a:off x="873102" y="2313192"/>
            <a:ext cx="5768442" cy="3159653"/>
          </a:xfrm>
        </p:spPr>
        <p:txBody>
          <a:bodyPr>
            <a:normAutofit/>
          </a:bodyPr>
          <a:lstStyle/>
          <a:p>
            <a:pPr marL="0" indent="0">
              <a:lnSpc>
                <a:spcPct val="110000"/>
              </a:lnSpc>
              <a:buNone/>
            </a:pPr>
            <a:r>
              <a:rPr lang="en-US" dirty="0" err="1">
                <a:solidFill>
                  <a:srgbClr val="FFFFFE"/>
                </a:solidFill>
              </a:rPr>
              <a:t>Bargh</a:t>
            </a:r>
            <a:r>
              <a:rPr lang="en-US" dirty="0">
                <a:solidFill>
                  <a:srgbClr val="FFFFFE"/>
                </a:solidFill>
              </a:rPr>
              <a:t> JA, McKenna K. The internet and social life. Annual Review of Psychology. 2004;55:573–590. </a:t>
            </a:r>
          </a:p>
          <a:p>
            <a:pPr marL="0" indent="0">
              <a:lnSpc>
                <a:spcPct val="110000"/>
              </a:lnSpc>
              <a:buNone/>
            </a:pPr>
            <a:r>
              <a:rPr lang="en-US" dirty="0">
                <a:solidFill>
                  <a:srgbClr val="FFFFFE"/>
                </a:solidFill>
              </a:rPr>
              <a:t>[Kirkup G, Kirkwood A. Information and communications technologies (ICT) in higher education teaching--A tale of gradualism rather than revolution. Learning and Media Technology. 2005;30(2):185–199</a:t>
            </a:r>
            <a:endParaRPr lang="en-ZA" dirty="0">
              <a:solidFill>
                <a:srgbClr val="FFFFFE"/>
              </a:solidFill>
            </a:endParaRPr>
          </a:p>
        </p:txBody>
      </p:sp>
      <p:sp>
        <p:nvSpPr>
          <p:cNvPr id="50" name="Rectangle 49">
            <a:extLst>
              <a:ext uri="{FF2B5EF4-FFF2-40B4-BE49-F238E27FC236}">
                <a16:creationId xmlns:a16="http://schemas.microsoft.com/office/drawing/2014/main" id="{B2DF6337-9683-4A06-B3D5-CB22C7F4F2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9862" y="-6706"/>
            <a:ext cx="4642138" cy="6871125"/>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Books">
            <a:extLst>
              <a:ext uri="{FF2B5EF4-FFF2-40B4-BE49-F238E27FC236}">
                <a16:creationId xmlns:a16="http://schemas.microsoft.com/office/drawing/2014/main" id="{3E7C5B45-C49E-4BB1-A6B8-CBEFA16439E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76652" y="1438299"/>
            <a:ext cx="3990545" cy="3990545"/>
          </a:xfrm>
          <a:prstGeom prst="rect">
            <a:avLst/>
          </a:prstGeom>
        </p:spPr>
      </p:pic>
    </p:spTree>
    <p:extLst>
      <p:ext uri="{BB962C8B-B14F-4D97-AF65-F5344CB8AC3E}">
        <p14:creationId xmlns:p14="http://schemas.microsoft.com/office/powerpoint/2010/main" val="173505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F08744-9D7B-4693-B8D6-2A5210AE9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32">
            <a:extLst>
              <a:ext uri="{FF2B5EF4-FFF2-40B4-BE49-F238E27FC236}">
                <a16:creationId xmlns:a16="http://schemas.microsoft.com/office/drawing/2014/main" id="{5B2E630F-F386-44FA-B1A1-C10A9BF43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36127">
            <a:off x="296272" y="1026251"/>
            <a:ext cx="7298578" cy="5088488"/>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73567C09-8B4D-49A6-A711-C44C5807D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554541" y="-619573"/>
            <a:ext cx="9016699" cy="8033868"/>
          </a:xfrm>
          <a:custGeom>
            <a:avLst/>
            <a:gdLst>
              <a:gd name="connsiteX0" fmla="*/ 6078066 w 9016699"/>
              <a:gd name="connsiteY0" fmla="*/ 782055 h 8033868"/>
              <a:gd name="connsiteX1" fmla="*/ 8705208 w 9016699"/>
              <a:gd name="connsiteY1" fmla="*/ 3409197 h 8033868"/>
              <a:gd name="connsiteX2" fmla="*/ 8793057 w 9016699"/>
              <a:gd name="connsiteY2" fmla="*/ 3617452 h 8033868"/>
              <a:gd name="connsiteX3" fmla="*/ 9016699 w 9016699"/>
              <a:gd name="connsiteY3" fmla="*/ 4793120 h 8033868"/>
              <a:gd name="connsiteX4" fmla="*/ 8960084 w 9016699"/>
              <a:gd name="connsiteY4" fmla="*/ 5272709 h 8033868"/>
              <a:gd name="connsiteX5" fmla="*/ 8920563 w 9016699"/>
              <a:gd name="connsiteY5" fmla="*/ 5444162 h 8033868"/>
              <a:gd name="connsiteX6" fmla="*/ 6620466 w 9016699"/>
              <a:gd name="connsiteY6" fmla="*/ 7744259 h 8033868"/>
              <a:gd name="connsiteX7" fmla="*/ 6480006 w 9016699"/>
              <a:gd name="connsiteY7" fmla="*/ 7795347 h 8033868"/>
              <a:gd name="connsiteX8" fmla="*/ 4389696 w 9016699"/>
              <a:gd name="connsiteY8" fmla="*/ 7987178 h 8033868"/>
              <a:gd name="connsiteX9" fmla="*/ 3086984 w 9016699"/>
              <a:gd name="connsiteY9" fmla="*/ 7466023 h 8033868"/>
              <a:gd name="connsiteX10" fmla="*/ 3024300 w 9016699"/>
              <a:gd name="connsiteY10" fmla="*/ 7426965 h 8033868"/>
              <a:gd name="connsiteX11" fmla="*/ 519567 w 9016699"/>
              <a:gd name="connsiteY11" fmla="*/ 4922232 h 8033868"/>
              <a:gd name="connsiteX12" fmla="*/ 419495 w 9016699"/>
              <a:gd name="connsiteY12" fmla="*/ 4733719 h 8033868"/>
              <a:gd name="connsiteX13" fmla="*/ 3514 w 9016699"/>
              <a:gd name="connsiteY13" fmla="*/ 3245168 h 8033868"/>
              <a:gd name="connsiteX14" fmla="*/ 4193329 w 9016699"/>
              <a:gd name="connsiteY14" fmla="*/ 36108 h 8033868"/>
              <a:gd name="connsiteX15" fmla="*/ 5977677 w 9016699"/>
              <a:gd name="connsiteY15" fmla="*/ 722908 h 803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16699" h="8033868">
                <a:moveTo>
                  <a:pt x="6078066" y="782055"/>
                </a:moveTo>
                <a:lnTo>
                  <a:pt x="8705208" y="3409197"/>
                </a:lnTo>
                <a:lnTo>
                  <a:pt x="8793057" y="3617452"/>
                </a:lnTo>
                <a:cubicBezTo>
                  <a:pt x="8935615" y="3988374"/>
                  <a:pt x="9016699" y="4381324"/>
                  <a:pt x="9016699" y="4793120"/>
                </a:cubicBezTo>
                <a:cubicBezTo>
                  <a:pt x="9008675" y="4960329"/>
                  <a:pt x="8989449" y="5120121"/>
                  <a:pt x="8960084" y="5272709"/>
                </a:cubicBezTo>
                <a:lnTo>
                  <a:pt x="8920563" y="5444162"/>
                </a:lnTo>
                <a:lnTo>
                  <a:pt x="6620466" y="7744259"/>
                </a:lnTo>
                <a:lnTo>
                  <a:pt x="6480006" y="7795347"/>
                </a:lnTo>
                <a:cubicBezTo>
                  <a:pt x="5726471" y="8035167"/>
                  <a:pt x="4953020" y="8083925"/>
                  <a:pt x="4389696" y="7987178"/>
                </a:cubicBezTo>
                <a:cubicBezTo>
                  <a:pt x="4014146" y="7922680"/>
                  <a:pt x="3559510" y="7740111"/>
                  <a:pt x="3086984" y="7466023"/>
                </a:cubicBezTo>
                <a:lnTo>
                  <a:pt x="3024300" y="7426965"/>
                </a:lnTo>
                <a:lnTo>
                  <a:pt x="519567" y="4922232"/>
                </a:lnTo>
                <a:lnTo>
                  <a:pt x="419495" y="4733719"/>
                </a:lnTo>
                <a:cubicBezTo>
                  <a:pt x="181303" y="4258474"/>
                  <a:pt x="28977" y="3756361"/>
                  <a:pt x="3514" y="3245168"/>
                </a:cubicBezTo>
                <a:cubicBezTo>
                  <a:pt x="-112889" y="908287"/>
                  <a:pt x="2691131" y="-221884"/>
                  <a:pt x="4193329" y="36108"/>
                </a:cubicBezTo>
                <a:cubicBezTo>
                  <a:pt x="4662766" y="116730"/>
                  <a:pt x="5309837" y="354143"/>
                  <a:pt x="5977677" y="72290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A35192C-9800-4157-9C24-DC8CE4465366}"/>
              </a:ext>
            </a:extLst>
          </p:cNvPr>
          <p:cNvSpPr>
            <a:spLocks noGrp="1"/>
          </p:cNvSpPr>
          <p:nvPr>
            <p:ph type="title"/>
          </p:nvPr>
        </p:nvSpPr>
        <p:spPr>
          <a:xfrm>
            <a:off x="807720" y="2349925"/>
            <a:ext cx="2441894" cy="2456442"/>
          </a:xfrm>
        </p:spPr>
        <p:txBody>
          <a:bodyPr>
            <a:normAutofit/>
          </a:bodyPr>
          <a:lstStyle/>
          <a:p>
            <a:pPr algn="l"/>
            <a:r>
              <a:rPr lang="en-US" sz="3200" dirty="0"/>
              <a:t>Presentation outline</a:t>
            </a:r>
            <a:endParaRPr lang="en-ZA" sz="3200" dirty="0"/>
          </a:p>
        </p:txBody>
      </p:sp>
      <p:sp>
        <p:nvSpPr>
          <p:cNvPr id="7" name="Content Placeholder 2">
            <a:extLst>
              <a:ext uri="{FF2B5EF4-FFF2-40B4-BE49-F238E27FC236}">
                <a16:creationId xmlns:a16="http://schemas.microsoft.com/office/drawing/2014/main" id="{388B7E68-A186-413A-AFB7-62097B7D8E64}"/>
              </a:ext>
            </a:extLst>
          </p:cNvPr>
          <p:cNvSpPr>
            <a:spLocks noGrp="1"/>
          </p:cNvSpPr>
          <p:nvPr>
            <p:ph idx="1"/>
          </p:nvPr>
        </p:nvSpPr>
        <p:spPr>
          <a:xfrm>
            <a:off x="4846319" y="1150706"/>
            <a:ext cx="6785242" cy="4161033"/>
          </a:xfrm>
        </p:spPr>
        <p:txBody>
          <a:bodyPr>
            <a:normAutofit/>
          </a:bodyPr>
          <a:lstStyle/>
          <a:p>
            <a:pPr marL="0" indent="0">
              <a:buNone/>
            </a:pPr>
            <a:r>
              <a:rPr lang="en-US" sz="2000" dirty="0"/>
              <a:t> </a:t>
            </a:r>
          </a:p>
          <a:p>
            <a:r>
              <a:rPr lang="en-US" sz="3200" dirty="0"/>
              <a:t>Introduction</a:t>
            </a:r>
          </a:p>
          <a:p>
            <a:r>
              <a:rPr lang="en-US" sz="3200" dirty="0"/>
              <a:t>Background </a:t>
            </a:r>
          </a:p>
          <a:p>
            <a:r>
              <a:rPr lang="en-US" sz="3200" dirty="0"/>
              <a:t>Discussion</a:t>
            </a:r>
          </a:p>
          <a:p>
            <a:r>
              <a:rPr lang="en-US" sz="3200" dirty="0"/>
              <a:t>Conclusion</a:t>
            </a:r>
            <a:endParaRPr lang="en-ZA" sz="3200" dirty="0"/>
          </a:p>
          <a:p>
            <a:endParaRPr lang="en-ZA" dirty="0"/>
          </a:p>
        </p:txBody>
      </p:sp>
    </p:spTree>
    <p:extLst>
      <p:ext uri="{BB962C8B-B14F-4D97-AF65-F5344CB8AC3E}">
        <p14:creationId xmlns:p14="http://schemas.microsoft.com/office/powerpoint/2010/main" val="165231496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1000"/>
                                        <p:tgtEl>
                                          <p:spTgt spid="7">
                                            <p:txEl>
                                              <p:pRg st="1" end="1"/>
                                            </p:txEl>
                                          </p:spTgt>
                                        </p:tgtEl>
                                      </p:cBhvr>
                                    </p:animEffect>
                                    <p:anim calcmode="lin" valueType="num">
                                      <p:cBhvr>
                                        <p:cTn id="2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fade">
                                      <p:cBhvr>
                                        <p:cTn id="28" dur="1000"/>
                                        <p:tgtEl>
                                          <p:spTgt spid="7">
                                            <p:txEl>
                                              <p:pRg st="2" end="2"/>
                                            </p:txEl>
                                          </p:spTgt>
                                        </p:tgtEl>
                                      </p:cBhvr>
                                    </p:animEffect>
                                    <p:anim calcmode="lin" valueType="num">
                                      <p:cBhvr>
                                        <p:cTn id="29"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82413CC-69E6-4BDA-A88D-E4EF8F95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nvGrpSpPr>
          <p:cNvPr id="75" name="Group 74">
            <a:extLst>
              <a:ext uri="{FF2B5EF4-FFF2-40B4-BE49-F238E27FC236}">
                <a16:creationId xmlns:a16="http://schemas.microsoft.com/office/drawing/2014/main" id="{4F1F7357-8633-4CE7-BF80-475EE8A2F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76" name="Freeform 5">
              <a:extLst>
                <a:ext uri="{FF2B5EF4-FFF2-40B4-BE49-F238E27FC236}">
                  <a16:creationId xmlns:a16="http://schemas.microsoft.com/office/drawing/2014/main" id="{E402FE4E-C12D-497C-AF81-F08E4E02B4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77" name="Freeform 6">
              <a:extLst>
                <a:ext uri="{FF2B5EF4-FFF2-40B4-BE49-F238E27FC236}">
                  <a16:creationId xmlns:a16="http://schemas.microsoft.com/office/drawing/2014/main" id="{59247B10-170D-4E62-849A-38FCB43C6A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78" name="Freeform 7">
              <a:extLst>
                <a:ext uri="{FF2B5EF4-FFF2-40B4-BE49-F238E27FC236}">
                  <a16:creationId xmlns:a16="http://schemas.microsoft.com/office/drawing/2014/main" id="{89A587A7-1BEF-45AA-9EFC-6558A8749C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79" name="Freeform 8">
              <a:extLst>
                <a:ext uri="{FF2B5EF4-FFF2-40B4-BE49-F238E27FC236}">
                  <a16:creationId xmlns:a16="http://schemas.microsoft.com/office/drawing/2014/main" id="{AC25B5A1-6EF7-44EC-A2F0-1EDC96A79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80" name="Freeform 9">
              <a:extLst>
                <a:ext uri="{FF2B5EF4-FFF2-40B4-BE49-F238E27FC236}">
                  <a16:creationId xmlns:a16="http://schemas.microsoft.com/office/drawing/2014/main" id="{80B8582C-7E17-4115-9FF1-979C8405CB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81" name="Freeform 10">
              <a:extLst>
                <a:ext uri="{FF2B5EF4-FFF2-40B4-BE49-F238E27FC236}">
                  <a16:creationId xmlns:a16="http://schemas.microsoft.com/office/drawing/2014/main" id="{F6C4AB66-7A18-4E51-935B-237F4CA827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82" name="Freeform 11">
              <a:extLst>
                <a:ext uri="{FF2B5EF4-FFF2-40B4-BE49-F238E27FC236}">
                  <a16:creationId xmlns:a16="http://schemas.microsoft.com/office/drawing/2014/main" id="{CDF12911-A240-4580-8788-0C49DB1FED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83" name="Freeform 12">
              <a:extLst>
                <a:ext uri="{FF2B5EF4-FFF2-40B4-BE49-F238E27FC236}">
                  <a16:creationId xmlns:a16="http://schemas.microsoft.com/office/drawing/2014/main" id="{EAE0F5DE-442D-4F6C-B02C-2568ED1958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84" name="Freeform 13">
              <a:extLst>
                <a:ext uri="{FF2B5EF4-FFF2-40B4-BE49-F238E27FC236}">
                  <a16:creationId xmlns:a16="http://schemas.microsoft.com/office/drawing/2014/main" id="{4F24A002-AFDE-4034-85BE-CBF005AE92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85" name="Freeform 14">
              <a:extLst>
                <a:ext uri="{FF2B5EF4-FFF2-40B4-BE49-F238E27FC236}">
                  <a16:creationId xmlns:a16="http://schemas.microsoft.com/office/drawing/2014/main" id="{36F0721E-B4B0-4A6C-A92C-F8DE92D3AC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86" name="Freeform 15">
              <a:extLst>
                <a:ext uri="{FF2B5EF4-FFF2-40B4-BE49-F238E27FC236}">
                  <a16:creationId xmlns:a16="http://schemas.microsoft.com/office/drawing/2014/main" id="{54D2DC98-69F8-4F2F-9D45-BDFFA5E2BB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87" name="Freeform 16">
              <a:extLst>
                <a:ext uri="{FF2B5EF4-FFF2-40B4-BE49-F238E27FC236}">
                  <a16:creationId xmlns:a16="http://schemas.microsoft.com/office/drawing/2014/main" id="{0A636E33-DC38-40B9-B941-037E5D860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88" name="Freeform 17">
              <a:extLst>
                <a:ext uri="{FF2B5EF4-FFF2-40B4-BE49-F238E27FC236}">
                  <a16:creationId xmlns:a16="http://schemas.microsoft.com/office/drawing/2014/main" id="{03D30690-68C2-4AEC-9789-1495D97E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89" name="Freeform 18">
              <a:extLst>
                <a:ext uri="{FF2B5EF4-FFF2-40B4-BE49-F238E27FC236}">
                  <a16:creationId xmlns:a16="http://schemas.microsoft.com/office/drawing/2014/main" id="{1020B1B9-821B-49FB-BDC9-57DA08CBC3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90" name="Freeform 19">
              <a:extLst>
                <a:ext uri="{FF2B5EF4-FFF2-40B4-BE49-F238E27FC236}">
                  <a16:creationId xmlns:a16="http://schemas.microsoft.com/office/drawing/2014/main" id="{720EDCE4-8B18-413F-989E-E79628E5AF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91" name="Freeform 20">
              <a:extLst>
                <a:ext uri="{FF2B5EF4-FFF2-40B4-BE49-F238E27FC236}">
                  <a16:creationId xmlns:a16="http://schemas.microsoft.com/office/drawing/2014/main" id="{8563351E-0DDD-4FC8-8D0C-1E446E3C1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92" name="Freeform 21">
              <a:extLst>
                <a:ext uri="{FF2B5EF4-FFF2-40B4-BE49-F238E27FC236}">
                  <a16:creationId xmlns:a16="http://schemas.microsoft.com/office/drawing/2014/main" id="{15E8B705-64E7-4513-B3CB-BF46C35732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93" name="Freeform 22">
              <a:extLst>
                <a:ext uri="{FF2B5EF4-FFF2-40B4-BE49-F238E27FC236}">
                  <a16:creationId xmlns:a16="http://schemas.microsoft.com/office/drawing/2014/main" id="{30DAEE1C-EBB5-47F5-9E76-564FCFDBF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94" name="Freeform 23">
              <a:extLst>
                <a:ext uri="{FF2B5EF4-FFF2-40B4-BE49-F238E27FC236}">
                  <a16:creationId xmlns:a16="http://schemas.microsoft.com/office/drawing/2014/main" id="{EDB255E9-A3E2-4098-99A1-FE38FAD15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95" name="Freeform 24">
              <a:extLst>
                <a:ext uri="{FF2B5EF4-FFF2-40B4-BE49-F238E27FC236}">
                  <a16:creationId xmlns:a16="http://schemas.microsoft.com/office/drawing/2014/main" id="{D2507F2A-27AF-4833-8273-5FC9A98863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96" name="Freeform 25">
              <a:extLst>
                <a:ext uri="{FF2B5EF4-FFF2-40B4-BE49-F238E27FC236}">
                  <a16:creationId xmlns:a16="http://schemas.microsoft.com/office/drawing/2014/main" id="{8DFB8904-0CB8-45AD-ABD2-F7A582365E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grpSp>
      <p:sp>
        <p:nvSpPr>
          <p:cNvPr id="2" name="Title 1">
            <a:extLst>
              <a:ext uri="{FF2B5EF4-FFF2-40B4-BE49-F238E27FC236}">
                <a16:creationId xmlns:a16="http://schemas.microsoft.com/office/drawing/2014/main" id="{050DFDB1-E68B-44F6-AA31-C12A7DE6A9BD}"/>
              </a:ext>
            </a:extLst>
          </p:cNvPr>
          <p:cNvSpPr>
            <a:spLocks noGrp="1"/>
          </p:cNvSpPr>
          <p:nvPr>
            <p:ph type="title"/>
          </p:nvPr>
        </p:nvSpPr>
        <p:spPr>
          <a:xfrm>
            <a:off x="1759287" y="798881"/>
            <a:ext cx="8673427" cy="1048945"/>
          </a:xfrm>
        </p:spPr>
        <p:txBody>
          <a:bodyPr>
            <a:normAutofit fontScale="90000"/>
          </a:bodyPr>
          <a:lstStyle/>
          <a:p>
            <a:r>
              <a:rPr lang="en-US" sz="3600" b="1" dirty="0">
                <a:solidFill>
                  <a:schemeClr val="tx1"/>
                </a:solidFill>
              </a:rPr>
              <a:t>Introduction</a:t>
            </a:r>
            <a:br>
              <a:rPr lang="en-US" sz="2200" b="1" dirty="0">
                <a:solidFill>
                  <a:schemeClr val="tx1"/>
                </a:solidFill>
              </a:rPr>
            </a:br>
            <a:endParaRPr lang="en-ZA" sz="2200" dirty="0">
              <a:solidFill>
                <a:schemeClr val="tx1"/>
              </a:solidFill>
            </a:endParaRPr>
          </a:p>
        </p:txBody>
      </p:sp>
      <p:graphicFrame>
        <p:nvGraphicFramePr>
          <p:cNvPr id="37" name="Content Placeholder 2">
            <a:extLst>
              <a:ext uri="{FF2B5EF4-FFF2-40B4-BE49-F238E27FC236}">
                <a16:creationId xmlns:a16="http://schemas.microsoft.com/office/drawing/2014/main" id="{5E8CA5E7-7682-4B04-971C-ADA7922E813B}"/>
              </a:ext>
            </a:extLst>
          </p:cNvPr>
          <p:cNvGraphicFramePr>
            <a:graphicFrameLocks noGrp="1"/>
          </p:cNvGraphicFramePr>
          <p:nvPr>
            <p:ph idx="1"/>
            <p:extLst>
              <p:ext uri="{D42A27DB-BD31-4B8C-83A1-F6EECF244321}">
                <p14:modId xmlns:p14="http://schemas.microsoft.com/office/powerpoint/2010/main" val="3214354743"/>
              </p:ext>
            </p:extLst>
          </p:nvPr>
        </p:nvGraphicFramePr>
        <p:xfrm>
          <a:off x="807721" y="1990976"/>
          <a:ext cx="11017567"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378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7"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1586615" y="106166"/>
            <a:ext cx="8596668" cy="638175"/>
          </a:xfrm>
        </p:spPr>
        <p:txBody>
          <a:bodyPr>
            <a:noAutofit/>
          </a:bodyPr>
          <a:lstStyle/>
          <a:p>
            <a:r>
              <a:rPr lang="en-US" dirty="0"/>
              <a:t>BACKROUND</a:t>
            </a:r>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a:xfrm>
            <a:off x="1343025" y="1171254"/>
            <a:ext cx="10277047" cy="5580580"/>
          </a:xfrm>
        </p:spPr>
        <p:txBody>
          <a:bodyPr>
            <a:normAutofit/>
          </a:bodyPr>
          <a:lstStyle/>
          <a:p>
            <a:pPr algn="just">
              <a:buFont typeface="Wingdings" panose="05000000000000000000" pitchFamily="2" charset="2"/>
              <a:buChar char="v"/>
            </a:pPr>
            <a:r>
              <a:rPr lang="en-US" sz="2800" dirty="0"/>
              <a:t>The global COVID-19 pandemic  forced us to change the way we do things in our profession  </a:t>
            </a:r>
          </a:p>
          <a:p>
            <a:pPr algn="just">
              <a:buFont typeface="Wingdings" panose="05000000000000000000" pitchFamily="2" charset="2"/>
              <a:buChar char="v"/>
            </a:pPr>
            <a:r>
              <a:rPr lang="en-US" sz="2800" dirty="0"/>
              <a:t>South African Council of Social Service Profession (SACSSP) issued a general notice 6 of 2020</a:t>
            </a:r>
          </a:p>
          <a:p>
            <a:pPr algn="just">
              <a:buFont typeface="Wingdings" panose="05000000000000000000" pitchFamily="2" charset="2"/>
              <a:buChar char="v"/>
            </a:pPr>
            <a:r>
              <a:rPr lang="en-US" sz="2800" dirty="0"/>
              <a:t>Interim ethical guidelines for social workers in South Africa regarding technology-supported social work services</a:t>
            </a:r>
          </a:p>
          <a:p>
            <a:pPr algn="just">
              <a:buFont typeface="Wingdings" panose="05000000000000000000" pitchFamily="2" charset="2"/>
              <a:buChar char="v"/>
            </a:pPr>
            <a:r>
              <a:rPr lang="en-US" sz="2800" dirty="0"/>
              <a:t>Social workers are challenged to embrace the use of communication technology-supported interventions and services to address emerging issues, challenges and risks in society</a:t>
            </a:r>
          </a:p>
          <a:p>
            <a:pPr marL="0" indent="0">
              <a:buNone/>
            </a:pPr>
            <a:endParaRPr lang="en-US" sz="2800" dirty="0"/>
          </a:p>
          <a:p>
            <a:pPr>
              <a:buFont typeface="Wingdings" panose="05000000000000000000" pitchFamily="2" charset="2"/>
              <a:buChar char="v"/>
            </a:pPr>
            <a:endParaRPr lang="en-US" dirty="0"/>
          </a:p>
        </p:txBody>
      </p:sp>
    </p:spTree>
    <p:extLst>
      <p:ext uri="{BB962C8B-B14F-4D97-AF65-F5344CB8AC3E}">
        <p14:creationId xmlns:p14="http://schemas.microsoft.com/office/powerpoint/2010/main" val="979622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305FB-165B-6431-82BA-A8FB178AC282}"/>
              </a:ext>
            </a:extLst>
          </p:cNvPr>
          <p:cNvSpPr>
            <a:spLocks noGrp="1"/>
          </p:cNvSpPr>
          <p:nvPr>
            <p:ph type="title"/>
          </p:nvPr>
        </p:nvSpPr>
        <p:spPr>
          <a:xfrm>
            <a:off x="1484311" y="685800"/>
            <a:ext cx="10018713" cy="968339"/>
          </a:xfrm>
        </p:spPr>
        <p:txBody>
          <a:bodyPr/>
          <a:lstStyle/>
          <a:p>
            <a:pPr algn="l"/>
            <a:r>
              <a:rPr lang="en-US" dirty="0"/>
              <a:t>Cont</a:t>
            </a:r>
            <a:endParaRPr lang="en-ZA" dirty="0"/>
          </a:p>
        </p:txBody>
      </p:sp>
      <p:sp>
        <p:nvSpPr>
          <p:cNvPr id="3" name="Content Placeholder 2">
            <a:extLst>
              <a:ext uri="{FF2B5EF4-FFF2-40B4-BE49-F238E27FC236}">
                <a16:creationId xmlns:a16="http://schemas.microsoft.com/office/drawing/2014/main" id="{5005732B-192C-F97E-0EA6-A65812313888}"/>
              </a:ext>
            </a:extLst>
          </p:cNvPr>
          <p:cNvSpPr>
            <a:spLocks noGrp="1"/>
          </p:cNvSpPr>
          <p:nvPr>
            <p:ph idx="1"/>
          </p:nvPr>
        </p:nvSpPr>
        <p:spPr>
          <a:xfrm>
            <a:off x="1484310" y="1500027"/>
            <a:ext cx="10018713" cy="4672173"/>
          </a:xfrm>
        </p:spPr>
        <p:txBody>
          <a:bodyPr>
            <a:normAutofit fontScale="92500" lnSpcReduction="20000"/>
          </a:bodyPr>
          <a:lstStyle/>
          <a:p>
            <a:pPr algn="just">
              <a:lnSpc>
                <a:spcPct val="150000"/>
              </a:lnSpc>
              <a:buFont typeface="Wingdings" panose="05000000000000000000" pitchFamily="2" charset="2"/>
              <a:buChar char="v"/>
            </a:pPr>
            <a:r>
              <a:rPr lang="en-US" sz="2800" dirty="0"/>
              <a:t>This paper also identifies potential pitfalls and challenges with respect to the adoption</a:t>
            </a:r>
          </a:p>
          <a:p>
            <a:pPr algn="just">
              <a:lnSpc>
                <a:spcPct val="150000"/>
              </a:lnSpc>
              <a:buFont typeface="Wingdings" panose="05000000000000000000" pitchFamily="2" charset="2"/>
              <a:buChar char="v"/>
            </a:pPr>
            <a:r>
              <a:rPr lang="en-US" sz="2800" dirty="0"/>
              <a:t>Therefore, student social workers should recognize that the use of digital technology and social media may pose threats to the practice of many ethical standards including but not limited to privacy and confidentiality, conflicts of interest, competence, and documentation and must obtain the necessary knowledge and skills to guard against unethical practice when using technology. </a:t>
            </a:r>
          </a:p>
          <a:p>
            <a:pPr algn="just"/>
            <a:endParaRPr lang="en-ZA" dirty="0"/>
          </a:p>
        </p:txBody>
      </p:sp>
      <p:sp>
        <p:nvSpPr>
          <p:cNvPr id="5" name="Slide Number Placeholder 4">
            <a:extLst>
              <a:ext uri="{FF2B5EF4-FFF2-40B4-BE49-F238E27FC236}">
                <a16:creationId xmlns:a16="http://schemas.microsoft.com/office/drawing/2014/main" id="{38CD37A4-476E-B4D5-FE37-526F997EE58F}"/>
              </a:ext>
            </a:extLst>
          </p:cNvPr>
          <p:cNvSpPr>
            <a:spLocks noGrp="1"/>
          </p:cNvSpPr>
          <p:nvPr>
            <p:ph type="sldNum" sz="quarter" idx="12"/>
          </p:nvPr>
        </p:nvSpPr>
        <p:spPr/>
        <p:txBody>
          <a:bodyPr/>
          <a:lstStyle/>
          <a:p>
            <a:fld id="{48F63A3B-78C7-47BE-AE5E-E10140E04643}" type="slidenum">
              <a:rPr lang="en-US" smtClean="0"/>
              <a:pPr/>
              <a:t>5</a:t>
            </a:fld>
            <a:endParaRPr lang="en-US" dirty="0"/>
          </a:p>
        </p:txBody>
      </p:sp>
    </p:spTree>
    <p:extLst>
      <p:ext uri="{BB962C8B-B14F-4D97-AF65-F5344CB8AC3E}">
        <p14:creationId xmlns:p14="http://schemas.microsoft.com/office/powerpoint/2010/main" val="1061571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77073-C9AC-392E-2A2E-C149D2EA65F7}"/>
              </a:ext>
            </a:extLst>
          </p:cNvPr>
          <p:cNvSpPr>
            <a:spLocks noGrp="1"/>
          </p:cNvSpPr>
          <p:nvPr>
            <p:ph type="title"/>
          </p:nvPr>
        </p:nvSpPr>
        <p:spPr>
          <a:xfrm>
            <a:off x="1484311" y="184936"/>
            <a:ext cx="10018713" cy="865990"/>
          </a:xfrm>
        </p:spPr>
        <p:txBody>
          <a:bodyPr>
            <a:normAutofit/>
          </a:bodyPr>
          <a:lstStyle/>
          <a:p>
            <a:pPr algn="just"/>
            <a:r>
              <a:rPr lang="en-ZA" sz="3600" dirty="0"/>
              <a:t>TECHNOLOGY-SUPPORTED INTERVENTIONS </a:t>
            </a:r>
          </a:p>
        </p:txBody>
      </p:sp>
      <p:sp>
        <p:nvSpPr>
          <p:cNvPr id="3" name="Content Placeholder 2">
            <a:extLst>
              <a:ext uri="{FF2B5EF4-FFF2-40B4-BE49-F238E27FC236}">
                <a16:creationId xmlns:a16="http://schemas.microsoft.com/office/drawing/2014/main" id="{E3AA66F1-8376-E35E-F399-43983BB0788C}"/>
              </a:ext>
            </a:extLst>
          </p:cNvPr>
          <p:cNvSpPr>
            <a:spLocks noGrp="1"/>
          </p:cNvSpPr>
          <p:nvPr>
            <p:ph idx="1"/>
          </p:nvPr>
        </p:nvSpPr>
        <p:spPr>
          <a:xfrm>
            <a:off x="1484310" y="1050926"/>
            <a:ext cx="10018713" cy="5493712"/>
          </a:xfrm>
        </p:spPr>
        <p:txBody>
          <a:bodyPr>
            <a:normAutofit/>
          </a:bodyPr>
          <a:lstStyle/>
          <a:p>
            <a:pPr algn="just">
              <a:buFont typeface="Wingdings" panose="05000000000000000000" pitchFamily="2" charset="2"/>
              <a:buChar char="v"/>
            </a:pPr>
            <a:endParaRPr lang="en-US" sz="2800" dirty="0"/>
          </a:p>
          <a:p>
            <a:pPr algn="just">
              <a:buFont typeface="Wingdings" panose="05000000000000000000" pitchFamily="2" charset="2"/>
              <a:buChar char="v"/>
            </a:pPr>
            <a:r>
              <a:rPr lang="en-US" sz="2800" dirty="0"/>
              <a:t>Regardless of the circular being in place since 2020, a survey conducted during supervisors' workshop in Mpumalanga and Limpopo established that majority of supervisors  in various organisations; DCS,DSD, NGOs were not aware of its content .  </a:t>
            </a:r>
          </a:p>
          <a:p>
            <a:pPr algn="just">
              <a:buFont typeface="Wingdings" panose="05000000000000000000" pitchFamily="2" charset="2"/>
              <a:buChar char="v"/>
            </a:pPr>
            <a:r>
              <a:rPr lang="en-US" sz="2800" dirty="0"/>
              <a:t>This discovery is identified  as a potential pitfall and challenge with respect to the adoption pose a risk of unethical behavior. </a:t>
            </a:r>
          </a:p>
          <a:p>
            <a:pPr algn="just">
              <a:buFont typeface="Wingdings" panose="05000000000000000000" pitchFamily="2" charset="2"/>
              <a:buChar char="v"/>
            </a:pPr>
            <a:r>
              <a:rPr lang="en-US" sz="2800" dirty="0"/>
              <a:t>The key question in the use of technology supported interventions is, how can technology be used to ensure effective services, whilst limiting the risk of harm to clients and social workers. </a:t>
            </a:r>
          </a:p>
          <a:p>
            <a:pPr algn="just">
              <a:buFont typeface="Wingdings" panose="05000000000000000000" pitchFamily="2" charset="2"/>
              <a:buChar char="v"/>
            </a:pPr>
            <a:endParaRPr lang="en-US" sz="2800" dirty="0"/>
          </a:p>
          <a:p>
            <a:endParaRPr lang="en-ZA" dirty="0"/>
          </a:p>
        </p:txBody>
      </p:sp>
      <p:sp>
        <p:nvSpPr>
          <p:cNvPr id="5" name="Slide Number Placeholder 4">
            <a:extLst>
              <a:ext uri="{FF2B5EF4-FFF2-40B4-BE49-F238E27FC236}">
                <a16:creationId xmlns:a16="http://schemas.microsoft.com/office/drawing/2014/main" id="{2C6021F6-23CA-2198-E5F7-7B9FFA4A0E87}"/>
              </a:ext>
            </a:extLst>
          </p:cNvPr>
          <p:cNvSpPr>
            <a:spLocks noGrp="1"/>
          </p:cNvSpPr>
          <p:nvPr>
            <p:ph type="sldNum" sz="quarter" idx="12"/>
          </p:nvPr>
        </p:nvSpPr>
        <p:spPr/>
        <p:txBody>
          <a:bodyPr/>
          <a:lstStyle/>
          <a:p>
            <a:fld id="{48F63A3B-78C7-47BE-AE5E-E10140E04643}" type="slidenum">
              <a:rPr lang="en-US" smtClean="0"/>
              <a:pPr/>
              <a:t>6</a:t>
            </a:fld>
            <a:endParaRPr lang="en-US" dirty="0"/>
          </a:p>
        </p:txBody>
      </p:sp>
    </p:spTree>
    <p:extLst>
      <p:ext uri="{BB962C8B-B14F-4D97-AF65-F5344CB8AC3E}">
        <p14:creationId xmlns:p14="http://schemas.microsoft.com/office/powerpoint/2010/main" val="3779968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7E61B-2210-EEE6-C279-F757B709CDE0}"/>
              </a:ext>
            </a:extLst>
          </p:cNvPr>
          <p:cNvSpPr>
            <a:spLocks noGrp="1"/>
          </p:cNvSpPr>
          <p:nvPr>
            <p:ph type="title"/>
          </p:nvPr>
        </p:nvSpPr>
        <p:spPr>
          <a:xfrm>
            <a:off x="1484311" y="71921"/>
            <a:ext cx="10018713" cy="365126"/>
          </a:xfrm>
        </p:spPr>
        <p:txBody>
          <a:bodyPr>
            <a:normAutofit fontScale="90000"/>
          </a:bodyPr>
          <a:lstStyle/>
          <a:p>
            <a:r>
              <a:rPr lang="en-ZA" dirty="0"/>
              <a:t>POTENTIAL PITFALLS</a:t>
            </a:r>
          </a:p>
        </p:txBody>
      </p:sp>
      <p:sp>
        <p:nvSpPr>
          <p:cNvPr id="3" name="Content Placeholder 2">
            <a:extLst>
              <a:ext uri="{FF2B5EF4-FFF2-40B4-BE49-F238E27FC236}">
                <a16:creationId xmlns:a16="http://schemas.microsoft.com/office/drawing/2014/main" id="{0B2CAA2A-6D1F-8304-046A-4B104779FF94}"/>
              </a:ext>
            </a:extLst>
          </p:cNvPr>
          <p:cNvSpPr>
            <a:spLocks noGrp="1"/>
          </p:cNvSpPr>
          <p:nvPr>
            <p:ph idx="1"/>
          </p:nvPr>
        </p:nvSpPr>
        <p:spPr>
          <a:xfrm>
            <a:off x="1484310" y="736600"/>
            <a:ext cx="10018713" cy="6558051"/>
          </a:xfrm>
        </p:spPr>
        <p:txBody>
          <a:bodyPr>
            <a:normAutofit/>
          </a:bodyPr>
          <a:lstStyle/>
          <a:p>
            <a:pPr algn="just">
              <a:buFont typeface="Wingdings" panose="05000000000000000000" pitchFamily="2" charset="2"/>
              <a:buChar char="v"/>
            </a:pPr>
            <a:endParaRPr lang="en-US" sz="3200" dirty="0"/>
          </a:p>
          <a:p>
            <a:pPr algn="just">
              <a:buFont typeface="Wingdings" panose="05000000000000000000" pitchFamily="2" charset="2"/>
              <a:buChar char="v"/>
            </a:pPr>
            <a:r>
              <a:rPr lang="en-US" sz="3200" dirty="0"/>
              <a:t>Technology has changed how we interact with each other and how we work changed how we interact with each other and how we work (</a:t>
            </a:r>
            <a:r>
              <a:rPr lang="en-US" sz="3200" dirty="0" err="1"/>
              <a:t>Bargh</a:t>
            </a:r>
            <a:r>
              <a:rPr lang="en-US" sz="3200" dirty="0"/>
              <a:t> &amp; McKenna, 2004) the loss of human touch.</a:t>
            </a:r>
          </a:p>
          <a:p>
            <a:pPr algn="just">
              <a:buFont typeface="Wingdings" panose="05000000000000000000" pitchFamily="2" charset="2"/>
              <a:buChar char="v"/>
            </a:pPr>
            <a:r>
              <a:rPr lang="en-US" sz="3200" dirty="0"/>
              <a:t>Social workers  and students should recognize the central importance of human relationships, face-to-face interactions; such as the use of emoticons</a:t>
            </a:r>
          </a:p>
          <a:p>
            <a:pPr algn="just">
              <a:buFont typeface="Wingdings" panose="05000000000000000000" pitchFamily="2" charset="2"/>
              <a:buChar char="v"/>
            </a:pPr>
            <a:r>
              <a:rPr lang="en-US" sz="3200" dirty="0"/>
              <a:t>it is also important to recognize that not all technologies have resulted in added value to education</a:t>
            </a:r>
          </a:p>
          <a:p>
            <a:pPr marL="0" indent="0">
              <a:buNone/>
            </a:pPr>
            <a:endParaRPr lang="en-US" dirty="0"/>
          </a:p>
          <a:p>
            <a:pPr>
              <a:buFont typeface="Wingdings" panose="05000000000000000000" pitchFamily="2" charset="2"/>
              <a:buChar char="v"/>
            </a:pPr>
            <a:endParaRPr lang="en-US" dirty="0"/>
          </a:p>
          <a:p>
            <a:pPr>
              <a:buFont typeface="Wingdings" panose="05000000000000000000" pitchFamily="2" charset="2"/>
              <a:buChar char="v"/>
            </a:pPr>
            <a:endParaRPr lang="en-US" dirty="0"/>
          </a:p>
          <a:p>
            <a:pPr>
              <a:buFont typeface="Wingdings" panose="05000000000000000000" pitchFamily="2" charset="2"/>
              <a:buChar char="v"/>
            </a:pPr>
            <a:endParaRPr lang="en-US" dirty="0"/>
          </a:p>
          <a:p>
            <a:pPr marL="0" indent="0">
              <a:buNone/>
            </a:pPr>
            <a:endParaRPr lang="en-ZA" dirty="0"/>
          </a:p>
        </p:txBody>
      </p:sp>
      <p:sp>
        <p:nvSpPr>
          <p:cNvPr id="5" name="Slide Number Placeholder 4">
            <a:extLst>
              <a:ext uri="{FF2B5EF4-FFF2-40B4-BE49-F238E27FC236}">
                <a16:creationId xmlns:a16="http://schemas.microsoft.com/office/drawing/2014/main" id="{BD29C492-CEAD-ED31-A506-4DE18E2F112A}"/>
              </a:ext>
            </a:extLst>
          </p:cNvPr>
          <p:cNvSpPr>
            <a:spLocks noGrp="1"/>
          </p:cNvSpPr>
          <p:nvPr>
            <p:ph type="sldNum" sz="quarter" idx="12"/>
          </p:nvPr>
        </p:nvSpPr>
        <p:spPr/>
        <p:txBody>
          <a:bodyPr/>
          <a:lstStyle/>
          <a:p>
            <a:fld id="{48F63A3B-78C7-47BE-AE5E-E10140E04643}" type="slidenum">
              <a:rPr lang="en-US" smtClean="0"/>
              <a:pPr/>
              <a:t>7</a:t>
            </a:fld>
            <a:endParaRPr lang="en-US" dirty="0"/>
          </a:p>
        </p:txBody>
      </p:sp>
    </p:spTree>
    <p:extLst>
      <p:ext uri="{BB962C8B-B14F-4D97-AF65-F5344CB8AC3E}">
        <p14:creationId xmlns:p14="http://schemas.microsoft.com/office/powerpoint/2010/main" val="3104153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D441F-89AD-47F9-97BB-137AC0341EBB}"/>
              </a:ext>
            </a:extLst>
          </p:cNvPr>
          <p:cNvSpPr>
            <a:spLocks noGrp="1"/>
          </p:cNvSpPr>
          <p:nvPr>
            <p:ph type="title"/>
          </p:nvPr>
        </p:nvSpPr>
        <p:spPr>
          <a:xfrm>
            <a:off x="1484311" y="685800"/>
            <a:ext cx="10018713" cy="547099"/>
          </a:xfrm>
        </p:spPr>
        <p:txBody>
          <a:bodyPr>
            <a:normAutofit fontScale="90000"/>
          </a:bodyPr>
          <a:lstStyle/>
          <a:p>
            <a:pPr algn="l"/>
            <a:r>
              <a:rPr lang="en-US" dirty="0"/>
              <a:t>Cont:</a:t>
            </a:r>
            <a:endParaRPr lang="en-ZA" dirty="0"/>
          </a:p>
        </p:txBody>
      </p:sp>
      <p:sp>
        <p:nvSpPr>
          <p:cNvPr id="3" name="Content Placeholder 2">
            <a:extLst>
              <a:ext uri="{FF2B5EF4-FFF2-40B4-BE49-F238E27FC236}">
                <a16:creationId xmlns:a16="http://schemas.microsoft.com/office/drawing/2014/main" id="{78DE4C33-A3CC-8830-8C47-6CA5D84D0527}"/>
              </a:ext>
            </a:extLst>
          </p:cNvPr>
          <p:cNvSpPr>
            <a:spLocks noGrp="1"/>
          </p:cNvSpPr>
          <p:nvPr>
            <p:ph idx="1"/>
          </p:nvPr>
        </p:nvSpPr>
        <p:spPr>
          <a:xfrm>
            <a:off x="1484310" y="1232899"/>
            <a:ext cx="10018713" cy="4558301"/>
          </a:xfrm>
        </p:spPr>
        <p:txBody>
          <a:bodyPr>
            <a:normAutofit/>
          </a:bodyPr>
          <a:lstStyle/>
          <a:p>
            <a:pPr marL="285750" marR="0" lvl="0" indent="-285750" algn="l" defTabSz="457200" rtl="0" eaLnBrk="1" fontAlgn="auto" latinLnBrk="0" hangingPunct="1">
              <a:lnSpc>
                <a:spcPct val="100000"/>
              </a:lnSpc>
              <a:spcBef>
                <a:spcPct val="20000"/>
              </a:spcBef>
              <a:spcAft>
                <a:spcPts val="600"/>
              </a:spcAft>
              <a:buClr>
                <a:srgbClr val="BC1C1C">
                  <a:lumMod val="75000"/>
                </a:srgbClr>
              </a:buClr>
              <a:buSzPct val="145000"/>
              <a:buFont typeface="Wingdings" panose="05000000000000000000" pitchFamily="2" charset="2"/>
              <a:buChar char="v"/>
              <a:tabLst/>
              <a:defRPr/>
            </a:pPr>
            <a:r>
              <a:rPr kumimoji="0" lang="en-US" sz="2400" b="1" i="0" u="none" strike="noStrike" kern="1200" cap="none" spc="0" normalizeH="0" baseline="0" noProof="0" dirty="0">
                <a:ln>
                  <a:noFill/>
                </a:ln>
                <a:solidFill>
                  <a:prstClr val="black"/>
                </a:solidFill>
                <a:effectLst/>
                <a:uLnTx/>
                <a:uFillTx/>
                <a:latin typeface="Corbel" panose="020B0503020204020204"/>
                <a:ea typeface="+mn-ea"/>
                <a:cs typeface="+mn-cs"/>
              </a:rPr>
              <a:t>Negligence</a:t>
            </a:r>
            <a:r>
              <a:rPr kumimoji="0" lang="en-US" sz="2400" b="0" i="0" u="none" strike="noStrike" kern="1200" cap="none" spc="0" normalizeH="0" baseline="0" noProof="0" dirty="0">
                <a:ln>
                  <a:noFill/>
                </a:ln>
                <a:solidFill>
                  <a:prstClr val="black"/>
                </a:solidFill>
                <a:effectLst/>
                <a:uLnTx/>
                <a:uFillTx/>
                <a:latin typeface="Corbel" panose="020B0503020204020204"/>
                <a:ea typeface="+mn-ea"/>
                <a:cs typeface="+mn-cs"/>
              </a:rPr>
              <a:t>: Using inappropriate technology is regarded as unethical, Facebook</a:t>
            </a:r>
          </a:p>
          <a:p>
            <a:pPr marL="285750" marR="0" lvl="0" indent="-285750" algn="l" defTabSz="457200" rtl="0" eaLnBrk="1" fontAlgn="auto" latinLnBrk="0" hangingPunct="1">
              <a:lnSpc>
                <a:spcPct val="100000"/>
              </a:lnSpc>
              <a:spcBef>
                <a:spcPct val="20000"/>
              </a:spcBef>
              <a:spcAft>
                <a:spcPts val="600"/>
              </a:spcAft>
              <a:buClr>
                <a:srgbClr val="BC1C1C">
                  <a:lumMod val="75000"/>
                </a:srgbClr>
              </a:buClr>
              <a:buSzPct val="145000"/>
              <a:buFont typeface="Wingdings" panose="05000000000000000000" pitchFamily="2" charset="2"/>
              <a:buChar char="v"/>
              <a:tabLst/>
              <a:defRPr/>
            </a:pPr>
            <a:r>
              <a:rPr kumimoji="0" lang="en-US" sz="2400" b="1" i="0" u="none" strike="noStrike" kern="1200" cap="none" spc="0" normalizeH="0" baseline="0" noProof="0" dirty="0">
                <a:ln>
                  <a:noFill/>
                </a:ln>
                <a:solidFill>
                  <a:prstClr val="black"/>
                </a:solidFill>
                <a:effectLst/>
                <a:uLnTx/>
                <a:uFillTx/>
                <a:latin typeface="Corbel" panose="020B0503020204020204"/>
                <a:ea typeface="+mn-ea"/>
                <a:cs typeface="+mn-cs"/>
              </a:rPr>
              <a:t>Confidentiality: </a:t>
            </a:r>
            <a:r>
              <a:rPr kumimoji="0" lang="en-US" sz="2400" b="0" i="0" u="none" strike="noStrike" kern="1200" cap="none" spc="0" normalizeH="0" baseline="0" noProof="0" dirty="0">
                <a:ln>
                  <a:noFill/>
                </a:ln>
                <a:solidFill>
                  <a:prstClr val="black"/>
                </a:solidFill>
                <a:effectLst/>
                <a:uLnTx/>
                <a:uFillTx/>
                <a:latin typeface="Corbel" panose="020B0503020204020204"/>
                <a:ea typeface="+mn-ea"/>
                <a:cs typeface="+mn-cs"/>
              </a:rPr>
              <a:t>The social worker/ student will select technologies (i.e. programmes or apps) that have a sound reputation for privacy, encryption and data security.  </a:t>
            </a:r>
          </a:p>
          <a:p>
            <a:pPr marL="285750" marR="0" lvl="0" indent="-285750" algn="l" defTabSz="457200" rtl="0" eaLnBrk="1" fontAlgn="auto" latinLnBrk="0" hangingPunct="1">
              <a:lnSpc>
                <a:spcPct val="100000"/>
              </a:lnSpc>
              <a:spcBef>
                <a:spcPct val="20000"/>
              </a:spcBef>
              <a:spcAft>
                <a:spcPts val="600"/>
              </a:spcAft>
              <a:buClr>
                <a:srgbClr val="BC1C1C">
                  <a:lumMod val="75000"/>
                </a:srgbClr>
              </a:buClr>
              <a:buSzPct val="145000"/>
              <a:buFont typeface="Wingdings" panose="05000000000000000000" pitchFamily="2" charset="2"/>
              <a:buChar char="v"/>
              <a:tabLst/>
              <a:defRPr/>
            </a:pPr>
            <a:r>
              <a:rPr kumimoji="0" lang="en-US" sz="2400" b="1" i="0" u="none" strike="noStrike" kern="1200" cap="none" spc="0" normalizeH="0" baseline="0" noProof="0" dirty="0">
                <a:ln>
                  <a:noFill/>
                </a:ln>
                <a:solidFill>
                  <a:prstClr val="black"/>
                </a:solidFill>
                <a:effectLst/>
                <a:uLnTx/>
                <a:uFillTx/>
                <a:latin typeface="Corbel" panose="020B0503020204020204"/>
                <a:ea typeface="+mn-ea"/>
                <a:cs typeface="+mn-cs"/>
              </a:rPr>
              <a:t>Informed consent: </a:t>
            </a:r>
            <a:r>
              <a:rPr kumimoji="0" lang="en-US" sz="2400" b="0" i="0" u="none" strike="noStrike" kern="1200" cap="none" spc="0" normalizeH="0" baseline="0" noProof="0" dirty="0">
                <a:ln>
                  <a:noFill/>
                </a:ln>
                <a:solidFill>
                  <a:prstClr val="black"/>
                </a:solidFill>
                <a:effectLst/>
                <a:uLnTx/>
                <a:uFillTx/>
                <a:latin typeface="Corbel" panose="020B0503020204020204"/>
                <a:ea typeface="+mn-ea"/>
                <a:cs typeface="+mn-cs"/>
              </a:rPr>
              <a:t>The social worker should inform the client in writing on how technology will be used to  record, gather, manage and store client information.</a:t>
            </a:r>
          </a:p>
          <a:p>
            <a:pPr marL="285750" marR="0" lvl="0" indent="-285750" algn="l" defTabSz="457200" rtl="0" eaLnBrk="1" fontAlgn="auto" latinLnBrk="0" hangingPunct="1">
              <a:lnSpc>
                <a:spcPct val="100000"/>
              </a:lnSpc>
              <a:spcBef>
                <a:spcPct val="20000"/>
              </a:spcBef>
              <a:spcAft>
                <a:spcPts val="600"/>
              </a:spcAft>
              <a:buClr>
                <a:srgbClr val="BC1C1C">
                  <a:lumMod val="75000"/>
                </a:srgbClr>
              </a:buClr>
              <a:buSzPct val="145000"/>
              <a:buFont typeface="Wingdings" panose="05000000000000000000" pitchFamily="2" charset="2"/>
              <a:buChar char="v"/>
              <a:tabLst/>
              <a:defRPr/>
            </a:pPr>
            <a:r>
              <a:rPr kumimoji="0" lang="en-US" sz="2400" b="1" i="0" u="none" strike="noStrike" kern="1200" cap="none" spc="0" normalizeH="0" baseline="0" noProof="0" dirty="0">
                <a:ln>
                  <a:noFill/>
                </a:ln>
                <a:solidFill>
                  <a:prstClr val="black"/>
                </a:solidFill>
                <a:effectLst/>
                <a:uLnTx/>
                <a:uFillTx/>
                <a:latin typeface="Corbel" panose="020B0503020204020204"/>
                <a:ea typeface="+mn-ea"/>
                <a:cs typeface="+mn-cs"/>
              </a:rPr>
              <a:t>Professional relationships: </a:t>
            </a:r>
            <a:r>
              <a:rPr kumimoji="0" lang="en-US" sz="2400" b="0" i="0" u="none" strike="noStrike" kern="1200" cap="none" spc="0" normalizeH="0" baseline="0" noProof="0" dirty="0">
                <a:ln>
                  <a:noFill/>
                </a:ln>
                <a:solidFill>
                  <a:prstClr val="black"/>
                </a:solidFill>
                <a:effectLst/>
                <a:uLnTx/>
                <a:uFillTx/>
                <a:latin typeface="Corbel" panose="020B0503020204020204"/>
                <a:ea typeface="+mn-ea"/>
                <a:cs typeface="+mn-cs"/>
              </a:rPr>
              <a:t>maintaining boundaries,  communication, hours </a:t>
            </a:r>
          </a:p>
          <a:p>
            <a:endParaRPr lang="en-ZA" dirty="0"/>
          </a:p>
        </p:txBody>
      </p:sp>
      <p:sp>
        <p:nvSpPr>
          <p:cNvPr id="5" name="Slide Number Placeholder 4">
            <a:extLst>
              <a:ext uri="{FF2B5EF4-FFF2-40B4-BE49-F238E27FC236}">
                <a16:creationId xmlns:a16="http://schemas.microsoft.com/office/drawing/2014/main" id="{88FE0B36-A495-E33A-9C17-3F5AFF31F83F}"/>
              </a:ext>
            </a:extLst>
          </p:cNvPr>
          <p:cNvSpPr>
            <a:spLocks noGrp="1"/>
          </p:cNvSpPr>
          <p:nvPr>
            <p:ph type="sldNum" sz="quarter" idx="12"/>
          </p:nvPr>
        </p:nvSpPr>
        <p:spPr/>
        <p:txBody>
          <a:bodyPr/>
          <a:lstStyle/>
          <a:p>
            <a:fld id="{48F63A3B-78C7-47BE-AE5E-E10140E04643}" type="slidenum">
              <a:rPr lang="en-US" smtClean="0"/>
              <a:pPr/>
              <a:t>8</a:t>
            </a:fld>
            <a:endParaRPr lang="en-US" dirty="0"/>
          </a:p>
        </p:txBody>
      </p:sp>
    </p:spTree>
    <p:extLst>
      <p:ext uri="{BB962C8B-B14F-4D97-AF65-F5344CB8AC3E}">
        <p14:creationId xmlns:p14="http://schemas.microsoft.com/office/powerpoint/2010/main" val="2053155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DB6B1-4EC9-EC8B-1216-D36E5E8A73B4}"/>
              </a:ext>
            </a:extLst>
          </p:cNvPr>
          <p:cNvSpPr>
            <a:spLocks noGrp="1"/>
          </p:cNvSpPr>
          <p:nvPr>
            <p:ph type="title"/>
          </p:nvPr>
        </p:nvSpPr>
        <p:spPr>
          <a:xfrm>
            <a:off x="1484311" y="226032"/>
            <a:ext cx="10018713" cy="1017142"/>
          </a:xfrm>
        </p:spPr>
        <p:txBody>
          <a:bodyPr>
            <a:normAutofit/>
          </a:bodyPr>
          <a:lstStyle/>
          <a:p>
            <a:r>
              <a:rPr lang="en-US" dirty="0"/>
              <a:t>Conclusion</a:t>
            </a:r>
            <a:endParaRPr lang="en-ZA" dirty="0"/>
          </a:p>
        </p:txBody>
      </p:sp>
      <p:sp>
        <p:nvSpPr>
          <p:cNvPr id="3" name="Content Placeholder 2">
            <a:extLst>
              <a:ext uri="{FF2B5EF4-FFF2-40B4-BE49-F238E27FC236}">
                <a16:creationId xmlns:a16="http://schemas.microsoft.com/office/drawing/2014/main" id="{97741031-B835-7F01-BCAE-3DA656F7B25A}"/>
              </a:ext>
            </a:extLst>
          </p:cNvPr>
          <p:cNvSpPr>
            <a:spLocks noGrp="1"/>
          </p:cNvSpPr>
          <p:nvPr>
            <p:ph idx="1"/>
          </p:nvPr>
        </p:nvSpPr>
        <p:spPr>
          <a:xfrm>
            <a:off x="1484310" y="1243174"/>
            <a:ext cx="10018713" cy="4548027"/>
          </a:xfrm>
        </p:spPr>
        <p:txBody>
          <a:bodyPr>
            <a:normAutofit/>
          </a:bodyPr>
          <a:lstStyle/>
          <a:p>
            <a:pPr algn="just">
              <a:lnSpc>
                <a:spcPct val="107000"/>
              </a:lnSpc>
              <a:spcAft>
                <a:spcPts val="800"/>
              </a:spcAft>
              <a:buFont typeface="Wingdings" panose="05000000000000000000" pitchFamily="2" charset="2"/>
              <a:buChar char="v"/>
            </a:pPr>
            <a:r>
              <a:rPr lang="en-US" sz="2800" dirty="0"/>
              <a:t>The field of social work education, research, and practice is surrounded by rapid developments in technology. </a:t>
            </a:r>
          </a:p>
          <a:p>
            <a:pPr algn="just">
              <a:lnSpc>
                <a:spcPct val="107000"/>
              </a:lnSpc>
              <a:spcAft>
                <a:spcPts val="800"/>
              </a:spcAft>
              <a:buFont typeface="Wingdings" panose="05000000000000000000" pitchFamily="2" charset="2"/>
              <a:buChar char="v"/>
            </a:pPr>
            <a:r>
              <a:rPr lang="en-ZA" sz="2800" dirty="0">
                <a:effectLst/>
                <a:ea typeface="Calibri" panose="020F0502020204030204" pitchFamily="34" charset="0"/>
                <a:cs typeface="Times New Roman" panose="02020603050405020304" pitchFamily="18" charset="0"/>
              </a:rPr>
              <a:t>Thus, this paper argues that irrespective of the technology advancement and adopting it as a mode of practice in social work, the effective and ethical use of technology should be guided by principles and code of conduct to avoid harm and violate client’ privacy. </a:t>
            </a:r>
          </a:p>
          <a:p>
            <a:endParaRPr lang="en-US" dirty="0"/>
          </a:p>
          <a:p>
            <a:pPr algn="r"/>
            <a:endParaRPr lang="en-ZA" dirty="0"/>
          </a:p>
        </p:txBody>
      </p:sp>
      <p:sp>
        <p:nvSpPr>
          <p:cNvPr id="5" name="Slide Number Placeholder 4">
            <a:extLst>
              <a:ext uri="{FF2B5EF4-FFF2-40B4-BE49-F238E27FC236}">
                <a16:creationId xmlns:a16="http://schemas.microsoft.com/office/drawing/2014/main" id="{51659C19-FB4A-F9C1-278B-201FD076872A}"/>
              </a:ext>
            </a:extLst>
          </p:cNvPr>
          <p:cNvSpPr>
            <a:spLocks noGrp="1"/>
          </p:cNvSpPr>
          <p:nvPr>
            <p:ph type="sldNum" sz="quarter" idx="12"/>
          </p:nvPr>
        </p:nvSpPr>
        <p:spPr/>
        <p:txBody>
          <a:bodyPr/>
          <a:lstStyle/>
          <a:p>
            <a:fld id="{48F63A3B-78C7-47BE-AE5E-E10140E04643}" type="slidenum">
              <a:rPr lang="en-US" smtClean="0"/>
              <a:pPr/>
              <a:t>9</a:t>
            </a:fld>
            <a:endParaRPr lang="en-US" dirty="0"/>
          </a:p>
        </p:txBody>
      </p:sp>
    </p:spTree>
    <p:extLst>
      <p:ext uri="{BB962C8B-B14F-4D97-AF65-F5344CB8AC3E}">
        <p14:creationId xmlns:p14="http://schemas.microsoft.com/office/powerpoint/2010/main" val="87560520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406</TotalTime>
  <Words>663</Words>
  <Application>Microsoft Office PowerPoint</Application>
  <PresentationFormat>Widescreen</PresentationFormat>
  <Paragraphs>51</Paragraphs>
  <Slides>10</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Arial</vt:lpstr>
      <vt:lpstr>Calibri</vt:lpstr>
      <vt:lpstr>Calibri Light</vt:lpstr>
      <vt:lpstr>Corbel</vt:lpstr>
      <vt:lpstr>Rockwell</vt:lpstr>
      <vt:lpstr>Symbol</vt:lpstr>
      <vt:lpstr>Wingdings</vt:lpstr>
      <vt:lpstr>Atlas</vt:lpstr>
      <vt:lpstr>Parallax</vt:lpstr>
      <vt:lpstr>The Use of Technology and its Implication During Social Work Field Practice’, </vt:lpstr>
      <vt:lpstr>Presentation outline</vt:lpstr>
      <vt:lpstr>Introduction </vt:lpstr>
      <vt:lpstr>BACKROUND</vt:lpstr>
      <vt:lpstr>Cont</vt:lpstr>
      <vt:lpstr>TECHNOLOGY-SUPPORTED INTERVENTIONS </vt:lpstr>
      <vt:lpstr>POTENTIAL PITFALLS</vt:lpstr>
      <vt:lpstr>Cont:</vt:lpstr>
      <vt:lpstr>Conclusion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BSW FIELDWORK PRACTICUM</dc:title>
  <dc:creator>Patricia Manganyi</dc:creator>
  <cp:lastModifiedBy>Patricia Manganyi</cp:lastModifiedBy>
  <cp:revision>42</cp:revision>
  <dcterms:created xsi:type="dcterms:W3CDTF">2019-05-27T21:26:02Z</dcterms:created>
  <dcterms:modified xsi:type="dcterms:W3CDTF">2023-09-24T16:27:09Z</dcterms:modified>
</cp:coreProperties>
</file>