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541" r:id="rId5"/>
    <p:sldId id="573" r:id="rId6"/>
    <p:sldId id="538" r:id="rId7"/>
    <p:sldId id="565" r:id="rId8"/>
    <p:sldId id="564" r:id="rId9"/>
    <p:sldId id="574" r:id="rId10"/>
    <p:sldId id="540" r:id="rId11"/>
    <p:sldId id="546" r:id="rId12"/>
    <p:sldId id="571" r:id="rId13"/>
    <p:sldId id="572" r:id="rId14"/>
    <p:sldId id="570" r:id="rId15"/>
    <p:sldId id="569" r:id="rId16"/>
    <p:sldId id="568" r:id="rId17"/>
  </p:sldIdLst>
  <p:sldSz cx="9144000" cy="5143500" type="screen16x9"/>
  <p:notesSz cx="6797675" cy="9926638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Arial Nova" panose="020B0504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6041E6-A85C-6003-FEFD-798FB58304C1}" name="Thando Msimango" initials="TM" userId="S::thando@sacap.edu.za::bfc14604-e817-4e0a-b9d9-4db7f39ce8b8" providerId="AD"/>
  <p188:author id="{84FE9BFB-4A6B-B9D6-D86F-1ED8DA2790FC}" name="Nkamogeleng Ntlatleng" initials="NN" userId="S::nkamogeleng@sacap.edu.za::0676d5e8-519f-452b-95bd-1a778b74d4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16773-DD8E-170B-4C93-B23DCD50AEA0}" v="528" dt="2023-09-21T16:12:51.148"/>
    <p1510:client id="{37490F8A-4634-7111-43BD-2EDC9925A342}" v="61" dt="2023-05-24T10:20:48.025"/>
    <p1510:client id="{4044B946-AD40-4970-A70E-2B96F64F01A5}" v="67" dt="2023-09-23T03:31:14.671"/>
    <p1510:client id="{41F90511-B06C-488D-9B6D-93ABDF294A61}" v="34" vWet="36" dt="2023-05-24T09:26:31.126"/>
    <p1510:client id="{441E408D-2D82-9C10-7805-8E144C2653E1}" v="47" dt="2023-09-21T15:32:23.384"/>
    <p1510:client id="{4FDE2E94-228B-C3BF-AB9A-BC031718E76A}" v="266" dt="2023-09-19T14:42:05.595"/>
    <p1510:client id="{5ABCCC9B-7755-490F-8819-C6177E4A585B}" v="46" dt="2023-05-25T07:18:21.827"/>
    <p1510:client id="{6CC992E3-CB09-966C-0C8E-89216758D784}" v="825" dt="2023-09-21T10:06:58.453"/>
    <p1510:client id="{6CFDDCD7-4612-437B-A247-F199A5D6BEBF}" vWet="2" dt="2023-09-19T12:02:26.311"/>
    <p1510:client id="{7CC4F330-E916-6B19-EFE2-E6D3480035A3}" v="624" dt="2023-09-23T03:27:25.462"/>
    <p1510:client id="{945E2DEC-6F18-3AEB-BC34-6C24C3530DDA}" v="1" dt="2023-08-30T08:47:27.722"/>
    <p1510:client id="{A33348DC-BE9D-29E4-FA78-E547A8A7340D}" v="3" dt="2023-05-24T07:50:31.615"/>
    <p1510:client id="{A5ECC153-6B72-74A1-1E33-A9BDC2D2BBC4}" v="90" dt="2023-09-21T15:46:23.286"/>
    <p1510:client id="{B21F3247-198C-D5BB-3CE4-6B6C14BDF23C}" v="55" dt="2023-09-22T11:46:48.137"/>
    <p1510:client id="{B8486AF6-F268-FBBB-83F5-5F4BEC9DE067}" v="3" dt="2023-08-29T07:59:25.881"/>
    <p1510:client id="{BF429275-3653-519B-1D35-8C3B06BEA5AE}" v="17" dt="2023-09-21T15:34:36.226"/>
    <p1510:client id="{C6B457B0-C31D-6541-96ED-B2B0F58FC905}" v="3" dt="2023-05-25T03:58:21.589"/>
    <p1510:client id="{CEADA46D-DDB4-5787-0DA3-D79B271002C0}" v="29" dt="2023-09-22T12:30:56.913"/>
    <p1510:client id="{D4DF9018-B32F-43F1-E9BF-556BBA79ED50}" v="131" dt="2023-05-25T02:18:27.432"/>
    <p1510:client id="{DBE66A66-7E19-64D9-824C-545D47C59EDE}" v="297" dt="2023-05-24T09:29:13.036"/>
    <p1510:client id="{E10EE4FA-035A-482D-0E81-788DB9FEF036}" v="137" dt="2023-09-23T21:55:23.946"/>
    <p1510:client id="{E73397DD-1C29-013D-B3FE-9A2FB4F3B11D}" v="20" dt="2023-09-21T16:02:06.846"/>
    <p1510:client id="{E7699F76-05DC-4250-B156-27C13C960F2A}" v="4" dt="2023-05-25T07:32:2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7D907-131A-7C47-96EF-09AB990E0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1923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702FE05-9482-2340-A743-5F818FB9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5" y="0"/>
            <a:ext cx="8530390" cy="750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926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ono.fm/e/1361469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j.1365-2648.2005.03621.x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E8999C-8E79-8AAC-36D5-18B0DDF3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603700" cy="3416400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lnSpc>
                <a:spcPct val="114999"/>
              </a:lnSpc>
              <a:buNone/>
            </a:pPr>
            <a:r>
              <a:rPr lang="en-ZA" sz="2600" b="1" dirty="0">
                <a:solidFill>
                  <a:schemeClr val="tx1"/>
                </a:solidFill>
                <a:latin typeface="Nunito"/>
                <a:cs typeface="Calibri"/>
              </a:rPr>
              <a:t>An Indigenised Parenting Skills Development Programme </a:t>
            </a:r>
            <a:endParaRPr lang="en-US" sz="2600">
              <a:solidFill>
                <a:schemeClr val="tx1"/>
              </a:solidFill>
            </a:endParaRPr>
          </a:p>
          <a:p>
            <a:pPr marL="114300" indent="0" algn="ctr">
              <a:lnSpc>
                <a:spcPct val="114999"/>
              </a:lnSpc>
              <a:buNone/>
            </a:pPr>
            <a:r>
              <a:rPr lang="en-ZA" sz="2600" b="1" dirty="0">
                <a:solidFill>
                  <a:schemeClr val="tx1"/>
                </a:solidFill>
                <a:latin typeface="Nunito"/>
                <a:cs typeface="Calibri"/>
              </a:rPr>
              <a:t>Guided by Ubuntu-Based Principles</a:t>
            </a:r>
            <a:endParaRPr lang="en-US" sz="260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1900" dirty="0">
              <a:solidFill>
                <a:schemeClr val="tx1"/>
              </a:solidFill>
              <a:latin typeface="Arial Nova"/>
            </a:endParaRPr>
          </a:p>
          <a:p>
            <a:pPr marL="114300" indent="0" algn="ctr">
              <a:lnSpc>
                <a:spcPct val="114999"/>
              </a:lnSpc>
              <a:buNone/>
            </a:pPr>
            <a:endParaRPr lang="en-US" sz="1900" dirty="0">
              <a:solidFill>
                <a:schemeClr val="tx1"/>
              </a:solidFill>
              <a:latin typeface="Arial Nova"/>
            </a:endParaRPr>
          </a:p>
          <a:p>
            <a:pPr marL="114300" indent="0" algn="ctr">
              <a:lnSpc>
                <a:spcPct val="114999"/>
              </a:lnSpc>
              <a:buNone/>
            </a:pPr>
            <a:r>
              <a:rPr lang="en-US" sz="1900" dirty="0">
                <a:solidFill>
                  <a:schemeClr val="tx1"/>
                </a:solidFill>
                <a:latin typeface="Arial Nova"/>
              </a:rPr>
              <a:t>Presenters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marL="114300" indent="0" algn="ctr">
              <a:buNone/>
            </a:pPr>
            <a:r>
              <a:rPr lang="en-US" sz="1900" err="1">
                <a:solidFill>
                  <a:schemeClr val="tx1"/>
                </a:solidFill>
                <a:latin typeface="Arial Nova"/>
              </a:rPr>
              <a:t>Ms</a:t>
            </a:r>
            <a:r>
              <a:rPr lang="en-US" sz="1900" dirty="0">
                <a:solidFill>
                  <a:schemeClr val="tx1"/>
                </a:solidFill>
                <a:latin typeface="Arial Nova"/>
              </a:rPr>
              <a:t> Kgomotso </a:t>
            </a:r>
            <a:r>
              <a:rPr lang="en-US" sz="1900" err="1">
                <a:solidFill>
                  <a:schemeClr val="tx1"/>
                </a:solidFill>
                <a:latin typeface="Arial Nova"/>
              </a:rPr>
              <a:t>Ntlatleng</a:t>
            </a:r>
            <a:endParaRPr lang="en-US" sz="1900">
              <a:solidFill>
                <a:schemeClr val="tx1"/>
              </a:solidFill>
              <a:latin typeface="Arial Nova"/>
            </a:endParaRPr>
          </a:p>
          <a:p>
            <a:pPr marL="114300" indent="0" algn="ctr">
              <a:buNone/>
            </a:pPr>
            <a:r>
              <a:rPr lang="en-US" sz="1900" err="1">
                <a:solidFill>
                  <a:schemeClr val="tx1"/>
                </a:solidFill>
                <a:latin typeface="Arial Nova"/>
              </a:rPr>
              <a:t>Ms</a:t>
            </a:r>
            <a:r>
              <a:rPr lang="en-US" sz="1900" dirty="0">
                <a:solidFill>
                  <a:schemeClr val="tx1"/>
                </a:solidFill>
                <a:latin typeface="Arial Nova"/>
              </a:rPr>
              <a:t> Thando Msimango</a:t>
            </a:r>
            <a:endParaRPr lang="en-US">
              <a:solidFill>
                <a:schemeClr val="tx1"/>
              </a:solidFill>
            </a:endParaRPr>
          </a:p>
          <a:p>
            <a:pPr marL="114300" indent="0" algn="ctr">
              <a:lnSpc>
                <a:spcPct val="114999"/>
              </a:lnSpc>
              <a:buNone/>
            </a:pPr>
            <a:r>
              <a:rPr lang="en-US" sz="1900" dirty="0">
                <a:solidFill>
                  <a:schemeClr val="tx1"/>
                </a:solidFill>
                <a:latin typeface="Arial Narrow"/>
              </a:rPr>
              <a:t>Dr Poppy Masinga </a:t>
            </a:r>
            <a:endParaRPr lang="en-US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2800" i="1" dirty="0">
              <a:solidFill>
                <a:schemeClr val="tx1"/>
              </a:solidFill>
              <a:latin typeface="Arial Nova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en-US" sz="2800" dirty="0">
              <a:solidFill>
                <a:schemeClr val="tx1"/>
              </a:solidFill>
              <a:latin typeface="Arial Nova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US" sz="1900" dirty="0">
                <a:solidFill>
                  <a:schemeClr val="tx1"/>
                </a:solidFill>
                <a:latin typeface="Arial Nova"/>
              </a:rPr>
              <a:t>27 – 29 September 2023</a:t>
            </a:r>
          </a:p>
          <a:p>
            <a:pPr marL="114300" indent="0">
              <a:buNone/>
            </a:pPr>
            <a:endParaRPr lang="en-ZA" sz="5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A925A-AD32-6865-6023-8A006A56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8" y="71716"/>
            <a:ext cx="7732163" cy="686477"/>
          </a:xfrm>
        </p:spPr>
        <p:txBody>
          <a:bodyPr/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ASASWEI CONFERENCE  </a:t>
            </a:r>
          </a:p>
        </p:txBody>
      </p:sp>
    </p:spTree>
    <p:extLst>
      <p:ext uri="{BB962C8B-B14F-4D97-AF65-F5344CB8AC3E}">
        <p14:creationId xmlns:p14="http://schemas.microsoft.com/office/powerpoint/2010/main" val="109613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0DA038-DD98-9464-BD9A-F48C388C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To be context relevant and effective, SW curriculum and training broadly and Group Work curriculum and practice in particular, should be </a:t>
            </a:r>
            <a:r>
              <a:rPr lang="en-US" dirty="0" err="1">
                <a:solidFill>
                  <a:schemeClr val="tx1"/>
                </a:solidFill>
                <a:latin typeface="Arial Narrow"/>
              </a:rPr>
              <a:t>decolonised</a:t>
            </a:r>
            <a:r>
              <a:rPr lang="en-US" dirty="0">
                <a:solidFill>
                  <a:schemeClr val="tx1"/>
                </a:solidFill>
                <a:latin typeface="Arial Narrow"/>
              </a:rPr>
              <a:t> and </a:t>
            </a:r>
            <a:r>
              <a:rPr lang="en-US" dirty="0" err="1">
                <a:solidFill>
                  <a:schemeClr val="tx1"/>
                </a:solidFill>
                <a:latin typeface="Arial Narrow"/>
              </a:rPr>
              <a:t>indigenised</a:t>
            </a:r>
            <a:r>
              <a:rPr lang="en-US" dirty="0">
                <a:solidFill>
                  <a:schemeClr val="tx1"/>
                </a:solidFill>
                <a:latin typeface="Arial Narrow"/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An </a:t>
            </a:r>
            <a:r>
              <a:rPr lang="en-US" dirty="0" err="1">
                <a:solidFill>
                  <a:schemeClr val="tx1"/>
                </a:solidFill>
                <a:latin typeface="Arial Narrow"/>
              </a:rPr>
              <a:t>indigenised</a:t>
            </a:r>
            <a:r>
              <a:rPr lang="en-US" dirty="0">
                <a:solidFill>
                  <a:schemeClr val="tx1"/>
                </a:solidFill>
                <a:latin typeface="Arial Narrow"/>
              </a:rPr>
              <a:t> approach to group work practice is transformative and empowering to both the practitioner and service users.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Group Work practitioners need to be culture sensitive and multi-culturally competent.</a:t>
            </a:r>
            <a:endParaRPr lang="en-US">
              <a:solidFill>
                <a:schemeClr val="tx1"/>
              </a:solidFill>
            </a:endParaRPr>
          </a:p>
          <a:p>
            <a:pPr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It is NB to embrace the core African values: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Arial Narrow"/>
              </a:rPr>
              <a:t>Ubuntu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Arial Narrow"/>
              </a:rPr>
              <a:t>Respect for diversity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Arial Narrow"/>
              </a:rPr>
              <a:t>Solidarity</a:t>
            </a:r>
          </a:p>
          <a:p>
            <a:pPr lvl="1">
              <a:lnSpc>
                <a:spcPct val="114999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Arial Narrow"/>
              </a:rPr>
              <a:t>Communalism</a:t>
            </a:r>
          </a:p>
          <a:p>
            <a:pPr lvl="1">
              <a:lnSpc>
                <a:spcPct val="114999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Arial Narrow"/>
              </a:rPr>
              <a:t>Sharing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Arial Narrow"/>
              </a:rPr>
              <a:t>Compassion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Arial Narrow"/>
              </a:rPr>
              <a:t>Dignity</a:t>
            </a:r>
            <a:endParaRPr lang="en-ZA" sz="1800" dirty="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52F97C-3D8E-4A34-2791-9923C37C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Lessons Learned</a:t>
            </a:r>
            <a:endParaRPr lang="en-ZA" sz="2800" b="1"/>
          </a:p>
        </p:txBody>
      </p:sp>
    </p:spTree>
    <p:extLst>
      <p:ext uri="{BB962C8B-B14F-4D97-AF65-F5344CB8AC3E}">
        <p14:creationId xmlns:p14="http://schemas.microsoft.com/office/powerpoint/2010/main" val="340504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33783-15C8-D2D3-FED7-9A96D011E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74" y="1152475"/>
            <a:ext cx="8535252" cy="2881103"/>
          </a:xfrm>
        </p:spPr>
        <p:txBody>
          <a:bodyPr>
            <a:normAutofit/>
          </a:bodyPr>
          <a:lstStyle/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Podcast: Link:</a:t>
            </a:r>
            <a:r>
              <a:rPr lang="en-US" dirty="0">
                <a:latin typeface="Arial Narrow"/>
              </a:rPr>
              <a:t> </a:t>
            </a:r>
            <a:r>
              <a:rPr lang="en-US" dirty="0">
                <a:latin typeface="Arial Narrow"/>
                <a:hlinkClick r:id="rId2"/>
              </a:rPr>
              <a:t>Social Work Khuluma Podcast, 18 Sep Social Work Khuluma | EP9| Decolonizing and Indigenizing Group Work Techniques · VOW FM 88.1 - iono.fm </a:t>
            </a:r>
            <a:endParaRPr lang="en-US" dirty="0"/>
          </a:p>
          <a:p>
            <a:pPr marL="114300" indent="0">
              <a:lnSpc>
                <a:spcPct val="114999"/>
              </a:lnSpc>
              <a:buNone/>
            </a:pPr>
            <a:endParaRPr lang="en-US"/>
          </a:p>
          <a:p>
            <a:pPr marL="114300" indent="0">
              <a:lnSpc>
                <a:spcPct val="114999"/>
              </a:lnSpc>
              <a:buNone/>
            </a:pPr>
            <a:endParaRPr lang="en-US"/>
          </a:p>
          <a:p>
            <a:pPr marL="114300" indent="0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88EAE5-49E9-3B0D-C4EA-3C71CC59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155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BDC938-786F-88D6-8456-B39545AF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96" y="824653"/>
            <a:ext cx="8520214" cy="4236871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err="1">
                <a:solidFill>
                  <a:schemeClr val="tx1"/>
                </a:solidFill>
                <a:latin typeface="Arial Narrow"/>
              </a:rPr>
              <a:t>Buqa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, W. (2015). Storying Ubuntu as a rainbow nation. 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Verbum et Ecclesia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, 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36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(2), 1-8. 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err="1">
                <a:solidFill>
                  <a:schemeClr val="tx1"/>
                </a:solidFill>
                <a:latin typeface="Arial Narrow"/>
              </a:rPr>
              <a:t>Maistry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, S. (2021). South Africa's Comorbidity: A Chronic Affliction of Intersecting Education, Economic and Health Inequalities. 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Education as Change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, 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25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(1), 1-21.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/>
              </a:rPr>
              <a:t>Mayaka, B., &amp; Truell, R. (2021). Ubuntu and its potential impact on the international social work profession. 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International Social Work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, 64(5), 649-662.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err="1">
                <a:solidFill>
                  <a:schemeClr val="tx1"/>
                </a:solidFill>
                <a:latin typeface="Arial Narrow"/>
              </a:rPr>
              <a:t>Mbigi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, L. (1997). Ubuntu: The African dream in management. 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Leadership and Organization Development Journal,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18(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6):290-294. </a:t>
            </a: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/>
              </a:rPr>
              <a:t>Steinberg, D. M. (2014). A Mutual-Aid Model for Social Work with Groups. Routledge.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/>
              </a:rPr>
              <a:t>Tamburro, A. (2013). Including decolonization in social work education and practice. 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Journal of Indigenous Social Development, 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2(1).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/>
              </a:rPr>
              <a:t>Watkins, J. M., &amp; Holmes, J. (2013). Council on Social Work Education. In 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Encyclopedia of Social Work.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/>
                <a:cs typeface="Times New Roman"/>
              </a:rPr>
              <a:t>Whittemore, R. and K. </a:t>
            </a:r>
            <a:r>
              <a:rPr lang="en-US" sz="1400" err="1">
                <a:solidFill>
                  <a:schemeClr val="tx1"/>
                </a:solidFill>
                <a:latin typeface="Arial Narrow"/>
                <a:cs typeface="Times New Roman"/>
              </a:rPr>
              <a:t>Knafl</a:t>
            </a:r>
            <a:r>
              <a:rPr lang="en-US" sz="1400" dirty="0">
                <a:solidFill>
                  <a:schemeClr val="tx1"/>
                </a:solidFill>
                <a:latin typeface="Arial Narrow"/>
                <a:cs typeface="Times New Roman"/>
              </a:rPr>
              <a:t>. 2005. “The Integrative Review: Updated Methodology.” </a:t>
            </a:r>
            <a:r>
              <a:rPr lang="en-US" sz="1400" i="1" dirty="0">
                <a:solidFill>
                  <a:schemeClr val="tx1"/>
                </a:solidFill>
                <a:latin typeface="Arial Narrow"/>
                <a:cs typeface="Times New Roman"/>
              </a:rPr>
              <a:t>Journal of Advanced Nursing </a:t>
            </a:r>
            <a:r>
              <a:rPr lang="en-US" sz="1400" dirty="0">
                <a:solidFill>
                  <a:schemeClr val="tx1"/>
                </a:solidFill>
                <a:latin typeface="Arial Narrow"/>
                <a:cs typeface="Times New Roman"/>
              </a:rPr>
              <a:t>52 (5): 546</a:t>
            </a:r>
            <a:r>
              <a:rPr lang="en-GB" sz="1400" dirty="0">
                <a:solidFill>
                  <a:schemeClr val="tx1"/>
                </a:solidFill>
                <a:latin typeface="Arial Narrow"/>
                <a:cs typeface="Times New Roman"/>
              </a:rPr>
              <a:t>–</a:t>
            </a:r>
            <a:r>
              <a:rPr lang="en-US" sz="1400" dirty="0">
                <a:solidFill>
                  <a:schemeClr val="tx1"/>
                </a:solidFill>
                <a:latin typeface="Arial Narrow"/>
                <a:cs typeface="Times New Roman"/>
              </a:rPr>
              <a:t>53.</a:t>
            </a:r>
            <a:r>
              <a:rPr lang="en-US" sz="1400" u="sng" dirty="0">
                <a:solidFill>
                  <a:schemeClr val="tx1"/>
                </a:solidFill>
                <a:latin typeface="Arial Narrow"/>
                <a:cs typeface="Times New Roman"/>
              </a:rPr>
              <a:t> </a:t>
            </a:r>
            <a:r>
              <a:rPr lang="en-US" sz="1400" u="sng" dirty="0">
                <a:solidFill>
                  <a:schemeClr val="tx1"/>
                </a:solidFill>
                <a:latin typeface="Arial Narrow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https://doi.org/10.1111/j.1365-2648.2005.03621.x</a:t>
            </a:r>
            <a:endParaRPr lang="en-US" sz="1400" i="1" u="sng" dirty="0">
              <a:solidFill>
                <a:schemeClr val="tx1"/>
              </a:solidFill>
              <a:latin typeface="Arial Narrow"/>
            </a:endParaRP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/>
              </a:rPr>
              <a:t>Zvomuya, W. (2020). Utilization of ubuntu bowl in social work processes: The way to go towards attainment of social development in Africa. </a:t>
            </a:r>
            <a:r>
              <a:rPr lang="en-US" sz="1400" i="1" dirty="0">
                <a:solidFill>
                  <a:schemeClr val="tx1"/>
                </a:solidFill>
                <a:latin typeface="Arial Narrow"/>
              </a:rPr>
              <a:t>African Journal of social work, 10(1)</a:t>
            </a:r>
            <a:r>
              <a:rPr lang="en-US" sz="1400" dirty="0">
                <a:solidFill>
                  <a:schemeClr val="tx1"/>
                </a:solidFill>
                <a:latin typeface="Arial Narrow"/>
              </a:rPr>
              <a:t>, 63-68.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sz="1600" i="1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Font typeface="Wingdings"/>
              <a:buChar char="§"/>
            </a:pPr>
            <a:endParaRPr lang="en-US">
              <a:solidFill>
                <a:srgbClr val="595959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endParaRPr lang="en-US">
              <a:solidFill>
                <a:srgbClr val="595959"/>
              </a:solidFill>
            </a:endParaRPr>
          </a:p>
          <a:p>
            <a:pPr>
              <a:lnSpc>
                <a:spcPct val="114999"/>
              </a:lnSpc>
            </a:pPr>
            <a:endParaRPr lang="en-ZA">
              <a:solidFill>
                <a:srgbClr val="000000"/>
              </a:solidFill>
            </a:endParaRPr>
          </a:p>
          <a:p>
            <a:pPr>
              <a:lnSpc>
                <a:spcPct val="114999"/>
              </a:lnSpc>
            </a:pPr>
            <a:endParaRPr lang="en-US">
              <a:solidFill>
                <a:srgbClr val="595959"/>
              </a:solidFill>
            </a:endParaRPr>
          </a:p>
          <a:p>
            <a:pPr>
              <a:lnSpc>
                <a:spcPct val="114999"/>
              </a:lnSpc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147CF-E4F4-617D-3E64-D4E12550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References </a:t>
            </a:r>
          </a:p>
        </p:txBody>
      </p:sp>
    </p:spTree>
    <p:extLst>
      <p:ext uri="{BB962C8B-B14F-4D97-AF65-F5344CB8AC3E}">
        <p14:creationId xmlns:p14="http://schemas.microsoft.com/office/powerpoint/2010/main" val="273785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6F8BDA-5C5B-C78F-C2B0-91A057AB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End </a:t>
            </a:r>
            <a:endParaRPr lang="en-US" b="1" dirty="0"/>
          </a:p>
        </p:txBody>
      </p:sp>
      <p:pic>
        <p:nvPicPr>
          <p:cNvPr id="7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6D0A6B2-EDDF-30AB-6972-903119FE1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425" y="1284411"/>
            <a:ext cx="3352923" cy="3367767"/>
          </a:xfrm>
        </p:spPr>
      </p:pic>
    </p:spTree>
    <p:extLst>
      <p:ext uri="{BB962C8B-B14F-4D97-AF65-F5344CB8AC3E}">
        <p14:creationId xmlns:p14="http://schemas.microsoft.com/office/powerpoint/2010/main" val="245408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957DB-6890-FBF3-204F-008743A9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SA context and overview of the Parenting Skills Development </a:t>
            </a:r>
            <a:r>
              <a:rPr lang="en-US" err="1">
                <a:solidFill>
                  <a:schemeClr val="tx1"/>
                </a:solidFill>
                <a:latin typeface="Arial Narrow"/>
              </a:rPr>
              <a:t>Programme</a:t>
            </a:r>
            <a:endParaRPr lang="en-US">
              <a:solidFill>
                <a:schemeClr val="tx1"/>
              </a:solidFill>
              <a:latin typeface="Arial Narrow"/>
            </a:endParaRP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Theoretical Framework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Research Methodology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Description of </a:t>
            </a:r>
            <a:r>
              <a:rPr lang="en-US" err="1">
                <a:solidFill>
                  <a:schemeClr val="tx1"/>
                </a:solidFill>
                <a:latin typeface="Arial Narrow"/>
              </a:rPr>
              <a:t>Indigenised</a:t>
            </a:r>
            <a:r>
              <a:rPr lang="en-US" dirty="0">
                <a:solidFill>
                  <a:schemeClr val="tx1"/>
                </a:solidFill>
                <a:latin typeface="Arial Narrow"/>
              </a:rPr>
              <a:t> </a:t>
            </a:r>
            <a:r>
              <a:rPr lang="en-US" err="1">
                <a:solidFill>
                  <a:schemeClr val="tx1"/>
                </a:solidFill>
                <a:latin typeface="Arial Narrow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Arial Narrow"/>
              </a:rPr>
              <a:t> and Core Principles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Lessons learned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77DE26-866C-E6CB-7779-E3E71B74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Table of Contents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4590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E8999C-8E79-8AAC-36D5-18B0DDF3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90" y="1077216"/>
            <a:ext cx="7753859" cy="3323898"/>
          </a:xfrm>
        </p:spPr>
        <p:txBody>
          <a:bodyPr>
            <a:normAutofit lnSpcReduction="10000"/>
          </a:bodyPr>
          <a:lstStyle/>
          <a:p>
            <a:pPr marL="342900">
              <a:lnSpc>
                <a:spcPct val="107000"/>
              </a:lnSpc>
              <a:buFont typeface="Wingdings"/>
              <a:buChar char="§"/>
            </a:pPr>
            <a:r>
              <a:rPr lang="en-ZA" dirty="0">
                <a:solidFill>
                  <a:schemeClr val="tx1"/>
                </a:solidFill>
                <a:latin typeface="Arial Narrow"/>
                <a:cs typeface="Times New Roman"/>
              </a:rPr>
              <a:t>South Africa is referred to as a "rainbow nation" (</a:t>
            </a:r>
            <a:r>
              <a:rPr lang="en-ZA" dirty="0" err="1">
                <a:solidFill>
                  <a:schemeClr val="tx1"/>
                </a:solidFill>
                <a:latin typeface="Arial Narrow"/>
                <a:cs typeface="Times New Roman"/>
              </a:rPr>
              <a:t>Buqa</a:t>
            </a:r>
            <a:r>
              <a:rPr lang="en-ZA" dirty="0">
                <a:solidFill>
                  <a:schemeClr val="tx1"/>
                </a:solidFill>
                <a:latin typeface="Arial Narrow"/>
                <a:cs typeface="Times New Roman"/>
              </a:rPr>
              <a:t>, 2015).</a:t>
            </a:r>
          </a:p>
          <a:p>
            <a:pPr marL="342900">
              <a:lnSpc>
                <a:spcPct val="107000"/>
              </a:lnSpc>
              <a:buFont typeface="Wingdings"/>
              <a:buChar char="§"/>
            </a:pPr>
            <a:r>
              <a:rPr lang="en-ZA" dirty="0">
                <a:solidFill>
                  <a:schemeClr val="tx1"/>
                </a:solidFill>
                <a:latin typeface="Arial Narrow"/>
                <a:cs typeface="Times New Roman"/>
              </a:rPr>
              <a:t>Observation in practice - need for decolonialised approaches. </a:t>
            </a:r>
          </a:p>
          <a:p>
            <a:pPr marL="342900">
              <a:lnSpc>
                <a:spcPct val="107000"/>
              </a:lnSpc>
              <a:buFont typeface="Wingdings"/>
              <a:buChar char="§"/>
            </a:pPr>
            <a:r>
              <a:rPr lang="en-ZA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Indigenised approaches - explore differences and to try new ways of thinking or doing (Steinberg, 2014). </a:t>
            </a:r>
          </a:p>
          <a:p>
            <a:pPr marL="342900">
              <a:lnSpc>
                <a:spcPct val="107000"/>
              </a:lnSpc>
              <a:buFont typeface="Wingdings" panose="05050102010706020507" pitchFamily="18" charset="2"/>
              <a:buChar char="§"/>
            </a:pPr>
            <a:r>
              <a:rPr lang="en-ZA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The most effective social services for indigenous people and communities utilise decolonised community-determined approaches focusing on community goals, values, and strategies (Baskin, 2003; Cross, 1996 in Tamburro, 2013).</a:t>
            </a:r>
          </a:p>
          <a:p>
            <a:pPr marL="342900">
              <a:lnSpc>
                <a:spcPct val="107000"/>
              </a:lnSpc>
              <a:buFont typeface="Wingdings" panose="05050102010706020507" pitchFamily="18" charset="2"/>
              <a:buChar char="§"/>
            </a:pPr>
            <a:r>
              <a:rPr lang="en-ZA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Focus</a:t>
            </a:r>
            <a:r>
              <a:rPr lang="en-ZA" sz="18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 attention on decolonising and indigenising the </a:t>
            </a:r>
            <a:r>
              <a:rPr lang="en-ZA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curriculum, training and</a:t>
            </a:r>
            <a:r>
              <a:rPr lang="en-ZA" sz="18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 SW practice</a:t>
            </a:r>
            <a:r>
              <a:rPr lang="en-ZA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.</a:t>
            </a:r>
            <a:endParaRPr lang="en-ZA" dirty="0">
              <a:solidFill>
                <a:schemeClr val="tx1"/>
              </a:solidFill>
              <a:cs typeface="Times New Roman"/>
            </a:endParaRPr>
          </a:p>
          <a:p>
            <a:pPr marL="342900">
              <a:lnSpc>
                <a:spcPct val="107000"/>
              </a:lnSpc>
              <a:buFont typeface="Wingdings" panose="05050102010706020507" pitchFamily="18" charset="2"/>
              <a:buChar char="§"/>
            </a:pPr>
            <a:r>
              <a:rPr lang="en-ZA" dirty="0">
                <a:solidFill>
                  <a:schemeClr val="tx1"/>
                </a:solidFill>
                <a:latin typeface="Arial Narrow"/>
                <a:cs typeface="Times New Roman"/>
              </a:rPr>
              <a:t>Parenting skills development </a:t>
            </a:r>
            <a:r>
              <a:rPr lang="en-ZA">
                <a:solidFill>
                  <a:schemeClr val="tx1"/>
                </a:solidFill>
                <a:latin typeface="Arial Narrow"/>
                <a:cs typeface="Times New Roman"/>
              </a:rPr>
              <a:t>programme - mutual </a:t>
            </a:r>
            <a:r>
              <a:rPr lang="en-ZA" dirty="0">
                <a:solidFill>
                  <a:schemeClr val="tx1"/>
                </a:solidFill>
                <a:latin typeface="Arial Narrow"/>
                <a:cs typeface="Times New Roman"/>
              </a:rPr>
              <a:t>aid system for navigating parenting terrain. </a:t>
            </a:r>
            <a:endParaRPr lang="en-US" dirty="0">
              <a:solidFill>
                <a:schemeClr val="tx1"/>
              </a:solidFill>
            </a:endParaRPr>
          </a:p>
          <a:p>
            <a:pPr marL="342900">
              <a:lnSpc>
                <a:spcPct val="107000"/>
              </a:lnSpc>
              <a:buFont typeface="Wingdings" panose="05050102010706020507" pitchFamily="18" charset="2"/>
              <a:buChar char="§"/>
            </a:pPr>
            <a:endParaRPr lang="en-ZA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A925A-AD32-6865-6023-8A006A56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/>
              <a:t>Overview </a:t>
            </a:r>
          </a:p>
        </p:txBody>
      </p:sp>
    </p:spTree>
    <p:extLst>
      <p:ext uri="{BB962C8B-B14F-4D97-AF65-F5344CB8AC3E}">
        <p14:creationId xmlns:p14="http://schemas.microsoft.com/office/powerpoint/2010/main" val="418143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79A0DA-9311-1C56-5AED-8AA072771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§"/>
            </a:pPr>
            <a:r>
              <a:rPr lang="en-US">
                <a:solidFill>
                  <a:schemeClr val="tx1"/>
                </a:solidFill>
                <a:latin typeface="Arial Narrow"/>
              </a:rPr>
              <a:t>The Collective Fingers Theory (</a:t>
            </a:r>
            <a:r>
              <a:rPr lang="en-US" err="1">
                <a:solidFill>
                  <a:schemeClr val="tx1"/>
                </a:solidFill>
                <a:latin typeface="Arial Narrow"/>
              </a:rPr>
              <a:t>Mbigi</a:t>
            </a:r>
            <a:r>
              <a:rPr lang="en-US">
                <a:solidFill>
                  <a:schemeClr val="tx1"/>
                </a:solidFill>
                <a:latin typeface="Arial Narrow"/>
              </a:rPr>
              <a:t> 1997, p.32) draws from the principles of Ubuntu.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>
                <a:solidFill>
                  <a:schemeClr val="tx1"/>
                </a:solidFill>
                <a:latin typeface="Arial Narrow"/>
              </a:rPr>
              <a:t>That “a thumb although it is strong cannot kill aphids on its own; it would require the collective cooperation of the other fingers” (</a:t>
            </a:r>
            <a:r>
              <a:rPr lang="en-US" err="1">
                <a:solidFill>
                  <a:schemeClr val="tx1"/>
                </a:solidFill>
                <a:latin typeface="Arial Narrow"/>
              </a:rPr>
              <a:t>Mbigi</a:t>
            </a:r>
            <a:r>
              <a:rPr lang="en-US">
                <a:solidFill>
                  <a:schemeClr val="tx1"/>
                </a:solidFill>
                <a:latin typeface="Arial Narrow"/>
              </a:rPr>
              <a:t> 1997, p.33).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>
                <a:solidFill>
                  <a:schemeClr val="tx1"/>
                </a:solidFill>
                <a:latin typeface="Arial Narrow"/>
              </a:rPr>
              <a:t>The fingers represent core African values, which when internalized and nurtured can promote a collective culture.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endParaRPr lang="en-US">
              <a:solidFill>
                <a:schemeClr val="tx1"/>
              </a:solidFill>
              <a:latin typeface="Arial Narrow"/>
            </a:endParaRPr>
          </a:p>
          <a:p>
            <a:pPr>
              <a:lnSpc>
                <a:spcPct val="114999"/>
              </a:lnSpc>
            </a:pPr>
            <a:endParaRPr lang="en-US">
              <a:latin typeface="Arial Narrow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9DE5A-CD7C-743C-E382-643D63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/>
              <a:t>The Collective Fingers Theory (CFT)</a:t>
            </a:r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9FCB35B-CDF4-123F-728D-1E961E530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279" y="3193256"/>
            <a:ext cx="2368752" cy="13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DC4C7-0AF3-FF38-46CB-FA4B91EC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0" y="1007458"/>
            <a:ext cx="8536256" cy="3786618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/>
              <a:buChar char="§"/>
            </a:pPr>
            <a:r>
              <a:rPr lang="en-US">
                <a:solidFill>
                  <a:schemeClr val="tx1"/>
                </a:solidFill>
                <a:latin typeface="Arial Narrow"/>
              </a:rPr>
              <a:t>The five core values of Ubuntu as identified by </a:t>
            </a:r>
            <a:r>
              <a:rPr lang="en-US" err="1">
                <a:solidFill>
                  <a:schemeClr val="tx1"/>
                </a:solidFill>
                <a:latin typeface="Arial Narrow"/>
              </a:rPr>
              <a:t>Mbigi</a:t>
            </a:r>
            <a:r>
              <a:rPr lang="en-US">
                <a:solidFill>
                  <a:schemeClr val="tx1"/>
                </a:solidFill>
                <a:latin typeface="Arial Narrow"/>
              </a:rPr>
              <a:t> (1997, p.33) are applicable in the CFT:</a:t>
            </a:r>
          </a:p>
          <a:p>
            <a:pPr lvl="1">
              <a:lnSpc>
                <a:spcPct val="114999"/>
              </a:lnSpc>
              <a:buFont typeface="Wingdings"/>
              <a:buChar char="Ø"/>
            </a:pPr>
            <a:r>
              <a:rPr lang="en-US" sz="1800" b="1">
                <a:solidFill>
                  <a:schemeClr val="tx1"/>
                </a:solidFill>
                <a:latin typeface="Arial Narrow"/>
              </a:rPr>
              <a:t>Surviva</a:t>
            </a:r>
            <a:r>
              <a:rPr lang="en-US" sz="1800">
                <a:solidFill>
                  <a:schemeClr val="tx1"/>
                </a:solidFill>
                <a:latin typeface="Arial Narrow"/>
              </a:rPr>
              <a:t>l - rely on each other for existence despite differences.</a:t>
            </a:r>
          </a:p>
          <a:p>
            <a:pPr lvl="1">
              <a:lnSpc>
                <a:spcPct val="114999"/>
              </a:lnSpc>
              <a:buFont typeface="Wingdings"/>
              <a:buChar char="Ø"/>
            </a:pPr>
            <a:r>
              <a:rPr lang="en-US" sz="1800" b="1">
                <a:solidFill>
                  <a:schemeClr val="tx1"/>
                </a:solidFill>
                <a:latin typeface="Arial Narrow"/>
              </a:rPr>
              <a:t>Spirit of solidarity</a:t>
            </a:r>
            <a:r>
              <a:rPr lang="en-US" sz="1800">
                <a:solidFill>
                  <a:schemeClr val="tx1"/>
                </a:solidFill>
                <a:latin typeface="Arial Narrow"/>
              </a:rPr>
              <a:t> - working together and cooperatively to achieve a common goal.</a:t>
            </a:r>
          </a:p>
          <a:p>
            <a:pPr lvl="1">
              <a:lnSpc>
                <a:spcPct val="114999"/>
              </a:lnSpc>
              <a:buFont typeface="Wingdings"/>
              <a:buChar char="Ø"/>
            </a:pPr>
            <a:r>
              <a:rPr lang="en-US" sz="1800" b="1">
                <a:solidFill>
                  <a:schemeClr val="tx1"/>
                </a:solidFill>
                <a:latin typeface="Arial Narrow"/>
              </a:rPr>
              <a:t>Compassion</a:t>
            </a:r>
            <a:r>
              <a:rPr lang="en-US" sz="1800">
                <a:solidFill>
                  <a:schemeClr val="tx1"/>
                </a:solidFill>
                <a:latin typeface="Arial Narrow"/>
              </a:rPr>
              <a:t> – ability to understand other people’s challenges and problems.</a:t>
            </a:r>
          </a:p>
          <a:p>
            <a:pPr lvl="1">
              <a:lnSpc>
                <a:spcPct val="114999"/>
              </a:lnSpc>
              <a:buFont typeface="Wingdings"/>
              <a:buChar char="Ø"/>
            </a:pPr>
            <a:r>
              <a:rPr lang="en-US" sz="1800" b="1">
                <a:solidFill>
                  <a:schemeClr val="tx1"/>
                </a:solidFill>
                <a:latin typeface="Arial Narrow"/>
              </a:rPr>
              <a:t>Respect </a:t>
            </a:r>
            <a:r>
              <a:rPr lang="en-US" sz="1800">
                <a:solidFill>
                  <a:schemeClr val="tx1"/>
                </a:solidFill>
                <a:latin typeface="Arial Narrow"/>
              </a:rPr>
              <a:t>- high regard for rights, values and beliefs for others, irrespective of diversity. Respect promotes harmony and peace.</a:t>
            </a:r>
          </a:p>
          <a:p>
            <a:pPr lvl="1">
              <a:lnSpc>
                <a:spcPct val="114999"/>
              </a:lnSpc>
              <a:buFont typeface="Wingdings"/>
              <a:buChar char="Ø"/>
            </a:pPr>
            <a:r>
              <a:rPr lang="en-US" sz="1800" b="1">
                <a:solidFill>
                  <a:schemeClr val="tx1"/>
                </a:solidFill>
                <a:latin typeface="Arial Narrow"/>
              </a:rPr>
              <a:t>Dignity</a:t>
            </a:r>
            <a:r>
              <a:rPr lang="en-US" sz="1800">
                <a:solidFill>
                  <a:schemeClr val="tx1"/>
                </a:solidFill>
                <a:latin typeface="Arial Narrow"/>
              </a:rPr>
              <a:t> – Treat other with "Dignity" can earn you respect.</a:t>
            </a:r>
          </a:p>
          <a:p>
            <a:pPr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Arial Narrow"/>
              </a:rPr>
              <a:t>Group members, like fingers, need to work cooperatively to achieve any aspired goal.</a:t>
            </a:r>
            <a:endParaRPr lang="en-US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</a:pPr>
            <a:endParaRPr lang="en-US" sz="1800">
              <a:solidFill>
                <a:schemeClr val="tx1"/>
              </a:solidFill>
              <a:latin typeface="Arial Narrow"/>
            </a:endParaRPr>
          </a:p>
          <a:p>
            <a:pPr marL="114300" indent="0">
              <a:lnSpc>
                <a:spcPct val="114999"/>
              </a:lnSpc>
              <a:buNone/>
            </a:pPr>
            <a:endParaRPr lang="en-US" sz="1400">
              <a:solidFill>
                <a:srgbClr val="595959"/>
              </a:solid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8E447-B880-2E3E-0D6C-B0E53DE9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/>
              <a:t>Core Values</a:t>
            </a:r>
            <a:r>
              <a:rPr lang="en-US"/>
              <a:t> 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AB2FF31-6190-CD4E-D4C0-4EE23A06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305" y="3587007"/>
            <a:ext cx="1964890" cy="13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5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75E26-DF03-D8AA-3456-C2D39970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  <a:cs typeface="Times New Roman"/>
              </a:rPr>
              <a:t>We used an Integrative Review methodology to systematically review and produce qualitative syntheses from the existing literature (Whittemore &amp; </a:t>
            </a:r>
            <a:r>
              <a:rPr lang="en-US" dirty="0" err="1">
                <a:solidFill>
                  <a:schemeClr val="tx1"/>
                </a:solidFill>
                <a:latin typeface="Arial Narrow"/>
                <a:cs typeface="Times New Roman"/>
              </a:rPr>
              <a:t>Knafl</a:t>
            </a:r>
            <a:r>
              <a:rPr lang="en-US" dirty="0">
                <a:solidFill>
                  <a:schemeClr val="tx1"/>
                </a:solidFill>
                <a:latin typeface="Arial Narrow"/>
                <a:cs typeface="Times New Roman"/>
              </a:rPr>
              <a:t>, 2005) on group work practice within the  </a:t>
            </a:r>
            <a:r>
              <a:rPr lang="en-US" dirty="0" err="1">
                <a:solidFill>
                  <a:schemeClr val="tx1"/>
                </a:solidFill>
                <a:latin typeface="Arial Narrow"/>
                <a:cs typeface="Times New Roman"/>
              </a:rPr>
              <a:t>decolonised</a:t>
            </a:r>
            <a:r>
              <a:rPr lang="en-US" dirty="0">
                <a:solidFill>
                  <a:schemeClr val="tx1"/>
                </a:solidFill>
                <a:latin typeface="Arial Narrow"/>
                <a:cs typeface="Times New Roman"/>
              </a:rPr>
              <a:t> African contexts and the value of the Ubuntu philosophy. </a:t>
            </a:r>
            <a:endParaRPr lang="en-US">
              <a:solidFill>
                <a:schemeClr val="tx1"/>
              </a:solidFill>
              <a:latin typeface="Arial Narrow"/>
            </a:endParaRP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  <a:cs typeface="Times New Roman"/>
              </a:rPr>
              <a:t>We conducted this conceptual study to identify relevant literature needed to support our arguments for </a:t>
            </a:r>
            <a:r>
              <a:rPr lang="en-US" dirty="0" err="1">
                <a:solidFill>
                  <a:schemeClr val="tx1"/>
                </a:solidFill>
                <a:latin typeface="Arial Narrow"/>
                <a:cs typeface="Times New Roman"/>
              </a:rPr>
              <a:t>decolonising</a:t>
            </a:r>
            <a:r>
              <a:rPr lang="en-US" dirty="0">
                <a:solidFill>
                  <a:schemeClr val="tx1"/>
                </a:solidFill>
                <a:latin typeface="Arial Narrow"/>
                <a:cs typeface="Times New Roman"/>
              </a:rPr>
              <a:t> and </a:t>
            </a:r>
            <a:r>
              <a:rPr lang="en-US" dirty="0" err="1">
                <a:solidFill>
                  <a:schemeClr val="tx1"/>
                </a:solidFill>
                <a:latin typeface="Arial Narrow"/>
                <a:cs typeface="Times New Roman"/>
              </a:rPr>
              <a:t>indigenising</a:t>
            </a:r>
            <a:r>
              <a:rPr lang="en-US" dirty="0">
                <a:solidFill>
                  <a:schemeClr val="tx1"/>
                </a:solidFill>
                <a:latin typeface="Arial Narrow"/>
                <a:cs typeface="Times New Roman"/>
              </a:rPr>
              <a:t> group work practice.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  <a:cs typeface="Times New Roman"/>
              </a:rPr>
              <a:t>We applied the Google search engine to access literature on </a:t>
            </a:r>
            <a:r>
              <a:rPr lang="en-US" dirty="0" err="1">
                <a:solidFill>
                  <a:schemeClr val="tx1"/>
                </a:solidFill>
                <a:latin typeface="Arial Narrow"/>
                <a:cs typeface="Times New Roman"/>
              </a:rPr>
              <a:t>indigenisation</a:t>
            </a:r>
            <a:r>
              <a:rPr lang="en-US" dirty="0">
                <a:solidFill>
                  <a:schemeClr val="tx1"/>
                </a:solidFill>
                <a:latin typeface="Arial Narrow"/>
                <a:cs typeface="Times New Roman"/>
              </a:rPr>
              <a:t> of social work curriculum, ubuntu principles, and group work practice theories relevant for our practice contexts. </a:t>
            </a:r>
          </a:p>
          <a:p>
            <a:pPr>
              <a:lnSpc>
                <a:spcPct val="114999"/>
              </a:lnSpc>
              <a:buFont typeface="Wingdings"/>
              <a:buChar char="§"/>
            </a:pPr>
            <a:r>
              <a:rPr lang="en-US" dirty="0">
                <a:solidFill>
                  <a:schemeClr val="tx1"/>
                </a:solidFill>
                <a:latin typeface="Arial Narrow"/>
              </a:rPr>
              <a:t>We used our practice experience from working in diverse contexts, the voices of our service users and our general observations about the value of Multiculturalism.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dirty="0">
              <a:solidFill>
                <a:schemeClr val="tx1"/>
              </a:solidFill>
              <a:latin typeface="Arial Narrow"/>
              <a:cs typeface="Times New Roman"/>
            </a:endParaRPr>
          </a:p>
          <a:p>
            <a:pPr>
              <a:lnSpc>
                <a:spcPct val="114999"/>
              </a:lnSpc>
            </a:pPr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12CED-0CF9-C713-31A1-92F2D279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Research Methodology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E8999C-8E79-8AAC-36D5-18B0DDF3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02" y="821608"/>
            <a:ext cx="8867643" cy="3837504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ZA" sz="1200" dirty="0">
                <a:solidFill>
                  <a:srgbClr val="FFFFFF"/>
                </a:solidFill>
                <a:latin typeface="Arial Narrow"/>
              </a:rPr>
              <a:t>§We Work in diverse contexts.</a:t>
            </a:r>
            <a:endParaRPr lang="en-ZA" dirty="0"/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We are long past the age of only using traditional Western oriented theories and principles. </a:t>
            </a:r>
            <a:endParaRPr lang="en-ZA" dirty="0">
              <a:solidFill>
                <a:srgbClr val="595959"/>
              </a:solidFill>
            </a:endParaRPr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We work in diverse contexts within the SA context.</a:t>
            </a:r>
            <a:endParaRPr lang="en-ZA" dirty="0">
              <a:solidFill>
                <a:srgbClr val="595959"/>
              </a:solidFill>
            </a:endParaRPr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As a result, the need for African-centred/decolonial theories, approaches and principles.</a:t>
            </a:r>
            <a:endParaRPr lang="en-ZA" dirty="0">
              <a:solidFill>
                <a:srgbClr val="595959"/>
              </a:solidFill>
            </a:endParaRPr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The Indigenized approach that places emphasis on values of 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human solidarity, empathy, human dignity.</a:t>
            </a:r>
            <a:endParaRPr lang="en-ZA" dirty="0"/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Is a 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transformative approach</a:t>
            </a:r>
            <a:r>
              <a:rPr lang="en-ZA" dirty="0">
                <a:solidFill>
                  <a:srgbClr val="000000"/>
                </a:solidFill>
                <a:latin typeface="Arial Narrow"/>
              </a:rPr>
              <a:t> that can foster understanding of self and others among group members.</a:t>
            </a:r>
            <a:endParaRPr lang="en-ZA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Builds 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positive relationships</a:t>
            </a:r>
            <a:r>
              <a:rPr lang="en-ZA" dirty="0">
                <a:solidFill>
                  <a:srgbClr val="000000"/>
                </a:solidFill>
                <a:latin typeface="Arial Narrow"/>
              </a:rPr>
              <a:t>; encourage 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cooperation</a:t>
            </a:r>
            <a:r>
              <a:rPr lang="en-ZA" dirty="0">
                <a:solidFill>
                  <a:srgbClr val="000000"/>
                </a:solidFill>
                <a:latin typeface="Arial Narrow"/>
              </a:rPr>
              <a:t> and 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respect.</a:t>
            </a:r>
            <a:endParaRPr lang="en-ZA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Values 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collectivism</a:t>
            </a:r>
            <a:r>
              <a:rPr lang="en-ZA" dirty="0">
                <a:solidFill>
                  <a:srgbClr val="000000"/>
                </a:solidFill>
                <a:latin typeface="Arial Narrow"/>
              </a:rPr>
              <a:t> and not i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ndividualism</a:t>
            </a:r>
            <a:r>
              <a:rPr lang="en-ZA" dirty="0">
                <a:solidFill>
                  <a:srgbClr val="000000"/>
                </a:solidFill>
                <a:latin typeface="Arial Narrow"/>
              </a:rPr>
              <a:t>; 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reciprocity,</a:t>
            </a:r>
            <a:r>
              <a:rPr lang="en-ZA" dirty="0">
                <a:solidFill>
                  <a:srgbClr val="000000"/>
                </a:solidFill>
                <a:latin typeface="Arial Narrow"/>
              </a:rPr>
              <a:t> and </a:t>
            </a:r>
            <a:r>
              <a:rPr lang="en-ZA" b="1" dirty="0">
                <a:solidFill>
                  <a:srgbClr val="000000"/>
                </a:solidFill>
                <a:latin typeface="Arial Narrow"/>
              </a:rPr>
              <a:t>interconnectedness</a:t>
            </a:r>
            <a:r>
              <a:rPr lang="en-ZA" dirty="0">
                <a:solidFill>
                  <a:srgbClr val="000000"/>
                </a:solidFill>
                <a:latin typeface="Arial Narrow"/>
              </a:rPr>
              <a:t> of all beings.</a:t>
            </a:r>
            <a:endParaRPr lang="en-ZA" dirty="0">
              <a:solidFill>
                <a:srgbClr val="595959"/>
              </a:solidFill>
            </a:endParaRPr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Holds that a person is a person through others (Council of Social Workers, 2012).</a:t>
            </a:r>
          </a:p>
          <a:p>
            <a:pPr marL="285750" indent="-285750">
              <a:lnSpc>
                <a:spcPct val="114999"/>
              </a:lnSpc>
              <a:buFont typeface="Wingdings"/>
              <a:buChar char="§"/>
            </a:pPr>
            <a:r>
              <a:rPr lang="en-ZA" dirty="0">
                <a:solidFill>
                  <a:srgbClr val="000000"/>
                </a:solidFill>
                <a:latin typeface="Arial Narrow"/>
              </a:rPr>
              <a:t>Therefore, sharing knowledge &amp; skills is critical in a Parent Skills Development programme.</a:t>
            </a:r>
            <a:endParaRPr lang="en-ZA" dirty="0"/>
          </a:p>
          <a:p>
            <a:pPr marL="0" indent="0">
              <a:lnSpc>
                <a:spcPct val="107000"/>
              </a:lnSpc>
              <a:buNone/>
            </a:pPr>
            <a:r>
              <a:rPr lang="en-ZA" sz="1200" dirty="0">
                <a:solidFill>
                  <a:srgbClr val="FFFFFF"/>
                </a:solidFill>
                <a:latin typeface="Arial Narrow"/>
              </a:rPr>
              <a:t>r African-centred/decolonial theories, approaches and principles.</a:t>
            </a:r>
            <a:endParaRPr lang="en-ZA" dirty="0"/>
          </a:p>
          <a:p>
            <a:pPr marL="0" indent="0">
              <a:lnSpc>
                <a:spcPct val="107000"/>
              </a:lnSpc>
              <a:buNone/>
            </a:pPr>
            <a:r>
              <a:rPr lang="en-ZA" sz="1200" dirty="0">
                <a:solidFill>
                  <a:srgbClr val="FFFFFF"/>
                </a:solidFill>
                <a:latin typeface="Arial Narrow"/>
              </a:rPr>
              <a:t>§Place emphasis on values of human solidarity, empathy, human dignity</a:t>
            </a: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A925A-AD32-6865-6023-8A006A56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5" y="64294"/>
            <a:ext cx="7732163" cy="686477"/>
          </a:xfrm>
        </p:spPr>
        <p:txBody>
          <a:bodyPr>
            <a:normAutofit/>
          </a:bodyPr>
          <a:lstStyle/>
          <a:p>
            <a:pPr algn="ctr"/>
            <a:r>
              <a:rPr lang="en" sz="2800" b="1"/>
              <a:t>Why Ubuntu-Based Principles?</a:t>
            </a:r>
            <a:endParaRPr lang="en-ZA" sz="2800" b="1"/>
          </a:p>
        </p:txBody>
      </p:sp>
    </p:spTree>
    <p:extLst>
      <p:ext uri="{BB962C8B-B14F-4D97-AF65-F5344CB8AC3E}">
        <p14:creationId xmlns:p14="http://schemas.microsoft.com/office/powerpoint/2010/main" val="117593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ECCBC-8202-6713-67CF-B9FFEB92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2" y="800181"/>
            <a:ext cx="8528930" cy="3972527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8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2000">
              <a:solidFill>
                <a:srgbClr val="595959"/>
              </a:solidFill>
              <a:latin typeface="Arial Narrow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/>
              <a:buChar char="§"/>
            </a:pP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Apply the CFT &amp; Ubuntu principles through the use the </a:t>
            </a:r>
            <a:r>
              <a:rPr lang="en-ZA" sz="1600" b="1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Ubuntu Bowl</a:t>
            </a: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 in Group 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W</a:t>
            </a: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ork practice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.</a:t>
            </a:r>
            <a:endParaRPr lang="en-ZA" sz="16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/>
              <a:buChar char="§"/>
            </a:pP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NewRomanPSMT"/>
              </a:rPr>
              <a:t>When an Ubuntu practising social worker is confronted with a problem, she does not seek to analyse 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NewRomanPSMT"/>
              </a:rPr>
              <a:t>the problem</a:t>
            </a: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NewRomanPSMT"/>
              </a:rPr>
              <a:t> into components or parts, but rather, she will ask: “in what larger context does the problem resides” (Mayaka &amp; Truell, 2021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NewRomanPSMT"/>
              </a:rPr>
              <a:t>).</a:t>
            </a:r>
            <a:endParaRPr lang="en-ZA" sz="1600" dirty="0">
              <a:solidFill>
                <a:schemeClr val="tx1"/>
              </a:solidFill>
              <a:effectLst/>
              <a:latin typeface="Arial Narrow"/>
              <a:ea typeface="Calibri" panose="020F0502020204030204" pitchFamily="34" charset="0"/>
              <a:cs typeface="TimesNewRomanPSMT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/>
              <a:buChar char="§"/>
            </a:pP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Hence, the need for mutual aid groups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.</a:t>
            </a:r>
            <a:endParaRPr lang="en-ZA" sz="1600" dirty="0">
              <a:solidFill>
                <a:schemeClr val="tx1"/>
              </a:solidFill>
              <a:effectLst/>
              <a:latin typeface="Arial Narrow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/>
              <a:buChar char="§"/>
            </a:pP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Ubuntu Bowl is commonly used in African Cultures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  </a:t>
            </a:r>
            <a:r>
              <a:rPr lang="en-ZA" sz="1600" b="1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for sharing 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common challenges and solutions.</a:t>
            </a:r>
            <a:endParaRPr lang="en-ZA" sz="1600" dirty="0">
              <a:solidFill>
                <a:schemeClr val="tx1"/>
              </a:solidFill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/>
              <a:buChar char="§"/>
            </a:pP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Encourage 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members</a:t>
            </a: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 to consult 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each other and </a:t>
            </a: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use the Ubuntu Bowl to solve common problems (Wilson, 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2020, p.64</a:t>
            </a:r>
            <a:r>
              <a:rPr lang="en-ZA" sz="1600" dirty="0">
                <a:solidFill>
                  <a:schemeClr val="tx1"/>
                </a:solidFill>
                <a:effectLst/>
                <a:latin typeface="Arial Narrow"/>
                <a:ea typeface="Calibri" panose="020F0502020204030204" pitchFamily="34" charset="0"/>
                <a:cs typeface="Times New Roman"/>
              </a:rPr>
              <a:t>).</a:t>
            </a:r>
            <a:r>
              <a:rPr lang="en-ZA" sz="1600" dirty="0">
                <a:solidFill>
                  <a:schemeClr val="tx1"/>
                </a:solidFill>
                <a:latin typeface="Arial Narrow"/>
                <a:ea typeface="Calibri" panose="020F0502020204030204" pitchFamily="34" charset="0"/>
                <a:cs typeface="Times New Roman"/>
              </a:rPr>
              <a:t> </a:t>
            </a:r>
            <a:endParaRPr lang="en-ZA" sz="16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ZA" sz="18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Z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E68A85-CA4C-4E5C-6684-8651B287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800" b="1"/>
              <a:t>Significance of Ubuntu Bowl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579E6-AF1F-3555-E8B5-A9D1BB9B5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8" y="797733"/>
            <a:ext cx="1155213" cy="82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38FD6-77D9-A5D9-E682-017347C55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31" y="3909759"/>
            <a:ext cx="1200474" cy="862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30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240D9C-525F-FB88-D697-BE0086B59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73" y="920317"/>
            <a:ext cx="8520600" cy="3757815"/>
          </a:xfrm>
        </p:spPr>
        <p:txBody>
          <a:bodyPr/>
          <a:lstStyle/>
          <a:p>
            <a:pPr marL="114300" indent="0">
              <a:buNone/>
            </a:pPr>
            <a:endParaRPr lang="en-US"/>
          </a:p>
          <a:p>
            <a:pPr marL="114300" indent="0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009E3-886E-DF91-FC89-76128D7E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7" y="162601"/>
            <a:ext cx="8515546" cy="588170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-ZA" sz="2800" b="1" dirty="0"/>
              <a:t>How parenting sessions are run</a:t>
            </a:r>
            <a:endParaRPr lang="en-US" sz="2800" b="1"/>
          </a:p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F6AC8-F696-171C-5C48-D91E87525110}"/>
              </a:ext>
            </a:extLst>
          </p:cNvPr>
          <p:cNvSpPr txBox="1"/>
          <p:nvPr/>
        </p:nvSpPr>
        <p:spPr>
          <a:xfrm>
            <a:off x="490962" y="3780316"/>
            <a:ext cx="81229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>
                <a:latin typeface="Arial Narrow"/>
              </a:rPr>
              <a:t>Indigenised parenting skills development </a:t>
            </a:r>
            <a:r>
              <a:rPr lang="en-US" sz="1800" i="1" err="1">
                <a:latin typeface="Arial Narrow"/>
              </a:rPr>
              <a:t>programme</a:t>
            </a:r>
            <a:r>
              <a:rPr lang="en-US" sz="1800" i="1">
                <a:latin typeface="Arial Narrow"/>
              </a:rPr>
              <a:t>...where differences are embraced!</a:t>
            </a:r>
            <a:endParaRPr lang="en-US" sz="1800" u="sng">
              <a:latin typeface="Arial Narrow"/>
            </a:endParaRPr>
          </a:p>
        </p:txBody>
      </p:sp>
      <p:pic>
        <p:nvPicPr>
          <p:cNvPr id="4" name="Picture 3" descr="A group of objects on a carpet&#10;&#10;Description automatically generated">
            <a:extLst>
              <a:ext uri="{FF2B5EF4-FFF2-40B4-BE49-F238E27FC236}">
                <a16:creationId xmlns:a16="http://schemas.microsoft.com/office/drawing/2014/main" id="{862CA0E6-239D-D7C9-D9C4-26071E51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97"/>
          <a:stretch/>
        </p:blipFill>
        <p:spPr>
          <a:xfrm>
            <a:off x="4627380" y="1237572"/>
            <a:ext cx="3803567" cy="2061910"/>
          </a:xfrm>
          <a:prstGeom prst="rect">
            <a:avLst/>
          </a:prstGeom>
        </p:spPr>
      </p:pic>
      <p:pic>
        <p:nvPicPr>
          <p:cNvPr id="8" name="Picture 7" descr="A table with objects on it&#10;&#10;Description automatically generated">
            <a:extLst>
              <a:ext uri="{FF2B5EF4-FFF2-40B4-BE49-F238E27FC236}">
                <a16:creationId xmlns:a16="http://schemas.microsoft.com/office/drawing/2014/main" id="{D5010602-421C-BF93-2661-F1EE33866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10" r="192" b="21684"/>
          <a:stretch/>
        </p:blipFill>
        <p:spPr>
          <a:xfrm>
            <a:off x="493294" y="1242261"/>
            <a:ext cx="3916283" cy="20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799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0f9314-6d23-41ce-8f1c-512ea17ddf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069D3746F824485F1CA7AE91FF989" ma:contentTypeVersion="9" ma:contentTypeDescription="Create a new document." ma:contentTypeScope="" ma:versionID="a8e5c8cff0150540cd89d84920842ed8">
  <xsd:schema xmlns:xsd="http://www.w3.org/2001/XMLSchema" xmlns:xs="http://www.w3.org/2001/XMLSchema" xmlns:p="http://schemas.microsoft.com/office/2006/metadata/properties" xmlns:ns3="77ff508c-aaf7-4675-ac0d-66476b863ccd" xmlns:ns4="050f9314-6d23-41ce-8f1c-512ea17ddf95" targetNamespace="http://schemas.microsoft.com/office/2006/metadata/properties" ma:root="true" ma:fieldsID="3147e0a4ddf523b30290d402d8a2acbf" ns3:_="" ns4:_="">
    <xsd:import namespace="77ff508c-aaf7-4675-ac0d-66476b863ccd"/>
    <xsd:import namespace="050f9314-6d23-41ce-8f1c-512ea17ddf95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f508c-aaf7-4675-ac0d-66476b863cc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f9314-6d23-41ce-8f1c-512ea17ddf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6562C2-F904-45A2-880D-0BE0F2D49BB6}">
  <ds:schemaRefs>
    <ds:schemaRef ds:uri="050f9314-6d23-41ce-8f1c-512ea17ddf95"/>
    <ds:schemaRef ds:uri="77ff508c-aaf7-4675-ac0d-66476b863c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7AADC5-AEC6-43BB-99B9-C0DF998AA589}">
  <ds:schemaRefs>
    <ds:schemaRef ds:uri="050f9314-6d23-41ce-8f1c-512ea17ddf95"/>
    <ds:schemaRef ds:uri="77ff508c-aaf7-4675-ac0d-66476b863c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12E8F60-92C3-4B26-9FD3-9677EF21E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1149</Words>
  <Application>Microsoft Office PowerPoint</Application>
  <PresentationFormat>On-screen Show (16:9)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Narrow</vt:lpstr>
      <vt:lpstr>Calibri</vt:lpstr>
      <vt:lpstr>Arial</vt:lpstr>
      <vt:lpstr>Arial Nova</vt:lpstr>
      <vt:lpstr>Wingdings</vt:lpstr>
      <vt:lpstr>Nunito</vt:lpstr>
      <vt:lpstr>Simple Light</vt:lpstr>
      <vt:lpstr>2023 ASASWEI CONFERENCE  </vt:lpstr>
      <vt:lpstr>Table of Contents</vt:lpstr>
      <vt:lpstr>Overview </vt:lpstr>
      <vt:lpstr>The Collective Fingers Theory (CFT)</vt:lpstr>
      <vt:lpstr>Core Values </vt:lpstr>
      <vt:lpstr>Research Methodology</vt:lpstr>
      <vt:lpstr>Why Ubuntu-Based Principles?</vt:lpstr>
      <vt:lpstr>Significance of Ubuntu Bowl</vt:lpstr>
      <vt:lpstr>How parenting sessions are run </vt:lpstr>
      <vt:lpstr>Lessons Learned</vt:lpstr>
      <vt:lpstr>Resources</vt:lpstr>
      <vt:lpstr>References </vt:lpstr>
      <vt:lpstr>The End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WORK CPD WEBINAR</dc:title>
  <dc:creator>Poppy Masinga</dc:creator>
  <cp:lastModifiedBy>Nkamogeleng Ntlatleng</cp:lastModifiedBy>
  <cp:revision>258</cp:revision>
  <cp:lastPrinted>2023-05-25T07:08:07Z</cp:lastPrinted>
  <dcterms:modified xsi:type="dcterms:W3CDTF">2023-09-24T17:50:54Z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0x010100582069D3746F824485F1CA7AE91FF989</vt:lpwstr>
  </property>
</Properties>
</file>