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D7572-FAA4-4955-8596-40A77B9F0FC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43D53-E077-4B24-881E-F34842CDE56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LS" sz="2000" b="1" dirty="0"/>
            <a:t>GAD </a:t>
          </a:r>
          <a:r>
            <a:rPr lang="en-US" sz="2000" b="1" dirty="0"/>
            <a:t>is an ongoing distressing, sometimes even socially </a:t>
          </a:r>
          <a:r>
            <a:rPr lang="en-US" sz="2000" b="1" dirty="0" err="1"/>
            <a:t>paralysing</a:t>
          </a:r>
          <a:r>
            <a:rPr lang="en-US" sz="2000" b="1" dirty="0"/>
            <a:t> fear or </a:t>
          </a:r>
          <a:r>
            <a:rPr lang="en-LS" sz="2000" b="1" dirty="0"/>
            <a:t>worry without </a:t>
          </a:r>
          <a:r>
            <a:rPr lang="en-US" sz="2000" b="1" dirty="0" err="1"/>
            <a:t>identifyiable</a:t>
          </a:r>
          <a:r>
            <a:rPr lang="en-US" sz="2000" b="1" dirty="0"/>
            <a:t> </a:t>
          </a:r>
          <a:r>
            <a:rPr lang="en-LS" sz="2000" b="1" dirty="0"/>
            <a:t>cause.</a:t>
          </a:r>
          <a:r>
            <a:rPr lang="en-US" sz="2000" b="1" dirty="0"/>
            <a:t> Management is symptomatic. </a:t>
          </a:r>
        </a:p>
      </dgm:t>
    </dgm:pt>
    <dgm:pt modelId="{5A5626C2-2462-4367-AB7D-E7EF47FA9350}" type="parTrans" cxnId="{D665646B-47BF-4938-9F6D-48D98C0DA5B4}">
      <dgm:prSet/>
      <dgm:spPr/>
      <dgm:t>
        <a:bodyPr/>
        <a:lstStyle/>
        <a:p>
          <a:endParaRPr lang="en-US"/>
        </a:p>
      </dgm:t>
    </dgm:pt>
    <dgm:pt modelId="{7DC4B0F8-1DF5-472E-B8B7-5CE0B4878837}" type="sibTrans" cxnId="{D665646B-47BF-4938-9F6D-48D98C0DA5B4}">
      <dgm:prSet/>
      <dgm:spPr/>
      <dgm:t>
        <a:bodyPr/>
        <a:lstStyle/>
        <a:p>
          <a:endParaRPr lang="en-US"/>
        </a:p>
      </dgm:t>
    </dgm:pt>
    <dgm:pt modelId="{953D3C19-D6F9-4C10-865C-4C84A2B56071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b="1" dirty="0"/>
            <a:t>Depression is erratic production of brain chemicals. It can be caused by neurological over-exertion. Treatment includes oral administration of replacement chemicals and rest.</a:t>
          </a:r>
        </a:p>
      </dgm:t>
    </dgm:pt>
    <dgm:pt modelId="{33F80160-4B37-4B3B-A4D1-8EA87E66ACF8}" type="parTrans" cxnId="{EC1DA827-B8E7-478C-8C50-7C653525CEF1}">
      <dgm:prSet/>
      <dgm:spPr/>
      <dgm:t>
        <a:bodyPr/>
        <a:lstStyle/>
        <a:p>
          <a:endParaRPr lang="en-US"/>
        </a:p>
      </dgm:t>
    </dgm:pt>
    <dgm:pt modelId="{3BC65A95-7C6C-4E24-ACC6-C4B9EBF9A99C}" type="sibTrans" cxnId="{EC1DA827-B8E7-478C-8C50-7C653525CEF1}">
      <dgm:prSet/>
      <dgm:spPr/>
      <dgm:t>
        <a:bodyPr/>
        <a:lstStyle/>
        <a:p>
          <a:endParaRPr lang="en-US"/>
        </a:p>
      </dgm:t>
    </dgm:pt>
    <dgm:pt modelId="{61805EBC-ACAD-484B-B613-CA008902A350}" type="pres">
      <dgm:prSet presAssocID="{34DD7572-FAA4-4955-8596-40A77B9F0FC8}" presName="root" presStyleCnt="0">
        <dgm:presLayoutVars>
          <dgm:dir/>
          <dgm:resizeHandles val="exact"/>
        </dgm:presLayoutVars>
      </dgm:prSet>
      <dgm:spPr/>
    </dgm:pt>
    <dgm:pt modelId="{74150E2F-C576-4054-A764-55EED21D14A9}" type="pres">
      <dgm:prSet presAssocID="{83843D53-E077-4B24-881E-F34842CDE563}" presName="compNode" presStyleCnt="0"/>
      <dgm:spPr/>
    </dgm:pt>
    <dgm:pt modelId="{C1EC91E0-A207-4EAE-9E6E-F173D7B77C50}" type="pres">
      <dgm:prSet presAssocID="{83843D53-E077-4B24-881E-F34842CDE563}" presName="bgRect" presStyleLbl="bgShp" presStyleIdx="0" presStyleCnt="2"/>
      <dgm:spPr/>
    </dgm:pt>
    <dgm:pt modelId="{6CF2F2E1-BE30-4BBE-9EC3-7D3ECB730D34}" type="pres">
      <dgm:prSet presAssocID="{83843D53-E077-4B24-881E-F34842CDE563}" presName="iconRect" presStyleLbl="node1" presStyleIdx="0" presStyleCnt="2" custScaleX="184722" custScaleY="1902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4E5D93F-ED4D-4BF2-9AD5-34010BCA8DD2}" type="pres">
      <dgm:prSet presAssocID="{83843D53-E077-4B24-881E-F34842CDE563}" presName="spaceRect" presStyleCnt="0"/>
      <dgm:spPr/>
    </dgm:pt>
    <dgm:pt modelId="{96CB8575-BE1D-496F-8957-CCDD27B2A7BA}" type="pres">
      <dgm:prSet presAssocID="{83843D53-E077-4B24-881E-F34842CDE563}" presName="parTx" presStyleLbl="revTx" presStyleIdx="0" presStyleCnt="2">
        <dgm:presLayoutVars>
          <dgm:chMax val="0"/>
          <dgm:chPref val="0"/>
        </dgm:presLayoutVars>
      </dgm:prSet>
      <dgm:spPr/>
    </dgm:pt>
    <dgm:pt modelId="{C0BAFA20-CFEA-415D-B5E5-5D87D9575AA7}" type="pres">
      <dgm:prSet presAssocID="{7DC4B0F8-1DF5-472E-B8B7-5CE0B4878837}" presName="sibTrans" presStyleCnt="0"/>
      <dgm:spPr/>
    </dgm:pt>
    <dgm:pt modelId="{53251951-7E73-4554-9ECB-A56341DD7377}" type="pres">
      <dgm:prSet presAssocID="{953D3C19-D6F9-4C10-865C-4C84A2B56071}" presName="compNode" presStyleCnt="0"/>
      <dgm:spPr/>
    </dgm:pt>
    <dgm:pt modelId="{A70A2BCD-4B17-484F-9253-7916BF11F896}" type="pres">
      <dgm:prSet presAssocID="{953D3C19-D6F9-4C10-865C-4C84A2B56071}" presName="bgRect" presStyleLbl="bgShp" presStyleIdx="1" presStyleCnt="2"/>
      <dgm:spPr/>
    </dgm:pt>
    <dgm:pt modelId="{D5C04C1C-16E7-49D2-B0F6-78AEDA939C23}" type="pres">
      <dgm:prSet presAssocID="{953D3C19-D6F9-4C10-865C-4C84A2B56071}" presName="iconRect" presStyleLbl="node1" presStyleIdx="1" presStyleCnt="2" custScaleX="182209" custScaleY="1756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D8ADF6E-D41A-4AC1-BFA7-CFE4219CB437}" type="pres">
      <dgm:prSet presAssocID="{953D3C19-D6F9-4C10-865C-4C84A2B56071}" presName="spaceRect" presStyleCnt="0"/>
      <dgm:spPr/>
    </dgm:pt>
    <dgm:pt modelId="{B41E7C79-ED38-43A7-B9EB-730C44DA3F50}" type="pres">
      <dgm:prSet presAssocID="{953D3C19-D6F9-4C10-865C-4C84A2B5607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AC0091D-275E-47F5-867C-DA6AAE0A0067}" type="presOf" srcId="{83843D53-E077-4B24-881E-F34842CDE563}" destId="{96CB8575-BE1D-496F-8957-CCDD27B2A7BA}" srcOrd="0" destOrd="0" presId="urn:microsoft.com/office/officeart/2018/2/layout/IconVerticalSolidList"/>
    <dgm:cxn modelId="{EC1DA827-B8E7-478C-8C50-7C653525CEF1}" srcId="{34DD7572-FAA4-4955-8596-40A77B9F0FC8}" destId="{953D3C19-D6F9-4C10-865C-4C84A2B56071}" srcOrd="1" destOrd="0" parTransId="{33F80160-4B37-4B3B-A4D1-8EA87E66ACF8}" sibTransId="{3BC65A95-7C6C-4E24-ACC6-C4B9EBF9A99C}"/>
    <dgm:cxn modelId="{1463D64A-51AF-40B0-B0EE-1A7B4F6C05BB}" type="presOf" srcId="{34DD7572-FAA4-4955-8596-40A77B9F0FC8}" destId="{61805EBC-ACAD-484B-B613-CA008902A350}" srcOrd="0" destOrd="0" presId="urn:microsoft.com/office/officeart/2018/2/layout/IconVerticalSolidList"/>
    <dgm:cxn modelId="{D665646B-47BF-4938-9F6D-48D98C0DA5B4}" srcId="{34DD7572-FAA4-4955-8596-40A77B9F0FC8}" destId="{83843D53-E077-4B24-881E-F34842CDE563}" srcOrd="0" destOrd="0" parTransId="{5A5626C2-2462-4367-AB7D-E7EF47FA9350}" sibTransId="{7DC4B0F8-1DF5-472E-B8B7-5CE0B4878837}"/>
    <dgm:cxn modelId="{DB8F7A9E-452A-4E7B-B25C-C1DCA2078707}" type="presOf" srcId="{953D3C19-D6F9-4C10-865C-4C84A2B56071}" destId="{B41E7C79-ED38-43A7-B9EB-730C44DA3F50}" srcOrd="0" destOrd="0" presId="urn:microsoft.com/office/officeart/2018/2/layout/IconVerticalSolidList"/>
    <dgm:cxn modelId="{EFFB3AC0-43A9-4450-9C28-839D25F37ECE}" type="presParOf" srcId="{61805EBC-ACAD-484B-B613-CA008902A350}" destId="{74150E2F-C576-4054-A764-55EED21D14A9}" srcOrd="0" destOrd="0" presId="urn:microsoft.com/office/officeart/2018/2/layout/IconVerticalSolidList"/>
    <dgm:cxn modelId="{29994614-995B-4C48-8F61-9F925E5B5AAB}" type="presParOf" srcId="{74150E2F-C576-4054-A764-55EED21D14A9}" destId="{C1EC91E0-A207-4EAE-9E6E-F173D7B77C50}" srcOrd="0" destOrd="0" presId="urn:microsoft.com/office/officeart/2018/2/layout/IconVerticalSolidList"/>
    <dgm:cxn modelId="{4BE99FC7-064A-4A3B-84CF-7A18B3DB2BDD}" type="presParOf" srcId="{74150E2F-C576-4054-A764-55EED21D14A9}" destId="{6CF2F2E1-BE30-4BBE-9EC3-7D3ECB730D34}" srcOrd="1" destOrd="0" presId="urn:microsoft.com/office/officeart/2018/2/layout/IconVerticalSolidList"/>
    <dgm:cxn modelId="{1DFF7E1F-BEEA-4502-9713-58869A7334E2}" type="presParOf" srcId="{74150E2F-C576-4054-A764-55EED21D14A9}" destId="{34E5D93F-ED4D-4BF2-9AD5-34010BCA8DD2}" srcOrd="2" destOrd="0" presId="urn:microsoft.com/office/officeart/2018/2/layout/IconVerticalSolidList"/>
    <dgm:cxn modelId="{218A1F18-683F-48EB-8F9F-86F5A2F95BC5}" type="presParOf" srcId="{74150E2F-C576-4054-A764-55EED21D14A9}" destId="{96CB8575-BE1D-496F-8957-CCDD27B2A7BA}" srcOrd="3" destOrd="0" presId="urn:microsoft.com/office/officeart/2018/2/layout/IconVerticalSolidList"/>
    <dgm:cxn modelId="{9321A5EA-D58C-4F73-844B-A52D9B761FE0}" type="presParOf" srcId="{61805EBC-ACAD-484B-B613-CA008902A350}" destId="{C0BAFA20-CFEA-415D-B5E5-5D87D9575AA7}" srcOrd="1" destOrd="0" presId="urn:microsoft.com/office/officeart/2018/2/layout/IconVerticalSolidList"/>
    <dgm:cxn modelId="{55D7561D-AF9B-46A7-8BAE-82769CBB4C51}" type="presParOf" srcId="{61805EBC-ACAD-484B-B613-CA008902A350}" destId="{53251951-7E73-4554-9ECB-A56341DD7377}" srcOrd="2" destOrd="0" presId="urn:microsoft.com/office/officeart/2018/2/layout/IconVerticalSolidList"/>
    <dgm:cxn modelId="{11B69E36-59C1-4CFA-A32C-E3AB61B95B72}" type="presParOf" srcId="{53251951-7E73-4554-9ECB-A56341DD7377}" destId="{A70A2BCD-4B17-484F-9253-7916BF11F896}" srcOrd="0" destOrd="0" presId="urn:microsoft.com/office/officeart/2018/2/layout/IconVerticalSolidList"/>
    <dgm:cxn modelId="{062432D0-6BEA-4CD0-AB56-F9562E8B3401}" type="presParOf" srcId="{53251951-7E73-4554-9ECB-A56341DD7377}" destId="{D5C04C1C-16E7-49D2-B0F6-78AEDA939C23}" srcOrd="1" destOrd="0" presId="urn:microsoft.com/office/officeart/2018/2/layout/IconVerticalSolidList"/>
    <dgm:cxn modelId="{9BC6A52B-D0C8-456B-AFF9-83EAB4E47C02}" type="presParOf" srcId="{53251951-7E73-4554-9ECB-A56341DD7377}" destId="{CD8ADF6E-D41A-4AC1-BFA7-CFE4219CB437}" srcOrd="2" destOrd="0" presId="urn:microsoft.com/office/officeart/2018/2/layout/IconVerticalSolidList"/>
    <dgm:cxn modelId="{4B3787DA-9205-4FDF-BE9C-6B3BE93BCB33}" type="presParOf" srcId="{53251951-7E73-4554-9ECB-A56341DD7377}" destId="{B41E7C79-ED38-43A7-B9EB-730C44DA3F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91E0-A207-4EAE-9E6E-F173D7B77C50}">
      <dsp:nvSpPr>
        <dsp:cNvPr id="0" name=""/>
        <dsp:cNvSpPr/>
      </dsp:nvSpPr>
      <dsp:spPr>
        <a:xfrm>
          <a:off x="0" y="792956"/>
          <a:ext cx="6929967" cy="237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2F2E1-BE30-4BBE-9EC3-7D3ECB730D34}">
      <dsp:nvSpPr>
        <dsp:cNvPr id="0" name=""/>
        <dsp:cNvSpPr/>
      </dsp:nvSpPr>
      <dsp:spPr>
        <a:xfrm>
          <a:off x="165365" y="737887"/>
          <a:ext cx="2416861" cy="2489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B8575-BE1D-496F-8957-CCDD27B2A7BA}">
      <dsp:nvSpPr>
        <dsp:cNvPr id="0" name=""/>
        <dsp:cNvSpPr/>
      </dsp:nvSpPr>
      <dsp:spPr>
        <a:xfrm>
          <a:off x="2747593" y="792956"/>
          <a:ext cx="4182373" cy="23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64" tIns="251764" rIns="251764" bIns="251764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S" sz="2000" b="1" kern="1200" dirty="0"/>
            <a:t>GAD </a:t>
          </a:r>
          <a:r>
            <a:rPr lang="en-US" sz="2000" b="1" kern="1200" dirty="0"/>
            <a:t>is an ongoing distressing, sometimes even socially </a:t>
          </a:r>
          <a:r>
            <a:rPr lang="en-US" sz="2000" b="1" kern="1200" dirty="0" err="1"/>
            <a:t>paralysing</a:t>
          </a:r>
          <a:r>
            <a:rPr lang="en-US" sz="2000" b="1" kern="1200" dirty="0"/>
            <a:t> fear or </a:t>
          </a:r>
          <a:r>
            <a:rPr lang="en-LS" sz="2000" b="1" kern="1200" dirty="0"/>
            <a:t>worry without </a:t>
          </a:r>
          <a:r>
            <a:rPr lang="en-US" sz="2000" b="1" kern="1200" dirty="0" err="1"/>
            <a:t>identifyiable</a:t>
          </a:r>
          <a:r>
            <a:rPr lang="en-US" sz="2000" b="1" kern="1200" dirty="0"/>
            <a:t> </a:t>
          </a:r>
          <a:r>
            <a:rPr lang="en-LS" sz="2000" b="1" kern="1200" dirty="0"/>
            <a:t>cause.</a:t>
          </a:r>
          <a:r>
            <a:rPr lang="en-US" sz="2000" b="1" kern="1200" dirty="0"/>
            <a:t> Management is symptomatic. </a:t>
          </a:r>
        </a:p>
      </dsp:txBody>
      <dsp:txXfrm>
        <a:off x="2747593" y="792956"/>
        <a:ext cx="4182373" cy="2378868"/>
      </dsp:txXfrm>
    </dsp:sp>
    <dsp:sp modelId="{A70A2BCD-4B17-484F-9253-7916BF11F896}">
      <dsp:nvSpPr>
        <dsp:cNvPr id="0" name=""/>
        <dsp:cNvSpPr/>
      </dsp:nvSpPr>
      <dsp:spPr>
        <a:xfrm>
          <a:off x="0" y="3741243"/>
          <a:ext cx="6929967" cy="237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04C1C-16E7-49D2-B0F6-78AEDA939C23}">
      <dsp:nvSpPr>
        <dsp:cNvPr id="0" name=""/>
        <dsp:cNvSpPr/>
      </dsp:nvSpPr>
      <dsp:spPr>
        <a:xfrm>
          <a:off x="181805" y="3781287"/>
          <a:ext cx="2383982" cy="2298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E7C79-ED38-43A7-B9EB-730C44DA3F50}">
      <dsp:nvSpPr>
        <dsp:cNvPr id="0" name=""/>
        <dsp:cNvSpPr/>
      </dsp:nvSpPr>
      <dsp:spPr>
        <a:xfrm>
          <a:off x="2747593" y="3741243"/>
          <a:ext cx="4182373" cy="23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64" tIns="251764" rIns="251764" bIns="251764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Depression is erratic production of brain chemicals. It can be caused by neurological over-exertion. Treatment includes oral administration of replacement chemicals and rest.</a:t>
          </a:r>
        </a:p>
      </dsp:txBody>
      <dsp:txXfrm>
        <a:off x="2747593" y="3741243"/>
        <a:ext cx="4182373" cy="237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D227-5920-9DA4-A9D7-E3A155709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grow rice on a desert: The irony of imported </a:t>
            </a:r>
            <a:b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 work epistemology and praxis in Africa</a:t>
            </a:r>
            <a:endParaRPr lang="en-L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68DA9-9B0D-433B-6B2B-A74DE1524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>
            <a:normAutofit/>
          </a:bodyPr>
          <a:lstStyle/>
          <a:p>
            <a:r>
              <a:rPr lang="en-US" sz="2400" b="1" dirty="0"/>
              <a:t>Sophia Thabane</a:t>
            </a:r>
          </a:p>
          <a:p>
            <a:r>
              <a:rPr lang="en-US" sz="2400" b="1" dirty="0"/>
              <a:t>National University of Lesotho</a:t>
            </a:r>
            <a:endParaRPr lang="en-LS" sz="2400" b="1" dirty="0"/>
          </a:p>
        </p:txBody>
      </p:sp>
    </p:spTree>
    <p:extLst>
      <p:ext uri="{BB962C8B-B14F-4D97-AF65-F5344CB8AC3E}">
        <p14:creationId xmlns:p14="http://schemas.microsoft.com/office/powerpoint/2010/main" val="67969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8A52F97-2F46-15AB-CE34-B4CCBB88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843" y="4690533"/>
            <a:ext cx="7535180" cy="770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b="1" dirty="0">
                <a:solidFill>
                  <a:srgbClr val="0070C0"/>
                </a:solidFill>
              </a:rPr>
              <a:t>KE EA LEBOHA.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83E3B-55B5-4A25-16FA-6B53CA5D1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94" r="1" b="3178"/>
          <a:stretch/>
        </p:blipFill>
        <p:spPr>
          <a:xfrm>
            <a:off x="1279975" y="1579418"/>
            <a:ext cx="3920224" cy="4589595"/>
          </a:xfrm>
          <a:custGeom>
            <a:avLst/>
            <a:gdLst/>
            <a:ahLst/>
            <a:cxnLst/>
            <a:rect l="l" t="t" r="r" b="b"/>
            <a:pathLst>
              <a:path w="3744922" h="3728438">
                <a:moveTo>
                  <a:pt x="163306" y="0"/>
                </a:moveTo>
                <a:lnTo>
                  <a:pt x="3744922" y="0"/>
                </a:lnTo>
                <a:lnTo>
                  <a:pt x="3744922" y="3728438"/>
                </a:lnTo>
                <a:lnTo>
                  <a:pt x="163306" y="3728438"/>
                </a:lnTo>
                <a:cubicBezTo>
                  <a:pt x="73115" y="3728438"/>
                  <a:pt x="0" y="3655323"/>
                  <a:pt x="0" y="3565132"/>
                </a:cubicBezTo>
                <a:lnTo>
                  <a:pt x="0" y="163306"/>
                </a:lnTo>
                <a:cubicBezTo>
                  <a:pt x="0" y="73115"/>
                  <a:pt x="73115" y="0"/>
                  <a:pt x="163306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Content Placeholder 7" descr="A round clay pot with a black and red design&#10;&#10;Description automatically generated">
            <a:extLst>
              <a:ext uri="{FF2B5EF4-FFF2-40B4-BE49-F238E27FC236}">
                <a16:creationId xmlns:a16="http://schemas.microsoft.com/office/drawing/2014/main" id="{ED0C5203-450D-DA15-E199-6C4AFA652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970" r="13068" b="2"/>
          <a:stretch/>
        </p:blipFill>
        <p:spPr>
          <a:xfrm>
            <a:off x="6630990" y="438150"/>
            <a:ext cx="4175555" cy="4279900"/>
          </a:xfrm>
          <a:custGeom>
            <a:avLst/>
            <a:gdLst/>
            <a:ahLst/>
            <a:cxnLst/>
            <a:rect l="l" t="t" r="r" b="b"/>
            <a:pathLst>
              <a:path w="3742633" h="3728438">
                <a:moveTo>
                  <a:pt x="0" y="0"/>
                </a:moveTo>
                <a:lnTo>
                  <a:pt x="3579327" y="0"/>
                </a:lnTo>
                <a:cubicBezTo>
                  <a:pt x="3669518" y="0"/>
                  <a:pt x="3742633" y="73115"/>
                  <a:pt x="3742633" y="163306"/>
                </a:cubicBezTo>
                <a:lnTo>
                  <a:pt x="3742633" y="3565132"/>
                </a:lnTo>
                <a:cubicBezTo>
                  <a:pt x="3742633" y="3655323"/>
                  <a:pt x="3669518" y="3728438"/>
                  <a:pt x="3579327" y="3728438"/>
                </a:cubicBezTo>
                <a:lnTo>
                  <a:pt x="0" y="372843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50018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7500CA-FA61-49B6-AC7B-2CE50433D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9BB2C0D0-9D80-4309-B3A1-320A61FC6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BD302E04-6272-4489-AC6C-BD90F6BE4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654ECFC5-08C7-4BEA-8913-423DF4B20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22B548B5-28F3-4F2F-BDDA-A16D0D276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EB0B6947-A2CA-4DF4-B955-DAFECEC2E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D4F51AD8-AD43-4ABE-85E8-4F769F8C2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6" name="AutoShape 2">
            <a:extLst>
              <a:ext uri="{FF2B5EF4-FFF2-40B4-BE49-F238E27FC236}">
                <a16:creationId xmlns:a16="http://schemas.microsoft.com/office/drawing/2014/main" id="{BD16C5C6-5D49-4000-DBD6-5AB1A8FC6199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4311" y="685800"/>
            <a:ext cx="5781729" cy="1752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8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892E-BDEC-44A5-478C-5169B2B1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1972401"/>
            <a:ext cx="7590503" cy="52319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/>
              <a:t>In Africa we believe in mythical phenomena.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/>
              <a:t>We believe in and seek ancestral intervention and/or indigenous knowledge in almost all spheres of our lives including health particularly, mental health.</a:t>
            </a:r>
            <a:r>
              <a:rPr lang="en-US" b="1" i="1" dirty="0"/>
              <a:t>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endParaRPr lang="en-US" b="1" i="1" dirty="0"/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/>
              <a:t>In Africa, however, there appears to be a disconnect between imported and indigenous knowledge in mental health praxis.</a:t>
            </a:r>
          </a:p>
          <a:p>
            <a:pPr lvl="0" algn="just">
              <a:lnSpc>
                <a:spcPct val="90000"/>
              </a:lnSpc>
            </a:pPr>
            <a:r>
              <a:rPr lang="en-US" b="1" dirty="0"/>
              <a:t>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/>
              <a:t>African Mental Health Patients and their families do not disclose their use African knowledge to Western practitioners.</a:t>
            </a:r>
          </a:p>
          <a:p>
            <a:pPr lvl="0" algn="just">
              <a:lnSpc>
                <a:spcPct val="90000"/>
              </a:lnSpc>
            </a:pPr>
            <a:r>
              <a:rPr lang="en-US" b="1" dirty="0"/>
              <a:t> </a:t>
            </a:r>
          </a:p>
          <a:p>
            <a:pPr marL="342900" lvl="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/>
              <a:t>We do not openly discuss use of  indigenous knowledge among themselves.</a:t>
            </a: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</p:txBody>
      </p:sp>
      <p:sp>
        <p:nvSpPr>
          <p:cNvPr id="107" name="Rounded Rectangle 16">
            <a:extLst>
              <a:ext uri="{FF2B5EF4-FFF2-40B4-BE49-F238E27FC236}">
                <a16:creationId xmlns:a16="http://schemas.microsoft.com/office/drawing/2014/main" id="{6958E693-06E1-4835-9E33-076E6D8ED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503" y="648931"/>
            <a:ext cx="3912520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A8F7C-C86D-5CD1-DA4E-BE14E6B47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502" y="685800"/>
            <a:ext cx="3912521" cy="5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2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CA364-F1C9-FA0E-21C8-9AF1E782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77" r="22377"/>
          <a:stretch/>
        </p:blipFill>
        <p:spPr>
          <a:xfrm>
            <a:off x="6738426" y="10"/>
            <a:ext cx="5453576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3DCBBA-8B2A-E292-5138-1FBA885C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5800"/>
            <a:ext cx="7079673" cy="1752599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AFRICAN INDIGENOUS KNOWLEDGE</a:t>
            </a:r>
            <a:endParaRPr lang="en-L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7DF5-237B-6D8D-2A90-D0C943D2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6999"/>
            <a:ext cx="7204364" cy="4191001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African practices such as appeasing and/or paying homage to ancestors, inviting and/or communicating with ancestors through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ho-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thoasa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lefehlong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seem propitious in managing psychological conditions such as GAD.</a:t>
            </a:r>
          </a:p>
          <a:p>
            <a:pPr marL="0" indent="0" algn="just">
              <a:buNone/>
            </a:pP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understand Traditionalists to have the competence to shift clients’ incapacitating thoughts and guiding them towards alternative thoughts (through symbolism).  </a:t>
            </a:r>
            <a:endParaRPr lang="en-LS" sz="2200" b="1" dirty="0"/>
          </a:p>
        </p:txBody>
      </p:sp>
    </p:spTree>
    <p:extLst>
      <p:ext uri="{BB962C8B-B14F-4D97-AF65-F5344CB8AC3E}">
        <p14:creationId xmlns:p14="http://schemas.microsoft.com/office/powerpoint/2010/main" val="2119623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F07C-437B-2F2F-0801-9100D725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685800"/>
            <a:ext cx="10018713" cy="1752599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70C0"/>
                </a:solidFill>
              </a:rPr>
              <a:t>THE IRONY</a:t>
            </a:r>
            <a:endParaRPr lang="en-L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31AC-EDA4-1B27-C63F-3B711D4C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978" y="2438399"/>
            <a:ext cx="6432258" cy="441959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Regardless, prevailing social work epistemology, pedagogy, praxis still highlight Western casework for treatment of mental disorders.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These do not always yield desired outcomes, have high dependency, relapses, &amp; pose challenges of acceptability/stigma. </a:t>
            </a:r>
            <a:endParaRPr lang="en-LS" sz="2400" b="1" dirty="0"/>
          </a:p>
        </p:txBody>
      </p:sp>
      <p:pic>
        <p:nvPicPr>
          <p:cNvPr id="6" name="Content Placeholder 5" descr="A person and person sitting on a couch">
            <a:extLst>
              <a:ext uri="{FF2B5EF4-FFF2-40B4-BE49-F238E27FC236}">
                <a16:creationId xmlns:a16="http://schemas.microsoft.com/office/drawing/2014/main" id="{B6F55E2A-4AB3-E8B5-A717-0CE2C7E16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1236" y="2438400"/>
            <a:ext cx="4381787" cy="4419600"/>
          </a:xfrm>
        </p:spPr>
      </p:pic>
    </p:spTree>
    <p:extLst>
      <p:ext uri="{BB962C8B-B14F-4D97-AF65-F5344CB8AC3E}">
        <p14:creationId xmlns:p14="http://schemas.microsoft.com/office/powerpoint/2010/main" val="2150860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E211A4-5289-4D93-5D7C-413E28AC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84312" y="1554481"/>
            <a:ext cx="3777721" cy="45719"/>
          </a:xfrm>
        </p:spPr>
        <p:txBody>
          <a:bodyPr>
            <a:normAutofit fontScale="90000"/>
          </a:bodyPr>
          <a:lstStyle/>
          <a:p>
            <a:endParaRPr lang="en-L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63A5387-681B-40EA-A8AA-09A1813AF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573704"/>
              </p:ext>
            </p:extLst>
          </p:nvPr>
        </p:nvGraphicFramePr>
        <p:xfrm>
          <a:off x="5262032" y="1"/>
          <a:ext cx="692996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01EC6-3A8F-ED0C-CC09-274249266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554481"/>
            <a:ext cx="3777721" cy="5023299"/>
          </a:xfrm>
        </p:spPr>
        <p:txBody>
          <a:bodyPr/>
          <a:lstStyle/>
          <a:p>
            <a:endParaRPr lang="en-L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AF3CE-1FE2-40EF-94E3-2ADFE825A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262034" cy="68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4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70F29E-0115-D45B-1B9A-12DB57DD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970782"/>
          </a:xfrm>
        </p:spPr>
        <p:txBody>
          <a:bodyPr/>
          <a:lstStyle/>
          <a:p>
            <a:r>
              <a:rPr lang="en-US" b="1" dirty="0"/>
              <a:t>The conditions &amp; others can be managed (better) through indigenous know-how.</a:t>
            </a:r>
            <a:endParaRPr lang="en-L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981C3-684A-AEDB-EA03-B250F2620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S"/>
          </a:p>
        </p:txBody>
      </p:sp>
    </p:spTree>
    <p:extLst>
      <p:ext uri="{BB962C8B-B14F-4D97-AF65-F5344CB8AC3E}">
        <p14:creationId xmlns:p14="http://schemas.microsoft.com/office/powerpoint/2010/main" val="2383097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43FBCBE-C78D-3AD6-FF48-20C8EB51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52462"/>
            <a:ext cx="4625634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GAD - INDIGENOUS APPROACHES I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A7F72-0F70-9621-B868-E31721533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978" y="2666999"/>
            <a:ext cx="5407022" cy="3983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GAD: a condition of being overwhelmed &amp; constantly worried. </a:t>
            </a:r>
          </a:p>
          <a:p>
            <a:pPr algn="r">
              <a:lnSpc>
                <a:spcPct val="90000"/>
              </a:lnSpc>
              <a:buFont typeface="Arial"/>
              <a:buChar char="•"/>
            </a:pPr>
            <a:endParaRPr lang="en-US" sz="2000" b="1" dirty="0"/>
          </a:p>
          <a:p>
            <a:pPr algn="r">
              <a:lnSpc>
                <a:spcPct val="90000"/>
              </a:lnSpc>
              <a:buFont typeface="Arial"/>
              <a:buChar char="•"/>
            </a:pPr>
            <a:r>
              <a:rPr lang="en-US" sz="2000" b="1" dirty="0"/>
              <a:t>What of indigenous symbolism could help organize thoughts ?</a:t>
            </a:r>
          </a:p>
          <a:p>
            <a:pPr algn="r">
              <a:lnSpc>
                <a:spcPct val="90000"/>
              </a:lnSpc>
              <a:buFont typeface="Arial"/>
              <a:buChar char="•"/>
            </a:pPr>
            <a:endParaRPr lang="en-US" sz="2000" b="1" dirty="0"/>
          </a:p>
          <a:p>
            <a:pPr algn="r">
              <a:lnSpc>
                <a:spcPct val="90000"/>
              </a:lnSpc>
              <a:buFont typeface="Arial"/>
              <a:buChar char="•"/>
            </a:pPr>
            <a:r>
              <a:rPr lang="en-US" sz="2000" b="1" dirty="0"/>
              <a:t>What if indigenous symbolism could constantly reassure people that they/or a supernatural factor were in control?  </a:t>
            </a:r>
          </a:p>
        </p:txBody>
      </p:sp>
      <p:sp>
        <p:nvSpPr>
          <p:cNvPr id="120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owl of various objects&#10;&#10;Description automatically generated">
            <a:extLst>
              <a:ext uri="{FF2B5EF4-FFF2-40B4-BE49-F238E27FC236}">
                <a16:creationId xmlns:a16="http://schemas.microsoft.com/office/drawing/2014/main" id="{08640CC7-6F18-897E-7FD6-558541FC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5" b="1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43FBCBE-C78D-3AD6-FF48-20C8EB51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5" y="685800"/>
            <a:ext cx="5279950" cy="1981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DEPRESSION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- INDIGENOUS APPROACHES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12A63-AFFB-DD5D-A722-DFF0954A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995" y="2666999"/>
            <a:ext cx="5279949" cy="4191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buFont typeface="Arial"/>
              <a:buChar char="•"/>
            </a:pPr>
            <a:r>
              <a:rPr lang="en-US" sz="2100" b="1" dirty="0"/>
              <a:t>DEPRESSION: Erratic chemical production/</a:t>
            </a:r>
            <a:r>
              <a:rPr lang="en-US" sz="2100" b="1" dirty="0" err="1"/>
              <a:t>mind,body’s</a:t>
            </a:r>
            <a:r>
              <a:rPr lang="en-US" sz="2100" b="1" dirty="0"/>
              <a:t> cry for help. </a:t>
            </a:r>
          </a:p>
          <a:p>
            <a:pPr algn="r">
              <a:buFont typeface="Arial"/>
              <a:buChar char="•"/>
            </a:pPr>
            <a:endParaRPr lang="en-US" sz="2100" b="1" dirty="0"/>
          </a:p>
          <a:p>
            <a:pPr algn="r">
              <a:buFont typeface="Arial"/>
              <a:buChar char="•"/>
            </a:pPr>
            <a:r>
              <a:rPr lang="en-US" sz="2100" b="1" dirty="0"/>
              <a:t>What if there were indigenous African herbs which could relax patients’ bodies enough to enable regular production of brain chemicals? </a:t>
            </a:r>
          </a:p>
          <a:p>
            <a:pPr algn="r">
              <a:buFont typeface="Arial"/>
              <a:buChar char="•"/>
            </a:pPr>
            <a:endParaRPr lang="en-US" sz="2100" b="1" dirty="0"/>
          </a:p>
          <a:p>
            <a:pPr algn="r">
              <a:buFont typeface="Arial"/>
              <a:buChar char="•"/>
            </a:pPr>
            <a:r>
              <a:rPr lang="en-US" sz="2100" b="1" dirty="0"/>
              <a:t>What could be the benefits of </a:t>
            </a:r>
            <a:r>
              <a:rPr lang="en-US" sz="2100" b="1" i="1" dirty="0" err="1"/>
              <a:t>lefehlong</a:t>
            </a:r>
            <a:r>
              <a:rPr lang="en-US" sz="2100" b="1" i="1" dirty="0"/>
              <a:t>?</a:t>
            </a:r>
            <a:endParaRPr lang="en-US" sz="2100" b="1" dirty="0"/>
          </a:p>
        </p:txBody>
      </p:sp>
      <p:sp>
        <p:nvSpPr>
          <p:cNvPr id="156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 descr="A bowl with food in it next to a bowl with food in it&#10;&#10;Description automatically generated">
            <a:extLst>
              <a:ext uri="{FF2B5EF4-FFF2-40B4-BE49-F238E27FC236}">
                <a16:creationId xmlns:a16="http://schemas.microsoft.com/office/drawing/2014/main" id="{F0A82C5D-6EEE-133E-F990-A2272FB3E4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1117" r="30191" b="2"/>
          <a:stretch/>
        </p:blipFill>
        <p:spPr>
          <a:xfrm>
            <a:off x="6434407" y="997697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4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L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AA8452-2378-4697-B94E-EFD8F42F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625788"/>
            <a:ext cx="7413623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55F38-F788-DA70-15D3-A25F945D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978" y="1929246"/>
            <a:ext cx="6905704" cy="2999507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I DON’T HAVE ANSWERS.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IT IS TIME TO RESEARCH &amp; HARMONISE INDIGENOUS  &amp; IMPORTED KNOWLEDGE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CLARION CALL FOR RESEARCH  </a:t>
            </a:r>
            <a:endParaRPr lang="en-LS" b="1" dirty="0"/>
          </a:p>
        </p:txBody>
      </p:sp>
      <p:pic>
        <p:nvPicPr>
          <p:cNvPr id="10" name="Picture Placeholder 9" descr="A bowl of various objects&#10;&#10;Description automatically generated">
            <a:extLst>
              <a:ext uri="{FF2B5EF4-FFF2-40B4-BE49-F238E27FC236}">
                <a16:creationId xmlns:a16="http://schemas.microsoft.com/office/drawing/2014/main" id="{E83A6E40-4C1C-9171-8927-C6BECD1C43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276" r="16276"/>
          <a:stretch>
            <a:fillRect/>
          </a:stretch>
        </p:blipFill>
        <p:spPr>
          <a:xfrm>
            <a:off x="7594682" y="0"/>
            <a:ext cx="3908340" cy="5486400"/>
          </a:xfrm>
        </p:spPr>
      </p:pic>
    </p:spTree>
    <p:extLst>
      <p:ext uri="{BB962C8B-B14F-4D97-AF65-F5344CB8AC3E}">
        <p14:creationId xmlns:p14="http://schemas.microsoft.com/office/powerpoint/2010/main" val="196162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305</TotalTime>
  <Words>396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Parallax</vt:lpstr>
      <vt:lpstr>How to grow rice on a desert: The irony of imported  social work epistemology and praxis in Africa</vt:lpstr>
      <vt:lpstr>INTRODUCTION</vt:lpstr>
      <vt:lpstr>AFRICAN INDIGENOUS KNOWLEDGE</vt:lpstr>
      <vt:lpstr>THE IRONY</vt:lpstr>
      <vt:lpstr>PowerPoint Presentation</vt:lpstr>
      <vt:lpstr>The conditions &amp; others can be managed (better) through indigenous know-how.</vt:lpstr>
      <vt:lpstr>GAD - INDIGENOUS APPROACHES I </vt:lpstr>
      <vt:lpstr>DEPRESSION  - INDIGENOUS APPROACHES II </vt:lpstr>
      <vt:lpstr>PowerPoint Presentation</vt:lpstr>
      <vt:lpstr>KE EA LEBOHA.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Thabane</dc:creator>
  <cp:lastModifiedBy>Sophia Thabane</cp:lastModifiedBy>
  <cp:revision>6</cp:revision>
  <dcterms:created xsi:type="dcterms:W3CDTF">2023-07-22T10:45:58Z</dcterms:created>
  <dcterms:modified xsi:type="dcterms:W3CDTF">2023-09-24T18:18:32Z</dcterms:modified>
</cp:coreProperties>
</file>