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5" r:id="rId4"/>
    <p:sldId id="260"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7650E-5388-4644-A96C-B931404CFD3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02FB41C-D416-4690-95A9-F93695AD4FD1}">
      <dgm:prSet/>
      <dgm:spPr/>
      <dgm:t>
        <a:bodyPr/>
        <a:lstStyle/>
        <a:p>
          <a:r>
            <a:rPr lang="en-ZA"/>
            <a:t>This presentation provides a summary of a rapid review study that examined the barriers to and facilitators of self-disclosure among male survivors of child sexual abuse (CSA).</a:t>
          </a:r>
          <a:endParaRPr lang="en-US"/>
        </a:p>
      </dgm:t>
    </dgm:pt>
    <dgm:pt modelId="{178A4D61-60D6-491A-8672-DD041CAF3461}" type="parTrans" cxnId="{FEE5D7AF-0D99-4224-9758-3010560B54D4}">
      <dgm:prSet/>
      <dgm:spPr/>
      <dgm:t>
        <a:bodyPr/>
        <a:lstStyle/>
        <a:p>
          <a:endParaRPr lang="en-US"/>
        </a:p>
      </dgm:t>
    </dgm:pt>
    <dgm:pt modelId="{E4D7C12C-8828-4B8D-918A-9DB80E3C9E9B}" type="sibTrans" cxnId="{FEE5D7AF-0D99-4224-9758-3010560B54D4}">
      <dgm:prSet/>
      <dgm:spPr/>
      <dgm:t>
        <a:bodyPr/>
        <a:lstStyle/>
        <a:p>
          <a:endParaRPr lang="en-US"/>
        </a:p>
      </dgm:t>
    </dgm:pt>
    <dgm:pt modelId="{2D5C017F-0A9A-42FC-A145-C853C19F2226}">
      <dgm:prSet/>
      <dgm:spPr/>
      <dgm:t>
        <a:bodyPr/>
        <a:lstStyle/>
        <a:p>
          <a:r>
            <a:rPr lang="en-ZA"/>
            <a:t>CSA is a pervasive global issue, and male victims encounter specific challenges when it comes to revealing their abuse due to societal gender norms and associated fears.</a:t>
          </a:r>
          <a:endParaRPr lang="en-US"/>
        </a:p>
      </dgm:t>
    </dgm:pt>
    <dgm:pt modelId="{63B7616C-F063-4558-ABFA-485BA5131629}" type="parTrans" cxnId="{F6887B04-B0E1-49C5-AA20-41DCBDAD0A7F}">
      <dgm:prSet/>
      <dgm:spPr/>
      <dgm:t>
        <a:bodyPr/>
        <a:lstStyle/>
        <a:p>
          <a:endParaRPr lang="en-US"/>
        </a:p>
      </dgm:t>
    </dgm:pt>
    <dgm:pt modelId="{AB830037-07C3-44FA-815A-2DB8546100C0}" type="sibTrans" cxnId="{F6887B04-B0E1-49C5-AA20-41DCBDAD0A7F}">
      <dgm:prSet/>
      <dgm:spPr/>
      <dgm:t>
        <a:bodyPr/>
        <a:lstStyle/>
        <a:p>
          <a:endParaRPr lang="en-US"/>
        </a:p>
      </dgm:t>
    </dgm:pt>
    <dgm:pt modelId="{A83C6377-34D6-4BA3-92E9-7E4875C540E9}">
      <dgm:prSet/>
      <dgm:spPr/>
      <dgm:t>
        <a:bodyPr/>
        <a:lstStyle/>
        <a:p>
          <a:r>
            <a:rPr lang="en-ZA" dirty="0"/>
            <a:t>It is essential to raise awareness about male victims of CSA and challenge prevailing gender norms and expectations. </a:t>
          </a:r>
          <a:endParaRPr lang="en-US" dirty="0"/>
        </a:p>
      </dgm:t>
    </dgm:pt>
    <dgm:pt modelId="{FB989FEF-0005-4F55-8088-4468796A4A55}" type="parTrans" cxnId="{5DE5E19E-B6E3-4835-9FFC-3E46FA04D7E5}">
      <dgm:prSet/>
      <dgm:spPr/>
      <dgm:t>
        <a:bodyPr/>
        <a:lstStyle/>
        <a:p>
          <a:endParaRPr lang="en-US"/>
        </a:p>
      </dgm:t>
    </dgm:pt>
    <dgm:pt modelId="{78E88DB5-34B6-4517-9799-7A68D3228777}" type="sibTrans" cxnId="{5DE5E19E-B6E3-4835-9FFC-3E46FA04D7E5}">
      <dgm:prSet/>
      <dgm:spPr/>
      <dgm:t>
        <a:bodyPr/>
        <a:lstStyle/>
        <a:p>
          <a:endParaRPr lang="en-US"/>
        </a:p>
      </dgm:t>
    </dgm:pt>
    <dgm:pt modelId="{F12FD249-4F2A-40DE-9351-C11CC4E5907F}">
      <dgm:prSet/>
      <dgm:spPr/>
      <dgm:t>
        <a:bodyPr/>
        <a:lstStyle/>
        <a:p>
          <a:r>
            <a:rPr lang="en-ZA"/>
            <a:t>Conventional notions of masculinity can deter male survivors from disclosing their experiences of sexual abuse.</a:t>
          </a:r>
          <a:endParaRPr lang="en-US"/>
        </a:p>
      </dgm:t>
    </dgm:pt>
    <dgm:pt modelId="{FC32C8EB-8757-4489-9ACB-E84E5C6ECCC6}" type="parTrans" cxnId="{03BAA677-786A-4C60-B0B7-F5DB92C6C843}">
      <dgm:prSet/>
      <dgm:spPr/>
      <dgm:t>
        <a:bodyPr/>
        <a:lstStyle/>
        <a:p>
          <a:endParaRPr lang="en-US"/>
        </a:p>
      </dgm:t>
    </dgm:pt>
    <dgm:pt modelId="{C3E67368-AAA8-4DAB-9361-CF5808E5FAC3}" type="sibTrans" cxnId="{03BAA677-786A-4C60-B0B7-F5DB92C6C843}">
      <dgm:prSet/>
      <dgm:spPr/>
      <dgm:t>
        <a:bodyPr/>
        <a:lstStyle/>
        <a:p>
          <a:endParaRPr lang="en-US"/>
        </a:p>
      </dgm:t>
    </dgm:pt>
    <dgm:pt modelId="{6BEA5C85-4047-41C1-8237-8AAB19BECB73}">
      <dgm:prSet/>
      <dgm:spPr/>
      <dgm:t>
        <a:bodyPr/>
        <a:lstStyle/>
        <a:p>
          <a:r>
            <a:rPr lang="en-ZA"/>
            <a:t>The study highlights the importance of practical implications in both practice and future research to better support male survivors of CSA.</a:t>
          </a:r>
          <a:endParaRPr lang="en-US"/>
        </a:p>
      </dgm:t>
    </dgm:pt>
    <dgm:pt modelId="{9827419D-3646-431B-84B0-B25925FED32D}" type="parTrans" cxnId="{9C65AB1C-C872-47B1-B2BF-CCDC67E728B5}">
      <dgm:prSet/>
      <dgm:spPr/>
      <dgm:t>
        <a:bodyPr/>
        <a:lstStyle/>
        <a:p>
          <a:endParaRPr lang="en-US"/>
        </a:p>
      </dgm:t>
    </dgm:pt>
    <dgm:pt modelId="{B4721BB2-EFFA-4AA9-8147-EB6372B9C0B0}" type="sibTrans" cxnId="{9C65AB1C-C872-47B1-B2BF-CCDC67E728B5}">
      <dgm:prSet/>
      <dgm:spPr/>
      <dgm:t>
        <a:bodyPr/>
        <a:lstStyle/>
        <a:p>
          <a:endParaRPr lang="en-US"/>
        </a:p>
      </dgm:t>
    </dgm:pt>
    <dgm:pt modelId="{75AE5309-02E8-4EAC-8A71-B704561E34CF}">
      <dgm:prSet/>
      <dgm:spPr/>
      <dgm:t>
        <a:bodyPr/>
        <a:lstStyle/>
        <a:p>
          <a:r>
            <a:rPr lang="en-ZA"/>
            <a:t>The delayed or non-disclosure of CSA by male survivors has significant implications for child protection and their overall well-being.</a:t>
          </a:r>
          <a:endParaRPr lang="en-US"/>
        </a:p>
      </dgm:t>
    </dgm:pt>
    <dgm:pt modelId="{43664685-D2A6-42CC-92DB-3B56C6EAD697}" type="parTrans" cxnId="{57CF6133-9E02-4D70-A2C5-0B4B0C3FC26C}">
      <dgm:prSet/>
      <dgm:spPr/>
      <dgm:t>
        <a:bodyPr/>
        <a:lstStyle/>
        <a:p>
          <a:endParaRPr lang="en-US"/>
        </a:p>
      </dgm:t>
    </dgm:pt>
    <dgm:pt modelId="{B9929B84-6D67-4009-AB3D-97C9BBC6A3E0}" type="sibTrans" cxnId="{57CF6133-9E02-4D70-A2C5-0B4B0C3FC26C}">
      <dgm:prSet/>
      <dgm:spPr/>
      <dgm:t>
        <a:bodyPr/>
        <a:lstStyle/>
        <a:p>
          <a:endParaRPr lang="en-US"/>
        </a:p>
      </dgm:t>
    </dgm:pt>
    <dgm:pt modelId="{CDC64C54-CF85-4396-9579-EA21C5DAF035}">
      <dgm:prSet/>
      <dgm:spPr/>
      <dgm:t>
        <a:bodyPr/>
        <a:lstStyle/>
        <a:p>
          <a:r>
            <a:rPr lang="en-ZA"/>
            <a:t>To effectively support male survivors, gender-specific approaches are necessary.</a:t>
          </a:r>
          <a:endParaRPr lang="en-US"/>
        </a:p>
      </dgm:t>
    </dgm:pt>
    <dgm:pt modelId="{C571C979-8C10-4513-9E41-43287C3A67FE}" type="parTrans" cxnId="{142AB320-DBF1-49B7-A49D-7F464DF43F3F}">
      <dgm:prSet/>
      <dgm:spPr/>
      <dgm:t>
        <a:bodyPr/>
        <a:lstStyle/>
        <a:p>
          <a:endParaRPr lang="en-US"/>
        </a:p>
      </dgm:t>
    </dgm:pt>
    <dgm:pt modelId="{52F06FC3-E2BF-4E82-986A-C4C5CD2B00B7}" type="sibTrans" cxnId="{142AB320-DBF1-49B7-A49D-7F464DF43F3F}">
      <dgm:prSet/>
      <dgm:spPr/>
      <dgm:t>
        <a:bodyPr/>
        <a:lstStyle/>
        <a:p>
          <a:endParaRPr lang="en-US"/>
        </a:p>
      </dgm:t>
    </dgm:pt>
    <dgm:pt modelId="{3A816AAA-F5C8-47A9-860D-DC7A2E34C510}" type="pres">
      <dgm:prSet presAssocID="{8FB7650E-5388-4644-A96C-B931404CFD30}" presName="vert0" presStyleCnt="0">
        <dgm:presLayoutVars>
          <dgm:dir/>
          <dgm:animOne val="branch"/>
          <dgm:animLvl val="lvl"/>
        </dgm:presLayoutVars>
      </dgm:prSet>
      <dgm:spPr/>
    </dgm:pt>
    <dgm:pt modelId="{BDCD7512-9031-4FAC-9D8D-06DA354C60E2}" type="pres">
      <dgm:prSet presAssocID="{602FB41C-D416-4690-95A9-F93695AD4FD1}" presName="thickLine" presStyleLbl="alignNode1" presStyleIdx="0" presStyleCnt="7"/>
      <dgm:spPr/>
    </dgm:pt>
    <dgm:pt modelId="{1CC13B7E-2B08-4DCD-BD6D-27470F668882}" type="pres">
      <dgm:prSet presAssocID="{602FB41C-D416-4690-95A9-F93695AD4FD1}" presName="horz1" presStyleCnt="0"/>
      <dgm:spPr/>
    </dgm:pt>
    <dgm:pt modelId="{A02455D5-9C0D-43D3-8DB0-2352BD95A5B3}" type="pres">
      <dgm:prSet presAssocID="{602FB41C-D416-4690-95A9-F93695AD4FD1}" presName="tx1" presStyleLbl="revTx" presStyleIdx="0" presStyleCnt="7"/>
      <dgm:spPr/>
    </dgm:pt>
    <dgm:pt modelId="{E9631423-8AC6-4E04-9787-138C8AAA857A}" type="pres">
      <dgm:prSet presAssocID="{602FB41C-D416-4690-95A9-F93695AD4FD1}" presName="vert1" presStyleCnt="0"/>
      <dgm:spPr/>
    </dgm:pt>
    <dgm:pt modelId="{106F283D-1B99-42E9-9791-7100BA1EE306}" type="pres">
      <dgm:prSet presAssocID="{2D5C017F-0A9A-42FC-A145-C853C19F2226}" presName="thickLine" presStyleLbl="alignNode1" presStyleIdx="1" presStyleCnt="7"/>
      <dgm:spPr/>
    </dgm:pt>
    <dgm:pt modelId="{C2233066-4868-46B2-8BC2-0E021EF6BA3F}" type="pres">
      <dgm:prSet presAssocID="{2D5C017F-0A9A-42FC-A145-C853C19F2226}" presName="horz1" presStyleCnt="0"/>
      <dgm:spPr/>
    </dgm:pt>
    <dgm:pt modelId="{84BDAA96-0170-473F-A278-FFA383DFD262}" type="pres">
      <dgm:prSet presAssocID="{2D5C017F-0A9A-42FC-A145-C853C19F2226}" presName="tx1" presStyleLbl="revTx" presStyleIdx="1" presStyleCnt="7"/>
      <dgm:spPr/>
    </dgm:pt>
    <dgm:pt modelId="{AD178EC1-F130-45B3-8943-92A5C1749392}" type="pres">
      <dgm:prSet presAssocID="{2D5C017F-0A9A-42FC-A145-C853C19F2226}" presName="vert1" presStyleCnt="0"/>
      <dgm:spPr/>
    </dgm:pt>
    <dgm:pt modelId="{9D340F6E-D3CD-4D80-B0EF-0A5E906157BA}" type="pres">
      <dgm:prSet presAssocID="{A83C6377-34D6-4BA3-92E9-7E4875C540E9}" presName="thickLine" presStyleLbl="alignNode1" presStyleIdx="2" presStyleCnt="7"/>
      <dgm:spPr/>
    </dgm:pt>
    <dgm:pt modelId="{E273F468-8A36-4B43-AA10-4B93C0DDC99E}" type="pres">
      <dgm:prSet presAssocID="{A83C6377-34D6-4BA3-92E9-7E4875C540E9}" presName="horz1" presStyleCnt="0"/>
      <dgm:spPr/>
    </dgm:pt>
    <dgm:pt modelId="{86B88C50-4E62-4EF2-BFEE-48B2CBDC9BAD}" type="pres">
      <dgm:prSet presAssocID="{A83C6377-34D6-4BA3-92E9-7E4875C540E9}" presName="tx1" presStyleLbl="revTx" presStyleIdx="2" presStyleCnt="7"/>
      <dgm:spPr/>
    </dgm:pt>
    <dgm:pt modelId="{249B68C1-882A-4287-8342-3650C498AD1E}" type="pres">
      <dgm:prSet presAssocID="{A83C6377-34D6-4BA3-92E9-7E4875C540E9}" presName="vert1" presStyleCnt="0"/>
      <dgm:spPr/>
    </dgm:pt>
    <dgm:pt modelId="{42A897FA-2BC8-4B7D-A6FD-56B64F4AE843}" type="pres">
      <dgm:prSet presAssocID="{F12FD249-4F2A-40DE-9351-C11CC4E5907F}" presName="thickLine" presStyleLbl="alignNode1" presStyleIdx="3" presStyleCnt="7"/>
      <dgm:spPr/>
    </dgm:pt>
    <dgm:pt modelId="{08D4E78C-BC8E-40D4-A619-B8BA5E56C2F2}" type="pres">
      <dgm:prSet presAssocID="{F12FD249-4F2A-40DE-9351-C11CC4E5907F}" presName="horz1" presStyleCnt="0"/>
      <dgm:spPr/>
    </dgm:pt>
    <dgm:pt modelId="{D7BB798C-4595-43FC-9F7B-F43C629F9455}" type="pres">
      <dgm:prSet presAssocID="{F12FD249-4F2A-40DE-9351-C11CC4E5907F}" presName="tx1" presStyleLbl="revTx" presStyleIdx="3" presStyleCnt="7"/>
      <dgm:spPr/>
    </dgm:pt>
    <dgm:pt modelId="{849B0617-DFA8-4311-BDA3-45F3B3DAECA5}" type="pres">
      <dgm:prSet presAssocID="{F12FD249-4F2A-40DE-9351-C11CC4E5907F}" presName="vert1" presStyleCnt="0"/>
      <dgm:spPr/>
    </dgm:pt>
    <dgm:pt modelId="{6D115046-86ED-4A70-B66D-96D18588F578}" type="pres">
      <dgm:prSet presAssocID="{6BEA5C85-4047-41C1-8237-8AAB19BECB73}" presName="thickLine" presStyleLbl="alignNode1" presStyleIdx="4" presStyleCnt="7"/>
      <dgm:spPr/>
    </dgm:pt>
    <dgm:pt modelId="{1571A206-FD64-441F-B820-77F2D3145AE2}" type="pres">
      <dgm:prSet presAssocID="{6BEA5C85-4047-41C1-8237-8AAB19BECB73}" presName="horz1" presStyleCnt="0"/>
      <dgm:spPr/>
    </dgm:pt>
    <dgm:pt modelId="{1920E721-A1F8-46ED-AD2B-6EC0763DA747}" type="pres">
      <dgm:prSet presAssocID="{6BEA5C85-4047-41C1-8237-8AAB19BECB73}" presName="tx1" presStyleLbl="revTx" presStyleIdx="4" presStyleCnt="7"/>
      <dgm:spPr/>
    </dgm:pt>
    <dgm:pt modelId="{3B6AC36F-0B59-44D5-8998-37541E7CECAC}" type="pres">
      <dgm:prSet presAssocID="{6BEA5C85-4047-41C1-8237-8AAB19BECB73}" presName="vert1" presStyleCnt="0"/>
      <dgm:spPr/>
    </dgm:pt>
    <dgm:pt modelId="{17BF316B-B8A1-4478-8993-4DC0A228847B}" type="pres">
      <dgm:prSet presAssocID="{75AE5309-02E8-4EAC-8A71-B704561E34CF}" presName="thickLine" presStyleLbl="alignNode1" presStyleIdx="5" presStyleCnt="7"/>
      <dgm:spPr/>
    </dgm:pt>
    <dgm:pt modelId="{3568290A-D672-461F-89B2-0F3C27992C43}" type="pres">
      <dgm:prSet presAssocID="{75AE5309-02E8-4EAC-8A71-B704561E34CF}" presName="horz1" presStyleCnt="0"/>
      <dgm:spPr/>
    </dgm:pt>
    <dgm:pt modelId="{46B36D52-9E6E-42DD-A46A-B69CE4724855}" type="pres">
      <dgm:prSet presAssocID="{75AE5309-02E8-4EAC-8A71-B704561E34CF}" presName="tx1" presStyleLbl="revTx" presStyleIdx="5" presStyleCnt="7"/>
      <dgm:spPr/>
    </dgm:pt>
    <dgm:pt modelId="{D26FACAF-FB7E-44AA-BA09-72703717D5FD}" type="pres">
      <dgm:prSet presAssocID="{75AE5309-02E8-4EAC-8A71-B704561E34CF}" presName="vert1" presStyleCnt="0"/>
      <dgm:spPr/>
    </dgm:pt>
    <dgm:pt modelId="{A724A475-C0CA-4E5D-BC5F-D8482C63EF1C}" type="pres">
      <dgm:prSet presAssocID="{CDC64C54-CF85-4396-9579-EA21C5DAF035}" presName="thickLine" presStyleLbl="alignNode1" presStyleIdx="6" presStyleCnt="7"/>
      <dgm:spPr/>
    </dgm:pt>
    <dgm:pt modelId="{74317C5D-511E-4217-AD1B-38020852BF1C}" type="pres">
      <dgm:prSet presAssocID="{CDC64C54-CF85-4396-9579-EA21C5DAF035}" presName="horz1" presStyleCnt="0"/>
      <dgm:spPr/>
    </dgm:pt>
    <dgm:pt modelId="{8B41FE7F-3DC1-4EAD-A46E-693C028438B8}" type="pres">
      <dgm:prSet presAssocID="{CDC64C54-CF85-4396-9579-EA21C5DAF035}" presName="tx1" presStyleLbl="revTx" presStyleIdx="6" presStyleCnt="7"/>
      <dgm:spPr/>
    </dgm:pt>
    <dgm:pt modelId="{9EC092AD-BB65-402B-8892-2DB70CB5A937}" type="pres">
      <dgm:prSet presAssocID="{CDC64C54-CF85-4396-9579-EA21C5DAF035}" presName="vert1" presStyleCnt="0"/>
      <dgm:spPr/>
    </dgm:pt>
  </dgm:ptLst>
  <dgm:cxnLst>
    <dgm:cxn modelId="{F6887B04-B0E1-49C5-AA20-41DCBDAD0A7F}" srcId="{8FB7650E-5388-4644-A96C-B931404CFD30}" destId="{2D5C017F-0A9A-42FC-A145-C853C19F2226}" srcOrd="1" destOrd="0" parTransId="{63B7616C-F063-4558-ABFA-485BA5131629}" sibTransId="{AB830037-07C3-44FA-815A-2DB8546100C0}"/>
    <dgm:cxn modelId="{306B2617-45E8-4714-8E62-B27CC1952D86}" type="presOf" srcId="{75AE5309-02E8-4EAC-8A71-B704561E34CF}" destId="{46B36D52-9E6E-42DD-A46A-B69CE4724855}" srcOrd="0" destOrd="0" presId="urn:microsoft.com/office/officeart/2008/layout/LinedList"/>
    <dgm:cxn modelId="{9C65AB1C-C872-47B1-B2BF-CCDC67E728B5}" srcId="{8FB7650E-5388-4644-A96C-B931404CFD30}" destId="{6BEA5C85-4047-41C1-8237-8AAB19BECB73}" srcOrd="4" destOrd="0" parTransId="{9827419D-3646-431B-84B0-B25925FED32D}" sibTransId="{B4721BB2-EFFA-4AA9-8147-EB6372B9C0B0}"/>
    <dgm:cxn modelId="{142AB320-DBF1-49B7-A49D-7F464DF43F3F}" srcId="{8FB7650E-5388-4644-A96C-B931404CFD30}" destId="{CDC64C54-CF85-4396-9579-EA21C5DAF035}" srcOrd="6" destOrd="0" parTransId="{C571C979-8C10-4513-9E41-43287C3A67FE}" sibTransId="{52F06FC3-E2BF-4E82-986A-C4C5CD2B00B7}"/>
    <dgm:cxn modelId="{57CF6133-9E02-4D70-A2C5-0B4B0C3FC26C}" srcId="{8FB7650E-5388-4644-A96C-B931404CFD30}" destId="{75AE5309-02E8-4EAC-8A71-B704561E34CF}" srcOrd="5" destOrd="0" parTransId="{43664685-D2A6-42CC-92DB-3B56C6EAD697}" sibTransId="{B9929B84-6D67-4009-AB3D-97C9BBC6A3E0}"/>
    <dgm:cxn modelId="{8C27ED34-49C7-4EC4-ACF7-15C09F895047}" type="presOf" srcId="{6BEA5C85-4047-41C1-8237-8AAB19BECB73}" destId="{1920E721-A1F8-46ED-AD2B-6EC0763DA747}" srcOrd="0" destOrd="0" presId="urn:microsoft.com/office/officeart/2008/layout/LinedList"/>
    <dgm:cxn modelId="{F26E7042-08F5-4E44-9AD7-15824357CCBA}" type="presOf" srcId="{A83C6377-34D6-4BA3-92E9-7E4875C540E9}" destId="{86B88C50-4E62-4EF2-BFEE-48B2CBDC9BAD}" srcOrd="0" destOrd="0" presId="urn:microsoft.com/office/officeart/2008/layout/LinedList"/>
    <dgm:cxn modelId="{5C87C264-6856-4375-81B3-34AE0D8E7B64}" type="presOf" srcId="{F12FD249-4F2A-40DE-9351-C11CC4E5907F}" destId="{D7BB798C-4595-43FC-9F7B-F43C629F9455}" srcOrd="0" destOrd="0" presId="urn:microsoft.com/office/officeart/2008/layout/LinedList"/>
    <dgm:cxn modelId="{55F1D246-1ADA-4F6A-8935-AB5228DE920A}" type="presOf" srcId="{8FB7650E-5388-4644-A96C-B931404CFD30}" destId="{3A816AAA-F5C8-47A9-860D-DC7A2E34C510}" srcOrd="0" destOrd="0" presId="urn:microsoft.com/office/officeart/2008/layout/LinedList"/>
    <dgm:cxn modelId="{6CE1F048-709D-4D30-9561-D1441FC92DD1}" type="presOf" srcId="{CDC64C54-CF85-4396-9579-EA21C5DAF035}" destId="{8B41FE7F-3DC1-4EAD-A46E-693C028438B8}" srcOrd="0" destOrd="0" presId="urn:microsoft.com/office/officeart/2008/layout/LinedList"/>
    <dgm:cxn modelId="{03BAA677-786A-4C60-B0B7-F5DB92C6C843}" srcId="{8FB7650E-5388-4644-A96C-B931404CFD30}" destId="{F12FD249-4F2A-40DE-9351-C11CC4E5907F}" srcOrd="3" destOrd="0" parTransId="{FC32C8EB-8757-4489-9ACB-E84E5C6ECCC6}" sibTransId="{C3E67368-AAA8-4DAB-9361-CF5808E5FAC3}"/>
    <dgm:cxn modelId="{5DE5E19E-B6E3-4835-9FFC-3E46FA04D7E5}" srcId="{8FB7650E-5388-4644-A96C-B931404CFD30}" destId="{A83C6377-34D6-4BA3-92E9-7E4875C540E9}" srcOrd="2" destOrd="0" parTransId="{FB989FEF-0005-4F55-8088-4468796A4A55}" sibTransId="{78E88DB5-34B6-4517-9799-7A68D3228777}"/>
    <dgm:cxn modelId="{4248ABA8-2B42-42E5-9822-87A6BFC28A4C}" type="presOf" srcId="{602FB41C-D416-4690-95A9-F93695AD4FD1}" destId="{A02455D5-9C0D-43D3-8DB0-2352BD95A5B3}" srcOrd="0" destOrd="0" presId="urn:microsoft.com/office/officeart/2008/layout/LinedList"/>
    <dgm:cxn modelId="{FEE5D7AF-0D99-4224-9758-3010560B54D4}" srcId="{8FB7650E-5388-4644-A96C-B931404CFD30}" destId="{602FB41C-D416-4690-95A9-F93695AD4FD1}" srcOrd="0" destOrd="0" parTransId="{178A4D61-60D6-491A-8672-DD041CAF3461}" sibTransId="{E4D7C12C-8828-4B8D-918A-9DB80E3C9E9B}"/>
    <dgm:cxn modelId="{4E1DC7FE-CF14-4E33-B5C5-1F1DFA495D50}" type="presOf" srcId="{2D5C017F-0A9A-42FC-A145-C853C19F2226}" destId="{84BDAA96-0170-473F-A278-FFA383DFD262}" srcOrd="0" destOrd="0" presId="urn:microsoft.com/office/officeart/2008/layout/LinedList"/>
    <dgm:cxn modelId="{7AA8ED91-4034-4D18-B448-C8793F45A8C7}" type="presParOf" srcId="{3A816AAA-F5C8-47A9-860D-DC7A2E34C510}" destId="{BDCD7512-9031-4FAC-9D8D-06DA354C60E2}" srcOrd="0" destOrd="0" presId="urn:microsoft.com/office/officeart/2008/layout/LinedList"/>
    <dgm:cxn modelId="{0904DA22-2AF8-4CE1-A35F-C5229B0DD7EF}" type="presParOf" srcId="{3A816AAA-F5C8-47A9-860D-DC7A2E34C510}" destId="{1CC13B7E-2B08-4DCD-BD6D-27470F668882}" srcOrd="1" destOrd="0" presId="urn:microsoft.com/office/officeart/2008/layout/LinedList"/>
    <dgm:cxn modelId="{51727B7A-D84E-40AF-B31D-2C4904D89657}" type="presParOf" srcId="{1CC13B7E-2B08-4DCD-BD6D-27470F668882}" destId="{A02455D5-9C0D-43D3-8DB0-2352BD95A5B3}" srcOrd="0" destOrd="0" presId="urn:microsoft.com/office/officeart/2008/layout/LinedList"/>
    <dgm:cxn modelId="{97736390-BD58-46A5-8ABF-4281C1CDDF7F}" type="presParOf" srcId="{1CC13B7E-2B08-4DCD-BD6D-27470F668882}" destId="{E9631423-8AC6-4E04-9787-138C8AAA857A}" srcOrd="1" destOrd="0" presId="urn:microsoft.com/office/officeart/2008/layout/LinedList"/>
    <dgm:cxn modelId="{8757655E-0919-402B-B71E-4005E833B240}" type="presParOf" srcId="{3A816AAA-F5C8-47A9-860D-DC7A2E34C510}" destId="{106F283D-1B99-42E9-9791-7100BA1EE306}" srcOrd="2" destOrd="0" presId="urn:microsoft.com/office/officeart/2008/layout/LinedList"/>
    <dgm:cxn modelId="{3ED360F4-6368-4A54-BC61-A17AB7229562}" type="presParOf" srcId="{3A816AAA-F5C8-47A9-860D-DC7A2E34C510}" destId="{C2233066-4868-46B2-8BC2-0E021EF6BA3F}" srcOrd="3" destOrd="0" presId="urn:microsoft.com/office/officeart/2008/layout/LinedList"/>
    <dgm:cxn modelId="{9DA5D569-2FC7-4588-B3B5-8D25D2EFD918}" type="presParOf" srcId="{C2233066-4868-46B2-8BC2-0E021EF6BA3F}" destId="{84BDAA96-0170-473F-A278-FFA383DFD262}" srcOrd="0" destOrd="0" presId="urn:microsoft.com/office/officeart/2008/layout/LinedList"/>
    <dgm:cxn modelId="{415FDDCD-1D88-4990-9659-203DA9AA9B7C}" type="presParOf" srcId="{C2233066-4868-46B2-8BC2-0E021EF6BA3F}" destId="{AD178EC1-F130-45B3-8943-92A5C1749392}" srcOrd="1" destOrd="0" presId="urn:microsoft.com/office/officeart/2008/layout/LinedList"/>
    <dgm:cxn modelId="{6517CBB6-C2B3-4B34-AC61-DAFED67652E7}" type="presParOf" srcId="{3A816AAA-F5C8-47A9-860D-DC7A2E34C510}" destId="{9D340F6E-D3CD-4D80-B0EF-0A5E906157BA}" srcOrd="4" destOrd="0" presId="urn:microsoft.com/office/officeart/2008/layout/LinedList"/>
    <dgm:cxn modelId="{9068E54B-5201-4956-90B4-0E4786D5E0FF}" type="presParOf" srcId="{3A816AAA-F5C8-47A9-860D-DC7A2E34C510}" destId="{E273F468-8A36-4B43-AA10-4B93C0DDC99E}" srcOrd="5" destOrd="0" presId="urn:microsoft.com/office/officeart/2008/layout/LinedList"/>
    <dgm:cxn modelId="{BC34881C-7B71-4133-94A9-AFF95DB6CD9F}" type="presParOf" srcId="{E273F468-8A36-4B43-AA10-4B93C0DDC99E}" destId="{86B88C50-4E62-4EF2-BFEE-48B2CBDC9BAD}" srcOrd="0" destOrd="0" presId="urn:microsoft.com/office/officeart/2008/layout/LinedList"/>
    <dgm:cxn modelId="{19386601-E533-466C-886E-1D95A753ABEA}" type="presParOf" srcId="{E273F468-8A36-4B43-AA10-4B93C0DDC99E}" destId="{249B68C1-882A-4287-8342-3650C498AD1E}" srcOrd="1" destOrd="0" presId="urn:microsoft.com/office/officeart/2008/layout/LinedList"/>
    <dgm:cxn modelId="{10461976-CE6F-457E-AC9E-07CFE2E18630}" type="presParOf" srcId="{3A816AAA-F5C8-47A9-860D-DC7A2E34C510}" destId="{42A897FA-2BC8-4B7D-A6FD-56B64F4AE843}" srcOrd="6" destOrd="0" presId="urn:microsoft.com/office/officeart/2008/layout/LinedList"/>
    <dgm:cxn modelId="{375D43EC-483B-4D36-8BEA-24E7D921F737}" type="presParOf" srcId="{3A816AAA-F5C8-47A9-860D-DC7A2E34C510}" destId="{08D4E78C-BC8E-40D4-A619-B8BA5E56C2F2}" srcOrd="7" destOrd="0" presId="urn:microsoft.com/office/officeart/2008/layout/LinedList"/>
    <dgm:cxn modelId="{C31F3FD9-92DF-42B8-BA82-9938A24FDBCB}" type="presParOf" srcId="{08D4E78C-BC8E-40D4-A619-B8BA5E56C2F2}" destId="{D7BB798C-4595-43FC-9F7B-F43C629F9455}" srcOrd="0" destOrd="0" presId="urn:microsoft.com/office/officeart/2008/layout/LinedList"/>
    <dgm:cxn modelId="{3A2F56E8-390F-44C1-93CC-CC5B017E97BE}" type="presParOf" srcId="{08D4E78C-BC8E-40D4-A619-B8BA5E56C2F2}" destId="{849B0617-DFA8-4311-BDA3-45F3B3DAECA5}" srcOrd="1" destOrd="0" presId="urn:microsoft.com/office/officeart/2008/layout/LinedList"/>
    <dgm:cxn modelId="{227B62F4-220E-4F11-BA55-241B2B20147B}" type="presParOf" srcId="{3A816AAA-F5C8-47A9-860D-DC7A2E34C510}" destId="{6D115046-86ED-4A70-B66D-96D18588F578}" srcOrd="8" destOrd="0" presId="urn:microsoft.com/office/officeart/2008/layout/LinedList"/>
    <dgm:cxn modelId="{CE6A673B-9012-4FEA-BE2D-564A933AD978}" type="presParOf" srcId="{3A816AAA-F5C8-47A9-860D-DC7A2E34C510}" destId="{1571A206-FD64-441F-B820-77F2D3145AE2}" srcOrd="9" destOrd="0" presId="urn:microsoft.com/office/officeart/2008/layout/LinedList"/>
    <dgm:cxn modelId="{53313A8C-1DB4-45D8-8A8B-597BCAFAD01E}" type="presParOf" srcId="{1571A206-FD64-441F-B820-77F2D3145AE2}" destId="{1920E721-A1F8-46ED-AD2B-6EC0763DA747}" srcOrd="0" destOrd="0" presId="urn:microsoft.com/office/officeart/2008/layout/LinedList"/>
    <dgm:cxn modelId="{B3C398C5-DB06-49B0-B790-6236D741790A}" type="presParOf" srcId="{1571A206-FD64-441F-B820-77F2D3145AE2}" destId="{3B6AC36F-0B59-44D5-8998-37541E7CECAC}" srcOrd="1" destOrd="0" presId="urn:microsoft.com/office/officeart/2008/layout/LinedList"/>
    <dgm:cxn modelId="{8E5D6AFA-713C-4C76-8A64-C27C5F14EB93}" type="presParOf" srcId="{3A816AAA-F5C8-47A9-860D-DC7A2E34C510}" destId="{17BF316B-B8A1-4478-8993-4DC0A228847B}" srcOrd="10" destOrd="0" presId="urn:microsoft.com/office/officeart/2008/layout/LinedList"/>
    <dgm:cxn modelId="{38A03EEA-5FE7-416F-B7DE-DF3031603FDC}" type="presParOf" srcId="{3A816AAA-F5C8-47A9-860D-DC7A2E34C510}" destId="{3568290A-D672-461F-89B2-0F3C27992C43}" srcOrd="11" destOrd="0" presId="urn:microsoft.com/office/officeart/2008/layout/LinedList"/>
    <dgm:cxn modelId="{9299FEB5-91F0-49C2-A69D-45200AB20147}" type="presParOf" srcId="{3568290A-D672-461F-89B2-0F3C27992C43}" destId="{46B36D52-9E6E-42DD-A46A-B69CE4724855}" srcOrd="0" destOrd="0" presId="urn:microsoft.com/office/officeart/2008/layout/LinedList"/>
    <dgm:cxn modelId="{8D99AD67-5194-486D-BAD4-4D586B0F486E}" type="presParOf" srcId="{3568290A-D672-461F-89B2-0F3C27992C43}" destId="{D26FACAF-FB7E-44AA-BA09-72703717D5FD}" srcOrd="1" destOrd="0" presId="urn:microsoft.com/office/officeart/2008/layout/LinedList"/>
    <dgm:cxn modelId="{33E35195-D246-4897-8205-CE006DA4A6E2}" type="presParOf" srcId="{3A816AAA-F5C8-47A9-860D-DC7A2E34C510}" destId="{A724A475-C0CA-4E5D-BC5F-D8482C63EF1C}" srcOrd="12" destOrd="0" presId="urn:microsoft.com/office/officeart/2008/layout/LinedList"/>
    <dgm:cxn modelId="{AC31E035-4CC3-4541-A41D-C2CE9E77BCCB}" type="presParOf" srcId="{3A816AAA-F5C8-47A9-860D-DC7A2E34C510}" destId="{74317C5D-511E-4217-AD1B-38020852BF1C}" srcOrd="13" destOrd="0" presId="urn:microsoft.com/office/officeart/2008/layout/LinedList"/>
    <dgm:cxn modelId="{B6E3A186-DA42-4DC8-A1C7-D3724141D212}" type="presParOf" srcId="{74317C5D-511E-4217-AD1B-38020852BF1C}" destId="{8B41FE7F-3DC1-4EAD-A46E-693C028438B8}" srcOrd="0" destOrd="0" presId="urn:microsoft.com/office/officeart/2008/layout/LinedList"/>
    <dgm:cxn modelId="{C7E5C299-BB72-4DDC-B9EC-FFCCE1624148}" type="presParOf" srcId="{74317C5D-511E-4217-AD1B-38020852BF1C}" destId="{9EC092AD-BB65-402B-8892-2DB70CB5A93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7512-9031-4FAC-9D8D-06DA354C60E2}">
      <dsp:nvSpPr>
        <dsp:cNvPr id="0" name=""/>
        <dsp:cNvSpPr/>
      </dsp:nvSpPr>
      <dsp:spPr>
        <a:xfrm>
          <a:off x="0" y="63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2455D5-9C0D-43D3-8DB0-2352BD95A5B3}">
      <dsp:nvSpPr>
        <dsp:cNvPr id="0" name=""/>
        <dsp:cNvSpPr/>
      </dsp:nvSpPr>
      <dsp:spPr>
        <a:xfrm>
          <a:off x="0" y="63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This presentation provides a summary of a rapid review study that examined the barriers to and facilitators of self-disclosure among male survivors of child sexual abuse (CSA).</a:t>
          </a:r>
          <a:endParaRPr lang="en-US" sz="2100" kern="1200"/>
        </a:p>
      </dsp:txBody>
      <dsp:txXfrm>
        <a:off x="0" y="639"/>
        <a:ext cx="11449049" cy="748210"/>
      </dsp:txXfrm>
    </dsp:sp>
    <dsp:sp modelId="{106F283D-1B99-42E9-9791-7100BA1EE306}">
      <dsp:nvSpPr>
        <dsp:cNvPr id="0" name=""/>
        <dsp:cNvSpPr/>
      </dsp:nvSpPr>
      <dsp:spPr>
        <a:xfrm>
          <a:off x="0" y="74884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BDAA96-0170-473F-A278-FFA383DFD262}">
      <dsp:nvSpPr>
        <dsp:cNvPr id="0" name=""/>
        <dsp:cNvSpPr/>
      </dsp:nvSpPr>
      <dsp:spPr>
        <a:xfrm>
          <a:off x="0" y="74884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CSA is a pervasive global issue, and male victims encounter specific challenges when it comes to revealing their abuse due to societal gender norms and associated fears.</a:t>
          </a:r>
          <a:endParaRPr lang="en-US" sz="2100" kern="1200"/>
        </a:p>
      </dsp:txBody>
      <dsp:txXfrm>
        <a:off x="0" y="748849"/>
        <a:ext cx="11449049" cy="748210"/>
      </dsp:txXfrm>
    </dsp:sp>
    <dsp:sp modelId="{9D340F6E-D3CD-4D80-B0EF-0A5E906157BA}">
      <dsp:nvSpPr>
        <dsp:cNvPr id="0" name=""/>
        <dsp:cNvSpPr/>
      </dsp:nvSpPr>
      <dsp:spPr>
        <a:xfrm>
          <a:off x="0" y="149705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B88C50-4E62-4EF2-BFEE-48B2CBDC9BAD}">
      <dsp:nvSpPr>
        <dsp:cNvPr id="0" name=""/>
        <dsp:cNvSpPr/>
      </dsp:nvSpPr>
      <dsp:spPr>
        <a:xfrm>
          <a:off x="0" y="149705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dirty="0"/>
            <a:t>It is essential to raise awareness about male victims of CSA and challenge prevailing gender norms and expectations. </a:t>
          </a:r>
          <a:endParaRPr lang="en-US" sz="2100" kern="1200" dirty="0"/>
        </a:p>
      </dsp:txBody>
      <dsp:txXfrm>
        <a:off x="0" y="1497059"/>
        <a:ext cx="11449049" cy="748210"/>
      </dsp:txXfrm>
    </dsp:sp>
    <dsp:sp modelId="{42A897FA-2BC8-4B7D-A6FD-56B64F4AE843}">
      <dsp:nvSpPr>
        <dsp:cNvPr id="0" name=""/>
        <dsp:cNvSpPr/>
      </dsp:nvSpPr>
      <dsp:spPr>
        <a:xfrm>
          <a:off x="0" y="224526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BB798C-4595-43FC-9F7B-F43C629F9455}">
      <dsp:nvSpPr>
        <dsp:cNvPr id="0" name=""/>
        <dsp:cNvSpPr/>
      </dsp:nvSpPr>
      <dsp:spPr>
        <a:xfrm>
          <a:off x="0" y="224526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Conventional notions of masculinity can deter male survivors from disclosing their experiences of sexual abuse.</a:t>
          </a:r>
          <a:endParaRPr lang="en-US" sz="2100" kern="1200"/>
        </a:p>
      </dsp:txBody>
      <dsp:txXfrm>
        <a:off x="0" y="2245269"/>
        <a:ext cx="11449049" cy="748210"/>
      </dsp:txXfrm>
    </dsp:sp>
    <dsp:sp modelId="{6D115046-86ED-4A70-B66D-96D18588F578}">
      <dsp:nvSpPr>
        <dsp:cNvPr id="0" name=""/>
        <dsp:cNvSpPr/>
      </dsp:nvSpPr>
      <dsp:spPr>
        <a:xfrm>
          <a:off x="0" y="299347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20E721-A1F8-46ED-AD2B-6EC0763DA747}">
      <dsp:nvSpPr>
        <dsp:cNvPr id="0" name=""/>
        <dsp:cNvSpPr/>
      </dsp:nvSpPr>
      <dsp:spPr>
        <a:xfrm>
          <a:off x="0" y="299347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The study highlights the importance of practical implications in both practice and future research to better support male survivors of CSA.</a:t>
          </a:r>
          <a:endParaRPr lang="en-US" sz="2100" kern="1200"/>
        </a:p>
      </dsp:txBody>
      <dsp:txXfrm>
        <a:off x="0" y="2993479"/>
        <a:ext cx="11449049" cy="748210"/>
      </dsp:txXfrm>
    </dsp:sp>
    <dsp:sp modelId="{17BF316B-B8A1-4478-8993-4DC0A228847B}">
      <dsp:nvSpPr>
        <dsp:cNvPr id="0" name=""/>
        <dsp:cNvSpPr/>
      </dsp:nvSpPr>
      <dsp:spPr>
        <a:xfrm>
          <a:off x="0" y="374168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B36D52-9E6E-42DD-A46A-B69CE4724855}">
      <dsp:nvSpPr>
        <dsp:cNvPr id="0" name=""/>
        <dsp:cNvSpPr/>
      </dsp:nvSpPr>
      <dsp:spPr>
        <a:xfrm>
          <a:off x="0" y="374168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The delayed or non-disclosure of CSA by male survivors has significant implications for child protection and their overall well-being.</a:t>
          </a:r>
          <a:endParaRPr lang="en-US" sz="2100" kern="1200"/>
        </a:p>
      </dsp:txBody>
      <dsp:txXfrm>
        <a:off x="0" y="3741689"/>
        <a:ext cx="11449049" cy="748210"/>
      </dsp:txXfrm>
    </dsp:sp>
    <dsp:sp modelId="{A724A475-C0CA-4E5D-BC5F-D8482C63EF1C}">
      <dsp:nvSpPr>
        <dsp:cNvPr id="0" name=""/>
        <dsp:cNvSpPr/>
      </dsp:nvSpPr>
      <dsp:spPr>
        <a:xfrm>
          <a:off x="0" y="4489899"/>
          <a:ext cx="1144904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41FE7F-3DC1-4EAD-A46E-693C028438B8}">
      <dsp:nvSpPr>
        <dsp:cNvPr id="0" name=""/>
        <dsp:cNvSpPr/>
      </dsp:nvSpPr>
      <dsp:spPr>
        <a:xfrm>
          <a:off x="0" y="4489899"/>
          <a:ext cx="11449049" cy="748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ZA" sz="2100" kern="1200"/>
            <a:t>To effectively support male survivors, gender-specific approaches are necessary.</a:t>
          </a:r>
          <a:endParaRPr lang="en-US" sz="2100" kern="1200"/>
        </a:p>
      </dsp:txBody>
      <dsp:txXfrm>
        <a:off x="0" y="4489899"/>
        <a:ext cx="11449049" cy="74821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595BE-9409-602C-56EE-F44F3421D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8176128F-44B0-9B78-A263-07056664AD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5D5EDC6E-079A-870F-3CEF-91F60BA9E3A1}"/>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4406F276-EC97-A1AE-F1FB-2B5831CD27B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8DB5456-6DAE-9BCD-1576-B682B0B85FA2}"/>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2981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16A19-BDC4-A15D-2520-562CFBE5F721}"/>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F9E68FA7-A947-139C-6F98-1DB3D905F6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224B462-19D9-783C-B1B9-8A0D813D4C68}"/>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87948E5F-6E2A-199B-724F-BD5B192DB1A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0B6E0EFD-8AE1-AA3D-2869-63A0EC0D5DCF}"/>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145258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7CDD45-DF55-D8F6-8EB2-52C4561A0B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FA884272-805B-4F96-F403-DF8E2B1F60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C087E73-A5D9-FCB2-FB8C-9914821F9F0E}"/>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199AA4CC-0410-DF06-E9D8-B50049A9B61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2B64CB3-3BC6-7216-81D4-7916DD22E356}"/>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1731873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CE4C-FB89-C4C0-7BA1-A5D98F73CB74}"/>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B3085F1-338D-1721-7E3A-6C9B8EB2E8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ACC9D23-992F-624D-D78F-9FBB155C85FD}"/>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7D9AF229-603C-8A6E-1148-06E85517CCD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B871252-D9ED-6529-C9D9-7E1A9DCAD18F}"/>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404543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E054-99BD-9BCA-440C-77A0B32AEB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6CAA89AA-6AC1-E2A0-2983-71B50A8368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FDABA3-410B-6E76-0A03-A9796A653907}"/>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E0C8A36D-BC01-2A21-6E12-51CEFB8D320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C481C43-0369-97B2-F7EC-059E5E3F9AC5}"/>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3033431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87550-3545-417A-A4C8-192B65F4403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65C4C28-27CD-6861-0200-97A22ABC8E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02EE45FA-7D2F-6CD5-3D17-8F67878D5B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28B6DD13-DA19-F5C6-1170-39AE08A4ADF3}"/>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6" name="Footer Placeholder 5">
            <a:extLst>
              <a:ext uri="{FF2B5EF4-FFF2-40B4-BE49-F238E27FC236}">
                <a16:creationId xmlns:a16="http://schemas.microsoft.com/office/drawing/2014/main" id="{6B63F3C6-0CE2-C1EF-0AC0-D181F71E67C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F85DB3D9-D104-667B-E447-50229016A38A}"/>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6397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68E5-F68A-2065-97E5-6C584C18B03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A806032-EC82-CFFE-D288-C0D55965FC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D9E608-860D-BAFE-4495-DC91823EC4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CCC416E6-EA46-8FF5-826D-F7AC963CC9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DA9356-3248-395C-6743-2D9821F31C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701694ED-D267-F435-6499-CAA4006ED79D}"/>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8" name="Footer Placeholder 7">
            <a:extLst>
              <a:ext uri="{FF2B5EF4-FFF2-40B4-BE49-F238E27FC236}">
                <a16:creationId xmlns:a16="http://schemas.microsoft.com/office/drawing/2014/main" id="{0A3D6BB2-33DE-130E-8327-CC18A0E14CE2}"/>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22529D61-EA44-E15B-3A15-C16B8CE6334C}"/>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1686595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1527-4EF9-142F-4C00-98C295FFC01B}"/>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1E431696-D480-2C7D-E19B-32FB76C58878}"/>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4" name="Footer Placeholder 3">
            <a:extLst>
              <a:ext uri="{FF2B5EF4-FFF2-40B4-BE49-F238E27FC236}">
                <a16:creationId xmlns:a16="http://schemas.microsoft.com/office/drawing/2014/main" id="{70B02EE9-E15E-2934-F473-A748D32C371D}"/>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65854AB4-E3EC-8174-2C95-18BC564552A4}"/>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345790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A10AD7-CF05-583C-4ABB-293625787D07}"/>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3" name="Footer Placeholder 2">
            <a:extLst>
              <a:ext uri="{FF2B5EF4-FFF2-40B4-BE49-F238E27FC236}">
                <a16:creationId xmlns:a16="http://schemas.microsoft.com/office/drawing/2014/main" id="{88733BD0-162D-6918-4C0B-B3896A807042}"/>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90575CDC-7AB3-70B7-BE58-77CEDAC223DF}"/>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2195511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1A915-3DFD-52E4-6471-3147EA8409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41D2DEB5-840C-5124-106C-DB236E4AA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52060DBC-C771-F298-50B2-F13423A4B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C3A40-5A5D-39F9-8686-6B5210AC6F83}"/>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6" name="Footer Placeholder 5">
            <a:extLst>
              <a:ext uri="{FF2B5EF4-FFF2-40B4-BE49-F238E27FC236}">
                <a16:creationId xmlns:a16="http://schemas.microsoft.com/office/drawing/2014/main" id="{F07EF31B-62D4-60EF-54D1-FD9DDEDBB59B}"/>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54B446C-B762-8B26-1D18-433EA662D24D}"/>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141490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AD065-3B8C-0BBF-FB28-3246F71A2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8F24A016-56B3-FD87-E027-4B8A9050F9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CD743630-BBEA-573E-88CD-B8DAD86F3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50FAA2-6750-61D6-92E6-C097061FA5FA}"/>
              </a:ext>
            </a:extLst>
          </p:cNvPr>
          <p:cNvSpPr>
            <a:spLocks noGrp="1"/>
          </p:cNvSpPr>
          <p:nvPr>
            <p:ph type="dt" sz="half" idx="10"/>
          </p:nvPr>
        </p:nvSpPr>
        <p:spPr/>
        <p:txBody>
          <a:bodyPr/>
          <a:lstStyle/>
          <a:p>
            <a:fld id="{164C5C9F-F4E2-43A5-90F5-C6B4D6E1162E}" type="datetimeFigureOut">
              <a:rPr lang="en-ZA" smtClean="0"/>
              <a:t>2023/09/24</a:t>
            </a:fld>
            <a:endParaRPr lang="en-ZA"/>
          </a:p>
        </p:txBody>
      </p:sp>
      <p:sp>
        <p:nvSpPr>
          <p:cNvPr id="6" name="Footer Placeholder 5">
            <a:extLst>
              <a:ext uri="{FF2B5EF4-FFF2-40B4-BE49-F238E27FC236}">
                <a16:creationId xmlns:a16="http://schemas.microsoft.com/office/drawing/2014/main" id="{6C6730A6-F7A3-EF54-8874-B9F66CA77C7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6A830B20-39E6-1EB4-DA33-4C3F9E9B2AAD}"/>
              </a:ext>
            </a:extLst>
          </p:cNvPr>
          <p:cNvSpPr>
            <a:spLocks noGrp="1"/>
          </p:cNvSpPr>
          <p:nvPr>
            <p:ph type="sldNum" sz="quarter" idx="12"/>
          </p:nvPr>
        </p:nvSpPr>
        <p:spPr/>
        <p:txBody>
          <a:bodyPr/>
          <a:lstStyle/>
          <a:p>
            <a:fld id="{BD13AB7D-9702-4AB3-A536-5AB4538386F8}" type="slidenum">
              <a:rPr lang="en-ZA" smtClean="0"/>
              <a:t>‹#›</a:t>
            </a:fld>
            <a:endParaRPr lang="en-ZA"/>
          </a:p>
        </p:txBody>
      </p:sp>
    </p:spTree>
    <p:extLst>
      <p:ext uri="{BB962C8B-B14F-4D97-AF65-F5344CB8AC3E}">
        <p14:creationId xmlns:p14="http://schemas.microsoft.com/office/powerpoint/2010/main" val="312881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A1965-6E3A-0597-F8F5-FAB8135D15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A42E8236-3DBC-D136-CE6D-989044A8EB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B809770-CE41-0629-822D-EF02DB4DBD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C5C9F-F4E2-43A5-90F5-C6B4D6E1162E}" type="datetimeFigureOut">
              <a:rPr lang="en-ZA" smtClean="0"/>
              <a:t>2023/09/24</a:t>
            </a:fld>
            <a:endParaRPr lang="en-ZA"/>
          </a:p>
        </p:txBody>
      </p:sp>
      <p:sp>
        <p:nvSpPr>
          <p:cNvPr id="5" name="Footer Placeholder 4">
            <a:extLst>
              <a:ext uri="{FF2B5EF4-FFF2-40B4-BE49-F238E27FC236}">
                <a16:creationId xmlns:a16="http://schemas.microsoft.com/office/drawing/2014/main" id="{22A756AF-4D34-75A1-CB71-2B6B7F90A0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5C2C1367-C8CE-593C-6F92-A38E1241B0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3AB7D-9702-4AB3-A536-5AB4538386F8}" type="slidenum">
              <a:rPr lang="en-ZA" smtClean="0"/>
              <a:t>‹#›</a:t>
            </a:fld>
            <a:endParaRPr lang="en-ZA"/>
          </a:p>
        </p:txBody>
      </p:sp>
    </p:spTree>
    <p:extLst>
      <p:ext uri="{BB962C8B-B14F-4D97-AF65-F5344CB8AC3E}">
        <p14:creationId xmlns:p14="http://schemas.microsoft.com/office/powerpoint/2010/main" val="440541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08373A3F-54E0-424E-A84D-352212210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F14438-225E-0EB0-1429-3CAAECA280E2}"/>
              </a:ext>
            </a:extLst>
          </p:cNvPr>
          <p:cNvSpPr>
            <a:spLocks noGrp="1"/>
          </p:cNvSpPr>
          <p:nvPr>
            <p:ph type="ctrTitle"/>
          </p:nvPr>
        </p:nvSpPr>
        <p:spPr>
          <a:xfrm>
            <a:off x="4354513" y="841375"/>
            <a:ext cx="3505200" cy="3114698"/>
          </a:xfrm>
        </p:spPr>
        <p:txBody>
          <a:bodyPr>
            <a:normAutofit/>
          </a:bodyPr>
          <a:lstStyle/>
          <a:p>
            <a:r>
              <a:rPr lang="en-GB" sz="2700" b="1" kern="1400" spc="25">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Barriers to and facilitators of self-disclosure by male victims of child sexual abuse: A rapid review</a:t>
            </a:r>
            <a:br>
              <a:rPr lang="en-ZA" sz="2700" b="1" kern="1400" spc="25">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br>
            <a:endParaRPr lang="en-ZA" sz="2700">
              <a:solidFill>
                <a:schemeClr val="bg1"/>
              </a:solidFill>
            </a:endParaRPr>
          </a:p>
        </p:txBody>
      </p:sp>
      <p:sp>
        <p:nvSpPr>
          <p:cNvPr id="3" name="Subtitle 2">
            <a:extLst>
              <a:ext uri="{FF2B5EF4-FFF2-40B4-BE49-F238E27FC236}">
                <a16:creationId xmlns:a16="http://schemas.microsoft.com/office/drawing/2014/main" id="{F343A0D6-96D4-A528-DD70-1BB3EC3D05AA}"/>
              </a:ext>
            </a:extLst>
          </p:cNvPr>
          <p:cNvSpPr>
            <a:spLocks noGrp="1"/>
          </p:cNvSpPr>
          <p:nvPr>
            <p:ph type="subTitle" idx="1"/>
          </p:nvPr>
        </p:nvSpPr>
        <p:spPr>
          <a:xfrm>
            <a:off x="4354513" y="4337072"/>
            <a:ext cx="3506264" cy="1671616"/>
          </a:xfrm>
        </p:spPr>
        <p:txBody>
          <a:bodyPr>
            <a:normAutofit lnSpcReduction="10000"/>
          </a:bodyPr>
          <a:lstStyle/>
          <a:p>
            <a:r>
              <a:rPr lang="en-ZA" dirty="0">
                <a:solidFill>
                  <a:schemeClr val="bg1"/>
                </a:solidFill>
              </a:rPr>
              <a:t>Dr S Smith </a:t>
            </a:r>
          </a:p>
          <a:p>
            <a:r>
              <a:rPr lang="en-ZA" dirty="0">
                <a:solidFill>
                  <a:schemeClr val="bg1"/>
                </a:solidFill>
              </a:rPr>
              <a:t>Me R Snyman</a:t>
            </a:r>
          </a:p>
          <a:p>
            <a:r>
              <a:rPr lang="en-ZA" dirty="0">
                <a:solidFill>
                  <a:schemeClr val="bg1"/>
                </a:solidFill>
              </a:rPr>
              <a:t>Me K </a:t>
            </a:r>
            <a:r>
              <a:rPr lang="en-ZA">
                <a:solidFill>
                  <a:schemeClr val="bg1"/>
                </a:solidFill>
              </a:rPr>
              <a:t>Van Schalkwyk </a:t>
            </a:r>
            <a:endParaRPr lang="en-ZA" dirty="0">
              <a:solidFill>
                <a:schemeClr val="bg1"/>
              </a:solidFill>
            </a:endParaRPr>
          </a:p>
          <a:p>
            <a:r>
              <a:rPr lang="en-ZA" dirty="0">
                <a:solidFill>
                  <a:schemeClr val="bg1"/>
                </a:solidFill>
              </a:rPr>
              <a:t>NWU</a:t>
            </a:r>
          </a:p>
        </p:txBody>
      </p:sp>
      <p:grpSp>
        <p:nvGrpSpPr>
          <p:cNvPr id="1035" name="Group 1034">
            <a:extLst>
              <a:ext uri="{FF2B5EF4-FFF2-40B4-BE49-F238E27FC236}">
                <a16:creationId xmlns:a16="http://schemas.microsoft.com/office/drawing/2014/main" id="{B7BAEF06-AB74-442C-8C30-B88233FD8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087640" cy="6858000"/>
            <a:chOff x="1" y="0"/>
            <a:chExt cx="4087640" cy="6858000"/>
          </a:xfrm>
          <a:effectLst>
            <a:outerShdw blurRad="381000" dist="152400" algn="ctr" rotWithShape="0">
              <a:srgbClr val="000000">
                <a:alpha val="10000"/>
              </a:srgbClr>
            </a:outerShdw>
          </a:effectLst>
        </p:grpSpPr>
        <p:grpSp>
          <p:nvGrpSpPr>
            <p:cNvPr id="1036" name="Group 1035">
              <a:extLst>
                <a:ext uri="{FF2B5EF4-FFF2-40B4-BE49-F238E27FC236}">
                  <a16:creationId xmlns:a16="http://schemas.microsoft.com/office/drawing/2014/main" id="{BDFD9AA5-A6A4-499F-BB09-5CD7F8145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1040" name="Freeform: Shape 1039">
                <a:extLst>
                  <a:ext uri="{FF2B5EF4-FFF2-40B4-BE49-F238E27FC236}">
                    <a16:creationId xmlns:a16="http://schemas.microsoft.com/office/drawing/2014/main" id="{5F499571-4EEA-4442-B71C-2972335B3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Freeform: Shape 1040">
                <a:extLst>
                  <a:ext uri="{FF2B5EF4-FFF2-40B4-BE49-F238E27FC236}">
                    <a16:creationId xmlns:a16="http://schemas.microsoft.com/office/drawing/2014/main" id="{9FFC7284-7A71-4F33-AB06-E0D1EB1CAF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7" name="Group 1036">
              <a:extLst>
                <a:ext uri="{FF2B5EF4-FFF2-40B4-BE49-F238E27FC236}">
                  <a16:creationId xmlns:a16="http://schemas.microsoft.com/office/drawing/2014/main" id="{C27F758D-B23C-459E-AD21-6621782C72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1038" name="Freeform: Shape 1037">
                <a:extLst>
                  <a:ext uri="{FF2B5EF4-FFF2-40B4-BE49-F238E27FC236}">
                    <a16:creationId xmlns:a16="http://schemas.microsoft.com/office/drawing/2014/main" id="{08DD5D69-A882-48D7-ACFB-68E2DC6B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9" name="Freeform: Shape 1038">
                <a:extLst>
                  <a:ext uri="{FF2B5EF4-FFF2-40B4-BE49-F238E27FC236}">
                    <a16:creationId xmlns:a16="http://schemas.microsoft.com/office/drawing/2014/main" id="{A2432BD6-3DCC-4397-BD7F-3FE84F321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1028" name="Picture 4" descr="NWU Brand Resources | services.nwu.ac.za">
            <a:extLst>
              <a:ext uri="{FF2B5EF4-FFF2-40B4-BE49-F238E27FC236}">
                <a16:creationId xmlns:a16="http://schemas.microsoft.com/office/drawing/2014/main" id="{57F3D0BB-00BE-0DAC-9AA3-5AE2D7119A5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3544" y="2129632"/>
            <a:ext cx="2598738" cy="2598738"/>
          </a:xfrm>
          <a:prstGeom prst="rect">
            <a:avLst/>
          </a:prstGeom>
          <a:noFill/>
          <a:extLst>
            <a:ext uri="{909E8E84-426E-40DD-AFC4-6F175D3DCCD1}">
              <a14:hiddenFill xmlns:a14="http://schemas.microsoft.com/office/drawing/2010/main">
                <a:solidFill>
                  <a:srgbClr val="FFFFFF"/>
                </a:solidFill>
              </a14:hiddenFill>
            </a:ext>
          </a:extLst>
        </p:spPr>
      </p:pic>
      <p:grpSp>
        <p:nvGrpSpPr>
          <p:cNvPr id="1043" name="Group 1042">
            <a:extLst>
              <a:ext uri="{FF2B5EF4-FFF2-40B4-BE49-F238E27FC236}">
                <a16:creationId xmlns:a16="http://schemas.microsoft.com/office/drawing/2014/main" id="{C9829185-6353-4E3C-B082-AA7F519391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60" y="0"/>
            <a:ext cx="4087640" cy="6858000"/>
            <a:chOff x="1" y="0"/>
            <a:chExt cx="4087640" cy="6858000"/>
          </a:xfrm>
          <a:effectLst>
            <a:outerShdw blurRad="381000" dist="152400" algn="ctr" rotWithShape="0">
              <a:srgbClr val="000000">
                <a:alpha val="10000"/>
              </a:srgbClr>
            </a:outerShdw>
          </a:effectLst>
        </p:grpSpPr>
        <p:grpSp>
          <p:nvGrpSpPr>
            <p:cNvPr id="1044" name="Group 1043">
              <a:extLst>
                <a:ext uri="{FF2B5EF4-FFF2-40B4-BE49-F238E27FC236}">
                  <a16:creationId xmlns:a16="http://schemas.microsoft.com/office/drawing/2014/main" id="{BB7BB359-8B77-484C-B9CD-6376139A3AB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1048" name="Freeform: Shape 1047">
                <a:extLst>
                  <a:ext uri="{FF2B5EF4-FFF2-40B4-BE49-F238E27FC236}">
                    <a16:creationId xmlns:a16="http://schemas.microsoft.com/office/drawing/2014/main" id="{AA96BE9D-5B3B-4CA9-8895-33FAA3804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Freeform: Shape 1048">
                <a:extLst>
                  <a:ext uri="{FF2B5EF4-FFF2-40B4-BE49-F238E27FC236}">
                    <a16:creationId xmlns:a16="http://schemas.microsoft.com/office/drawing/2014/main" id="{7840E2BF-E954-4173-BF70-2DAE9E19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5" name="Group 1044">
              <a:extLst>
                <a:ext uri="{FF2B5EF4-FFF2-40B4-BE49-F238E27FC236}">
                  <a16:creationId xmlns:a16="http://schemas.microsoft.com/office/drawing/2014/main" id="{3F125B5A-DFAC-4B6D-B14F-287F8C436AA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1046" name="Freeform: Shape 1045">
                <a:extLst>
                  <a:ext uri="{FF2B5EF4-FFF2-40B4-BE49-F238E27FC236}">
                    <a16:creationId xmlns:a16="http://schemas.microsoft.com/office/drawing/2014/main" id="{6AF4804F-69E5-479A-9F45-C0E463171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7" name="Freeform: Shape 1046">
                <a:extLst>
                  <a:ext uri="{FF2B5EF4-FFF2-40B4-BE49-F238E27FC236}">
                    <a16:creationId xmlns:a16="http://schemas.microsoft.com/office/drawing/2014/main" id="{3CA5C733-38F9-4D36-A78D-0AB08CCBB5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1026" name="Picture 2" descr="Men: The Overlooked Victims of Domestic Violence - Domestic Violence  Statistics">
            <a:extLst>
              <a:ext uri="{FF2B5EF4-FFF2-40B4-BE49-F238E27FC236}">
                <a16:creationId xmlns:a16="http://schemas.microsoft.com/office/drawing/2014/main" id="{17BB4CE2-F00C-0557-96E7-D4D80E1C4F9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201944" y="255746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246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3FBB6-29EC-289A-2C28-7385F72F069C}"/>
              </a:ext>
            </a:extLst>
          </p:cNvPr>
          <p:cNvSpPr>
            <a:spLocks noGrp="1"/>
          </p:cNvSpPr>
          <p:nvPr>
            <p:ph type="title"/>
          </p:nvPr>
        </p:nvSpPr>
        <p:spPr/>
        <p:txBody>
          <a:bodyPr/>
          <a:lstStyle/>
          <a:p>
            <a:r>
              <a:rPr lang="en-ZA" dirty="0"/>
              <a:t>INTRODUCTION </a:t>
            </a:r>
          </a:p>
        </p:txBody>
      </p:sp>
      <p:graphicFrame>
        <p:nvGraphicFramePr>
          <p:cNvPr id="5" name="Content Placeholder 2">
            <a:extLst>
              <a:ext uri="{FF2B5EF4-FFF2-40B4-BE49-F238E27FC236}">
                <a16:creationId xmlns:a16="http://schemas.microsoft.com/office/drawing/2014/main" id="{7C905024-4267-F2FA-237F-FEB43F12F749}"/>
              </a:ext>
            </a:extLst>
          </p:cNvPr>
          <p:cNvGraphicFramePr>
            <a:graphicFrameLocks noGrp="1"/>
          </p:cNvGraphicFramePr>
          <p:nvPr>
            <p:ph idx="1"/>
            <p:extLst>
              <p:ext uri="{D42A27DB-BD31-4B8C-83A1-F6EECF244321}">
                <p14:modId xmlns:p14="http://schemas.microsoft.com/office/powerpoint/2010/main" val="3562686687"/>
              </p:ext>
            </p:extLst>
          </p:nvPr>
        </p:nvGraphicFramePr>
        <p:xfrm>
          <a:off x="400050" y="1419225"/>
          <a:ext cx="11449049" cy="5238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080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AC7D9-5D74-1941-53ED-5822F780D69E}"/>
              </a:ext>
            </a:extLst>
          </p:cNvPr>
          <p:cNvSpPr>
            <a:spLocks noGrp="1"/>
          </p:cNvSpPr>
          <p:nvPr>
            <p:ph type="title"/>
          </p:nvPr>
        </p:nvSpPr>
        <p:spPr>
          <a:xfrm>
            <a:off x="838200" y="365126"/>
            <a:ext cx="10515600" cy="1170712"/>
          </a:xfrm>
        </p:spPr>
        <p:txBody>
          <a:bodyPr>
            <a:normAutofit fontScale="90000"/>
          </a:bodyPr>
          <a:lstStyle/>
          <a:p>
            <a:r>
              <a:rPr lang="en-ZA" b="1" dirty="0"/>
              <a:t>METHODOLOGY</a:t>
            </a:r>
            <a:r>
              <a:rPr lang="en-ZA" dirty="0"/>
              <a:t> </a:t>
            </a:r>
            <a:br>
              <a:rPr lang="en-ZA" sz="1800" kern="100" dirty="0">
                <a:effectLst/>
                <a:latin typeface="Arial" panose="020B0604020202020204" pitchFamily="34" charset="0"/>
                <a:ea typeface="Calibri" panose="020F0502020204030204" pitchFamily="34" charset="0"/>
                <a:cs typeface="Times New Roman" panose="02020603050405020304" pitchFamily="18" charset="0"/>
              </a:rPr>
            </a:br>
            <a:endParaRPr lang="en-ZA" dirty="0"/>
          </a:p>
        </p:txBody>
      </p:sp>
      <p:sp>
        <p:nvSpPr>
          <p:cNvPr id="3" name="Content Placeholder 2">
            <a:extLst>
              <a:ext uri="{FF2B5EF4-FFF2-40B4-BE49-F238E27FC236}">
                <a16:creationId xmlns:a16="http://schemas.microsoft.com/office/drawing/2014/main" id="{E77ADEB7-6A8B-11B2-A701-F23BFE38D1D6}"/>
              </a:ext>
            </a:extLst>
          </p:cNvPr>
          <p:cNvSpPr>
            <a:spLocks noGrp="1"/>
          </p:cNvSpPr>
          <p:nvPr>
            <p:ph idx="1"/>
          </p:nvPr>
        </p:nvSpPr>
        <p:spPr>
          <a:xfrm>
            <a:off x="692458" y="1447060"/>
            <a:ext cx="10928412" cy="5175682"/>
          </a:xfrm>
        </p:spPr>
        <p:txBody>
          <a:bodyPr>
            <a:normAutofit fontScale="92500" lnSpcReduction="10000"/>
          </a:bodyPr>
          <a:lstStyle/>
          <a:p>
            <a:pPr marL="457200" lvl="1" indent="0">
              <a:buNone/>
            </a:pPr>
            <a:endParaRPr lang="en-ZA" dirty="0"/>
          </a:p>
          <a:p>
            <a:r>
              <a:rPr lang="en-ZA" dirty="0"/>
              <a:t>What is known about the barriers and facilitators of self-disclosure among male victims of CSA?</a:t>
            </a:r>
          </a:p>
          <a:p>
            <a:r>
              <a:rPr lang="en-ZA" dirty="0"/>
              <a:t>The aim of the proposed study was to review and synthesize the literature on barriers and facilitators of self-disclosure among male victims of CSA by means of a rapid review</a:t>
            </a:r>
          </a:p>
          <a:p>
            <a:r>
              <a:rPr lang="en-ZA" sz="2600" dirty="0">
                <a:effectLst/>
                <a:latin typeface="Arial" panose="020B0604020202020204" pitchFamily="34" charset="0"/>
                <a:ea typeface="Times New Roman" panose="02020603050405020304" pitchFamily="18" charset="0"/>
                <a:cs typeface="Times New Roman" panose="02020603050405020304" pitchFamily="18" charset="0"/>
              </a:rPr>
              <a:t>The researcher conducted a rapid review to identify the available evidence from various studies on barriers and facilitators of self-disclosure among male victims of CSA.</a:t>
            </a:r>
          </a:p>
          <a:p>
            <a:r>
              <a:rPr lang="en-ZA" sz="2600" dirty="0">
                <a:effectLst/>
                <a:latin typeface="Arial" panose="020B0604020202020204" pitchFamily="34" charset="0"/>
                <a:ea typeface="Times New Roman" panose="02020603050405020304" pitchFamily="18" charset="0"/>
                <a:cs typeface="Times New Roman" panose="02020603050405020304" pitchFamily="18" charset="0"/>
              </a:rPr>
              <a:t>The review process adhered to the five-step rapid review protocol outlined by Dobbins (2017):</a:t>
            </a:r>
          </a:p>
          <a:p>
            <a:r>
              <a:rPr lang="en-ZA" sz="2600" dirty="0">
                <a:latin typeface="Arial" panose="020B0604020202020204" pitchFamily="34" charset="0"/>
                <a:cs typeface="Times New Roman" panose="02020603050405020304" pitchFamily="18" charset="0"/>
              </a:rPr>
              <a:t>A total of 15 studies were included in the review. </a:t>
            </a:r>
          </a:p>
          <a:p>
            <a:r>
              <a:rPr lang="en-ZA" sz="2600" dirty="0">
                <a:effectLst/>
                <a:latin typeface="Arial" panose="020B0604020202020204" pitchFamily="34" charset="0"/>
                <a:ea typeface="Times New Roman" panose="02020603050405020304" pitchFamily="18" charset="0"/>
                <a:cs typeface="Times New Roman" panose="02020603050405020304" pitchFamily="18" charset="0"/>
              </a:rPr>
              <a:t>The researcher conducted a qualitative synthesis using thematic analysis to synthesise the data; identifying, analysing and reporting themes in the data. </a:t>
            </a:r>
            <a:endParaRPr lang="en-ZA" sz="2600" dirty="0">
              <a:latin typeface="Arial" panose="020B0604020202020204" pitchFamily="34" charset="0"/>
              <a:cs typeface="Times New Roman" panose="02020603050405020304" pitchFamily="18" charset="0"/>
            </a:endParaRPr>
          </a:p>
          <a:p>
            <a:endParaRPr lang="en-ZA" dirty="0"/>
          </a:p>
          <a:p>
            <a:endParaRPr lang="en-ZA" dirty="0"/>
          </a:p>
        </p:txBody>
      </p:sp>
    </p:spTree>
    <p:extLst>
      <p:ext uri="{BB962C8B-B14F-4D97-AF65-F5344CB8AC3E}">
        <p14:creationId xmlns:p14="http://schemas.microsoft.com/office/powerpoint/2010/main" val="108529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8">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0" name="Rectangle 9">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A5CF55FE-EEAD-60F1-D260-744C479B7CC5}"/>
              </a:ext>
            </a:extLst>
          </p:cNvPr>
          <p:cNvSpPr>
            <a:spLocks noGrp="1"/>
          </p:cNvSpPr>
          <p:nvPr>
            <p:ph type="title"/>
          </p:nvPr>
        </p:nvSpPr>
        <p:spPr>
          <a:xfrm>
            <a:off x="876691" y="301843"/>
            <a:ext cx="10477109" cy="1003532"/>
          </a:xfrm>
        </p:spPr>
        <p:txBody>
          <a:bodyPr anchor="ctr">
            <a:normAutofit/>
          </a:bodyPr>
          <a:lstStyle/>
          <a:p>
            <a:r>
              <a:rPr lang="en-ZA" sz="3200" b="1">
                <a:solidFill>
                  <a:srgbClr val="FFFFFF"/>
                </a:solidFill>
              </a:rPr>
              <a:t>IDENTIFIED THEMES </a:t>
            </a:r>
          </a:p>
        </p:txBody>
      </p:sp>
      <p:graphicFrame>
        <p:nvGraphicFramePr>
          <p:cNvPr id="4" name="Table 4">
            <a:extLst>
              <a:ext uri="{FF2B5EF4-FFF2-40B4-BE49-F238E27FC236}">
                <a16:creationId xmlns:a16="http://schemas.microsoft.com/office/drawing/2014/main" id="{E5A78761-3C47-27F9-CCA9-40A43CEEB258}"/>
              </a:ext>
            </a:extLst>
          </p:cNvPr>
          <p:cNvGraphicFramePr>
            <a:graphicFrameLocks noGrp="1"/>
          </p:cNvGraphicFramePr>
          <p:nvPr>
            <p:ph idx="1"/>
            <p:extLst>
              <p:ext uri="{D42A27DB-BD31-4B8C-83A1-F6EECF244321}">
                <p14:modId xmlns:p14="http://schemas.microsoft.com/office/powerpoint/2010/main" val="1309234380"/>
              </p:ext>
            </p:extLst>
          </p:nvPr>
        </p:nvGraphicFramePr>
        <p:xfrm>
          <a:off x="409574" y="1821195"/>
          <a:ext cx="11344276" cy="4768685"/>
        </p:xfrm>
        <a:graphic>
          <a:graphicData uri="http://schemas.openxmlformats.org/drawingml/2006/table">
            <a:tbl>
              <a:tblPr firstRow="1" bandRow="1">
                <a:tableStyleId>{5C22544A-7EE6-4342-B048-85BDC9FD1C3A}</a:tableStyleId>
              </a:tblPr>
              <a:tblGrid>
                <a:gridCol w="3742262">
                  <a:extLst>
                    <a:ext uri="{9D8B030D-6E8A-4147-A177-3AD203B41FA5}">
                      <a16:colId xmlns:a16="http://schemas.microsoft.com/office/drawing/2014/main" val="435419865"/>
                    </a:ext>
                  </a:extLst>
                </a:gridCol>
                <a:gridCol w="3859752">
                  <a:extLst>
                    <a:ext uri="{9D8B030D-6E8A-4147-A177-3AD203B41FA5}">
                      <a16:colId xmlns:a16="http://schemas.microsoft.com/office/drawing/2014/main" val="1695062935"/>
                    </a:ext>
                  </a:extLst>
                </a:gridCol>
                <a:gridCol w="3742262">
                  <a:extLst>
                    <a:ext uri="{9D8B030D-6E8A-4147-A177-3AD203B41FA5}">
                      <a16:colId xmlns:a16="http://schemas.microsoft.com/office/drawing/2014/main" val="1196616027"/>
                    </a:ext>
                  </a:extLst>
                </a:gridCol>
              </a:tblGrid>
              <a:tr h="517191">
                <a:tc gridSpan="3">
                  <a:txBody>
                    <a:bodyPr/>
                    <a:lstStyle/>
                    <a:p>
                      <a:pPr algn="ctr"/>
                      <a:r>
                        <a:rPr lang="en-ZA" sz="2400"/>
                        <a:t>Barriers </a:t>
                      </a:r>
                    </a:p>
                  </a:txBody>
                  <a:tcPr marL="89834" marR="89834" marT="44917" marB="44917"/>
                </a:tc>
                <a:tc hMerge="1">
                  <a:txBody>
                    <a:bodyPr/>
                    <a:lstStyle/>
                    <a:p>
                      <a:r>
                        <a:rPr lang="en-ZA" dirty="0"/>
                        <a:t>Barriers </a:t>
                      </a:r>
                    </a:p>
                  </a:txBody>
                  <a:tcPr/>
                </a:tc>
                <a:tc hMerge="1">
                  <a:txBody>
                    <a:bodyPr/>
                    <a:lstStyle/>
                    <a:p>
                      <a:endParaRPr lang="en-ZA" dirty="0"/>
                    </a:p>
                  </a:txBody>
                  <a:tcPr/>
                </a:tc>
                <a:extLst>
                  <a:ext uri="{0D108BD9-81ED-4DB2-BD59-A6C34878D82A}">
                    <a16:rowId xmlns:a16="http://schemas.microsoft.com/office/drawing/2014/main" val="4191194417"/>
                  </a:ext>
                </a:extLst>
              </a:tr>
              <a:tr h="869820">
                <a:tc>
                  <a:txBody>
                    <a:bodyPr/>
                    <a:lstStyle/>
                    <a:p>
                      <a:r>
                        <a:rPr lang="en-GB" sz="2400" b="1" kern="1200">
                          <a:solidFill>
                            <a:schemeClr val="lt1"/>
                          </a:solidFill>
                          <a:effectLst/>
                          <a:latin typeface="+mn-lt"/>
                          <a:ea typeface="+mn-ea"/>
                          <a:cs typeface="+mn-cs"/>
                        </a:rPr>
                        <a:t>Internal challenges of male CSA</a:t>
                      </a:r>
                      <a:endParaRPr lang="en-ZA" sz="2400"/>
                    </a:p>
                  </a:txBody>
                  <a:tcPr marL="89834" marR="89834" marT="44917" marB="44917"/>
                </a:tc>
                <a:tc>
                  <a:txBody>
                    <a:bodyPr/>
                    <a:lstStyle/>
                    <a:p>
                      <a:r>
                        <a:rPr lang="en-GB" sz="2400" b="1" kern="1200">
                          <a:solidFill>
                            <a:schemeClr val="lt1"/>
                          </a:solidFill>
                          <a:effectLst/>
                          <a:latin typeface="+mn-lt"/>
                          <a:ea typeface="+mn-ea"/>
                          <a:cs typeface="+mn-cs"/>
                        </a:rPr>
                        <a:t>Stigmatization surrounding male CSA</a:t>
                      </a:r>
                      <a:endParaRPr lang="en-ZA" sz="2400"/>
                    </a:p>
                  </a:txBody>
                  <a:tcPr marL="89834" marR="89834" marT="44917" marB="44917"/>
                </a:tc>
                <a:tc>
                  <a:txBody>
                    <a:bodyPr/>
                    <a:lstStyle/>
                    <a:p>
                      <a:r>
                        <a:rPr lang="en-GB" sz="2400" b="1" kern="1200">
                          <a:solidFill>
                            <a:schemeClr val="lt1"/>
                          </a:solidFill>
                          <a:effectLst/>
                          <a:latin typeface="+mn-lt"/>
                          <a:ea typeface="+mn-ea"/>
                          <a:cs typeface="+mn-cs"/>
                        </a:rPr>
                        <a:t>External factors associated with non-disclosure </a:t>
                      </a:r>
                      <a:endParaRPr lang="en-ZA" sz="2400"/>
                    </a:p>
                  </a:txBody>
                  <a:tcPr marL="89834" marR="89834" marT="44917" marB="44917"/>
                </a:tc>
                <a:extLst>
                  <a:ext uri="{0D108BD9-81ED-4DB2-BD59-A6C34878D82A}">
                    <a16:rowId xmlns:a16="http://schemas.microsoft.com/office/drawing/2014/main" val="191036396"/>
                  </a:ext>
                </a:extLst>
              </a:tr>
              <a:tr h="3347950">
                <a:tc>
                  <a:txBody>
                    <a:bodyPr/>
                    <a:lstStyle/>
                    <a:p>
                      <a:pPr marL="285750" marR="0" lvl="0" indent="-285750" algn="l" defTabSz="914400" rtl="0" eaLnBrk="1" fontAlgn="auto" latinLnBrk="0" hangingPunct="1">
                        <a:lnSpc>
                          <a:spcPct val="150000"/>
                        </a:lnSpc>
                        <a:spcBef>
                          <a:spcPts val="300"/>
                        </a:spcBef>
                        <a:spcAft>
                          <a:spcPts val="300"/>
                        </a:spcAft>
                        <a:buClrTx/>
                        <a:buSzTx/>
                        <a:buFont typeface="Arial" panose="020B0604020202020204" pitchFamily="34" charset="0"/>
                        <a:buChar char="•"/>
                        <a:tabLst/>
                        <a:defRPr/>
                      </a:pPr>
                      <a:r>
                        <a:rPr lang="en-GB" sz="2400" kern="1200" dirty="0">
                          <a:solidFill>
                            <a:schemeClr val="dk1"/>
                          </a:solidFill>
                          <a:effectLst/>
                          <a:latin typeface="+mn-lt"/>
                          <a:ea typeface="+mn-ea"/>
                          <a:cs typeface="+mn-cs"/>
                        </a:rPr>
                        <a:t>Negative emotions associated with male CSA.</a:t>
                      </a:r>
                    </a:p>
                    <a:p>
                      <a:pPr marL="285750" marR="0" lvl="0" indent="-285750" algn="l" defTabSz="914400" rtl="0" eaLnBrk="1" fontAlgn="auto" latinLnBrk="0" hangingPunct="1">
                        <a:lnSpc>
                          <a:spcPct val="150000"/>
                        </a:lnSpc>
                        <a:spcBef>
                          <a:spcPts val="300"/>
                        </a:spcBef>
                        <a:spcAft>
                          <a:spcPts val="300"/>
                        </a:spcAft>
                        <a:buClrTx/>
                        <a:buSzTx/>
                        <a:buFont typeface="Arial" panose="020B0604020202020204" pitchFamily="34" charset="0"/>
                        <a:buChar char="•"/>
                        <a:tabLst/>
                        <a:defRPr/>
                      </a:pPr>
                      <a:r>
                        <a:rPr lang="en-GB" sz="2400" kern="1200" dirty="0">
                          <a:solidFill>
                            <a:schemeClr val="dk1"/>
                          </a:solidFill>
                          <a:effectLst/>
                          <a:latin typeface="+mn-lt"/>
                          <a:ea typeface="+mn-ea"/>
                          <a:cs typeface="+mn-cs"/>
                        </a:rPr>
                        <a:t>Lack of language and self-engagement regarding sexual abuse.</a:t>
                      </a:r>
                      <a:endParaRPr lang="en-GB"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375" marR="67375" marT="0" marB="0"/>
                </a:tc>
                <a:tc>
                  <a:txBody>
                    <a:bodyPr/>
                    <a:lstStyle/>
                    <a:p>
                      <a:pPr marL="285750" indent="-285750">
                        <a:buFont typeface="Arial" panose="020B0604020202020204" pitchFamily="34" charset="0"/>
                        <a:buChar char="•"/>
                      </a:pPr>
                      <a:r>
                        <a:rPr lang="en-GB" sz="2400" kern="1200">
                          <a:solidFill>
                            <a:schemeClr val="dk1"/>
                          </a:solidFill>
                          <a:effectLst/>
                          <a:latin typeface="+mn-lt"/>
                          <a:ea typeface="+mn-ea"/>
                          <a:cs typeface="+mn-cs"/>
                        </a:rPr>
                        <a:t>Expectations and challenges regarding masculinity.</a:t>
                      </a:r>
                    </a:p>
                    <a:p>
                      <a:pPr marL="285750" indent="-285750">
                        <a:buFont typeface="Arial" panose="020B0604020202020204" pitchFamily="34" charset="0"/>
                        <a:buChar char="•"/>
                      </a:pPr>
                      <a:r>
                        <a:rPr lang="en-GB" sz="2400" kern="1200">
                          <a:solidFill>
                            <a:schemeClr val="dk1"/>
                          </a:solidFill>
                          <a:effectLst/>
                          <a:latin typeface="+mn-lt"/>
                          <a:ea typeface="+mn-ea"/>
                          <a:cs typeface="+mn-cs"/>
                        </a:rPr>
                        <a:t>Perceived and actual negative reactions from persons to whom the disclosure is made.</a:t>
                      </a:r>
                    </a:p>
                    <a:p>
                      <a:pPr marL="285750" indent="-285750">
                        <a:buFont typeface="Arial" panose="020B0604020202020204" pitchFamily="34" charset="0"/>
                        <a:buChar char="•"/>
                      </a:pPr>
                      <a:r>
                        <a:rPr lang="en-GB" sz="2400" kern="1200">
                          <a:solidFill>
                            <a:schemeClr val="dk1"/>
                          </a:solidFill>
                          <a:effectLst/>
                          <a:latin typeface="+mn-lt"/>
                          <a:ea typeface="+mn-ea"/>
                          <a:cs typeface="+mn-cs"/>
                        </a:rPr>
                        <a:t>The taboo and sensitive nature of the topic of CSA.</a:t>
                      </a:r>
                      <a:endParaRPr lang="en-ZA" sz="2400"/>
                    </a:p>
                  </a:txBody>
                  <a:tcPr marL="89834" marR="89834" marT="44917" marB="44917"/>
                </a:tc>
                <a:tc>
                  <a:txBody>
                    <a:bodyPr/>
                    <a:lstStyle/>
                    <a:p>
                      <a:pPr marL="285750" indent="-285750">
                        <a:buFont typeface="Arial" panose="020B0604020202020204" pitchFamily="34" charset="0"/>
                        <a:buChar char="•"/>
                      </a:pPr>
                      <a:r>
                        <a:rPr lang="en-GB" sz="2400" kern="1200" dirty="0">
                          <a:solidFill>
                            <a:schemeClr val="dk1"/>
                          </a:solidFill>
                          <a:effectLst/>
                          <a:latin typeface="+mn-lt"/>
                          <a:ea typeface="+mn-ea"/>
                          <a:cs typeface="+mn-cs"/>
                        </a:rPr>
                        <a:t>Structural barriers to the disclosure of male CSA.</a:t>
                      </a:r>
                    </a:p>
                    <a:p>
                      <a:pPr marL="285750" indent="-285750">
                        <a:buFont typeface="Arial" panose="020B0604020202020204" pitchFamily="34" charset="0"/>
                        <a:buChar char="•"/>
                      </a:pPr>
                      <a:r>
                        <a:rPr lang="en-GB" sz="2400" kern="1200" dirty="0">
                          <a:solidFill>
                            <a:schemeClr val="dk1"/>
                          </a:solidFill>
                          <a:effectLst/>
                          <a:latin typeface="+mn-lt"/>
                          <a:ea typeface="+mn-ea"/>
                          <a:cs typeface="+mn-cs"/>
                        </a:rPr>
                        <a:t>Relationship challenges associated with CSA.</a:t>
                      </a:r>
                    </a:p>
                    <a:p>
                      <a:pPr marL="285750" indent="-285750">
                        <a:buFont typeface="Arial" panose="020B0604020202020204" pitchFamily="34" charset="0"/>
                        <a:buChar char="•"/>
                      </a:pPr>
                      <a:r>
                        <a:rPr lang="en-GB" sz="2400" kern="1200" dirty="0">
                          <a:solidFill>
                            <a:schemeClr val="dk1"/>
                          </a:solidFill>
                          <a:effectLst/>
                          <a:latin typeface="+mn-lt"/>
                          <a:ea typeface="+mn-ea"/>
                          <a:cs typeface="+mn-cs"/>
                        </a:rPr>
                        <a:t>Relationship and power dynamics regarding the perpetrator. </a:t>
                      </a:r>
                    </a:p>
                    <a:p>
                      <a:pPr marL="285750" indent="-285750">
                        <a:buFont typeface="Arial" panose="020B0604020202020204" pitchFamily="34" charset="0"/>
                        <a:buChar char="•"/>
                      </a:pPr>
                      <a:r>
                        <a:rPr lang="en-GB" sz="2400" kern="1200" dirty="0">
                          <a:solidFill>
                            <a:schemeClr val="dk1"/>
                          </a:solidFill>
                          <a:effectLst/>
                          <a:latin typeface="+mn-lt"/>
                          <a:ea typeface="+mn-ea"/>
                          <a:cs typeface="+mn-cs"/>
                        </a:rPr>
                        <a:t>Concerns about safety upon disclosure.</a:t>
                      </a:r>
                      <a:endParaRPr lang="en-ZA" sz="2400" dirty="0"/>
                    </a:p>
                  </a:txBody>
                  <a:tcPr marL="89834" marR="89834" marT="44917" marB="44917"/>
                </a:tc>
                <a:extLst>
                  <a:ext uri="{0D108BD9-81ED-4DB2-BD59-A6C34878D82A}">
                    <a16:rowId xmlns:a16="http://schemas.microsoft.com/office/drawing/2014/main" val="2304497520"/>
                  </a:ext>
                </a:extLst>
              </a:tr>
            </a:tbl>
          </a:graphicData>
        </a:graphic>
      </p:graphicFrame>
    </p:spTree>
    <p:extLst>
      <p:ext uri="{BB962C8B-B14F-4D97-AF65-F5344CB8AC3E}">
        <p14:creationId xmlns:p14="http://schemas.microsoft.com/office/powerpoint/2010/main" val="3590032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0" name="Rectangle 9">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A1EAE17F-C240-ACB1-7D3F-95C8130320F2}"/>
              </a:ext>
            </a:extLst>
          </p:cNvPr>
          <p:cNvSpPr>
            <a:spLocks noGrp="1"/>
          </p:cNvSpPr>
          <p:nvPr>
            <p:ph type="title"/>
          </p:nvPr>
        </p:nvSpPr>
        <p:spPr>
          <a:xfrm>
            <a:off x="876691" y="301843"/>
            <a:ext cx="10477109" cy="1003532"/>
          </a:xfrm>
        </p:spPr>
        <p:txBody>
          <a:bodyPr anchor="ctr">
            <a:normAutofit/>
          </a:bodyPr>
          <a:lstStyle/>
          <a:p>
            <a:r>
              <a:rPr lang="en-ZA" sz="3200" b="1">
                <a:solidFill>
                  <a:srgbClr val="FFFFFF"/>
                </a:solidFill>
              </a:rPr>
              <a:t>IDENTIFIED THEMES …</a:t>
            </a:r>
            <a:endParaRPr lang="en-ZA" sz="3200">
              <a:solidFill>
                <a:srgbClr val="FFFFFF"/>
              </a:solidFill>
            </a:endParaRPr>
          </a:p>
        </p:txBody>
      </p:sp>
      <p:graphicFrame>
        <p:nvGraphicFramePr>
          <p:cNvPr id="4" name="Table 4">
            <a:extLst>
              <a:ext uri="{FF2B5EF4-FFF2-40B4-BE49-F238E27FC236}">
                <a16:creationId xmlns:a16="http://schemas.microsoft.com/office/drawing/2014/main" id="{E5861B34-CC59-003A-3BBF-D666058ED85A}"/>
              </a:ext>
            </a:extLst>
          </p:cNvPr>
          <p:cNvGraphicFramePr>
            <a:graphicFrameLocks noGrp="1"/>
          </p:cNvGraphicFramePr>
          <p:nvPr>
            <p:ph idx="1"/>
            <p:extLst>
              <p:ext uri="{D42A27DB-BD31-4B8C-83A1-F6EECF244321}">
                <p14:modId xmlns:p14="http://schemas.microsoft.com/office/powerpoint/2010/main" val="3198223399"/>
              </p:ext>
            </p:extLst>
          </p:nvPr>
        </p:nvGraphicFramePr>
        <p:xfrm>
          <a:off x="876690" y="2360155"/>
          <a:ext cx="10439009" cy="3446241"/>
        </p:xfrm>
        <a:graphic>
          <a:graphicData uri="http://schemas.openxmlformats.org/drawingml/2006/table">
            <a:tbl>
              <a:tblPr firstRow="1" bandRow="1">
                <a:tableStyleId>{5C22544A-7EE6-4342-B048-85BDC9FD1C3A}</a:tableStyleId>
              </a:tblPr>
              <a:tblGrid>
                <a:gridCol w="5162523">
                  <a:extLst>
                    <a:ext uri="{9D8B030D-6E8A-4147-A177-3AD203B41FA5}">
                      <a16:colId xmlns:a16="http://schemas.microsoft.com/office/drawing/2014/main" val="164403349"/>
                    </a:ext>
                  </a:extLst>
                </a:gridCol>
                <a:gridCol w="5276486">
                  <a:extLst>
                    <a:ext uri="{9D8B030D-6E8A-4147-A177-3AD203B41FA5}">
                      <a16:colId xmlns:a16="http://schemas.microsoft.com/office/drawing/2014/main" val="1951262972"/>
                    </a:ext>
                  </a:extLst>
                </a:gridCol>
              </a:tblGrid>
              <a:tr h="601725">
                <a:tc gridSpan="2">
                  <a:txBody>
                    <a:bodyPr/>
                    <a:lstStyle/>
                    <a:p>
                      <a:pPr algn="ctr"/>
                      <a:r>
                        <a:rPr lang="en-ZA" sz="2700"/>
                        <a:t>Facilitators </a:t>
                      </a:r>
                    </a:p>
                  </a:txBody>
                  <a:tcPr marL="136756" marR="136756" marT="68378" marB="68378"/>
                </a:tc>
                <a:tc hMerge="1">
                  <a:txBody>
                    <a:bodyPr/>
                    <a:lstStyle/>
                    <a:p>
                      <a:endParaRPr lang="en-ZA" dirty="0"/>
                    </a:p>
                  </a:txBody>
                  <a:tcPr/>
                </a:tc>
                <a:extLst>
                  <a:ext uri="{0D108BD9-81ED-4DB2-BD59-A6C34878D82A}">
                    <a16:rowId xmlns:a16="http://schemas.microsoft.com/office/drawing/2014/main" val="353226423"/>
                  </a:ext>
                </a:extLst>
              </a:tr>
              <a:tr h="1422258">
                <a:tc>
                  <a:txBody>
                    <a:bodyPr/>
                    <a:lstStyle/>
                    <a:p>
                      <a:r>
                        <a:rPr lang="en-GB" sz="2700" kern="1200">
                          <a:solidFill>
                            <a:schemeClr val="dk1"/>
                          </a:solidFill>
                          <a:effectLst/>
                          <a:latin typeface="+mn-lt"/>
                          <a:ea typeface="+mn-ea"/>
                          <a:cs typeface="+mn-cs"/>
                        </a:rPr>
                        <a:t>Internal factors associated with disclosure</a:t>
                      </a:r>
                      <a:endParaRPr lang="en-ZA" sz="2700"/>
                    </a:p>
                  </a:txBody>
                  <a:tcPr marL="136756" marR="136756" marT="68378" marB="6837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700" b="0" kern="1200">
                          <a:solidFill>
                            <a:schemeClr val="tx1"/>
                          </a:solidFill>
                          <a:effectLst/>
                          <a:latin typeface="+mn-lt"/>
                          <a:ea typeface="+mn-ea"/>
                          <a:cs typeface="+mn-cs"/>
                        </a:rPr>
                        <a:t>External factors associated with disclosure</a:t>
                      </a:r>
                      <a:endParaRPr lang="en-ZA" sz="2700" b="0">
                        <a:solidFill>
                          <a:schemeClr val="tx1"/>
                        </a:solidFill>
                      </a:endParaRPr>
                    </a:p>
                    <a:p>
                      <a:endParaRPr lang="en-ZA" sz="2700"/>
                    </a:p>
                  </a:txBody>
                  <a:tcPr marL="136756" marR="136756" marT="68378" marB="68378"/>
                </a:tc>
                <a:extLst>
                  <a:ext uri="{0D108BD9-81ED-4DB2-BD59-A6C34878D82A}">
                    <a16:rowId xmlns:a16="http://schemas.microsoft.com/office/drawing/2014/main" val="1157913816"/>
                  </a:ext>
                </a:extLst>
              </a:tr>
              <a:tr h="1422258">
                <a:tc>
                  <a:txBody>
                    <a:bodyPr/>
                    <a:lstStyle/>
                    <a:p>
                      <a:r>
                        <a:rPr lang="en-GB" sz="2700" kern="1200" dirty="0">
                          <a:solidFill>
                            <a:schemeClr val="dk1"/>
                          </a:solidFill>
                          <a:effectLst/>
                          <a:latin typeface="+mn-lt"/>
                          <a:ea typeface="+mn-ea"/>
                          <a:cs typeface="+mn-cs"/>
                        </a:rPr>
                        <a:t>Personal factors leading to disclosure </a:t>
                      </a:r>
                    </a:p>
                    <a:p>
                      <a:endParaRPr lang="en-ZA" sz="2700" dirty="0"/>
                    </a:p>
                  </a:txBody>
                  <a:tcPr marL="136756" marR="136756" marT="68378" marB="68378"/>
                </a:tc>
                <a:tc>
                  <a:txBody>
                    <a:bodyPr/>
                    <a:lstStyle/>
                    <a:p>
                      <a:r>
                        <a:rPr lang="en-GB" sz="2700" kern="1200">
                          <a:solidFill>
                            <a:schemeClr val="dk1"/>
                          </a:solidFill>
                          <a:effectLst/>
                          <a:latin typeface="+mn-lt"/>
                          <a:ea typeface="+mn-ea"/>
                          <a:cs typeface="+mn-cs"/>
                        </a:rPr>
                        <a:t>Positive interpersonal encounters </a:t>
                      </a:r>
                      <a:endParaRPr lang="en-ZA" sz="2700"/>
                    </a:p>
                  </a:txBody>
                  <a:tcPr marL="136756" marR="136756" marT="68378" marB="68378"/>
                </a:tc>
                <a:extLst>
                  <a:ext uri="{0D108BD9-81ED-4DB2-BD59-A6C34878D82A}">
                    <a16:rowId xmlns:a16="http://schemas.microsoft.com/office/drawing/2014/main" val="91105377"/>
                  </a:ext>
                </a:extLst>
              </a:tr>
            </a:tbl>
          </a:graphicData>
        </a:graphic>
      </p:graphicFrame>
    </p:spTree>
    <p:extLst>
      <p:ext uri="{BB962C8B-B14F-4D97-AF65-F5344CB8AC3E}">
        <p14:creationId xmlns:p14="http://schemas.microsoft.com/office/powerpoint/2010/main" val="138241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A3DA-F8C9-EA1A-95BC-CB777AAEF9CC}"/>
              </a:ext>
            </a:extLst>
          </p:cNvPr>
          <p:cNvSpPr>
            <a:spLocks noGrp="1"/>
          </p:cNvSpPr>
          <p:nvPr>
            <p:ph type="title"/>
          </p:nvPr>
        </p:nvSpPr>
        <p:spPr>
          <a:xfrm>
            <a:off x="419100" y="0"/>
            <a:ext cx="10515600" cy="1325563"/>
          </a:xfrm>
        </p:spPr>
        <p:txBody>
          <a:bodyPr/>
          <a:lstStyle/>
          <a:p>
            <a:r>
              <a:rPr lang="en-ZA" dirty="0"/>
              <a:t>FINDINGS</a:t>
            </a:r>
          </a:p>
        </p:txBody>
      </p:sp>
      <p:sp>
        <p:nvSpPr>
          <p:cNvPr id="3" name="Content Placeholder 2">
            <a:extLst>
              <a:ext uri="{FF2B5EF4-FFF2-40B4-BE49-F238E27FC236}">
                <a16:creationId xmlns:a16="http://schemas.microsoft.com/office/drawing/2014/main" id="{320387BF-3429-E282-EDDC-1A8E46E16B45}"/>
              </a:ext>
            </a:extLst>
          </p:cNvPr>
          <p:cNvSpPr>
            <a:spLocks noGrp="1"/>
          </p:cNvSpPr>
          <p:nvPr>
            <p:ph idx="1"/>
          </p:nvPr>
        </p:nvSpPr>
        <p:spPr>
          <a:xfrm>
            <a:off x="561975" y="1133476"/>
            <a:ext cx="11391900" cy="5553074"/>
          </a:xfrm>
        </p:spPr>
        <p:txBody>
          <a:bodyPr>
            <a:normAutofit fontScale="85000" lnSpcReduction="20000"/>
          </a:bodyPr>
          <a:lstStyle/>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The findings highlight a complex decision-making process influenced by various factors, including societal norms, emotional struggles, and external reactions.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Male victims often face heightened negative emotions like shame and guilt due to perceived violations of masculine norms, which can deter disclosure.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Fear of societal constraints, including homophobia or normalization of certain interactions, also contributes to non-disclosure.</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Perceived and actual negative reactions from others, fuelled by stereotypes, discourage male victims from disclosing their abuse.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Personal barriers include psychological defence mechanisms and a lack of awareness or language to express the abuse.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Perpetrator characteristics, such as threats and authority, play a significant role in hindering disclosure, especially when the abuser is a family member or in a position of trust.</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While disclosure facilitators are less common, they include awareness, external events, and empathetic responses.</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Education and awareness campaigns can help reduce stigma and create a safe environment for disclosure.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Professionals should address the unique therapeutic needs of male victims, especially sub-populations like those abused by clergy or family members. </a:t>
            </a:r>
          </a:p>
          <a:p>
            <a:pPr marL="342900" lvl="0" indent="-342900">
              <a:lnSpc>
                <a:spcPct val="107000"/>
              </a:lnSpc>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Gender-specific support groups and safe environments are essential.</a:t>
            </a:r>
          </a:p>
          <a:p>
            <a:pPr marL="342900" lvl="0" indent="-342900">
              <a:lnSpc>
                <a:spcPct val="107000"/>
              </a:lnSpc>
              <a:spcAft>
                <a:spcPts val="800"/>
              </a:spcAft>
              <a:buFont typeface="Symbol" panose="05050102010706020507" pitchFamily="18" charset="2"/>
              <a:buChar char=""/>
            </a:pPr>
            <a:r>
              <a:rPr lang="en-ZA" sz="1900" kern="100" dirty="0">
                <a:effectLst/>
                <a:latin typeface="Arial" panose="020B0604020202020204" pitchFamily="34" charset="0"/>
                <a:ea typeface="Calibri" panose="020F0502020204030204" pitchFamily="34" charset="0"/>
                <a:cs typeface="Times New Roman" panose="02020603050405020304" pitchFamily="18" charset="0"/>
              </a:rPr>
              <a:t>Awareness, education, and empathetic responses can facilitate disclosure. </a:t>
            </a:r>
          </a:p>
          <a:p>
            <a:endParaRPr lang="en-ZA" dirty="0"/>
          </a:p>
        </p:txBody>
      </p:sp>
    </p:spTree>
    <p:extLst>
      <p:ext uri="{BB962C8B-B14F-4D97-AF65-F5344CB8AC3E}">
        <p14:creationId xmlns:p14="http://schemas.microsoft.com/office/powerpoint/2010/main" val="368759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45EB4-FE3B-54FC-0D83-B7B99117FA07}"/>
              </a:ext>
            </a:extLst>
          </p:cNvPr>
          <p:cNvSpPr>
            <a:spLocks noGrp="1"/>
          </p:cNvSpPr>
          <p:nvPr>
            <p:ph type="title"/>
          </p:nvPr>
        </p:nvSpPr>
        <p:spPr>
          <a:xfrm>
            <a:off x="542925" y="-244475"/>
            <a:ext cx="10515600" cy="1325563"/>
          </a:xfrm>
        </p:spPr>
        <p:txBody>
          <a:bodyPr/>
          <a:lstStyle/>
          <a:p>
            <a:r>
              <a:rPr lang="en-ZA" dirty="0"/>
              <a:t>RECOMMENDATIONS </a:t>
            </a:r>
          </a:p>
        </p:txBody>
      </p:sp>
      <p:sp>
        <p:nvSpPr>
          <p:cNvPr id="3" name="Content Placeholder 2">
            <a:extLst>
              <a:ext uri="{FF2B5EF4-FFF2-40B4-BE49-F238E27FC236}">
                <a16:creationId xmlns:a16="http://schemas.microsoft.com/office/drawing/2014/main" id="{665CCDF5-08FE-B129-8FEE-ECFFCD7CF893}"/>
              </a:ext>
            </a:extLst>
          </p:cNvPr>
          <p:cNvSpPr>
            <a:spLocks noGrp="1"/>
          </p:cNvSpPr>
          <p:nvPr>
            <p:ph idx="1"/>
          </p:nvPr>
        </p:nvSpPr>
        <p:spPr>
          <a:xfrm>
            <a:off x="419101" y="1081088"/>
            <a:ext cx="11506200" cy="5586412"/>
          </a:xfrm>
        </p:spPr>
        <p:txBody>
          <a:bodyPr>
            <a:normAutofit fontScale="77500" lnSpcReduction="20000"/>
          </a:bodyPr>
          <a:lstStyle/>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Male victims of CSA face distinct challenges during the disclosure process, different from those of female victims.</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To create a safe environment for male victims, parents and teachers should initiate age-appropriate discussions with boys from an early age, focusing on boundaries, consent, and healthy relationships. Language barriers should be addressed by teaching correct terminology and fostering open communication.</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Therapeutic interventions for male victims should emphasise self-expression, self-affirmation, and coping skills, including mindfulness and relaxation techniques.</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Public service announcements and awareness-raising campaigns are recommended to challenge myths and stereotypes about male CSA victims and promote accurate understanding.</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Service providers should receive education and training to improve their ability to support male CSA victims and address misconceptions.</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Specialized interventions that support male victims' masculine identity are essential.</a:t>
            </a:r>
          </a:p>
          <a:p>
            <a:pPr marL="342900" lvl="0" indent="-342900">
              <a:lnSpc>
                <a:spcPct val="107000"/>
              </a:lnSpc>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Safe and supportive spaces, such as peer support groups, individual counselling, and online forums, should be created for male victims to share their experiences and seek help.</a:t>
            </a:r>
          </a:p>
          <a:p>
            <a:pPr marL="342900" lvl="0" indent="-342900">
              <a:lnSpc>
                <a:spcPct val="107000"/>
              </a:lnSpc>
              <a:spcAft>
                <a:spcPts val="800"/>
              </a:spcAft>
              <a:buFont typeface="Symbol" panose="05050102010706020507" pitchFamily="18" charset="2"/>
              <a:buChar char=""/>
            </a:pPr>
            <a:r>
              <a:rPr lang="en-ZA" sz="2300" kern="100" dirty="0">
                <a:effectLst/>
                <a:latin typeface="Arial" panose="020B0604020202020204" pitchFamily="34" charset="0"/>
                <a:ea typeface="Calibri" panose="020F0502020204030204" pitchFamily="34" charset="0"/>
                <a:cs typeface="Times New Roman" panose="02020603050405020304" pitchFamily="18" charset="0"/>
              </a:rPr>
              <a:t>Current research on CSA is limited, and more studies are needed to explore the perspectives of various stakeholders, societal attitudes, and the experiences of male victims across different ages, cultural backgrounds, and religious settings.</a:t>
            </a:r>
          </a:p>
          <a:p>
            <a:endParaRPr lang="en-ZA" dirty="0"/>
          </a:p>
        </p:txBody>
      </p:sp>
    </p:spTree>
    <p:extLst>
      <p:ext uri="{BB962C8B-B14F-4D97-AF65-F5344CB8AC3E}">
        <p14:creationId xmlns:p14="http://schemas.microsoft.com/office/powerpoint/2010/main" val="1790995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842</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Symbol</vt:lpstr>
      <vt:lpstr>Times New Roman</vt:lpstr>
      <vt:lpstr>Office Theme</vt:lpstr>
      <vt:lpstr>Barriers to and facilitators of self-disclosure by male victims of child sexual abuse: A rapid review </vt:lpstr>
      <vt:lpstr>INTRODUCTION </vt:lpstr>
      <vt:lpstr>METHODOLOGY  </vt:lpstr>
      <vt:lpstr>IDENTIFIED THEMES </vt:lpstr>
      <vt:lpstr>IDENTIFIED THEMES …</vt:lpstr>
      <vt:lpstr>FINDINGS</vt:lpstr>
      <vt:lpstr>RECOMMENDATIONS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to and facilitators of self-disclosure by male victims of child sexual abuse: A rapid review </dc:title>
  <dc:creator>Reviewer</dc:creator>
  <cp:lastModifiedBy>Reviewer </cp:lastModifiedBy>
  <cp:revision>5</cp:revision>
  <dcterms:created xsi:type="dcterms:W3CDTF">2023-09-21T10:31:15Z</dcterms:created>
  <dcterms:modified xsi:type="dcterms:W3CDTF">2023-09-24T19:22:06Z</dcterms:modified>
</cp:coreProperties>
</file>