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5" r:id="rId4"/>
    <p:sldId id="260" r:id="rId5"/>
    <p:sldId id="262" r:id="rId6"/>
    <p:sldId id="263"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B7650E-5388-4644-A96C-B931404CFD30}"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602FB41C-D416-4690-95A9-F93695AD4FD1}">
      <dgm:prSet/>
      <dgm:spPr/>
      <dgm:t>
        <a:bodyPr/>
        <a:lstStyle/>
        <a:p>
          <a:r>
            <a:rPr lang="en-ZA"/>
            <a:t>This presentation provides a summary of a rapid review study that examined the barriers to and facilitators of self-disclosure among male survivors of child sexual abuse (CSA).</a:t>
          </a:r>
          <a:endParaRPr lang="en-US"/>
        </a:p>
      </dgm:t>
    </dgm:pt>
    <dgm:pt modelId="{178A4D61-60D6-491A-8672-DD041CAF3461}" type="parTrans" cxnId="{FEE5D7AF-0D99-4224-9758-3010560B54D4}">
      <dgm:prSet/>
      <dgm:spPr/>
      <dgm:t>
        <a:bodyPr/>
        <a:lstStyle/>
        <a:p>
          <a:endParaRPr lang="en-US"/>
        </a:p>
      </dgm:t>
    </dgm:pt>
    <dgm:pt modelId="{E4D7C12C-8828-4B8D-918A-9DB80E3C9E9B}" type="sibTrans" cxnId="{FEE5D7AF-0D99-4224-9758-3010560B54D4}">
      <dgm:prSet/>
      <dgm:spPr/>
      <dgm:t>
        <a:bodyPr/>
        <a:lstStyle/>
        <a:p>
          <a:endParaRPr lang="en-US"/>
        </a:p>
      </dgm:t>
    </dgm:pt>
    <dgm:pt modelId="{2D5C017F-0A9A-42FC-A145-C853C19F2226}">
      <dgm:prSet/>
      <dgm:spPr/>
      <dgm:t>
        <a:bodyPr/>
        <a:lstStyle/>
        <a:p>
          <a:r>
            <a:rPr lang="en-ZA"/>
            <a:t>CSA is a pervasive global issue, and male victims encounter specific challenges when it comes to revealing their abuse due to societal gender norms and associated fears.</a:t>
          </a:r>
          <a:endParaRPr lang="en-US"/>
        </a:p>
      </dgm:t>
    </dgm:pt>
    <dgm:pt modelId="{63B7616C-F063-4558-ABFA-485BA5131629}" type="parTrans" cxnId="{F6887B04-B0E1-49C5-AA20-41DCBDAD0A7F}">
      <dgm:prSet/>
      <dgm:spPr/>
      <dgm:t>
        <a:bodyPr/>
        <a:lstStyle/>
        <a:p>
          <a:endParaRPr lang="en-US"/>
        </a:p>
      </dgm:t>
    </dgm:pt>
    <dgm:pt modelId="{AB830037-07C3-44FA-815A-2DB8546100C0}" type="sibTrans" cxnId="{F6887B04-B0E1-49C5-AA20-41DCBDAD0A7F}">
      <dgm:prSet/>
      <dgm:spPr/>
      <dgm:t>
        <a:bodyPr/>
        <a:lstStyle/>
        <a:p>
          <a:endParaRPr lang="en-US"/>
        </a:p>
      </dgm:t>
    </dgm:pt>
    <dgm:pt modelId="{A83C6377-34D6-4BA3-92E9-7E4875C540E9}">
      <dgm:prSet/>
      <dgm:spPr/>
      <dgm:t>
        <a:bodyPr/>
        <a:lstStyle/>
        <a:p>
          <a:r>
            <a:rPr lang="en-ZA" dirty="0"/>
            <a:t>It is essential to raise awareness about male victims of CSA and challenge prevailing gender norms and expectations. </a:t>
          </a:r>
          <a:endParaRPr lang="en-US" dirty="0"/>
        </a:p>
      </dgm:t>
    </dgm:pt>
    <dgm:pt modelId="{FB989FEF-0005-4F55-8088-4468796A4A55}" type="parTrans" cxnId="{5DE5E19E-B6E3-4835-9FFC-3E46FA04D7E5}">
      <dgm:prSet/>
      <dgm:spPr/>
      <dgm:t>
        <a:bodyPr/>
        <a:lstStyle/>
        <a:p>
          <a:endParaRPr lang="en-US"/>
        </a:p>
      </dgm:t>
    </dgm:pt>
    <dgm:pt modelId="{78E88DB5-34B6-4517-9799-7A68D3228777}" type="sibTrans" cxnId="{5DE5E19E-B6E3-4835-9FFC-3E46FA04D7E5}">
      <dgm:prSet/>
      <dgm:spPr/>
      <dgm:t>
        <a:bodyPr/>
        <a:lstStyle/>
        <a:p>
          <a:endParaRPr lang="en-US"/>
        </a:p>
      </dgm:t>
    </dgm:pt>
    <dgm:pt modelId="{F12FD249-4F2A-40DE-9351-C11CC4E5907F}">
      <dgm:prSet/>
      <dgm:spPr/>
      <dgm:t>
        <a:bodyPr/>
        <a:lstStyle/>
        <a:p>
          <a:r>
            <a:rPr lang="en-ZA"/>
            <a:t>Conventional notions of masculinity can deter male survivors from disclosing their experiences of sexual abuse.</a:t>
          </a:r>
          <a:endParaRPr lang="en-US"/>
        </a:p>
      </dgm:t>
    </dgm:pt>
    <dgm:pt modelId="{FC32C8EB-8757-4489-9ACB-E84E5C6ECCC6}" type="parTrans" cxnId="{03BAA677-786A-4C60-B0B7-F5DB92C6C843}">
      <dgm:prSet/>
      <dgm:spPr/>
      <dgm:t>
        <a:bodyPr/>
        <a:lstStyle/>
        <a:p>
          <a:endParaRPr lang="en-US"/>
        </a:p>
      </dgm:t>
    </dgm:pt>
    <dgm:pt modelId="{C3E67368-AAA8-4DAB-9361-CF5808E5FAC3}" type="sibTrans" cxnId="{03BAA677-786A-4C60-B0B7-F5DB92C6C843}">
      <dgm:prSet/>
      <dgm:spPr/>
      <dgm:t>
        <a:bodyPr/>
        <a:lstStyle/>
        <a:p>
          <a:endParaRPr lang="en-US"/>
        </a:p>
      </dgm:t>
    </dgm:pt>
    <dgm:pt modelId="{6BEA5C85-4047-41C1-8237-8AAB19BECB73}">
      <dgm:prSet/>
      <dgm:spPr/>
      <dgm:t>
        <a:bodyPr/>
        <a:lstStyle/>
        <a:p>
          <a:r>
            <a:rPr lang="en-ZA"/>
            <a:t>The study highlights the importance of practical implications in both practice and future research to better support male survivors of CSA.</a:t>
          </a:r>
          <a:endParaRPr lang="en-US"/>
        </a:p>
      </dgm:t>
    </dgm:pt>
    <dgm:pt modelId="{9827419D-3646-431B-84B0-B25925FED32D}" type="parTrans" cxnId="{9C65AB1C-C872-47B1-B2BF-CCDC67E728B5}">
      <dgm:prSet/>
      <dgm:spPr/>
      <dgm:t>
        <a:bodyPr/>
        <a:lstStyle/>
        <a:p>
          <a:endParaRPr lang="en-US"/>
        </a:p>
      </dgm:t>
    </dgm:pt>
    <dgm:pt modelId="{B4721BB2-EFFA-4AA9-8147-EB6372B9C0B0}" type="sibTrans" cxnId="{9C65AB1C-C872-47B1-B2BF-CCDC67E728B5}">
      <dgm:prSet/>
      <dgm:spPr/>
      <dgm:t>
        <a:bodyPr/>
        <a:lstStyle/>
        <a:p>
          <a:endParaRPr lang="en-US"/>
        </a:p>
      </dgm:t>
    </dgm:pt>
    <dgm:pt modelId="{75AE5309-02E8-4EAC-8A71-B704561E34CF}">
      <dgm:prSet/>
      <dgm:spPr/>
      <dgm:t>
        <a:bodyPr/>
        <a:lstStyle/>
        <a:p>
          <a:r>
            <a:rPr lang="en-ZA"/>
            <a:t>The delayed or non-disclosure of CSA by male survivors has significant implications for child protection and their overall well-being.</a:t>
          </a:r>
          <a:endParaRPr lang="en-US"/>
        </a:p>
      </dgm:t>
    </dgm:pt>
    <dgm:pt modelId="{43664685-D2A6-42CC-92DB-3B56C6EAD697}" type="parTrans" cxnId="{57CF6133-9E02-4D70-A2C5-0B4B0C3FC26C}">
      <dgm:prSet/>
      <dgm:spPr/>
      <dgm:t>
        <a:bodyPr/>
        <a:lstStyle/>
        <a:p>
          <a:endParaRPr lang="en-US"/>
        </a:p>
      </dgm:t>
    </dgm:pt>
    <dgm:pt modelId="{B9929B84-6D67-4009-AB3D-97C9BBC6A3E0}" type="sibTrans" cxnId="{57CF6133-9E02-4D70-A2C5-0B4B0C3FC26C}">
      <dgm:prSet/>
      <dgm:spPr/>
      <dgm:t>
        <a:bodyPr/>
        <a:lstStyle/>
        <a:p>
          <a:endParaRPr lang="en-US"/>
        </a:p>
      </dgm:t>
    </dgm:pt>
    <dgm:pt modelId="{CDC64C54-CF85-4396-9579-EA21C5DAF035}">
      <dgm:prSet/>
      <dgm:spPr/>
      <dgm:t>
        <a:bodyPr/>
        <a:lstStyle/>
        <a:p>
          <a:r>
            <a:rPr lang="en-ZA"/>
            <a:t>To effectively support male survivors, gender-specific approaches are necessary.</a:t>
          </a:r>
          <a:endParaRPr lang="en-US"/>
        </a:p>
      </dgm:t>
    </dgm:pt>
    <dgm:pt modelId="{C571C979-8C10-4513-9E41-43287C3A67FE}" type="parTrans" cxnId="{142AB320-DBF1-49B7-A49D-7F464DF43F3F}">
      <dgm:prSet/>
      <dgm:spPr/>
      <dgm:t>
        <a:bodyPr/>
        <a:lstStyle/>
        <a:p>
          <a:endParaRPr lang="en-US"/>
        </a:p>
      </dgm:t>
    </dgm:pt>
    <dgm:pt modelId="{52F06FC3-E2BF-4E82-986A-C4C5CD2B00B7}" type="sibTrans" cxnId="{142AB320-DBF1-49B7-A49D-7F464DF43F3F}">
      <dgm:prSet/>
      <dgm:spPr/>
      <dgm:t>
        <a:bodyPr/>
        <a:lstStyle/>
        <a:p>
          <a:endParaRPr lang="en-US"/>
        </a:p>
      </dgm:t>
    </dgm:pt>
    <dgm:pt modelId="{3A816AAA-F5C8-47A9-860D-DC7A2E34C510}" type="pres">
      <dgm:prSet presAssocID="{8FB7650E-5388-4644-A96C-B931404CFD30}" presName="vert0" presStyleCnt="0">
        <dgm:presLayoutVars>
          <dgm:dir/>
          <dgm:animOne val="branch"/>
          <dgm:animLvl val="lvl"/>
        </dgm:presLayoutVars>
      </dgm:prSet>
      <dgm:spPr/>
    </dgm:pt>
    <dgm:pt modelId="{BDCD7512-9031-4FAC-9D8D-06DA354C60E2}" type="pres">
      <dgm:prSet presAssocID="{602FB41C-D416-4690-95A9-F93695AD4FD1}" presName="thickLine" presStyleLbl="alignNode1" presStyleIdx="0" presStyleCnt="7"/>
      <dgm:spPr/>
    </dgm:pt>
    <dgm:pt modelId="{1CC13B7E-2B08-4DCD-BD6D-27470F668882}" type="pres">
      <dgm:prSet presAssocID="{602FB41C-D416-4690-95A9-F93695AD4FD1}" presName="horz1" presStyleCnt="0"/>
      <dgm:spPr/>
    </dgm:pt>
    <dgm:pt modelId="{A02455D5-9C0D-43D3-8DB0-2352BD95A5B3}" type="pres">
      <dgm:prSet presAssocID="{602FB41C-D416-4690-95A9-F93695AD4FD1}" presName="tx1" presStyleLbl="revTx" presStyleIdx="0" presStyleCnt="7"/>
      <dgm:spPr/>
    </dgm:pt>
    <dgm:pt modelId="{E9631423-8AC6-4E04-9787-138C8AAA857A}" type="pres">
      <dgm:prSet presAssocID="{602FB41C-D416-4690-95A9-F93695AD4FD1}" presName="vert1" presStyleCnt="0"/>
      <dgm:spPr/>
    </dgm:pt>
    <dgm:pt modelId="{106F283D-1B99-42E9-9791-7100BA1EE306}" type="pres">
      <dgm:prSet presAssocID="{2D5C017F-0A9A-42FC-A145-C853C19F2226}" presName="thickLine" presStyleLbl="alignNode1" presStyleIdx="1" presStyleCnt="7"/>
      <dgm:spPr/>
    </dgm:pt>
    <dgm:pt modelId="{C2233066-4868-46B2-8BC2-0E021EF6BA3F}" type="pres">
      <dgm:prSet presAssocID="{2D5C017F-0A9A-42FC-A145-C853C19F2226}" presName="horz1" presStyleCnt="0"/>
      <dgm:spPr/>
    </dgm:pt>
    <dgm:pt modelId="{84BDAA96-0170-473F-A278-FFA383DFD262}" type="pres">
      <dgm:prSet presAssocID="{2D5C017F-0A9A-42FC-A145-C853C19F2226}" presName="tx1" presStyleLbl="revTx" presStyleIdx="1" presStyleCnt="7"/>
      <dgm:spPr/>
    </dgm:pt>
    <dgm:pt modelId="{AD178EC1-F130-45B3-8943-92A5C1749392}" type="pres">
      <dgm:prSet presAssocID="{2D5C017F-0A9A-42FC-A145-C853C19F2226}" presName="vert1" presStyleCnt="0"/>
      <dgm:spPr/>
    </dgm:pt>
    <dgm:pt modelId="{9D340F6E-D3CD-4D80-B0EF-0A5E906157BA}" type="pres">
      <dgm:prSet presAssocID="{A83C6377-34D6-4BA3-92E9-7E4875C540E9}" presName="thickLine" presStyleLbl="alignNode1" presStyleIdx="2" presStyleCnt="7"/>
      <dgm:spPr/>
    </dgm:pt>
    <dgm:pt modelId="{E273F468-8A36-4B43-AA10-4B93C0DDC99E}" type="pres">
      <dgm:prSet presAssocID="{A83C6377-34D6-4BA3-92E9-7E4875C540E9}" presName="horz1" presStyleCnt="0"/>
      <dgm:spPr/>
    </dgm:pt>
    <dgm:pt modelId="{86B88C50-4E62-4EF2-BFEE-48B2CBDC9BAD}" type="pres">
      <dgm:prSet presAssocID="{A83C6377-34D6-4BA3-92E9-7E4875C540E9}" presName="tx1" presStyleLbl="revTx" presStyleIdx="2" presStyleCnt="7"/>
      <dgm:spPr/>
    </dgm:pt>
    <dgm:pt modelId="{249B68C1-882A-4287-8342-3650C498AD1E}" type="pres">
      <dgm:prSet presAssocID="{A83C6377-34D6-4BA3-92E9-7E4875C540E9}" presName="vert1" presStyleCnt="0"/>
      <dgm:spPr/>
    </dgm:pt>
    <dgm:pt modelId="{42A897FA-2BC8-4B7D-A6FD-56B64F4AE843}" type="pres">
      <dgm:prSet presAssocID="{F12FD249-4F2A-40DE-9351-C11CC4E5907F}" presName="thickLine" presStyleLbl="alignNode1" presStyleIdx="3" presStyleCnt="7"/>
      <dgm:spPr/>
    </dgm:pt>
    <dgm:pt modelId="{08D4E78C-BC8E-40D4-A619-B8BA5E56C2F2}" type="pres">
      <dgm:prSet presAssocID="{F12FD249-4F2A-40DE-9351-C11CC4E5907F}" presName="horz1" presStyleCnt="0"/>
      <dgm:spPr/>
    </dgm:pt>
    <dgm:pt modelId="{D7BB798C-4595-43FC-9F7B-F43C629F9455}" type="pres">
      <dgm:prSet presAssocID="{F12FD249-4F2A-40DE-9351-C11CC4E5907F}" presName="tx1" presStyleLbl="revTx" presStyleIdx="3" presStyleCnt="7"/>
      <dgm:spPr/>
    </dgm:pt>
    <dgm:pt modelId="{849B0617-DFA8-4311-BDA3-45F3B3DAECA5}" type="pres">
      <dgm:prSet presAssocID="{F12FD249-4F2A-40DE-9351-C11CC4E5907F}" presName="vert1" presStyleCnt="0"/>
      <dgm:spPr/>
    </dgm:pt>
    <dgm:pt modelId="{6D115046-86ED-4A70-B66D-96D18588F578}" type="pres">
      <dgm:prSet presAssocID="{6BEA5C85-4047-41C1-8237-8AAB19BECB73}" presName="thickLine" presStyleLbl="alignNode1" presStyleIdx="4" presStyleCnt="7"/>
      <dgm:spPr/>
    </dgm:pt>
    <dgm:pt modelId="{1571A206-FD64-441F-B820-77F2D3145AE2}" type="pres">
      <dgm:prSet presAssocID="{6BEA5C85-4047-41C1-8237-8AAB19BECB73}" presName="horz1" presStyleCnt="0"/>
      <dgm:spPr/>
    </dgm:pt>
    <dgm:pt modelId="{1920E721-A1F8-46ED-AD2B-6EC0763DA747}" type="pres">
      <dgm:prSet presAssocID="{6BEA5C85-4047-41C1-8237-8AAB19BECB73}" presName="tx1" presStyleLbl="revTx" presStyleIdx="4" presStyleCnt="7"/>
      <dgm:spPr/>
    </dgm:pt>
    <dgm:pt modelId="{3B6AC36F-0B59-44D5-8998-37541E7CECAC}" type="pres">
      <dgm:prSet presAssocID="{6BEA5C85-4047-41C1-8237-8AAB19BECB73}" presName="vert1" presStyleCnt="0"/>
      <dgm:spPr/>
    </dgm:pt>
    <dgm:pt modelId="{17BF316B-B8A1-4478-8993-4DC0A228847B}" type="pres">
      <dgm:prSet presAssocID="{75AE5309-02E8-4EAC-8A71-B704561E34CF}" presName="thickLine" presStyleLbl="alignNode1" presStyleIdx="5" presStyleCnt="7"/>
      <dgm:spPr/>
    </dgm:pt>
    <dgm:pt modelId="{3568290A-D672-461F-89B2-0F3C27992C43}" type="pres">
      <dgm:prSet presAssocID="{75AE5309-02E8-4EAC-8A71-B704561E34CF}" presName="horz1" presStyleCnt="0"/>
      <dgm:spPr/>
    </dgm:pt>
    <dgm:pt modelId="{46B36D52-9E6E-42DD-A46A-B69CE4724855}" type="pres">
      <dgm:prSet presAssocID="{75AE5309-02E8-4EAC-8A71-B704561E34CF}" presName="tx1" presStyleLbl="revTx" presStyleIdx="5" presStyleCnt="7"/>
      <dgm:spPr/>
    </dgm:pt>
    <dgm:pt modelId="{D26FACAF-FB7E-44AA-BA09-72703717D5FD}" type="pres">
      <dgm:prSet presAssocID="{75AE5309-02E8-4EAC-8A71-B704561E34CF}" presName="vert1" presStyleCnt="0"/>
      <dgm:spPr/>
    </dgm:pt>
    <dgm:pt modelId="{A724A475-C0CA-4E5D-BC5F-D8482C63EF1C}" type="pres">
      <dgm:prSet presAssocID="{CDC64C54-CF85-4396-9579-EA21C5DAF035}" presName="thickLine" presStyleLbl="alignNode1" presStyleIdx="6" presStyleCnt="7"/>
      <dgm:spPr/>
    </dgm:pt>
    <dgm:pt modelId="{74317C5D-511E-4217-AD1B-38020852BF1C}" type="pres">
      <dgm:prSet presAssocID="{CDC64C54-CF85-4396-9579-EA21C5DAF035}" presName="horz1" presStyleCnt="0"/>
      <dgm:spPr/>
    </dgm:pt>
    <dgm:pt modelId="{8B41FE7F-3DC1-4EAD-A46E-693C028438B8}" type="pres">
      <dgm:prSet presAssocID="{CDC64C54-CF85-4396-9579-EA21C5DAF035}" presName="tx1" presStyleLbl="revTx" presStyleIdx="6" presStyleCnt="7"/>
      <dgm:spPr/>
    </dgm:pt>
    <dgm:pt modelId="{9EC092AD-BB65-402B-8892-2DB70CB5A937}" type="pres">
      <dgm:prSet presAssocID="{CDC64C54-CF85-4396-9579-EA21C5DAF035}" presName="vert1" presStyleCnt="0"/>
      <dgm:spPr/>
    </dgm:pt>
  </dgm:ptLst>
  <dgm:cxnLst>
    <dgm:cxn modelId="{F6887B04-B0E1-49C5-AA20-41DCBDAD0A7F}" srcId="{8FB7650E-5388-4644-A96C-B931404CFD30}" destId="{2D5C017F-0A9A-42FC-A145-C853C19F2226}" srcOrd="1" destOrd="0" parTransId="{63B7616C-F063-4558-ABFA-485BA5131629}" sibTransId="{AB830037-07C3-44FA-815A-2DB8546100C0}"/>
    <dgm:cxn modelId="{306B2617-45E8-4714-8E62-B27CC1952D86}" type="presOf" srcId="{75AE5309-02E8-4EAC-8A71-B704561E34CF}" destId="{46B36D52-9E6E-42DD-A46A-B69CE4724855}" srcOrd="0" destOrd="0" presId="urn:microsoft.com/office/officeart/2008/layout/LinedList"/>
    <dgm:cxn modelId="{9C65AB1C-C872-47B1-B2BF-CCDC67E728B5}" srcId="{8FB7650E-5388-4644-A96C-B931404CFD30}" destId="{6BEA5C85-4047-41C1-8237-8AAB19BECB73}" srcOrd="4" destOrd="0" parTransId="{9827419D-3646-431B-84B0-B25925FED32D}" sibTransId="{B4721BB2-EFFA-4AA9-8147-EB6372B9C0B0}"/>
    <dgm:cxn modelId="{142AB320-DBF1-49B7-A49D-7F464DF43F3F}" srcId="{8FB7650E-5388-4644-A96C-B931404CFD30}" destId="{CDC64C54-CF85-4396-9579-EA21C5DAF035}" srcOrd="6" destOrd="0" parTransId="{C571C979-8C10-4513-9E41-43287C3A67FE}" sibTransId="{52F06FC3-E2BF-4E82-986A-C4C5CD2B00B7}"/>
    <dgm:cxn modelId="{57CF6133-9E02-4D70-A2C5-0B4B0C3FC26C}" srcId="{8FB7650E-5388-4644-A96C-B931404CFD30}" destId="{75AE5309-02E8-4EAC-8A71-B704561E34CF}" srcOrd="5" destOrd="0" parTransId="{43664685-D2A6-42CC-92DB-3B56C6EAD697}" sibTransId="{B9929B84-6D67-4009-AB3D-97C9BBC6A3E0}"/>
    <dgm:cxn modelId="{8C27ED34-49C7-4EC4-ACF7-15C09F895047}" type="presOf" srcId="{6BEA5C85-4047-41C1-8237-8AAB19BECB73}" destId="{1920E721-A1F8-46ED-AD2B-6EC0763DA747}" srcOrd="0" destOrd="0" presId="urn:microsoft.com/office/officeart/2008/layout/LinedList"/>
    <dgm:cxn modelId="{F26E7042-08F5-4E44-9AD7-15824357CCBA}" type="presOf" srcId="{A83C6377-34D6-4BA3-92E9-7E4875C540E9}" destId="{86B88C50-4E62-4EF2-BFEE-48B2CBDC9BAD}" srcOrd="0" destOrd="0" presId="urn:microsoft.com/office/officeart/2008/layout/LinedList"/>
    <dgm:cxn modelId="{5C87C264-6856-4375-81B3-34AE0D8E7B64}" type="presOf" srcId="{F12FD249-4F2A-40DE-9351-C11CC4E5907F}" destId="{D7BB798C-4595-43FC-9F7B-F43C629F9455}" srcOrd="0" destOrd="0" presId="urn:microsoft.com/office/officeart/2008/layout/LinedList"/>
    <dgm:cxn modelId="{55F1D246-1ADA-4F6A-8935-AB5228DE920A}" type="presOf" srcId="{8FB7650E-5388-4644-A96C-B931404CFD30}" destId="{3A816AAA-F5C8-47A9-860D-DC7A2E34C510}" srcOrd="0" destOrd="0" presId="urn:microsoft.com/office/officeart/2008/layout/LinedList"/>
    <dgm:cxn modelId="{6CE1F048-709D-4D30-9561-D1441FC92DD1}" type="presOf" srcId="{CDC64C54-CF85-4396-9579-EA21C5DAF035}" destId="{8B41FE7F-3DC1-4EAD-A46E-693C028438B8}" srcOrd="0" destOrd="0" presId="urn:microsoft.com/office/officeart/2008/layout/LinedList"/>
    <dgm:cxn modelId="{03BAA677-786A-4C60-B0B7-F5DB92C6C843}" srcId="{8FB7650E-5388-4644-A96C-B931404CFD30}" destId="{F12FD249-4F2A-40DE-9351-C11CC4E5907F}" srcOrd="3" destOrd="0" parTransId="{FC32C8EB-8757-4489-9ACB-E84E5C6ECCC6}" sibTransId="{C3E67368-AAA8-4DAB-9361-CF5808E5FAC3}"/>
    <dgm:cxn modelId="{5DE5E19E-B6E3-4835-9FFC-3E46FA04D7E5}" srcId="{8FB7650E-5388-4644-A96C-B931404CFD30}" destId="{A83C6377-34D6-4BA3-92E9-7E4875C540E9}" srcOrd="2" destOrd="0" parTransId="{FB989FEF-0005-4F55-8088-4468796A4A55}" sibTransId="{78E88DB5-34B6-4517-9799-7A68D3228777}"/>
    <dgm:cxn modelId="{4248ABA8-2B42-42E5-9822-87A6BFC28A4C}" type="presOf" srcId="{602FB41C-D416-4690-95A9-F93695AD4FD1}" destId="{A02455D5-9C0D-43D3-8DB0-2352BD95A5B3}" srcOrd="0" destOrd="0" presId="urn:microsoft.com/office/officeart/2008/layout/LinedList"/>
    <dgm:cxn modelId="{FEE5D7AF-0D99-4224-9758-3010560B54D4}" srcId="{8FB7650E-5388-4644-A96C-B931404CFD30}" destId="{602FB41C-D416-4690-95A9-F93695AD4FD1}" srcOrd="0" destOrd="0" parTransId="{178A4D61-60D6-491A-8672-DD041CAF3461}" sibTransId="{E4D7C12C-8828-4B8D-918A-9DB80E3C9E9B}"/>
    <dgm:cxn modelId="{4E1DC7FE-CF14-4E33-B5C5-1F1DFA495D50}" type="presOf" srcId="{2D5C017F-0A9A-42FC-A145-C853C19F2226}" destId="{84BDAA96-0170-473F-A278-FFA383DFD262}" srcOrd="0" destOrd="0" presId="urn:microsoft.com/office/officeart/2008/layout/LinedList"/>
    <dgm:cxn modelId="{7AA8ED91-4034-4D18-B448-C8793F45A8C7}" type="presParOf" srcId="{3A816AAA-F5C8-47A9-860D-DC7A2E34C510}" destId="{BDCD7512-9031-4FAC-9D8D-06DA354C60E2}" srcOrd="0" destOrd="0" presId="urn:microsoft.com/office/officeart/2008/layout/LinedList"/>
    <dgm:cxn modelId="{0904DA22-2AF8-4CE1-A35F-C5229B0DD7EF}" type="presParOf" srcId="{3A816AAA-F5C8-47A9-860D-DC7A2E34C510}" destId="{1CC13B7E-2B08-4DCD-BD6D-27470F668882}" srcOrd="1" destOrd="0" presId="urn:microsoft.com/office/officeart/2008/layout/LinedList"/>
    <dgm:cxn modelId="{51727B7A-D84E-40AF-B31D-2C4904D89657}" type="presParOf" srcId="{1CC13B7E-2B08-4DCD-BD6D-27470F668882}" destId="{A02455D5-9C0D-43D3-8DB0-2352BD95A5B3}" srcOrd="0" destOrd="0" presId="urn:microsoft.com/office/officeart/2008/layout/LinedList"/>
    <dgm:cxn modelId="{97736390-BD58-46A5-8ABF-4281C1CDDF7F}" type="presParOf" srcId="{1CC13B7E-2B08-4DCD-BD6D-27470F668882}" destId="{E9631423-8AC6-4E04-9787-138C8AAA857A}" srcOrd="1" destOrd="0" presId="urn:microsoft.com/office/officeart/2008/layout/LinedList"/>
    <dgm:cxn modelId="{8757655E-0919-402B-B71E-4005E833B240}" type="presParOf" srcId="{3A816AAA-F5C8-47A9-860D-DC7A2E34C510}" destId="{106F283D-1B99-42E9-9791-7100BA1EE306}" srcOrd="2" destOrd="0" presId="urn:microsoft.com/office/officeart/2008/layout/LinedList"/>
    <dgm:cxn modelId="{3ED360F4-6368-4A54-BC61-A17AB7229562}" type="presParOf" srcId="{3A816AAA-F5C8-47A9-860D-DC7A2E34C510}" destId="{C2233066-4868-46B2-8BC2-0E021EF6BA3F}" srcOrd="3" destOrd="0" presId="urn:microsoft.com/office/officeart/2008/layout/LinedList"/>
    <dgm:cxn modelId="{9DA5D569-2FC7-4588-B3B5-8D25D2EFD918}" type="presParOf" srcId="{C2233066-4868-46B2-8BC2-0E021EF6BA3F}" destId="{84BDAA96-0170-473F-A278-FFA383DFD262}" srcOrd="0" destOrd="0" presId="urn:microsoft.com/office/officeart/2008/layout/LinedList"/>
    <dgm:cxn modelId="{415FDDCD-1D88-4990-9659-203DA9AA9B7C}" type="presParOf" srcId="{C2233066-4868-46B2-8BC2-0E021EF6BA3F}" destId="{AD178EC1-F130-45B3-8943-92A5C1749392}" srcOrd="1" destOrd="0" presId="urn:microsoft.com/office/officeart/2008/layout/LinedList"/>
    <dgm:cxn modelId="{6517CBB6-C2B3-4B34-AC61-DAFED67652E7}" type="presParOf" srcId="{3A816AAA-F5C8-47A9-860D-DC7A2E34C510}" destId="{9D340F6E-D3CD-4D80-B0EF-0A5E906157BA}" srcOrd="4" destOrd="0" presId="urn:microsoft.com/office/officeart/2008/layout/LinedList"/>
    <dgm:cxn modelId="{9068E54B-5201-4956-90B4-0E4786D5E0FF}" type="presParOf" srcId="{3A816AAA-F5C8-47A9-860D-DC7A2E34C510}" destId="{E273F468-8A36-4B43-AA10-4B93C0DDC99E}" srcOrd="5" destOrd="0" presId="urn:microsoft.com/office/officeart/2008/layout/LinedList"/>
    <dgm:cxn modelId="{BC34881C-7B71-4133-94A9-AFF95DB6CD9F}" type="presParOf" srcId="{E273F468-8A36-4B43-AA10-4B93C0DDC99E}" destId="{86B88C50-4E62-4EF2-BFEE-48B2CBDC9BAD}" srcOrd="0" destOrd="0" presId="urn:microsoft.com/office/officeart/2008/layout/LinedList"/>
    <dgm:cxn modelId="{19386601-E533-466C-886E-1D95A753ABEA}" type="presParOf" srcId="{E273F468-8A36-4B43-AA10-4B93C0DDC99E}" destId="{249B68C1-882A-4287-8342-3650C498AD1E}" srcOrd="1" destOrd="0" presId="urn:microsoft.com/office/officeart/2008/layout/LinedList"/>
    <dgm:cxn modelId="{10461976-CE6F-457E-AC9E-07CFE2E18630}" type="presParOf" srcId="{3A816AAA-F5C8-47A9-860D-DC7A2E34C510}" destId="{42A897FA-2BC8-4B7D-A6FD-56B64F4AE843}" srcOrd="6" destOrd="0" presId="urn:microsoft.com/office/officeart/2008/layout/LinedList"/>
    <dgm:cxn modelId="{375D43EC-483B-4D36-8BEA-24E7D921F737}" type="presParOf" srcId="{3A816AAA-F5C8-47A9-860D-DC7A2E34C510}" destId="{08D4E78C-BC8E-40D4-A619-B8BA5E56C2F2}" srcOrd="7" destOrd="0" presId="urn:microsoft.com/office/officeart/2008/layout/LinedList"/>
    <dgm:cxn modelId="{C31F3FD9-92DF-42B8-BA82-9938A24FDBCB}" type="presParOf" srcId="{08D4E78C-BC8E-40D4-A619-B8BA5E56C2F2}" destId="{D7BB798C-4595-43FC-9F7B-F43C629F9455}" srcOrd="0" destOrd="0" presId="urn:microsoft.com/office/officeart/2008/layout/LinedList"/>
    <dgm:cxn modelId="{3A2F56E8-390F-44C1-93CC-CC5B017E97BE}" type="presParOf" srcId="{08D4E78C-BC8E-40D4-A619-B8BA5E56C2F2}" destId="{849B0617-DFA8-4311-BDA3-45F3B3DAECA5}" srcOrd="1" destOrd="0" presId="urn:microsoft.com/office/officeart/2008/layout/LinedList"/>
    <dgm:cxn modelId="{227B62F4-220E-4F11-BA55-241B2B20147B}" type="presParOf" srcId="{3A816AAA-F5C8-47A9-860D-DC7A2E34C510}" destId="{6D115046-86ED-4A70-B66D-96D18588F578}" srcOrd="8" destOrd="0" presId="urn:microsoft.com/office/officeart/2008/layout/LinedList"/>
    <dgm:cxn modelId="{CE6A673B-9012-4FEA-BE2D-564A933AD978}" type="presParOf" srcId="{3A816AAA-F5C8-47A9-860D-DC7A2E34C510}" destId="{1571A206-FD64-441F-B820-77F2D3145AE2}" srcOrd="9" destOrd="0" presId="urn:microsoft.com/office/officeart/2008/layout/LinedList"/>
    <dgm:cxn modelId="{53313A8C-1DB4-45D8-8A8B-597BCAFAD01E}" type="presParOf" srcId="{1571A206-FD64-441F-B820-77F2D3145AE2}" destId="{1920E721-A1F8-46ED-AD2B-6EC0763DA747}" srcOrd="0" destOrd="0" presId="urn:microsoft.com/office/officeart/2008/layout/LinedList"/>
    <dgm:cxn modelId="{B3C398C5-DB06-49B0-B790-6236D741790A}" type="presParOf" srcId="{1571A206-FD64-441F-B820-77F2D3145AE2}" destId="{3B6AC36F-0B59-44D5-8998-37541E7CECAC}" srcOrd="1" destOrd="0" presId="urn:microsoft.com/office/officeart/2008/layout/LinedList"/>
    <dgm:cxn modelId="{8E5D6AFA-713C-4C76-8A64-C27C5F14EB93}" type="presParOf" srcId="{3A816AAA-F5C8-47A9-860D-DC7A2E34C510}" destId="{17BF316B-B8A1-4478-8993-4DC0A228847B}" srcOrd="10" destOrd="0" presId="urn:microsoft.com/office/officeart/2008/layout/LinedList"/>
    <dgm:cxn modelId="{38A03EEA-5FE7-416F-B7DE-DF3031603FDC}" type="presParOf" srcId="{3A816AAA-F5C8-47A9-860D-DC7A2E34C510}" destId="{3568290A-D672-461F-89B2-0F3C27992C43}" srcOrd="11" destOrd="0" presId="urn:microsoft.com/office/officeart/2008/layout/LinedList"/>
    <dgm:cxn modelId="{9299FEB5-91F0-49C2-A69D-45200AB20147}" type="presParOf" srcId="{3568290A-D672-461F-89B2-0F3C27992C43}" destId="{46B36D52-9E6E-42DD-A46A-B69CE4724855}" srcOrd="0" destOrd="0" presId="urn:microsoft.com/office/officeart/2008/layout/LinedList"/>
    <dgm:cxn modelId="{8D99AD67-5194-486D-BAD4-4D586B0F486E}" type="presParOf" srcId="{3568290A-D672-461F-89B2-0F3C27992C43}" destId="{D26FACAF-FB7E-44AA-BA09-72703717D5FD}" srcOrd="1" destOrd="0" presId="urn:microsoft.com/office/officeart/2008/layout/LinedList"/>
    <dgm:cxn modelId="{33E35195-D246-4897-8205-CE006DA4A6E2}" type="presParOf" srcId="{3A816AAA-F5C8-47A9-860D-DC7A2E34C510}" destId="{A724A475-C0CA-4E5D-BC5F-D8482C63EF1C}" srcOrd="12" destOrd="0" presId="urn:microsoft.com/office/officeart/2008/layout/LinedList"/>
    <dgm:cxn modelId="{AC31E035-4CC3-4541-A41D-C2CE9E77BCCB}" type="presParOf" srcId="{3A816AAA-F5C8-47A9-860D-DC7A2E34C510}" destId="{74317C5D-511E-4217-AD1B-38020852BF1C}" srcOrd="13" destOrd="0" presId="urn:microsoft.com/office/officeart/2008/layout/LinedList"/>
    <dgm:cxn modelId="{B6E3A186-DA42-4DC8-A1C7-D3724141D212}" type="presParOf" srcId="{74317C5D-511E-4217-AD1B-38020852BF1C}" destId="{8B41FE7F-3DC1-4EAD-A46E-693C028438B8}" srcOrd="0" destOrd="0" presId="urn:microsoft.com/office/officeart/2008/layout/LinedList"/>
    <dgm:cxn modelId="{C7E5C299-BB72-4DDC-B9EC-FFCCE1624148}" type="presParOf" srcId="{74317C5D-511E-4217-AD1B-38020852BF1C}" destId="{9EC092AD-BB65-402B-8892-2DB70CB5A93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CD7512-9031-4FAC-9D8D-06DA354C60E2}">
      <dsp:nvSpPr>
        <dsp:cNvPr id="0" name=""/>
        <dsp:cNvSpPr/>
      </dsp:nvSpPr>
      <dsp:spPr>
        <a:xfrm>
          <a:off x="0" y="639"/>
          <a:ext cx="1144904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02455D5-9C0D-43D3-8DB0-2352BD95A5B3}">
      <dsp:nvSpPr>
        <dsp:cNvPr id="0" name=""/>
        <dsp:cNvSpPr/>
      </dsp:nvSpPr>
      <dsp:spPr>
        <a:xfrm>
          <a:off x="0" y="639"/>
          <a:ext cx="11449049" cy="7482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ZA" sz="2100" kern="1200"/>
            <a:t>This presentation provides a summary of a rapid review study that examined the barriers to and facilitators of self-disclosure among male survivors of child sexual abuse (CSA).</a:t>
          </a:r>
          <a:endParaRPr lang="en-US" sz="2100" kern="1200"/>
        </a:p>
      </dsp:txBody>
      <dsp:txXfrm>
        <a:off x="0" y="639"/>
        <a:ext cx="11449049" cy="748210"/>
      </dsp:txXfrm>
    </dsp:sp>
    <dsp:sp modelId="{106F283D-1B99-42E9-9791-7100BA1EE306}">
      <dsp:nvSpPr>
        <dsp:cNvPr id="0" name=""/>
        <dsp:cNvSpPr/>
      </dsp:nvSpPr>
      <dsp:spPr>
        <a:xfrm>
          <a:off x="0" y="748849"/>
          <a:ext cx="1144904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BDAA96-0170-473F-A278-FFA383DFD262}">
      <dsp:nvSpPr>
        <dsp:cNvPr id="0" name=""/>
        <dsp:cNvSpPr/>
      </dsp:nvSpPr>
      <dsp:spPr>
        <a:xfrm>
          <a:off x="0" y="748849"/>
          <a:ext cx="11449049" cy="7482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ZA" sz="2100" kern="1200"/>
            <a:t>CSA is a pervasive global issue, and male victims encounter specific challenges when it comes to revealing their abuse due to societal gender norms and associated fears.</a:t>
          </a:r>
          <a:endParaRPr lang="en-US" sz="2100" kern="1200"/>
        </a:p>
      </dsp:txBody>
      <dsp:txXfrm>
        <a:off x="0" y="748849"/>
        <a:ext cx="11449049" cy="748210"/>
      </dsp:txXfrm>
    </dsp:sp>
    <dsp:sp modelId="{9D340F6E-D3CD-4D80-B0EF-0A5E906157BA}">
      <dsp:nvSpPr>
        <dsp:cNvPr id="0" name=""/>
        <dsp:cNvSpPr/>
      </dsp:nvSpPr>
      <dsp:spPr>
        <a:xfrm>
          <a:off x="0" y="1497059"/>
          <a:ext cx="1144904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B88C50-4E62-4EF2-BFEE-48B2CBDC9BAD}">
      <dsp:nvSpPr>
        <dsp:cNvPr id="0" name=""/>
        <dsp:cNvSpPr/>
      </dsp:nvSpPr>
      <dsp:spPr>
        <a:xfrm>
          <a:off x="0" y="1497059"/>
          <a:ext cx="11449049" cy="7482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ZA" sz="2100" kern="1200" dirty="0"/>
            <a:t>It is essential to raise awareness about male victims of CSA and challenge prevailing gender norms and expectations. </a:t>
          </a:r>
          <a:endParaRPr lang="en-US" sz="2100" kern="1200" dirty="0"/>
        </a:p>
      </dsp:txBody>
      <dsp:txXfrm>
        <a:off x="0" y="1497059"/>
        <a:ext cx="11449049" cy="748210"/>
      </dsp:txXfrm>
    </dsp:sp>
    <dsp:sp modelId="{42A897FA-2BC8-4B7D-A6FD-56B64F4AE843}">
      <dsp:nvSpPr>
        <dsp:cNvPr id="0" name=""/>
        <dsp:cNvSpPr/>
      </dsp:nvSpPr>
      <dsp:spPr>
        <a:xfrm>
          <a:off x="0" y="2245269"/>
          <a:ext cx="1144904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BB798C-4595-43FC-9F7B-F43C629F9455}">
      <dsp:nvSpPr>
        <dsp:cNvPr id="0" name=""/>
        <dsp:cNvSpPr/>
      </dsp:nvSpPr>
      <dsp:spPr>
        <a:xfrm>
          <a:off x="0" y="2245269"/>
          <a:ext cx="11449049" cy="7482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ZA" sz="2100" kern="1200"/>
            <a:t>Conventional notions of masculinity can deter male survivors from disclosing their experiences of sexual abuse.</a:t>
          </a:r>
          <a:endParaRPr lang="en-US" sz="2100" kern="1200"/>
        </a:p>
      </dsp:txBody>
      <dsp:txXfrm>
        <a:off x="0" y="2245269"/>
        <a:ext cx="11449049" cy="748210"/>
      </dsp:txXfrm>
    </dsp:sp>
    <dsp:sp modelId="{6D115046-86ED-4A70-B66D-96D18588F578}">
      <dsp:nvSpPr>
        <dsp:cNvPr id="0" name=""/>
        <dsp:cNvSpPr/>
      </dsp:nvSpPr>
      <dsp:spPr>
        <a:xfrm>
          <a:off x="0" y="2993479"/>
          <a:ext cx="1144904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20E721-A1F8-46ED-AD2B-6EC0763DA747}">
      <dsp:nvSpPr>
        <dsp:cNvPr id="0" name=""/>
        <dsp:cNvSpPr/>
      </dsp:nvSpPr>
      <dsp:spPr>
        <a:xfrm>
          <a:off x="0" y="2993479"/>
          <a:ext cx="11449049" cy="7482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ZA" sz="2100" kern="1200"/>
            <a:t>The study highlights the importance of practical implications in both practice and future research to better support male survivors of CSA.</a:t>
          </a:r>
          <a:endParaRPr lang="en-US" sz="2100" kern="1200"/>
        </a:p>
      </dsp:txBody>
      <dsp:txXfrm>
        <a:off x="0" y="2993479"/>
        <a:ext cx="11449049" cy="748210"/>
      </dsp:txXfrm>
    </dsp:sp>
    <dsp:sp modelId="{17BF316B-B8A1-4478-8993-4DC0A228847B}">
      <dsp:nvSpPr>
        <dsp:cNvPr id="0" name=""/>
        <dsp:cNvSpPr/>
      </dsp:nvSpPr>
      <dsp:spPr>
        <a:xfrm>
          <a:off x="0" y="3741689"/>
          <a:ext cx="1144904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B36D52-9E6E-42DD-A46A-B69CE4724855}">
      <dsp:nvSpPr>
        <dsp:cNvPr id="0" name=""/>
        <dsp:cNvSpPr/>
      </dsp:nvSpPr>
      <dsp:spPr>
        <a:xfrm>
          <a:off x="0" y="3741689"/>
          <a:ext cx="11449049" cy="7482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ZA" sz="2100" kern="1200"/>
            <a:t>The delayed or non-disclosure of CSA by male survivors has significant implications for child protection and their overall well-being.</a:t>
          </a:r>
          <a:endParaRPr lang="en-US" sz="2100" kern="1200"/>
        </a:p>
      </dsp:txBody>
      <dsp:txXfrm>
        <a:off x="0" y="3741689"/>
        <a:ext cx="11449049" cy="748210"/>
      </dsp:txXfrm>
    </dsp:sp>
    <dsp:sp modelId="{A724A475-C0CA-4E5D-BC5F-D8482C63EF1C}">
      <dsp:nvSpPr>
        <dsp:cNvPr id="0" name=""/>
        <dsp:cNvSpPr/>
      </dsp:nvSpPr>
      <dsp:spPr>
        <a:xfrm>
          <a:off x="0" y="4489899"/>
          <a:ext cx="11449049"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41FE7F-3DC1-4EAD-A46E-693C028438B8}">
      <dsp:nvSpPr>
        <dsp:cNvPr id="0" name=""/>
        <dsp:cNvSpPr/>
      </dsp:nvSpPr>
      <dsp:spPr>
        <a:xfrm>
          <a:off x="0" y="4489899"/>
          <a:ext cx="11449049" cy="7482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ZA" sz="2100" kern="1200"/>
            <a:t>To effectively support male survivors, gender-specific approaches are necessary.</a:t>
          </a:r>
          <a:endParaRPr lang="en-US" sz="2100" kern="1200"/>
        </a:p>
      </dsp:txBody>
      <dsp:txXfrm>
        <a:off x="0" y="4489899"/>
        <a:ext cx="11449049" cy="74821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595BE-9409-602C-56EE-F44F3421D6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8176128F-44B0-9B78-A263-07056664AD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5D5EDC6E-079A-870F-3CEF-91F60BA9E3A1}"/>
              </a:ext>
            </a:extLst>
          </p:cNvPr>
          <p:cNvSpPr>
            <a:spLocks noGrp="1"/>
          </p:cNvSpPr>
          <p:nvPr>
            <p:ph type="dt" sz="half" idx="10"/>
          </p:nvPr>
        </p:nvSpPr>
        <p:spPr/>
        <p:txBody>
          <a:bodyPr/>
          <a:lstStyle/>
          <a:p>
            <a:fld id="{164C5C9F-F4E2-43A5-90F5-C6B4D6E1162E}" type="datetimeFigureOut">
              <a:rPr lang="en-ZA" smtClean="0"/>
              <a:t>2023/09/24</a:t>
            </a:fld>
            <a:endParaRPr lang="en-ZA"/>
          </a:p>
        </p:txBody>
      </p:sp>
      <p:sp>
        <p:nvSpPr>
          <p:cNvPr id="5" name="Footer Placeholder 4">
            <a:extLst>
              <a:ext uri="{FF2B5EF4-FFF2-40B4-BE49-F238E27FC236}">
                <a16:creationId xmlns:a16="http://schemas.microsoft.com/office/drawing/2014/main" id="{4406F276-EC97-A1AE-F1FB-2B5831CD27B4}"/>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98DB5456-6DAE-9BCD-1576-B682B0B85FA2}"/>
              </a:ext>
            </a:extLst>
          </p:cNvPr>
          <p:cNvSpPr>
            <a:spLocks noGrp="1"/>
          </p:cNvSpPr>
          <p:nvPr>
            <p:ph type="sldNum" sz="quarter" idx="12"/>
          </p:nvPr>
        </p:nvSpPr>
        <p:spPr/>
        <p:txBody>
          <a:bodyPr/>
          <a:lstStyle/>
          <a:p>
            <a:fld id="{BD13AB7D-9702-4AB3-A536-5AB4538386F8}" type="slidenum">
              <a:rPr lang="en-ZA" smtClean="0"/>
              <a:t>‹#›</a:t>
            </a:fld>
            <a:endParaRPr lang="en-ZA"/>
          </a:p>
        </p:txBody>
      </p:sp>
    </p:spTree>
    <p:extLst>
      <p:ext uri="{BB962C8B-B14F-4D97-AF65-F5344CB8AC3E}">
        <p14:creationId xmlns:p14="http://schemas.microsoft.com/office/powerpoint/2010/main" val="2981602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16A19-BDC4-A15D-2520-562CFBE5F721}"/>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F9E68FA7-A947-139C-6F98-1DB3D905F6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0224B462-19D9-783C-B1B9-8A0D813D4C68}"/>
              </a:ext>
            </a:extLst>
          </p:cNvPr>
          <p:cNvSpPr>
            <a:spLocks noGrp="1"/>
          </p:cNvSpPr>
          <p:nvPr>
            <p:ph type="dt" sz="half" idx="10"/>
          </p:nvPr>
        </p:nvSpPr>
        <p:spPr/>
        <p:txBody>
          <a:bodyPr/>
          <a:lstStyle/>
          <a:p>
            <a:fld id="{164C5C9F-F4E2-43A5-90F5-C6B4D6E1162E}" type="datetimeFigureOut">
              <a:rPr lang="en-ZA" smtClean="0"/>
              <a:t>2023/09/24</a:t>
            </a:fld>
            <a:endParaRPr lang="en-ZA"/>
          </a:p>
        </p:txBody>
      </p:sp>
      <p:sp>
        <p:nvSpPr>
          <p:cNvPr id="5" name="Footer Placeholder 4">
            <a:extLst>
              <a:ext uri="{FF2B5EF4-FFF2-40B4-BE49-F238E27FC236}">
                <a16:creationId xmlns:a16="http://schemas.microsoft.com/office/drawing/2014/main" id="{87948E5F-6E2A-199B-724F-BD5B192DB1AF}"/>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0B6E0EFD-8AE1-AA3D-2869-63A0EC0D5DCF}"/>
              </a:ext>
            </a:extLst>
          </p:cNvPr>
          <p:cNvSpPr>
            <a:spLocks noGrp="1"/>
          </p:cNvSpPr>
          <p:nvPr>
            <p:ph type="sldNum" sz="quarter" idx="12"/>
          </p:nvPr>
        </p:nvSpPr>
        <p:spPr/>
        <p:txBody>
          <a:bodyPr/>
          <a:lstStyle/>
          <a:p>
            <a:fld id="{BD13AB7D-9702-4AB3-A536-5AB4538386F8}" type="slidenum">
              <a:rPr lang="en-ZA" smtClean="0"/>
              <a:t>‹#›</a:t>
            </a:fld>
            <a:endParaRPr lang="en-ZA"/>
          </a:p>
        </p:txBody>
      </p:sp>
    </p:spTree>
    <p:extLst>
      <p:ext uri="{BB962C8B-B14F-4D97-AF65-F5344CB8AC3E}">
        <p14:creationId xmlns:p14="http://schemas.microsoft.com/office/powerpoint/2010/main" val="1452589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7CDD45-DF55-D8F6-8EB2-52C4561A0B1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FA884272-805B-4F96-F403-DF8E2B1F60F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DC087E73-A5D9-FCB2-FB8C-9914821F9F0E}"/>
              </a:ext>
            </a:extLst>
          </p:cNvPr>
          <p:cNvSpPr>
            <a:spLocks noGrp="1"/>
          </p:cNvSpPr>
          <p:nvPr>
            <p:ph type="dt" sz="half" idx="10"/>
          </p:nvPr>
        </p:nvSpPr>
        <p:spPr/>
        <p:txBody>
          <a:bodyPr/>
          <a:lstStyle/>
          <a:p>
            <a:fld id="{164C5C9F-F4E2-43A5-90F5-C6B4D6E1162E}" type="datetimeFigureOut">
              <a:rPr lang="en-ZA" smtClean="0"/>
              <a:t>2023/09/24</a:t>
            </a:fld>
            <a:endParaRPr lang="en-ZA"/>
          </a:p>
        </p:txBody>
      </p:sp>
      <p:sp>
        <p:nvSpPr>
          <p:cNvPr id="5" name="Footer Placeholder 4">
            <a:extLst>
              <a:ext uri="{FF2B5EF4-FFF2-40B4-BE49-F238E27FC236}">
                <a16:creationId xmlns:a16="http://schemas.microsoft.com/office/drawing/2014/main" id="{199AA4CC-0410-DF06-E9D8-B50049A9B617}"/>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B2B64CB3-3BC6-7216-81D4-7916DD22E356}"/>
              </a:ext>
            </a:extLst>
          </p:cNvPr>
          <p:cNvSpPr>
            <a:spLocks noGrp="1"/>
          </p:cNvSpPr>
          <p:nvPr>
            <p:ph type="sldNum" sz="quarter" idx="12"/>
          </p:nvPr>
        </p:nvSpPr>
        <p:spPr/>
        <p:txBody>
          <a:bodyPr/>
          <a:lstStyle/>
          <a:p>
            <a:fld id="{BD13AB7D-9702-4AB3-A536-5AB4538386F8}" type="slidenum">
              <a:rPr lang="en-ZA" smtClean="0"/>
              <a:t>‹#›</a:t>
            </a:fld>
            <a:endParaRPr lang="en-ZA"/>
          </a:p>
        </p:txBody>
      </p:sp>
    </p:spTree>
    <p:extLst>
      <p:ext uri="{BB962C8B-B14F-4D97-AF65-F5344CB8AC3E}">
        <p14:creationId xmlns:p14="http://schemas.microsoft.com/office/powerpoint/2010/main" val="1731873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ECE4C-FB89-C4C0-7BA1-A5D98F73CB74}"/>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DB3085F1-338D-1721-7E3A-6C9B8EB2E8E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4ACC9D23-992F-624D-D78F-9FBB155C85FD}"/>
              </a:ext>
            </a:extLst>
          </p:cNvPr>
          <p:cNvSpPr>
            <a:spLocks noGrp="1"/>
          </p:cNvSpPr>
          <p:nvPr>
            <p:ph type="dt" sz="half" idx="10"/>
          </p:nvPr>
        </p:nvSpPr>
        <p:spPr/>
        <p:txBody>
          <a:bodyPr/>
          <a:lstStyle/>
          <a:p>
            <a:fld id="{164C5C9F-F4E2-43A5-90F5-C6B4D6E1162E}" type="datetimeFigureOut">
              <a:rPr lang="en-ZA" smtClean="0"/>
              <a:t>2023/09/24</a:t>
            </a:fld>
            <a:endParaRPr lang="en-ZA"/>
          </a:p>
        </p:txBody>
      </p:sp>
      <p:sp>
        <p:nvSpPr>
          <p:cNvPr id="5" name="Footer Placeholder 4">
            <a:extLst>
              <a:ext uri="{FF2B5EF4-FFF2-40B4-BE49-F238E27FC236}">
                <a16:creationId xmlns:a16="http://schemas.microsoft.com/office/drawing/2014/main" id="{7D9AF229-603C-8A6E-1148-06E85517CCDB}"/>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3B871252-D9ED-6529-C9D9-7E1A9DCAD18F}"/>
              </a:ext>
            </a:extLst>
          </p:cNvPr>
          <p:cNvSpPr>
            <a:spLocks noGrp="1"/>
          </p:cNvSpPr>
          <p:nvPr>
            <p:ph type="sldNum" sz="quarter" idx="12"/>
          </p:nvPr>
        </p:nvSpPr>
        <p:spPr/>
        <p:txBody>
          <a:bodyPr/>
          <a:lstStyle/>
          <a:p>
            <a:fld id="{BD13AB7D-9702-4AB3-A536-5AB4538386F8}" type="slidenum">
              <a:rPr lang="en-ZA" smtClean="0"/>
              <a:t>‹#›</a:t>
            </a:fld>
            <a:endParaRPr lang="en-ZA"/>
          </a:p>
        </p:txBody>
      </p:sp>
    </p:spTree>
    <p:extLst>
      <p:ext uri="{BB962C8B-B14F-4D97-AF65-F5344CB8AC3E}">
        <p14:creationId xmlns:p14="http://schemas.microsoft.com/office/powerpoint/2010/main" val="4045433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6E054-99BD-9BCA-440C-77A0B32AEB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6CAA89AA-6AC1-E2A0-2983-71B50A8368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8FDABA3-410B-6E76-0A03-A9796A653907}"/>
              </a:ext>
            </a:extLst>
          </p:cNvPr>
          <p:cNvSpPr>
            <a:spLocks noGrp="1"/>
          </p:cNvSpPr>
          <p:nvPr>
            <p:ph type="dt" sz="half" idx="10"/>
          </p:nvPr>
        </p:nvSpPr>
        <p:spPr/>
        <p:txBody>
          <a:bodyPr/>
          <a:lstStyle/>
          <a:p>
            <a:fld id="{164C5C9F-F4E2-43A5-90F5-C6B4D6E1162E}" type="datetimeFigureOut">
              <a:rPr lang="en-ZA" smtClean="0"/>
              <a:t>2023/09/24</a:t>
            </a:fld>
            <a:endParaRPr lang="en-ZA"/>
          </a:p>
        </p:txBody>
      </p:sp>
      <p:sp>
        <p:nvSpPr>
          <p:cNvPr id="5" name="Footer Placeholder 4">
            <a:extLst>
              <a:ext uri="{FF2B5EF4-FFF2-40B4-BE49-F238E27FC236}">
                <a16:creationId xmlns:a16="http://schemas.microsoft.com/office/drawing/2014/main" id="{E0C8A36D-BC01-2A21-6E12-51CEFB8D320F}"/>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CC481C43-0369-97B2-F7EC-059E5E3F9AC5}"/>
              </a:ext>
            </a:extLst>
          </p:cNvPr>
          <p:cNvSpPr>
            <a:spLocks noGrp="1"/>
          </p:cNvSpPr>
          <p:nvPr>
            <p:ph type="sldNum" sz="quarter" idx="12"/>
          </p:nvPr>
        </p:nvSpPr>
        <p:spPr/>
        <p:txBody>
          <a:bodyPr/>
          <a:lstStyle/>
          <a:p>
            <a:fld id="{BD13AB7D-9702-4AB3-A536-5AB4538386F8}" type="slidenum">
              <a:rPr lang="en-ZA" smtClean="0"/>
              <a:t>‹#›</a:t>
            </a:fld>
            <a:endParaRPr lang="en-ZA"/>
          </a:p>
        </p:txBody>
      </p:sp>
    </p:spTree>
    <p:extLst>
      <p:ext uri="{BB962C8B-B14F-4D97-AF65-F5344CB8AC3E}">
        <p14:creationId xmlns:p14="http://schemas.microsoft.com/office/powerpoint/2010/main" val="3033431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87550-3545-417A-A4C8-192B65F4403C}"/>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965C4C28-27CD-6861-0200-97A22ABC8E3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02EE45FA-7D2F-6CD5-3D17-8F67878D5BA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28B6DD13-DA19-F5C6-1170-39AE08A4ADF3}"/>
              </a:ext>
            </a:extLst>
          </p:cNvPr>
          <p:cNvSpPr>
            <a:spLocks noGrp="1"/>
          </p:cNvSpPr>
          <p:nvPr>
            <p:ph type="dt" sz="half" idx="10"/>
          </p:nvPr>
        </p:nvSpPr>
        <p:spPr/>
        <p:txBody>
          <a:bodyPr/>
          <a:lstStyle/>
          <a:p>
            <a:fld id="{164C5C9F-F4E2-43A5-90F5-C6B4D6E1162E}" type="datetimeFigureOut">
              <a:rPr lang="en-ZA" smtClean="0"/>
              <a:t>2023/09/24</a:t>
            </a:fld>
            <a:endParaRPr lang="en-ZA"/>
          </a:p>
        </p:txBody>
      </p:sp>
      <p:sp>
        <p:nvSpPr>
          <p:cNvPr id="6" name="Footer Placeholder 5">
            <a:extLst>
              <a:ext uri="{FF2B5EF4-FFF2-40B4-BE49-F238E27FC236}">
                <a16:creationId xmlns:a16="http://schemas.microsoft.com/office/drawing/2014/main" id="{6B63F3C6-0CE2-C1EF-0AC0-D181F71E67C0}"/>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F85DB3D9-D104-667B-E447-50229016A38A}"/>
              </a:ext>
            </a:extLst>
          </p:cNvPr>
          <p:cNvSpPr>
            <a:spLocks noGrp="1"/>
          </p:cNvSpPr>
          <p:nvPr>
            <p:ph type="sldNum" sz="quarter" idx="12"/>
          </p:nvPr>
        </p:nvSpPr>
        <p:spPr/>
        <p:txBody>
          <a:bodyPr/>
          <a:lstStyle/>
          <a:p>
            <a:fld id="{BD13AB7D-9702-4AB3-A536-5AB4538386F8}" type="slidenum">
              <a:rPr lang="en-ZA" smtClean="0"/>
              <a:t>‹#›</a:t>
            </a:fld>
            <a:endParaRPr lang="en-ZA"/>
          </a:p>
        </p:txBody>
      </p:sp>
    </p:spTree>
    <p:extLst>
      <p:ext uri="{BB962C8B-B14F-4D97-AF65-F5344CB8AC3E}">
        <p14:creationId xmlns:p14="http://schemas.microsoft.com/office/powerpoint/2010/main" val="63972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868E5-F68A-2065-97E5-6C584C18B037}"/>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9A806032-EC82-CFFE-D288-C0D55965FC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DD9E608-860D-BAFE-4495-DC91823EC4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CCC416E6-EA46-8FF5-826D-F7AC963CC9C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DA9356-3248-395C-6743-2D9821F31C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701694ED-D267-F435-6499-CAA4006ED79D}"/>
              </a:ext>
            </a:extLst>
          </p:cNvPr>
          <p:cNvSpPr>
            <a:spLocks noGrp="1"/>
          </p:cNvSpPr>
          <p:nvPr>
            <p:ph type="dt" sz="half" idx="10"/>
          </p:nvPr>
        </p:nvSpPr>
        <p:spPr/>
        <p:txBody>
          <a:bodyPr/>
          <a:lstStyle/>
          <a:p>
            <a:fld id="{164C5C9F-F4E2-43A5-90F5-C6B4D6E1162E}" type="datetimeFigureOut">
              <a:rPr lang="en-ZA" smtClean="0"/>
              <a:t>2023/09/24</a:t>
            </a:fld>
            <a:endParaRPr lang="en-ZA"/>
          </a:p>
        </p:txBody>
      </p:sp>
      <p:sp>
        <p:nvSpPr>
          <p:cNvPr id="8" name="Footer Placeholder 7">
            <a:extLst>
              <a:ext uri="{FF2B5EF4-FFF2-40B4-BE49-F238E27FC236}">
                <a16:creationId xmlns:a16="http://schemas.microsoft.com/office/drawing/2014/main" id="{0A3D6BB2-33DE-130E-8327-CC18A0E14CE2}"/>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id="{22529D61-EA44-E15B-3A15-C16B8CE6334C}"/>
              </a:ext>
            </a:extLst>
          </p:cNvPr>
          <p:cNvSpPr>
            <a:spLocks noGrp="1"/>
          </p:cNvSpPr>
          <p:nvPr>
            <p:ph type="sldNum" sz="quarter" idx="12"/>
          </p:nvPr>
        </p:nvSpPr>
        <p:spPr/>
        <p:txBody>
          <a:bodyPr/>
          <a:lstStyle/>
          <a:p>
            <a:fld id="{BD13AB7D-9702-4AB3-A536-5AB4538386F8}" type="slidenum">
              <a:rPr lang="en-ZA" smtClean="0"/>
              <a:t>‹#›</a:t>
            </a:fld>
            <a:endParaRPr lang="en-ZA"/>
          </a:p>
        </p:txBody>
      </p:sp>
    </p:spTree>
    <p:extLst>
      <p:ext uri="{BB962C8B-B14F-4D97-AF65-F5344CB8AC3E}">
        <p14:creationId xmlns:p14="http://schemas.microsoft.com/office/powerpoint/2010/main" val="1686595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61527-4EF9-142F-4C00-98C295FFC01B}"/>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1E431696-D480-2C7D-E19B-32FB76C58878}"/>
              </a:ext>
            </a:extLst>
          </p:cNvPr>
          <p:cNvSpPr>
            <a:spLocks noGrp="1"/>
          </p:cNvSpPr>
          <p:nvPr>
            <p:ph type="dt" sz="half" idx="10"/>
          </p:nvPr>
        </p:nvSpPr>
        <p:spPr/>
        <p:txBody>
          <a:bodyPr/>
          <a:lstStyle/>
          <a:p>
            <a:fld id="{164C5C9F-F4E2-43A5-90F5-C6B4D6E1162E}" type="datetimeFigureOut">
              <a:rPr lang="en-ZA" smtClean="0"/>
              <a:t>2023/09/24</a:t>
            </a:fld>
            <a:endParaRPr lang="en-ZA"/>
          </a:p>
        </p:txBody>
      </p:sp>
      <p:sp>
        <p:nvSpPr>
          <p:cNvPr id="4" name="Footer Placeholder 3">
            <a:extLst>
              <a:ext uri="{FF2B5EF4-FFF2-40B4-BE49-F238E27FC236}">
                <a16:creationId xmlns:a16="http://schemas.microsoft.com/office/drawing/2014/main" id="{70B02EE9-E15E-2934-F473-A748D32C371D}"/>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65854AB4-E3EC-8174-2C95-18BC564552A4}"/>
              </a:ext>
            </a:extLst>
          </p:cNvPr>
          <p:cNvSpPr>
            <a:spLocks noGrp="1"/>
          </p:cNvSpPr>
          <p:nvPr>
            <p:ph type="sldNum" sz="quarter" idx="12"/>
          </p:nvPr>
        </p:nvSpPr>
        <p:spPr/>
        <p:txBody>
          <a:bodyPr/>
          <a:lstStyle/>
          <a:p>
            <a:fld id="{BD13AB7D-9702-4AB3-A536-5AB4538386F8}" type="slidenum">
              <a:rPr lang="en-ZA" smtClean="0"/>
              <a:t>‹#›</a:t>
            </a:fld>
            <a:endParaRPr lang="en-ZA"/>
          </a:p>
        </p:txBody>
      </p:sp>
    </p:spTree>
    <p:extLst>
      <p:ext uri="{BB962C8B-B14F-4D97-AF65-F5344CB8AC3E}">
        <p14:creationId xmlns:p14="http://schemas.microsoft.com/office/powerpoint/2010/main" val="345790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A10AD7-CF05-583C-4ABB-293625787D07}"/>
              </a:ext>
            </a:extLst>
          </p:cNvPr>
          <p:cNvSpPr>
            <a:spLocks noGrp="1"/>
          </p:cNvSpPr>
          <p:nvPr>
            <p:ph type="dt" sz="half" idx="10"/>
          </p:nvPr>
        </p:nvSpPr>
        <p:spPr/>
        <p:txBody>
          <a:bodyPr/>
          <a:lstStyle/>
          <a:p>
            <a:fld id="{164C5C9F-F4E2-43A5-90F5-C6B4D6E1162E}" type="datetimeFigureOut">
              <a:rPr lang="en-ZA" smtClean="0"/>
              <a:t>2023/09/24</a:t>
            </a:fld>
            <a:endParaRPr lang="en-ZA"/>
          </a:p>
        </p:txBody>
      </p:sp>
      <p:sp>
        <p:nvSpPr>
          <p:cNvPr id="3" name="Footer Placeholder 2">
            <a:extLst>
              <a:ext uri="{FF2B5EF4-FFF2-40B4-BE49-F238E27FC236}">
                <a16:creationId xmlns:a16="http://schemas.microsoft.com/office/drawing/2014/main" id="{88733BD0-162D-6918-4C0B-B3896A807042}"/>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id="{90575CDC-7AB3-70B7-BE58-77CEDAC223DF}"/>
              </a:ext>
            </a:extLst>
          </p:cNvPr>
          <p:cNvSpPr>
            <a:spLocks noGrp="1"/>
          </p:cNvSpPr>
          <p:nvPr>
            <p:ph type="sldNum" sz="quarter" idx="12"/>
          </p:nvPr>
        </p:nvSpPr>
        <p:spPr/>
        <p:txBody>
          <a:bodyPr/>
          <a:lstStyle/>
          <a:p>
            <a:fld id="{BD13AB7D-9702-4AB3-A536-5AB4538386F8}" type="slidenum">
              <a:rPr lang="en-ZA" smtClean="0"/>
              <a:t>‹#›</a:t>
            </a:fld>
            <a:endParaRPr lang="en-ZA"/>
          </a:p>
        </p:txBody>
      </p:sp>
    </p:spTree>
    <p:extLst>
      <p:ext uri="{BB962C8B-B14F-4D97-AF65-F5344CB8AC3E}">
        <p14:creationId xmlns:p14="http://schemas.microsoft.com/office/powerpoint/2010/main" val="2195511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1A915-3DFD-52E4-6471-3147EA8409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41D2DEB5-840C-5124-106C-DB236E4AA1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52060DBC-C771-F298-50B2-F13423A4B8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0C3A40-5A5D-39F9-8686-6B5210AC6F83}"/>
              </a:ext>
            </a:extLst>
          </p:cNvPr>
          <p:cNvSpPr>
            <a:spLocks noGrp="1"/>
          </p:cNvSpPr>
          <p:nvPr>
            <p:ph type="dt" sz="half" idx="10"/>
          </p:nvPr>
        </p:nvSpPr>
        <p:spPr/>
        <p:txBody>
          <a:bodyPr/>
          <a:lstStyle/>
          <a:p>
            <a:fld id="{164C5C9F-F4E2-43A5-90F5-C6B4D6E1162E}" type="datetimeFigureOut">
              <a:rPr lang="en-ZA" smtClean="0"/>
              <a:t>2023/09/24</a:t>
            </a:fld>
            <a:endParaRPr lang="en-ZA"/>
          </a:p>
        </p:txBody>
      </p:sp>
      <p:sp>
        <p:nvSpPr>
          <p:cNvPr id="6" name="Footer Placeholder 5">
            <a:extLst>
              <a:ext uri="{FF2B5EF4-FFF2-40B4-BE49-F238E27FC236}">
                <a16:creationId xmlns:a16="http://schemas.microsoft.com/office/drawing/2014/main" id="{F07EF31B-62D4-60EF-54D1-FD9DDEDBB59B}"/>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E54B446C-B762-8B26-1D18-433EA662D24D}"/>
              </a:ext>
            </a:extLst>
          </p:cNvPr>
          <p:cNvSpPr>
            <a:spLocks noGrp="1"/>
          </p:cNvSpPr>
          <p:nvPr>
            <p:ph type="sldNum" sz="quarter" idx="12"/>
          </p:nvPr>
        </p:nvSpPr>
        <p:spPr/>
        <p:txBody>
          <a:bodyPr/>
          <a:lstStyle/>
          <a:p>
            <a:fld id="{BD13AB7D-9702-4AB3-A536-5AB4538386F8}" type="slidenum">
              <a:rPr lang="en-ZA" smtClean="0"/>
              <a:t>‹#›</a:t>
            </a:fld>
            <a:endParaRPr lang="en-ZA"/>
          </a:p>
        </p:txBody>
      </p:sp>
    </p:spTree>
    <p:extLst>
      <p:ext uri="{BB962C8B-B14F-4D97-AF65-F5344CB8AC3E}">
        <p14:creationId xmlns:p14="http://schemas.microsoft.com/office/powerpoint/2010/main" val="1414905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AD065-3B8C-0BBF-FB28-3246F71A2E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8F24A016-56B3-FD87-E027-4B8A9050F9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id="{CD743630-BBEA-573E-88CD-B8DAD86F37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50FAA2-6750-61D6-92E6-C097061FA5FA}"/>
              </a:ext>
            </a:extLst>
          </p:cNvPr>
          <p:cNvSpPr>
            <a:spLocks noGrp="1"/>
          </p:cNvSpPr>
          <p:nvPr>
            <p:ph type="dt" sz="half" idx="10"/>
          </p:nvPr>
        </p:nvSpPr>
        <p:spPr/>
        <p:txBody>
          <a:bodyPr/>
          <a:lstStyle/>
          <a:p>
            <a:fld id="{164C5C9F-F4E2-43A5-90F5-C6B4D6E1162E}" type="datetimeFigureOut">
              <a:rPr lang="en-ZA" smtClean="0"/>
              <a:t>2023/09/24</a:t>
            </a:fld>
            <a:endParaRPr lang="en-ZA"/>
          </a:p>
        </p:txBody>
      </p:sp>
      <p:sp>
        <p:nvSpPr>
          <p:cNvPr id="6" name="Footer Placeholder 5">
            <a:extLst>
              <a:ext uri="{FF2B5EF4-FFF2-40B4-BE49-F238E27FC236}">
                <a16:creationId xmlns:a16="http://schemas.microsoft.com/office/drawing/2014/main" id="{6C6730A6-F7A3-EF54-8874-B9F66CA77C7E}"/>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6A830B20-39E6-1EB4-DA33-4C3F9E9B2AAD}"/>
              </a:ext>
            </a:extLst>
          </p:cNvPr>
          <p:cNvSpPr>
            <a:spLocks noGrp="1"/>
          </p:cNvSpPr>
          <p:nvPr>
            <p:ph type="sldNum" sz="quarter" idx="12"/>
          </p:nvPr>
        </p:nvSpPr>
        <p:spPr/>
        <p:txBody>
          <a:bodyPr/>
          <a:lstStyle/>
          <a:p>
            <a:fld id="{BD13AB7D-9702-4AB3-A536-5AB4538386F8}" type="slidenum">
              <a:rPr lang="en-ZA" smtClean="0"/>
              <a:t>‹#›</a:t>
            </a:fld>
            <a:endParaRPr lang="en-ZA"/>
          </a:p>
        </p:txBody>
      </p:sp>
    </p:spTree>
    <p:extLst>
      <p:ext uri="{BB962C8B-B14F-4D97-AF65-F5344CB8AC3E}">
        <p14:creationId xmlns:p14="http://schemas.microsoft.com/office/powerpoint/2010/main" val="3128814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77A1965-6E3A-0597-F8F5-FAB8135D15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A42E8236-3DBC-D136-CE6D-989044A8EB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FB809770-CE41-0629-822D-EF02DB4DBD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C5C9F-F4E2-43A5-90F5-C6B4D6E1162E}" type="datetimeFigureOut">
              <a:rPr lang="en-ZA" smtClean="0"/>
              <a:t>2023/09/24</a:t>
            </a:fld>
            <a:endParaRPr lang="en-ZA"/>
          </a:p>
        </p:txBody>
      </p:sp>
      <p:sp>
        <p:nvSpPr>
          <p:cNvPr id="5" name="Footer Placeholder 4">
            <a:extLst>
              <a:ext uri="{FF2B5EF4-FFF2-40B4-BE49-F238E27FC236}">
                <a16:creationId xmlns:a16="http://schemas.microsoft.com/office/drawing/2014/main" id="{22A756AF-4D34-75A1-CB71-2B6B7F90A0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id="{5C2C1367-C8CE-593C-6F92-A38E1241B0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13AB7D-9702-4AB3-A536-5AB4538386F8}" type="slidenum">
              <a:rPr lang="en-ZA" smtClean="0"/>
              <a:t>‹#›</a:t>
            </a:fld>
            <a:endParaRPr lang="en-ZA"/>
          </a:p>
        </p:txBody>
      </p:sp>
    </p:spTree>
    <p:extLst>
      <p:ext uri="{BB962C8B-B14F-4D97-AF65-F5344CB8AC3E}">
        <p14:creationId xmlns:p14="http://schemas.microsoft.com/office/powerpoint/2010/main" val="440541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3" name="Rectangle 1032">
            <a:extLst>
              <a:ext uri="{FF2B5EF4-FFF2-40B4-BE49-F238E27FC236}">
                <a16:creationId xmlns:a16="http://schemas.microsoft.com/office/drawing/2014/main" id="{08373A3F-54E0-424E-A84D-3522122109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F14438-225E-0EB0-1429-3CAAECA280E2}"/>
              </a:ext>
            </a:extLst>
          </p:cNvPr>
          <p:cNvSpPr>
            <a:spLocks noGrp="1"/>
          </p:cNvSpPr>
          <p:nvPr>
            <p:ph type="ctrTitle"/>
          </p:nvPr>
        </p:nvSpPr>
        <p:spPr>
          <a:xfrm>
            <a:off x="4354513" y="841375"/>
            <a:ext cx="3505200" cy="3114698"/>
          </a:xfrm>
        </p:spPr>
        <p:txBody>
          <a:bodyPr>
            <a:normAutofit/>
          </a:bodyPr>
          <a:lstStyle/>
          <a:p>
            <a:r>
              <a:rPr lang="en-GB" sz="2700" b="1" kern="1400" spc="25">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Barriers to and facilitators of self-disclosure by male victims of child sexual abuse: A rapid review</a:t>
            </a:r>
            <a:br>
              <a:rPr lang="en-ZA" sz="2700" b="1" kern="1400" spc="25">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br>
            <a:endParaRPr lang="en-ZA" sz="2700">
              <a:solidFill>
                <a:schemeClr val="bg1"/>
              </a:solidFill>
            </a:endParaRPr>
          </a:p>
        </p:txBody>
      </p:sp>
      <p:sp>
        <p:nvSpPr>
          <p:cNvPr id="3" name="Subtitle 2">
            <a:extLst>
              <a:ext uri="{FF2B5EF4-FFF2-40B4-BE49-F238E27FC236}">
                <a16:creationId xmlns:a16="http://schemas.microsoft.com/office/drawing/2014/main" id="{F343A0D6-96D4-A528-DD70-1BB3EC3D05AA}"/>
              </a:ext>
            </a:extLst>
          </p:cNvPr>
          <p:cNvSpPr>
            <a:spLocks noGrp="1"/>
          </p:cNvSpPr>
          <p:nvPr>
            <p:ph type="subTitle" idx="1"/>
          </p:nvPr>
        </p:nvSpPr>
        <p:spPr>
          <a:xfrm>
            <a:off x="4354513" y="4337072"/>
            <a:ext cx="3506264" cy="1671616"/>
          </a:xfrm>
        </p:spPr>
        <p:txBody>
          <a:bodyPr>
            <a:normAutofit lnSpcReduction="10000"/>
          </a:bodyPr>
          <a:lstStyle/>
          <a:p>
            <a:r>
              <a:rPr lang="en-ZA" dirty="0">
                <a:solidFill>
                  <a:schemeClr val="bg1"/>
                </a:solidFill>
              </a:rPr>
              <a:t>Dr S Smith </a:t>
            </a:r>
          </a:p>
          <a:p>
            <a:r>
              <a:rPr lang="en-ZA" dirty="0">
                <a:solidFill>
                  <a:schemeClr val="bg1"/>
                </a:solidFill>
              </a:rPr>
              <a:t>Me R Snyman</a:t>
            </a:r>
          </a:p>
          <a:p>
            <a:r>
              <a:rPr lang="en-ZA" dirty="0">
                <a:solidFill>
                  <a:schemeClr val="bg1"/>
                </a:solidFill>
              </a:rPr>
              <a:t>Me K </a:t>
            </a:r>
            <a:r>
              <a:rPr lang="en-ZA">
                <a:solidFill>
                  <a:schemeClr val="bg1"/>
                </a:solidFill>
              </a:rPr>
              <a:t>Van Schalkwyk </a:t>
            </a:r>
            <a:endParaRPr lang="en-ZA" dirty="0">
              <a:solidFill>
                <a:schemeClr val="bg1"/>
              </a:solidFill>
            </a:endParaRPr>
          </a:p>
          <a:p>
            <a:r>
              <a:rPr lang="en-ZA" dirty="0">
                <a:solidFill>
                  <a:schemeClr val="bg1"/>
                </a:solidFill>
              </a:rPr>
              <a:t>NWU</a:t>
            </a:r>
          </a:p>
        </p:txBody>
      </p:sp>
      <p:grpSp>
        <p:nvGrpSpPr>
          <p:cNvPr id="1035" name="Group 1034">
            <a:extLst>
              <a:ext uri="{FF2B5EF4-FFF2-40B4-BE49-F238E27FC236}">
                <a16:creationId xmlns:a16="http://schemas.microsoft.com/office/drawing/2014/main" id="{B7BAEF06-AB74-442C-8C30-B88233FD836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0"/>
            <a:ext cx="4087640" cy="6858000"/>
            <a:chOff x="1" y="0"/>
            <a:chExt cx="4087640" cy="6858000"/>
          </a:xfrm>
          <a:effectLst>
            <a:outerShdw blurRad="381000" dist="152400" algn="ctr" rotWithShape="0">
              <a:srgbClr val="000000">
                <a:alpha val="10000"/>
              </a:srgbClr>
            </a:outerShdw>
          </a:effectLst>
        </p:grpSpPr>
        <p:grpSp>
          <p:nvGrpSpPr>
            <p:cNvPr id="1036" name="Group 1035">
              <a:extLst>
                <a:ext uri="{FF2B5EF4-FFF2-40B4-BE49-F238E27FC236}">
                  <a16:creationId xmlns:a16="http://schemas.microsoft.com/office/drawing/2014/main" id="{BDFD9AA5-A6A4-499F-BB09-5CD7F814589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 y="0"/>
              <a:ext cx="3986041" cy="6858000"/>
              <a:chOff x="1" y="0"/>
              <a:chExt cx="3986041" cy="6858000"/>
            </a:xfrm>
          </p:grpSpPr>
          <p:sp>
            <p:nvSpPr>
              <p:cNvPr id="1040" name="Freeform: Shape 1039">
                <a:extLst>
                  <a:ext uri="{FF2B5EF4-FFF2-40B4-BE49-F238E27FC236}">
                    <a16:creationId xmlns:a16="http://schemas.microsoft.com/office/drawing/2014/main" id="{5F499571-4EEA-4442-B71C-2972335B35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3986041" cy="6858000"/>
              </a:xfrm>
              <a:custGeom>
                <a:avLst/>
                <a:gdLst>
                  <a:gd name="connsiteX0" fmla="*/ 0 w 3986041"/>
                  <a:gd name="connsiteY0" fmla="*/ 0 h 6858000"/>
                  <a:gd name="connsiteX1" fmla="*/ 3066495 w 3986041"/>
                  <a:gd name="connsiteY1" fmla="*/ 0 h 6858000"/>
                  <a:gd name="connsiteX2" fmla="*/ 3427241 w 3986041"/>
                  <a:gd name="connsiteY2" fmla="*/ 1211943 h 6858000"/>
                  <a:gd name="connsiteX3" fmla="*/ 3986041 w 3986041"/>
                  <a:gd name="connsiteY3" fmla="*/ 4122057 h 6858000"/>
                  <a:gd name="connsiteX4" fmla="*/ 3751724 w 3986041"/>
                  <a:gd name="connsiteY4" fmla="*/ 6858000 h 6858000"/>
                  <a:gd name="connsiteX5" fmla="*/ 0 w 3986041"/>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86041" h="6858000">
                    <a:moveTo>
                      <a:pt x="0" y="0"/>
                    </a:moveTo>
                    <a:lnTo>
                      <a:pt x="3066495" y="0"/>
                    </a:lnTo>
                    <a:lnTo>
                      <a:pt x="3427241" y="1211943"/>
                    </a:lnTo>
                    <a:lnTo>
                      <a:pt x="3986041" y="4122057"/>
                    </a:lnTo>
                    <a:lnTo>
                      <a:pt x="3751724" y="6858000"/>
                    </a:lnTo>
                    <a:lnTo>
                      <a:pt x="0" y="6858000"/>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1" name="Freeform: Shape 1040">
                <a:extLst>
                  <a:ext uri="{FF2B5EF4-FFF2-40B4-BE49-F238E27FC236}">
                    <a16:creationId xmlns:a16="http://schemas.microsoft.com/office/drawing/2014/main" id="{9FFC7284-7A71-4F33-AB06-E0D1EB1CAF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3986041" cy="6858000"/>
              </a:xfrm>
              <a:custGeom>
                <a:avLst/>
                <a:gdLst>
                  <a:gd name="connsiteX0" fmla="*/ 0 w 3986041"/>
                  <a:gd name="connsiteY0" fmla="*/ 0 h 6858000"/>
                  <a:gd name="connsiteX1" fmla="*/ 3066495 w 3986041"/>
                  <a:gd name="connsiteY1" fmla="*/ 0 h 6858000"/>
                  <a:gd name="connsiteX2" fmla="*/ 3427241 w 3986041"/>
                  <a:gd name="connsiteY2" fmla="*/ 1211943 h 6858000"/>
                  <a:gd name="connsiteX3" fmla="*/ 3986041 w 3986041"/>
                  <a:gd name="connsiteY3" fmla="*/ 4122057 h 6858000"/>
                  <a:gd name="connsiteX4" fmla="*/ 3751724 w 3986041"/>
                  <a:gd name="connsiteY4" fmla="*/ 6858000 h 6858000"/>
                  <a:gd name="connsiteX5" fmla="*/ 0 w 3986041"/>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86041" h="6858000">
                    <a:moveTo>
                      <a:pt x="0" y="0"/>
                    </a:moveTo>
                    <a:lnTo>
                      <a:pt x="3066495" y="0"/>
                    </a:lnTo>
                    <a:lnTo>
                      <a:pt x="3427241" y="1211943"/>
                    </a:lnTo>
                    <a:lnTo>
                      <a:pt x="3986041" y="4122057"/>
                    </a:lnTo>
                    <a:lnTo>
                      <a:pt x="3751724" y="6858000"/>
                    </a:lnTo>
                    <a:lnTo>
                      <a:pt x="0" y="6858000"/>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7" name="Group 1036">
              <a:extLst>
                <a:ext uri="{FF2B5EF4-FFF2-40B4-BE49-F238E27FC236}">
                  <a16:creationId xmlns:a16="http://schemas.microsoft.com/office/drawing/2014/main" id="{C27F758D-B23C-459E-AD21-6621782C726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748588" y="0"/>
              <a:ext cx="1339053" cy="6858000"/>
              <a:chOff x="2748588" y="0"/>
              <a:chExt cx="1339053" cy="6858000"/>
            </a:xfrm>
          </p:grpSpPr>
          <p:sp>
            <p:nvSpPr>
              <p:cNvPr id="1038" name="Freeform: Shape 1037">
                <a:extLst>
                  <a:ext uri="{FF2B5EF4-FFF2-40B4-BE49-F238E27FC236}">
                    <a16:creationId xmlns:a16="http://schemas.microsoft.com/office/drawing/2014/main" id="{08DD5D69-A882-48D7-ACFB-68E2DC6B04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748588" y="0"/>
                <a:ext cx="1339053" cy="6858000"/>
              </a:xfrm>
              <a:custGeom>
                <a:avLst/>
                <a:gdLst>
                  <a:gd name="connsiteX0" fmla="*/ 850532 w 1339053"/>
                  <a:gd name="connsiteY0" fmla="*/ 3481838 h 6858000"/>
                  <a:gd name="connsiteX1" fmla="*/ 877027 w 1339053"/>
                  <a:gd name="connsiteY1" fmla="*/ 3490955 h 6858000"/>
                  <a:gd name="connsiteX2" fmla="*/ 922718 w 1339053"/>
                  <a:gd name="connsiteY2" fmla="*/ 3516472 h 6858000"/>
                  <a:gd name="connsiteX3" fmla="*/ 1094179 w 1339053"/>
                  <a:gd name="connsiteY3" fmla="*/ 3567567 h 6858000"/>
                  <a:gd name="connsiteX4" fmla="*/ 1118891 w 1339053"/>
                  <a:gd name="connsiteY4" fmla="*/ 3568331 h 6858000"/>
                  <a:gd name="connsiteX5" fmla="*/ 1295961 w 1339053"/>
                  <a:gd name="connsiteY5" fmla="*/ 3584709 h 6858000"/>
                  <a:gd name="connsiteX6" fmla="*/ 1308070 w 1339053"/>
                  <a:gd name="connsiteY6" fmla="*/ 3585183 h 6858000"/>
                  <a:gd name="connsiteX7" fmla="*/ 1325263 w 1339053"/>
                  <a:gd name="connsiteY7" fmla="*/ 3705453 h 6858000"/>
                  <a:gd name="connsiteX8" fmla="*/ 1334107 w 1339053"/>
                  <a:gd name="connsiteY8" fmla="*/ 3772268 h 6858000"/>
                  <a:gd name="connsiteX9" fmla="*/ 1338203 w 1339053"/>
                  <a:gd name="connsiteY9" fmla="*/ 3831076 h 6858000"/>
                  <a:gd name="connsiteX10" fmla="*/ 1338805 w 1339053"/>
                  <a:gd name="connsiteY10" fmla="*/ 3839709 h 6858000"/>
                  <a:gd name="connsiteX11" fmla="*/ 1335635 w 1339053"/>
                  <a:gd name="connsiteY11" fmla="*/ 4118635 h 6858000"/>
                  <a:gd name="connsiteX12" fmla="*/ 1337171 w 1339053"/>
                  <a:gd name="connsiteY12" fmla="*/ 4209403 h 6858000"/>
                  <a:gd name="connsiteX13" fmla="*/ 1325840 w 1339053"/>
                  <a:gd name="connsiteY13" fmla="*/ 4309174 h 6858000"/>
                  <a:gd name="connsiteX14" fmla="*/ 1321122 w 1339053"/>
                  <a:gd name="connsiteY14" fmla="*/ 4473630 h 6858000"/>
                  <a:gd name="connsiteX15" fmla="*/ 1302196 w 1339053"/>
                  <a:gd name="connsiteY15" fmla="*/ 4791709 h 6858000"/>
                  <a:gd name="connsiteX16" fmla="*/ 1293239 w 1339053"/>
                  <a:gd name="connsiteY16" fmla="*/ 4860048 h 6858000"/>
                  <a:gd name="connsiteX17" fmla="*/ 1288829 w 1339053"/>
                  <a:gd name="connsiteY17" fmla="*/ 5039837 h 6858000"/>
                  <a:gd name="connsiteX18" fmla="*/ 1289584 w 1339053"/>
                  <a:gd name="connsiteY18" fmla="*/ 5148703 h 6858000"/>
                  <a:gd name="connsiteX19" fmla="*/ 1282205 w 1339053"/>
                  <a:gd name="connsiteY19" fmla="*/ 5236435 h 6858000"/>
                  <a:gd name="connsiteX20" fmla="*/ 1268145 w 1339053"/>
                  <a:gd name="connsiteY20" fmla="*/ 5311662 h 6858000"/>
                  <a:gd name="connsiteX21" fmla="*/ 1250547 w 1339053"/>
                  <a:gd name="connsiteY21" fmla="*/ 5515595 h 6858000"/>
                  <a:gd name="connsiteX22" fmla="*/ 1243323 w 1339053"/>
                  <a:gd name="connsiteY22" fmla="*/ 5596885 h 6858000"/>
                  <a:gd name="connsiteX23" fmla="*/ 1238303 w 1339053"/>
                  <a:gd name="connsiteY23" fmla="*/ 5812036 h 6858000"/>
                  <a:gd name="connsiteX24" fmla="*/ 1223551 w 1339053"/>
                  <a:gd name="connsiteY24" fmla="*/ 5991171 h 6858000"/>
                  <a:gd name="connsiteX25" fmla="*/ 1219699 w 1339053"/>
                  <a:gd name="connsiteY25" fmla="*/ 6066726 h 6858000"/>
                  <a:gd name="connsiteX26" fmla="*/ 1199935 w 1339053"/>
                  <a:gd name="connsiteY26" fmla="*/ 6236130 h 6858000"/>
                  <a:gd name="connsiteX27" fmla="*/ 1192857 w 1339053"/>
                  <a:gd name="connsiteY27" fmla="*/ 6333267 h 6858000"/>
                  <a:gd name="connsiteX28" fmla="*/ 1148174 w 1339053"/>
                  <a:gd name="connsiteY28" fmla="*/ 6561849 h 6858000"/>
                  <a:gd name="connsiteX29" fmla="*/ 1100424 w 1339053"/>
                  <a:gd name="connsiteY29" fmla="*/ 6797385 h 6858000"/>
                  <a:gd name="connsiteX30" fmla="*/ 1085621 w 1339053"/>
                  <a:gd name="connsiteY30" fmla="*/ 6858000 h 6858000"/>
                  <a:gd name="connsiteX31" fmla="*/ 932341 w 1339053"/>
                  <a:gd name="connsiteY31" fmla="*/ 6858000 h 6858000"/>
                  <a:gd name="connsiteX32" fmla="*/ 944496 w 1339053"/>
                  <a:gd name="connsiteY32" fmla="*/ 6829656 h 6858000"/>
                  <a:gd name="connsiteX33" fmla="*/ 913239 w 1339053"/>
                  <a:gd name="connsiteY33" fmla="*/ 6720119 h 6858000"/>
                  <a:gd name="connsiteX34" fmla="*/ 870682 w 1339053"/>
                  <a:gd name="connsiteY34" fmla="*/ 6655346 h 6858000"/>
                  <a:gd name="connsiteX35" fmla="*/ 846442 w 1339053"/>
                  <a:gd name="connsiteY35" fmla="*/ 6498594 h 6858000"/>
                  <a:gd name="connsiteX36" fmla="*/ 881150 w 1339053"/>
                  <a:gd name="connsiteY36" fmla="*/ 6473756 h 6858000"/>
                  <a:gd name="connsiteX37" fmla="*/ 922470 w 1339053"/>
                  <a:gd name="connsiteY37" fmla="*/ 6377035 h 6858000"/>
                  <a:gd name="connsiteX38" fmla="*/ 955039 w 1339053"/>
                  <a:gd name="connsiteY38" fmla="*/ 6268585 h 6858000"/>
                  <a:gd name="connsiteX39" fmla="*/ 1024350 w 1339053"/>
                  <a:gd name="connsiteY39" fmla="*/ 6083443 h 6858000"/>
                  <a:gd name="connsiteX40" fmla="*/ 999696 w 1339053"/>
                  <a:gd name="connsiteY40" fmla="*/ 5938416 h 6858000"/>
                  <a:gd name="connsiteX41" fmla="*/ 988342 w 1339053"/>
                  <a:gd name="connsiteY41" fmla="*/ 5882426 h 6858000"/>
                  <a:gd name="connsiteX42" fmla="*/ 985444 w 1339053"/>
                  <a:gd name="connsiteY42" fmla="*/ 5832438 h 6858000"/>
                  <a:gd name="connsiteX43" fmla="*/ 992016 w 1339053"/>
                  <a:gd name="connsiteY43" fmla="*/ 5777751 h 6858000"/>
                  <a:gd name="connsiteX44" fmla="*/ 995028 w 1339053"/>
                  <a:gd name="connsiteY44" fmla="*/ 5641832 h 6858000"/>
                  <a:gd name="connsiteX45" fmla="*/ 981247 w 1339053"/>
                  <a:gd name="connsiteY45" fmla="*/ 5562522 h 6858000"/>
                  <a:gd name="connsiteX46" fmla="*/ 995131 w 1339053"/>
                  <a:gd name="connsiteY46" fmla="*/ 5398075 h 6858000"/>
                  <a:gd name="connsiteX47" fmla="*/ 997379 w 1339053"/>
                  <a:gd name="connsiteY47" fmla="*/ 5283928 h 6858000"/>
                  <a:gd name="connsiteX48" fmla="*/ 979617 w 1339053"/>
                  <a:gd name="connsiteY48" fmla="*/ 5157396 h 6858000"/>
                  <a:gd name="connsiteX49" fmla="*/ 976441 w 1339053"/>
                  <a:gd name="connsiteY49" fmla="*/ 5139485 h 6858000"/>
                  <a:gd name="connsiteX50" fmla="*/ 953793 w 1339053"/>
                  <a:gd name="connsiteY50" fmla="*/ 5091862 h 6858000"/>
                  <a:gd name="connsiteX51" fmla="*/ 853056 w 1339053"/>
                  <a:gd name="connsiteY51" fmla="*/ 5001787 h 6858000"/>
                  <a:gd name="connsiteX52" fmla="*/ 833979 w 1339053"/>
                  <a:gd name="connsiteY52" fmla="*/ 4978966 h 6858000"/>
                  <a:gd name="connsiteX53" fmla="*/ 796995 w 1339053"/>
                  <a:gd name="connsiteY53" fmla="*/ 4813768 h 6858000"/>
                  <a:gd name="connsiteX54" fmla="*/ 820590 w 1339053"/>
                  <a:gd name="connsiteY54" fmla="*/ 4764057 h 6858000"/>
                  <a:gd name="connsiteX55" fmla="*/ 864688 w 1339053"/>
                  <a:gd name="connsiteY55" fmla="*/ 4714752 h 6858000"/>
                  <a:gd name="connsiteX56" fmla="*/ 910485 w 1339053"/>
                  <a:gd name="connsiteY56" fmla="*/ 4590911 h 6858000"/>
                  <a:gd name="connsiteX57" fmla="*/ 911445 w 1339053"/>
                  <a:gd name="connsiteY57" fmla="*/ 4539571 h 6858000"/>
                  <a:gd name="connsiteX58" fmla="*/ 900285 w 1339053"/>
                  <a:gd name="connsiteY58" fmla="*/ 4445837 h 6858000"/>
                  <a:gd name="connsiteX59" fmla="*/ 863237 w 1339053"/>
                  <a:gd name="connsiteY59" fmla="*/ 4364703 h 6858000"/>
                  <a:gd name="connsiteX60" fmla="*/ 798070 w 1339053"/>
                  <a:gd name="connsiteY60" fmla="*/ 4243284 h 6858000"/>
                  <a:gd name="connsiteX61" fmla="*/ 817097 w 1339053"/>
                  <a:gd name="connsiteY61" fmla="*/ 4054750 h 6858000"/>
                  <a:gd name="connsiteX62" fmla="*/ 826251 w 1339053"/>
                  <a:gd name="connsiteY62" fmla="*/ 3982801 h 6858000"/>
                  <a:gd name="connsiteX63" fmla="*/ 836848 w 1339053"/>
                  <a:gd name="connsiteY63" fmla="*/ 3784939 h 6858000"/>
                  <a:gd name="connsiteX64" fmla="*/ 841285 w 1339053"/>
                  <a:gd name="connsiteY64" fmla="*/ 3766755 h 6858000"/>
                  <a:gd name="connsiteX65" fmla="*/ 841284 w 1339053"/>
                  <a:gd name="connsiteY65" fmla="*/ 3766755 h 6858000"/>
                  <a:gd name="connsiteX66" fmla="*/ 852925 w 1339053"/>
                  <a:gd name="connsiteY66" fmla="*/ 3719034 h 6858000"/>
                  <a:gd name="connsiteX67" fmla="*/ 857932 w 1339053"/>
                  <a:gd name="connsiteY67" fmla="*/ 3696880 h 6858000"/>
                  <a:gd name="connsiteX68" fmla="*/ 853534 w 1339053"/>
                  <a:gd name="connsiteY68" fmla="*/ 3507036 h 6858000"/>
                  <a:gd name="connsiteX69" fmla="*/ 850226 w 1339053"/>
                  <a:gd name="connsiteY69" fmla="*/ 3485839 h 6858000"/>
                  <a:gd name="connsiteX70" fmla="*/ 0 w 1339053"/>
                  <a:gd name="connsiteY70" fmla="*/ 0 h 6858000"/>
                  <a:gd name="connsiteX71" fmla="*/ 455609 w 1339053"/>
                  <a:gd name="connsiteY71" fmla="*/ 0 h 6858000"/>
                  <a:gd name="connsiteX72" fmla="*/ 459171 w 1339053"/>
                  <a:gd name="connsiteY72" fmla="*/ 72395 h 6858000"/>
                  <a:gd name="connsiteX73" fmla="*/ 460041 w 1339053"/>
                  <a:gd name="connsiteY73" fmla="*/ 131917 h 6858000"/>
                  <a:gd name="connsiteX74" fmla="*/ 504421 w 1339053"/>
                  <a:gd name="connsiteY74" fmla="*/ 389691 h 6858000"/>
                  <a:gd name="connsiteX75" fmla="*/ 582097 w 1339053"/>
                  <a:gd name="connsiteY75" fmla="*/ 634609 h 6858000"/>
                  <a:gd name="connsiteX76" fmla="*/ 702468 w 1339053"/>
                  <a:gd name="connsiteY76" fmla="*/ 834019 h 6858000"/>
                  <a:gd name="connsiteX77" fmla="*/ 729203 w 1339053"/>
                  <a:gd name="connsiteY77" fmla="*/ 887701 h 6858000"/>
                  <a:gd name="connsiteX78" fmla="*/ 743787 w 1339053"/>
                  <a:gd name="connsiteY78" fmla="*/ 1016355 h 6858000"/>
                  <a:gd name="connsiteX79" fmla="*/ 750083 w 1339053"/>
                  <a:gd name="connsiteY79" fmla="*/ 1128060 h 6858000"/>
                  <a:gd name="connsiteX80" fmla="*/ 768866 w 1339053"/>
                  <a:gd name="connsiteY80" fmla="*/ 1213431 h 6858000"/>
                  <a:gd name="connsiteX81" fmla="*/ 787802 w 1339053"/>
                  <a:gd name="connsiteY81" fmla="*/ 1286432 h 6858000"/>
                  <a:gd name="connsiteX82" fmla="*/ 842837 w 1339053"/>
                  <a:gd name="connsiteY82" fmla="*/ 1455511 h 6858000"/>
                  <a:gd name="connsiteX83" fmla="*/ 877988 w 1339053"/>
                  <a:gd name="connsiteY83" fmla="*/ 1634814 h 6858000"/>
                  <a:gd name="connsiteX84" fmla="*/ 941063 w 1339053"/>
                  <a:gd name="connsiteY84" fmla="*/ 1789731 h 6858000"/>
                  <a:gd name="connsiteX85" fmla="*/ 980124 w 1339053"/>
                  <a:gd name="connsiteY85" fmla="*/ 1857657 h 6858000"/>
                  <a:gd name="connsiteX86" fmla="*/ 984484 w 1339053"/>
                  <a:gd name="connsiteY86" fmla="*/ 1976384 h 6858000"/>
                  <a:gd name="connsiteX87" fmla="*/ 1007189 w 1339053"/>
                  <a:gd name="connsiteY87" fmla="*/ 2110650 h 6858000"/>
                  <a:gd name="connsiteX88" fmla="*/ 1039893 w 1339053"/>
                  <a:gd name="connsiteY88" fmla="*/ 2211041 h 6858000"/>
                  <a:gd name="connsiteX89" fmla="*/ 1059162 w 1339053"/>
                  <a:gd name="connsiteY89" fmla="*/ 2286682 h 6858000"/>
                  <a:gd name="connsiteX90" fmla="*/ 1070522 w 1339053"/>
                  <a:gd name="connsiteY90" fmla="*/ 2388667 h 6858000"/>
                  <a:gd name="connsiteX91" fmla="*/ 1093939 w 1339053"/>
                  <a:gd name="connsiteY91" fmla="*/ 2494653 h 6858000"/>
                  <a:gd name="connsiteX92" fmla="*/ 1112007 w 1339053"/>
                  <a:gd name="connsiteY92" fmla="*/ 2548197 h 6858000"/>
                  <a:gd name="connsiteX93" fmla="*/ 1138346 w 1339053"/>
                  <a:gd name="connsiteY93" fmla="*/ 2649163 h 6858000"/>
                  <a:gd name="connsiteX94" fmla="*/ 1160337 w 1339053"/>
                  <a:gd name="connsiteY94" fmla="*/ 2751608 h 6858000"/>
                  <a:gd name="connsiteX95" fmla="*/ 1165737 w 1339053"/>
                  <a:gd name="connsiteY95" fmla="*/ 2933012 h 6858000"/>
                  <a:gd name="connsiteX96" fmla="*/ 1202029 w 1339053"/>
                  <a:gd name="connsiteY96" fmla="*/ 3107873 h 6858000"/>
                  <a:gd name="connsiteX97" fmla="*/ 1225692 w 1339053"/>
                  <a:gd name="connsiteY97" fmla="*/ 3244974 h 6858000"/>
                  <a:gd name="connsiteX98" fmla="*/ 1243916 w 1339053"/>
                  <a:gd name="connsiteY98" fmla="*/ 3326221 h 6858000"/>
                  <a:gd name="connsiteX99" fmla="*/ 1293067 w 1339053"/>
                  <a:gd name="connsiteY99" fmla="*/ 3480219 h 6858000"/>
                  <a:gd name="connsiteX100" fmla="*/ 1308071 w 1339053"/>
                  <a:gd name="connsiteY100" fmla="*/ 3585182 h 6858000"/>
                  <a:gd name="connsiteX101" fmla="*/ 1295962 w 1339053"/>
                  <a:gd name="connsiteY101" fmla="*/ 3584708 h 6858000"/>
                  <a:gd name="connsiteX102" fmla="*/ 1118893 w 1339053"/>
                  <a:gd name="connsiteY102" fmla="*/ 3568330 h 6858000"/>
                  <a:gd name="connsiteX103" fmla="*/ 1094179 w 1339053"/>
                  <a:gd name="connsiteY103" fmla="*/ 3567566 h 6858000"/>
                  <a:gd name="connsiteX104" fmla="*/ 922719 w 1339053"/>
                  <a:gd name="connsiteY104" fmla="*/ 3516472 h 6858000"/>
                  <a:gd name="connsiteX105" fmla="*/ 877028 w 1339053"/>
                  <a:gd name="connsiteY105" fmla="*/ 3490955 h 6858000"/>
                  <a:gd name="connsiteX106" fmla="*/ 850533 w 1339053"/>
                  <a:gd name="connsiteY106" fmla="*/ 3481837 h 6858000"/>
                  <a:gd name="connsiteX107" fmla="*/ 852113 w 1339053"/>
                  <a:gd name="connsiteY107" fmla="*/ 3461170 h 6858000"/>
                  <a:gd name="connsiteX108" fmla="*/ 831383 w 1339053"/>
                  <a:gd name="connsiteY108" fmla="*/ 3399179 h 6858000"/>
                  <a:gd name="connsiteX109" fmla="*/ 743141 w 1339053"/>
                  <a:gd name="connsiteY109" fmla="*/ 3320580 h 6858000"/>
                  <a:gd name="connsiteX110" fmla="*/ 713221 w 1339053"/>
                  <a:gd name="connsiteY110" fmla="*/ 3251241 h 6858000"/>
                  <a:gd name="connsiteX111" fmla="*/ 697098 w 1339053"/>
                  <a:gd name="connsiteY111" fmla="*/ 3202528 h 6858000"/>
                  <a:gd name="connsiteX112" fmla="*/ 664820 w 1339053"/>
                  <a:gd name="connsiteY112" fmla="*/ 3154190 h 6858000"/>
                  <a:gd name="connsiteX113" fmla="*/ 572501 w 1339053"/>
                  <a:gd name="connsiteY113" fmla="*/ 3087312 h 6858000"/>
                  <a:gd name="connsiteX114" fmla="*/ 497703 w 1339053"/>
                  <a:gd name="connsiteY114" fmla="*/ 3005243 h 6858000"/>
                  <a:gd name="connsiteX115" fmla="*/ 476984 w 1339053"/>
                  <a:gd name="connsiteY115" fmla="*/ 2892751 h 6858000"/>
                  <a:gd name="connsiteX116" fmla="*/ 468947 w 1339053"/>
                  <a:gd name="connsiteY116" fmla="*/ 2824527 h 6858000"/>
                  <a:gd name="connsiteX117" fmla="*/ 569138 w 1339053"/>
                  <a:gd name="connsiteY117" fmla="*/ 2595026 h 6858000"/>
                  <a:gd name="connsiteX118" fmla="*/ 645397 w 1339053"/>
                  <a:gd name="connsiteY118" fmla="*/ 2440808 h 6858000"/>
                  <a:gd name="connsiteX119" fmla="*/ 651820 w 1339053"/>
                  <a:gd name="connsiteY119" fmla="*/ 2384384 h 6858000"/>
                  <a:gd name="connsiteX120" fmla="*/ 612994 w 1339053"/>
                  <a:gd name="connsiteY120" fmla="*/ 2207332 h 6858000"/>
                  <a:gd name="connsiteX121" fmla="*/ 620894 w 1339053"/>
                  <a:gd name="connsiteY121" fmla="*/ 2046679 h 6858000"/>
                  <a:gd name="connsiteX122" fmla="*/ 644614 w 1339053"/>
                  <a:gd name="connsiteY122" fmla="*/ 1931265 h 6858000"/>
                  <a:gd name="connsiteX123" fmla="*/ 665994 w 1339053"/>
                  <a:gd name="connsiteY123" fmla="*/ 1832337 h 6858000"/>
                  <a:gd name="connsiteX124" fmla="*/ 678276 w 1339053"/>
                  <a:gd name="connsiteY124" fmla="*/ 1709437 h 6858000"/>
                  <a:gd name="connsiteX125" fmla="*/ 672955 w 1339053"/>
                  <a:gd name="connsiteY125" fmla="*/ 1636123 h 6858000"/>
                  <a:gd name="connsiteX126" fmla="*/ 668480 w 1339053"/>
                  <a:gd name="connsiteY126" fmla="*/ 1520749 h 6858000"/>
                  <a:gd name="connsiteX127" fmla="*/ 653920 w 1339053"/>
                  <a:gd name="connsiteY127" fmla="*/ 1399437 h 6858000"/>
                  <a:gd name="connsiteX128" fmla="*/ 612686 w 1339053"/>
                  <a:gd name="connsiteY128" fmla="*/ 1296979 h 6858000"/>
                  <a:gd name="connsiteX129" fmla="*/ 570220 w 1339053"/>
                  <a:gd name="connsiteY129" fmla="*/ 1235618 h 6858000"/>
                  <a:gd name="connsiteX130" fmla="*/ 529736 w 1339053"/>
                  <a:gd name="connsiteY130" fmla="*/ 1081752 h 6858000"/>
                  <a:gd name="connsiteX131" fmla="*/ 414305 w 1339053"/>
                  <a:gd name="connsiteY131" fmla="*/ 918292 h 6858000"/>
                  <a:gd name="connsiteX132" fmla="*/ 373924 w 1339053"/>
                  <a:gd name="connsiteY132" fmla="*/ 825689 h 6858000"/>
                  <a:gd name="connsiteX133" fmla="*/ 368949 w 1339053"/>
                  <a:gd name="connsiteY133" fmla="*/ 778726 h 6858000"/>
                  <a:gd name="connsiteX134" fmla="*/ 347020 w 1339053"/>
                  <a:gd name="connsiteY134" fmla="*/ 694643 h 6858000"/>
                  <a:gd name="connsiteX135" fmla="*/ 327478 w 1339053"/>
                  <a:gd name="connsiteY135" fmla="*/ 642898 h 6858000"/>
                  <a:gd name="connsiteX136" fmla="*/ 243468 w 1339053"/>
                  <a:gd name="connsiteY136" fmla="*/ 491960 h 6858000"/>
                  <a:gd name="connsiteX137" fmla="*/ 218930 w 1339053"/>
                  <a:gd name="connsiteY137" fmla="*/ 446010 h 6858000"/>
                  <a:gd name="connsiteX138" fmla="*/ 180614 w 1339053"/>
                  <a:gd name="connsiteY138" fmla="*/ 354892 h 6858000"/>
                  <a:gd name="connsiteX139" fmla="*/ 171988 w 1339053"/>
                  <a:gd name="connsiteY139" fmla="*/ 317521 h 6858000"/>
                  <a:gd name="connsiteX140" fmla="*/ 139875 w 1339053"/>
                  <a:gd name="connsiteY140" fmla="*/ 246378 h 6858000"/>
                  <a:gd name="connsiteX141" fmla="*/ 51499 w 1339053"/>
                  <a:gd name="connsiteY141" fmla="*/ 73211 h 6858000"/>
                  <a:gd name="connsiteX142" fmla="*/ 19690 w 1339053"/>
                  <a:gd name="connsiteY142" fmla="*/ 3662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339053" h="6858000">
                    <a:moveTo>
                      <a:pt x="850532" y="3481838"/>
                    </a:moveTo>
                    <a:lnTo>
                      <a:pt x="877027" y="3490955"/>
                    </a:lnTo>
                    <a:cubicBezTo>
                      <a:pt x="892941" y="3497986"/>
                      <a:pt x="908176" y="3506416"/>
                      <a:pt x="922718" y="3516472"/>
                    </a:cubicBezTo>
                    <a:cubicBezTo>
                      <a:pt x="967062" y="3547282"/>
                      <a:pt x="1027547" y="3564030"/>
                      <a:pt x="1094179" y="3567567"/>
                    </a:cubicBezTo>
                    <a:cubicBezTo>
                      <a:pt x="1102515" y="3567965"/>
                      <a:pt x="1113434" y="3565936"/>
                      <a:pt x="1118891" y="3568331"/>
                    </a:cubicBezTo>
                    <a:cubicBezTo>
                      <a:pt x="1180628" y="3594888"/>
                      <a:pt x="1237753" y="3586304"/>
                      <a:pt x="1295961" y="3584709"/>
                    </a:cubicBezTo>
                    <a:lnTo>
                      <a:pt x="1308070" y="3585183"/>
                    </a:lnTo>
                    <a:lnTo>
                      <a:pt x="1325263" y="3705453"/>
                    </a:lnTo>
                    <a:cubicBezTo>
                      <a:pt x="1328254" y="3727679"/>
                      <a:pt x="1331526" y="3749922"/>
                      <a:pt x="1334107" y="3772268"/>
                    </a:cubicBezTo>
                    <a:lnTo>
                      <a:pt x="1338203" y="3831076"/>
                    </a:lnTo>
                    <a:lnTo>
                      <a:pt x="1338805" y="3839709"/>
                    </a:lnTo>
                    <a:cubicBezTo>
                      <a:pt x="1339996" y="3932341"/>
                      <a:pt x="1336568" y="4025809"/>
                      <a:pt x="1335635" y="4118635"/>
                    </a:cubicBezTo>
                    <a:cubicBezTo>
                      <a:pt x="1335202" y="4148976"/>
                      <a:pt x="1338805" y="4178868"/>
                      <a:pt x="1337171" y="4209403"/>
                    </a:cubicBezTo>
                    <a:cubicBezTo>
                      <a:pt x="1335445" y="4242449"/>
                      <a:pt x="1327565" y="4276129"/>
                      <a:pt x="1325840" y="4309174"/>
                    </a:cubicBezTo>
                    <a:cubicBezTo>
                      <a:pt x="1322853" y="4364122"/>
                      <a:pt x="1323899" y="4418621"/>
                      <a:pt x="1321122" y="4473630"/>
                    </a:cubicBezTo>
                    <a:cubicBezTo>
                      <a:pt x="1315632" y="4579723"/>
                      <a:pt x="1309019" y="4685750"/>
                      <a:pt x="1302196" y="4791709"/>
                    </a:cubicBezTo>
                    <a:cubicBezTo>
                      <a:pt x="1300696" y="4814383"/>
                      <a:pt x="1294244" y="4837504"/>
                      <a:pt x="1293239" y="4860048"/>
                    </a:cubicBezTo>
                    <a:cubicBezTo>
                      <a:pt x="1290785" y="4919957"/>
                      <a:pt x="1289660" y="4979994"/>
                      <a:pt x="1288829" y="5039837"/>
                    </a:cubicBezTo>
                    <a:cubicBezTo>
                      <a:pt x="1288401" y="5076103"/>
                      <a:pt x="1290512" y="5112310"/>
                      <a:pt x="1289584" y="5148703"/>
                    </a:cubicBezTo>
                    <a:cubicBezTo>
                      <a:pt x="1288845" y="5177820"/>
                      <a:pt x="1286193" y="5207193"/>
                      <a:pt x="1282205" y="5236435"/>
                    </a:cubicBezTo>
                    <a:cubicBezTo>
                      <a:pt x="1278784" y="5261619"/>
                      <a:pt x="1270649" y="5286477"/>
                      <a:pt x="1268145" y="5311662"/>
                    </a:cubicBezTo>
                    <a:cubicBezTo>
                      <a:pt x="1261308" y="5379812"/>
                      <a:pt x="1256387" y="5447703"/>
                      <a:pt x="1250547" y="5515595"/>
                    </a:cubicBezTo>
                    <a:cubicBezTo>
                      <a:pt x="1248113" y="5542776"/>
                      <a:pt x="1244054" y="5570023"/>
                      <a:pt x="1243323" y="5596885"/>
                    </a:cubicBezTo>
                    <a:cubicBezTo>
                      <a:pt x="1241082" y="5668709"/>
                      <a:pt x="1241668" y="5740276"/>
                      <a:pt x="1238303" y="5812036"/>
                    </a:cubicBezTo>
                    <a:cubicBezTo>
                      <a:pt x="1235508" y="5871554"/>
                      <a:pt x="1228259" y="5931392"/>
                      <a:pt x="1223551" y="5991171"/>
                    </a:cubicBezTo>
                    <a:cubicBezTo>
                      <a:pt x="1221675" y="6016549"/>
                      <a:pt x="1222415" y="6041609"/>
                      <a:pt x="1219699" y="6066726"/>
                    </a:cubicBezTo>
                    <a:cubicBezTo>
                      <a:pt x="1213776" y="6123024"/>
                      <a:pt x="1205938" y="6179576"/>
                      <a:pt x="1199935" y="6236130"/>
                    </a:cubicBezTo>
                    <a:cubicBezTo>
                      <a:pt x="1196614" y="6268403"/>
                      <a:pt x="1198425" y="6301127"/>
                      <a:pt x="1192857" y="6333267"/>
                    </a:cubicBezTo>
                    <a:cubicBezTo>
                      <a:pt x="1179603" y="6409590"/>
                      <a:pt x="1163470" y="6485591"/>
                      <a:pt x="1148174" y="6561849"/>
                    </a:cubicBezTo>
                    <a:cubicBezTo>
                      <a:pt x="1132370" y="6640486"/>
                      <a:pt x="1117066" y="6719000"/>
                      <a:pt x="1100424" y="6797385"/>
                    </a:cubicBezTo>
                    <a:lnTo>
                      <a:pt x="1085621" y="6858000"/>
                    </a:lnTo>
                    <a:lnTo>
                      <a:pt x="932341" y="6858000"/>
                    </a:lnTo>
                    <a:lnTo>
                      <a:pt x="944496" y="6829656"/>
                    </a:lnTo>
                    <a:cubicBezTo>
                      <a:pt x="964836" y="6776399"/>
                      <a:pt x="953622" y="6744439"/>
                      <a:pt x="913239" y="6720119"/>
                    </a:cubicBezTo>
                    <a:cubicBezTo>
                      <a:pt x="890880" y="6706443"/>
                      <a:pt x="866986" y="6690318"/>
                      <a:pt x="870682" y="6655346"/>
                    </a:cubicBezTo>
                    <a:cubicBezTo>
                      <a:pt x="876846" y="6598274"/>
                      <a:pt x="889503" y="6540954"/>
                      <a:pt x="846442" y="6498594"/>
                    </a:cubicBezTo>
                    <a:cubicBezTo>
                      <a:pt x="862273" y="6487399"/>
                      <a:pt x="871751" y="6480449"/>
                      <a:pt x="881150" y="6473756"/>
                    </a:cubicBezTo>
                    <a:cubicBezTo>
                      <a:pt x="907245" y="6455292"/>
                      <a:pt x="930705" y="6407516"/>
                      <a:pt x="922470" y="6377035"/>
                    </a:cubicBezTo>
                    <a:cubicBezTo>
                      <a:pt x="910652" y="6332192"/>
                      <a:pt x="925705" y="6299028"/>
                      <a:pt x="955039" y="6268585"/>
                    </a:cubicBezTo>
                    <a:cubicBezTo>
                      <a:pt x="1003777" y="6217606"/>
                      <a:pt x="1017630" y="6148240"/>
                      <a:pt x="1024350" y="6083443"/>
                    </a:cubicBezTo>
                    <a:cubicBezTo>
                      <a:pt x="1029590" y="6034553"/>
                      <a:pt x="1028255" y="5980246"/>
                      <a:pt x="999696" y="5938416"/>
                    </a:cubicBezTo>
                    <a:cubicBezTo>
                      <a:pt x="990505" y="5925141"/>
                      <a:pt x="991039" y="5901884"/>
                      <a:pt x="988342" y="5882426"/>
                    </a:cubicBezTo>
                    <a:cubicBezTo>
                      <a:pt x="986229" y="5866254"/>
                      <a:pt x="984774" y="5849442"/>
                      <a:pt x="985444" y="5832438"/>
                    </a:cubicBezTo>
                    <a:cubicBezTo>
                      <a:pt x="986010" y="5814273"/>
                      <a:pt x="985042" y="5793656"/>
                      <a:pt x="992016" y="5777751"/>
                    </a:cubicBezTo>
                    <a:cubicBezTo>
                      <a:pt x="1012886" y="5729456"/>
                      <a:pt x="1014467" y="5686488"/>
                      <a:pt x="995028" y="5641832"/>
                    </a:cubicBezTo>
                    <a:cubicBezTo>
                      <a:pt x="984984" y="5618696"/>
                      <a:pt x="974301" y="5585771"/>
                      <a:pt x="981247" y="5562522"/>
                    </a:cubicBezTo>
                    <a:cubicBezTo>
                      <a:pt x="998041" y="5505913"/>
                      <a:pt x="997454" y="5454379"/>
                      <a:pt x="995131" y="5398075"/>
                    </a:cubicBezTo>
                    <a:cubicBezTo>
                      <a:pt x="993724" y="5361807"/>
                      <a:pt x="997229" y="5322258"/>
                      <a:pt x="997379" y="5283928"/>
                    </a:cubicBezTo>
                    <a:cubicBezTo>
                      <a:pt x="997473" y="5239095"/>
                      <a:pt x="1006631" y="5193105"/>
                      <a:pt x="979617" y="5157396"/>
                    </a:cubicBezTo>
                    <a:cubicBezTo>
                      <a:pt x="976728" y="5153402"/>
                      <a:pt x="978724" y="5144705"/>
                      <a:pt x="976441" y="5139485"/>
                    </a:cubicBezTo>
                    <a:cubicBezTo>
                      <a:pt x="969619" y="5122991"/>
                      <a:pt x="964828" y="5102888"/>
                      <a:pt x="953793" y="5091862"/>
                    </a:cubicBezTo>
                    <a:cubicBezTo>
                      <a:pt x="921506" y="5059884"/>
                      <a:pt x="886609" y="5031900"/>
                      <a:pt x="853056" y="5001787"/>
                    </a:cubicBezTo>
                    <a:cubicBezTo>
                      <a:pt x="845882" y="4995337"/>
                      <a:pt x="836325" y="4988437"/>
                      <a:pt x="833979" y="4978966"/>
                    </a:cubicBezTo>
                    <a:cubicBezTo>
                      <a:pt x="820602" y="4924328"/>
                      <a:pt x="808509" y="4869239"/>
                      <a:pt x="796995" y="4813768"/>
                    </a:cubicBezTo>
                    <a:cubicBezTo>
                      <a:pt x="792418" y="4791474"/>
                      <a:pt x="803209" y="4777314"/>
                      <a:pt x="820590" y="4764057"/>
                    </a:cubicBezTo>
                    <a:cubicBezTo>
                      <a:pt x="837188" y="4751123"/>
                      <a:pt x="855398" y="4734452"/>
                      <a:pt x="864688" y="4714752"/>
                    </a:cubicBezTo>
                    <a:cubicBezTo>
                      <a:pt x="883062" y="4675275"/>
                      <a:pt x="897521" y="4632902"/>
                      <a:pt x="910485" y="4590911"/>
                    </a:cubicBezTo>
                    <a:cubicBezTo>
                      <a:pt x="915338" y="4575199"/>
                      <a:pt x="912978" y="4556131"/>
                      <a:pt x="911445" y="4539571"/>
                    </a:cubicBezTo>
                    <a:cubicBezTo>
                      <a:pt x="908527" y="4508200"/>
                      <a:pt x="900999" y="4477659"/>
                      <a:pt x="900285" y="4445837"/>
                    </a:cubicBezTo>
                    <a:cubicBezTo>
                      <a:pt x="899539" y="4408923"/>
                      <a:pt x="887958" y="4383340"/>
                      <a:pt x="863237" y="4364703"/>
                    </a:cubicBezTo>
                    <a:cubicBezTo>
                      <a:pt x="826431" y="4336971"/>
                      <a:pt x="808536" y="4292507"/>
                      <a:pt x="798070" y="4243284"/>
                    </a:cubicBezTo>
                    <a:cubicBezTo>
                      <a:pt x="784617" y="4180721"/>
                      <a:pt x="805728" y="4117545"/>
                      <a:pt x="817097" y="4054750"/>
                    </a:cubicBezTo>
                    <a:cubicBezTo>
                      <a:pt x="821537" y="4030724"/>
                      <a:pt x="826632" y="4006057"/>
                      <a:pt x="826251" y="3982801"/>
                    </a:cubicBezTo>
                    <a:cubicBezTo>
                      <a:pt x="825347" y="3916709"/>
                      <a:pt x="825150" y="3850833"/>
                      <a:pt x="836848" y="3784939"/>
                    </a:cubicBezTo>
                    <a:lnTo>
                      <a:pt x="841285" y="3766755"/>
                    </a:lnTo>
                    <a:lnTo>
                      <a:pt x="841284" y="3766755"/>
                    </a:lnTo>
                    <a:lnTo>
                      <a:pt x="852925" y="3719034"/>
                    </a:lnTo>
                    <a:cubicBezTo>
                      <a:pt x="855152" y="3711822"/>
                      <a:pt x="856753" y="3704413"/>
                      <a:pt x="857932" y="3696880"/>
                    </a:cubicBezTo>
                    <a:cubicBezTo>
                      <a:pt x="868683" y="3631632"/>
                      <a:pt x="885300" y="3565939"/>
                      <a:pt x="853534" y="3507036"/>
                    </a:cubicBezTo>
                    <a:cubicBezTo>
                      <a:pt x="850623" y="3501622"/>
                      <a:pt x="849992" y="3494020"/>
                      <a:pt x="850226" y="3485839"/>
                    </a:cubicBezTo>
                    <a:close/>
                    <a:moveTo>
                      <a:pt x="0" y="0"/>
                    </a:moveTo>
                    <a:lnTo>
                      <a:pt x="455609" y="0"/>
                    </a:lnTo>
                    <a:lnTo>
                      <a:pt x="459171" y="72395"/>
                    </a:lnTo>
                    <a:cubicBezTo>
                      <a:pt x="459671" y="92301"/>
                      <a:pt x="456894" y="113171"/>
                      <a:pt x="460041" y="131917"/>
                    </a:cubicBezTo>
                    <a:cubicBezTo>
                      <a:pt x="474213" y="218122"/>
                      <a:pt x="492031" y="302910"/>
                      <a:pt x="504421" y="389691"/>
                    </a:cubicBezTo>
                    <a:cubicBezTo>
                      <a:pt x="517349" y="479177"/>
                      <a:pt x="539516" y="562489"/>
                      <a:pt x="582097" y="634609"/>
                    </a:cubicBezTo>
                    <a:cubicBezTo>
                      <a:pt x="621686" y="701573"/>
                      <a:pt x="662589" y="767248"/>
                      <a:pt x="702468" y="834019"/>
                    </a:cubicBezTo>
                    <a:cubicBezTo>
                      <a:pt x="712587" y="850968"/>
                      <a:pt x="725536" y="867665"/>
                      <a:pt x="729203" y="887701"/>
                    </a:cubicBezTo>
                    <a:cubicBezTo>
                      <a:pt x="736973" y="929321"/>
                      <a:pt x="740155" y="973193"/>
                      <a:pt x="743787" y="1016355"/>
                    </a:cubicBezTo>
                    <a:cubicBezTo>
                      <a:pt x="746786" y="1053398"/>
                      <a:pt x="745800" y="1091467"/>
                      <a:pt x="750083" y="1128060"/>
                    </a:cubicBezTo>
                    <a:cubicBezTo>
                      <a:pt x="753428" y="1157309"/>
                      <a:pt x="762038" y="1185083"/>
                      <a:pt x="768866" y="1213431"/>
                    </a:cubicBezTo>
                    <a:cubicBezTo>
                      <a:pt x="774767" y="1238107"/>
                      <a:pt x="778357" y="1264327"/>
                      <a:pt x="787802" y="1286432"/>
                    </a:cubicBezTo>
                    <a:cubicBezTo>
                      <a:pt x="810582" y="1340304"/>
                      <a:pt x="832653" y="1394242"/>
                      <a:pt x="842837" y="1455511"/>
                    </a:cubicBezTo>
                    <a:cubicBezTo>
                      <a:pt x="853049" y="1515944"/>
                      <a:pt x="867276" y="1574511"/>
                      <a:pt x="877988" y="1634814"/>
                    </a:cubicBezTo>
                    <a:cubicBezTo>
                      <a:pt x="888390" y="1693895"/>
                      <a:pt x="902813" y="1748857"/>
                      <a:pt x="941063" y="1789731"/>
                    </a:cubicBezTo>
                    <a:cubicBezTo>
                      <a:pt x="957906" y="1807908"/>
                      <a:pt x="975122" y="1831564"/>
                      <a:pt x="980124" y="1857657"/>
                    </a:cubicBezTo>
                    <a:cubicBezTo>
                      <a:pt x="987207" y="1894833"/>
                      <a:pt x="980788" y="1937150"/>
                      <a:pt x="984484" y="1976384"/>
                    </a:cubicBezTo>
                    <a:cubicBezTo>
                      <a:pt x="988781" y="2022576"/>
                      <a:pt x="988793" y="2074493"/>
                      <a:pt x="1007189" y="2110650"/>
                    </a:cubicBezTo>
                    <a:cubicBezTo>
                      <a:pt x="1023612" y="2142809"/>
                      <a:pt x="1034723" y="2173610"/>
                      <a:pt x="1039893" y="2211041"/>
                    </a:cubicBezTo>
                    <a:cubicBezTo>
                      <a:pt x="1043484" y="2237261"/>
                      <a:pt x="1057690" y="2260269"/>
                      <a:pt x="1059162" y="2286682"/>
                    </a:cubicBezTo>
                    <a:cubicBezTo>
                      <a:pt x="1061252" y="2321469"/>
                      <a:pt x="1060754" y="2355740"/>
                      <a:pt x="1070522" y="2388667"/>
                    </a:cubicBezTo>
                    <a:cubicBezTo>
                      <a:pt x="1080600" y="2422815"/>
                      <a:pt x="1085513" y="2459602"/>
                      <a:pt x="1093939" y="2494653"/>
                    </a:cubicBezTo>
                    <a:cubicBezTo>
                      <a:pt x="1098500" y="2513273"/>
                      <a:pt x="1106866" y="2529964"/>
                      <a:pt x="1112007" y="2548197"/>
                    </a:cubicBezTo>
                    <a:cubicBezTo>
                      <a:pt x="1121409" y="2581573"/>
                      <a:pt x="1130232" y="2615336"/>
                      <a:pt x="1138346" y="2649163"/>
                    </a:cubicBezTo>
                    <a:cubicBezTo>
                      <a:pt x="1146465" y="2682988"/>
                      <a:pt x="1157699" y="2716368"/>
                      <a:pt x="1160337" y="2751608"/>
                    </a:cubicBezTo>
                    <a:cubicBezTo>
                      <a:pt x="1164714" y="2811646"/>
                      <a:pt x="1159211" y="2873999"/>
                      <a:pt x="1165737" y="2933012"/>
                    </a:cubicBezTo>
                    <a:cubicBezTo>
                      <a:pt x="1172445" y="2992925"/>
                      <a:pt x="1185964" y="3051556"/>
                      <a:pt x="1202029" y="3107873"/>
                    </a:cubicBezTo>
                    <a:cubicBezTo>
                      <a:pt x="1214635" y="3152396"/>
                      <a:pt x="1227749" y="3194534"/>
                      <a:pt x="1225692" y="3244974"/>
                    </a:cubicBezTo>
                    <a:cubicBezTo>
                      <a:pt x="1224565" y="3273123"/>
                      <a:pt x="1231196" y="3305079"/>
                      <a:pt x="1243916" y="3326221"/>
                    </a:cubicBezTo>
                    <a:cubicBezTo>
                      <a:pt x="1271701" y="3372044"/>
                      <a:pt x="1285247" y="3423911"/>
                      <a:pt x="1293067" y="3480219"/>
                    </a:cubicBezTo>
                    <a:lnTo>
                      <a:pt x="1308071" y="3585182"/>
                    </a:lnTo>
                    <a:lnTo>
                      <a:pt x="1295962" y="3584708"/>
                    </a:lnTo>
                    <a:cubicBezTo>
                      <a:pt x="1237754" y="3586303"/>
                      <a:pt x="1180629" y="3594888"/>
                      <a:pt x="1118893" y="3568330"/>
                    </a:cubicBezTo>
                    <a:cubicBezTo>
                      <a:pt x="1113435" y="3565936"/>
                      <a:pt x="1102517" y="3567964"/>
                      <a:pt x="1094179" y="3567566"/>
                    </a:cubicBezTo>
                    <a:cubicBezTo>
                      <a:pt x="1027548" y="3564029"/>
                      <a:pt x="967064" y="3547281"/>
                      <a:pt x="922719" y="3516472"/>
                    </a:cubicBezTo>
                    <a:cubicBezTo>
                      <a:pt x="908178" y="3506414"/>
                      <a:pt x="892942" y="3497984"/>
                      <a:pt x="877028" y="3490955"/>
                    </a:cubicBezTo>
                    <a:lnTo>
                      <a:pt x="850533" y="3481837"/>
                    </a:lnTo>
                    <a:lnTo>
                      <a:pt x="852113" y="3461170"/>
                    </a:lnTo>
                    <a:cubicBezTo>
                      <a:pt x="854391" y="3434500"/>
                      <a:pt x="848474" y="3414331"/>
                      <a:pt x="831383" y="3399179"/>
                    </a:cubicBezTo>
                    <a:cubicBezTo>
                      <a:pt x="801767" y="3373388"/>
                      <a:pt x="773654" y="3344957"/>
                      <a:pt x="743141" y="3320580"/>
                    </a:cubicBezTo>
                    <a:cubicBezTo>
                      <a:pt x="722236" y="3303685"/>
                      <a:pt x="714543" y="3281842"/>
                      <a:pt x="713221" y="3251241"/>
                    </a:cubicBezTo>
                    <a:cubicBezTo>
                      <a:pt x="712555" y="3234106"/>
                      <a:pt x="704768" y="3217029"/>
                      <a:pt x="697098" y="3202528"/>
                    </a:cubicBezTo>
                    <a:cubicBezTo>
                      <a:pt x="687845" y="3184997"/>
                      <a:pt x="672212" y="3172554"/>
                      <a:pt x="664820" y="3154190"/>
                    </a:cubicBezTo>
                    <a:cubicBezTo>
                      <a:pt x="646169" y="3109209"/>
                      <a:pt x="616744" y="3087991"/>
                      <a:pt x="572501" y="3087312"/>
                    </a:cubicBezTo>
                    <a:cubicBezTo>
                      <a:pt x="533259" y="3086763"/>
                      <a:pt x="493731" y="3044085"/>
                      <a:pt x="497703" y="3005243"/>
                    </a:cubicBezTo>
                    <a:cubicBezTo>
                      <a:pt x="502030" y="2962279"/>
                      <a:pt x="490540" y="2928257"/>
                      <a:pt x="476984" y="2892751"/>
                    </a:cubicBezTo>
                    <a:cubicBezTo>
                      <a:pt x="469363" y="2872905"/>
                      <a:pt x="465404" y="2847135"/>
                      <a:pt x="468947" y="2824527"/>
                    </a:cubicBezTo>
                    <a:cubicBezTo>
                      <a:pt x="482188" y="2738605"/>
                      <a:pt x="520979" y="2665650"/>
                      <a:pt x="569138" y="2595026"/>
                    </a:cubicBezTo>
                    <a:cubicBezTo>
                      <a:pt x="600577" y="2548865"/>
                      <a:pt x="622260" y="2493483"/>
                      <a:pt x="645397" y="2440808"/>
                    </a:cubicBezTo>
                    <a:cubicBezTo>
                      <a:pt x="652529" y="2424387"/>
                      <a:pt x="655029" y="2401457"/>
                      <a:pt x="651820" y="2384384"/>
                    </a:cubicBezTo>
                    <a:cubicBezTo>
                      <a:pt x="640949" y="2324596"/>
                      <a:pt x="629163" y="2264805"/>
                      <a:pt x="612994" y="2207332"/>
                    </a:cubicBezTo>
                    <a:cubicBezTo>
                      <a:pt x="597678" y="2153787"/>
                      <a:pt x="601053" y="2099808"/>
                      <a:pt x="620894" y="2046679"/>
                    </a:cubicBezTo>
                    <a:cubicBezTo>
                      <a:pt x="635367" y="2007977"/>
                      <a:pt x="641110" y="1970814"/>
                      <a:pt x="644614" y="1931265"/>
                    </a:cubicBezTo>
                    <a:cubicBezTo>
                      <a:pt x="647465" y="1898285"/>
                      <a:pt x="653360" y="1862859"/>
                      <a:pt x="665994" y="1832337"/>
                    </a:cubicBezTo>
                    <a:cubicBezTo>
                      <a:pt x="683779" y="1789578"/>
                      <a:pt x="688928" y="1751381"/>
                      <a:pt x="678276" y="1709437"/>
                    </a:cubicBezTo>
                    <a:cubicBezTo>
                      <a:pt x="672576" y="1687079"/>
                      <a:pt x="673987" y="1660990"/>
                      <a:pt x="672955" y="1636123"/>
                    </a:cubicBezTo>
                    <a:cubicBezTo>
                      <a:pt x="671272" y="1597795"/>
                      <a:pt x="671867" y="1558758"/>
                      <a:pt x="668480" y="1520749"/>
                    </a:cubicBezTo>
                    <a:cubicBezTo>
                      <a:pt x="665050" y="1479903"/>
                      <a:pt x="655019" y="1440408"/>
                      <a:pt x="653920" y="1399437"/>
                    </a:cubicBezTo>
                    <a:cubicBezTo>
                      <a:pt x="652652" y="1355309"/>
                      <a:pt x="639893" y="1323154"/>
                      <a:pt x="612686" y="1296979"/>
                    </a:cubicBezTo>
                    <a:cubicBezTo>
                      <a:pt x="595576" y="1280408"/>
                      <a:pt x="578401" y="1259588"/>
                      <a:pt x="570220" y="1235618"/>
                    </a:cubicBezTo>
                    <a:cubicBezTo>
                      <a:pt x="553631" y="1186194"/>
                      <a:pt x="545669" y="1131821"/>
                      <a:pt x="529736" y="1081752"/>
                    </a:cubicBezTo>
                    <a:cubicBezTo>
                      <a:pt x="507466" y="1011390"/>
                      <a:pt x="481332" y="944631"/>
                      <a:pt x="414305" y="918292"/>
                    </a:cubicBezTo>
                    <a:cubicBezTo>
                      <a:pt x="377314" y="903769"/>
                      <a:pt x="368843" y="874065"/>
                      <a:pt x="373924" y="825689"/>
                    </a:cubicBezTo>
                    <a:cubicBezTo>
                      <a:pt x="375689" y="809590"/>
                      <a:pt x="376722" y="786203"/>
                      <a:pt x="368949" y="778726"/>
                    </a:cubicBezTo>
                    <a:cubicBezTo>
                      <a:pt x="345838" y="756354"/>
                      <a:pt x="349308" y="725824"/>
                      <a:pt x="347020" y="694643"/>
                    </a:cubicBezTo>
                    <a:cubicBezTo>
                      <a:pt x="345704" y="675894"/>
                      <a:pt x="339306" y="651346"/>
                      <a:pt x="327478" y="642898"/>
                    </a:cubicBezTo>
                    <a:cubicBezTo>
                      <a:pt x="279698" y="608395"/>
                      <a:pt x="263590" y="549247"/>
                      <a:pt x="243468" y="491960"/>
                    </a:cubicBezTo>
                    <a:cubicBezTo>
                      <a:pt x="237433" y="475142"/>
                      <a:pt x="230250" y="456843"/>
                      <a:pt x="218930" y="446010"/>
                    </a:cubicBezTo>
                    <a:cubicBezTo>
                      <a:pt x="194433" y="422927"/>
                      <a:pt x="180036" y="395344"/>
                      <a:pt x="180614" y="354892"/>
                    </a:cubicBezTo>
                    <a:cubicBezTo>
                      <a:pt x="180923" y="342010"/>
                      <a:pt x="176523" y="328798"/>
                      <a:pt x="171988" y="317521"/>
                    </a:cubicBezTo>
                    <a:cubicBezTo>
                      <a:pt x="162052" y="293291"/>
                      <a:pt x="148442" y="271315"/>
                      <a:pt x="139875" y="246378"/>
                    </a:cubicBezTo>
                    <a:cubicBezTo>
                      <a:pt x="117577" y="182780"/>
                      <a:pt x="95749" y="119890"/>
                      <a:pt x="51499" y="73211"/>
                    </a:cubicBezTo>
                    <a:cubicBezTo>
                      <a:pt x="40691" y="61834"/>
                      <a:pt x="29467" y="49763"/>
                      <a:pt x="19690" y="36621"/>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39" name="Freeform: Shape 1038">
                <a:extLst>
                  <a:ext uri="{FF2B5EF4-FFF2-40B4-BE49-F238E27FC236}">
                    <a16:creationId xmlns:a16="http://schemas.microsoft.com/office/drawing/2014/main" id="{A2432BD6-3DCC-4397-BD7F-3FE84F3210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748588" y="0"/>
                <a:ext cx="1339053" cy="6858000"/>
              </a:xfrm>
              <a:custGeom>
                <a:avLst/>
                <a:gdLst>
                  <a:gd name="connsiteX0" fmla="*/ 850532 w 1339053"/>
                  <a:gd name="connsiteY0" fmla="*/ 3481838 h 6858000"/>
                  <a:gd name="connsiteX1" fmla="*/ 877027 w 1339053"/>
                  <a:gd name="connsiteY1" fmla="*/ 3490955 h 6858000"/>
                  <a:gd name="connsiteX2" fmla="*/ 922718 w 1339053"/>
                  <a:gd name="connsiteY2" fmla="*/ 3516472 h 6858000"/>
                  <a:gd name="connsiteX3" fmla="*/ 1094179 w 1339053"/>
                  <a:gd name="connsiteY3" fmla="*/ 3567567 h 6858000"/>
                  <a:gd name="connsiteX4" fmla="*/ 1118891 w 1339053"/>
                  <a:gd name="connsiteY4" fmla="*/ 3568331 h 6858000"/>
                  <a:gd name="connsiteX5" fmla="*/ 1295961 w 1339053"/>
                  <a:gd name="connsiteY5" fmla="*/ 3584709 h 6858000"/>
                  <a:gd name="connsiteX6" fmla="*/ 1308070 w 1339053"/>
                  <a:gd name="connsiteY6" fmla="*/ 3585183 h 6858000"/>
                  <a:gd name="connsiteX7" fmla="*/ 1325263 w 1339053"/>
                  <a:gd name="connsiteY7" fmla="*/ 3705453 h 6858000"/>
                  <a:gd name="connsiteX8" fmla="*/ 1334107 w 1339053"/>
                  <a:gd name="connsiteY8" fmla="*/ 3772268 h 6858000"/>
                  <a:gd name="connsiteX9" fmla="*/ 1338203 w 1339053"/>
                  <a:gd name="connsiteY9" fmla="*/ 3831076 h 6858000"/>
                  <a:gd name="connsiteX10" fmla="*/ 1338805 w 1339053"/>
                  <a:gd name="connsiteY10" fmla="*/ 3839709 h 6858000"/>
                  <a:gd name="connsiteX11" fmla="*/ 1335635 w 1339053"/>
                  <a:gd name="connsiteY11" fmla="*/ 4118635 h 6858000"/>
                  <a:gd name="connsiteX12" fmla="*/ 1337171 w 1339053"/>
                  <a:gd name="connsiteY12" fmla="*/ 4209403 h 6858000"/>
                  <a:gd name="connsiteX13" fmla="*/ 1325840 w 1339053"/>
                  <a:gd name="connsiteY13" fmla="*/ 4309174 h 6858000"/>
                  <a:gd name="connsiteX14" fmla="*/ 1321122 w 1339053"/>
                  <a:gd name="connsiteY14" fmla="*/ 4473630 h 6858000"/>
                  <a:gd name="connsiteX15" fmla="*/ 1302196 w 1339053"/>
                  <a:gd name="connsiteY15" fmla="*/ 4791709 h 6858000"/>
                  <a:gd name="connsiteX16" fmla="*/ 1293239 w 1339053"/>
                  <a:gd name="connsiteY16" fmla="*/ 4860048 h 6858000"/>
                  <a:gd name="connsiteX17" fmla="*/ 1288829 w 1339053"/>
                  <a:gd name="connsiteY17" fmla="*/ 5039837 h 6858000"/>
                  <a:gd name="connsiteX18" fmla="*/ 1289584 w 1339053"/>
                  <a:gd name="connsiteY18" fmla="*/ 5148703 h 6858000"/>
                  <a:gd name="connsiteX19" fmla="*/ 1282205 w 1339053"/>
                  <a:gd name="connsiteY19" fmla="*/ 5236435 h 6858000"/>
                  <a:gd name="connsiteX20" fmla="*/ 1268145 w 1339053"/>
                  <a:gd name="connsiteY20" fmla="*/ 5311662 h 6858000"/>
                  <a:gd name="connsiteX21" fmla="*/ 1250547 w 1339053"/>
                  <a:gd name="connsiteY21" fmla="*/ 5515595 h 6858000"/>
                  <a:gd name="connsiteX22" fmla="*/ 1243323 w 1339053"/>
                  <a:gd name="connsiteY22" fmla="*/ 5596885 h 6858000"/>
                  <a:gd name="connsiteX23" fmla="*/ 1238303 w 1339053"/>
                  <a:gd name="connsiteY23" fmla="*/ 5812036 h 6858000"/>
                  <a:gd name="connsiteX24" fmla="*/ 1223551 w 1339053"/>
                  <a:gd name="connsiteY24" fmla="*/ 5991171 h 6858000"/>
                  <a:gd name="connsiteX25" fmla="*/ 1219699 w 1339053"/>
                  <a:gd name="connsiteY25" fmla="*/ 6066726 h 6858000"/>
                  <a:gd name="connsiteX26" fmla="*/ 1199935 w 1339053"/>
                  <a:gd name="connsiteY26" fmla="*/ 6236130 h 6858000"/>
                  <a:gd name="connsiteX27" fmla="*/ 1192857 w 1339053"/>
                  <a:gd name="connsiteY27" fmla="*/ 6333267 h 6858000"/>
                  <a:gd name="connsiteX28" fmla="*/ 1148174 w 1339053"/>
                  <a:gd name="connsiteY28" fmla="*/ 6561849 h 6858000"/>
                  <a:gd name="connsiteX29" fmla="*/ 1100424 w 1339053"/>
                  <a:gd name="connsiteY29" fmla="*/ 6797385 h 6858000"/>
                  <a:gd name="connsiteX30" fmla="*/ 1085621 w 1339053"/>
                  <a:gd name="connsiteY30" fmla="*/ 6858000 h 6858000"/>
                  <a:gd name="connsiteX31" fmla="*/ 932341 w 1339053"/>
                  <a:gd name="connsiteY31" fmla="*/ 6858000 h 6858000"/>
                  <a:gd name="connsiteX32" fmla="*/ 944496 w 1339053"/>
                  <a:gd name="connsiteY32" fmla="*/ 6829656 h 6858000"/>
                  <a:gd name="connsiteX33" fmla="*/ 913239 w 1339053"/>
                  <a:gd name="connsiteY33" fmla="*/ 6720119 h 6858000"/>
                  <a:gd name="connsiteX34" fmla="*/ 870682 w 1339053"/>
                  <a:gd name="connsiteY34" fmla="*/ 6655346 h 6858000"/>
                  <a:gd name="connsiteX35" fmla="*/ 846442 w 1339053"/>
                  <a:gd name="connsiteY35" fmla="*/ 6498594 h 6858000"/>
                  <a:gd name="connsiteX36" fmla="*/ 881150 w 1339053"/>
                  <a:gd name="connsiteY36" fmla="*/ 6473756 h 6858000"/>
                  <a:gd name="connsiteX37" fmla="*/ 922470 w 1339053"/>
                  <a:gd name="connsiteY37" fmla="*/ 6377035 h 6858000"/>
                  <a:gd name="connsiteX38" fmla="*/ 955039 w 1339053"/>
                  <a:gd name="connsiteY38" fmla="*/ 6268585 h 6858000"/>
                  <a:gd name="connsiteX39" fmla="*/ 1024350 w 1339053"/>
                  <a:gd name="connsiteY39" fmla="*/ 6083443 h 6858000"/>
                  <a:gd name="connsiteX40" fmla="*/ 999696 w 1339053"/>
                  <a:gd name="connsiteY40" fmla="*/ 5938416 h 6858000"/>
                  <a:gd name="connsiteX41" fmla="*/ 988342 w 1339053"/>
                  <a:gd name="connsiteY41" fmla="*/ 5882426 h 6858000"/>
                  <a:gd name="connsiteX42" fmla="*/ 985444 w 1339053"/>
                  <a:gd name="connsiteY42" fmla="*/ 5832438 h 6858000"/>
                  <a:gd name="connsiteX43" fmla="*/ 992016 w 1339053"/>
                  <a:gd name="connsiteY43" fmla="*/ 5777751 h 6858000"/>
                  <a:gd name="connsiteX44" fmla="*/ 995028 w 1339053"/>
                  <a:gd name="connsiteY44" fmla="*/ 5641832 h 6858000"/>
                  <a:gd name="connsiteX45" fmla="*/ 981247 w 1339053"/>
                  <a:gd name="connsiteY45" fmla="*/ 5562522 h 6858000"/>
                  <a:gd name="connsiteX46" fmla="*/ 995131 w 1339053"/>
                  <a:gd name="connsiteY46" fmla="*/ 5398075 h 6858000"/>
                  <a:gd name="connsiteX47" fmla="*/ 997379 w 1339053"/>
                  <a:gd name="connsiteY47" fmla="*/ 5283928 h 6858000"/>
                  <a:gd name="connsiteX48" fmla="*/ 979617 w 1339053"/>
                  <a:gd name="connsiteY48" fmla="*/ 5157396 h 6858000"/>
                  <a:gd name="connsiteX49" fmla="*/ 976441 w 1339053"/>
                  <a:gd name="connsiteY49" fmla="*/ 5139485 h 6858000"/>
                  <a:gd name="connsiteX50" fmla="*/ 953793 w 1339053"/>
                  <a:gd name="connsiteY50" fmla="*/ 5091862 h 6858000"/>
                  <a:gd name="connsiteX51" fmla="*/ 853056 w 1339053"/>
                  <a:gd name="connsiteY51" fmla="*/ 5001787 h 6858000"/>
                  <a:gd name="connsiteX52" fmla="*/ 833979 w 1339053"/>
                  <a:gd name="connsiteY52" fmla="*/ 4978966 h 6858000"/>
                  <a:gd name="connsiteX53" fmla="*/ 796995 w 1339053"/>
                  <a:gd name="connsiteY53" fmla="*/ 4813768 h 6858000"/>
                  <a:gd name="connsiteX54" fmla="*/ 820590 w 1339053"/>
                  <a:gd name="connsiteY54" fmla="*/ 4764057 h 6858000"/>
                  <a:gd name="connsiteX55" fmla="*/ 864688 w 1339053"/>
                  <a:gd name="connsiteY55" fmla="*/ 4714752 h 6858000"/>
                  <a:gd name="connsiteX56" fmla="*/ 910485 w 1339053"/>
                  <a:gd name="connsiteY56" fmla="*/ 4590911 h 6858000"/>
                  <a:gd name="connsiteX57" fmla="*/ 911445 w 1339053"/>
                  <a:gd name="connsiteY57" fmla="*/ 4539571 h 6858000"/>
                  <a:gd name="connsiteX58" fmla="*/ 900285 w 1339053"/>
                  <a:gd name="connsiteY58" fmla="*/ 4445837 h 6858000"/>
                  <a:gd name="connsiteX59" fmla="*/ 863237 w 1339053"/>
                  <a:gd name="connsiteY59" fmla="*/ 4364703 h 6858000"/>
                  <a:gd name="connsiteX60" fmla="*/ 798070 w 1339053"/>
                  <a:gd name="connsiteY60" fmla="*/ 4243284 h 6858000"/>
                  <a:gd name="connsiteX61" fmla="*/ 817097 w 1339053"/>
                  <a:gd name="connsiteY61" fmla="*/ 4054750 h 6858000"/>
                  <a:gd name="connsiteX62" fmla="*/ 826251 w 1339053"/>
                  <a:gd name="connsiteY62" fmla="*/ 3982801 h 6858000"/>
                  <a:gd name="connsiteX63" fmla="*/ 836848 w 1339053"/>
                  <a:gd name="connsiteY63" fmla="*/ 3784939 h 6858000"/>
                  <a:gd name="connsiteX64" fmla="*/ 841285 w 1339053"/>
                  <a:gd name="connsiteY64" fmla="*/ 3766755 h 6858000"/>
                  <a:gd name="connsiteX65" fmla="*/ 841284 w 1339053"/>
                  <a:gd name="connsiteY65" fmla="*/ 3766755 h 6858000"/>
                  <a:gd name="connsiteX66" fmla="*/ 852925 w 1339053"/>
                  <a:gd name="connsiteY66" fmla="*/ 3719034 h 6858000"/>
                  <a:gd name="connsiteX67" fmla="*/ 857932 w 1339053"/>
                  <a:gd name="connsiteY67" fmla="*/ 3696880 h 6858000"/>
                  <a:gd name="connsiteX68" fmla="*/ 853534 w 1339053"/>
                  <a:gd name="connsiteY68" fmla="*/ 3507036 h 6858000"/>
                  <a:gd name="connsiteX69" fmla="*/ 850226 w 1339053"/>
                  <a:gd name="connsiteY69" fmla="*/ 3485839 h 6858000"/>
                  <a:gd name="connsiteX70" fmla="*/ 0 w 1339053"/>
                  <a:gd name="connsiteY70" fmla="*/ 0 h 6858000"/>
                  <a:gd name="connsiteX71" fmla="*/ 455609 w 1339053"/>
                  <a:gd name="connsiteY71" fmla="*/ 0 h 6858000"/>
                  <a:gd name="connsiteX72" fmla="*/ 459171 w 1339053"/>
                  <a:gd name="connsiteY72" fmla="*/ 72395 h 6858000"/>
                  <a:gd name="connsiteX73" fmla="*/ 460041 w 1339053"/>
                  <a:gd name="connsiteY73" fmla="*/ 131917 h 6858000"/>
                  <a:gd name="connsiteX74" fmla="*/ 504421 w 1339053"/>
                  <a:gd name="connsiteY74" fmla="*/ 389691 h 6858000"/>
                  <a:gd name="connsiteX75" fmla="*/ 582097 w 1339053"/>
                  <a:gd name="connsiteY75" fmla="*/ 634609 h 6858000"/>
                  <a:gd name="connsiteX76" fmla="*/ 702468 w 1339053"/>
                  <a:gd name="connsiteY76" fmla="*/ 834019 h 6858000"/>
                  <a:gd name="connsiteX77" fmla="*/ 729203 w 1339053"/>
                  <a:gd name="connsiteY77" fmla="*/ 887701 h 6858000"/>
                  <a:gd name="connsiteX78" fmla="*/ 743787 w 1339053"/>
                  <a:gd name="connsiteY78" fmla="*/ 1016355 h 6858000"/>
                  <a:gd name="connsiteX79" fmla="*/ 750083 w 1339053"/>
                  <a:gd name="connsiteY79" fmla="*/ 1128060 h 6858000"/>
                  <a:gd name="connsiteX80" fmla="*/ 768866 w 1339053"/>
                  <a:gd name="connsiteY80" fmla="*/ 1213431 h 6858000"/>
                  <a:gd name="connsiteX81" fmla="*/ 787802 w 1339053"/>
                  <a:gd name="connsiteY81" fmla="*/ 1286432 h 6858000"/>
                  <a:gd name="connsiteX82" fmla="*/ 842837 w 1339053"/>
                  <a:gd name="connsiteY82" fmla="*/ 1455511 h 6858000"/>
                  <a:gd name="connsiteX83" fmla="*/ 877988 w 1339053"/>
                  <a:gd name="connsiteY83" fmla="*/ 1634814 h 6858000"/>
                  <a:gd name="connsiteX84" fmla="*/ 941063 w 1339053"/>
                  <a:gd name="connsiteY84" fmla="*/ 1789731 h 6858000"/>
                  <a:gd name="connsiteX85" fmla="*/ 980124 w 1339053"/>
                  <a:gd name="connsiteY85" fmla="*/ 1857657 h 6858000"/>
                  <a:gd name="connsiteX86" fmla="*/ 984484 w 1339053"/>
                  <a:gd name="connsiteY86" fmla="*/ 1976384 h 6858000"/>
                  <a:gd name="connsiteX87" fmla="*/ 1007189 w 1339053"/>
                  <a:gd name="connsiteY87" fmla="*/ 2110650 h 6858000"/>
                  <a:gd name="connsiteX88" fmla="*/ 1039893 w 1339053"/>
                  <a:gd name="connsiteY88" fmla="*/ 2211041 h 6858000"/>
                  <a:gd name="connsiteX89" fmla="*/ 1059162 w 1339053"/>
                  <a:gd name="connsiteY89" fmla="*/ 2286682 h 6858000"/>
                  <a:gd name="connsiteX90" fmla="*/ 1070522 w 1339053"/>
                  <a:gd name="connsiteY90" fmla="*/ 2388667 h 6858000"/>
                  <a:gd name="connsiteX91" fmla="*/ 1093939 w 1339053"/>
                  <a:gd name="connsiteY91" fmla="*/ 2494653 h 6858000"/>
                  <a:gd name="connsiteX92" fmla="*/ 1112007 w 1339053"/>
                  <a:gd name="connsiteY92" fmla="*/ 2548197 h 6858000"/>
                  <a:gd name="connsiteX93" fmla="*/ 1138346 w 1339053"/>
                  <a:gd name="connsiteY93" fmla="*/ 2649163 h 6858000"/>
                  <a:gd name="connsiteX94" fmla="*/ 1160337 w 1339053"/>
                  <a:gd name="connsiteY94" fmla="*/ 2751608 h 6858000"/>
                  <a:gd name="connsiteX95" fmla="*/ 1165737 w 1339053"/>
                  <a:gd name="connsiteY95" fmla="*/ 2933012 h 6858000"/>
                  <a:gd name="connsiteX96" fmla="*/ 1202029 w 1339053"/>
                  <a:gd name="connsiteY96" fmla="*/ 3107873 h 6858000"/>
                  <a:gd name="connsiteX97" fmla="*/ 1225692 w 1339053"/>
                  <a:gd name="connsiteY97" fmla="*/ 3244974 h 6858000"/>
                  <a:gd name="connsiteX98" fmla="*/ 1243916 w 1339053"/>
                  <a:gd name="connsiteY98" fmla="*/ 3326221 h 6858000"/>
                  <a:gd name="connsiteX99" fmla="*/ 1293067 w 1339053"/>
                  <a:gd name="connsiteY99" fmla="*/ 3480219 h 6858000"/>
                  <a:gd name="connsiteX100" fmla="*/ 1308071 w 1339053"/>
                  <a:gd name="connsiteY100" fmla="*/ 3585182 h 6858000"/>
                  <a:gd name="connsiteX101" fmla="*/ 1295962 w 1339053"/>
                  <a:gd name="connsiteY101" fmla="*/ 3584708 h 6858000"/>
                  <a:gd name="connsiteX102" fmla="*/ 1118893 w 1339053"/>
                  <a:gd name="connsiteY102" fmla="*/ 3568330 h 6858000"/>
                  <a:gd name="connsiteX103" fmla="*/ 1094179 w 1339053"/>
                  <a:gd name="connsiteY103" fmla="*/ 3567566 h 6858000"/>
                  <a:gd name="connsiteX104" fmla="*/ 922719 w 1339053"/>
                  <a:gd name="connsiteY104" fmla="*/ 3516472 h 6858000"/>
                  <a:gd name="connsiteX105" fmla="*/ 877028 w 1339053"/>
                  <a:gd name="connsiteY105" fmla="*/ 3490955 h 6858000"/>
                  <a:gd name="connsiteX106" fmla="*/ 850533 w 1339053"/>
                  <a:gd name="connsiteY106" fmla="*/ 3481837 h 6858000"/>
                  <a:gd name="connsiteX107" fmla="*/ 852113 w 1339053"/>
                  <a:gd name="connsiteY107" fmla="*/ 3461170 h 6858000"/>
                  <a:gd name="connsiteX108" fmla="*/ 831383 w 1339053"/>
                  <a:gd name="connsiteY108" fmla="*/ 3399179 h 6858000"/>
                  <a:gd name="connsiteX109" fmla="*/ 743141 w 1339053"/>
                  <a:gd name="connsiteY109" fmla="*/ 3320580 h 6858000"/>
                  <a:gd name="connsiteX110" fmla="*/ 713221 w 1339053"/>
                  <a:gd name="connsiteY110" fmla="*/ 3251241 h 6858000"/>
                  <a:gd name="connsiteX111" fmla="*/ 697098 w 1339053"/>
                  <a:gd name="connsiteY111" fmla="*/ 3202528 h 6858000"/>
                  <a:gd name="connsiteX112" fmla="*/ 664820 w 1339053"/>
                  <a:gd name="connsiteY112" fmla="*/ 3154190 h 6858000"/>
                  <a:gd name="connsiteX113" fmla="*/ 572501 w 1339053"/>
                  <a:gd name="connsiteY113" fmla="*/ 3087312 h 6858000"/>
                  <a:gd name="connsiteX114" fmla="*/ 497703 w 1339053"/>
                  <a:gd name="connsiteY114" fmla="*/ 3005243 h 6858000"/>
                  <a:gd name="connsiteX115" fmla="*/ 476984 w 1339053"/>
                  <a:gd name="connsiteY115" fmla="*/ 2892751 h 6858000"/>
                  <a:gd name="connsiteX116" fmla="*/ 468947 w 1339053"/>
                  <a:gd name="connsiteY116" fmla="*/ 2824527 h 6858000"/>
                  <a:gd name="connsiteX117" fmla="*/ 569138 w 1339053"/>
                  <a:gd name="connsiteY117" fmla="*/ 2595026 h 6858000"/>
                  <a:gd name="connsiteX118" fmla="*/ 645397 w 1339053"/>
                  <a:gd name="connsiteY118" fmla="*/ 2440808 h 6858000"/>
                  <a:gd name="connsiteX119" fmla="*/ 651820 w 1339053"/>
                  <a:gd name="connsiteY119" fmla="*/ 2384384 h 6858000"/>
                  <a:gd name="connsiteX120" fmla="*/ 612994 w 1339053"/>
                  <a:gd name="connsiteY120" fmla="*/ 2207332 h 6858000"/>
                  <a:gd name="connsiteX121" fmla="*/ 620894 w 1339053"/>
                  <a:gd name="connsiteY121" fmla="*/ 2046679 h 6858000"/>
                  <a:gd name="connsiteX122" fmla="*/ 644614 w 1339053"/>
                  <a:gd name="connsiteY122" fmla="*/ 1931265 h 6858000"/>
                  <a:gd name="connsiteX123" fmla="*/ 665994 w 1339053"/>
                  <a:gd name="connsiteY123" fmla="*/ 1832337 h 6858000"/>
                  <a:gd name="connsiteX124" fmla="*/ 678276 w 1339053"/>
                  <a:gd name="connsiteY124" fmla="*/ 1709437 h 6858000"/>
                  <a:gd name="connsiteX125" fmla="*/ 672955 w 1339053"/>
                  <a:gd name="connsiteY125" fmla="*/ 1636123 h 6858000"/>
                  <a:gd name="connsiteX126" fmla="*/ 668480 w 1339053"/>
                  <a:gd name="connsiteY126" fmla="*/ 1520749 h 6858000"/>
                  <a:gd name="connsiteX127" fmla="*/ 653920 w 1339053"/>
                  <a:gd name="connsiteY127" fmla="*/ 1399437 h 6858000"/>
                  <a:gd name="connsiteX128" fmla="*/ 612686 w 1339053"/>
                  <a:gd name="connsiteY128" fmla="*/ 1296979 h 6858000"/>
                  <a:gd name="connsiteX129" fmla="*/ 570220 w 1339053"/>
                  <a:gd name="connsiteY129" fmla="*/ 1235618 h 6858000"/>
                  <a:gd name="connsiteX130" fmla="*/ 529736 w 1339053"/>
                  <a:gd name="connsiteY130" fmla="*/ 1081752 h 6858000"/>
                  <a:gd name="connsiteX131" fmla="*/ 414305 w 1339053"/>
                  <a:gd name="connsiteY131" fmla="*/ 918292 h 6858000"/>
                  <a:gd name="connsiteX132" fmla="*/ 373924 w 1339053"/>
                  <a:gd name="connsiteY132" fmla="*/ 825689 h 6858000"/>
                  <a:gd name="connsiteX133" fmla="*/ 368949 w 1339053"/>
                  <a:gd name="connsiteY133" fmla="*/ 778726 h 6858000"/>
                  <a:gd name="connsiteX134" fmla="*/ 347020 w 1339053"/>
                  <a:gd name="connsiteY134" fmla="*/ 694643 h 6858000"/>
                  <a:gd name="connsiteX135" fmla="*/ 327478 w 1339053"/>
                  <a:gd name="connsiteY135" fmla="*/ 642898 h 6858000"/>
                  <a:gd name="connsiteX136" fmla="*/ 243468 w 1339053"/>
                  <a:gd name="connsiteY136" fmla="*/ 491960 h 6858000"/>
                  <a:gd name="connsiteX137" fmla="*/ 218930 w 1339053"/>
                  <a:gd name="connsiteY137" fmla="*/ 446010 h 6858000"/>
                  <a:gd name="connsiteX138" fmla="*/ 180614 w 1339053"/>
                  <a:gd name="connsiteY138" fmla="*/ 354892 h 6858000"/>
                  <a:gd name="connsiteX139" fmla="*/ 171988 w 1339053"/>
                  <a:gd name="connsiteY139" fmla="*/ 317521 h 6858000"/>
                  <a:gd name="connsiteX140" fmla="*/ 139875 w 1339053"/>
                  <a:gd name="connsiteY140" fmla="*/ 246378 h 6858000"/>
                  <a:gd name="connsiteX141" fmla="*/ 51499 w 1339053"/>
                  <a:gd name="connsiteY141" fmla="*/ 73211 h 6858000"/>
                  <a:gd name="connsiteX142" fmla="*/ 19690 w 1339053"/>
                  <a:gd name="connsiteY142" fmla="*/ 3662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339053" h="6858000">
                    <a:moveTo>
                      <a:pt x="850532" y="3481838"/>
                    </a:moveTo>
                    <a:lnTo>
                      <a:pt x="877027" y="3490955"/>
                    </a:lnTo>
                    <a:cubicBezTo>
                      <a:pt x="892941" y="3497986"/>
                      <a:pt x="908176" y="3506416"/>
                      <a:pt x="922718" y="3516472"/>
                    </a:cubicBezTo>
                    <a:cubicBezTo>
                      <a:pt x="967062" y="3547282"/>
                      <a:pt x="1027547" y="3564030"/>
                      <a:pt x="1094179" y="3567567"/>
                    </a:cubicBezTo>
                    <a:cubicBezTo>
                      <a:pt x="1102515" y="3567965"/>
                      <a:pt x="1113434" y="3565936"/>
                      <a:pt x="1118891" y="3568331"/>
                    </a:cubicBezTo>
                    <a:cubicBezTo>
                      <a:pt x="1180628" y="3594888"/>
                      <a:pt x="1237753" y="3586304"/>
                      <a:pt x="1295961" y="3584709"/>
                    </a:cubicBezTo>
                    <a:lnTo>
                      <a:pt x="1308070" y="3585183"/>
                    </a:lnTo>
                    <a:lnTo>
                      <a:pt x="1325263" y="3705453"/>
                    </a:lnTo>
                    <a:cubicBezTo>
                      <a:pt x="1328254" y="3727679"/>
                      <a:pt x="1331526" y="3749922"/>
                      <a:pt x="1334107" y="3772268"/>
                    </a:cubicBezTo>
                    <a:lnTo>
                      <a:pt x="1338203" y="3831076"/>
                    </a:lnTo>
                    <a:lnTo>
                      <a:pt x="1338805" y="3839709"/>
                    </a:lnTo>
                    <a:cubicBezTo>
                      <a:pt x="1339996" y="3932341"/>
                      <a:pt x="1336568" y="4025809"/>
                      <a:pt x="1335635" y="4118635"/>
                    </a:cubicBezTo>
                    <a:cubicBezTo>
                      <a:pt x="1335202" y="4148976"/>
                      <a:pt x="1338805" y="4178868"/>
                      <a:pt x="1337171" y="4209403"/>
                    </a:cubicBezTo>
                    <a:cubicBezTo>
                      <a:pt x="1335445" y="4242449"/>
                      <a:pt x="1327565" y="4276129"/>
                      <a:pt x="1325840" y="4309174"/>
                    </a:cubicBezTo>
                    <a:cubicBezTo>
                      <a:pt x="1322853" y="4364122"/>
                      <a:pt x="1323899" y="4418621"/>
                      <a:pt x="1321122" y="4473630"/>
                    </a:cubicBezTo>
                    <a:cubicBezTo>
                      <a:pt x="1315632" y="4579723"/>
                      <a:pt x="1309019" y="4685750"/>
                      <a:pt x="1302196" y="4791709"/>
                    </a:cubicBezTo>
                    <a:cubicBezTo>
                      <a:pt x="1300696" y="4814383"/>
                      <a:pt x="1294244" y="4837504"/>
                      <a:pt x="1293239" y="4860048"/>
                    </a:cubicBezTo>
                    <a:cubicBezTo>
                      <a:pt x="1290785" y="4919957"/>
                      <a:pt x="1289660" y="4979994"/>
                      <a:pt x="1288829" y="5039837"/>
                    </a:cubicBezTo>
                    <a:cubicBezTo>
                      <a:pt x="1288401" y="5076103"/>
                      <a:pt x="1290512" y="5112310"/>
                      <a:pt x="1289584" y="5148703"/>
                    </a:cubicBezTo>
                    <a:cubicBezTo>
                      <a:pt x="1288845" y="5177820"/>
                      <a:pt x="1286193" y="5207193"/>
                      <a:pt x="1282205" y="5236435"/>
                    </a:cubicBezTo>
                    <a:cubicBezTo>
                      <a:pt x="1278784" y="5261619"/>
                      <a:pt x="1270649" y="5286477"/>
                      <a:pt x="1268145" y="5311662"/>
                    </a:cubicBezTo>
                    <a:cubicBezTo>
                      <a:pt x="1261308" y="5379812"/>
                      <a:pt x="1256387" y="5447703"/>
                      <a:pt x="1250547" y="5515595"/>
                    </a:cubicBezTo>
                    <a:cubicBezTo>
                      <a:pt x="1248113" y="5542776"/>
                      <a:pt x="1244054" y="5570023"/>
                      <a:pt x="1243323" y="5596885"/>
                    </a:cubicBezTo>
                    <a:cubicBezTo>
                      <a:pt x="1241082" y="5668709"/>
                      <a:pt x="1241668" y="5740276"/>
                      <a:pt x="1238303" y="5812036"/>
                    </a:cubicBezTo>
                    <a:cubicBezTo>
                      <a:pt x="1235508" y="5871554"/>
                      <a:pt x="1228259" y="5931392"/>
                      <a:pt x="1223551" y="5991171"/>
                    </a:cubicBezTo>
                    <a:cubicBezTo>
                      <a:pt x="1221675" y="6016549"/>
                      <a:pt x="1222415" y="6041609"/>
                      <a:pt x="1219699" y="6066726"/>
                    </a:cubicBezTo>
                    <a:cubicBezTo>
                      <a:pt x="1213776" y="6123024"/>
                      <a:pt x="1205938" y="6179576"/>
                      <a:pt x="1199935" y="6236130"/>
                    </a:cubicBezTo>
                    <a:cubicBezTo>
                      <a:pt x="1196614" y="6268403"/>
                      <a:pt x="1198425" y="6301127"/>
                      <a:pt x="1192857" y="6333267"/>
                    </a:cubicBezTo>
                    <a:cubicBezTo>
                      <a:pt x="1179603" y="6409590"/>
                      <a:pt x="1163470" y="6485591"/>
                      <a:pt x="1148174" y="6561849"/>
                    </a:cubicBezTo>
                    <a:cubicBezTo>
                      <a:pt x="1132370" y="6640486"/>
                      <a:pt x="1117066" y="6719000"/>
                      <a:pt x="1100424" y="6797385"/>
                    </a:cubicBezTo>
                    <a:lnTo>
                      <a:pt x="1085621" y="6858000"/>
                    </a:lnTo>
                    <a:lnTo>
                      <a:pt x="932341" y="6858000"/>
                    </a:lnTo>
                    <a:lnTo>
                      <a:pt x="944496" y="6829656"/>
                    </a:lnTo>
                    <a:cubicBezTo>
                      <a:pt x="964836" y="6776399"/>
                      <a:pt x="953622" y="6744439"/>
                      <a:pt x="913239" y="6720119"/>
                    </a:cubicBezTo>
                    <a:cubicBezTo>
                      <a:pt x="890880" y="6706443"/>
                      <a:pt x="866986" y="6690318"/>
                      <a:pt x="870682" y="6655346"/>
                    </a:cubicBezTo>
                    <a:cubicBezTo>
                      <a:pt x="876846" y="6598274"/>
                      <a:pt x="889503" y="6540954"/>
                      <a:pt x="846442" y="6498594"/>
                    </a:cubicBezTo>
                    <a:cubicBezTo>
                      <a:pt x="862273" y="6487399"/>
                      <a:pt x="871751" y="6480449"/>
                      <a:pt x="881150" y="6473756"/>
                    </a:cubicBezTo>
                    <a:cubicBezTo>
                      <a:pt x="907245" y="6455292"/>
                      <a:pt x="930705" y="6407516"/>
                      <a:pt x="922470" y="6377035"/>
                    </a:cubicBezTo>
                    <a:cubicBezTo>
                      <a:pt x="910652" y="6332192"/>
                      <a:pt x="925705" y="6299028"/>
                      <a:pt x="955039" y="6268585"/>
                    </a:cubicBezTo>
                    <a:cubicBezTo>
                      <a:pt x="1003777" y="6217606"/>
                      <a:pt x="1017630" y="6148240"/>
                      <a:pt x="1024350" y="6083443"/>
                    </a:cubicBezTo>
                    <a:cubicBezTo>
                      <a:pt x="1029590" y="6034553"/>
                      <a:pt x="1028255" y="5980246"/>
                      <a:pt x="999696" y="5938416"/>
                    </a:cubicBezTo>
                    <a:cubicBezTo>
                      <a:pt x="990505" y="5925141"/>
                      <a:pt x="991039" y="5901884"/>
                      <a:pt x="988342" y="5882426"/>
                    </a:cubicBezTo>
                    <a:cubicBezTo>
                      <a:pt x="986229" y="5866254"/>
                      <a:pt x="984774" y="5849442"/>
                      <a:pt x="985444" y="5832438"/>
                    </a:cubicBezTo>
                    <a:cubicBezTo>
                      <a:pt x="986010" y="5814273"/>
                      <a:pt x="985042" y="5793656"/>
                      <a:pt x="992016" y="5777751"/>
                    </a:cubicBezTo>
                    <a:cubicBezTo>
                      <a:pt x="1012886" y="5729456"/>
                      <a:pt x="1014467" y="5686488"/>
                      <a:pt x="995028" y="5641832"/>
                    </a:cubicBezTo>
                    <a:cubicBezTo>
                      <a:pt x="984984" y="5618696"/>
                      <a:pt x="974301" y="5585771"/>
                      <a:pt x="981247" y="5562522"/>
                    </a:cubicBezTo>
                    <a:cubicBezTo>
                      <a:pt x="998041" y="5505913"/>
                      <a:pt x="997454" y="5454379"/>
                      <a:pt x="995131" y="5398075"/>
                    </a:cubicBezTo>
                    <a:cubicBezTo>
                      <a:pt x="993724" y="5361807"/>
                      <a:pt x="997229" y="5322258"/>
                      <a:pt x="997379" y="5283928"/>
                    </a:cubicBezTo>
                    <a:cubicBezTo>
                      <a:pt x="997473" y="5239095"/>
                      <a:pt x="1006631" y="5193105"/>
                      <a:pt x="979617" y="5157396"/>
                    </a:cubicBezTo>
                    <a:cubicBezTo>
                      <a:pt x="976728" y="5153402"/>
                      <a:pt x="978724" y="5144705"/>
                      <a:pt x="976441" y="5139485"/>
                    </a:cubicBezTo>
                    <a:cubicBezTo>
                      <a:pt x="969619" y="5122991"/>
                      <a:pt x="964828" y="5102888"/>
                      <a:pt x="953793" y="5091862"/>
                    </a:cubicBezTo>
                    <a:cubicBezTo>
                      <a:pt x="921506" y="5059884"/>
                      <a:pt x="886609" y="5031900"/>
                      <a:pt x="853056" y="5001787"/>
                    </a:cubicBezTo>
                    <a:cubicBezTo>
                      <a:pt x="845882" y="4995337"/>
                      <a:pt x="836325" y="4988437"/>
                      <a:pt x="833979" y="4978966"/>
                    </a:cubicBezTo>
                    <a:cubicBezTo>
                      <a:pt x="820602" y="4924328"/>
                      <a:pt x="808509" y="4869239"/>
                      <a:pt x="796995" y="4813768"/>
                    </a:cubicBezTo>
                    <a:cubicBezTo>
                      <a:pt x="792418" y="4791474"/>
                      <a:pt x="803209" y="4777314"/>
                      <a:pt x="820590" y="4764057"/>
                    </a:cubicBezTo>
                    <a:cubicBezTo>
                      <a:pt x="837188" y="4751123"/>
                      <a:pt x="855398" y="4734452"/>
                      <a:pt x="864688" y="4714752"/>
                    </a:cubicBezTo>
                    <a:cubicBezTo>
                      <a:pt x="883062" y="4675275"/>
                      <a:pt x="897521" y="4632902"/>
                      <a:pt x="910485" y="4590911"/>
                    </a:cubicBezTo>
                    <a:cubicBezTo>
                      <a:pt x="915338" y="4575199"/>
                      <a:pt x="912978" y="4556131"/>
                      <a:pt x="911445" y="4539571"/>
                    </a:cubicBezTo>
                    <a:cubicBezTo>
                      <a:pt x="908527" y="4508200"/>
                      <a:pt x="900999" y="4477659"/>
                      <a:pt x="900285" y="4445837"/>
                    </a:cubicBezTo>
                    <a:cubicBezTo>
                      <a:pt x="899539" y="4408923"/>
                      <a:pt x="887958" y="4383340"/>
                      <a:pt x="863237" y="4364703"/>
                    </a:cubicBezTo>
                    <a:cubicBezTo>
                      <a:pt x="826431" y="4336971"/>
                      <a:pt x="808536" y="4292507"/>
                      <a:pt x="798070" y="4243284"/>
                    </a:cubicBezTo>
                    <a:cubicBezTo>
                      <a:pt x="784617" y="4180721"/>
                      <a:pt x="805728" y="4117545"/>
                      <a:pt x="817097" y="4054750"/>
                    </a:cubicBezTo>
                    <a:cubicBezTo>
                      <a:pt x="821537" y="4030724"/>
                      <a:pt x="826632" y="4006057"/>
                      <a:pt x="826251" y="3982801"/>
                    </a:cubicBezTo>
                    <a:cubicBezTo>
                      <a:pt x="825347" y="3916709"/>
                      <a:pt x="825150" y="3850833"/>
                      <a:pt x="836848" y="3784939"/>
                    </a:cubicBezTo>
                    <a:lnTo>
                      <a:pt x="841285" y="3766755"/>
                    </a:lnTo>
                    <a:lnTo>
                      <a:pt x="841284" y="3766755"/>
                    </a:lnTo>
                    <a:lnTo>
                      <a:pt x="852925" y="3719034"/>
                    </a:lnTo>
                    <a:cubicBezTo>
                      <a:pt x="855152" y="3711822"/>
                      <a:pt x="856753" y="3704413"/>
                      <a:pt x="857932" y="3696880"/>
                    </a:cubicBezTo>
                    <a:cubicBezTo>
                      <a:pt x="868683" y="3631632"/>
                      <a:pt x="885300" y="3565939"/>
                      <a:pt x="853534" y="3507036"/>
                    </a:cubicBezTo>
                    <a:cubicBezTo>
                      <a:pt x="850623" y="3501622"/>
                      <a:pt x="849992" y="3494020"/>
                      <a:pt x="850226" y="3485839"/>
                    </a:cubicBezTo>
                    <a:close/>
                    <a:moveTo>
                      <a:pt x="0" y="0"/>
                    </a:moveTo>
                    <a:lnTo>
                      <a:pt x="455609" y="0"/>
                    </a:lnTo>
                    <a:lnTo>
                      <a:pt x="459171" y="72395"/>
                    </a:lnTo>
                    <a:cubicBezTo>
                      <a:pt x="459671" y="92301"/>
                      <a:pt x="456894" y="113171"/>
                      <a:pt x="460041" y="131917"/>
                    </a:cubicBezTo>
                    <a:cubicBezTo>
                      <a:pt x="474213" y="218122"/>
                      <a:pt x="492031" y="302910"/>
                      <a:pt x="504421" y="389691"/>
                    </a:cubicBezTo>
                    <a:cubicBezTo>
                      <a:pt x="517349" y="479177"/>
                      <a:pt x="539516" y="562489"/>
                      <a:pt x="582097" y="634609"/>
                    </a:cubicBezTo>
                    <a:cubicBezTo>
                      <a:pt x="621686" y="701573"/>
                      <a:pt x="662589" y="767248"/>
                      <a:pt x="702468" y="834019"/>
                    </a:cubicBezTo>
                    <a:cubicBezTo>
                      <a:pt x="712587" y="850968"/>
                      <a:pt x="725536" y="867665"/>
                      <a:pt x="729203" y="887701"/>
                    </a:cubicBezTo>
                    <a:cubicBezTo>
                      <a:pt x="736973" y="929321"/>
                      <a:pt x="740155" y="973193"/>
                      <a:pt x="743787" y="1016355"/>
                    </a:cubicBezTo>
                    <a:cubicBezTo>
                      <a:pt x="746786" y="1053398"/>
                      <a:pt x="745800" y="1091467"/>
                      <a:pt x="750083" y="1128060"/>
                    </a:cubicBezTo>
                    <a:cubicBezTo>
                      <a:pt x="753428" y="1157309"/>
                      <a:pt x="762038" y="1185083"/>
                      <a:pt x="768866" y="1213431"/>
                    </a:cubicBezTo>
                    <a:cubicBezTo>
                      <a:pt x="774767" y="1238107"/>
                      <a:pt x="778357" y="1264327"/>
                      <a:pt x="787802" y="1286432"/>
                    </a:cubicBezTo>
                    <a:cubicBezTo>
                      <a:pt x="810582" y="1340304"/>
                      <a:pt x="832653" y="1394242"/>
                      <a:pt x="842837" y="1455511"/>
                    </a:cubicBezTo>
                    <a:cubicBezTo>
                      <a:pt x="853049" y="1515944"/>
                      <a:pt x="867276" y="1574511"/>
                      <a:pt x="877988" y="1634814"/>
                    </a:cubicBezTo>
                    <a:cubicBezTo>
                      <a:pt x="888390" y="1693895"/>
                      <a:pt x="902813" y="1748857"/>
                      <a:pt x="941063" y="1789731"/>
                    </a:cubicBezTo>
                    <a:cubicBezTo>
                      <a:pt x="957906" y="1807908"/>
                      <a:pt x="975122" y="1831564"/>
                      <a:pt x="980124" y="1857657"/>
                    </a:cubicBezTo>
                    <a:cubicBezTo>
                      <a:pt x="987207" y="1894833"/>
                      <a:pt x="980788" y="1937150"/>
                      <a:pt x="984484" y="1976384"/>
                    </a:cubicBezTo>
                    <a:cubicBezTo>
                      <a:pt x="988781" y="2022576"/>
                      <a:pt x="988793" y="2074493"/>
                      <a:pt x="1007189" y="2110650"/>
                    </a:cubicBezTo>
                    <a:cubicBezTo>
                      <a:pt x="1023612" y="2142809"/>
                      <a:pt x="1034723" y="2173610"/>
                      <a:pt x="1039893" y="2211041"/>
                    </a:cubicBezTo>
                    <a:cubicBezTo>
                      <a:pt x="1043484" y="2237261"/>
                      <a:pt x="1057690" y="2260269"/>
                      <a:pt x="1059162" y="2286682"/>
                    </a:cubicBezTo>
                    <a:cubicBezTo>
                      <a:pt x="1061252" y="2321469"/>
                      <a:pt x="1060754" y="2355740"/>
                      <a:pt x="1070522" y="2388667"/>
                    </a:cubicBezTo>
                    <a:cubicBezTo>
                      <a:pt x="1080600" y="2422815"/>
                      <a:pt x="1085513" y="2459602"/>
                      <a:pt x="1093939" y="2494653"/>
                    </a:cubicBezTo>
                    <a:cubicBezTo>
                      <a:pt x="1098500" y="2513273"/>
                      <a:pt x="1106866" y="2529964"/>
                      <a:pt x="1112007" y="2548197"/>
                    </a:cubicBezTo>
                    <a:cubicBezTo>
                      <a:pt x="1121409" y="2581573"/>
                      <a:pt x="1130232" y="2615336"/>
                      <a:pt x="1138346" y="2649163"/>
                    </a:cubicBezTo>
                    <a:cubicBezTo>
                      <a:pt x="1146465" y="2682988"/>
                      <a:pt x="1157699" y="2716368"/>
                      <a:pt x="1160337" y="2751608"/>
                    </a:cubicBezTo>
                    <a:cubicBezTo>
                      <a:pt x="1164714" y="2811646"/>
                      <a:pt x="1159211" y="2873999"/>
                      <a:pt x="1165737" y="2933012"/>
                    </a:cubicBezTo>
                    <a:cubicBezTo>
                      <a:pt x="1172445" y="2992925"/>
                      <a:pt x="1185964" y="3051556"/>
                      <a:pt x="1202029" y="3107873"/>
                    </a:cubicBezTo>
                    <a:cubicBezTo>
                      <a:pt x="1214635" y="3152396"/>
                      <a:pt x="1227749" y="3194534"/>
                      <a:pt x="1225692" y="3244974"/>
                    </a:cubicBezTo>
                    <a:cubicBezTo>
                      <a:pt x="1224565" y="3273123"/>
                      <a:pt x="1231196" y="3305079"/>
                      <a:pt x="1243916" y="3326221"/>
                    </a:cubicBezTo>
                    <a:cubicBezTo>
                      <a:pt x="1271701" y="3372044"/>
                      <a:pt x="1285247" y="3423911"/>
                      <a:pt x="1293067" y="3480219"/>
                    </a:cubicBezTo>
                    <a:lnTo>
                      <a:pt x="1308071" y="3585182"/>
                    </a:lnTo>
                    <a:lnTo>
                      <a:pt x="1295962" y="3584708"/>
                    </a:lnTo>
                    <a:cubicBezTo>
                      <a:pt x="1237754" y="3586303"/>
                      <a:pt x="1180629" y="3594888"/>
                      <a:pt x="1118893" y="3568330"/>
                    </a:cubicBezTo>
                    <a:cubicBezTo>
                      <a:pt x="1113435" y="3565936"/>
                      <a:pt x="1102517" y="3567964"/>
                      <a:pt x="1094179" y="3567566"/>
                    </a:cubicBezTo>
                    <a:cubicBezTo>
                      <a:pt x="1027548" y="3564029"/>
                      <a:pt x="967064" y="3547281"/>
                      <a:pt x="922719" y="3516472"/>
                    </a:cubicBezTo>
                    <a:cubicBezTo>
                      <a:pt x="908178" y="3506414"/>
                      <a:pt x="892942" y="3497984"/>
                      <a:pt x="877028" y="3490955"/>
                    </a:cubicBezTo>
                    <a:lnTo>
                      <a:pt x="850533" y="3481837"/>
                    </a:lnTo>
                    <a:lnTo>
                      <a:pt x="852113" y="3461170"/>
                    </a:lnTo>
                    <a:cubicBezTo>
                      <a:pt x="854391" y="3434500"/>
                      <a:pt x="848474" y="3414331"/>
                      <a:pt x="831383" y="3399179"/>
                    </a:cubicBezTo>
                    <a:cubicBezTo>
                      <a:pt x="801767" y="3373388"/>
                      <a:pt x="773654" y="3344957"/>
                      <a:pt x="743141" y="3320580"/>
                    </a:cubicBezTo>
                    <a:cubicBezTo>
                      <a:pt x="722236" y="3303685"/>
                      <a:pt x="714543" y="3281842"/>
                      <a:pt x="713221" y="3251241"/>
                    </a:cubicBezTo>
                    <a:cubicBezTo>
                      <a:pt x="712555" y="3234106"/>
                      <a:pt x="704768" y="3217029"/>
                      <a:pt x="697098" y="3202528"/>
                    </a:cubicBezTo>
                    <a:cubicBezTo>
                      <a:pt x="687845" y="3184997"/>
                      <a:pt x="672212" y="3172554"/>
                      <a:pt x="664820" y="3154190"/>
                    </a:cubicBezTo>
                    <a:cubicBezTo>
                      <a:pt x="646169" y="3109209"/>
                      <a:pt x="616744" y="3087991"/>
                      <a:pt x="572501" y="3087312"/>
                    </a:cubicBezTo>
                    <a:cubicBezTo>
                      <a:pt x="533259" y="3086763"/>
                      <a:pt x="493731" y="3044085"/>
                      <a:pt x="497703" y="3005243"/>
                    </a:cubicBezTo>
                    <a:cubicBezTo>
                      <a:pt x="502030" y="2962279"/>
                      <a:pt x="490540" y="2928257"/>
                      <a:pt x="476984" y="2892751"/>
                    </a:cubicBezTo>
                    <a:cubicBezTo>
                      <a:pt x="469363" y="2872905"/>
                      <a:pt x="465404" y="2847135"/>
                      <a:pt x="468947" y="2824527"/>
                    </a:cubicBezTo>
                    <a:cubicBezTo>
                      <a:pt x="482188" y="2738605"/>
                      <a:pt x="520979" y="2665650"/>
                      <a:pt x="569138" y="2595026"/>
                    </a:cubicBezTo>
                    <a:cubicBezTo>
                      <a:pt x="600577" y="2548865"/>
                      <a:pt x="622260" y="2493483"/>
                      <a:pt x="645397" y="2440808"/>
                    </a:cubicBezTo>
                    <a:cubicBezTo>
                      <a:pt x="652529" y="2424387"/>
                      <a:pt x="655029" y="2401457"/>
                      <a:pt x="651820" y="2384384"/>
                    </a:cubicBezTo>
                    <a:cubicBezTo>
                      <a:pt x="640949" y="2324596"/>
                      <a:pt x="629163" y="2264805"/>
                      <a:pt x="612994" y="2207332"/>
                    </a:cubicBezTo>
                    <a:cubicBezTo>
                      <a:pt x="597678" y="2153787"/>
                      <a:pt x="601053" y="2099808"/>
                      <a:pt x="620894" y="2046679"/>
                    </a:cubicBezTo>
                    <a:cubicBezTo>
                      <a:pt x="635367" y="2007977"/>
                      <a:pt x="641110" y="1970814"/>
                      <a:pt x="644614" y="1931265"/>
                    </a:cubicBezTo>
                    <a:cubicBezTo>
                      <a:pt x="647465" y="1898285"/>
                      <a:pt x="653360" y="1862859"/>
                      <a:pt x="665994" y="1832337"/>
                    </a:cubicBezTo>
                    <a:cubicBezTo>
                      <a:pt x="683779" y="1789578"/>
                      <a:pt x="688928" y="1751381"/>
                      <a:pt x="678276" y="1709437"/>
                    </a:cubicBezTo>
                    <a:cubicBezTo>
                      <a:pt x="672576" y="1687079"/>
                      <a:pt x="673987" y="1660990"/>
                      <a:pt x="672955" y="1636123"/>
                    </a:cubicBezTo>
                    <a:cubicBezTo>
                      <a:pt x="671272" y="1597795"/>
                      <a:pt x="671867" y="1558758"/>
                      <a:pt x="668480" y="1520749"/>
                    </a:cubicBezTo>
                    <a:cubicBezTo>
                      <a:pt x="665050" y="1479903"/>
                      <a:pt x="655019" y="1440408"/>
                      <a:pt x="653920" y="1399437"/>
                    </a:cubicBezTo>
                    <a:cubicBezTo>
                      <a:pt x="652652" y="1355309"/>
                      <a:pt x="639893" y="1323154"/>
                      <a:pt x="612686" y="1296979"/>
                    </a:cubicBezTo>
                    <a:cubicBezTo>
                      <a:pt x="595576" y="1280408"/>
                      <a:pt x="578401" y="1259588"/>
                      <a:pt x="570220" y="1235618"/>
                    </a:cubicBezTo>
                    <a:cubicBezTo>
                      <a:pt x="553631" y="1186194"/>
                      <a:pt x="545669" y="1131821"/>
                      <a:pt x="529736" y="1081752"/>
                    </a:cubicBezTo>
                    <a:cubicBezTo>
                      <a:pt x="507466" y="1011390"/>
                      <a:pt x="481332" y="944631"/>
                      <a:pt x="414305" y="918292"/>
                    </a:cubicBezTo>
                    <a:cubicBezTo>
                      <a:pt x="377314" y="903769"/>
                      <a:pt x="368843" y="874065"/>
                      <a:pt x="373924" y="825689"/>
                    </a:cubicBezTo>
                    <a:cubicBezTo>
                      <a:pt x="375689" y="809590"/>
                      <a:pt x="376722" y="786203"/>
                      <a:pt x="368949" y="778726"/>
                    </a:cubicBezTo>
                    <a:cubicBezTo>
                      <a:pt x="345838" y="756354"/>
                      <a:pt x="349308" y="725824"/>
                      <a:pt x="347020" y="694643"/>
                    </a:cubicBezTo>
                    <a:cubicBezTo>
                      <a:pt x="345704" y="675894"/>
                      <a:pt x="339306" y="651346"/>
                      <a:pt x="327478" y="642898"/>
                    </a:cubicBezTo>
                    <a:cubicBezTo>
                      <a:pt x="279698" y="608395"/>
                      <a:pt x="263590" y="549247"/>
                      <a:pt x="243468" y="491960"/>
                    </a:cubicBezTo>
                    <a:cubicBezTo>
                      <a:pt x="237433" y="475142"/>
                      <a:pt x="230250" y="456843"/>
                      <a:pt x="218930" y="446010"/>
                    </a:cubicBezTo>
                    <a:cubicBezTo>
                      <a:pt x="194433" y="422927"/>
                      <a:pt x="180036" y="395344"/>
                      <a:pt x="180614" y="354892"/>
                    </a:cubicBezTo>
                    <a:cubicBezTo>
                      <a:pt x="180923" y="342010"/>
                      <a:pt x="176523" y="328798"/>
                      <a:pt x="171988" y="317521"/>
                    </a:cubicBezTo>
                    <a:cubicBezTo>
                      <a:pt x="162052" y="293291"/>
                      <a:pt x="148442" y="271315"/>
                      <a:pt x="139875" y="246378"/>
                    </a:cubicBezTo>
                    <a:cubicBezTo>
                      <a:pt x="117577" y="182780"/>
                      <a:pt x="95749" y="119890"/>
                      <a:pt x="51499" y="73211"/>
                    </a:cubicBezTo>
                    <a:cubicBezTo>
                      <a:pt x="40691" y="61834"/>
                      <a:pt x="29467" y="49763"/>
                      <a:pt x="19690" y="36621"/>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pic>
        <p:nvPicPr>
          <p:cNvPr id="1028" name="Picture 4" descr="NWU Brand Resources | services.nwu.ac.za">
            <a:extLst>
              <a:ext uri="{FF2B5EF4-FFF2-40B4-BE49-F238E27FC236}">
                <a16:creationId xmlns:a16="http://schemas.microsoft.com/office/drawing/2014/main" id="{57F3D0BB-00BE-0DAC-9AA3-5AE2D7119A5C}"/>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13544" y="2129632"/>
            <a:ext cx="2598738" cy="2598738"/>
          </a:xfrm>
          <a:prstGeom prst="rect">
            <a:avLst/>
          </a:prstGeom>
          <a:noFill/>
          <a:extLst>
            <a:ext uri="{909E8E84-426E-40DD-AFC4-6F175D3DCCD1}">
              <a14:hiddenFill xmlns:a14="http://schemas.microsoft.com/office/drawing/2010/main">
                <a:solidFill>
                  <a:srgbClr val="FFFFFF"/>
                </a:solidFill>
              </a14:hiddenFill>
            </a:ext>
          </a:extLst>
        </p:spPr>
      </p:pic>
      <p:grpSp>
        <p:nvGrpSpPr>
          <p:cNvPr id="1043" name="Group 1042">
            <a:extLst>
              <a:ext uri="{FF2B5EF4-FFF2-40B4-BE49-F238E27FC236}">
                <a16:creationId xmlns:a16="http://schemas.microsoft.com/office/drawing/2014/main" id="{C9829185-6353-4E3C-B082-AA7F5193916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8104360" y="0"/>
            <a:ext cx="4087640" cy="6858000"/>
            <a:chOff x="1" y="0"/>
            <a:chExt cx="4087640" cy="6858000"/>
          </a:xfrm>
          <a:effectLst>
            <a:outerShdw blurRad="381000" dist="152400" algn="ctr" rotWithShape="0">
              <a:srgbClr val="000000">
                <a:alpha val="10000"/>
              </a:srgbClr>
            </a:outerShdw>
          </a:effectLst>
        </p:grpSpPr>
        <p:grpSp>
          <p:nvGrpSpPr>
            <p:cNvPr id="1044" name="Group 1043">
              <a:extLst>
                <a:ext uri="{FF2B5EF4-FFF2-40B4-BE49-F238E27FC236}">
                  <a16:creationId xmlns:a16="http://schemas.microsoft.com/office/drawing/2014/main" id="{BB7BB359-8B77-484C-B9CD-6376139A3ABD}"/>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 y="0"/>
              <a:ext cx="3986041" cy="6858000"/>
              <a:chOff x="1" y="0"/>
              <a:chExt cx="3986041" cy="6858000"/>
            </a:xfrm>
          </p:grpSpPr>
          <p:sp>
            <p:nvSpPr>
              <p:cNvPr id="1048" name="Freeform: Shape 1047">
                <a:extLst>
                  <a:ext uri="{FF2B5EF4-FFF2-40B4-BE49-F238E27FC236}">
                    <a16:creationId xmlns:a16="http://schemas.microsoft.com/office/drawing/2014/main" id="{AA96BE9D-5B3B-4CA9-8895-33FAA38046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3986041" cy="6858000"/>
              </a:xfrm>
              <a:custGeom>
                <a:avLst/>
                <a:gdLst>
                  <a:gd name="connsiteX0" fmla="*/ 0 w 3986041"/>
                  <a:gd name="connsiteY0" fmla="*/ 0 h 6858000"/>
                  <a:gd name="connsiteX1" fmla="*/ 3066495 w 3986041"/>
                  <a:gd name="connsiteY1" fmla="*/ 0 h 6858000"/>
                  <a:gd name="connsiteX2" fmla="*/ 3427241 w 3986041"/>
                  <a:gd name="connsiteY2" fmla="*/ 1211943 h 6858000"/>
                  <a:gd name="connsiteX3" fmla="*/ 3986041 w 3986041"/>
                  <a:gd name="connsiteY3" fmla="*/ 4122057 h 6858000"/>
                  <a:gd name="connsiteX4" fmla="*/ 3751724 w 3986041"/>
                  <a:gd name="connsiteY4" fmla="*/ 6858000 h 6858000"/>
                  <a:gd name="connsiteX5" fmla="*/ 0 w 3986041"/>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86041" h="6858000">
                    <a:moveTo>
                      <a:pt x="0" y="0"/>
                    </a:moveTo>
                    <a:lnTo>
                      <a:pt x="3066495" y="0"/>
                    </a:lnTo>
                    <a:lnTo>
                      <a:pt x="3427241" y="1211943"/>
                    </a:lnTo>
                    <a:lnTo>
                      <a:pt x="3986041" y="4122057"/>
                    </a:lnTo>
                    <a:lnTo>
                      <a:pt x="3751724" y="6858000"/>
                    </a:lnTo>
                    <a:lnTo>
                      <a:pt x="0" y="6858000"/>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9" name="Freeform: Shape 1048">
                <a:extLst>
                  <a:ext uri="{FF2B5EF4-FFF2-40B4-BE49-F238E27FC236}">
                    <a16:creationId xmlns:a16="http://schemas.microsoft.com/office/drawing/2014/main" id="{7840E2BF-E954-4173-BF70-2DAE9E19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0"/>
                <a:ext cx="3986041" cy="6858000"/>
              </a:xfrm>
              <a:custGeom>
                <a:avLst/>
                <a:gdLst>
                  <a:gd name="connsiteX0" fmla="*/ 0 w 3986041"/>
                  <a:gd name="connsiteY0" fmla="*/ 0 h 6858000"/>
                  <a:gd name="connsiteX1" fmla="*/ 3066495 w 3986041"/>
                  <a:gd name="connsiteY1" fmla="*/ 0 h 6858000"/>
                  <a:gd name="connsiteX2" fmla="*/ 3427241 w 3986041"/>
                  <a:gd name="connsiteY2" fmla="*/ 1211943 h 6858000"/>
                  <a:gd name="connsiteX3" fmla="*/ 3986041 w 3986041"/>
                  <a:gd name="connsiteY3" fmla="*/ 4122057 h 6858000"/>
                  <a:gd name="connsiteX4" fmla="*/ 3751724 w 3986041"/>
                  <a:gd name="connsiteY4" fmla="*/ 6858000 h 6858000"/>
                  <a:gd name="connsiteX5" fmla="*/ 0 w 3986041"/>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86041" h="6858000">
                    <a:moveTo>
                      <a:pt x="0" y="0"/>
                    </a:moveTo>
                    <a:lnTo>
                      <a:pt x="3066495" y="0"/>
                    </a:lnTo>
                    <a:lnTo>
                      <a:pt x="3427241" y="1211943"/>
                    </a:lnTo>
                    <a:lnTo>
                      <a:pt x="3986041" y="4122057"/>
                    </a:lnTo>
                    <a:lnTo>
                      <a:pt x="3751724" y="6858000"/>
                    </a:lnTo>
                    <a:lnTo>
                      <a:pt x="0" y="6858000"/>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45" name="Group 1044">
              <a:extLst>
                <a:ext uri="{FF2B5EF4-FFF2-40B4-BE49-F238E27FC236}">
                  <a16:creationId xmlns:a16="http://schemas.microsoft.com/office/drawing/2014/main" id="{3F125B5A-DFAC-4B6D-B14F-287F8C436AA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748588" y="0"/>
              <a:ext cx="1339053" cy="6858000"/>
              <a:chOff x="2748588" y="0"/>
              <a:chExt cx="1339053" cy="6858000"/>
            </a:xfrm>
          </p:grpSpPr>
          <p:sp>
            <p:nvSpPr>
              <p:cNvPr id="1046" name="Freeform: Shape 1045">
                <a:extLst>
                  <a:ext uri="{FF2B5EF4-FFF2-40B4-BE49-F238E27FC236}">
                    <a16:creationId xmlns:a16="http://schemas.microsoft.com/office/drawing/2014/main" id="{6AF4804F-69E5-479A-9F45-C0E4631715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748588" y="0"/>
                <a:ext cx="1339053" cy="6858000"/>
              </a:xfrm>
              <a:custGeom>
                <a:avLst/>
                <a:gdLst>
                  <a:gd name="connsiteX0" fmla="*/ 850532 w 1339053"/>
                  <a:gd name="connsiteY0" fmla="*/ 3481838 h 6858000"/>
                  <a:gd name="connsiteX1" fmla="*/ 877027 w 1339053"/>
                  <a:gd name="connsiteY1" fmla="*/ 3490955 h 6858000"/>
                  <a:gd name="connsiteX2" fmla="*/ 922718 w 1339053"/>
                  <a:gd name="connsiteY2" fmla="*/ 3516472 h 6858000"/>
                  <a:gd name="connsiteX3" fmla="*/ 1094179 w 1339053"/>
                  <a:gd name="connsiteY3" fmla="*/ 3567567 h 6858000"/>
                  <a:gd name="connsiteX4" fmla="*/ 1118891 w 1339053"/>
                  <a:gd name="connsiteY4" fmla="*/ 3568331 h 6858000"/>
                  <a:gd name="connsiteX5" fmla="*/ 1295961 w 1339053"/>
                  <a:gd name="connsiteY5" fmla="*/ 3584709 h 6858000"/>
                  <a:gd name="connsiteX6" fmla="*/ 1308070 w 1339053"/>
                  <a:gd name="connsiteY6" fmla="*/ 3585183 h 6858000"/>
                  <a:gd name="connsiteX7" fmla="*/ 1325263 w 1339053"/>
                  <a:gd name="connsiteY7" fmla="*/ 3705453 h 6858000"/>
                  <a:gd name="connsiteX8" fmla="*/ 1334107 w 1339053"/>
                  <a:gd name="connsiteY8" fmla="*/ 3772268 h 6858000"/>
                  <a:gd name="connsiteX9" fmla="*/ 1338203 w 1339053"/>
                  <a:gd name="connsiteY9" fmla="*/ 3831076 h 6858000"/>
                  <a:gd name="connsiteX10" fmla="*/ 1338805 w 1339053"/>
                  <a:gd name="connsiteY10" fmla="*/ 3839709 h 6858000"/>
                  <a:gd name="connsiteX11" fmla="*/ 1335635 w 1339053"/>
                  <a:gd name="connsiteY11" fmla="*/ 4118635 h 6858000"/>
                  <a:gd name="connsiteX12" fmla="*/ 1337171 w 1339053"/>
                  <a:gd name="connsiteY12" fmla="*/ 4209403 h 6858000"/>
                  <a:gd name="connsiteX13" fmla="*/ 1325840 w 1339053"/>
                  <a:gd name="connsiteY13" fmla="*/ 4309174 h 6858000"/>
                  <a:gd name="connsiteX14" fmla="*/ 1321122 w 1339053"/>
                  <a:gd name="connsiteY14" fmla="*/ 4473630 h 6858000"/>
                  <a:gd name="connsiteX15" fmla="*/ 1302196 w 1339053"/>
                  <a:gd name="connsiteY15" fmla="*/ 4791709 h 6858000"/>
                  <a:gd name="connsiteX16" fmla="*/ 1293239 w 1339053"/>
                  <a:gd name="connsiteY16" fmla="*/ 4860048 h 6858000"/>
                  <a:gd name="connsiteX17" fmla="*/ 1288829 w 1339053"/>
                  <a:gd name="connsiteY17" fmla="*/ 5039837 h 6858000"/>
                  <a:gd name="connsiteX18" fmla="*/ 1289584 w 1339053"/>
                  <a:gd name="connsiteY18" fmla="*/ 5148703 h 6858000"/>
                  <a:gd name="connsiteX19" fmla="*/ 1282205 w 1339053"/>
                  <a:gd name="connsiteY19" fmla="*/ 5236435 h 6858000"/>
                  <a:gd name="connsiteX20" fmla="*/ 1268145 w 1339053"/>
                  <a:gd name="connsiteY20" fmla="*/ 5311662 h 6858000"/>
                  <a:gd name="connsiteX21" fmla="*/ 1250547 w 1339053"/>
                  <a:gd name="connsiteY21" fmla="*/ 5515595 h 6858000"/>
                  <a:gd name="connsiteX22" fmla="*/ 1243323 w 1339053"/>
                  <a:gd name="connsiteY22" fmla="*/ 5596885 h 6858000"/>
                  <a:gd name="connsiteX23" fmla="*/ 1238303 w 1339053"/>
                  <a:gd name="connsiteY23" fmla="*/ 5812036 h 6858000"/>
                  <a:gd name="connsiteX24" fmla="*/ 1223551 w 1339053"/>
                  <a:gd name="connsiteY24" fmla="*/ 5991171 h 6858000"/>
                  <a:gd name="connsiteX25" fmla="*/ 1219699 w 1339053"/>
                  <a:gd name="connsiteY25" fmla="*/ 6066726 h 6858000"/>
                  <a:gd name="connsiteX26" fmla="*/ 1199935 w 1339053"/>
                  <a:gd name="connsiteY26" fmla="*/ 6236130 h 6858000"/>
                  <a:gd name="connsiteX27" fmla="*/ 1192857 w 1339053"/>
                  <a:gd name="connsiteY27" fmla="*/ 6333267 h 6858000"/>
                  <a:gd name="connsiteX28" fmla="*/ 1148174 w 1339053"/>
                  <a:gd name="connsiteY28" fmla="*/ 6561849 h 6858000"/>
                  <a:gd name="connsiteX29" fmla="*/ 1100424 w 1339053"/>
                  <a:gd name="connsiteY29" fmla="*/ 6797385 h 6858000"/>
                  <a:gd name="connsiteX30" fmla="*/ 1085621 w 1339053"/>
                  <a:gd name="connsiteY30" fmla="*/ 6858000 h 6858000"/>
                  <a:gd name="connsiteX31" fmla="*/ 932341 w 1339053"/>
                  <a:gd name="connsiteY31" fmla="*/ 6858000 h 6858000"/>
                  <a:gd name="connsiteX32" fmla="*/ 944496 w 1339053"/>
                  <a:gd name="connsiteY32" fmla="*/ 6829656 h 6858000"/>
                  <a:gd name="connsiteX33" fmla="*/ 913239 w 1339053"/>
                  <a:gd name="connsiteY33" fmla="*/ 6720119 h 6858000"/>
                  <a:gd name="connsiteX34" fmla="*/ 870682 w 1339053"/>
                  <a:gd name="connsiteY34" fmla="*/ 6655346 h 6858000"/>
                  <a:gd name="connsiteX35" fmla="*/ 846442 w 1339053"/>
                  <a:gd name="connsiteY35" fmla="*/ 6498594 h 6858000"/>
                  <a:gd name="connsiteX36" fmla="*/ 881150 w 1339053"/>
                  <a:gd name="connsiteY36" fmla="*/ 6473756 h 6858000"/>
                  <a:gd name="connsiteX37" fmla="*/ 922470 w 1339053"/>
                  <a:gd name="connsiteY37" fmla="*/ 6377035 h 6858000"/>
                  <a:gd name="connsiteX38" fmla="*/ 955039 w 1339053"/>
                  <a:gd name="connsiteY38" fmla="*/ 6268585 h 6858000"/>
                  <a:gd name="connsiteX39" fmla="*/ 1024350 w 1339053"/>
                  <a:gd name="connsiteY39" fmla="*/ 6083443 h 6858000"/>
                  <a:gd name="connsiteX40" fmla="*/ 999696 w 1339053"/>
                  <a:gd name="connsiteY40" fmla="*/ 5938416 h 6858000"/>
                  <a:gd name="connsiteX41" fmla="*/ 988342 w 1339053"/>
                  <a:gd name="connsiteY41" fmla="*/ 5882426 h 6858000"/>
                  <a:gd name="connsiteX42" fmla="*/ 985444 w 1339053"/>
                  <a:gd name="connsiteY42" fmla="*/ 5832438 h 6858000"/>
                  <a:gd name="connsiteX43" fmla="*/ 992016 w 1339053"/>
                  <a:gd name="connsiteY43" fmla="*/ 5777751 h 6858000"/>
                  <a:gd name="connsiteX44" fmla="*/ 995028 w 1339053"/>
                  <a:gd name="connsiteY44" fmla="*/ 5641832 h 6858000"/>
                  <a:gd name="connsiteX45" fmla="*/ 981247 w 1339053"/>
                  <a:gd name="connsiteY45" fmla="*/ 5562522 h 6858000"/>
                  <a:gd name="connsiteX46" fmla="*/ 995131 w 1339053"/>
                  <a:gd name="connsiteY46" fmla="*/ 5398075 h 6858000"/>
                  <a:gd name="connsiteX47" fmla="*/ 997379 w 1339053"/>
                  <a:gd name="connsiteY47" fmla="*/ 5283928 h 6858000"/>
                  <a:gd name="connsiteX48" fmla="*/ 979617 w 1339053"/>
                  <a:gd name="connsiteY48" fmla="*/ 5157396 h 6858000"/>
                  <a:gd name="connsiteX49" fmla="*/ 976441 w 1339053"/>
                  <a:gd name="connsiteY49" fmla="*/ 5139485 h 6858000"/>
                  <a:gd name="connsiteX50" fmla="*/ 953793 w 1339053"/>
                  <a:gd name="connsiteY50" fmla="*/ 5091862 h 6858000"/>
                  <a:gd name="connsiteX51" fmla="*/ 853056 w 1339053"/>
                  <a:gd name="connsiteY51" fmla="*/ 5001787 h 6858000"/>
                  <a:gd name="connsiteX52" fmla="*/ 833979 w 1339053"/>
                  <a:gd name="connsiteY52" fmla="*/ 4978966 h 6858000"/>
                  <a:gd name="connsiteX53" fmla="*/ 796995 w 1339053"/>
                  <a:gd name="connsiteY53" fmla="*/ 4813768 h 6858000"/>
                  <a:gd name="connsiteX54" fmla="*/ 820590 w 1339053"/>
                  <a:gd name="connsiteY54" fmla="*/ 4764057 h 6858000"/>
                  <a:gd name="connsiteX55" fmla="*/ 864688 w 1339053"/>
                  <a:gd name="connsiteY55" fmla="*/ 4714752 h 6858000"/>
                  <a:gd name="connsiteX56" fmla="*/ 910485 w 1339053"/>
                  <a:gd name="connsiteY56" fmla="*/ 4590911 h 6858000"/>
                  <a:gd name="connsiteX57" fmla="*/ 911445 w 1339053"/>
                  <a:gd name="connsiteY57" fmla="*/ 4539571 h 6858000"/>
                  <a:gd name="connsiteX58" fmla="*/ 900285 w 1339053"/>
                  <a:gd name="connsiteY58" fmla="*/ 4445837 h 6858000"/>
                  <a:gd name="connsiteX59" fmla="*/ 863237 w 1339053"/>
                  <a:gd name="connsiteY59" fmla="*/ 4364703 h 6858000"/>
                  <a:gd name="connsiteX60" fmla="*/ 798070 w 1339053"/>
                  <a:gd name="connsiteY60" fmla="*/ 4243284 h 6858000"/>
                  <a:gd name="connsiteX61" fmla="*/ 817097 w 1339053"/>
                  <a:gd name="connsiteY61" fmla="*/ 4054750 h 6858000"/>
                  <a:gd name="connsiteX62" fmla="*/ 826251 w 1339053"/>
                  <a:gd name="connsiteY62" fmla="*/ 3982801 h 6858000"/>
                  <a:gd name="connsiteX63" fmla="*/ 836848 w 1339053"/>
                  <a:gd name="connsiteY63" fmla="*/ 3784939 h 6858000"/>
                  <a:gd name="connsiteX64" fmla="*/ 841285 w 1339053"/>
                  <a:gd name="connsiteY64" fmla="*/ 3766755 h 6858000"/>
                  <a:gd name="connsiteX65" fmla="*/ 841284 w 1339053"/>
                  <a:gd name="connsiteY65" fmla="*/ 3766755 h 6858000"/>
                  <a:gd name="connsiteX66" fmla="*/ 852925 w 1339053"/>
                  <a:gd name="connsiteY66" fmla="*/ 3719034 h 6858000"/>
                  <a:gd name="connsiteX67" fmla="*/ 857932 w 1339053"/>
                  <a:gd name="connsiteY67" fmla="*/ 3696880 h 6858000"/>
                  <a:gd name="connsiteX68" fmla="*/ 853534 w 1339053"/>
                  <a:gd name="connsiteY68" fmla="*/ 3507036 h 6858000"/>
                  <a:gd name="connsiteX69" fmla="*/ 850226 w 1339053"/>
                  <a:gd name="connsiteY69" fmla="*/ 3485839 h 6858000"/>
                  <a:gd name="connsiteX70" fmla="*/ 0 w 1339053"/>
                  <a:gd name="connsiteY70" fmla="*/ 0 h 6858000"/>
                  <a:gd name="connsiteX71" fmla="*/ 455609 w 1339053"/>
                  <a:gd name="connsiteY71" fmla="*/ 0 h 6858000"/>
                  <a:gd name="connsiteX72" fmla="*/ 459171 w 1339053"/>
                  <a:gd name="connsiteY72" fmla="*/ 72395 h 6858000"/>
                  <a:gd name="connsiteX73" fmla="*/ 460041 w 1339053"/>
                  <a:gd name="connsiteY73" fmla="*/ 131917 h 6858000"/>
                  <a:gd name="connsiteX74" fmla="*/ 504421 w 1339053"/>
                  <a:gd name="connsiteY74" fmla="*/ 389691 h 6858000"/>
                  <a:gd name="connsiteX75" fmla="*/ 582097 w 1339053"/>
                  <a:gd name="connsiteY75" fmla="*/ 634609 h 6858000"/>
                  <a:gd name="connsiteX76" fmla="*/ 702468 w 1339053"/>
                  <a:gd name="connsiteY76" fmla="*/ 834019 h 6858000"/>
                  <a:gd name="connsiteX77" fmla="*/ 729203 w 1339053"/>
                  <a:gd name="connsiteY77" fmla="*/ 887701 h 6858000"/>
                  <a:gd name="connsiteX78" fmla="*/ 743787 w 1339053"/>
                  <a:gd name="connsiteY78" fmla="*/ 1016355 h 6858000"/>
                  <a:gd name="connsiteX79" fmla="*/ 750083 w 1339053"/>
                  <a:gd name="connsiteY79" fmla="*/ 1128060 h 6858000"/>
                  <a:gd name="connsiteX80" fmla="*/ 768866 w 1339053"/>
                  <a:gd name="connsiteY80" fmla="*/ 1213431 h 6858000"/>
                  <a:gd name="connsiteX81" fmla="*/ 787802 w 1339053"/>
                  <a:gd name="connsiteY81" fmla="*/ 1286432 h 6858000"/>
                  <a:gd name="connsiteX82" fmla="*/ 842837 w 1339053"/>
                  <a:gd name="connsiteY82" fmla="*/ 1455511 h 6858000"/>
                  <a:gd name="connsiteX83" fmla="*/ 877988 w 1339053"/>
                  <a:gd name="connsiteY83" fmla="*/ 1634814 h 6858000"/>
                  <a:gd name="connsiteX84" fmla="*/ 941063 w 1339053"/>
                  <a:gd name="connsiteY84" fmla="*/ 1789731 h 6858000"/>
                  <a:gd name="connsiteX85" fmla="*/ 980124 w 1339053"/>
                  <a:gd name="connsiteY85" fmla="*/ 1857657 h 6858000"/>
                  <a:gd name="connsiteX86" fmla="*/ 984484 w 1339053"/>
                  <a:gd name="connsiteY86" fmla="*/ 1976384 h 6858000"/>
                  <a:gd name="connsiteX87" fmla="*/ 1007189 w 1339053"/>
                  <a:gd name="connsiteY87" fmla="*/ 2110650 h 6858000"/>
                  <a:gd name="connsiteX88" fmla="*/ 1039893 w 1339053"/>
                  <a:gd name="connsiteY88" fmla="*/ 2211041 h 6858000"/>
                  <a:gd name="connsiteX89" fmla="*/ 1059162 w 1339053"/>
                  <a:gd name="connsiteY89" fmla="*/ 2286682 h 6858000"/>
                  <a:gd name="connsiteX90" fmla="*/ 1070522 w 1339053"/>
                  <a:gd name="connsiteY90" fmla="*/ 2388667 h 6858000"/>
                  <a:gd name="connsiteX91" fmla="*/ 1093939 w 1339053"/>
                  <a:gd name="connsiteY91" fmla="*/ 2494653 h 6858000"/>
                  <a:gd name="connsiteX92" fmla="*/ 1112007 w 1339053"/>
                  <a:gd name="connsiteY92" fmla="*/ 2548197 h 6858000"/>
                  <a:gd name="connsiteX93" fmla="*/ 1138346 w 1339053"/>
                  <a:gd name="connsiteY93" fmla="*/ 2649163 h 6858000"/>
                  <a:gd name="connsiteX94" fmla="*/ 1160337 w 1339053"/>
                  <a:gd name="connsiteY94" fmla="*/ 2751608 h 6858000"/>
                  <a:gd name="connsiteX95" fmla="*/ 1165737 w 1339053"/>
                  <a:gd name="connsiteY95" fmla="*/ 2933012 h 6858000"/>
                  <a:gd name="connsiteX96" fmla="*/ 1202029 w 1339053"/>
                  <a:gd name="connsiteY96" fmla="*/ 3107873 h 6858000"/>
                  <a:gd name="connsiteX97" fmla="*/ 1225692 w 1339053"/>
                  <a:gd name="connsiteY97" fmla="*/ 3244974 h 6858000"/>
                  <a:gd name="connsiteX98" fmla="*/ 1243916 w 1339053"/>
                  <a:gd name="connsiteY98" fmla="*/ 3326221 h 6858000"/>
                  <a:gd name="connsiteX99" fmla="*/ 1293067 w 1339053"/>
                  <a:gd name="connsiteY99" fmla="*/ 3480219 h 6858000"/>
                  <a:gd name="connsiteX100" fmla="*/ 1308071 w 1339053"/>
                  <a:gd name="connsiteY100" fmla="*/ 3585182 h 6858000"/>
                  <a:gd name="connsiteX101" fmla="*/ 1295962 w 1339053"/>
                  <a:gd name="connsiteY101" fmla="*/ 3584708 h 6858000"/>
                  <a:gd name="connsiteX102" fmla="*/ 1118893 w 1339053"/>
                  <a:gd name="connsiteY102" fmla="*/ 3568330 h 6858000"/>
                  <a:gd name="connsiteX103" fmla="*/ 1094179 w 1339053"/>
                  <a:gd name="connsiteY103" fmla="*/ 3567566 h 6858000"/>
                  <a:gd name="connsiteX104" fmla="*/ 922719 w 1339053"/>
                  <a:gd name="connsiteY104" fmla="*/ 3516472 h 6858000"/>
                  <a:gd name="connsiteX105" fmla="*/ 877028 w 1339053"/>
                  <a:gd name="connsiteY105" fmla="*/ 3490955 h 6858000"/>
                  <a:gd name="connsiteX106" fmla="*/ 850533 w 1339053"/>
                  <a:gd name="connsiteY106" fmla="*/ 3481837 h 6858000"/>
                  <a:gd name="connsiteX107" fmla="*/ 852113 w 1339053"/>
                  <a:gd name="connsiteY107" fmla="*/ 3461170 h 6858000"/>
                  <a:gd name="connsiteX108" fmla="*/ 831383 w 1339053"/>
                  <a:gd name="connsiteY108" fmla="*/ 3399179 h 6858000"/>
                  <a:gd name="connsiteX109" fmla="*/ 743141 w 1339053"/>
                  <a:gd name="connsiteY109" fmla="*/ 3320580 h 6858000"/>
                  <a:gd name="connsiteX110" fmla="*/ 713221 w 1339053"/>
                  <a:gd name="connsiteY110" fmla="*/ 3251241 h 6858000"/>
                  <a:gd name="connsiteX111" fmla="*/ 697098 w 1339053"/>
                  <a:gd name="connsiteY111" fmla="*/ 3202528 h 6858000"/>
                  <a:gd name="connsiteX112" fmla="*/ 664820 w 1339053"/>
                  <a:gd name="connsiteY112" fmla="*/ 3154190 h 6858000"/>
                  <a:gd name="connsiteX113" fmla="*/ 572501 w 1339053"/>
                  <a:gd name="connsiteY113" fmla="*/ 3087312 h 6858000"/>
                  <a:gd name="connsiteX114" fmla="*/ 497703 w 1339053"/>
                  <a:gd name="connsiteY114" fmla="*/ 3005243 h 6858000"/>
                  <a:gd name="connsiteX115" fmla="*/ 476984 w 1339053"/>
                  <a:gd name="connsiteY115" fmla="*/ 2892751 h 6858000"/>
                  <a:gd name="connsiteX116" fmla="*/ 468947 w 1339053"/>
                  <a:gd name="connsiteY116" fmla="*/ 2824527 h 6858000"/>
                  <a:gd name="connsiteX117" fmla="*/ 569138 w 1339053"/>
                  <a:gd name="connsiteY117" fmla="*/ 2595026 h 6858000"/>
                  <a:gd name="connsiteX118" fmla="*/ 645397 w 1339053"/>
                  <a:gd name="connsiteY118" fmla="*/ 2440808 h 6858000"/>
                  <a:gd name="connsiteX119" fmla="*/ 651820 w 1339053"/>
                  <a:gd name="connsiteY119" fmla="*/ 2384384 h 6858000"/>
                  <a:gd name="connsiteX120" fmla="*/ 612994 w 1339053"/>
                  <a:gd name="connsiteY120" fmla="*/ 2207332 h 6858000"/>
                  <a:gd name="connsiteX121" fmla="*/ 620894 w 1339053"/>
                  <a:gd name="connsiteY121" fmla="*/ 2046679 h 6858000"/>
                  <a:gd name="connsiteX122" fmla="*/ 644614 w 1339053"/>
                  <a:gd name="connsiteY122" fmla="*/ 1931265 h 6858000"/>
                  <a:gd name="connsiteX123" fmla="*/ 665994 w 1339053"/>
                  <a:gd name="connsiteY123" fmla="*/ 1832337 h 6858000"/>
                  <a:gd name="connsiteX124" fmla="*/ 678276 w 1339053"/>
                  <a:gd name="connsiteY124" fmla="*/ 1709437 h 6858000"/>
                  <a:gd name="connsiteX125" fmla="*/ 672955 w 1339053"/>
                  <a:gd name="connsiteY125" fmla="*/ 1636123 h 6858000"/>
                  <a:gd name="connsiteX126" fmla="*/ 668480 w 1339053"/>
                  <a:gd name="connsiteY126" fmla="*/ 1520749 h 6858000"/>
                  <a:gd name="connsiteX127" fmla="*/ 653920 w 1339053"/>
                  <a:gd name="connsiteY127" fmla="*/ 1399437 h 6858000"/>
                  <a:gd name="connsiteX128" fmla="*/ 612686 w 1339053"/>
                  <a:gd name="connsiteY128" fmla="*/ 1296979 h 6858000"/>
                  <a:gd name="connsiteX129" fmla="*/ 570220 w 1339053"/>
                  <a:gd name="connsiteY129" fmla="*/ 1235618 h 6858000"/>
                  <a:gd name="connsiteX130" fmla="*/ 529736 w 1339053"/>
                  <a:gd name="connsiteY130" fmla="*/ 1081752 h 6858000"/>
                  <a:gd name="connsiteX131" fmla="*/ 414305 w 1339053"/>
                  <a:gd name="connsiteY131" fmla="*/ 918292 h 6858000"/>
                  <a:gd name="connsiteX132" fmla="*/ 373924 w 1339053"/>
                  <a:gd name="connsiteY132" fmla="*/ 825689 h 6858000"/>
                  <a:gd name="connsiteX133" fmla="*/ 368949 w 1339053"/>
                  <a:gd name="connsiteY133" fmla="*/ 778726 h 6858000"/>
                  <a:gd name="connsiteX134" fmla="*/ 347020 w 1339053"/>
                  <a:gd name="connsiteY134" fmla="*/ 694643 h 6858000"/>
                  <a:gd name="connsiteX135" fmla="*/ 327478 w 1339053"/>
                  <a:gd name="connsiteY135" fmla="*/ 642898 h 6858000"/>
                  <a:gd name="connsiteX136" fmla="*/ 243468 w 1339053"/>
                  <a:gd name="connsiteY136" fmla="*/ 491960 h 6858000"/>
                  <a:gd name="connsiteX137" fmla="*/ 218930 w 1339053"/>
                  <a:gd name="connsiteY137" fmla="*/ 446010 h 6858000"/>
                  <a:gd name="connsiteX138" fmla="*/ 180614 w 1339053"/>
                  <a:gd name="connsiteY138" fmla="*/ 354892 h 6858000"/>
                  <a:gd name="connsiteX139" fmla="*/ 171988 w 1339053"/>
                  <a:gd name="connsiteY139" fmla="*/ 317521 h 6858000"/>
                  <a:gd name="connsiteX140" fmla="*/ 139875 w 1339053"/>
                  <a:gd name="connsiteY140" fmla="*/ 246378 h 6858000"/>
                  <a:gd name="connsiteX141" fmla="*/ 51499 w 1339053"/>
                  <a:gd name="connsiteY141" fmla="*/ 73211 h 6858000"/>
                  <a:gd name="connsiteX142" fmla="*/ 19690 w 1339053"/>
                  <a:gd name="connsiteY142" fmla="*/ 3662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339053" h="6858000">
                    <a:moveTo>
                      <a:pt x="850532" y="3481838"/>
                    </a:moveTo>
                    <a:lnTo>
                      <a:pt x="877027" y="3490955"/>
                    </a:lnTo>
                    <a:cubicBezTo>
                      <a:pt x="892941" y="3497986"/>
                      <a:pt x="908176" y="3506416"/>
                      <a:pt x="922718" y="3516472"/>
                    </a:cubicBezTo>
                    <a:cubicBezTo>
                      <a:pt x="967062" y="3547282"/>
                      <a:pt x="1027547" y="3564030"/>
                      <a:pt x="1094179" y="3567567"/>
                    </a:cubicBezTo>
                    <a:cubicBezTo>
                      <a:pt x="1102515" y="3567965"/>
                      <a:pt x="1113434" y="3565936"/>
                      <a:pt x="1118891" y="3568331"/>
                    </a:cubicBezTo>
                    <a:cubicBezTo>
                      <a:pt x="1180628" y="3594888"/>
                      <a:pt x="1237753" y="3586304"/>
                      <a:pt x="1295961" y="3584709"/>
                    </a:cubicBezTo>
                    <a:lnTo>
                      <a:pt x="1308070" y="3585183"/>
                    </a:lnTo>
                    <a:lnTo>
                      <a:pt x="1325263" y="3705453"/>
                    </a:lnTo>
                    <a:cubicBezTo>
                      <a:pt x="1328254" y="3727679"/>
                      <a:pt x="1331526" y="3749922"/>
                      <a:pt x="1334107" y="3772268"/>
                    </a:cubicBezTo>
                    <a:lnTo>
                      <a:pt x="1338203" y="3831076"/>
                    </a:lnTo>
                    <a:lnTo>
                      <a:pt x="1338805" y="3839709"/>
                    </a:lnTo>
                    <a:cubicBezTo>
                      <a:pt x="1339996" y="3932341"/>
                      <a:pt x="1336568" y="4025809"/>
                      <a:pt x="1335635" y="4118635"/>
                    </a:cubicBezTo>
                    <a:cubicBezTo>
                      <a:pt x="1335202" y="4148976"/>
                      <a:pt x="1338805" y="4178868"/>
                      <a:pt x="1337171" y="4209403"/>
                    </a:cubicBezTo>
                    <a:cubicBezTo>
                      <a:pt x="1335445" y="4242449"/>
                      <a:pt x="1327565" y="4276129"/>
                      <a:pt x="1325840" y="4309174"/>
                    </a:cubicBezTo>
                    <a:cubicBezTo>
                      <a:pt x="1322853" y="4364122"/>
                      <a:pt x="1323899" y="4418621"/>
                      <a:pt x="1321122" y="4473630"/>
                    </a:cubicBezTo>
                    <a:cubicBezTo>
                      <a:pt x="1315632" y="4579723"/>
                      <a:pt x="1309019" y="4685750"/>
                      <a:pt x="1302196" y="4791709"/>
                    </a:cubicBezTo>
                    <a:cubicBezTo>
                      <a:pt x="1300696" y="4814383"/>
                      <a:pt x="1294244" y="4837504"/>
                      <a:pt x="1293239" y="4860048"/>
                    </a:cubicBezTo>
                    <a:cubicBezTo>
                      <a:pt x="1290785" y="4919957"/>
                      <a:pt x="1289660" y="4979994"/>
                      <a:pt x="1288829" y="5039837"/>
                    </a:cubicBezTo>
                    <a:cubicBezTo>
                      <a:pt x="1288401" y="5076103"/>
                      <a:pt x="1290512" y="5112310"/>
                      <a:pt x="1289584" y="5148703"/>
                    </a:cubicBezTo>
                    <a:cubicBezTo>
                      <a:pt x="1288845" y="5177820"/>
                      <a:pt x="1286193" y="5207193"/>
                      <a:pt x="1282205" y="5236435"/>
                    </a:cubicBezTo>
                    <a:cubicBezTo>
                      <a:pt x="1278784" y="5261619"/>
                      <a:pt x="1270649" y="5286477"/>
                      <a:pt x="1268145" y="5311662"/>
                    </a:cubicBezTo>
                    <a:cubicBezTo>
                      <a:pt x="1261308" y="5379812"/>
                      <a:pt x="1256387" y="5447703"/>
                      <a:pt x="1250547" y="5515595"/>
                    </a:cubicBezTo>
                    <a:cubicBezTo>
                      <a:pt x="1248113" y="5542776"/>
                      <a:pt x="1244054" y="5570023"/>
                      <a:pt x="1243323" y="5596885"/>
                    </a:cubicBezTo>
                    <a:cubicBezTo>
                      <a:pt x="1241082" y="5668709"/>
                      <a:pt x="1241668" y="5740276"/>
                      <a:pt x="1238303" y="5812036"/>
                    </a:cubicBezTo>
                    <a:cubicBezTo>
                      <a:pt x="1235508" y="5871554"/>
                      <a:pt x="1228259" y="5931392"/>
                      <a:pt x="1223551" y="5991171"/>
                    </a:cubicBezTo>
                    <a:cubicBezTo>
                      <a:pt x="1221675" y="6016549"/>
                      <a:pt x="1222415" y="6041609"/>
                      <a:pt x="1219699" y="6066726"/>
                    </a:cubicBezTo>
                    <a:cubicBezTo>
                      <a:pt x="1213776" y="6123024"/>
                      <a:pt x="1205938" y="6179576"/>
                      <a:pt x="1199935" y="6236130"/>
                    </a:cubicBezTo>
                    <a:cubicBezTo>
                      <a:pt x="1196614" y="6268403"/>
                      <a:pt x="1198425" y="6301127"/>
                      <a:pt x="1192857" y="6333267"/>
                    </a:cubicBezTo>
                    <a:cubicBezTo>
                      <a:pt x="1179603" y="6409590"/>
                      <a:pt x="1163470" y="6485591"/>
                      <a:pt x="1148174" y="6561849"/>
                    </a:cubicBezTo>
                    <a:cubicBezTo>
                      <a:pt x="1132370" y="6640486"/>
                      <a:pt x="1117066" y="6719000"/>
                      <a:pt x="1100424" y="6797385"/>
                    </a:cubicBezTo>
                    <a:lnTo>
                      <a:pt x="1085621" y="6858000"/>
                    </a:lnTo>
                    <a:lnTo>
                      <a:pt x="932341" y="6858000"/>
                    </a:lnTo>
                    <a:lnTo>
                      <a:pt x="944496" y="6829656"/>
                    </a:lnTo>
                    <a:cubicBezTo>
                      <a:pt x="964836" y="6776399"/>
                      <a:pt x="953622" y="6744439"/>
                      <a:pt x="913239" y="6720119"/>
                    </a:cubicBezTo>
                    <a:cubicBezTo>
                      <a:pt x="890880" y="6706443"/>
                      <a:pt x="866986" y="6690318"/>
                      <a:pt x="870682" y="6655346"/>
                    </a:cubicBezTo>
                    <a:cubicBezTo>
                      <a:pt x="876846" y="6598274"/>
                      <a:pt x="889503" y="6540954"/>
                      <a:pt x="846442" y="6498594"/>
                    </a:cubicBezTo>
                    <a:cubicBezTo>
                      <a:pt x="862273" y="6487399"/>
                      <a:pt x="871751" y="6480449"/>
                      <a:pt x="881150" y="6473756"/>
                    </a:cubicBezTo>
                    <a:cubicBezTo>
                      <a:pt x="907245" y="6455292"/>
                      <a:pt x="930705" y="6407516"/>
                      <a:pt x="922470" y="6377035"/>
                    </a:cubicBezTo>
                    <a:cubicBezTo>
                      <a:pt x="910652" y="6332192"/>
                      <a:pt x="925705" y="6299028"/>
                      <a:pt x="955039" y="6268585"/>
                    </a:cubicBezTo>
                    <a:cubicBezTo>
                      <a:pt x="1003777" y="6217606"/>
                      <a:pt x="1017630" y="6148240"/>
                      <a:pt x="1024350" y="6083443"/>
                    </a:cubicBezTo>
                    <a:cubicBezTo>
                      <a:pt x="1029590" y="6034553"/>
                      <a:pt x="1028255" y="5980246"/>
                      <a:pt x="999696" y="5938416"/>
                    </a:cubicBezTo>
                    <a:cubicBezTo>
                      <a:pt x="990505" y="5925141"/>
                      <a:pt x="991039" y="5901884"/>
                      <a:pt x="988342" y="5882426"/>
                    </a:cubicBezTo>
                    <a:cubicBezTo>
                      <a:pt x="986229" y="5866254"/>
                      <a:pt x="984774" y="5849442"/>
                      <a:pt x="985444" y="5832438"/>
                    </a:cubicBezTo>
                    <a:cubicBezTo>
                      <a:pt x="986010" y="5814273"/>
                      <a:pt x="985042" y="5793656"/>
                      <a:pt x="992016" y="5777751"/>
                    </a:cubicBezTo>
                    <a:cubicBezTo>
                      <a:pt x="1012886" y="5729456"/>
                      <a:pt x="1014467" y="5686488"/>
                      <a:pt x="995028" y="5641832"/>
                    </a:cubicBezTo>
                    <a:cubicBezTo>
                      <a:pt x="984984" y="5618696"/>
                      <a:pt x="974301" y="5585771"/>
                      <a:pt x="981247" y="5562522"/>
                    </a:cubicBezTo>
                    <a:cubicBezTo>
                      <a:pt x="998041" y="5505913"/>
                      <a:pt x="997454" y="5454379"/>
                      <a:pt x="995131" y="5398075"/>
                    </a:cubicBezTo>
                    <a:cubicBezTo>
                      <a:pt x="993724" y="5361807"/>
                      <a:pt x="997229" y="5322258"/>
                      <a:pt x="997379" y="5283928"/>
                    </a:cubicBezTo>
                    <a:cubicBezTo>
                      <a:pt x="997473" y="5239095"/>
                      <a:pt x="1006631" y="5193105"/>
                      <a:pt x="979617" y="5157396"/>
                    </a:cubicBezTo>
                    <a:cubicBezTo>
                      <a:pt x="976728" y="5153402"/>
                      <a:pt x="978724" y="5144705"/>
                      <a:pt x="976441" y="5139485"/>
                    </a:cubicBezTo>
                    <a:cubicBezTo>
                      <a:pt x="969619" y="5122991"/>
                      <a:pt x="964828" y="5102888"/>
                      <a:pt x="953793" y="5091862"/>
                    </a:cubicBezTo>
                    <a:cubicBezTo>
                      <a:pt x="921506" y="5059884"/>
                      <a:pt x="886609" y="5031900"/>
                      <a:pt x="853056" y="5001787"/>
                    </a:cubicBezTo>
                    <a:cubicBezTo>
                      <a:pt x="845882" y="4995337"/>
                      <a:pt x="836325" y="4988437"/>
                      <a:pt x="833979" y="4978966"/>
                    </a:cubicBezTo>
                    <a:cubicBezTo>
                      <a:pt x="820602" y="4924328"/>
                      <a:pt x="808509" y="4869239"/>
                      <a:pt x="796995" y="4813768"/>
                    </a:cubicBezTo>
                    <a:cubicBezTo>
                      <a:pt x="792418" y="4791474"/>
                      <a:pt x="803209" y="4777314"/>
                      <a:pt x="820590" y="4764057"/>
                    </a:cubicBezTo>
                    <a:cubicBezTo>
                      <a:pt x="837188" y="4751123"/>
                      <a:pt x="855398" y="4734452"/>
                      <a:pt x="864688" y="4714752"/>
                    </a:cubicBezTo>
                    <a:cubicBezTo>
                      <a:pt x="883062" y="4675275"/>
                      <a:pt x="897521" y="4632902"/>
                      <a:pt x="910485" y="4590911"/>
                    </a:cubicBezTo>
                    <a:cubicBezTo>
                      <a:pt x="915338" y="4575199"/>
                      <a:pt x="912978" y="4556131"/>
                      <a:pt x="911445" y="4539571"/>
                    </a:cubicBezTo>
                    <a:cubicBezTo>
                      <a:pt x="908527" y="4508200"/>
                      <a:pt x="900999" y="4477659"/>
                      <a:pt x="900285" y="4445837"/>
                    </a:cubicBezTo>
                    <a:cubicBezTo>
                      <a:pt x="899539" y="4408923"/>
                      <a:pt x="887958" y="4383340"/>
                      <a:pt x="863237" y="4364703"/>
                    </a:cubicBezTo>
                    <a:cubicBezTo>
                      <a:pt x="826431" y="4336971"/>
                      <a:pt x="808536" y="4292507"/>
                      <a:pt x="798070" y="4243284"/>
                    </a:cubicBezTo>
                    <a:cubicBezTo>
                      <a:pt x="784617" y="4180721"/>
                      <a:pt x="805728" y="4117545"/>
                      <a:pt x="817097" y="4054750"/>
                    </a:cubicBezTo>
                    <a:cubicBezTo>
                      <a:pt x="821537" y="4030724"/>
                      <a:pt x="826632" y="4006057"/>
                      <a:pt x="826251" y="3982801"/>
                    </a:cubicBezTo>
                    <a:cubicBezTo>
                      <a:pt x="825347" y="3916709"/>
                      <a:pt x="825150" y="3850833"/>
                      <a:pt x="836848" y="3784939"/>
                    </a:cubicBezTo>
                    <a:lnTo>
                      <a:pt x="841285" y="3766755"/>
                    </a:lnTo>
                    <a:lnTo>
                      <a:pt x="841284" y="3766755"/>
                    </a:lnTo>
                    <a:lnTo>
                      <a:pt x="852925" y="3719034"/>
                    </a:lnTo>
                    <a:cubicBezTo>
                      <a:pt x="855152" y="3711822"/>
                      <a:pt x="856753" y="3704413"/>
                      <a:pt x="857932" y="3696880"/>
                    </a:cubicBezTo>
                    <a:cubicBezTo>
                      <a:pt x="868683" y="3631632"/>
                      <a:pt x="885300" y="3565939"/>
                      <a:pt x="853534" y="3507036"/>
                    </a:cubicBezTo>
                    <a:cubicBezTo>
                      <a:pt x="850623" y="3501622"/>
                      <a:pt x="849992" y="3494020"/>
                      <a:pt x="850226" y="3485839"/>
                    </a:cubicBezTo>
                    <a:close/>
                    <a:moveTo>
                      <a:pt x="0" y="0"/>
                    </a:moveTo>
                    <a:lnTo>
                      <a:pt x="455609" y="0"/>
                    </a:lnTo>
                    <a:lnTo>
                      <a:pt x="459171" y="72395"/>
                    </a:lnTo>
                    <a:cubicBezTo>
                      <a:pt x="459671" y="92301"/>
                      <a:pt x="456894" y="113171"/>
                      <a:pt x="460041" y="131917"/>
                    </a:cubicBezTo>
                    <a:cubicBezTo>
                      <a:pt x="474213" y="218122"/>
                      <a:pt x="492031" y="302910"/>
                      <a:pt x="504421" y="389691"/>
                    </a:cubicBezTo>
                    <a:cubicBezTo>
                      <a:pt x="517349" y="479177"/>
                      <a:pt x="539516" y="562489"/>
                      <a:pt x="582097" y="634609"/>
                    </a:cubicBezTo>
                    <a:cubicBezTo>
                      <a:pt x="621686" y="701573"/>
                      <a:pt x="662589" y="767248"/>
                      <a:pt x="702468" y="834019"/>
                    </a:cubicBezTo>
                    <a:cubicBezTo>
                      <a:pt x="712587" y="850968"/>
                      <a:pt x="725536" y="867665"/>
                      <a:pt x="729203" y="887701"/>
                    </a:cubicBezTo>
                    <a:cubicBezTo>
                      <a:pt x="736973" y="929321"/>
                      <a:pt x="740155" y="973193"/>
                      <a:pt x="743787" y="1016355"/>
                    </a:cubicBezTo>
                    <a:cubicBezTo>
                      <a:pt x="746786" y="1053398"/>
                      <a:pt x="745800" y="1091467"/>
                      <a:pt x="750083" y="1128060"/>
                    </a:cubicBezTo>
                    <a:cubicBezTo>
                      <a:pt x="753428" y="1157309"/>
                      <a:pt x="762038" y="1185083"/>
                      <a:pt x="768866" y="1213431"/>
                    </a:cubicBezTo>
                    <a:cubicBezTo>
                      <a:pt x="774767" y="1238107"/>
                      <a:pt x="778357" y="1264327"/>
                      <a:pt x="787802" y="1286432"/>
                    </a:cubicBezTo>
                    <a:cubicBezTo>
                      <a:pt x="810582" y="1340304"/>
                      <a:pt x="832653" y="1394242"/>
                      <a:pt x="842837" y="1455511"/>
                    </a:cubicBezTo>
                    <a:cubicBezTo>
                      <a:pt x="853049" y="1515944"/>
                      <a:pt x="867276" y="1574511"/>
                      <a:pt x="877988" y="1634814"/>
                    </a:cubicBezTo>
                    <a:cubicBezTo>
                      <a:pt x="888390" y="1693895"/>
                      <a:pt x="902813" y="1748857"/>
                      <a:pt x="941063" y="1789731"/>
                    </a:cubicBezTo>
                    <a:cubicBezTo>
                      <a:pt x="957906" y="1807908"/>
                      <a:pt x="975122" y="1831564"/>
                      <a:pt x="980124" y="1857657"/>
                    </a:cubicBezTo>
                    <a:cubicBezTo>
                      <a:pt x="987207" y="1894833"/>
                      <a:pt x="980788" y="1937150"/>
                      <a:pt x="984484" y="1976384"/>
                    </a:cubicBezTo>
                    <a:cubicBezTo>
                      <a:pt x="988781" y="2022576"/>
                      <a:pt x="988793" y="2074493"/>
                      <a:pt x="1007189" y="2110650"/>
                    </a:cubicBezTo>
                    <a:cubicBezTo>
                      <a:pt x="1023612" y="2142809"/>
                      <a:pt x="1034723" y="2173610"/>
                      <a:pt x="1039893" y="2211041"/>
                    </a:cubicBezTo>
                    <a:cubicBezTo>
                      <a:pt x="1043484" y="2237261"/>
                      <a:pt x="1057690" y="2260269"/>
                      <a:pt x="1059162" y="2286682"/>
                    </a:cubicBezTo>
                    <a:cubicBezTo>
                      <a:pt x="1061252" y="2321469"/>
                      <a:pt x="1060754" y="2355740"/>
                      <a:pt x="1070522" y="2388667"/>
                    </a:cubicBezTo>
                    <a:cubicBezTo>
                      <a:pt x="1080600" y="2422815"/>
                      <a:pt x="1085513" y="2459602"/>
                      <a:pt x="1093939" y="2494653"/>
                    </a:cubicBezTo>
                    <a:cubicBezTo>
                      <a:pt x="1098500" y="2513273"/>
                      <a:pt x="1106866" y="2529964"/>
                      <a:pt x="1112007" y="2548197"/>
                    </a:cubicBezTo>
                    <a:cubicBezTo>
                      <a:pt x="1121409" y="2581573"/>
                      <a:pt x="1130232" y="2615336"/>
                      <a:pt x="1138346" y="2649163"/>
                    </a:cubicBezTo>
                    <a:cubicBezTo>
                      <a:pt x="1146465" y="2682988"/>
                      <a:pt x="1157699" y="2716368"/>
                      <a:pt x="1160337" y="2751608"/>
                    </a:cubicBezTo>
                    <a:cubicBezTo>
                      <a:pt x="1164714" y="2811646"/>
                      <a:pt x="1159211" y="2873999"/>
                      <a:pt x="1165737" y="2933012"/>
                    </a:cubicBezTo>
                    <a:cubicBezTo>
                      <a:pt x="1172445" y="2992925"/>
                      <a:pt x="1185964" y="3051556"/>
                      <a:pt x="1202029" y="3107873"/>
                    </a:cubicBezTo>
                    <a:cubicBezTo>
                      <a:pt x="1214635" y="3152396"/>
                      <a:pt x="1227749" y="3194534"/>
                      <a:pt x="1225692" y="3244974"/>
                    </a:cubicBezTo>
                    <a:cubicBezTo>
                      <a:pt x="1224565" y="3273123"/>
                      <a:pt x="1231196" y="3305079"/>
                      <a:pt x="1243916" y="3326221"/>
                    </a:cubicBezTo>
                    <a:cubicBezTo>
                      <a:pt x="1271701" y="3372044"/>
                      <a:pt x="1285247" y="3423911"/>
                      <a:pt x="1293067" y="3480219"/>
                    </a:cubicBezTo>
                    <a:lnTo>
                      <a:pt x="1308071" y="3585182"/>
                    </a:lnTo>
                    <a:lnTo>
                      <a:pt x="1295962" y="3584708"/>
                    </a:lnTo>
                    <a:cubicBezTo>
                      <a:pt x="1237754" y="3586303"/>
                      <a:pt x="1180629" y="3594888"/>
                      <a:pt x="1118893" y="3568330"/>
                    </a:cubicBezTo>
                    <a:cubicBezTo>
                      <a:pt x="1113435" y="3565936"/>
                      <a:pt x="1102517" y="3567964"/>
                      <a:pt x="1094179" y="3567566"/>
                    </a:cubicBezTo>
                    <a:cubicBezTo>
                      <a:pt x="1027548" y="3564029"/>
                      <a:pt x="967064" y="3547281"/>
                      <a:pt x="922719" y="3516472"/>
                    </a:cubicBezTo>
                    <a:cubicBezTo>
                      <a:pt x="908178" y="3506414"/>
                      <a:pt x="892942" y="3497984"/>
                      <a:pt x="877028" y="3490955"/>
                    </a:cubicBezTo>
                    <a:lnTo>
                      <a:pt x="850533" y="3481837"/>
                    </a:lnTo>
                    <a:lnTo>
                      <a:pt x="852113" y="3461170"/>
                    </a:lnTo>
                    <a:cubicBezTo>
                      <a:pt x="854391" y="3434500"/>
                      <a:pt x="848474" y="3414331"/>
                      <a:pt x="831383" y="3399179"/>
                    </a:cubicBezTo>
                    <a:cubicBezTo>
                      <a:pt x="801767" y="3373388"/>
                      <a:pt x="773654" y="3344957"/>
                      <a:pt x="743141" y="3320580"/>
                    </a:cubicBezTo>
                    <a:cubicBezTo>
                      <a:pt x="722236" y="3303685"/>
                      <a:pt x="714543" y="3281842"/>
                      <a:pt x="713221" y="3251241"/>
                    </a:cubicBezTo>
                    <a:cubicBezTo>
                      <a:pt x="712555" y="3234106"/>
                      <a:pt x="704768" y="3217029"/>
                      <a:pt x="697098" y="3202528"/>
                    </a:cubicBezTo>
                    <a:cubicBezTo>
                      <a:pt x="687845" y="3184997"/>
                      <a:pt x="672212" y="3172554"/>
                      <a:pt x="664820" y="3154190"/>
                    </a:cubicBezTo>
                    <a:cubicBezTo>
                      <a:pt x="646169" y="3109209"/>
                      <a:pt x="616744" y="3087991"/>
                      <a:pt x="572501" y="3087312"/>
                    </a:cubicBezTo>
                    <a:cubicBezTo>
                      <a:pt x="533259" y="3086763"/>
                      <a:pt x="493731" y="3044085"/>
                      <a:pt x="497703" y="3005243"/>
                    </a:cubicBezTo>
                    <a:cubicBezTo>
                      <a:pt x="502030" y="2962279"/>
                      <a:pt x="490540" y="2928257"/>
                      <a:pt x="476984" y="2892751"/>
                    </a:cubicBezTo>
                    <a:cubicBezTo>
                      <a:pt x="469363" y="2872905"/>
                      <a:pt x="465404" y="2847135"/>
                      <a:pt x="468947" y="2824527"/>
                    </a:cubicBezTo>
                    <a:cubicBezTo>
                      <a:pt x="482188" y="2738605"/>
                      <a:pt x="520979" y="2665650"/>
                      <a:pt x="569138" y="2595026"/>
                    </a:cubicBezTo>
                    <a:cubicBezTo>
                      <a:pt x="600577" y="2548865"/>
                      <a:pt x="622260" y="2493483"/>
                      <a:pt x="645397" y="2440808"/>
                    </a:cubicBezTo>
                    <a:cubicBezTo>
                      <a:pt x="652529" y="2424387"/>
                      <a:pt x="655029" y="2401457"/>
                      <a:pt x="651820" y="2384384"/>
                    </a:cubicBezTo>
                    <a:cubicBezTo>
                      <a:pt x="640949" y="2324596"/>
                      <a:pt x="629163" y="2264805"/>
                      <a:pt x="612994" y="2207332"/>
                    </a:cubicBezTo>
                    <a:cubicBezTo>
                      <a:pt x="597678" y="2153787"/>
                      <a:pt x="601053" y="2099808"/>
                      <a:pt x="620894" y="2046679"/>
                    </a:cubicBezTo>
                    <a:cubicBezTo>
                      <a:pt x="635367" y="2007977"/>
                      <a:pt x="641110" y="1970814"/>
                      <a:pt x="644614" y="1931265"/>
                    </a:cubicBezTo>
                    <a:cubicBezTo>
                      <a:pt x="647465" y="1898285"/>
                      <a:pt x="653360" y="1862859"/>
                      <a:pt x="665994" y="1832337"/>
                    </a:cubicBezTo>
                    <a:cubicBezTo>
                      <a:pt x="683779" y="1789578"/>
                      <a:pt x="688928" y="1751381"/>
                      <a:pt x="678276" y="1709437"/>
                    </a:cubicBezTo>
                    <a:cubicBezTo>
                      <a:pt x="672576" y="1687079"/>
                      <a:pt x="673987" y="1660990"/>
                      <a:pt x="672955" y="1636123"/>
                    </a:cubicBezTo>
                    <a:cubicBezTo>
                      <a:pt x="671272" y="1597795"/>
                      <a:pt x="671867" y="1558758"/>
                      <a:pt x="668480" y="1520749"/>
                    </a:cubicBezTo>
                    <a:cubicBezTo>
                      <a:pt x="665050" y="1479903"/>
                      <a:pt x="655019" y="1440408"/>
                      <a:pt x="653920" y="1399437"/>
                    </a:cubicBezTo>
                    <a:cubicBezTo>
                      <a:pt x="652652" y="1355309"/>
                      <a:pt x="639893" y="1323154"/>
                      <a:pt x="612686" y="1296979"/>
                    </a:cubicBezTo>
                    <a:cubicBezTo>
                      <a:pt x="595576" y="1280408"/>
                      <a:pt x="578401" y="1259588"/>
                      <a:pt x="570220" y="1235618"/>
                    </a:cubicBezTo>
                    <a:cubicBezTo>
                      <a:pt x="553631" y="1186194"/>
                      <a:pt x="545669" y="1131821"/>
                      <a:pt x="529736" y="1081752"/>
                    </a:cubicBezTo>
                    <a:cubicBezTo>
                      <a:pt x="507466" y="1011390"/>
                      <a:pt x="481332" y="944631"/>
                      <a:pt x="414305" y="918292"/>
                    </a:cubicBezTo>
                    <a:cubicBezTo>
                      <a:pt x="377314" y="903769"/>
                      <a:pt x="368843" y="874065"/>
                      <a:pt x="373924" y="825689"/>
                    </a:cubicBezTo>
                    <a:cubicBezTo>
                      <a:pt x="375689" y="809590"/>
                      <a:pt x="376722" y="786203"/>
                      <a:pt x="368949" y="778726"/>
                    </a:cubicBezTo>
                    <a:cubicBezTo>
                      <a:pt x="345838" y="756354"/>
                      <a:pt x="349308" y="725824"/>
                      <a:pt x="347020" y="694643"/>
                    </a:cubicBezTo>
                    <a:cubicBezTo>
                      <a:pt x="345704" y="675894"/>
                      <a:pt x="339306" y="651346"/>
                      <a:pt x="327478" y="642898"/>
                    </a:cubicBezTo>
                    <a:cubicBezTo>
                      <a:pt x="279698" y="608395"/>
                      <a:pt x="263590" y="549247"/>
                      <a:pt x="243468" y="491960"/>
                    </a:cubicBezTo>
                    <a:cubicBezTo>
                      <a:pt x="237433" y="475142"/>
                      <a:pt x="230250" y="456843"/>
                      <a:pt x="218930" y="446010"/>
                    </a:cubicBezTo>
                    <a:cubicBezTo>
                      <a:pt x="194433" y="422927"/>
                      <a:pt x="180036" y="395344"/>
                      <a:pt x="180614" y="354892"/>
                    </a:cubicBezTo>
                    <a:cubicBezTo>
                      <a:pt x="180923" y="342010"/>
                      <a:pt x="176523" y="328798"/>
                      <a:pt x="171988" y="317521"/>
                    </a:cubicBezTo>
                    <a:cubicBezTo>
                      <a:pt x="162052" y="293291"/>
                      <a:pt x="148442" y="271315"/>
                      <a:pt x="139875" y="246378"/>
                    </a:cubicBezTo>
                    <a:cubicBezTo>
                      <a:pt x="117577" y="182780"/>
                      <a:pt x="95749" y="119890"/>
                      <a:pt x="51499" y="73211"/>
                    </a:cubicBezTo>
                    <a:cubicBezTo>
                      <a:pt x="40691" y="61834"/>
                      <a:pt x="29467" y="49763"/>
                      <a:pt x="19690" y="36621"/>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47" name="Freeform: Shape 1046">
                <a:extLst>
                  <a:ext uri="{FF2B5EF4-FFF2-40B4-BE49-F238E27FC236}">
                    <a16:creationId xmlns:a16="http://schemas.microsoft.com/office/drawing/2014/main" id="{3CA5C733-38F9-4D36-A78D-0AB08CCBB5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748588" y="0"/>
                <a:ext cx="1339053" cy="6858000"/>
              </a:xfrm>
              <a:custGeom>
                <a:avLst/>
                <a:gdLst>
                  <a:gd name="connsiteX0" fmla="*/ 850532 w 1339053"/>
                  <a:gd name="connsiteY0" fmla="*/ 3481838 h 6858000"/>
                  <a:gd name="connsiteX1" fmla="*/ 877027 w 1339053"/>
                  <a:gd name="connsiteY1" fmla="*/ 3490955 h 6858000"/>
                  <a:gd name="connsiteX2" fmla="*/ 922718 w 1339053"/>
                  <a:gd name="connsiteY2" fmla="*/ 3516472 h 6858000"/>
                  <a:gd name="connsiteX3" fmla="*/ 1094179 w 1339053"/>
                  <a:gd name="connsiteY3" fmla="*/ 3567567 h 6858000"/>
                  <a:gd name="connsiteX4" fmla="*/ 1118891 w 1339053"/>
                  <a:gd name="connsiteY4" fmla="*/ 3568331 h 6858000"/>
                  <a:gd name="connsiteX5" fmla="*/ 1295961 w 1339053"/>
                  <a:gd name="connsiteY5" fmla="*/ 3584709 h 6858000"/>
                  <a:gd name="connsiteX6" fmla="*/ 1308070 w 1339053"/>
                  <a:gd name="connsiteY6" fmla="*/ 3585183 h 6858000"/>
                  <a:gd name="connsiteX7" fmla="*/ 1325263 w 1339053"/>
                  <a:gd name="connsiteY7" fmla="*/ 3705453 h 6858000"/>
                  <a:gd name="connsiteX8" fmla="*/ 1334107 w 1339053"/>
                  <a:gd name="connsiteY8" fmla="*/ 3772268 h 6858000"/>
                  <a:gd name="connsiteX9" fmla="*/ 1338203 w 1339053"/>
                  <a:gd name="connsiteY9" fmla="*/ 3831076 h 6858000"/>
                  <a:gd name="connsiteX10" fmla="*/ 1338805 w 1339053"/>
                  <a:gd name="connsiteY10" fmla="*/ 3839709 h 6858000"/>
                  <a:gd name="connsiteX11" fmla="*/ 1335635 w 1339053"/>
                  <a:gd name="connsiteY11" fmla="*/ 4118635 h 6858000"/>
                  <a:gd name="connsiteX12" fmla="*/ 1337171 w 1339053"/>
                  <a:gd name="connsiteY12" fmla="*/ 4209403 h 6858000"/>
                  <a:gd name="connsiteX13" fmla="*/ 1325840 w 1339053"/>
                  <a:gd name="connsiteY13" fmla="*/ 4309174 h 6858000"/>
                  <a:gd name="connsiteX14" fmla="*/ 1321122 w 1339053"/>
                  <a:gd name="connsiteY14" fmla="*/ 4473630 h 6858000"/>
                  <a:gd name="connsiteX15" fmla="*/ 1302196 w 1339053"/>
                  <a:gd name="connsiteY15" fmla="*/ 4791709 h 6858000"/>
                  <a:gd name="connsiteX16" fmla="*/ 1293239 w 1339053"/>
                  <a:gd name="connsiteY16" fmla="*/ 4860048 h 6858000"/>
                  <a:gd name="connsiteX17" fmla="*/ 1288829 w 1339053"/>
                  <a:gd name="connsiteY17" fmla="*/ 5039837 h 6858000"/>
                  <a:gd name="connsiteX18" fmla="*/ 1289584 w 1339053"/>
                  <a:gd name="connsiteY18" fmla="*/ 5148703 h 6858000"/>
                  <a:gd name="connsiteX19" fmla="*/ 1282205 w 1339053"/>
                  <a:gd name="connsiteY19" fmla="*/ 5236435 h 6858000"/>
                  <a:gd name="connsiteX20" fmla="*/ 1268145 w 1339053"/>
                  <a:gd name="connsiteY20" fmla="*/ 5311662 h 6858000"/>
                  <a:gd name="connsiteX21" fmla="*/ 1250547 w 1339053"/>
                  <a:gd name="connsiteY21" fmla="*/ 5515595 h 6858000"/>
                  <a:gd name="connsiteX22" fmla="*/ 1243323 w 1339053"/>
                  <a:gd name="connsiteY22" fmla="*/ 5596885 h 6858000"/>
                  <a:gd name="connsiteX23" fmla="*/ 1238303 w 1339053"/>
                  <a:gd name="connsiteY23" fmla="*/ 5812036 h 6858000"/>
                  <a:gd name="connsiteX24" fmla="*/ 1223551 w 1339053"/>
                  <a:gd name="connsiteY24" fmla="*/ 5991171 h 6858000"/>
                  <a:gd name="connsiteX25" fmla="*/ 1219699 w 1339053"/>
                  <a:gd name="connsiteY25" fmla="*/ 6066726 h 6858000"/>
                  <a:gd name="connsiteX26" fmla="*/ 1199935 w 1339053"/>
                  <a:gd name="connsiteY26" fmla="*/ 6236130 h 6858000"/>
                  <a:gd name="connsiteX27" fmla="*/ 1192857 w 1339053"/>
                  <a:gd name="connsiteY27" fmla="*/ 6333267 h 6858000"/>
                  <a:gd name="connsiteX28" fmla="*/ 1148174 w 1339053"/>
                  <a:gd name="connsiteY28" fmla="*/ 6561849 h 6858000"/>
                  <a:gd name="connsiteX29" fmla="*/ 1100424 w 1339053"/>
                  <a:gd name="connsiteY29" fmla="*/ 6797385 h 6858000"/>
                  <a:gd name="connsiteX30" fmla="*/ 1085621 w 1339053"/>
                  <a:gd name="connsiteY30" fmla="*/ 6858000 h 6858000"/>
                  <a:gd name="connsiteX31" fmla="*/ 932341 w 1339053"/>
                  <a:gd name="connsiteY31" fmla="*/ 6858000 h 6858000"/>
                  <a:gd name="connsiteX32" fmla="*/ 944496 w 1339053"/>
                  <a:gd name="connsiteY32" fmla="*/ 6829656 h 6858000"/>
                  <a:gd name="connsiteX33" fmla="*/ 913239 w 1339053"/>
                  <a:gd name="connsiteY33" fmla="*/ 6720119 h 6858000"/>
                  <a:gd name="connsiteX34" fmla="*/ 870682 w 1339053"/>
                  <a:gd name="connsiteY34" fmla="*/ 6655346 h 6858000"/>
                  <a:gd name="connsiteX35" fmla="*/ 846442 w 1339053"/>
                  <a:gd name="connsiteY35" fmla="*/ 6498594 h 6858000"/>
                  <a:gd name="connsiteX36" fmla="*/ 881150 w 1339053"/>
                  <a:gd name="connsiteY36" fmla="*/ 6473756 h 6858000"/>
                  <a:gd name="connsiteX37" fmla="*/ 922470 w 1339053"/>
                  <a:gd name="connsiteY37" fmla="*/ 6377035 h 6858000"/>
                  <a:gd name="connsiteX38" fmla="*/ 955039 w 1339053"/>
                  <a:gd name="connsiteY38" fmla="*/ 6268585 h 6858000"/>
                  <a:gd name="connsiteX39" fmla="*/ 1024350 w 1339053"/>
                  <a:gd name="connsiteY39" fmla="*/ 6083443 h 6858000"/>
                  <a:gd name="connsiteX40" fmla="*/ 999696 w 1339053"/>
                  <a:gd name="connsiteY40" fmla="*/ 5938416 h 6858000"/>
                  <a:gd name="connsiteX41" fmla="*/ 988342 w 1339053"/>
                  <a:gd name="connsiteY41" fmla="*/ 5882426 h 6858000"/>
                  <a:gd name="connsiteX42" fmla="*/ 985444 w 1339053"/>
                  <a:gd name="connsiteY42" fmla="*/ 5832438 h 6858000"/>
                  <a:gd name="connsiteX43" fmla="*/ 992016 w 1339053"/>
                  <a:gd name="connsiteY43" fmla="*/ 5777751 h 6858000"/>
                  <a:gd name="connsiteX44" fmla="*/ 995028 w 1339053"/>
                  <a:gd name="connsiteY44" fmla="*/ 5641832 h 6858000"/>
                  <a:gd name="connsiteX45" fmla="*/ 981247 w 1339053"/>
                  <a:gd name="connsiteY45" fmla="*/ 5562522 h 6858000"/>
                  <a:gd name="connsiteX46" fmla="*/ 995131 w 1339053"/>
                  <a:gd name="connsiteY46" fmla="*/ 5398075 h 6858000"/>
                  <a:gd name="connsiteX47" fmla="*/ 997379 w 1339053"/>
                  <a:gd name="connsiteY47" fmla="*/ 5283928 h 6858000"/>
                  <a:gd name="connsiteX48" fmla="*/ 979617 w 1339053"/>
                  <a:gd name="connsiteY48" fmla="*/ 5157396 h 6858000"/>
                  <a:gd name="connsiteX49" fmla="*/ 976441 w 1339053"/>
                  <a:gd name="connsiteY49" fmla="*/ 5139485 h 6858000"/>
                  <a:gd name="connsiteX50" fmla="*/ 953793 w 1339053"/>
                  <a:gd name="connsiteY50" fmla="*/ 5091862 h 6858000"/>
                  <a:gd name="connsiteX51" fmla="*/ 853056 w 1339053"/>
                  <a:gd name="connsiteY51" fmla="*/ 5001787 h 6858000"/>
                  <a:gd name="connsiteX52" fmla="*/ 833979 w 1339053"/>
                  <a:gd name="connsiteY52" fmla="*/ 4978966 h 6858000"/>
                  <a:gd name="connsiteX53" fmla="*/ 796995 w 1339053"/>
                  <a:gd name="connsiteY53" fmla="*/ 4813768 h 6858000"/>
                  <a:gd name="connsiteX54" fmla="*/ 820590 w 1339053"/>
                  <a:gd name="connsiteY54" fmla="*/ 4764057 h 6858000"/>
                  <a:gd name="connsiteX55" fmla="*/ 864688 w 1339053"/>
                  <a:gd name="connsiteY55" fmla="*/ 4714752 h 6858000"/>
                  <a:gd name="connsiteX56" fmla="*/ 910485 w 1339053"/>
                  <a:gd name="connsiteY56" fmla="*/ 4590911 h 6858000"/>
                  <a:gd name="connsiteX57" fmla="*/ 911445 w 1339053"/>
                  <a:gd name="connsiteY57" fmla="*/ 4539571 h 6858000"/>
                  <a:gd name="connsiteX58" fmla="*/ 900285 w 1339053"/>
                  <a:gd name="connsiteY58" fmla="*/ 4445837 h 6858000"/>
                  <a:gd name="connsiteX59" fmla="*/ 863237 w 1339053"/>
                  <a:gd name="connsiteY59" fmla="*/ 4364703 h 6858000"/>
                  <a:gd name="connsiteX60" fmla="*/ 798070 w 1339053"/>
                  <a:gd name="connsiteY60" fmla="*/ 4243284 h 6858000"/>
                  <a:gd name="connsiteX61" fmla="*/ 817097 w 1339053"/>
                  <a:gd name="connsiteY61" fmla="*/ 4054750 h 6858000"/>
                  <a:gd name="connsiteX62" fmla="*/ 826251 w 1339053"/>
                  <a:gd name="connsiteY62" fmla="*/ 3982801 h 6858000"/>
                  <a:gd name="connsiteX63" fmla="*/ 836848 w 1339053"/>
                  <a:gd name="connsiteY63" fmla="*/ 3784939 h 6858000"/>
                  <a:gd name="connsiteX64" fmla="*/ 841285 w 1339053"/>
                  <a:gd name="connsiteY64" fmla="*/ 3766755 h 6858000"/>
                  <a:gd name="connsiteX65" fmla="*/ 841284 w 1339053"/>
                  <a:gd name="connsiteY65" fmla="*/ 3766755 h 6858000"/>
                  <a:gd name="connsiteX66" fmla="*/ 852925 w 1339053"/>
                  <a:gd name="connsiteY66" fmla="*/ 3719034 h 6858000"/>
                  <a:gd name="connsiteX67" fmla="*/ 857932 w 1339053"/>
                  <a:gd name="connsiteY67" fmla="*/ 3696880 h 6858000"/>
                  <a:gd name="connsiteX68" fmla="*/ 853534 w 1339053"/>
                  <a:gd name="connsiteY68" fmla="*/ 3507036 h 6858000"/>
                  <a:gd name="connsiteX69" fmla="*/ 850226 w 1339053"/>
                  <a:gd name="connsiteY69" fmla="*/ 3485839 h 6858000"/>
                  <a:gd name="connsiteX70" fmla="*/ 0 w 1339053"/>
                  <a:gd name="connsiteY70" fmla="*/ 0 h 6858000"/>
                  <a:gd name="connsiteX71" fmla="*/ 455609 w 1339053"/>
                  <a:gd name="connsiteY71" fmla="*/ 0 h 6858000"/>
                  <a:gd name="connsiteX72" fmla="*/ 459171 w 1339053"/>
                  <a:gd name="connsiteY72" fmla="*/ 72395 h 6858000"/>
                  <a:gd name="connsiteX73" fmla="*/ 460041 w 1339053"/>
                  <a:gd name="connsiteY73" fmla="*/ 131917 h 6858000"/>
                  <a:gd name="connsiteX74" fmla="*/ 504421 w 1339053"/>
                  <a:gd name="connsiteY74" fmla="*/ 389691 h 6858000"/>
                  <a:gd name="connsiteX75" fmla="*/ 582097 w 1339053"/>
                  <a:gd name="connsiteY75" fmla="*/ 634609 h 6858000"/>
                  <a:gd name="connsiteX76" fmla="*/ 702468 w 1339053"/>
                  <a:gd name="connsiteY76" fmla="*/ 834019 h 6858000"/>
                  <a:gd name="connsiteX77" fmla="*/ 729203 w 1339053"/>
                  <a:gd name="connsiteY77" fmla="*/ 887701 h 6858000"/>
                  <a:gd name="connsiteX78" fmla="*/ 743787 w 1339053"/>
                  <a:gd name="connsiteY78" fmla="*/ 1016355 h 6858000"/>
                  <a:gd name="connsiteX79" fmla="*/ 750083 w 1339053"/>
                  <a:gd name="connsiteY79" fmla="*/ 1128060 h 6858000"/>
                  <a:gd name="connsiteX80" fmla="*/ 768866 w 1339053"/>
                  <a:gd name="connsiteY80" fmla="*/ 1213431 h 6858000"/>
                  <a:gd name="connsiteX81" fmla="*/ 787802 w 1339053"/>
                  <a:gd name="connsiteY81" fmla="*/ 1286432 h 6858000"/>
                  <a:gd name="connsiteX82" fmla="*/ 842837 w 1339053"/>
                  <a:gd name="connsiteY82" fmla="*/ 1455511 h 6858000"/>
                  <a:gd name="connsiteX83" fmla="*/ 877988 w 1339053"/>
                  <a:gd name="connsiteY83" fmla="*/ 1634814 h 6858000"/>
                  <a:gd name="connsiteX84" fmla="*/ 941063 w 1339053"/>
                  <a:gd name="connsiteY84" fmla="*/ 1789731 h 6858000"/>
                  <a:gd name="connsiteX85" fmla="*/ 980124 w 1339053"/>
                  <a:gd name="connsiteY85" fmla="*/ 1857657 h 6858000"/>
                  <a:gd name="connsiteX86" fmla="*/ 984484 w 1339053"/>
                  <a:gd name="connsiteY86" fmla="*/ 1976384 h 6858000"/>
                  <a:gd name="connsiteX87" fmla="*/ 1007189 w 1339053"/>
                  <a:gd name="connsiteY87" fmla="*/ 2110650 h 6858000"/>
                  <a:gd name="connsiteX88" fmla="*/ 1039893 w 1339053"/>
                  <a:gd name="connsiteY88" fmla="*/ 2211041 h 6858000"/>
                  <a:gd name="connsiteX89" fmla="*/ 1059162 w 1339053"/>
                  <a:gd name="connsiteY89" fmla="*/ 2286682 h 6858000"/>
                  <a:gd name="connsiteX90" fmla="*/ 1070522 w 1339053"/>
                  <a:gd name="connsiteY90" fmla="*/ 2388667 h 6858000"/>
                  <a:gd name="connsiteX91" fmla="*/ 1093939 w 1339053"/>
                  <a:gd name="connsiteY91" fmla="*/ 2494653 h 6858000"/>
                  <a:gd name="connsiteX92" fmla="*/ 1112007 w 1339053"/>
                  <a:gd name="connsiteY92" fmla="*/ 2548197 h 6858000"/>
                  <a:gd name="connsiteX93" fmla="*/ 1138346 w 1339053"/>
                  <a:gd name="connsiteY93" fmla="*/ 2649163 h 6858000"/>
                  <a:gd name="connsiteX94" fmla="*/ 1160337 w 1339053"/>
                  <a:gd name="connsiteY94" fmla="*/ 2751608 h 6858000"/>
                  <a:gd name="connsiteX95" fmla="*/ 1165737 w 1339053"/>
                  <a:gd name="connsiteY95" fmla="*/ 2933012 h 6858000"/>
                  <a:gd name="connsiteX96" fmla="*/ 1202029 w 1339053"/>
                  <a:gd name="connsiteY96" fmla="*/ 3107873 h 6858000"/>
                  <a:gd name="connsiteX97" fmla="*/ 1225692 w 1339053"/>
                  <a:gd name="connsiteY97" fmla="*/ 3244974 h 6858000"/>
                  <a:gd name="connsiteX98" fmla="*/ 1243916 w 1339053"/>
                  <a:gd name="connsiteY98" fmla="*/ 3326221 h 6858000"/>
                  <a:gd name="connsiteX99" fmla="*/ 1293067 w 1339053"/>
                  <a:gd name="connsiteY99" fmla="*/ 3480219 h 6858000"/>
                  <a:gd name="connsiteX100" fmla="*/ 1308071 w 1339053"/>
                  <a:gd name="connsiteY100" fmla="*/ 3585182 h 6858000"/>
                  <a:gd name="connsiteX101" fmla="*/ 1295962 w 1339053"/>
                  <a:gd name="connsiteY101" fmla="*/ 3584708 h 6858000"/>
                  <a:gd name="connsiteX102" fmla="*/ 1118893 w 1339053"/>
                  <a:gd name="connsiteY102" fmla="*/ 3568330 h 6858000"/>
                  <a:gd name="connsiteX103" fmla="*/ 1094179 w 1339053"/>
                  <a:gd name="connsiteY103" fmla="*/ 3567566 h 6858000"/>
                  <a:gd name="connsiteX104" fmla="*/ 922719 w 1339053"/>
                  <a:gd name="connsiteY104" fmla="*/ 3516472 h 6858000"/>
                  <a:gd name="connsiteX105" fmla="*/ 877028 w 1339053"/>
                  <a:gd name="connsiteY105" fmla="*/ 3490955 h 6858000"/>
                  <a:gd name="connsiteX106" fmla="*/ 850533 w 1339053"/>
                  <a:gd name="connsiteY106" fmla="*/ 3481837 h 6858000"/>
                  <a:gd name="connsiteX107" fmla="*/ 852113 w 1339053"/>
                  <a:gd name="connsiteY107" fmla="*/ 3461170 h 6858000"/>
                  <a:gd name="connsiteX108" fmla="*/ 831383 w 1339053"/>
                  <a:gd name="connsiteY108" fmla="*/ 3399179 h 6858000"/>
                  <a:gd name="connsiteX109" fmla="*/ 743141 w 1339053"/>
                  <a:gd name="connsiteY109" fmla="*/ 3320580 h 6858000"/>
                  <a:gd name="connsiteX110" fmla="*/ 713221 w 1339053"/>
                  <a:gd name="connsiteY110" fmla="*/ 3251241 h 6858000"/>
                  <a:gd name="connsiteX111" fmla="*/ 697098 w 1339053"/>
                  <a:gd name="connsiteY111" fmla="*/ 3202528 h 6858000"/>
                  <a:gd name="connsiteX112" fmla="*/ 664820 w 1339053"/>
                  <a:gd name="connsiteY112" fmla="*/ 3154190 h 6858000"/>
                  <a:gd name="connsiteX113" fmla="*/ 572501 w 1339053"/>
                  <a:gd name="connsiteY113" fmla="*/ 3087312 h 6858000"/>
                  <a:gd name="connsiteX114" fmla="*/ 497703 w 1339053"/>
                  <a:gd name="connsiteY114" fmla="*/ 3005243 h 6858000"/>
                  <a:gd name="connsiteX115" fmla="*/ 476984 w 1339053"/>
                  <a:gd name="connsiteY115" fmla="*/ 2892751 h 6858000"/>
                  <a:gd name="connsiteX116" fmla="*/ 468947 w 1339053"/>
                  <a:gd name="connsiteY116" fmla="*/ 2824527 h 6858000"/>
                  <a:gd name="connsiteX117" fmla="*/ 569138 w 1339053"/>
                  <a:gd name="connsiteY117" fmla="*/ 2595026 h 6858000"/>
                  <a:gd name="connsiteX118" fmla="*/ 645397 w 1339053"/>
                  <a:gd name="connsiteY118" fmla="*/ 2440808 h 6858000"/>
                  <a:gd name="connsiteX119" fmla="*/ 651820 w 1339053"/>
                  <a:gd name="connsiteY119" fmla="*/ 2384384 h 6858000"/>
                  <a:gd name="connsiteX120" fmla="*/ 612994 w 1339053"/>
                  <a:gd name="connsiteY120" fmla="*/ 2207332 h 6858000"/>
                  <a:gd name="connsiteX121" fmla="*/ 620894 w 1339053"/>
                  <a:gd name="connsiteY121" fmla="*/ 2046679 h 6858000"/>
                  <a:gd name="connsiteX122" fmla="*/ 644614 w 1339053"/>
                  <a:gd name="connsiteY122" fmla="*/ 1931265 h 6858000"/>
                  <a:gd name="connsiteX123" fmla="*/ 665994 w 1339053"/>
                  <a:gd name="connsiteY123" fmla="*/ 1832337 h 6858000"/>
                  <a:gd name="connsiteX124" fmla="*/ 678276 w 1339053"/>
                  <a:gd name="connsiteY124" fmla="*/ 1709437 h 6858000"/>
                  <a:gd name="connsiteX125" fmla="*/ 672955 w 1339053"/>
                  <a:gd name="connsiteY125" fmla="*/ 1636123 h 6858000"/>
                  <a:gd name="connsiteX126" fmla="*/ 668480 w 1339053"/>
                  <a:gd name="connsiteY126" fmla="*/ 1520749 h 6858000"/>
                  <a:gd name="connsiteX127" fmla="*/ 653920 w 1339053"/>
                  <a:gd name="connsiteY127" fmla="*/ 1399437 h 6858000"/>
                  <a:gd name="connsiteX128" fmla="*/ 612686 w 1339053"/>
                  <a:gd name="connsiteY128" fmla="*/ 1296979 h 6858000"/>
                  <a:gd name="connsiteX129" fmla="*/ 570220 w 1339053"/>
                  <a:gd name="connsiteY129" fmla="*/ 1235618 h 6858000"/>
                  <a:gd name="connsiteX130" fmla="*/ 529736 w 1339053"/>
                  <a:gd name="connsiteY130" fmla="*/ 1081752 h 6858000"/>
                  <a:gd name="connsiteX131" fmla="*/ 414305 w 1339053"/>
                  <a:gd name="connsiteY131" fmla="*/ 918292 h 6858000"/>
                  <a:gd name="connsiteX132" fmla="*/ 373924 w 1339053"/>
                  <a:gd name="connsiteY132" fmla="*/ 825689 h 6858000"/>
                  <a:gd name="connsiteX133" fmla="*/ 368949 w 1339053"/>
                  <a:gd name="connsiteY133" fmla="*/ 778726 h 6858000"/>
                  <a:gd name="connsiteX134" fmla="*/ 347020 w 1339053"/>
                  <a:gd name="connsiteY134" fmla="*/ 694643 h 6858000"/>
                  <a:gd name="connsiteX135" fmla="*/ 327478 w 1339053"/>
                  <a:gd name="connsiteY135" fmla="*/ 642898 h 6858000"/>
                  <a:gd name="connsiteX136" fmla="*/ 243468 w 1339053"/>
                  <a:gd name="connsiteY136" fmla="*/ 491960 h 6858000"/>
                  <a:gd name="connsiteX137" fmla="*/ 218930 w 1339053"/>
                  <a:gd name="connsiteY137" fmla="*/ 446010 h 6858000"/>
                  <a:gd name="connsiteX138" fmla="*/ 180614 w 1339053"/>
                  <a:gd name="connsiteY138" fmla="*/ 354892 h 6858000"/>
                  <a:gd name="connsiteX139" fmla="*/ 171988 w 1339053"/>
                  <a:gd name="connsiteY139" fmla="*/ 317521 h 6858000"/>
                  <a:gd name="connsiteX140" fmla="*/ 139875 w 1339053"/>
                  <a:gd name="connsiteY140" fmla="*/ 246378 h 6858000"/>
                  <a:gd name="connsiteX141" fmla="*/ 51499 w 1339053"/>
                  <a:gd name="connsiteY141" fmla="*/ 73211 h 6858000"/>
                  <a:gd name="connsiteX142" fmla="*/ 19690 w 1339053"/>
                  <a:gd name="connsiteY142" fmla="*/ 3662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Lst>
                <a:rect l="l" t="t" r="r" b="b"/>
                <a:pathLst>
                  <a:path w="1339053" h="6858000">
                    <a:moveTo>
                      <a:pt x="850532" y="3481838"/>
                    </a:moveTo>
                    <a:lnTo>
                      <a:pt x="877027" y="3490955"/>
                    </a:lnTo>
                    <a:cubicBezTo>
                      <a:pt x="892941" y="3497986"/>
                      <a:pt x="908176" y="3506416"/>
                      <a:pt x="922718" y="3516472"/>
                    </a:cubicBezTo>
                    <a:cubicBezTo>
                      <a:pt x="967062" y="3547282"/>
                      <a:pt x="1027547" y="3564030"/>
                      <a:pt x="1094179" y="3567567"/>
                    </a:cubicBezTo>
                    <a:cubicBezTo>
                      <a:pt x="1102515" y="3567965"/>
                      <a:pt x="1113434" y="3565936"/>
                      <a:pt x="1118891" y="3568331"/>
                    </a:cubicBezTo>
                    <a:cubicBezTo>
                      <a:pt x="1180628" y="3594888"/>
                      <a:pt x="1237753" y="3586304"/>
                      <a:pt x="1295961" y="3584709"/>
                    </a:cubicBezTo>
                    <a:lnTo>
                      <a:pt x="1308070" y="3585183"/>
                    </a:lnTo>
                    <a:lnTo>
                      <a:pt x="1325263" y="3705453"/>
                    </a:lnTo>
                    <a:cubicBezTo>
                      <a:pt x="1328254" y="3727679"/>
                      <a:pt x="1331526" y="3749922"/>
                      <a:pt x="1334107" y="3772268"/>
                    </a:cubicBezTo>
                    <a:lnTo>
                      <a:pt x="1338203" y="3831076"/>
                    </a:lnTo>
                    <a:lnTo>
                      <a:pt x="1338805" y="3839709"/>
                    </a:lnTo>
                    <a:cubicBezTo>
                      <a:pt x="1339996" y="3932341"/>
                      <a:pt x="1336568" y="4025809"/>
                      <a:pt x="1335635" y="4118635"/>
                    </a:cubicBezTo>
                    <a:cubicBezTo>
                      <a:pt x="1335202" y="4148976"/>
                      <a:pt x="1338805" y="4178868"/>
                      <a:pt x="1337171" y="4209403"/>
                    </a:cubicBezTo>
                    <a:cubicBezTo>
                      <a:pt x="1335445" y="4242449"/>
                      <a:pt x="1327565" y="4276129"/>
                      <a:pt x="1325840" y="4309174"/>
                    </a:cubicBezTo>
                    <a:cubicBezTo>
                      <a:pt x="1322853" y="4364122"/>
                      <a:pt x="1323899" y="4418621"/>
                      <a:pt x="1321122" y="4473630"/>
                    </a:cubicBezTo>
                    <a:cubicBezTo>
                      <a:pt x="1315632" y="4579723"/>
                      <a:pt x="1309019" y="4685750"/>
                      <a:pt x="1302196" y="4791709"/>
                    </a:cubicBezTo>
                    <a:cubicBezTo>
                      <a:pt x="1300696" y="4814383"/>
                      <a:pt x="1294244" y="4837504"/>
                      <a:pt x="1293239" y="4860048"/>
                    </a:cubicBezTo>
                    <a:cubicBezTo>
                      <a:pt x="1290785" y="4919957"/>
                      <a:pt x="1289660" y="4979994"/>
                      <a:pt x="1288829" y="5039837"/>
                    </a:cubicBezTo>
                    <a:cubicBezTo>
                      <a:pt x="1288401" y="5076103"/>
                      <a:pt x="1290512" y="5112310"/>
                      <a:pt x="1289584" y="5148703"/>
                    </a:cubicBezTo>
                    <a:cubicBezTo>
                      <a:pt x="1288845" y="5177820"/>
                      <a:pt x="1286193" y="5207193"/>
                      <a:pt x="1282205" y="5236435"/>
                    </a:cubicBezTo>
                    <a:cubicBezTo>
                      <a:pt x="1278784" y="5261619"/>
                      <a:pt x="1270649" y="5286477"/>
                      <a:pt x="1268145" y="5311662"/>
                    </a:cubicBezTo>
                    <a:cubicBezTo>
                      <a:pt x="1261308" y="5379812"/>
                      <a:pt x="1256387" y="5447703"/>
                      <a:pt x="1250547" y="5515595"/>
                    </a:cubicBezTo>
                    <a:cubicBezTo>
                      <a:pt x="1248113" y="5542776"/>
                      <a:pt x="1244054" y="5570023"/>
                      <a:pt x="1243323" y="5596885"/>
                    </a:cubicBezTo>
                    <a:cubicBezTo>
                      <a:pt x="1241082" y="5668709"/>
                      <a:pt x="1241668" y="5740276"/>
                      <a:pt x="1238303" y="5812036"/>
                    </a:cubicBezTo>
                    <a:cubicBezTo>
                      <a:pt x="1235508" y="5871554"/>
                      <a:pt x="1228259" y="5931392"/>
                      <a:pt x="1223551" y="5991171"/>
                    </a:cubicBezTo>
                    <a:cubicBezTo>
                      <a:pt x="1221675" y="6016549"/>
                      <a:pt x="1222415" y="6041609"/>
                      <a:pt x="1219699" y="6066726"/>
                    </a:cubicBezTo>
                    <a:cubicBezTo>
                      <a:pt x="1213776" y="6123024"/>
                      <a:pt x="1205938" y="6179576"/>
                      <a:pt x="1199935" y="6236130"/>
                    </a:cubicBezTo>
                    <a:cubicBezTo>
                      <a:pt x="1196614" y="6268403"/>
                      <a:pt x="1198425" y="6301127"/>
                      <a:pt x="1192857" y="6333267"/>
                    </a:cubicBezTo>
                    <a:cubicBezTo>
                      <a:pt x="1179603" y="6409590"/>
                      <a:pt x="1163470" y="6485591"/>
                      <a:pt x="1148174" y="6561849"/>
                    </a:cubicBezTo>
                    <a:cubicBezTo>
                      <a:pt x="1132370" y="6640486"/>
                      <a:pt x="1117066" y="6719000"/>
                      <a:pt x="1100424" y="6797385"/>
                    </a:cubicBezTo>
                    <a:lnTo>
                      <a:pt x="1085621" y="6858000"/>
                    </a:lnTo>
                    <a:lnTo>
                      <a:pt x="932341" y="6858000"/>
                    </a:lnTo>
                    <a:lnTo>
                      <a:pt x="944496" y="6829656"/>
                    </a:lnTo>
                    <a:cubicBezTo>
                      <a:pt x="964836" y="6776399"/>
                      <a:pt x="953622" y="6744439"/>
                      <a:pt x="913239" y="6720119"/>
                    </a:cubicBezTo>
                    <a:cubicBezTo>
                      <a:pt x="890880" y="6706443"/>
                      <a:pt x="866986" y="6690318"/>
                      <a:pt x="870682" y="6655346"/>
                    </a:cubicBezTo>
                    <a:cubicBezTo>
                      <a:pt x="876846" y="6598274"/>
                      <a:pt x="889503" y="6540954"/>
                      <a:pt x="846442" y="6498594"/>
                    </a:cubicBezTo>
                    <a:cubicBezTo>
                      <a:pt x="862273" y="6487399"/>
                      <a:pt x="871751" y="6480449"/>
                      <a:pt x="881150" y="6473756"/>
                    </a:cubicBezTo>
                    <a:cubicBezTo>
                      <a:pt x="907245" y="6455292"/>
                      <a:pt x="930705" y="6407516"/>
                      <a:pt x="922470" y="6377035"/>
                    </a:cubicBezTo>
                    <a:cubicBezTo>
                      <a:pt x="910652" y="6332192"/>
                      <a:pt x="925705" y="6299028"/>
                      <a:pt x="955039" y="6268585"/>
                    </a:cubicBezTo>
                    <a:cubicBezTo>
                      <a:pt x="1003777" y="6217606"/>
                      <a:pt x="1017630" y="6148240"/>
                      <a:pt x="1024350" y="6083443"/>
                    </a:cubicBezTo>
                    <a:cubicBezTo>
                      <a:pt x="1029590" y="6034553"/>
                      <a:pt x="1028255" y="5980246"/>
                      <a:pt x="999696" y="5938416"/>
                    </a:cubicBezTo>
                    <a:cubicBezTo>
                      <a:pt x="990505" y="5925141"/>
                      <a:pt x="991039" y="5901884"/>
                      <a:pt x="988342" y="5882426"/>
                    </a:cubicBezTo>
                    <a:cubicBezTo>
                      <a:pt x="986229" y="5866254"/>
                      <a:pt x="984774" y="5849442"/>
                      <a:pt x="985444" y="5832438"/>
                    </a:cubicBezTo>
                    <a:cubicBezTo>
                      <a:pt x="986010" y="5814273"/>
                      <a:pt x="985042" y="5793656"/>
                      <a:pt x="992016" y="5777751"/>
                    </a:cubicBezTo>
                    <a:cubicBezTo>
                      <a:pt x="1012886" y="5729456"/>
                      <a:pt x="1014467" y="5686488"/>
                      <a:pt x="995028" y="5641832"/>
                    </a:cubicBezTo>
                    <a:cubicBezTo>
                      <a:pt x="984984" y="5618696"/>
                      <a:pt x="974301" y="5585771"/>
                      <a:pt x="981247" y="5562522"/>
                    </a:cubicBezTo>
                    <a:cubicBezTo>
                      <a:pt x="998041" y="5505913"/>
                      <a:pt x="997454" y="5454379"/>
                      <a:pt x="995131" y="5398075"/>
                    </a:cubicBezTo>
                    <a:cubicBezTo>
                      <a:pt x="993724" y="5361807"/>
                      <a:pt x="997229" y="5322258"/>
                      <a:pt x="997379" y="5283928"/>
                    </a:cubicBezTo>
                    <a:cubicBezTo>
                      <a:pt x="997473" y="5239095"/>
                      <a:pt x="1006631" y="5193105"/>
                      <a:pt x="979617" y="5157396"/>
                    </a:cubicBezTo>
                    <a:cubicBezTo>
                      <a:pt x="976728" y="5153402"/>
                      <a:pt x="978724" y="5144705"/>
                      <a:pt x="976441" y="5139485"/>
                    </a:cubicBezTo>
                    <a:cubicBezTo>
                      <a:pt x="969619" y="5122991"/>
                      <a:pt x="964828" y="5102888"/>
                      <a:pt x="953793" y="5091862"/>
                    </a:cubicBezTo>
                    <a:cubicBezTo>
                      <a:pt x="921506" y="5059884"/>
                      <a:pt x="886609" y="5031900"/>
                      <a:pt x="853056" y="5001787"/>
                    </a:cubicBezTo>
                    <a:cubicBezTo>
                      <a:pt x="845882" y="4995337"/>
                      <a:pt x="836325" y="4988437"/>
                      <a:pt x="833979" y="4978966"/>
                    </a:cubicBezTo>
                    <a:cubicBezTo>
                      <a:pt x="820602" y="4924328"/>
                      <a:pt x="808509" y="4869239"/>
                      <a:pt x="796995" y="4813768"/>
                    </a:cubicBezTo>
                    <a:cubicBezTo>
                      <a:pt x="792418" y="4791474"/>
                      <a:pt x="803209" y="4777314"/>
                      <a:pt x="820590" y="4764057"/>
                    </a:cubicBezTo>
                    <a:cubicBezTo>
                      <a:pt x="837188" y="4751123"/>
                      <a:pt x="855398" y="4734452"/>
                      <a:pt x="864688" y="4714752"/>
                    </a:cubicBezTo>
                    <a:cubicBezTo>
                      <a:pt x="883062" y="4675275"/>
                      <a:pt x="897521" y="4632902"/>
                      <a:pt x="910485" y="4590911"/>
                    </a:cubicBezTo>
                    <a:cubicBezTo>
                      <a:pt x="915338" y="4575199"/>
                      <a:pt x="912978" y="4556131"/>
                      <a:pt x="911445" y="4539571"/>
                    </a:cubicBezTo>
                    <a:cubicBezTo>
                      <a:pt x="908527" y="4508200"/>
                      <a:pt x="900999" y="4477659"/>
                      <a:pt x="900285" y="4445837"/>
                    </a:cubicBezTo>
                    <a:cubicBezTo>
                      <a:pt x="899539" y="4408923"/>
                      <a:pt x="887958" y="4383340"/>
                      <a:pt x="863237" y="4364703"/>
                    </a:cubicBezTo>
                    <a:cubicBezTo>
                      <a:pt x="826431" y="4336971"/>
                      <a:pt x="808536" y="4292507"/>
                      <a:pt x="798070" y="4243284"/>
                    </a:cubicBezTo>
                    <a:cubicBezTo>
                      <a:pt x="784617" y="4180721"/>
                      <a:pt x="805728" y="4117545"/>
                      <a:pt x="817097" y="4054750"/>
                    </a:cubicBezTo>
                    <a:cubicBezTo>
                      <a:pt x="821537" y="4030724"/>
                      <a:pt x="826632" y="4006057"/>
                      <a:pt x="826251" y="3982801"/>
                    </a:cubicBezTo>
                    <a:cubicBezTo>
                      <a:pt x="825347" y="3916709"/>
                      <a:pt x="825150" y="3850833"/>
                      <a:pt x="836848" y="3784939"/>
                    </a:cubicBezTo>
                    <a:lnTo>
                      <a:pt x="841285" y="3766755"/>
                    </a:lnTo>
                    <a:lnTo>
                      <a:pt x="841284" y="3766755"/>
                    </a:lnTo>
                    <a:lnTo>
                      <a:pt x="852925" y="3719034"/>
                    </a:lnTo>
                    <a:cubicBezTo>
                      <a:pt x="855152" y="3711822"/>
                      <a:pt x="856753" y="3704413"/>
                      <a:pt x="857932" y="3696880"/>
                    </a:cubicBezTo>
                    <a:cubicBezTo>
                      <a:pt x="868683" y="3631632"/>
                      <a:pt x="885300" y="3565939"/>
                      <a:pt x="853534" y="3507036"/>
                    </a:cubicBezTo>
                    <a:cubicBezTo>
                      <a:pt x="850623" y="3501622"/>
                      <a:pt x="849992" y="3494020"/>
                      <a:pt x="850226" y="3485839"/>
                    </a:cubicBezTo>
                    <a:close/>
                    <a:moveTo>
                      <a:pt x="0" y="0"/>
                    </a:moveTo>
                    <a:lnTo>
                      <a:pt x="455609" y="0"/>
                    </a:lnTo>
                    <a:lnTo>
                      <a:pt x="459171" y="72395"/>
                    </a:lnTo>
                    <a:cubicBezTo>
                      <a:pt x="459671" y="92301"/>
                      <a:pt x="456894" y="113171"/>
                      <a:pt x="460041" y="131917"/>
                    </a:cubicBezTo>
                    <a:cubicBezTo>
                      <a:pt x="474213" y="218122"/>
                      <a:pt x="492031" y="302910"/>
                      <a:pt x="504421" y="389691"/>
                    </a:cubicBezTo>
                    <a:cubicBezTo>
                      <a:pt x="517349" y="479177"/>
                      <a:pt x="539516" y="562489"/>
                      <a:pt x="582097" y="634609"/>
                    </a:cubicBezTo>
                    <a:cubicBezTo>
                      <a:pt x="621686" y="701573"/>
                      <a:pt x="662589" y="767248"/>
                      <a:pt x="702468" y="834019"/>
                    </a:cubicBezTo>
                    <a:cubicBezTo>
                      <a:pt x="712587" y="850968"/>
                      <a:pt x="725536" y="867665"/>
                      <a:pt x="729203" y="887701"/>
                    </a:cubicBezTo>
                    <a:cubicBezTo>
                      <a:pt x="736973" y="929321"/>
                      <a:pt x="740155" y="973193"/>
                      <a:pt x="743787" y="1016355"/>
                    </a:cubicBezTo>
                    <a:cubicBezTo>
                      <a:pt x="746786" y="1053398"/>
                      <a:pt x="745800" y="1091467"/>
                      <a:pt x="750083" y="1128060"/>
                    </a:cubicBezTo>
                    <a:cubicBezTo>
                      <a:pt x="753428" y="1157309"/>
                      <a:pt x="762038" y="1185083"/>
                      <a:pt x="768866" y="1213431"/>
                    </a:cubicBezTo>
                    <a:cubicBezTo>
                      <a:pt x="774767" y="1238107"/>
                      <a:pt x="778357" y="1264327"/>
                      <a:pt x="787802" y="1286432"/>
                    </a:cubicBezTo>
                    <a:cubicBezTo>
                      <a:pt x="810582" y="1340304"/>
                      <a:pt x="832653" y="1394242"/>
                      <a:pt x="842837" y="1455511"/>
                    </a:cubicBezTo>
                    <a:cubicBezTo>
                      <a:pt x="853049" y="1515944"/>
                      <a:pt x="867276" y="1574511"/>
                      <a:pt x="877988" y="1634814"/>
                    </a:cubicBezTo>
                    <a:cubicBezTo>
                      <a:pt x="888390" y="1693895"/>
                      <a:pt x="902813" y="1748857"/>
                      <a:pt x="941063" y="1789731"/>
                    </a:cubicBezTo>
                    <a:cubicBezTo>
                      <a:pt x="957906" y="1807908"/>
                      <a:pt x="975122" y="1831564"/>
                      <a:pt x="980124" y="1857657"/>
                    </a:cubicBezTo>
                    <a:cubicBezTo>
                      <a:pt x="987207" y="1894833"/>
                      <a:pt x="980788" y="1937150"/>
                      <a:pt x="984484" y="1976384"/>
                    </a:cubicBezTo>
                    <a:cubicBezTo>
                      <a:pt x="988781" y="2022576"/>
                      <a:pt x="988793" y="2074493"/>
                      <a:pt x="1007189" y="2110650"/>
                    </a:cubicBezTo>
                    <a:cubicBezTo>
                      <a:pt x="1023612" y="2142809"/>
                      <a:pt x="1034723" y="2173610"/>
                      <a:pt x="1039893" y="2211041"/>
                    </a:cubicBezTo>
                    <a:cubicBezTo>
                      <a:pt x="1043484" y="2237261"/>
                      <a:pt x="1057690" y="2260269"/>
                      <a:pt x="1059162" y="2286682"/>
                    </a:cubicBezTo>
                    <a:cubicBezTo>
                      <a:pt x="1061252" y="2321469"/>
                      <a:pt x="1060754" y="2355740"/>
                      <a:pt x="1070522" y="2388667"/>
                    </a:cubicBezTo>
                    <a:cubicBezTo>
                      <a:pt x="1080600" y="2422815"/>
                      <a:pt x="1085513" y="2459602"/>
                      <a:pt x="1093939" y="2494653"/>
                    </a:cubicBezTo>
                    <a:cubicBezTo>
                      <a:pt x="1098500" y="2513273"/>
                      <a:pt x="1106866" y="2529964"/>
                      <a:pt x="1112007" y="2548197"/>
                    </a:cubicBezTo>
                    <a:cubicBezTo>
                      <a:pt x="1121409" y="2581573"/>
                      <a:pt x="1130232" y="2615336"/>
                      <a:pt x="1138346" y="2649163"/>
                    </a:cubicBezTo>
                    <a:cubicBezTo>
                      <a:pt x="1146465" y="2682988"/>
                      <a:pt x="1157699" y="2716368"/>
                      <a:pt x="1160337" y="2751608"/>
                    </a:cubicBezTo>
                    <a:cubicBezTo>
                      <a:pt x="1164714" y="2811646"/>
                      <a:pt x="1159211" y="2873999"/>
                      <a:pt x="1165737" y="2933012"/>
                    </a:cubicBezTo>
                    <a:cubicBezTo>
                      <a:pt x="1172445" y="2992925"/>
                      <a:pt x="1185964" y="3051556"/>
                      <a:pt x="1202029" y="3107873"/>
                    </a:cubicBezTo>
                    <a:cubicBezTo>
                      <a:pt x="1214635" y="3152396"/>
                      <a:pt x="1227749" y="3194534"/>
                      <a:pt x="1225692" y="3244974"/>
                    </a:cubicBezTo>
                    <a:cubicBezTo>
                      <a:pt x="1224565" y="3273123"/>
                      <a:pt x="1231196" y="3305079"/>
                      <a:pt x="1243916" y="3326221"/>
                    </a:cubicBezTo>
                    <a:cubicBezTo>
                      <a:pt x="1271701" y="3372044"/>
                      <a:pt x="1285247" y="3423911"/>
                      <a:pt x="1293067" y="3480219"/>
                    </a:cubicBezTo>
                    <a:lnTo>
                      <a:pt x="1308071" y="3585182"/>
                    </a:lnTo>
                    <a:lnTo>
                      <a:pt x="1295962" y="3584708"/>
                    </a:lnTo>
                    <a:cubicBezTo>
                      <a:pt x="1237754" y="3586303"/>
                      <a:pt x="1180629" y="3594888"/>
                      <a:pt x="1118893" y="3568330"/>
                    </a:cubicBezTo>
                    <a:cubicBezTo>
                      <a:pt x="1113435" y="3565936"/>
                      <a:pt x="1102517" y="3567964"/>
                      <a:pt x="1094179" y="3567566"/>
                    </a:cubicBezTo>
                    <a:cubicBezTo>
                      <a:pt x="1027548" y="3564029"/>
                      <a:pt x="967064" y="3547281"/>
                      <a:pt x="922719" y="3516472"/>
                    </a:cubicBezTo>
                    <a:cubicBezTo>
                      <a:pt x="908178" y="3506414"/>
                      <a:pt x="892942" y="3497984"/>
                      <a:pt x="877028" y="3490955"/>
                    </a:cubicBezTo>
                    <a:lnTo>
                      <a:pt x="850533" y="3481837"/>
                    </a:lnTo>
                    <a:lnTo>
                      <a:pt x="852113" y="3461170"/>
                    </a:lnTo>
                    <a:cubicBezTo>
                      <a:pt x="854391" y="3434500"/>
                      <a:pt x="848474" y="3414331"/>
                      <a:pt x="831383" y="3399179"/>
                    </a:cubicBezTo>
                    <a:cubicBezTo>
                      <a:pt x="801767" y="3373388"/>
                      <a:pt x="773654" y="3344957"/>
                      <a:pt x="743141" y="3320580"/>
                    </a:cubicBezTo>
                    <a:cubicBezTo>
                      <a:pt x="722236" y="3303685"/>
                      <a:pt x="714543" y="3281842"/>
                      <a:pt x="713221" y="3251241"/>
                    </a:cubicBezTo>
                    <a:cubicBezTo>
                      <a:pt x="712555" y="3234106"/>
                      <a:pt x="704768" y="3217029"/>
                      <a:pt x="697098" y="3202528"/>
                    </a:cubicBezTo>
                    <a:cubicBezTo>
                      <a:pt x="687845" y="3184997"/>
                      <a:pt x="672212" y="3172554"/>
                      <a:pt x="664820" y="3154190"/>
                    </a:cubicBezTo>
                    <a:cubicBezTo>
                      <a:pt x="646169" y="3109209"/>
                      <a:pt x="616744" y="3087991"/>
                      <a:pt x="572501" y="3087312"/>
                    </a:cubicBezTo>
                    <a:cubicBezTo>
                      <a:pt x="533259" y="3086763"/>
                      <a:pt x="493731" y="3044085"/>
                      <a:pt x="497703" y="3005243"/>
                    </a:cubicBezTo>
                    <a:cubicBezTo>
                      <a:pt x="502030" y="2962279"/>
                      <a:pt x="490540" y="2928257"/>
                      <a:pt x="476984" y="2892751"/>
                    </a:cubicBezTo>
                    <a:cubicBezTo>
                      <a:pt x="469363" y="2872905"/>
                      <a:pt x="465404" y="2847135"/>
                      <a:pt x="468947" y="2824527"/>
                    </a:cubicBezTo>
                    <a:cubicBezTo>
                      <a:pt x="482188" y="2738605"/>
                      <a:pt x="520979" y="2665650"/>
                      <a:pt x="569138" y="2595026"/>
                    </a:cubicBezTo>
                    <a:cubicBezTo>
                      <a:pt x="600577" y="2548865"/>
                      <a:pt x="622260" y="2493483"/>
                      <a:pt x="645397" y="2440808"/>
                    </a:cubicBezTo>
                    <a:cubicBezTo>
                      <a:pt x="652529" y="2424387"/>
                      <a:pt x="655029" y="2401457"/>
                      <a:pt x="651820" y="2384384"/>
                    </a:cubicBezTo>
                    <a:cubicBezTo>
                      <a:pt x="640949" y="2324596"/>
                      <a:pt x="629163" y="2264805"/>
                      <a:pt x="612994" y="2207332"/>
                    </a:cubicBezTo>
                    <a:cubicBezTo>
                      <a:pt x="597678" y="2153787"/>
                      <a:pt x="601053" y="2099808"/>
                      <a:pt x="620894" y="2046679"/>
                    </a:cubicBezTo>
                    <a:cubicBezTo>
                      <a:pt x="635367" y="2007977"/>
                      <a:pt x="641110" y="1970814"/>
                      <a:pt x="644614" y="1931265"/>
                    </a:cubicBezTo>
                    <a:cubicBezTo>
                      <a:pt x="647465" y="1898285"/>
                      <a:pt x="653360" y="1862859"/>
                      <a:pt x="665994" y="1832337"/>
                    </a:cubicBezTo>
                    <a:cubicBezTo>
                      <a:pt x="683779" y="1789578"/>
                      <a:pt x="688928" y="1751381"/>
                      <a:pt x="678276" y="1709437"/>
                    </a:cubicBezTo>
                    <a:cubicBezTo>
                      <a:pt x="672576" y="1687079"/>
                      <a:pt x="673987" y="1660990"/>
                      <a:pt x="672955" y="1636123"/>
                    </a:cubicBezTo>
                    <a:cubicBezTo>
                      <a:pt x="671272" y="1597795"/>
                      <a:pt x="671867" y="1558758"/>
                      <a:pt x="668480" y="1520749"/>
                    </a:cubicBezTo>
                    <a:cubicBezTo>
                      <a:pt x="665050" y="1479903"/>
                      <a:pt x="655019" y="1440408"/>
                      <a:pt x="653920" y="1399437"/>
                    </a:cubicBezTo>
                    <a:cubicBezTo>
                      <a:pt x="652652" y="1355309"/>
                      <a:pt x="639893" y="1323154"/>
                      <a:pt x="612686" y="1296979"/>
                    </a:cubicBezTo>
                    <a:cubicBezTo>
                      <a:pt x="595576" y="1280408"/>
                      <a:pt x="578401" y="1259588"/>
                      <a:pt x="570220" y="1235618"/>
                    </a:cubicBezTo>
                    <a:cubicBezTo>
                      <a:pt x="553631" y="1186194"/>
                      <a:pt x="545669" y="1131821"/>
                      <a:pt x="529736" y="1081752"/>
                    </a:cubicBezTo>
                    <a:cubicBezTo>
                      <a:pt x="507466" y="1011390"/>
                      <a:pt x="481332" y="944631"/>
                      <a:pt x="414305" y="918292"/>
                    </a:cubicBezTo>
                    <a:cubicBezTo>
                      <a:pt x="377314" y="903769"/>
                      <a:pt x="368843" y="874065"/>
                      <a:pt x="373924" y="825689"/>
                    </a:cubicBezTo>
                    <a:cubicBezTo>
                      <a:pt x="375689" y="809590"/>
                      <a:pt x="376722" y="786203"/>
                      <a:pt x="368949" y="778726"/>
                    </a:cubicBezTo>
                    <a:cubicBezTo>
                      <a:pt x="345838" y="756354"/>
                      <a:pt x="349308" y="725824"/>
                      <a:pt x="347020" y="694643"/>
                    </a:cubicBezTo>
                    <a:cubicBezTo>
                      <a:pt x="345704" y="675894"/>
                      <a:pt x="339306" y="651346"/>
                      <a:pt x="327478" y="642898"/>
                    </a:cubicBezTo>
                    <a:cubicBezTo>
                      <a:pt x="279698" y="608395"/>
                      <a:pt x="263590" y="549247"/>
                      <a:pt x="243468" y="491960"/>
                    </a:cubicBezTo>
                    <a:cubicBezTo>
                      <a:pt x="237433" y="475142"/>
                      <a:pt x="230250" y="456843"/>
                      <a:pt x="218930" y="446010"/>
                    </a:cubicBezTo>
                    <a:cubicBezTo>
                      <a:pt x="194433" y="422927"/>
                      <a:pt x="180036" y="395344"/>
                      <a:pt x="180614" y="354892"/>
                    </a:cubicBezTo>
                    <a:cubicBezTo>
                      <a:pt x="180923" y="342010"/>
                      <a:pt x="176523" y="328798"/>
                      <a:pt x="171988" y="317521"/>
                    </a:cubicBezTo>
                    <a:cubicBezTo>
                      <a:pt x="162052" y="293291"/>
                      <a:pt x="148442" y="271315"/>
                      <a:pt x="139875" y="246378"/>
                    </a:cubicBezTo>
                    <a:cubicBezTo>
                      <a:pt x="117577" y="182780"/>
                      <a:pt x="95749" y="119890"/>
                      <a:pt x="51499" y="73211"/>
                    </a:cubicBezTo>
                    <a:cubicBezTo>
                      <a:pt x="40691" y="61834"/>
                      <a:pt x="29467" y="49763"/>
                      <a:pt x="19690" y="36621"/>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pic>
        <p:nvPicPr>
          <p:cNvPr id="1026" name="Picture 2" descr="Men: The Overlooked Victims of Domestic Violence - Domestic Violence  Statistics">
            <a:extLst>
              <a:ext uri="{FF2B5EF4-FFF2-40B4-BE49-F238E27FC236}">
                <a16:creationId xmlns:a16="http://schemas.microsoft.com/office/drawing/2014/main" id="{17BB4CE2-F00C-0557-96E7-D4D80E1C4F94}"/>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9201944" y="2557460"/>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1246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3FBB6-29EC-289A-2C28-7385F72F069C}"/>
              </a:ext>
            </a:extLst>
          </p:cNvPr>
          <p:cNvSpPr>
            <a:spLocks noGrp="1"/>
          </p:cNvSpPr>
          <p:nvPr>
            <p:ph type="title"/>
          </p:nvPr>
        </p:nvSpPr>
        <p:spPr/>
        <p:txBody>
          <a:bodyPr/>
          <a:lstStyle/>
          <a:p>
            <a:r>
              <a:rPr lang="en-ZA" dirty="0"/>
              <a:t>INTRODUCTION </a:t>
            </a:r>
          </a:p>
        </p:txBody>
      </p:sp>
      <p:graphicFrame>
        <p:nvGraphicFramePr>
          <p:cNvPr id="5" name="Content Placeholder 2">
            <a:extLst>
              <a:ext uri="{FF2B5EF4-FFF2-40B4-BE49-F238E27FC236}">
                <a16:creationId xmlns:a16="http://schemas.microsoft.com/office/drawing/2014/main" id="{7C905024-4267-F2FA-237F-FEB43F12F749}"/>
              </a:ext>
            </a:extLst>
          </p:cNvPr>
          <p:cNvGraphicFramePr>
            <a:graphicFrameLocks noGrp="1"/>
          </p:cNvGraphicFramePr>
          <p:nvPr>
            <p:ph idx="1"/>
            <p:extLst>
              <p:ext uri="{D42A27DB-BD31-4B8C-83A1-F6EECF244321}">
                <p14:modId xmlns:p14="http://schemas.microsoft.com/office/powerpoint/2010/main" val="3562686687"/>
              </p:ext>
            </p:extLst>
          </p:nvPr>
        </p:nvGraphicFramePr>
        <p:xfrm>
          <a:off x="400050" y="1419225"/>
          <a:ext cx="11449049" cy="52387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7080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AC7D9-5D74-1941-53ED-5822F780D69E}"/>
              </a:ext>
            </a:extLst>
          </p:cNvPr>
          <p:cNvSpPr>
            <a:spLocks noGrp="1"/>
          </p:cNvSpPr>
          <p:nvPr>
            <p:ph type="title"/>
          </p:nvPr>
        </p:nvSpPr>
        <p:spPr>
          <a:xfrm>
            <a:off x="838200" y="365126"/>
            <a:ext cx="10515600" cy="1170712"/>
          </a:xfrm>
        </p:spPr>
        <p:txBody>
          <a:bodyPr>
            <a:normAutofit fontScale="90000"/>
          </a:bodyPr>
          <a:lstStyle/>
          <a:p>
            <a:r>
              <a:rPr lang="en-ZA" b="1" dirty="0"/>
              <a:t>METHODOLOGY</a:t>
            </a:r>
            <a:r>
              <a:rPr lang="en-ZA" dirty="0"/>
              <a:t> </a:t>
            </a:r>
            <a:br>
              <a:rPr lang="en-ZA" sz="1800" kern="100" dirty="0">
                <a:effectLst/>
                <a:latin typeface="Arial" panose="020B0604020202020204" pitchFamily="34" charset="0"/>
                <a:ea typeface="Calibri" panose="020F0502020204030204" pitchFamily="34" charset="0"/>
                <a:cs typeface="Times New Roman" panose="02020603050405020304" pitchFamily="18" charset="0"/>
              </a:rPr>
            </a:br>
            <a:endParaRPr lang="en-ZA" dirty="0"/>
          </a:p>
        </p:txBody>
      </p:sp>
      <p:sp>
        <p:nvSpPr>
          <p:cNvPr id="3" name="Content Placeholder 2">
            <a:extLst>
              <a:ext uri="{FF2B5EF4-FFF2-40B4-BE49-F238E27FC236}">
                <a16:creationId xmlns:a16="http://schemas.microsoft.com/office/drawing/2014/main" id="{E77ADEB7-6A8B-11B2-A701-F23BFE38D1D6}"/>
              </a:ext>
            </a:extLst>
          </p:cNvPr>
          <p:cNvSpPr>
            <a:spLocks noGrp="1"/>
          </p:cNvSpPr>
          <p:nvPr>
            <p:ph idx="1"/>
          </p:nvPr>
        </p:nvSpPr>
        <p:spPr>
          <a:xfrm>
            <a:off x="692458" y="1447060"/>
            <a:ext cx="10928412" cy="5175682"/>
          </a:xfrm>
        </p:spPr>
        <p:txBody>
          <a:bodyPr>
            <a:normAutofit fontScale="92500" lnSpcReduction="10000"/>
          </a:bodyPr>
          <a:lstStyle/>
          <a:p>
            <a:pPr marL="457200" lvl="1" indent="0">
              <a:buNone/>
            </a:pPr>
            <a:endParaRPr lang="en-ZA" dirty="0"/>
          </a:p>
          <a:p>
            <a:r>
              <a:rPr lang="en-ZA" dirty="0"/>
              <a:t>What is known about the barriers and facilitators of self-disclosure among male victims of CSA?</a:t>
            </a:r>
          </a:p>
          <a:p>
            <a:r>
              <a:rPr lang="en-ZA" dirty="0"/>
              <a:t>The aim of the proposed study was to review and synthesize the literature on barriers and facilitators of self-disclosure among male victims of CSA by means of a rapid review</a:t>
            </a:r>
          </a:p>
          <a:p>
            <a:r>
              <a:rPr lang="en-ZA" sz="2600" dirty="0">
                <a:effectLst/>
                <a:latin typeface="Arial" panose="020B0604020202020204" pitchFamily="34" charset="0"/>
                <a:ea typeface="Times New Roman" panose="02020603050405020304" pitchFamily="18" charset="0"/>
                <a:cs typeface="Times New Roman" panose="02020603050405020304" pitchFamily="18" charset="0"/>
              </a:rPr>
              <a:t>The researcher conducted a rapid review to identify the available evidence from various studies on barriers and facilitators of self-disclosure among male victims of CSA.</a:t>
            </a:r>
          </a:p>
          <a:p>
            <a:r>
              <a:rPr lang="en-ZA" sz="2600" dirty="0">
                <a:effectLst/>
                <a:latin typeface="Arial" panose="020B0604020202020204" pitchFamily="34" charset="0"/>
                <a:ea typeface="Times New Roman" panose="02020603050405020304" pitchFamily="18" charset="0"/>
                <a:cs typeface="Times New Roman" panose="02020603050405020304" pitchFamily="18" charset="0"/>
              </a:rPr>
              <a:t>The review process adhered to the five-step rapid review protocol outlined by Dobbins (2017):</a:t>
            </a:r>
          </a:p>
          <a:p>
            <a:r>
              <a:rPr lang="en-ZA" sz="2600" dirty="0">
                <a:latin typeface="Arial" panose="020B0604020202020204" pitchFamily="34" charset="0"/>
                <a:cs typeface="Times New Roman" panose="02020603050405020304" pitchFamily="18" charset="0"/>
              </a:rPr>
              <a:t>A total of 15 studies were included in the review. </a:t>
            </a:r>
          </a:p>
          <a:p>
            <a:r>
              <a:rPr lang="en-ZA" sz="2600" dirty="0">
                <a:effectLst/>
                <a:latin typeface="Arial" panose="020B0604020202020204" pitchFamily="34" charset="0"/>
                <a:ea typeface="Times New Roman" panose="02020603050405020304" pitchFamily="18" charset="0"/>
                <a:cs typeface="Times New Roman" panose="02020603050405020304" pitchFamily="18" charset="0"/>
              </a:rPr>
              <a:t>The researcher conducted a qualitative synthesis using thematic analysis to synthesise the data; identifying, analysing and reporting themes in the data. </a:t>
            </a:r>
            <a:endParaRPr lang="en-ZA" sz="2600" dirty="0">
              <a:latin typeface="Arial" panose="020B0604020202020204" pitchFamily="34" charset="0"/>
              <a:cs typeface="Times New Roman" panose="02020603050405020304" pitchFamily="18" charset="0"/>
            </a:endParaRPr>
          </a:p>
          <a:p>
            <a:endParaRPr lang="en-ZA" dirty="0"/>
          </a:p>
          <a:p>
            <a:endParaRPr lang="en-ZA" dirty="0"/>
          </a:p>
        </p:txBody>
      </p:sp>
    </p:spTree>
    <p:extLst>
      <p:ext uri="{BB962C8B-B14F-4D97-AF65-F5344CB8AC3E}">
        <p14:creationId xmlns:p14="http://schemas.microsoft.com/office/powerpoint/2010/main" val="1085295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 name="Group 8">
            <a:extLst>
              <a:ext uri="{FF2B5EF4-FFF2-40B4-BE49-F238E27FC236}">
                <a16:creationId xmlns:a16="http://schemas.microsoft.com/office/drawing/2014/main" id="{1E5539EC-8CB8-002F-68C6-678840282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9768"/>
            <a:ext cx="12202175" cy="1519356"/>
            <a:chOff x="-1" y="-29768"/>
            <a:chExt cx="12202175" cy="1519356"/>
          </a:xfrm>
        </p:grpSpPr>
        <p:sp>
          <p:nvSpPr>
            <p:cNvPr id="10" name="Rectangle 9">
              <a:extLst>
                <a:ext uri="{FF2B5EF4-FFF2-40B4-BE49-F238E27FC236}">
                  <a16:creationId xmlns:a16="http://schemas.microsoft.com/office/drawing/2014/main" id="{6C5D55A6-9EFD-CDA3-20CC-A99812CE1A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5341412" y="-5371175"/>
              <a:ext cx="1519350" cy="12202174"/>
            </a:xfrm>
            <a:prstGeom prst="rect">
              <a:avLst/>
            </a:prstGeom>
            <a:gradFill>
              <a:gsLst>
                <a:gs pos="0">
                  <a:schemeClr val="accent5"/>
                </a:gs>
                <a:gs pos="100000">
                  <a:schemeClr val="accent2"/>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0">
              <a:extLst>
                <a:ext uri="{FF2B5EF4-FFF2-40B4-BE49-F238E27FC236}">
                  <a16:creationId xmlns:a16="http://schemas.microsoft.com/office/drawing/2014/main" id="{A5B6E73B-6DFD-AE6C-1628-DF8DC30085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8917093" y="-1801610"/>
              <a:ext cx="1507122" cy="5063040"/>
            </a:xfrm>
            <a:prstGeom prst="rect">
              <a:avLst/>
            </a:prstGeom>
            <a:gradFill>
              <a:gsLst>
                <a:gs pos="59000">
                  <a:schemeClr val="accent5">
                    <a:lumMod val="60000"/>
                    <a:lumOff val="40000"/>
                    <a:alpha val="0"/>
                  </a:schemeClr>
                </a:gs>
                <a:gs pos="100000">
                  <a:schemeClr val="accent5">
                    <a:lumMod val="60000"/>
                    <a:lumOff val="40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0E00FC4-DDBC-F424-CF71-73AF7A284A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3100712" y="-3130481"/>
              <a:ext cx="1519356" cy="7720782"/>
            </a:xfrm>
            <a:prstGeom prst="rect">
              <a:avLst/>
            </a:prstGeom>
            <a:gradFill>
              <a:gsLst>
                <a:gs pos="29000">
                  <a:schemeClr val="accent5">
                    <a:lumMod val="60000"/>
                    <a:lumOff val="40000"/>
                    <a:alpha val="0"/>
                  </a:schemeClr>
                </a:gs>
                <a:gs pos="100000">
                  <a:schemeClr val="accent5">
                    <a:lumMod val="75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A5CF55FE-EEAD-60F1-D260-744C479B7CC5}"/>
              </a:ext>
            </a:extLst>
          </p:cNvPr>
          <p:cNvSpPr>
            <a:spLocks noGrp="1"/>
          </p:cNvSpPr>
          <p:nvPr>
            <p:ph type="title"/>
          </p:nvPr>
        </p:nvSpPr>
        <p:spPr>
          <a:xfrm>
            <a:off x="876691" y="301843"/>
            <a:ext cx="10477109" cy="1003532"/>
          </a:xfrm>
        </p:spPr>
        <p:txBody>
          <a:bodyPr anchor="ctr">
            <a:normAutofit/>
          </a:bodyPr>
          <a:lstStyle/>
          <a:p>
            <a:r>
              <a:rPr lang="en-ZA" sz="3200" b="1">
                <a:solidFill>
                  <a:srgbClr val="FFFFFF"/>
                </a:solidFill>
              </a:rPr>
              <a:t>IDENTIFIED THEMES </a:t>
            </a:r>
          </a:p>
        </p:txBody>
      </p:sp>
      <p:graphicFrame>
        <p:nvGraphicFramePr>
          <p:cNvPr id="4" name="Table 4">
            <a:extLst>
              <a:ext uri="{FF2B5EF4-FFF2-40B4-BE49-F238E27FC236}">
                <a16:creationId xmlns:a16="http://schemas.microsoft.com/office/drawing/2014/main" id="{E5A78761-3C47-27F9-CCA9-40A43CEEB258}"/>
              </a:ext>
            </a:extLst>
          </p:cNvPr>
          <p:cNvGraphicFramePr>
            <a:graphicFrameLocks noGrp="1"/>
          </p:cNvGraphicFramePr>
          <p:nvPr>
            <p:ph idx="1"/>
            <p:extLst>
              <p:ext uri="{D42A27DB-BD31-4B8C-83A1-F6EECF244321}">
                <p14:modId xmlns:p14="http://schemas.microsoft.com/office/powerpoint/2010/main" val="1309234380"/>
              </p:ext>
            </p:extLst>
          </p:nvPr>
        </p:nvGraphicFramePr>
        <p:xfrm>
          <a:off x="409574" y="1821195"/>
          <a:ext cx="11344276" cy="4768685"/>
        </p:xfrm>
        <a:graphic>
          <a:graphicData uri="http://schemas.openxmlformats.org/drawingml/2006/table">
            <a:tbl>
              <a:tblPr firstRow="1" bandRow="1">
                <a:tableStyleId>{5C22544A-7EE6-4342-B048-85BDC9FD1C3A}</a:tableStyleId>
              </a:tblPr>
              <a:tblGrid>
                <a:gridCol w="3742262">
                  <a:extLst>
                    <a:ext uri="{9D8B030D-6E8A-4147-A177-3AD203B41FA5}">
                      <a16:colId xmlns:a16="http://schemas.microsoft.com/office/drawing/2014/main" val="435419865"/>
                    </a:ext>
                  </a:extLst>
                </a:gridCol>
                <a:gridCol w="3859752">
                  <a:extLst>
                    <a:ext uri="{9D8B030D-6E8A-4147-A177-3AD203B41FA5}">
                      <a16:colId xmlns:a16="http://schemas.microsoft.com/office/drawing/2014/main" val="1695062935"/>
                    </a:ext>
                  </a:extLst>
                </a:gridCol>
                <a:gridCol w="3742262">
                  <a:extLst>
                    <a:ext uri="{9D8B030D-6E8A-4147-A177-3AD203B41FA5}">
                      <a16:colId xmlns:a16="http://schemas.microsoft.com/office/drawing/2014/main" val="1196616027"/>
                    </a:ext>
                  </a:extLst>
                </a:gridCol>
              </a:tblGrid>
              <a:tr h="517191">
                <a:tc gridSpan="3">
                  <a:txBody>
                    <a:bodyPr/>
                    <a:lstStyle/>
                    <a:p>
                      <a:pPr algn="ctr"/>
                      <a:r>
                        <a:rPr lang="en-ZA" sz="2400"/>
                        <a:t>Barriers </a:t>
                      </a:r>
                    </a:p>
                  </a:txBody>
                  <a:tcPr marL="89834" marR="89834" marT="44917" marB="44917"/>
                </a:tc>
                <a:tc hMerge="1">
                  <a:txBody>
                    <a:bodyPr/>
                    <a:lstStyle/>
                    <a:p>
                      <a:r>
                        <a:rPr lang="en-ZA" dirty="0"/>
                        <a:t>Barriers </a:t>
                      </a:r>
                    </a:p>
                  </a:txBody>
                  <a:tcPr/>
                </a:tc>
                <a:tc hMerge="1">
                  <a:txBody>
                    <a:bodyPr/>
                    <a:lstStyle/>
                    <a:p>
                      <a:endParaRPr lang="en-ZA" dirty="0"/>
                    </a:p>
                  </a:txBody>
                  <a:tcPr/>
                </a:tc>
                <a:extLst>
                  <a:ext uri="{0D108BD9-81ED-4DB2-BD59-A6C34878D82A}">
                    <a16:rowId xmlns:a16="http://schemas.microsoft.com/office/drawing/2014/main" val="4191194417"/>
                  </a:ext>
                </a:extLst>
              </a:tr>
              <a:tr h="869820">
                <a:tc>
                  <a:txBody>
                    <a:bodyPr/>
                    <a:lstStyle/>
                    <a:p>
                      <a:r>
                        <a:rPr lang="en-GB" sz="2400" b="1" kern="1200">
                          <a:solidFill>
                            <a:schemeClr val="lt1"/>
                          </a:solidFill>
                          <a:effectLst/>
                          <a:latin typeface="+mn-lt"/>
                          <a:ea typeface="+mn-ea"/>
                          <a:cs typeface="+mn-cs"/>
                        </a:rPr>
                        <a:t>Internal challenges of male CSA</a:t>
                      </a:r>
                      <a:endParaRPr lang="en-ZA" sz="2400"/>
                    </a:p>
                  </a:txBody>
                  <a:tcPr marL="89834" marR="89834" marT="44917" marB="44917"/>
                </a:tc>
                <a:tc>
                  <a:txBody>
                    <a:bodyPr/>
                    <a:lstStyle/>
                    <a:p>
                      <a:r>
                        <a:rPr lang="en-GB" sz="2400" b="1" kern="1200">
                          <a:solidFill>
                            <a:schemeClr val="lt1"/>
                          </a:solidFill>
                          <a:effectLst/>
                          <a:latin typeface="+mn-lt"/>
                          <a:ea typeface="+mn-ea"/>
                          <a:cs typeface="+mn-cs"/>
                        </a:rPr>
                        <a:t>Stigmatization surrounding male CSA</a:t>
                      </a:r>
                      <a:endParaRPr lang="en-ZA" sz="2400"/>
                    </a:p>
                  </a:txBody>
                  <a:tcPr marL="89834" marR="89834" marT="44917" marB="44917"/>
                </a:tc>
                <a:tc>
                  <a:txBody>
                    <a:bodyPr/>
                    <a:lstStyle/>
                    <a:p>
                      <a:r>
                        <a:rPr lang="en-GB" sz="2400" b="1" kern="1200">
                          <a:solidFill>
                            <a:schemeClr val="lt1"/>
                          </a:solidFill>
                          <a:effectLst/>
                          <a:latin typeface="+mn-lt"/>
                          <a:ea typeface="+mn-ea"/>
                          <a:cs typeface="+mn-cs"/>
                        </a:rPr>
                        <a:t>External factors associated with non-disclosure </a:t>
                      </a:r>
                      <a:endParaRPr lang="en-ZA" sz="2400"/>
                    </a:p>
                  </a:txBody>
                  <a:tcPr marL="89834" marR="89834" marT="44917" marB="44917"/>
                </a:tc>
                <a:extLst>
                  <a:ext uri="{0D108BD9-81ED-4DB2-BD59-A6C34878D82A}">
                    <a16:rowId xmlns:a16="http://schemas.microsoft.com/office/drawing/2014/main" val="191036396"/>
                  </a:ext>
                </a:extLst>
              </a:tr>
              <a:tr h="3347950">
                <a:tc>
                  <a:txBody>
                    <a:bodyPr/>
                    <a:lstStyle/>
                    <a:p>
                      <a:pPr marL="285750" marR="0" lvl="0" indent="-285750" algn="l" defTabSz="914400" rtl="0" eaLnBrk="1" fontAlgn="auto" latinLnBrk="0" hangingPunct="1">
                        <a:lnSpc>
                          <a:spcPct val="150000"/>
                        </a:lnSpc>
                        <a:spcBef>
                          <a:spcPts val="300"/>
                        </a:spcBef>
                        <a:spcAft>
                          <a:spcPts val="300"/>
                        </a:spcAft>
                        <a:buClrTx/>
                        <a:buSzTx/>
                        <a:buFont typeface="Arial" panose="020B0604020202020204" pitchFamily="34" charset="0"/>
                        <a:buChar char="•"/>
                        <a:tabLst/>
                        <a:defRPr/>
                      </a:pPr>
                      <a:r>
                        <a:rPr lang="en-GB" sz="2400" kern="1200" dirty="0">
                          <a:solidFill>
                            <a:schemeClr val="dk1"/>
                          </a:solidFill>
                          <a:effectLst/>
                          <a:latin typeface="+mn-lt"/>
                          <a:ea typeface="+mn-ea"/>
                          <a:cs typeface="+mn-cs"/>
                        </a:rPr>
                        <a:t>Negative emotions associated with male CSA.</a:t>
                      </a:r>
                    </a:p>
                    <a:p>
                      <a:pPr marL="285750" marR="0" lvl="0" indent="-285750" algn="l" defTabSz="914400" rtl="0" eaLnBrk="1" fontAlgn="auto" latinLnBrk="0" hangingPunct="1">
                        <a:lnSpc>
                          <a:spcPct val="150000"/>
                        </a:lnSpc>
                        <a:spcBef>
                          <a:spcPts val="300"/>
                        </a:spcBef>
                        <a:spcAft>
                          <a:spcPts val="300"/>
                        </a:spcAft>
                        <a:buClrTx/>
                        <a:buSzTx/>
                        <a:buFont typeface="Arial" panose="020B0604020202020204" pitchFamily="34" charset="0"/>
                        <a:buChar char="•"/>
                        <a:tabLst/>
                        <a:defRPr/>
                      </a:pPr>
                      <a:r>
                        <a:rPr lang="en-GB" sz="2400" kern="1200" dirty="0">
                          <a:solidFill>
                            <a:schemeClr val="dk1"/>
                          </a:solidFill>
                          <a:effectLst/>
                          <a:latin typeface="+mn-lt"/>
                          <a:ea typeface="+mn-ea"/>
                          <a:cs typeface="+mn-cs"/>
                        </a:rPr>
                        <a:t>Lack of language and self-engagement regarding sexual abuse.</a:t>
                      </a:r>
                      <a:endParaRPr lang="en-GB"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7375" marR="67375" marT="0" marB="0"/>
                </a:tc>
                <a:tc>
                  <a:txBody>
                    <a:bodyPr/>
                    <a:lstStyle/>
                    <a:p>
                      <a:pPr marL="285750" indent="-285750">
                        <a:buFont typeface="Arial" panose="020B0604020202020204" pitchFamily="34" charset="0"/>
                        <a:buChar char="•"/>
                      </a:pPr>
                      <a:r>
                        <a:rPr lang="en-GB" sz="2400" kern="1200">
                          <a:solidFill>
                            <a:schemeClr val="dk1"/>
                          </a:solidFill>
                          <a:effectLst/>
                          <a:latin typeface="+mn-lt"/>
                          <a:ea typeface="+mn-ea"/>
                          <a:cs typeface="+mn-cs"/>
                        </a:rPr>
                        <a:t>Expectations and challenges regarding masculinity.</a:t>
                      </a:r>
                    </a:p>
                    <a:p>
                      <a:pPr marL="285750" indent="-285750">
                        <a:buFont typeface="Arial" panose="020B0604020202020204" pitchFamily="34" charset="0"/>
                        <a:buChar char="•"/>
                      </a:pPr>
                      <a:r>
                        <a:rPr lang="en-GB" sz="2400" kern="1200">
                          <a:solidFill>
                            <a:schemeClr val="dk1"/>
                          </a:solidFill>
                          <a:effectLst/>
                          <a:latin typeface="+mn-lt"/>
                          <a:ea typeface="+mn-ea"/>
                          <a:cs typeface="+mn-cs"/>
                        </a:rPr>
                        <a:t>Perceived and actual negative reactions from persons to whom the disclosure is made.</a:t>
                      </a:r>
                    </a:p>
                    <a:p>
                      <a:pPr marL="285750" indent="-285750">
                        <a:buFont typeface="Arial" panose="020B0604020202020204" pitchFamily="34" charset="0"/>
                        <a:buChar char="•"/>
                      </a:pPr>
                      <a:r>
                        <a:rPr lang="en-GB" sz="2400" kern="1200">
                          <a:solidFill>
                            <a:schemeClr val="dk1"/>
                          </a:solidFill>
                          <a:effectLst/>
                          <a:latin typeface="+mn-lt"/>
                          <a:ea typeface="+mn-ea"/>
                          <a:cs typeface="+mn-cs"/>
                        </a:rPr>
                        <a:t>The taboo and sensitive nature of the topic of CSA.</a:t>
                      </a:r>
                      <a:endParaRPr lang="en-ZA" sz="2400"/>
                    </a:p>
                  </a:txBody>
                  <a:tcPr marL="89834" marR="89834" marT="44917" marB="44917"/>
                </a:tc>
                <a:tc>
                  <a:txBody>
                    <a:bodyPr/>
                    <a:lstStyle/>
                    <a:p>
                      <a:pPr marL="285750" indent="-285750">
                        <a:buFont typeface="Arial" panose="020B0604020202020204" pitchFamily="34" charset="0"/>
                        <a:buChar char="•"/>
                      </a:pPr>
                      <a:r>
                        <a:rPr lang="en-GB" sz="2400" kern="1200" dirty="0">
                          <a:solidFill>
                            <a:schemeClr val="dk1"/>
                          </a:solidFill>
                          <a:effectLst/>
                          <a:latin typeface="+mn-lt"/>
                          <a:ea typeface="+mn-ea"/>
                          <a:cs typeface="+mn-cs"/>
                        </a:rPr>
                        <a:t>Structural barriers to the disclosure of male CSA.</a:t>
                      </a:r>
                    </a:p>
                    <a:p>
                      <a:pPr marL="285750" indent="-285750">
                        <a:buFont typeface="Arial" panose="020B0604020202020204" pitchFamily="34" charset="0"/>
                        <a:buChar char="•"/>
                      </a:pPr>
                      <a:r>
                        <a:rPr lang="en-GB" sz="2400" kern="1200" dirty="0">
                          <a:solidFill>
                            <a:schemeClr val="dk1"/>
                          </a:solidFill>
                          <a:effectLst/>
                          <a:latin typeface="+mn-lt"/>
                          <a:ea typeface="+mn-ea"/>
                          <a:cs typeface="+mn-cs"/>
                        </a:rPr>
                        <a:t>Relationship challenges associated with CSA.</a:t>
                      </a:r>
                    </a:p>
                    <a:p>
                      <a:pPr marL="285750" indent="-285750">
                        <a:buFont typeface="Arial" panose="020B0604020202020204" pitchFamily="34" charset="0"/>
                        <a:buChar char="•"/>
                      </a:pPr>
                      <a:r>
                        <a:rPr lang="en-GB" sz="2400" kern="1200" dirty="0">
                          <a:solidFill>
                            <a:schemeClr val="dk1"/>
                          </a:solidFill>
                          <a:effectLst/>
                          <a:latin typeface="+mn-lt"/>
                          <a:ea typeface="+mn-ea"/>
                          <a:cs typeface="+mn-cs"/>
                        </a:rPr>
                        <a:t>Relationship and power dynamics regarding the perpetrator. </a:t>
                      </a:r>
                    </a:p>
                    <a:p>
                      <a:pPr marL="285750" indent="-285750">
                        <a:buFont typeface="Arial" panose="020B0604020202020204" pitchFamily="34" charset="0"/>
                        <a:buChar char="•"/>
                      </a:pPr>
                      <a:r>
                        <a:rPr lang="en-GB" sz="2400" kern="1200" dirty="0">
                          <a:solidFill>
                            <a:schemeClr val="dk1"/>
                          </a:solidFill>
                          <a:effectLst/>
                          <a:latin typeface="+mn-lt"/>
                          <a:ea typeface="+mn-ea"/>
                          <a:cs typeface="+mn-cs"/>
                        </a:rPr>
                        <a:t>Concerns about safety upon disclosure.</a:t>
                      </a:r>
                      <a:endParaRPr lang="en-ZA" sz="2400" dirty="0"/>
                    </a:p>
                  </a:txBody>
                  <a:tcPr marL="89834" marR="89834" marT="44917" marB="44917"/>
                </a:tc>
                <a:extLst>
                  <a:ext uri="{0D108BD9-81ED-4DB2-BD59-A6C34878D82A}">
                    <a16:rowId xmlns:a16="http://schemas.microsoft.com/office/drawing/2014/main" val="2304497520"/>
                  </a:ext>
                </a:extLst>
              </a:tr>
            </a:tbl>
          </a:graphicData>
        </a:graphic>
      </p:graphicFrame>
    </p:spTree>
    <p:extLst>
      <p:ext uri="{BB962C8B-B14F-4D97-AF65-F5344CB8AC3E}">
        <p14:creationId xmlns:p14="http://schemas.microsoft.com/office/powerpoint/2010/main" val="3590032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1E5539EC-8CB8-002F-68C6-678840282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9768"/>
            <a:ext cx="12202175" cy="1519356"/>
            <a:chOff x="-1" y="-29768"/>
            <a:chExt cx="12202175" cy="1519356"/>
          </a:xfrm>
        </p:grpSpPr>
        <p:sp>
          <p:nvSpPr>
            <p:cNvPr id="10" name="Rectangle 9">
              <a:extLst>
                <a:ext uri="{FF2B5EF4-FFF2-40B4-BE49-F238E27FC236}">
                  <a16:creationId xmlns:a16="http://schemas.microsoft.com/office/drawing/2014/main" id="{6C5D55A6-9EFD-CDA3-20CC-A99812CE1A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5341412" y="-5371175"/>
              <a:ext cx="1519350" cy="12202174"/>
            </a:xfrm>
            <a:prstGeom prst="rect">
              <a:avLst/>
            </a:prstGeom>
            <a:gradFill>
              <a:gsLst>
                <a:gs pos="0">
                  <a:schemeClr val="accent5"/>
                </a:gs>
                <a:gs pos="100000">
                  <a:schemeClr val="accent2"/>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5B6E73B-6DFD-AE6C-1628-DF8DC30085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8917093" y="-1801610"/>
              <a:ext cx="1507122" cy="5063040"/>
            </a:xfrm>
            <a:prstGeom prst="rect">
              <a:avLst/>
            </a:prstGeom>
            <a:gradFill>
              <a:gsLst>
                <a:gs pos="59000">
                  <a:schemeClr val="accent5">
                    <a:lumMod val="60000"/>
                    <a:lumOff val="40000"/>
                    <a:alpha val="0"/>
                  </a:schemeClr>
                </a:gs>
                <a:gs pos="100000">
                  <a:schemeClr val="accent5">
                    <a:lumMod val="60000"/>
                    <a:lumOff val="40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0E00FC4-DDBC-F424-CF71-73AF7A284A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3100712" y="-3130481"/>
              <a:ext cx="1519356" cy="7720782"/>
            </a:xfrm>
            <a:prstGeom prst="rect">
              <a:avLst/>
            </a:prstGeom>
            <a:gradFill>
              <a:gsLst>
                <a:gs pos="29000">
                  <a:schemeClr val="accent5">
                    <a:lumMod val="60000"/>
                    <a:lumOff val="40000"/>
                    <a:alpha val="0"/>
                  </a:schemeClr>
                </a:gs>
                <a:gs pos="100000">
                  <a:schemeClr val="accent5">
                    <a:lumMod val="75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A1EAE17F-C240-ACB1-7D3F-95C8130320F2}"/>
              </a:ext>
            </a:extLst>
          </p:cNvPr>
          <p:cNvSpPr>
            <a:spLocks noGrp="1"/>
          </p:cNvSpPr>
          <p:nvPr>
            <p:ph type="title"/>
          </p:nvPr>
        </p:nvSpPr>
        <p:spPr>
          <a:xfrm>
            <a:off x="876691" y="301843"/>
            <a:ext cx="10477109" cy="1003532"/>
          </a:xfrm>
        </p:spPr>
        <p:txBody>
          <a:bodyPr anchor="ctr">
            <a:normAutofit/>
          </a:bodyPr>
          <a:lstStyle/>
          <a:p>
            <a:r>
              <a:rPr lang="en-ZA" sz="3200" b="1">
                <a:solidFill>
                  <a:srgbClr val="FFFFFF"/>
                </a:solidFill>
              </a:rPr>
              <a:t>IDENTIFIED THEMES …</a:t>
            </a:r>
            <a:endParaRPr lang="en-ZA" sz="3200">
              <a:solidFill>
                <a:srgbClr val="FFFFFF"/>
              </a:solidFill>
            </a:endParaRPr>
          </a:p>
        </p:txBody>
      </p:sp>
      <p:graphicFrame>
        <p:nvGraphicFramePr>
          <p:cNvPr id="4" name="Table 4">
            <a:extLst>
              <a:ext uri="{FF2B5EF4-FFF2-40B4-BE49-F238E27FC236}">
                <a16:creationId xmlns:a16="http://schemas.microsoft.com/office/drawing/2014/main" id="{E5861B34-CC59-003A-3BBF-D666058ED85A}"/>
              </a:ext>
            </a:extLst>
          </p:cNvPr>
          <p:cNvGraphicFramePr>
            <a:graphicFrameLocks noGrp="1"/>
          </p:cNvGraphicFramePr>
          <p:nvPr>
            <p:ph idx="1"/>
            <p:extLst>
              <p:ext uri="{D42A27DB-BD31-4B8C-83A1-F6EECF244321}">
                <p14:modId xmlns:p14="http://schemas.microsoft.com/office/powerpoint/2010/main" val="3198223399"/>
              </p:ext>
            </p:extLst>
          </p:nvPr>
        </p:nvGraphicFramePr>
        <p:xfrm>
          <a:off x="876690" y="2360155"/>
          <a:ext cx="10439009" cy="3446241"/>
        </p:xfrm>
        <a:graphic>
          <a:graphicData uri="http://schemas.openxmlformats.org/drawingml/2006/table">
            <a:tbl>
              <a:tblPr firstRow="1" bandRow="1">
                <a:tableStyleId>{5C22544A-7EE6-4342-B048-85BDC9FD1C3A}</a:tableStyleId>
              </a:tblPr>
              <a:tblGrid>
                <a:gridCol w="5162523">
                  <a:extLst>
                    <a:ext uri="{9D8B030D-6E8A-4147-A177-3AD203B41FA5}">
                      <a16:colId xmlns:a16="http://schemas.microsoft.com/office/drawing/2014/main" val="164403349"/>
                    </a:ext>
                  </a:extLst>
                </a:gridCol>
                <a:gridCol w="5276486">
                  <a:extLst>
                    <a:ext uri="{9D8B030D-6E8A-4147-A177-3AD203B41FA5}">
                      <a16:colId xmlns:a16="http://schemas.microsoft.com/office/drawing/2014/main" val="1951262972"/>
                    </a:ext>
                  </a:extLst>
                </a:gridCol>
              </a:tblGrid>
              <a:tr h="601725">
                <a:tc gridSpan="2">
                  <a:txBody>
                    <a:bodyPr/>
                    <a:lstStyle/>
                    <a:p>
                      <a:pPr algn="ctr"/>
                      <a:r>
                        <a:rPr lang="en-ZA" sz="2700"/>
                        <a:t>Facilitators </a:t>
                      </a:r>
                    </a:p>
                  </a:txBody>
                  <a:tcPr marL="136756" marR="136756" marT="68378" marB="68378"/>
                </a:tc>
                <a:tc hMerge="1">
                  <a:txBody>
                    <a:bodyPr/>
                    <a:lstStyle/>
                    <a:p>
                      <a:endParaRPr lang="en-ZA" dirty="0"/>
                    </a:p>
                  </a:txBody>
                  <a:tcPr/>
                </a:tc>
                <a:extLst>
                  <a:ext uri="{0D108BD9-81ED-4DB2-BD59-A6C34878D82A}">
                    <a16:rowId xmlns:a16="http://schemas.microsoft.com/office/drawing/2014/main" val="353226423"/>
                  </a:ext>
                </a:extLst>
              </a:tr>
              <a:tr h="1422258">
                <a:tc>
                  <a:txBody>
                    <a:bodyPr/>
                    <a:lstStyle/>
                    <a:p>
                      <a:r>
                        <a:rPr lang="en-GB" sz="2700" kern="1200">
                          <a:solidFill>
                            <a:schemeClr val="dk1"/>
                          </a:solidFill>
                          <a:effectLst/>
                          <a:latin typeface="+mn-lt"/>
                          <a:ea typeface="+mn-ea"/>
                          <a:cs typeface="+mn-cs"/>
                        </a:rPr>
                        <a:t>Internal factors associated with disclosure</a:t>
                      </a:r>
                      <a:endParaRPr lang="en-ZA" sz="2700"/>
                    </a:p>
                  </a:txBody>
                  <a:tcPr marL="136756" marR="136756" marT="68378" marB="6837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700" b="0" kern="1200">
                          <a:solidFill>
                            <a:schemeClr val="tx1"/>
                          </a:solidFill>
                          <a:effectLst/>
                          <a:latin typeface="+mn-lt"/>
                          <a:ea typeface="+mn-ea"/>
                          <a:cs typeface="+mn-cs"/>
                        </a:rPr>
                        <a:t>External factors associated with disclosure</a:t>
                      </a:r>
                      <a:endParaRPr lang="en-ZA" sz="2700" b="0">
                        <a:solidFill>
                          <a:schemeClr val="tx1"/>
                        </a:solidFill>
                      </a:endParaRPr>
                    </a:p>
                    <a:p>
                      <a:endParaRPr lang="en-ZA" sz="2700"/>
                    </a:p>
                  </a:txBody>
                  <a:tcPr marL="136756" marR="136756" marT="68378" marB="68378"/>
                </a:tc>
                <a:extLst>
                  <a:ext uri="{0D108BD9-81ED-4DB2-BD59-A6C34878D82A}">
                    <a16:rowId xmlns:a16="http://schemas.microsoft.com/office/drawing/2014/main" val="1157913816"/>
                  </a:ext>
                </a:extLst>
              </a:tr>
              <a:tr h="1422258">
                <a:tc>
                  <a:txBody>
                    <a:bodyPr/>
                    <a:lstStyle/>
                    <a:p>
                      <a:r>
                        <a:rPr lang="en-GB" sz="2700" kern="1200" dirty="0">
                          <a:solidFill>
                            <a:schemeClr val="dk1"/>
                          </a:solidFill>
                          <a:effectLst/>
                          <a:latin typeface="+mn-lt"/>
                          <a:ea typeface="+mn-ea"/>
                          <a:cs typeface="+mn-cs"/>
                        </a:rPr>
                        <a:t>Personal factors leading to disclosure </a:t>
                      </a:r>
                    </a:p>
                    <a:p>
                      <a:endParaRPr lang="en-ZA" sz="2700" dirty="0"/>
                    </a:p>
                  </a:txBody>
                  <a:tcPr marL="136756" marR="136756" marT="68378" marB="68378"/>
                </a:tc>
                <a:tc>
                  <a:txBody>
                    <a:bodyPr/>
                    <a:lstStyle/>
                    <a:p>
                      <a:r>
                        <a:rPr lang="en-GB" sz="2700" kern="1200">
                          <a:solidFill>
                            <a:schemeClr val="dk1"/>
                          </a:solidFill>
                          <a:effectLst/>
                          <a:latin typeface="+mn-lt"/>
                          <a:ea typeface="+mn-ea"/>
                          <a:cs typeface="+mn-cs"/>
                        </a:rPr>
                        <a:t>Positive interpersonal encounters </a:t>
                      </a:r>
                      <a:endParaRPr lang="en-ZA" sz="2700"/>
                    </a:p>
                  </a:txBody>
                  <a:tcPr marL="136756" marR="136756" marT="68378" marB="68378"/>
                </a:tc>
                <a:extLst>
                  <a:ext uri="{0D108BD9-81ED-4DB2-BD59-A6C34878D82A}">
                    <a16:rowId xmlns:a16="http://schemas.microsoft.com/office/drawing/2014/main" val="91105377"/>
                  </a:ext>
                </a:extLst>
              </a:tr>
            </a:tbl>
          </a:graphicData>
        </a:graphic>
      </p:graphicFrame>
    </p:spTree>
    <p:extLst>
      <p:ext uri="{BB962C8B-B14F-4D97-AF65-F5344CB8AC3E}">
        <p14:creationId xmlns:p14="http://schemas.microsoft.com/office/powerpoint/2010/main" val="1382418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AA3DA-F8C9-EA1A-95BC-CB777AAEF9CC}"/>
              </a:ext>
            </a:extLst>
          </p:cNvPr>
          <p:cNvSpPr>
            <a:spLocks noGrp="1"/>
          </p:cNvSpPr>
          <p:nvPr>
            <p:ph type="title"/>
          </p:nvPr>
        </p:nvSpPr>
        <p:spPr>
          <a:xfrm>
            <a:off x="419100" y="0"/>
            <a:ext cx="10515600" cy="1325563"/>
          </a:xfrm>
        </p:spPr>
        <p:txBody>
          <a:bodyPr/>
          <a:lstStyle/>
          <a:p>
            <a:r>
              <a:rPr lang="en-ZA" dirty="0"/>
              <a:t>FINDINGS</a:t>
            </a:r>
          </a:p>
        </p:txBody>
      </p:sp>
      <p:sp>
        <p:nvSpPr>
          <p:cNvPr id="3" name="Content Placeholder 2">
            <a:extLst>
              <a:ext uri="{FF2B5EF4-FFF2-40B4-BE49-F238E27FC236}">
                <a16:creationId xmlns:a16="http://schemas.microsoft.com/office/drawing/2014/main" id="{320387BF-3429-E282-EDDC-1A8E46E16B45}"/>
              </a:ext>
            </a:extLst>
          </p:cNvPr>
          <p:cNvSpPr>
            <a:spLocks noGrp="1"/>
          </p:cNvSpPr>
          <p:nvPr>
            <p:ph idx="1"/>
          </p:nvPr>
        </p:nvSpPr>
        <p:spPr>
          <a:xfrm>
            <a:off x="561975" y="1133476"/>
            <a:ext cx="11391900" cy="5553074"/>
          </a:xfrm>
        </p:spPr>
        <p:txBody>
          <a:bodyPr>
            <a:normAutofit fontScale="85000" lnSpcReduction="20000"/>
          </a:bodyPr>
          <a:lstStyle/>
          <a:p>
            <a:pPr marL="342900" lvl="0" indent="-342900">
              <a:lnSpc>
                <a:spcPct val="107000"/>
              </a:lnSpc>
              <a:buFont typeface="Symbol" panose="05050102010706020507" pitchFamily="18" charset="2"/>
              <a:buChar char=""/>
            </a:pPr>
            <a:r>
              <a:rPr lang="en-ZA" sz="1900" kern="100" dirty="0">
                <a:effectLst/>
                <a:latin typeface="Arial" panose="020B0604020202020204" pitchFamily="34" charset="0"/>
                <a:ea typeface="Calibri" panose="020F0502020204030204" pitchFamily="34" charset="0"/>
                <a:cs typeface="Times New Roman" panose="02020603050405020304" pitchFamily="18" charset="0"/>
              </a:rPr>
              <a:t>The findings highlight a complex decision-making process influenced by various factors, including societal norms, emotional struggles, and external reactions. </a:t>
            </a:r>
          </a:p>
          <a:p>
            <a:pPr marL="342900" lvl="0" indent="-342900">
              <a:lnSpc>
                <a:spcPct val="107000"/>
              </a:lnSpc>
              <a:buFont typeface="Symbol" panose="05050102010706020507" pitchFamily="18" charset="2"/>
              <a:buChar char=""/>
            </a:pPr>
            <a:r>
              <a:rPr lang="en-ZA" sz="1900" kern="100" dirty="0">
                <a:effectLst/>
                <a:latin typeface="Arial" panose="020B0604020202020204" pitchFamily="34" charset="0"/>
                <a:ea typeface="Calibri" panose="020F0502020204030204" pitchFamily="34" charset="0"/>
                <a:cs typeface="Times New Roman" panose="02020603050405020304" pitchFamily="18" charset="0"/>
              </a:rPr>
              <a:t>Male victims often face heightened negative emotions like shame and guilt due to perceived violations of masculine norms, which can deter disclosure. </a:t>
            </a:r>
          </a:p>
          <a:p>
            <a:pPr marL="342900" lvl="0" indent="-342900">
              <a:lnSpc>
                <a:spcPct val="107000"/>
              </a:lnSpc>
              <a:buFont typeface="Symbol" panose="05050102010706020507" pitchFamily="18" charset="2"/>
              <a:buChar char=""/>
            </a:pPr>
            <a:r>
              <a:rPr lang="en-ZA" sz="1900" kern="100" dirty="0">
                <a:effectLst/>
                <a:latin typeface="Arial" panose="020B0604020202020204" pitchFamily="34" charset="0"/>
                <a:ea typeface="Calibri" panose="020F0502020204030204" pitchFamily="34" charset="0"/>
                <a:cs typeface="Times New Roman" panose="02020603050405020304" pitchFamily="18" charset="0"/>
              </a:rPr>
              <a:t>Fear of societal constraints, including homophobia or normalization of certain interactions, also contributes to non-disclosure.</a:t>
            </a:r>
          </a:p>
          <a:p>
            <a:pPr marL="342900" lvl="0" indent="-342900">
              <a:lnSpc>
                <a:spcPct val="107000"/>
              </a:lnSpc>
              <a:buFont typeface="Symbol" panose="05050102010706020507" pitchFamily="18" charset="2"/>
              <a:buChar char=""/>
            </a:pPr>
            <a:r>
              <a:rPr lang="en-ZA" sz="1900" kern="100" dirty="0">
                <a:effectLst/>
                <a:latin typeface="Arial" panose="020B0604020202020204" pitchFamily="34" charset="0"/>
                <a:ea typeface="Calibri" panose="020F0502020204030204" pitchFamily="34" charset="0"/>
                <a:cs typeface="Times New Roman" panose="02020603050405020304" pitchFamily="18" charset="0"/>
              </a:rPr>
              <a:t>Perceived and actual negative reactions from others, fuelled by stereotypes, discourage male victims from disclosing their abuse. </a:t>
            </a:r>
          </a:p>
          <a:p>
            <a:pPr marL="342900" lvl="0" indent="-342900">
              <a:lnSpc>
                <a:spcPct val="107000"/>
              </a:lnSpc>
              <a:buFont typeface="Symbol" panose="05050102010706020507" pitchFamily="18" charset="2"/>
              <a:buChar char=""/>
            </a:pPr>
            <a:r>
              <a:rPr lang="en-ZA" sz="1900" kern="100" dirty="0">
                <a:effectLst/>
                <a:latin typeface="Arial" panose="020B0604020202020204" pitchFamily="34" charset="0"/>
                <a:ea typeface="Calibri" panose="020F0502020204030204" pitchFamily="34" charset="0"/>
                <a:cs typeface="Times New Roman" panose="02020603050405020304" pitchFamily="18" charset="0"/>
              </a:rPr>
              <a:t>Personal barriers include psychological defence mechanisms and a lack of awareness or language to express the abuse. </a:t>
            </a:r>
          </a:p>
          <a:p>
            <a:pPr marL="342900" lvl="0" indent="-342900">
              <a:lnSpc>
                <a:spcPct val="107000"/>
              </a:lnSpc>
              <a:buFont typeface="Symbol" panose="05050102010706020507" pitchFamily="18" charset="2"/>
              <a:buChar char=""/>
            </a:pPr>
            <a:r>
              <a:rPr lang="en-ZA" sz="1900" kern="100" dirty="0">
                <a:effectLst/>
                <a:latin typeface="Arial" panose="020B0604020202020204" pitchFamily="34" charset="0"/>
                <a:ea typeface="Calibri" panose="020F0502020204030204" pitchFamily="34" charset="0"/>
                <a:cs typeface="Times New Roman" panose="02020603050405020304" pitchFamily="18" charset="0"/>
              </a:rPr>
              <a:t>Perpetrator characteristics, such as threats and authority, play a significant role in hindering disclosure, especially when the abuser is a family member or in a position of trust.</a:t>
            </a:r>
          </a:p>
          <a:p>
            <a:pPr marL="342900" lvl="0" indent="-342900">
              <a:lnSpc>
                <a:spcPct val="107000"/>
              </a:lnSpc>
              <a:buFont typeface="Symbol" panose="05050102010706020507" pitchFamily="18" charset="2"/>
              <a:buChar char=""/>
            </a:pPr>
            <a:r>
              <a:rPr lang="en-ZA" sz="1900" kern="100" dirty="0">
                <a:effectLst/>
                <a:latin typeface="Arial" panose="020B0604020202020204" pitchFamily="34" charset="0"/>
                <a:ea typeface="Calibri" panose="020F0502020204030204" pitchFamily="34" charset="0"/>
                <a:cs typeface="Times New Roman" panose="02020603050405020304" pitchFamily="18" charset="0"/>
              </a:rPr>
              <a:t>While disclosure facilitators are less common, they include awareness, external events, and empathetic responses.</a:t>
            </a:r>
          </a:p>
          <a:p>
            <a:pPr marL="342900" lvl="0" indent="-342900">
              <a:lnSpc>
                <a:spcPct val="107000"/>
              </a:lnSpc>
              <a:buFont typeface="Symbol" panose="05050102010706020507" pitchFamily="18" charset="2"/>
              <a:buChar char=""/>
            </a:pPr>
            <a:r>
              <a:rPr lang="en-ZA" sz="1900" kern="100" dirty="0">
                <a:effectLst/>
                <a:latin typeface="Arial" panose="020B0604020202020204" pitchFamily="34" charset="0"/>
                <a:ea typeface="Calibri" panose="020F0502020204030204" pitchFamily="34" charset="0"/>
                <a:cs typeface="Times New Roman" panose="02020603050405020304" pitchFamily="18" charset="0"/>
              </a:rPr>
              <a:t>Education and awareness campaigns can help reduce stigma and create a safe environment for disclosure. </a:t>
            </a:r>
          </a:p>
          <a:p>
            <a:pPr marL="342900" lvl="0" indent="-342900">
              <a:lnSpc>
                <a:spcPct val="107000"/>
              </a:lnSpc>
              <a:buFont typeface="Symbol" panose="05050102010706020507" pitchFamily="18" charset="2"/>
              <a:buChar char=""/>
            </a:pPr>
            <a:r>
              <a:rPr lang="en-ZA" sz="1900" kern="100" dirty="0">
                <a:effectLst/>
                <a:latin typeface="Arial" panose="020B0604020202020204" pitchFamily="34" charset="0"/>
                <a:ea typeface="Calibri" panose="020F0502020204030204" pitchFamily="34" charset="0"/>
                <a:cs typeface="Times New Roman" panose="02020603050405020304" pitchFamily="18" charset="0"/>
              </a:rPr>
              <a:t>Professionals should address the unique therapeutic needs of male victims, especially sub-populations like those abused by clergy or family members. </a:t>
            </a:r>
          </a:p>
          <a:p>
            <a:pPr marL="342900" lvl="0" indent="-342900">
              <a:lnSpc>
                <a:spcPct val="107000"/>
              </a:lnSpc>
              <a:buFont typeface="Symbol" panose="05050102010706020507" pitchFamily="18" charset="2"/>
              <a:buChar char=""/>
            </a:pPr>
            <a:r>
              <a:rPr lang="en-ZA" sz="1900" kern="100" dirty="0">
                <a:effectLst/>
                <a:latin typeface="Arial" panose="020B0604020202020204" pitchFamily="34" charset="0"/>
                <a:ea typeface="Calibri" panose="020F0502020204030204" pitchFamily="34" charset="0"/>
                <a:cs typeface="Times New Roman" panose="02020603050405020304" pitchFamily="18" charset="0"/>
              </a:rPr>
              <a:t>Gender-specific support groups and safe environments are essential.</a:t>
            </a:r>
          </a:p>
          <a:p>
            <a:pPr marL="342900" lvl="0" indent="-342900">
              <a:lnSpc>
                <a:spcPct val="107000"/>
              </a:lnSpc>
              <a:spcAft>
                <a:spcPts val="800"/>
              </a:spcAft>
              <a:buFont typeface="Symbol" panose="05050102010706020507" pitchFamily="18" charset="2"/>
              <a:buChar char=""/>
            </a:pPr>
            <a:r>
              <a:rPr lang="en-ZA" sz="1900" kern="100" dirty="0">
                <a:effectLst/>
                <a:latin typeface="Arial" panose="020B0604020202020204" pitchFamily="34" charset="0"/>
                <a:ea typeface="Calibri" panose="020F0502020204030204" pitchFamily="34" charset="0"/>
                <a:cs typeface="Times New Roman" panose="02020603050405020304" pitchFamily="18" charset="0"/>
              </a:rPr>
              <a:t>Awareness, education, and empathetic responses can facilitate disclosure. </a:t>
            </a:r>
          </a:p>
          <a:p>
            <a:endParaRPr lang="en-ZA" dirty="0"/>
          </a:p>
        </p:txBody>
      </p:sp>
    </p:spTree>
    <p:extLst>
      <p:ext uri="{BB962C8B-B14F-4D97-AF65-F5344CB8AC3E}">
        <p14:creationId xmlns:p14="http://schemas.microsoft.com/office/powerpoint/2010/main" val="3687594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45EB4-FE3B-54FC-0D83-B7B99117FA07}"/>
              </a:ext>
            </a:extLst>
          </p:cNvPr>
          <p:cNvSpPr>
            <a:spLocks noGrp="1"/>
          </p:cNvSpPr>
          <p:nvPr>
            <p:ph type="title"/>
          </p:nvPr>
        </p:nvSpPr>
        <p:spPr>
          <a:xfrm>
            <a:off x="542925" y="-244475"/>
            <a:ext cx="10515600" cy="1325563"/>
          </a:xfrm>
        </p:spPr>
        <p:txBody>
          <a:bodyPr/>
          <a:lstStyle/>
          <a:p>
            <a:r>
              <a:rPr lang="en-ZA" dirty="0"/>
              <a:t>RECOMMENDATIONS </a:t>
            </a:r>
          </a:p>
        </p:txBody>
      </p:sp>
      <p:sp>
        <p:nvSpPr>
          <p:cNvPr id="3" name="Content Placeholder 2">
            <a:extLst>
              <a:ext uri="{FF2B5EF4-FFF2-40B4-BE49-F238E27FC236}">
                <a16:creationId xmlns:a16="http://schemas.microsoft.com/office/drawing/2014/main" id="{665CCDF5-08FE-B129-8FEE-ECFFCD7CF893}"/>
              </a:ext>
            </a:extLst>
          </p:cNvPr>
          <p:cNvSpPr>
            <a:spLocks noGrp="1"/>
          </p:cNvSpPr>
          <p:nvPr>
            <p:ph idx="1"/>
          </p:nvPr>
        </p:nvSpPr>
        <p:spPr>
          <a:xfrm>
            <a:off x="419101" y="1081088"/>
            <a:ext cx="11506200" cy="5586412"/>
          </a:xfrm>
        </p:spPr>
        <p:txBody>
          <a:bodyPr>
            <a:normAutofit fontScale="77500" lnSpcReduction="20000"/>
          </a:bodyPr>
          <a:lstStyle/>
          <a:p>
            <a:pPr marL="342900" lvl="0" indent="-342900">
              <a:lnSpc>
                <a:spcPct val="107000"/>
              </a:lnSpc>
              <a:buFont typeface="Symbol" panose="05050102010706020507" pitchFamily="18" charset="2"/>
              <a:buChar char=""/>
            </a:pPr>
            <a:r>
              <a:rPr lang="en-ZA" sz="2300" kern="100" dirty="0">
                <a:effectLst/>
                <a:latin typeface="Arial" panose="020B0604020202020204" pitchFamily="34" charset="0"/>
                <a:ea typeface="Calibri" panose="020F0502020204030204" pitchFamily="34" charset="0"/>
                <a:cs typeface="Times New Roman" panose="02020603050405020304" pitchFamily="18" charset="0"/>
              </a:rPr>
              <a:t>Male victims of CSA face distinct challenges during the disclosure process, different from those of female victims.</a:t>
            </a:r>
          </a:p>
          <a:p>
            <a:pPr marL="342900" lvl="0" indent="-342900">
              <a:lnSpc>
                <a:spcPct val="107000"/>
              </a:lnSpc>
              <a:buFont typeface="Symbol" panose="05050102010706020507" pitchFamily="18" charset="2"/>
              <a:buChar char=""/>
            </a:pPr>
            <a:r>
              <a:rPr lang="en-ZA" sz="2300" kern="100" dirty="0">
                <a:effectLst/>
                <a:latin typeface="Arial" panose="020B0604020202020204" pitchFamily="34" charset="0"/>
                <a:ea typeface="Calibri" panose="020F0502020204030204" pitchFamily="34" charset="0"/>
                <a:cs typeface="Times New Roman" panose="02020603050405020304" pitchFamily="18" charset="0"/>
              </a:rPr>
              <a:t>To create a safe environment for male victims, parents and teachers should initiate age-appropriate discussions with boys from an early age, focusing on boundaries, consent, and healthy relationships. Language barriers should be addressed by teaching correct terminology and fostering open communication.</a:t>
            </a:r>
          </a:p>
          <a:p>
            <a:pPr marL="342900" lvl="0" indent="-342900">
              <a:lnSpc>
                <a:spcPct val="107000"/>
              </a:lnSpc>
              <a:buFont typeface="Symbol" panose="05050102010706020507" pitchFamily="18" charset="2"/>
              <a:buChar char=""/>
            </a:pPr>
            <a:r>
              <a:rPr lang="en-ZA" sz="2300" kern="100" dirty="0">
                <a:effectLst/>
                <a:latin typeface="Arial" panose="020B0604020202020204" pitchFamily="34" charset="0"/>
                <a:ea typeface="Calibri" panose="020F0502020204030204" pitchFamily="34" charset="0"/>
                <a:cs typeface="Times New Roman" panose="02020603050405020304" pitchFamily="18" charset="0"/>
              </a:rPr>
              <a:t>Therapeutic interventions for male victims should emphasise self-expression, self-affirmation, and coping skills, including mindfulness and relaxation techniques.</a:t>
            </a:r>
          </a:p>
          <a:p>
            <a:pPr marL="342900" lvl="0" indent="-342900">
              <a:lnSpc>
                <a:spcPct val="107000"/>
              </a:lnSpc>
              <a:buFont typeface="Symbol" panose="05050102010706020507" pitchFamily="18" charset="2"/>
              <a:buChar char=""/>
            </a:pPr>
            <a:r>
              <a:rPr lang="en-ZA" sz="2300" kern="100" dirty="0">
                <a:effectLst/>
                <a:latin typeface="Arial" panose="020B0604020202020204" pitchFamily="34" charset="0"/>
                <a:ea typeface="Calibri" panose="020F0502020204030204" pitchFamily="34" charset="0"/>
                <a:cs typeface="Times New Roman" panose="02020603050405020304" pitchFamily="18" charset="0"/>
              </a:rPr>
              <a:t>Public service announcements and awareness-raising campaigns are recommended to challenge myths and stereotypes about male CSA victims and promote accurate understanding.</a:t>
            </a:r>
          </a:p>
          <a:p>
            <a:pPr marL="342900" lvl="0" indent="-342900">
              <a:lnSpc>
                <a:spcPct val="107000"/>
              </a:lnSpc>
              <a:buFont typeface="Symbol" panose="05050102010706020507" pitchFamily="18" charset="2"/>
              <a:buChar char=""/>
            </a:pPr>
            <a:r>
              <a:rPr lang="en-ZA" sz="2300" kern="100" dirty="0">
                <a:effectLst/>
                <a:latin typeface="Arial" panose="020B0604020202020204" pitchFamily="34" charset="0"/>
                <a:ea typeface="Calibri" panose="020F0502020204030204" pitchFamily="34" charset="0"/>
                <a:cs typeface="Times New Roman" panose="02020603050405020304" pitchFamily="18" charset="0"/>
              </a:rPr>
              <a:t>Service providers should receive education and training to improve their ability to support male CSA victims and address misconceptions.</a:t>
            </a:r>
          </a:p>
          <a:p>
            <a:pPr marL="342900" lvl="0" indent="-342900">
              <a:lnSpc>
                <a:spcPct val="107000"/>
              </a:lnSpc>
              <a:buFont typeface="Symbol" panose="05050102010706020507" pitchFamily="18" charset="2"/>
              <a:buChar char=""/>
            </a:pPr>
            <a:r>
              <a:rPr lang="en-ZA" sz="2300" kern="100" dirty="0">
                <a:effectLst/>
                <a:latin typeface="Arial" panose="020B0604020202020204" pitchFamily="34" charset="0"/>
                <a:ea typeface="Calibri" panose="020F0502020204030204" pitchFamily="34" charset="0"/>
                <a:cs typeface="Times New Roman" panose="02020603050405020304" pitchFamily="18" charset="0"/>
              </a:rPr>
              <a:t>Specialized interventions that support male victims' masculine identity are essential.</a:t>
            </a:r>
          </a:p>
          <a:p>
            <a:pPr marL="342900" lvl="0" indent="-342900">
              <a:lnSpc>
                <a:spcPct val="107000"/>
              </a:lnSpc>
              <a:buFont typeface="Symbol" panose="05050102010706020507" pitchFamily="18" charset="2"/>
              <a:buChar char=""/>
            </a:pPr>
            <a:r>
              <a:rPr lang="en-ZA" sz="2300" kern="100" dirty="0">
                <a:effectLst/>
                <a:latin typeface="Arial" panose="020B0604020202020204" pitchFamily="34" charset="0"/>
                <a:ea typeface="Calibri" panose="020F0502020204030204" pitchFamily="34" charset="0"/>
                <a:cs typeface="Times New Roman" panose="02020603050405020304" pitchFamily="18" charset="0"/>
              </a:rPr>
              <a:t>Safe and supportive spaces, such as peer support groups, individual counselling, and online forums, should be created for male victims to share their experiences and seek help.</a:t>
            </a:r>
          </a:p>
          <a:p>
            <a:pPr marL="342900" lvl="0" indent="-342900">
              <a:lnSpc>
                <a:spcPct val="107000"/>
              </a:lnSpc>
              <a:spcAft>
                <a:spcPts val="800"/>
              </a:spcAft>
              <a:buFont typeface="Symbol" panose="05050102010706020507" pitchFamily="18" charset="2"/>
              <a:buChar char=""/>
            </a:pPr>
            <a:r>
              <a:rPr lang="en-ZA" sz="2300" kern="100" dirty="0">
                <a:effectLst/>
                <a:latin typeface="Arial" panose="020B0604020202020204" pitchFamily="34" charset="0"/>
                <a:ea typeface="Calibri" panose="020F0502020204030204" pitchFamily="34" charset="0"/>
                <a:cs typeface="Times New Roman" panose="02020603050405020304" pitchFamily="18" charset="0"/>
              </a:rPr>
              <a:t>Current research on CSA is limited, and more studies are needed to explore the perspectives of various stakeholders, societal attitudes, and the experiences of male victims across different ages, cultural backgrounds, and religious settings.</a:t>
            </a:r>
          </a:p>
          <a:p>
            <a:endParaRPr lang="en-ZA" dirty="0"/>
          </a:p>
        </p:txBody>
      </p:sp>
    </p:spTree>
    <p:extLst>
      <p:ext uri="{BB962C8B-B14F-4D97-AF65-F5344CB8AC3E}">
        <p14:creationId xmlns:p14="http://schemas.microsoft.com/office/powerpoint/2010/main" val="17909957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TotalTime>
  <Words>842</Words>
  <Application>Microsoft Office PowerPoint</Application>
  <PresentationFormat>Widescreen</PresentationFormat>
  <Paragraphs>62</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Symbol</vt:lpstr>
      <vt:lpstr>Times New Roman</vt:lpstr>
      <vt:lpstr>Office Theme</vt:lpstr>
      <vt:lpstr>Barriers to and facilitators of self-disclosure by male victims of child sexual abuse: A rapid review </vt:lpstr>
      <vt:lpstr>INTRODUCTION </vt:lpstr>
      <vt:lpstr>METHODOLOGY  </vt:lpstr>
      <vt:lpstr>IDENTIFIED THEMES </vt:lpstr>
      <vt:lpstr>IDENTIFIED THEMES …</vt:lpstr>
      <vt:lpstr>FINDINGS</vt:lpstr>
      <vt:lpstr>RECOMMENDATIONS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Barriers to and facilitators of self-disclosure by male victims of child sexual abuse: A rapid review </dc:title>
  <dc:creator>Reviewer</dc:creator>
  <cp:lastModifiedBy>Reviewer </cp:lastModifiedBy>
  <cp:revision>5</cp:revision>
  <dcterms:created xsi:type="dcterms:W3CDTF">2023-09-21T10:31:15Z</dcterms:created>
  <dcterms:modified xsi:type="dcterms:W3CDTF">2023-09-24T19:22:06Z</dcterms:modified>
</cp:coreProperties>
</file>