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70" r:id="rId4"/>
    <p:sldId id="259" r:id="rId5"/>
    <p:sldId id="262" r:id="rId6"/>
    <p:sldId id="266" r:id="rId7"/>
    <p:sldId id="268" r:id="rId8"/>
    <p:sldId id="269" r:id="rId9"/>
    <p:sldId id="271" r:id="rId10"/>
    <p:sldId id="2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564C0-4F15-4C6B-BD55-F2714D99FEF9}"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FEB3847C-2848-41F4-889C-3A4253851660}">
      <dgm:prSet/>
      <dgm:spPr/>
      <dgm:t>
        <a:bodyPr/>
        <a:lstStyle/>
        <a:p>
          <a:r>
            <a:rPr lang="en-ZA" b="0" i="0" dirty="0"/>
            <a:t>Primary role of a forensic </a:t>
          </a:r>
          <a:r>
            <a:rPr lang="en-ZA" dirty="0"/>
            <a:t>s</a:t>
          </a:r>
          <a:r>
            <a:rPr lang="en-ZA" b="0" i="0" dirty="0"/>
            <a:t>ocial </a:t>
          </a:r>
          <a:r>
            <a:rPr lang="en-ZA" dirty="0"/>
            <a:t>w</a:t>
          </a:r>
          <a:r>
            <a:rPr lang="en-ZA" b="0" i="0" dirty="0"/>
            <a:t>ork report is to evaluate whether the child might need intermediary services when giving testimony in court</a:t>
          </a:r>
          <a:r>
            <a:rPr lang="en-ZA" dirty="0"/>
            <a:t>. </a:t>
          </a:r>
          <a:endParaRPr lang="en-US" dirty="0"/>
        </a:p>
      </dgm:t>
    </dgm:pt>
    <dgm:pt modelId="{D046C408-303F-4439-96E9-D1A9ADCB7417}" type="parTrans" cxnId="{6A5960C8-DFA2-427C-9C2A-0FA59A43965C}">
      <dgm:prSet/>
      <dgm:spPr/>
      <dgm:t>
        <a:bodyPr/>
        <a:lstStyle/>
        <a:p>
          <a:endParaRPr lang="en-US"/>
        </a:p>
      </dgm:t>
    </dgm:pt>
    <dgm:pt modelId="{F4DEF49C-28F5-41B4-B19F-7494CA3B273D}" type="sibTrans" cxnId="{6A5960C8-DFA2-427C-9C2A-0FA59A43965C}">
      <dgm:prSet/>
      <dgm:spPr/>
      <dgm:t>
        <a:bodyPr/>
        <a:lstStyle/>
        <a:p>
          <a:endParaRPr lang="en-US"/>
        </a:p>
      </dgm:t>
    </dgm:pt>
    <dgm:pt modelId="{D31E4DF5-FA9B-4EFA-A0AB-6D365DB88533}">
      <dgm:prSet/>
      <dgm:spPr/>
      <dgm:t>
        <a:bodyPr/>
        <a:lstStyle/>
        <a:p>
          <a:r>
            <a:rPr lang="en-ZA" b="0" dirty="0"/>
            <a:t>Forensic Social Work services can be rendered by clinical psychologists</a:t>
          </a:r>
        </a:p>
      </dgm:t>
    </dgm:pt>
    <dgm:pt modelId="{18B24C61-1CE8-4671-93F6-AE0C7E35A3CB}" type="parTrans" cxnId="{87D4D883-C1EF-4483-A331-28D4EF8AE60B}">
      <dgm:prSet/>
      <dgm:spPr/>
      <dgm:t>
        <a:bodyPr/>
        <a:lstStyle/>
        <a:p>
          <a:endParaRPr lang="en-US"/>
        </a:p>
      </dgm:t>
    </dgm:pt>
    <dgm:pt modelId="{982AFD7A-6C4C-476B-8D83-0F942DA5E98C}" type="sibTrans" cxnId="{87D4D883-C1EF-4483-A331-28D4EF8AE60B}">
      <dgm:prSet/>
      <dgm:spPr/>
      <dgm:t>
        <a:bodyPr/>
        <a:lstStyle/>
        <a:p>
          <a:endParaRPr lang="en-US"/>
        </a:p>
      </dgm:t>
    </dgm:pt>
    <dgm:pt modelId="{F22FE312-35F0-40B6-8287-E7C5A07E62E6}" type="pres">
      <dgm:prSet presAssocID="{0EB564C0-4F15-4C6B-BD55-F2714D99FEF9}" presName="diagram" presStyleCnt="0">
        <dgm:presLayoutVars>
          <dgm:dir/>
          <dgm:resizeHandles val="exact"/>
        </dgm:presLayoutVars>
      </dgm:prSet>
      <dgm:spPr/>
    </dgm:pt>
    <dgm:pt modelId="{CC801B3B-AA13-4E31-AF3F-1F179EB8D203}" type="pres">
      <dgm:prSet presAssocID="{FEB3847C-2848-41F4-889C-3A4253851660}" presName="node" presStyleLbl="node1" presStyleIdx="0" presStyleCnt="2">
        <dgm:presLayoutVars>
          <dgm:bulletEnabled val="1"/>
        </dgm:presLayoutVars>
      </dgm:prSet>
      <dgm:spPr/>
    </dgm:pt>
    <dgm:pt modelId="{3E09D4BA-EFC6-495C-83D5-DCED219EC6A3}" type="pres">
      <dgm:prSet presAssocID="{F4DEF49C-28F5-41B4-B19F-7494CA3B273D}" presName="sibTrans" presStyleCnt="0"/>
      <dgm:spPr/>
    </dgm:pt>
    <dgm:pt modelId="{85E1454E-607A-4588-9428-9DD2873777B4}" type="pres">
      <dgm:prSet presAssocID="{D31E4DF5-FA9B-4EFA-A0AB-6D365DB88533}" presName="node" presStyleLbl="node1" presStyleIdx="1" presStyleCnt="2">
        <dgm:presLayoutVars>
          <dgm:bulletEnabled val="1"/>
        </dgm:presLayoutVars>
      </dgm:prSet>
      <dgm:spPr/>
    </dgm:pt>
  </dgm:ptLst>
  <dgm:cxnLst>
    <dgm:cxn modelId="{87D4D883-C1EF-4483-A331-28D4EF8AE60B}" srcId="{0EB564C0-4F15-4C6B-BD55-F2714D99FEF9}" destId="{D31E4DF5-FA9B-4EFA-A0AB-6D365DB88533}" srcOrd="1" destOrd="0" parTransId="{18B24C61-1CE8-4671-93F6-AE0C7E35A3CB}" sibTransId="{982AFD7A-6C4C-476B-8D83-0F942DA5E98C}"/>
    <dgm:cxn modelId="{6A5960C8-DFA2-427C-9C2A-0FA59A43965C}" srcId="{0EB564C0-4F15-4C6B-BD55-F2714D99FEF9}" destId="{FEB3847C-2848-41F4-889C-3A4253851660}" srcOrd="0" destOrd="0" parTransId="{D046C408-303F-4439-96E9-D1A9ADCB7417}" sibTransId="{F4DEF49C-28F5-41B4-B19F-7494CA3B273D}"/>
    <dgm:cxn modelId="{D3FF76F2-6BEA-4DF7-8413-9B1C291B19B5}" type="presOf" srcId="{D31E4DF5-FA9B-4EFA-A0AB-6D365DB88533}" destId="{85E1454E-607A-4588-9428-9DD2873777B4}" srcOrd="0" destOrd="0" presId="urn:microsoft.com/office/officeart/2005/8/layout/default"/>
    <dgm:cxn modelId="{A30493F2-788D-4949-AB4C-C40AE3313F78}" type="presOf" srcId="{0EB564C0-4F15-4C6B-BD55-F2714D99FEF9}" destId="{F22FE312-35F0-40B6-8287-E7C5A07E62E6}" srcOrd="0" destOrd="0" presId="urn:microsoft.com/office/officeart/2005/8/layout/default"/>
    <dgm:cxn modelId="{6E8008FE-E6CE-47E6-8BDF-7420FBF2E719}" type="presOf" srcId="{FEB3847C-2848-41F4-889C-3A4253851660}" destId="{CC801B3B-AA13-4E31-AF3F-1F179EB8D203}" srcOrd="0" destOrd="0" presId="urn:microsoft.com/office/officeart/2005/8/layout/default"/>
    <dgm:cxn modelId="{88192FE4-6C72-42EF-B22D-38F4A513F240}" type="presParOf" srcId="{F22FE312-35F0-40B6-8287-E7C5A07E62E6}" destId="{CC801B3B-AA13-4E31-AF3F-1F179EB8D203}" srcOrd="0" destOrd="0" presId="urn:microsoft.com/office/officeart/2005/8/layout/default"/>
    <dgm:cxn modelId="{336DE730-5AA8-413B-98B0-29D7240FCE26}" type="presParOf" srcId="{F22FE312-35F0-40B6-8287-E7C5A07E62E6}" destId="{3E09D4BA-EFC6-495C-83D5-DCED219EC6A3}" srcOrd="1" destOrd="0" presId="urn:microsoft.com/office/officeart/2005/8/layout/default"/>
    <dgm:cxn modelId="{B11A5155-D7BF-456E-B919-F297097CEE87}" type="presParOf" srcId="{F22FE312-35F0-40B6-8287-E7C5A07E62E6}" destId="{85E1454E-607A-4588-9428-9DD2873777B4}"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694C64-E1B9-4AD8-8732-CF12962BE2CE}"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709B12CC-C5AC-47EE-9E0F-376130A1B250}">
      <dgm:prSet/>
      <dgm:spPr/>
      <dgm:t>
        <a:bodyPr/>
        <a:lstStyle/>
        <a:p>
          <a:r>
            <a:rPr lang="en-ZA" dirty="0"/>
            <a:t>Utilization of reports compiled by experts as an expert witness</a:t>
          </a:r>
          <a:endParaRPr lang="en-US" dirty="0"/>
        </a:p>
      </dgm:t>
    </dgm:pt>
    <dgm:pt modelId="{7A7CFCD8-88AF-4AF5-A831-9E34F76666FC}" type="parTrans" cxnId="{13D7B1A5-3DA9-4ACD-A943-21BFBF9CB502}">
      <dgm:prSet/>
      <dgm:spPr/>
      <dgm:t>
        <a:bodyPr/>
        <a:lstStyle/>
        <a:p>
          <a:endParaRPr lang="en-US"/>
        </a:p>
      </dgm:t>
    </dgm:pt>
    <dgm:pt modelId="{60E4030F-949F-4143-BD46-92A0FDF8D7FC}" type="sibTrans" cxnId="{13D7B1A5-3DA9-4ACD-A943-21BFBF9CB502}">
      <dgm:prSet/>
      <dgm:spPr/>
      <dgm:t>
        <a:bodyPr/>
        <a:lstStyle/>
        <a:p>
          <a:endParaRPr lang="en-US"/>
        </a:p>
      </dgm:t>
    </dgm:pt>
    <dgm:pt modelId="{BDA5DFA7-C13D-4D6F-B567-8663B503E02D}">
      <dgm:prSet/>
      <dgm:spPr/>
      <dgm:t>
        <a:bodyPr/>
        <a:lstStyle/>
        <a:p>
          <a:r>
            <a:rPr lang="en-ZA" dirty="0"/>
            <a:t>Reports are used to assist the court</a:t>
          </a:r>
          <a:endParaRPr lang="en-US" dirty="0"/>
        </a:p>
      </dgm:t>
    </dgm:pt>
    <dgm:pt modelId="{377EF6E3-3231-46E6-A6E2-72D69206D147}" type="parTrans" cxnId="{020E30A8-195B-4228-BA38-9B7329350237}">
      <dgm:prSet/>
      <dgm:spPr/>
      <dgm:t>
        <a:bodyPr/>
        <a:lstStyle/>
        <a:p>
          <a:endParaRPr lang="en-US"/>
        </a:p>
      </dgm:t>
    </dgm:pt>
    <dgm:pt modelId="{BBBE1369-5AEE-42A2-9A8C-7F3074FCC5C4}" type="sibTrans" cxnId="{020E30A8-195B-4228-BA38-9B7329350237}">
      <dgm:prSet/>
      <dgm:spPr/>
      <dgm:t>
        <a:bodyPr/>
        <a:lstStyle/>
        <a:p>
          <a:endParaRPr lang="en-US"/>
        </a:p>
      </dgm:t>
    </dgm:pt>
    <dgm:pt modelId="{2F30F8C3-28A9-4CED-BB5C-9D1B5D0053AD}" type="pres">
      <dgm:prSet presAssocID="{71694C64-E1B9-4AD8-8732-CF12962BE2CE}" presName="diagram" presStyleCnt="0">
        <dgm:presLayoutVars>
          <dgm:dir/>
          <dgm:resizeHandles val="exact"/>
        </dgm:presLayoutVars>
      </dgm:prSet>
      <dgm:spPr/>
    </dgm:pt>
    <dgm:pt modelId="{5659F9B6-4AFB-4D9F-9E19-F262AF851ACA}" type="pres">
      <dgm:prSet presAssocID="{709B12CC-C5AC-47EE-9E0F-376130A1B250}" presName="node" presStyleLbl="node1" presStyleIdx="0" presStyleCnt="2">
        <dgm:presLayoutVars>
          <dgm:bulletEnabled val="1"/>
        </dgm:presLayoutVars>
      </dgm:prSet>
      <dgm:spPr/>
    </dgm:pt>
    <dgm:pt modelId="{DD741E00-8E17-4EBF-BC10-654B22EDD99B}" type="pres">
      <dgm:prSet presAssocID="{60E4030F-949F-4143-BD46-92A0FDF8D7FC}" presName="sibTrans" presStyleCnt="0"/>
      <dgm:spPr/>
    </dgm:pt>
    <dgm:pt modelId="{B6A43E39-4EA8-4C81-A540-7DB1A46136BE}" type="pres">
      <dgm:prSet presAssocID="{BDA5DFA7-C13D-4D6F-B567-8663B503E02D}" presName="node" presStyleLbl="node1" presStyleIdx="1" presStyleCnt="2">
        <dgm:presLayoutVars>
          <dgm:bulletEnabled val="1"/>
        </dgm:presLayoutVars>
      </dgm:prSet>
      <dgm:spPr/>
    </dgm:pt>
  </dgm:ptLst>
  <dgm:cxnLst>
    <dgm:cxn modelId="{1ADCC401-92D1-434E-8A5A-E94EA65B4333}" type="presOf" srcId="{71694C64-E1B9-4AD8-8732-CF12962BE2CE}" destId="{2F30F8C3-28A9-4CED-BB5C-9D1B5D0053AD}" srcOrd="0" destOrd="0" presId="urn:microsoft.com/office/officeart/2005/8/layout/default"/>
    <dgm:cxn modelId="{7C8D5516-6DB8-448C-97AB-11F31DCAE4AC}" type="presOf" srcId="{BDA5DFA7-C13D-4D6F-B567-8663B503E02D}" destId="{B6A43E39-4EA8-4C81-A540-7DB1A46136BE}" srcOrd="0" destOrd="0" presId="urn:microsoft.com/office/officeart/2005/8/layout/default"/>
    <dgm:cxn modelId="{C712A01E-1FEA-4A14-9CF6-A214B6107A8D}" type="presOf" srcId="{709B12CC-C5AC-47EE-9E0F-376130A1B250}" destId="{5659F9B6-4AFB-4D9F-9E19-F262AF851ACA}" srcOrd="0" destOrd="0" presId="urn:microsoft.com/office/officeart/2005/8/layout/default"/>
    <dgm:cxn modelId="{13D7B1A5-3DA9-4ACD-A943-21BFBF9CB502}" srcId="{71694C64-E1B9-4AD8-8732-CF12962BE2CE}" destId="{709B12CC-C5AC-47EE-9E0F-376130A1B250}" srcOrd="0" destOrd="0" parTransId="{7A7CFCD8-88AF-4AF5-A831-9E34F76666FC}" sibTransId="{60E4030F-949F-4143-BD46-92A0FDF8D7FC}"/>
    <dgm:cxn modelId="{020E30A8-195B-4228-BA38-9B7329350237}" srcId="{71694C64-E1B9-4AD8-8732-CF12962BE2CE}" destId="{BDA5DFA7-C13D-4D6F-B567-8663B503E02D}" srcOrd="1" destOrd="0" parTransId="{377EF6E3-3231-46E6-A6E2-72D69206D147}" sibTransId="{BBBE1369-5AEE-42A2-9A8C-7F3074FCC5C4}"/>
    <dgm:cxn modelId="{EF42F6E9-3A83-4ADA-9A37-7399A467757B}" type="presParOf" srcId="{2F30F8C3-28A9-4CED-BB5C-9D1B5D0053AD}" destId="{5659F9B6-4AFB-4D9F-9E19-F262AF851ACA}" srcOrd="0" destOrd="0" presId="urn:microsoft.com/office/officeart/2005/8/layout/default"/>
    <dgm:cxn modelId="{40C2BCD3-09C3-4950-AA74-32541D55A3F0}" type="presParOf" srcId="{2F30F8C3-28A9-4CED-BB5C-9D1B5D0053AD}" destId="{DD741E00-8E17-4EBF-BC10-654B22EDD99B}" srcOrd="1" destOrd="0" presId="urn:microsoft.com/office/officeart/2005/8/layout/default"/>
    <dgm:cxn modelId="{868BD297-332B-42E7-A824-1B08FB053F72}" type="presParOf" srcId="{2F30F8C3-28A9-4CED-BB5C-9D1B5D0053AD}" destId="{B6A43E39-4EA8-4C81-A540-7DB1A46136BE}"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694C64-E1B9-4AD8-8732-CF12962BE2CE}"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709B12CC-C5AC-47EE-9E0F-376130A1B250}">
      <dgm:prSet/>
      <dgm:spPr/>
      <dgm:t>
        <a:bodyPr/>
        <a:lstStyle/>
        <a:p>
          <a:r>
            <a:rPr lang="en-ZA" dirty="0">
              <a:effectLst/>
              <a:latin typeface="Times New Roman" panose="02020603050405020304" pitchFamily="18" charset="0"/>
              <a:ea typeface="Calibri" panose="020F0502020204030204" pitchFamily="34" charset="0"/>
              <a:cs typeface="Times New Roman" panose="02020603050405020304" pitchFamily="18" charset="0"/>
            </a:rPr>
            <a:t>The courts have the final decision even after experts presented their reports</a:t>
          </a:r>
          <a:endParaRPr lang="en-US" dirty="0"/>
        </a:p>
      </dgm:t>
    </dgm:pt>
    <dgm:pt modelId="{7A7CFCD8-88AF-4AF5-A831-9E34F76666FC}" type="parTrans" cxnId="{13D7B1A5-3DA9-4ACD-A943-21BFBF9CB502}">
      <dgm:prSet/>
      <dgm:spPr/>
      <dgm:t>
        <a:bodyPr/>
        <a:lstStyle/>
        <a:p>
          <a:endParaRPr lang="en-US"/>
        </a:p>
      </dgm:t>
    </dgm:pt>
    <dgm:pt modelId="{60E4030F-949F-4143-BD46-92A0FDF8D7FC}" type="sibTrans" cxnId="{13D7B1A5-3DA9-4ACD-A943-21BFBF9CB502}">
      <dgm:prSet/>
      <dgm:spPr/>
      <dgm:t>
        <a:bodyPr/>
        <a:lstStyle/>
        <a:p>
          <a:endParaRPr lang="en-US"/>
        </a:p>
      </dgm:t>
    </dgm:pt>
    <dgm:pt modelId="{2F30F8C3-28A9-4CED-BB5C-9D1B5D0053AD}" type="pres">
      <dgm:prSet presAssocID="{71694C64-E1B9-4AD8-8732-CF12962BE2CE}" presName="diagram" presStyleCnt="0">
        <dgm:presLayoutVars>
          <dgm:dir/>
          <dgm:resizeHandles val="exact"/>
        </dgm:presLayoutVars>
      </dgm:prSet>
      <dgm:spPr/>
    </dgm:pt>
    <dgm:pt modelId="{5659F9B6-4AFB-4D9F-9E19-F262AF851ACA}" type="pres">
      <dgm:prSet presAssocID="{709B12CC-C5AC-47EE-9E0F-376130A1B250}" presName="node" presStyleLbl="node1" presStyleIdx="0" presStyleCnt="1">
        <dgm:presLayoutVars>
          <dgm:bulletEnabled val="1"/>
        </dgm:presLayoutVars>
      </dgm:prSet>
      <dgm:spPr/>
    </dgm:pt>
  </dgm:ptLst>
  <dgm:cxnLst>
    <dgm:cxn modelId="{1ADCC401-92D1-434E-8A5A-E94EA65B4333}" type="presOf" srcId="{71694C64-E1B9-4AD8-8732-CF12962BE2CE}" destId="{2F30F8C3-28A9-4CED-BB5C-9D1B5D0053AD}" srcOrd="0" destOrd="0" presId="urn:microsoft.com/office/officeart/2005/8/layout/default"/>
    <dgm:cxn modelId="{C712A01E-1FEA-4A14-9CF6-A214B6107A8D}" type="presOf" srcId="{709B12CC-C5AC-47EE-9E0F-376130A1B250}" destId="{5659F9B6-4AFB-4D9F-9E19-F262AF851ACA}" srcOrd="0" destOrd="0" presId="urn:microsoft.com/office/officeart/2005/8/layout/default"/>
    <dgm:cxn modelId="{13D7B1A5-3DA9-4ACD-A943-21BFBF9CB502}" srcId="{71694C64-E1B9-4AD8-8732-CF12962BE2CE}" destId="{709B12CC-C5AC-47EE-9E0F-376130A1B250}" srcOrd="0" destOrd="0" parTransId="{7A7CFCD8-88AF-4AF5-A831-9E34F76666FC}" sibTransId="{60E4030F-949F-4143-BD46-92A0FDF8D7FC}"/>
    <dgm:cxn modelId="{EF42F6E9-3A83-4ADA-9A37-7399A467757B}" type="presParOf" srcId="{2F30F8C3-28A9-4CED-BB5C-9D1B5D0053AD}" destId="{5659F9B6-4AFB-4D9F-9E19-F262AF851ACA}"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694C64-E1B9-4AD8-8732-CF12962BE2CE}"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709B12CC-C5AC-47EE-9E0F-376130A1B250}">
      <dgm:prSet/>
      <dgm:spPr/>
      <dgm:t>
        <a:bodyPr/>
        <a:lstStyle/>
        <a:p>
          <a:r>
            <a:rPr lang="en-ZA" dirty="0"/>
            <a:t>Structure of FSW report</a:t>
          </a:r>
          <a:endParaRPr lang="en-US" dirty="0"/>
        </a:p>
      </dgm:t>
    </dgm:pt>
    <dgm:pt modelId="{7A7CFCD8-88AF-4AF5-A831-9E34F76666FC}" type="parTrans" cxnId="{13D7B1A5-3DA9-4ACD-A943-21BFBF9CB502}">
      <dgm:prSet/>
      <dgm:spPr/>
      <dgm:t>
        <a:bodyPr/>
        <a:lstStyle/>
        <a:p>
          <a:endParaRPr lang="en-US"/>
        </a:p>
      </dgm:t>
    </dgm:pt>
    <dgm:pt modelId="{60E4030F-949F-4143-BD46-92A0FDF8D7FC}" type="sibTrans" cxnId="{13D7B1A5-3DA9-4ACD-A943-21BFBF9CB502}">
      <dgm:prSet/>
      <dgm:spPr/>
      <dgm:t>
        <a:bodyPr/>
        <a:lstStyle/>
        <a:p>
          <a:endParaRPr lang="en-US"/>
        </a:p>
      </dgm:t>
    </dgm:pt>
    <dgm:pt modelId="{BDA5DFA7-C13D-4D6F-B567-8663B503E02D}">
      <dgm:prSet/>
      <dgm:spPr/>
      <dgm:t>
        <a:bodyPr/>
        <a:lstStyle/>
        <a:p>
          <a:r>
            <a:rPr lang="en-ZA" dirty="0"/>
            <a:t>Lack of training</a:t>
          </a:r>
          <a:endParaRPr lang="en-US" dirty="0"/>
        </a:p>
      </dgm:t>
    </dgm:pt>
    <dgm:pt modelId="{377EF6E3-3231-46E6-A6E2-72D69206D147}" type="parTrans" cxnId="{020E30A8-195B-4228-BA38-9B7329350237}">
      <dgm:prSet/>
      <dgm:spPr/>
      <dgm:t>
        <a:bodyPr/>
        <a:lstStyle/>
        <a:p>
          <a:endParaRPr lang="en-US"/>
        </a:p>
      </dgm:t>
    </dgm:pt>
    <dgm:pt modelId="{BBBE1369-5AEE-42A2-9A8C-7F3074FCC5C4}" type="sibTrans" cxnId="{020E30A8-195B-4228-BA38-9B7329350237}">
      <dgm:prSet/>
      <dgm:spPr/>
      <dgm:t>
        <a:bodyPr/>
        <a:lstStyle/>
        <a:p>
          <a:endParaRPr lang="en-US"/>
        </a:p>
      </dgm:t>
    </dgm:pt>
    <dgm:pt modelId="{2F30F8C3-28A9-4CED-BB5C-9D1B5D0053AD}" type="pres">
      <dgm:prSet presAssocID="{71694C64-E1B9-4AD8-8732-CF12962BE2CE}" presName="diagram" presStyleCnt="0">
        <dgm:presLayoutVars>
          <dgm:dir/>
          <dgm:resizeHandles val="exact"/>
        </dgm:presLayoutVars>
      </dgm:prSet>
      <dgm:spPr/>
    </dgm:pt>
    <dgm:pt modelId="{5659F9B6-4AFB-4D9F-9E19-F262AF851ACA}" type="pres">
      <dgm:prSet presAssocID="{709B12CC-C5AC-47EE-9E0F-376130A1B250}" presName="node" presStyleLbl="node1" presStyleIdx="0" presStyleCnt="2">
        <dgm:presLayoutVars>
          <dgm:bulletEnabled val="1"/>
        </dgm:presLayoutVars>
      </dgm:prSet>
      <dgm:spPr/>
    </dgm:pt>
    <dgm:pt modelId="{DD741E00-8E17-4EBF-BC10-654B22EDD99B}" type="pres">
      <dgm:prSet presAssocID="{60E4030F-949F-4143-BD46-92A0FDF8D7FC}" presName="sibTrans" presStyleCnt="0"/>
      <dgm:spPr/>
    </dgm:pt>
    <dgm:pt modelId="{B6A43E39-4EA8-4C81-A540-7DB1A46136BE}" type="pres">
      <dgm:prSet presAssocID="{BDA5DFA7-C13D-4D6F-B567-8663B503E02D}" presName="node" presStyleLbl="node1" presStyleIdx="1" presStyleCnt="2">
        <dgm:presLayoutVars>
          <dgm:bulletEnabled val="1"/>
        </dgm:presLayoutVars>
      </dgm:prSet>
      <dgm:spPr/>
    </dgm:pt>
  </dgm:ptLst>
  <dgm:cxnLst>
    <dgm:cxn modelId="{1ADCC401-92D1-434E-8A5A-E94EA65B4333}" type="presOf" srcId="{71694C64-E1B9-4AD8-8732-CF12962BE2CE}" destId="{2F30F8C3-28A9-4CED-BB5C-9D1B5D0053AD}" srcOrd="0" destOrd="0" presId="urn:microsoft.com/office/officeart/2005/8/layout/default"/>
    <dgm:cxn modelId="{7C8D5516-6DB8-448C-97AB-11F31DCAE4AC}" type="presOf" srcId="{BDA5DFA7-C13D-4D6F-B567-8663B503E02D}" destId="{B6A43E39-4EA8-4C81-A540-7DB1A46136BE}" srcOrd="0" destOrd="0" presId="urn:microsoft.com/office/officeart/2005/8/layout/default"/>
    <dgm:cxn modelId="{C712A01E-1FEA-4A14-9CF6-A214B6107A8D}" type="presOf" srcId="{709B12CC-C5AC-47EE-9E0F-376130A1B250}" destId="{5659F9B6-4AFB-4D9F-9E19-F262AF851ACA}" srcOrd="0" destOrd="0" presId="urn:microsoft.com/office/officeart/2005/8/layout/default"/>
    <dgm:cxn modelId="{13D7B1A5-3DA9-4ACD-A943-21BFBF9CB502}" srcId="{71694C64-E1B9-4AD8-8732-CF12962BE2CE}" destId="{709B12CC-C5AC-47EE-9E0F-376130A1B250}" srcOrd="0" destOrd="0" parTransId="{7A7CFCD8-88AF-4AF5-A831-9E34F76666FC}" sibTransId="{60E4030F-949F-4143-BD46-92A0FDF8D7FC}"/>
    <dgm:cxn modelId="{020E30A8-195B-4228-BA38-9B7329350237}" srcId="{71694C64-E1B9-4AD8-8732-CF12962BE2CE}" destId="{BDA5DFA7-C13D-4D6F-B567-8663B503E02D}" srcOrd="1" destOrd="0" parTransId="{377EF6E3-3231-46E6-A6E2-72D69206D147}" sibTransId="{BBBE1369-5AEE-42A2-9A8C-7F3074FCC5C4}"/>
    <dgm:cxn modelId="{EF42F6E9-3A83-4ADA-9A37-7399A467757B}" type="presParOf" srcId="{2F30F8C3-28A9-4CED-BB5C-9D1B5D0053AD}" destId="{5659F9B6-4AFB-4D9F-9E19-F262AF851ACA}" srcOrd="0" destOrd="0" presId="urn:microsoft.com/office/officeart/2005/8/layout/default"/>
    <dgm:cxn modelId="{40C2BCD3-09C3-4950-AA74-32541D55A3F0}" type="presParOf" srcId="{2F30F8C3-28A9-4CED-BB5C-9D1B5D0053AD}" destId="{DD741E00-8E17-4EBF-BC10-654B22EDD99B}" srcOrd="1" destOrd="0" presId="urn:microsoft.com/office/officeart/2005/8/layout/default"/>
    <dgm:cxn modelId="{868BD297-332B-42E7-A824-1B08FB053F72}" type="presParOf" srcId="{2F30F8C3-28A9-4CED-BB5C-9D1B5D0053AD}" destId="{B6A43E39-4EA8-4C81-A540-7DB1A46136BE}"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801B3B-AA13-4E31-AF3F-1F179EB8D203}">
      <dsp:nvSpPr>
        <dsp:cNvPr id="0" name=""/>
        <dsp:cNvSpPr/>
      </dsp:nvSpPr>
      <dsp:spPr>
        <a:xfrm>
          <a:off x="1333" y="283965"/>
          <a:ext cx="5202457" cy="31214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ZA" sz="3400" b="0" i="0" kern="1200" dirty="0"/>
            <a:t>Primary role of a forensic </a:t>
          </a:r>
          <a:r>
            <a:rPr lang="en-ZA" sz="3400" kern="1200" dirty="0"/>
            <a:t>s</a:t>
          </a:r>
          <a:r>
            <a:rPr lang="en-ZA" sz="3400" b="0" i="0" kern="1200" dirty="0"/>
            <a:t>ocial </a:t>
          </a:r>
          <a:r>
            <a:rPr lang="en-ZA" sz="3400" kern="1200" dirty="0"/>
            <a:t>w</a:t>
          </a:r>
          <a:r>
            <a:rPr lang="en-ZA" sz="3400" b="0" i="0" kern="1200" dirty="0"/>
            <a:t>ork report is to evaluate whether the child might need intermediary services when giving testimony in court</a:t>
          </a:r>
          <a:r>
            <a:rPr lang="en-ZA" sz="3400" kern="1200" dirty="0"/>
            <a:t>. </a:t>
          </a:r>
          <a:endParaRPr lang="en-US" sz="3400" kern="1200" dirty="0"/>
        </a:p>
      </dsp:txBody>
      <dsp:txXfrm>
        <a:off x="1333" y="283965"/>
        <a:ext cx="5202457" cy="3121474"/>
      </dsp:txXfrm>
    </dsp:sp>
    <dsp:sp modelId="{85E1454E-607A-4588-9428-9DD2873777B4}">
      <dsp:nvSpPr>
        <dsp:cNvPr id="0" name=""/>
        <dsp:cNvSpPr/>
      </dsp:nvSpPr>
      <dsp:spPr>
        <a:xfrm>
          <a:off x="5724037" y="283965"/>
          <a:ext cx="5202457" cy="312147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ZA" sz="3400" b="0" kern="1200" dirty="0"/>
            <a:t>Forensic Social Work services can be rendered by clinical psychologists</a:t>
          </a:r>
        </a:p>
      </dsp:txBody>
      <dsp:txXfrm>
        <a:off x="5724037" y="283965"/>
        <a:ext cx="5202457" cy="3121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9F9B6-4AFB-4D9F-9E19-F262AF851ACA}">
      <dsp:nvSpPr>
        <dsp:cNvPr id="0" name=""/>
        <dsp:cNvSpPr/>
      </dsp:nvSpPr>
      <dsp:spPr>
        <a:xfrm>
          <a:off x="1333" y="283965"/>
          <a:ext cx="5202457" cy="31214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ZA" sz="4900" kern="1200" dirty="0"/>
            <a:t>Utilization of reports compiled by experts as an expert witness</a:t>
          </a:r>
          <a:endParaRPr lang="en-US" sz="4900" kern="1200" dirty="0"/>
        </a:p>
      </dsp:txBody>
      <dsp:txXfrm>
        <a:off x="1333" y="283965"/>
        <a:ext cx="5202457" cy="3121474"/>
      </dsp:txXfrm>
    </dsp:sp>
    <dsp:sp modelId="{B6A43E39-4EA8-4C81-A540-7DB1A46136BE}">
      <dsp:nvSpPr>
        <dsp:cNvPr id="0" name=""/>
        <dsp:cNvSpPr/>
      </dsp:nvSpPr>
      <dsp:spPr>
        <a:xfrm>
          <a:off x="5724037" y="283965"/>
          <a:ext cx="5202457" cy="312147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ZA" sz="4900" kern="1200" dirty="0"/>
            <a:t>Reports are used to assist the court</a:t>
          </a:r>
          <a:endParaRPr lang="en-US" sz="4900" kern="1200" dirty="0"/>
        </a:p>
      </dsp:txBody>
      <dsp:txXfrm>
        <a:off x="5724037" y="283965"/>
        <a:ext cx="5202457" cy="31214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9F9B6-4AFB-4D9F-9E19-F262AF851ACA}">
      <dsp:nvSpPr>
        <dsp:cNvPr id="0" name=""/>
        <dsp:cNvSpPr/>
      </dsp:nvSpPr>
      <dsp:spPr>
        <a:xfrm>
          <a:off x="2390462" y="631"/>
          <a:ext cx="6146903" cy="368814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en-ZA" sz="5000" kern="1200" dirty="0">
              <a:effectLst/>
              <a:latin typeface="Times New Roman" panose="02020603050405020304" pitchFamily="18" charset="0"/>
              <a:ea typeface="Calibri" panose="020F0502020204030204" pitchFamily="34" charset="0"/>
              <a:cs typeface="Times New Roman" panose="02020603050405020304" pitchFamily="18" charset="0"/>
            </a:rPr>
            <a:t>The courts have the final decision even after experts presented their reports</a:t>
          </a:r>
          <a:endParaRPr lang="en-US" sz="5000" kern="1200" dirty="0"/>
        </a:p>
      </dsp:txBody>
      <dsp:txXfrm>
        <a:off x="2390462" y="631"/>
        <a:ext cx="6146903" cy="36881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9F9B6-4AFB-4D9F-9E19-F262AF851ACA}">
      <dsp:nvSpPr>
        <dsp:cNvPr id="0" name=""/>
        <dsp:cNvSpPr/>
      </dsp:nvSpPr>
      <dsp:spPr>
        <a:xfrm>
          <a:off x="1333" y="283965"/>
          <a:ext cx="5202457" cy="31214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ZA" sz="6500" kern="1200" dirty="0"/>
            <a:t>Structure of FSW report</a:t>
          </a:r>
          <a:endParaRPr lang="en-US" sz="6500" kern="1200" dirty="0"/>
        </a:p>
      </dsp:txBody>
      <dsp:txXfrm>
        <a:off x="1333" y="283965"/>
        <a:ext cx="5202457" cy="3121474"/>
      </dsp:txXfrm>
    </dsp:sp>
    <dsp:sp modelId="{B6A43E39-4EA8-4C81-A540-7DB1A46136BE}">
      <dsp:nvSpPr>
        <dsp:cNvPr id="0" name=""/>
        <dsp:cNvSpPr/>
      </dsp:nvSpPr>
      <dsp:spPr>
        <a:xfrm>
          <a:off x="5724037" y="283965"/>
          <a:ext cx="5202457" cy="312147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ZA" sz="6500" kern="1200" dirty="0"/>
            <a:t>Lack of training</a:t>
          </a:r>
          <a:endParaRPr lang="en-US" sz="6500" kern="1200" dirty="0"/>
        </a:p>
      </dsp:txBody>
      <dsp:txXfrm>
        <a:off x="5724037" y="283965"/>
        <a:ext cx="5202457" cy="312147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C596B-BA2C-3314-3EE4-0B58E359EF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951241C6-7CFE-9BA6-2D4F-46C55C6054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4F433092-D6BE-D2D9-BFDD-745299737D4E}"/>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5" name="Footer Placeholder 4">
            <a:extLst>
              <a:ext uri="{FF2B5EF4-FFF2-40B4-BE49-F238E27FC236}">
                <a16:creationId xmlns:a16="http://schemas.microsoft.com/office/drawing/2014/main" id="{DE83E3F9-D0B2-ADAF-B9FD-44DCCEB77D7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4E58C57-2567-CB18-CCEA-5C39AB782CEA}"/>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335317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741C3-249E-DAFD-CA94-07BD197A9AC6}"/>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74FB1D9B-A27E-70FA-191B-4482CDDDED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90409F8-8B9A-8CD4-903B-3728CCF6FF24}"/>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5" name="Footer Placeholder 4">
            <a:extLst>
              <a:ext uri="{FF2B5EF4-FFF2-40B4-BE49-F238E27FC236}">
                <a16:creationId xmlns:a16="http://schemas.microsoft.com/office/drawing/2014/main" id="{49D9AF0F-47B9-8634-2D3D-1C107D1BB3B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C197B65-8E12-89E8-24D9-B589E5338CBE}"/>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915537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4FA5A7-B66A-B419-4032-1ABE2A6F9F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25AAAEC2-159F-571B-F455-F2788A22A4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775AD79-020D-A499-356E-F1920E771754}"/>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5" name="Footer Placeholder 4">
            <a:extLst>
              <a:ext uri="{FF2B5EF4-FFF2-40B4-BE49-F238E27FC236}">
                <a16:creationId xmlns:a16="http://schemas.microsoft.com/office/drawing/2014/main" id="{D56FF778-1798-72A5-272A-A6270E75B8F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B4A8B10-BCA4-B56F-5BEF-1A6DDE0A1350}"/>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4054529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7EFD-D2CD-90D5-4689-E5CB0812B4AF}"/>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753AE7DE-5057-5409-1ECC-B39C563265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03A95B7-EB3D-9DF9-1472-1C85AA2A03D4}"/>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5" name="Footer Placeholder 4">
            <a:extLst>
              <a:ext uri="{FF2B5EF4-FFF2-40B4-BE49-F238E27FC236}">
                <a16:creationId xmlns:a16="http://schemas.microsoft.com/office/drawing/2014/main" id="{37C939E6-5D36-0A86-5177-C2D115B069EA}"/>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884C1606-9DF0-625A-2B34-9207F2EB385E}"/>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254436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1082E-8BA4-B7C5-C64C-6AE29E7C6D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9D705B94-6F1B-A00E-070B-C9DD463D2D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80BE1B-1DCA-3D06-5636-B48C90C68DA4}"/>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5" name="Footer Placeholder 4">
            <a:extLst>
              <a:ext uri="{FF2B5EF4-FFF2-40B4-BE49-F238E27FC236}">
                <a16:creationId xmlns:a16="http://schemas.microsoft.com/office/drawing/2014/main" id="{BC774821-7D2D-8A91-D1CF-587027A2FA5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ACF2861-E930-93A8-1907-E8D7C0123844}"/>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326918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DD633-D164-B400-3E30-1C9CAC440D83}"/>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5537E429-0682-418C-838D-6F1D10703D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CEB045B9-2EC6-97FE-B28C-6CC0E04FEC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8A17C741-4EC6-16FA-0D2D-0F12E4DD1E6A}"/>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6" name="Footer Placeholder 5">
            <a:extLst>
              <a:ext uri="{FF2B5EF4-FFF2-40B4-BE49-F238E27FC236}">
                <a16:creationId xmlns:a16="http://schemas.microsoft.com/office/drawing/2014/main" id="{635A8EEF-1C36-7E08-7AF4-B3A59605192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1C9366E-A733-FFF2-FFF2-F35A81F880E2}"/>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130726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739A4-209A-CCD1-F4B6-255113CFD75A}"/>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E7F883C2-EBC8-B715-88FF-6B91C19E21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D2FB69-6434-C399-9998-92C0B22B85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AA035C11-F9E9-6B92-B906-3E405819F8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5B2D8-9FA6-088E-29C9-F8DC319D6D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4597458C-735A-B947-1DC6-43FE396F238D}"/>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8" name="Footer Placeholder 7">
            <a:extLst>
              <a:ext uri="{FF2B5EF4-FFF2-40B4-BE49-F238E27FC236}">
                <a16:creationId xmlns:a16="http://schemas.microsoft.com/office/drawing/2014/main" id="{EE6E9414-2EAC-F756-1846-A35FD5F6833B}"/>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D95952BA-AE0D-1144-E919-138968D1E7D7}"/>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179677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78E0A-F2CA-28FB-771A-D2E4A6B2826C}"/>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8D6DB147-B654-D880-3610-1A012BDCB3F1}"/>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4" name="Footer Placeholder 3">
            <a:extLst>
              <a:ext uri="{FF2B5EF4-FFF2-40B4-BE49-F238E27FC236}">
                <a16:creationId xmlns:a16="http://schemas.microsoft.com/office/drawing/2014/main" id="{109A7C31-875D-CB4A-1F07-92647B65827E}"/>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94D62F86-DB33-E004-0917-43DD9F874B5C}"/>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1608720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7E5ED8-FB1C-A4B0-5F9A-4EEEEFC49A3A}"/>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3" name="Footer Placeholder 2">
            <a:extLst>
              <a:ext uri="{FF2B5EF4-FFF2-40B4-BE49-F238E27FC236}">
                <a16:creationId xmlns:a16="http://schemas.microsoft.com/office/drawing/2014/main" id="{245F96B0-C382-4D21-EE29-5277F84A9E73}"/>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AB43E9F6-42F5-6363-A3B3-E2CFF6055BB7}"/>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1022295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CB0ED-5ECF-993A-0870-E119464C5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67C5CA71-F5FB-1CC5-6C9A-67D5E3440A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4C43722-89FE-10E8-A87A-1725ECF1C9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B14B62-342E-5D25-5A78-F37DF7BA8FF6}"/>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6" name="Footer Placeholder 5">
            <a:extLst>
              <a:ext uri="{FF2B5EF4-FFF2-40B4-BE49-F238E27FC236}">
                <a16:creationId xmlns:a16="http://schemas.microsoft.com/office/drawing/2014/main" id="{BD4F46B1-92E1-164B-843C-A9ABB09390E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02E8040C-A76C-D980-6A31-61DB596B987A}"/>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3919625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335F1-F896-62C8-7B61-521CCCC08D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F0EA96B5-19CA-8969-BD42-B68AEA9E42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D866925D-602C-CBB0-2DD1-7274CE399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DE114E-3A42-4D52-A584-5AC9D45058CB}"/>
              </a:ext>
            </a:extLst>
          </p:cNvPr>
          <p:cNvSpPr>
            <a:spLocks noGrp="1"/>
          </p:cNvSpPr>
          <p:nvPr>
            <p:ph type="dt" sz="half" idx="10"/>
          </p:nvPr>
        </p:nvSpPr>
        <p:spPr/>
        <p:txBody>
          <a:bodyPr/>
          <a:lstStyle/>
          <a:p>
            <a:fld id="{60C689CD-9B64-4F88-B9C8-AAE618873B78}" type="datetimeFigureOut">
              <a:rPr lang="en-ZA" smtClean="0"/>
              <a:t>2023/09/22</a:t>
            </a:fld>
            <a:endParaRPr lang="en-ZA"/>
          </a:p>
        </p:txBody>
      </p:sp>
      <p:sp>
        <p:nvSpPr>
          <p:cNvPr id="6" name="Footer Placeholder 5">
            <a:extLst>
              <a:ext uri="{FF2B5EF4-FFF2-40B4-BE49-F238E27FC236}">
                <a16:creationId xmlns:a16="http://schemas.microsoft.com/office/drawing/2014/main" id="{D2276C74-47CC-508B-A9FD-DCABDC6E42A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02F3129F-F887-27AD-E659-A8F35B69177A}"/>
              </a:ext>
            </a:extLst>
          </p:cNvPr>
          <p:cNvSpPr>
            <a:spLocks noGrp="1"/>
          </p:cNvSpPr>
          <p:nvPr>
            <p:ph type="sldNum" sz="quarter" idx="12"/>
          </p:nvPr>
        </p:nvSpPr>
        <p:spPr/>
        <p:txBody>
          <a:bodyPr/>
          <a:lstStyle/>
          <a:p>
            <a:fld id="{6E3ECB63-D040-4CD8-9E21-44A3F3F1AF29}" type="slidenum">
              <a:rPr lang="en-ZA" smtClean="0"/>
              <a:t>‹#›</a:t>
            </a:fld>
            <a:endParaRPr lang="en-ZA"/>
          </a:p>
        </p:txBody>
      </p:sp>
    </p:spTree>
    <p:extLst>
      <p:ext uri="{BB962C8B-B14F-4D97-AF65-F5344CB8AC3E}">
        <p14:creationId xmlns:p14="http://schemas.microsoft.com/office/powerpoint/2010/main" val="1637356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1552B5-12C0-F85D-DE08-F7D6F3BEF3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8D8C37A6-27E3-A8BB-0915-4A44DE114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384611F-618C-EEDD-4B0C-FC408E46E8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689CD-9B64-4F88-B9C8-AAE618873B78}" type="datetimeFigureOut">
              <a:rPr lang="en-ZA" smtClean="0"/>
              <a:t>2023/09/22</a:t>
            </a:fld>
            <a:endParaRPr lang="en-ZA"/>
          </a:p>
        </p:txBody>
      </p:sp>
      <p:sp>
        <p:nvSpPr>
          <p:cNvPr id="5" name="Footer Placeholder 4">
            <a:extLst>
              <a:ext uri="{FF2B5EF4-FFF2-40B4-BE49-F238E27FC236}">
                <a16:creationId xmlns:a16="http://schemas.microsoft.com/office/drawing/2014/main" id="{FAE88A26-9400-A42E-16C2-CDE6892C9F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A6612E47-29D9-C14C-9DE1-552715478C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ECB63-D040-4CD8-9E21-44A3F3F1AF29}" type="slidenum">
              <a:rPr lang="en-ZA" smtClean="0"/>
              <a:t>‹#›</a:t>
            </a:fld>
            <a:endParaRPr lang="en-ZA"/>
          </a:p>
        </p:txBody>
      </p:sp>
    </p:spTree>
    <p:extLst>
      <p:ext uri="{BB962C8B-B14F-4D97-AF65-F5344CB8AC3E}">
        <p14:creationId xmlns:p14="http://schemas.microsoft.com/office/powerpoint/2010/main" val="2391117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6" name="Rectangle 1045">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0F144966-8657-821F-DF33-4679851218D9}"/>
              </a:ext>
            </a:extLst>
          </p:cNvPr>
          <p:cNvSpPr>
            <a:spLocks noGrp="1"/>
          </p:cNvSpPr>
          <p:nvPr>
            <p:ph type="title"/>
          </p:nvPr>
        </p:nvSpPr>
        <p:spPr>
          <a:xfrm>
            <a:off x="6981824" y="1641752"/>
            <a:ext cx="4524375" cy="1720573"/>
          </a:xfrm>
        </p:spPr>
        <p:txBody>
          <a:bodyPr vert="horz" lIns="91440" tIns="45720" rIns="91440" bIns="45720" rtlCol="0" anchor="t">
            <a:noAutofit/>
          </a:bodyPr>
          <a:lstStyle/>
          <a:p>
            <a:r>
              <a:rPr lang="en-US" sz="2800" b="1" dirty="0">
                <a:solidFill>
                  <a:schemeClr val="bg1"/>
                </a:solidFill>
              </a:rPr>
              <a:t>PERSPECTIVES OF STATE PROSECUTORS ON THE EXPECTED   CONTENT OF FORENSIC SOCIAL WORKERS’ COURT REPORTS</a:t>
            </a:r>
          </a:p>
        </p:txBody>
      </p:sp>
      <p:pic>
        <p:nvPicPr>
          <p:cNvPr id="4" name="Picture 2" descr="Court rules display of South Africa's apartheid flag is racist - Moneyweb">
            <a:extLst>
              <a:ext uri="{FF2B5EF4-FFF2-40B4-BE49-F238E27FC236}">
                <a16:creationId xmlns:a16="http://schemas.microsoft.com/office/drawing/2014/main" id="{54D46C76-6C80-B721-A3B8-39924F2A0C19}"/>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17101" r="1514" b="1"/>
          <a:stretch/>
        </p:blipFill>
        <p:spPr bwMode="auto">
          <a:xfrm>
            <a:off x="827088" y="1498600"/>
            <a:ext cx="5260975" cy="467677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rgbClr val="FFFFFF"/>
          </a:solidFill>
          <a:effectLst>
            <a:outerShdw blurRad="381000" dist="152400" dir="5400000" algn="t" rotWithShape="0">
              <a:prstClr val="black">
                <a:alpha val="10000"/>
              </a:prstClr>
            </a:outerShdw>
          </a:effectLst>
        </p:spPr>
      </p:pic>
      <p:grpSp>
        <p:nvGrpSpPr>
          <p:cNvPr id="1048" name="Group 1047">
            <a:extLst>
              <a:ext uri="{FF2B5EF4-FFF2-40B4-BE49-F238E27FC236}">
                <a16:creationId xmlns:a16="http://schemas.microsoft.com/office/drawing/2014/main" id="{0EAC7AFE-68C0-41EB-A1C7-108E60D7C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7088" y="4795537"/>
            <a:ext cx="5260975" cy="1410656"/>
            <a:chOff x="827088" y="4795537"/>
            <a:chExt cx="5260975" cy="1410656"/>
          </a:xfrm>
        </p:grpSpPr>
        <p:sp>
          <p:nvSpPr>
            <p:cNvPr id="1043" name="Freeform: Shape 1048">
              <a:extLst>
                <a:ext uri="{FF2B5EF4-FFF2-40B4-BE49-F238E27FC236}">
                  <a16:creationId xmlns:a16="http://schemas.microsoft.com/office/drawing/2014/main" id="{127393A7-D6DA-410B-8699-AA56B57BF7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4" name="Freeform: Shape 1049">
              <a:extLst>
                <a:ext uri="{FF2B5EF4-FFF2-40B4-BE49-F238E27FC236}">
                  <a16:creationId xmlns:a16="http://schemas.microsoft.com/office/drawing/2014/main" id="{8EC44C88-69E3-42EE-86E8-9B45F712B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4" name="Content Placeholder 3">
            <a:extLst>
              <a:ext uri="{FF2B5EF4-FFF2-40B4-BE49-F238E27FC236}">
                <a16:creationId xmlns:a16="http://schemas.microsoft.com/office/drawing/2014/main" id="{424DFD19-F08E-52BB-2C0F-10E43925AF34}"/>
              </a:ext>
            </a:extLst>
          </p:cNvPr>
          <p:cNvSpPr>
            <a:spLocks noGrp="1"/>
          </p:cNvSpPr>
          <p:nvPr>
            <p:ph sz="half" idx="2"/>
          </p:nvPr>
        </p:nvSpPr>
        <p:spPr>
          <a:xfrm>
            <a:off x="7115175" y="4032225"/>
            <a:ext cx="4391024" cy="2682000"/>
          </a:xfrm>
        </p:spPr>
        <p:txBody>
          <a:bodyPr vert="horz" lIns="91440" tIns="45720" rIns="91440" bIns="45720" rtlCol="0">
            <a:normAutofit/>
          </a:bodyPr>
          <a:lstStyle/>
          <a:p>
            <a:pPr marL="0"/>
            <a:r>
              <a:rPr lang="en-US" sz="2400" b="1" dirty="0">
                <a:solidFill>
                  <a:schemeClr val="bg1">
                    <a:alpha val="80000"/>
                  </a:schemeClr>
                </a:solidFill>
              </a:rPr>
              <a:t>Dr S Smith </a:t>
            </a:r>
          </a:p>
          <a:p>
            <a:pPr marL="0"/>
            <a:r>
              <a:rPr lang="en-US" sz="2400" b="1" dirty="0">
                <a:solidFill>
                  <a:schemeClr val="bg1">
                    <a:alpha val="80000"/>
                  </a:schemeClr>
                </a:solidFill>
              </a:rPr>
              <a:t>Senior Lecturer</a:t>
            </a:r>
          </a:p>
          <a:p>
            <a:pPr marL="0"/>
            <a:r>
              <a:rPr lang="en-US" sz="2400" b="1" dirty="0">
                <a:solidFill>
                  <a:schemeClr val="bg1">
                    <a:alpha val="80000"/>
                  </a:schemeClr>
                </a:solidFill>
              </a:rPr>
              <a:t>NWU</a:t>
            </a:r>
          </a:p>
        </p:txBody>
      </p:sp>
      <p:pic>
        <p:nvPicPr>
          <p:cNvPr id="1026" name="Picture 2" descr="Donor news | NWU | North-West University">
            <a:extLst>
              <a:ext uri="{FF2B5EF4-FFF2-40B4-BE49-F238E27FC236}">
                <a16:creationId xmlns:a16="http://schemas.microsoft.com/office/drawing/2014/main" id="{341E208A-5232-385B-9837-42EAA2FF63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20024" y="247650"/>
            <a:ext cx="1641182"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69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3F838F-CF50-24DA-662A-570C7956D356}"/>
              </a:ext>
            </a:extLst>
          </p:cNvPr>
          <p:cNvSpPr>
            <a:spLocks noGrp="1"/>
          </p:cNvSpPr>
          <p:nvPr>
            <p:ph type="title"/>
          </p:nvPr>
        </p:nvSpPr>
        <p:spPr>
          <a:xfrm>
            <a:off x="838200" y="365125"/>
            <a:ext cx="10515600" cy="1325563"/>
          </a:xfrm>
        </p:spPr>
        <p:txBody>
          <a:bodyPr>
            <a:normAutofit/>
          </a:bodyPr>
          <a:lstStyle/>
          <a:p>
            <a:r>
              <a:rPr lang="en-ZA" sz="5400" b="1"/>
              <a:t>RECOMMENDATIONS</a:t>
            </a:r>
          </a:p>
        </p:txBody>
      </p:sp>
      <p:sp>
        <p:nvSpPr>
          <p:cNvPr id="1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84A96706-04A8-2530-8B08-55EB7FB4FE77}"/>
              </a:ext>
            </a:extLst>
          </p:cNvPr>
          <p:cNvSpPr>
            <a:spLocks noGrp="1"/>
          </p:cNvSpPr>
          <p:nvPr>
            <p:ph idx="1"/>
          </p:nvPr>
        </p:nvSpPr>
        <p:spPr>
          <a:xfrm>
            <a:off x="838200" y="1929384"/>
            <a:ext cx="10853928" cy="4662678"/>
          </a:xfrm>
        </p:spPr>
        <p:txBody>
          <a:bodyPr>
            <a:normAutofit lnSpcReduction="10000"/>
          </a:bodyPr>
          <a:lstStyle/>
          <a:p>
            <a:pPr>
              <a:spcAft>
                <a:spcPts val="800"/>
              </a:spcAft>
              <a:buSzPts val="1000"/>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Inform all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tate </a:t>
            </a:r>
            <a:r>
              <a:rPr lang="en-ZA" sz="2400" kern="100" dirty="0">
                <a:latin typeface="Arial" panose="020B0604020202020204" pitchFamily="34" charset="0"/>
                <a:ea typeface="Calibri" panose="020F0502020204030204" pitchFamily="34" charset="0"/>
                <a:cs typeface="Times New Roman" panose="02020603050405020304" pitchFamily="18" charset="0"/>
              </a:rPr>
              <a:t>p</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rosecutors about the services of forensic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ocial workers.</a:t>
            </a:r>
          </a:p>
          <a:p>
            <a:pPr>
              <a:spcAft>
                <a:spcPts val="800"/>
              </a:spcAft>
              <a:buSzPts val="1000"/>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Educate these professionals about the various roles of forensic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ocial </a:t>
            </a:r>
            <a:r>
              <a:rPr lang="en-ZA" sz="2400" kern="100" dirty="0">
                <a:latin typeface="Arial" panose="020B0604020202020204" pitchFamily="34" charset="0"/>
                <a:ea typeface="Calibri" panose="020F0502020204030204" pitchFamily="34" charset="0"/>
                <a:cs typeface="Times New Roman" panose="02020603050405020304" pitchFamily="18" charset="0"/>
              </a:rPr>
              <a:t>w</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orkers.</a:t>
            </a:r>
          </a:p>
          <a:p>
            <a:pPr>
              <a:spcAft>
                <a:spcPts val="800"/>
              </a:spcAft>
              <a:buSzPts val="1000"/>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Clarify the differences between forensic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ocial </a:t>
            </a:r>
            <a:r>
              <a:rPr lang="en-ZA" sz="2400" kern="100" dirty="0">
                <a:latin typeface="Arial" panose="020B0604020202020204" pitchFamily="34" charset="0"/>
                <a:ea typeface="Calibri" panose="020F0502020204030204" pitchFamily="34" charset="0"/>
                <a:cs typeface="Times New Roman" panose="02020603050405020304" pitchFamily="18" charset="0"/>
              </a:rPr>
              <a:t>w</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ork, clinical psychology, and therapy to ensure objectivity and neutrality.</a:t>
            </a:r>
          </a:p>
          <a:p>
            <a:pPr>
              <a:spcAft>
                <a:spcPts val="800"/>
              </a:spcAft>
              <a:buSzPts val="1000"/>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Encourage Forensic Social Workers to produce high-quality, court-admissible reports.</a:t>
            </a:r>
          </a:p>
          <a:p>
            <a:pPr>
              <a:spcAft>
                <a:spcPts val="800"/>
              </a:spcAft>
              <a:buSzPts val="1000"/>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Acknowledge the non-standardizable nature of forensic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ocial </a:t>
            </a:r>
            <a:r>
              <a:rPr lang="en-ZA" sz="2400" kern="100" dirty="0">
                <a:latin typeface="Arial" panose="020B0604020202020204" pitchFamily="34" charset="0"/>
                <a:ea typeface="Calibri" panose="020F0502020204030204" pitchFamily="34" charset="0"/>
                <a:cs typeface="Times New Roman" panose="02020603050405020304" pitchFamily="18" charset="0"/>
              </a:rPr>
              <a:t>w</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ork court reports.</a:t>
            </a:r>
          </a:p>
          <a:p>
            <a:pPr>
              <a:spcAft>
                <a:spcPts val="800"/>
              </a:spcAft>
              <a:buSzPts val="1000"/>
              <a:tabLst>
                <a:tab pos="457200" algn="l"/>
              </a:tabLst>
            </a:pPr>
            <a:r>
              <a:rPr lang="en-ZA" sz="2400" dirty="0">
                <a:effectLst/>
                <a:latin typeface="Arial" panose="020B0604020202020204" pitchFamily="34" charset="0"/>
                <a:ea typeface="Calibri" panose="020F0502020204030204" pitchFamily="34" charset="0"/>
                <a:cs typeface="Times New Roman" panose="02020603050405020304" pitchFamily="18" charset="0"/>
              </a:rPr>
              <a:t>Promote the training of professional forensic </a:t>
            </a:r>
            <a:r>
              <a:rPr lang="en-ZA" sz="2400" dirty="0">
                <a:latin typeface="Arial" panose="020B0604020202020204" pitchFamily="34" charset="0"/>
                <a:ea typeface="Calibri" panose="020F0502020204030204" pitchFamily="34" charset="0"/>
                <a:cs typeface="Times New Roman" panose="02020603050405020304" pitchFamily="18" charset="0"/>
              </a:rPr>
              <a:t>s</a:t>
            </a:r>
            <a:r>
              <a:rPr lang="en-ZA" sz="2400" dirty="0">
                <a:effectLst/>
                <a:latin typeface="Arial" panose="020B0604020202020204" pitchFamily="34" charset="0"/>
                <a:ea typeface="Calibri" panose="020F0502020204030204" pitchFamily="34" charset="0"/>
                <a:cs typeface="Times New Roman" panose="02020603050405020304" pitchFamily="18" charset="0"/>
              </a:rPr>
              <a:t>ocial </a:t>
            </a:r>
            <a:r>
              <a:rPr lang="en-ZA" sz="2400" dirty="0">
                <a:latin typeface="Arial" panose="020B0604020202020204" pitchFamily="34" charset="0"/>
                <a:ea typeface="Calibri" panose="020F0502020204030204" pitchFamily="34" charset="0"/>
                <a:cs typeface="Times New Roman" panose="02020603050405020304" pitchFamily="18" charset="0"/>
              </a:rPr>
              <a:t>w</a:t>
            </a:r>
            <a:r>
              <a:rPr lang="en-ZA" sz="2400" dirty="0">
                <a:effectLst/>
                <a:latin typeface="Arial" panose="020B0604020202020204" pitchFamily="34" charset="0"/>
                <a:ea typeface="Calibri" panose="020F0502020204030204" pitchFamily="34" charset="0"/>
                <a:cs typeface="Times New Roman" panose="02020603050405020304" pitchFamily="18" charset="0"/>
              </a:rPr>
              <a:t>orkers in tertiary institutions</a:t>
            </a:r>
            <a:r>
              <a:rPr lang="en-ZA" sz="2200" dirty="0">
                <a:effectLst/>
                <a:latin typeface="Arial" panose="020B0604020202020204" pitchFamily="34" charset="0"/>
                <a:ea typeface="Calibri" panose="020F0502020204030204" pitchFamily="34" charset="0"/>
                <a:cs typeface="Times New Roman" panose="02020603050405020304" pitchFamily="18" charset="0"/>
              </a:rPr>
              <a:t>.</a:t>
            </a:r>
            <a:endParaRPr lang="en-ZA" sz="2200" dirty="0"/>
          </a:p>
        </p:txBody>
      </p:sp>
    </p:spTree>
    <p:extLst>
      <p:ext uri="{BB962C8B-B14F-4D97-AF65-F5344CB8AC3E}">
        <p14:creationId xmlns:p14="http://schemas.microsoft.com/office/powerpoint/2010/main" val="305598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08A8678-C78F-BFA6-AEF3-C06EDB5058E3}"/>
              </a:ext>
            </a:extLst>
          </p:cNvPr>
          <p:cNvSpPr>
            <a:spLocks noGrp="1"/>
          </p:cNvSpPr>
          <p:nvPr>
            <p:ph type="title"/>
          </p:nvPr>
        </p:nvSpPr>
        <p:spPr>
          <a:xfrm>
            <a:off x="555710" y="56355"/>
            <a:ext cx="10515600" cy="1325563"/>
          </a:xfrm>
        </p:spPr>
        <p:txBody>
          <a:bodyPr>
            <a:normAutofit/>
          </a:bodyPr>
          <a:lstStyle/>
          <a:p>
            <a:r>
              <a:rPr lang="en-ZA" dirty="0"/>
              <a:t>INTRODUCTION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93F492B-72E5-D318-56E8-86C770F14EDF}"/>
              </a:ext>
            </a:extLst>
          </p:cNvPr>
          <p:cNvSpPr>
            <a:spLocks noGrp="1"/>
          </p:cNvSpPr>
          <p:nvPr>
            <p:ph idx="1"/>
          </p:nvPr>
        </p:nvSpPr>
        <p:spPr>
          <a:xfrm>
            <a:off x="466725" y="1257300"/>
            <a:ext cx="11439525" cy="5391150"/>
          </a:xfrm>
        </p:spPr>
        <p:txBody>
          <a:bodyPr>
            <a:normAutofit/>
          </a:bodyPr>
          <a:lstStyle/>
          <a:p>
            <a:r>
              <a:rPr lang="en-ZA" sz="2000" dirty="0">
                <a:effectLst/>
                <a:latin typeface="Arial" panose="020B0604020202020204" pitchFamily="34" charset="0"/>
                <a:ea typeface="Calibri" panose="020F0502020204030204" pitchFamily="34" charset="0"/>
                <a:cs typeface="Arial" panose="020B0604020202020204" pitchFamily="34" charset="0"/>
              </a:rPr>
              <a:t>The court is the client of the Forensic Social Worker and Forensic Social Workers often appear before court to provide expert testimony of relevance to the final decision regarding abuse.</a:t>
            </a:r>
          </a:p>
          <a:p>
            <a:r>
              <a:rPr lang="en-ZA" sz="2000" dirty="0">
                <a:effectLst/>
                <a:latin typeface="Arial" panose="020B0604020202020204" pitchFamily="34" charset="0"/>
                <a:ea typeface="Calibri" panose="020F0502020204030204" pitchFamily="34" charset="0"/>
                <a:cs typeface="Arial" panose="020B0604020202020204" pitchFamily="34" charset="0"/>
              </a:rPr>
              <a:t>Testimony by the Forensic Social Worker on the results of the forensic assessment, is primarily given by means of a report, compiled by the Forensic Social Worker</a:t>
            </a:r>
            <a:endParaRPr lang="en-ZA" sz="2000" dirty="0">
              <a:latin typeface="Arial" panose="020B0604020202020204" pitchFamily="34" charset="0"/>
              <a:ea typeface="Calibri" panose="020F0502020204030204" pitchFamily="34" charset="0"/>
              <a:cs typeface="Arial" panose="020B0604020202020204" pitchFamily="34" charset="0"/>
            </a:endParaRPr>
          </a:p>
          <a:p>
            <a:r>
              <a:rPr lang="en-ZA" sz="2000" dirty="0">
                <a:effectLst/>
                <a:latin typeface="Arial" panose="020B0604020202020204" pitchFamily="34" charset="0"/>
                <a:ea typeface="Calibri" panose="020F0502020204030204" pitchFamily="34" charset="0"/>
                <a:cs typeface="Arial" panose="020B0604020202020204" pitchFamily="34" charset="0"/>
              </a:rPr>
              <a:t>Forensic report writing is a complex process that requires careful and meticulous attention in to provide a report of good quality.  </a:t>
            </a:r>
          </a:p>
          <a:p>
            <a:r>
              <a:rPr lang="en-ZA" sz="2000" dirty="0">
                <a:effectLst/>
                <a:latin typeface="Arial" panose="020B0604020202020204" pitchFamily="34" charset="0"/>
                <a:ea typeface="Calibri" panose="020F0502020204030204" pitchFamily="34" charset="0"/>
                <a:cs typeface="Arial" panose="020B0604020202020204" pitchFamily="34" charset="0"/>
              </a:rPr>
              <a:t>However, there is no specific guideline or format for writing a Forensic Social Work report and Social Workers write these reports as they deem fit </a:t>
            </a:r>
          </a:p>
          <a:p>
            <a:r>
              <a:rPr lang="en-ZA" sz="2000" dirty="0">
                <a:effectLst/>
                <a:latin typeface="Arial" panose="020B0604020202020204" pitchFamily="34" charset="0"/>
                <a:ea typeface="Calibri" panose="020F0502020204030204" pitchFamily="34" charset="0"/>
                <a:cs typeface="Arial" panose="020B0604020202020204" pitchFamily="34" charset="0"/>
              </a:rPr>
              <a:t>One of the causes for this may be incomplete documentation as well as that practitioners tend to overlook relevant information, attach too much importance to irrelevant details, are prone to tunnel vision, and tend to be biased to information that confirms their assumptions.  </a:t>
            </a:r>
          </a:p>
          <a:p>
            <a:r>
              <a:rPr lang="en-ZA" sz="2000" dirty="0">
                <a:effectLst/>
                <a:latin typeface="Arial" panose="020B0604020202020204" pitchFamily="34" charset="0"/>
                <a:ea typeface="Calibri" panose="020F0502020204030204" pitchFamily="34" charset="0"/>
                <a:cs typeface="Arial" panose="020B0604020202020204" pitchFamily="34" charset="0"/>
              </a:rPr>
              <a:t>Many legal practitioners also complain that Social Workers are inadequate witnesses, and that their lack of competence in the court adversely affects case decisions </a:t>
            </a:r>
          </a:p>
          <a:p>
            <a:r>
              <a:rPr lang="en-ZA" sz="2000" dirty="0">
                <a:effectLst/>
                <a:latin typeface="Arial" panose="020B0604020202020204" pitchFamily="34" charset="0"/>
                <a:ea typeface="Calibri" panose="020F0502020204030204" pitchFamily="34" charset="0"/>
                <a:cs typeface="Arial" panose="020B0604020202020204" pitchFamily="34" charset="0"/>
              </a:rPr>
              <a:t>Case reports that are formulated vaguely or fail to communicate vital information, might not have intended procedural influence, or might even undermine the quality of the legal process. </a:t>
            </a:r>
            <a:endParaRPr lang="en-ZA" sz="2000" dirty="0">
              <a:latin typeface="Arial" panose="020B0604020202020204" pitchFamily="34" charset="0"/>
              <a:cs typeface="Arial" panose="020B0604020202020204" pitchFamily="34" charset="0"/>
            </a:endParaRPr>
          </a:p>
          <a:p>
            <a:endParaRPr lang="en-ZA" sz="1500" dirty="0"/>
          </a:p>
        </p:txBody>
      </p:sp>
    </p:spTree>
    <p:extLst>
      <p:ext uri="{BB962C8B-B14F-4D97-AF65-F5344CB8AC3E}">
        <p14:creationId xmlns:p14="http://schemas.microsoft.com/office/powerpoint/2010/main" val="1278515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68AC1-8E8E-E8E0-F12D-CD2EEBE093CC}"/>
              </a:ext>
            </a:extLst>
          </p:cNvPr>
          <p:cNvSpPr>
            <a:spLocks noGrp="1"/>
          </p:cNvSpPr>
          <p:nvPr>
            <p:ph type="title"/>
          </p:nvPr>
        </p:nvSpPr>
        <p:spPr/>
        <p:txBody>
          <a:bodyPr/>
          <a:lstStyle/>
          <a:p>
            <a:r>
              <a:rPr lang="en-ZA" b="1" dirty="0"/>
              <a:t>RESEARCH BACKGROUND </a:t>
            </a:r>
          </a:p>
        </p:txBody>
      </p:sp>
      <p:sp>
        <p:nvSpPr>
          <p:cNvPr id="3" name="Content Placeholder 2">
            <a:extLst>
              <a:ext uri="{FF2B5EF4-FFF2-40B4-BE49-F238E27FC236}">
                <a16:creationId xmlns:a16="http://schemas.microsoft.com/office/drawing/2014/main" id="{5F29D415-278B-25DE-4D14-0390968DC886}"/>
              </a:ext>
            </a:extLst>
          </p:cNvPr>
          <p:cNvSpPr>
            <a:spLocks noGrp="1"/>
          </p:cNvSpPr>
          <p:nvPr>
            <p:ph idx="1"/>
          </p:nvPr>
        </p:nvSpPr>
        <p:spPr>
          <a:xfrm>
            <a:off x="585926" y="1580224"/>
            <a:ext cx="10972800" cy="4820575"/>
          </a:xfrm>
        </p:spPr>
        <p:txBody>
          <a:bodyPr>
            <a:normAutofit lnSpcReduction="10000"/>
          </a:bodyPr>
          <a:lstStyle/>
          <a:p>
            <a:r>
              <a:rPr lang="en-ZA" sz="3200" dirty="0">
                <a:latin typeface="Arial" panose="020B0604020202020204" pitchFamily="34" charset="0"/>
                <a:cs typeface="Arial" panose="020B0604020202020204" pitchFamily="34" charset="0"/>
              </a:rPr>
              <a:t>"What are the perspectives of presiding Officers on the expected content of Forensic Social Workers’ court reports?“</a:t>
            </a:r>
          </a:p>
          <a:p>
            <a:r>
              <a:rPr lang="en-ZA" sz="3200" dirty="0">
                <a:latin typeface="Arial" panose="020B0604020202020204" pitchFamily="34" charset="0"/>
                <a:cs typeface="Arial" panose="020B0604020202020204" pitchFamily="34" charset="0"/>
              </a:rPr>
              <a:t>The study aimed to address the concerns raised by state prosecutors regarding the content of forensic social workers’ court reports.</a:t>
            </a:r>
          </a:p>
          <a:p>
            <a:r>
              <a:rPr lang="en-ZA" sz="3200" kern="100" dirty="0">
                <a:effectLst/>
                <a:latin typeface="Arial" panose="020B0604020202020204" pitchFamily="34" charset="0"/>
                <a:ea typeface="Calibri" panose="020F0502020204030204" pitchFamily="34" charset="0"/>
                <a:cs typeface="Arial" panose="020B0604020202020204" pitchFamily="34" charset="0"/>
              </a:rPr>
              <a:t>Face-</a:t>
            </a:r>
            <a:r>
              <a:rPr lang="en-ZA" sz="3200" kern="100" dirty="0">
                <a:latin typeface="Arial" panose="020B0604020202020204" pitchFamily="34" charset="0"/>
                <a:ea typeface="Calibri" panose="020F0502020204030204" pitchFamily="34" charset="0"/>
                <a:cs typeface="Arial" panose="020B0604020202020204" pitchFamily="34" charset="0"/>
              </a:rPr>
              <a:t>to-face, s</a:t>
            </a:r>
            <a:r>
              <a:rPr lang="en-ZA" sz="3200" kern="100" dirty="0">
                <a:effectLst/>
                <a:latin typeface="Arial" panose="020B0604020202020204" pitchFamily="34" charset="0"/>
                <a:ea typeface="Calibri" panose="020F0502020204030204" pitchFamily="34" charset="0"/>
                <a:cs typeface="Arial" panose="020B0604020202020204" pitchFamily="34" charset="0"/>
              </a:rPr>
              <a:t>emi-structured interviews were conducted with17 state prosecutors.</a:t>
            </a:r>
          </a:p>
          <a:p>
            <a:r>
              <a:rPr lang="en-ZA" sz="3200" dirty="0">
                <a:effectLst/>
                <a:latin typeface="Arial" panose="020B0604020202020204" pitchFamily="34" charset="0"/>
                <a:ea typeface="Calibri" panose="020F0502020204030204" pitchFamily="34" charset="0"/>
                <a:cs typeface="Arial" panose="020B0604020202020204" pitchFamily="34" charset="0"/>
              </a:rPr>
              <a:t>To analyse data, the researcher manually arranged qualitative data into themes and identified salient themes, ideas and patterns.</a:t>
            </a:r>
            <a:endParaRPr lang="en-ZA" sz="32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p>
          <a:p>
            <a:endParaRPr lang="en-ZA" dirty="0"/>
          </a:p>
        </p:txBody>
      </p:sp>
    </p:spTree>
    <p:extLst>
      <p:ext uri="{BB962C8B-B14F-4D97-AF65-F5344CB8AC3E}">
        <p14:creationId xmlns:p14="http://schemas.microsoft.com/office/powerpoint/2010/main" val="2005216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6A8DC5-C57C-F39B-70C8-A6CB8EAC9F74}"/>
              </a:ext>
            </a:extLst>
          </p:cNvPr>
          <p:cNvSpPr>
            <a:spLocks noGrp="1"/>
          </p:cNvSpPr>
          <p:nvPr>
            <p:ph type="title"/>
          </p:nvPr>
        </p:nvSpPr>
        <p:spPr>
          <a:xfrm>
            <a:off x="5370205" y="123386"/>
            <a:ext cx="6412220" cy="971990"/>
          </a:xfrm>
        </p:spPr>
        <p:txBody>
          <a:bodyPr>
            <a:normAutofit/>
          </a:bodyPr>
          <a:lstStyle/>
          <a:p>
            <a:r>
              <a:rPr lang="en-ZA" sz="6000" b="1" dirty="0">
                <a:solidFill>
                  <a:schemeClr val="tx2"/>
                </a:solidFill>
              </a:rPr>
              <a:t>FINDINGS </a:t>
            </a:r>
          </a:p>
        </p:txBody>
      </p:sp>
      <p:pic>
        <p:nvPicPr>
          <p:cNvPr id="7" name="Graphic 6" descr="Decision">
            <a:extLst>
              <a:ext uri="{FF2B5EF4-FFF2-40B4-BE49-F238E27FC236}">
                <a16:creationId xmlns:a16="http://schemas.microsoft.com/office/drawing/2014/main" id="{0F9294E2-F872-6BB2-89BE-C45CCCB7C2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9D6D292C-F732-ED78-00CF-AF92D7E45439}"/>
              </a:ext>
            </a:extLst>
          </p:cNvPr>
          <p:cNvSpPr>
            <a:spLocks noGrp="1"/>
          </p:cNvSpPr>
          <p:nvPr>
            <p:ph idx="1"/>
          </p:nvPr>
        </p:nvSpPr>
        <p:spPr>
          <a:xfrm>
            <a:off x="4181475" y="1218762"/>
            <a:ext cx="7122065" cy="5229662"/>
          </a:xfrm>
        </p:spPr>
        <p:txBody>
          <a:bodyPr anchor="ctr">
            <a:normAutofit/>
          </a:bodyPr>
          <a:lstStyle/>
          <a:p>
            <a:r>
              <a:rPr lang="en-ZA" sz="3200" dirty="0">
                <a:solidFill>
                  <a:schemeClr val="tx2"/>
                </a:solidFill>
                <a:latin typeface="Arial" panose="020B0604020202020204" pitchFamily="34" charset="0"/>
                <a:cs typeface="Arial" panose="020B0604020202020204" pitchFamily="34" charset="0"/>
              </a:rPr>
              <a:t>Four main themes could be derived from the data, each with their separate sub-themes:</a:t>
            </a:r>
          </a:p>
          <a:p>
            <a:pPr lvl="1"/>
            <a:r>
              <a:rPr lang="en-ZA" sz="3200" dirty="0">
                <a:solidFill>
                  <a:schemeClr val="tx2"/>
                </a:solidFill>
                <a:effectLst/>
                <a:latin typeface="Arial" panose="020B0604020202020204" pitchFamily="34" charset="0"/>
                <a:ea typeface="Calibri" panose="020F0502020204030204" pitchFamily="34" charset="0"/>
                <a:cs typeface="Arial" panose="020B0604020202020204" pitchFamily="34" charset="0"/>
              </a:rPr>
              <a:t>Views regarding purpose of FSW report</a:t>
            </a:r>
          </a:p>
          <a:p>
            <a:pPr lvl="1"/>
            <a:r>
              <a:rPr lang="en-ZA" sz="3200" dirty="0">
                <a:solidFill>
                  <a:schemeClr val="tx2"/>
                </a:solidFill>
                <a:effectLst/>
                <a:latin typeface="Arial" panose="020B0604020202020204" pitchFamily="34" charset="0"/>
                <a:ea typeface="Calibri" panose="020F0502020204030204" pitchFamily="34" charset="0"/>
                <a:cs typeface="Arial" panose="020B0604020202020204" pitchFamily="34" charset="0"/>
              </a:rPr>
              <a:t>Reasons for the use of FSW court report</a:t>
            </a:r>
            <a:endParaRPr lang="en-ZA" sz="3200" dirty="0">
              <a:solidFill>
                <a:schemeClr val="tx2"/>
              </a:solidFill>
              <a:latin typeface="Arial" panose="020B0604020202020204" pitchFamily="34" charset="0"/>
              <a:ea typeface="Calibri" panose="020F0502020204030204" pitchFamily="34" charset="0"/>
              <a:cs typeface="Arial" panose="020B0604020202020204" pitchFamily="34" charset="0"/>
            </a:endParaRPr>
          </a:p>
          <a:p>
            <a:pPr lvl="1"/>
            <a:r>
              <a:rPr lang="en-ZA" sz="3200" dirty="0">
                <a:solidFill>
                  <a:schemeClr val="tx2"/>
                </a:solidFill>
                <a:effectLst/>
                <a:latin typeface="Arial" panose="020B0604020202020204" pitchFamily="34" charset="0"/>
                <a:ea typeface="Calibri" panose="020F0502020204030204" pitchFamily="34" charset="0"/>
                <a:cs typeface="Arial" panose="020B0604020202020204" pitchFamily="34" charset="0"/>
              </a:rPr>
              <a:t>Views regarding limitations of a FSW court report</a:t>
            </a:r>
          </a:p>
          <a:p>
            <a:pPr lvl="1"/>
            <a:r>
              <a:rPr lang="en-ZA" sz="3200" dirty="0">
                <a:solidFill>
                  <a:schemeClr val="tx2"/>
                </a:solidFill>
                <a:effectLst/>
                <a:latin typeface="Arial" panose="020B0604020202020204" pitchFamily="34" charset="0"/>
                <a:ea typeface="Calibri" panose="020F0502020204030204" pitchFamily="34" charset="0"/>
                <a:cs typeface="Arial" panose="020B0604020202020204" pitchFamily="34" charset="0"/>
              </a:rPr>
              <a:t>Views regarding improving the quality of FSW court report</a:t>
            </a:r>
            <a:endParaRPr lang="en-ZA" sz="3200" dirty="0">
              <a:solidFill>
                <a:schemeClr val="tx2"/>
              </a:solidFill>
              <a:latin typeface="Arial" panose="020B0604020202020204" pitchFamily="34" charset="0"/>
              <a:cs typeface="Arial" panose="020B0604020202020204" pitchFamily="34" charset="0"/>
            </a:endParaRPr>
          </a:p>
          <a:p>
            <a:endParaRPr lang="en-ZA" sz="1800" dirty="0">
              <a:solidFill>
                <a:schemeClr val="tx2"/>
              </a:solidFill>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284457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6D6152B-AC50-B7D9-303F-58CD59BD4FE8}"/>
              </a:ext>
            </a:extLst>
          </p:cNvPr>
          <p:cNvSpPr>
            <a:spLocks noGrp="1"/>
          </p:cNvSpPr>
          <p:nvPr>
            <p:ph type="title"/>
          </p:nvPr>
        </p:nvSpPr>
        <p:spPr>
          <a:xfrm>
            <a:off x="1383564" y="348865"/>
            <a:ext cx="9718111" cy="1576446"/>
          </a:xfrm>
        </p:spPr>
        <p:txBody>
          <a:bodyPr anchor="ctr">
            <a:normAutofit/>
          </a:bodyPr>
          <a:lstStyle/>
          <a:p>
            <a:r>
              <a:rPr lang="en-ZA" sz="4000">
                <a:solidFill>
                  <a:srgbClr val="FFFFFF"/>
                </a:solidFill>
                <a:effectLst/>
                <a:latin typeface="Times New Roman" panose="02020603050405020304" pitchFamily="18" charset="0"/>
                <a:ea typeface="Calibri" panose="020F0502020204030204" pitchFamily="34" charset="0"/>
              </a:rPr>
              <a:t>Views regarding purpose of FSW report</a:t>
            </a:r>
            <a:br>
              <a:rPr lang="en-ZA" sz="4000">
                <a:solidFill>
                  <a:srgbClr val="FFFFFF"/>
                </a:solidFill>
                <a:effectLst/>
                <a:latin typeface="Times New Roman" panose="02020603050405020304" pitchFamily="18" charset="0"/>
                <a:ea typeface="Calibri" panose="020F0502020204030204" pitchFamily="34" charset="0"/>
              </a:rPr>
            </a:br>
            <a:endParaRPr lang="en-ZA" sz="4000">
              <a:solidFill>
                <a:srgbClr val="FFFFFF"/>
              </a:solidFill>
            </a:endParaRPr>
          </a:p>
        </p:txBody>
      </p:sp>
      <p:graphicFrame>
        <p:nvGraphicFramePr>
          <p:cNvPr id="5" name="Content Placeholder 2">
            <a:extLst>
              <a:ext uri="{FF2B5EF4-FFF2-40B4-BE49-F238E27FC236}">
                <a16:creationId xmlns:a16="http://schemas.microsoft.com/office/drawing/2014/main" id="{29620CCA-9617-E174-C8C2-C9FF435C3062}"/>
              </a:ext>
            </a:extLst>
          </p:cNvPr>
          <p:cNvGraphicFramePr>
            <a:graphicFrameLocks noGrp="1"/>
          </p:cNvGraphicFramePr>
          <p:nvPr>
            <p:ph idx="1"/>
            <p:extLst>
              <p:ext uri="{D42A27DB-BD31-4B8C-83A1-F6EECF244321}">
                <p14:modId xmlns:p14="http://schemas.microsoft.com/office/powerpoint/2010/main" val="820527023"/>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6636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A59E44-F2F5-666F-5BBE-4E568327356E}"/>
              </a:ext>
            </a:extLst>
          </p:cNvPr>
          <p:cNvSpPr>
            <a:spLocks noGrp="1"/>
          </p:cNvSpPr>
          <p:nvPr>
            <p:ph type="title"/>
          </p:nvPr>
        </p:nvSpPr>
        <p:spPr>
          <a:xfrm>
            <a:off x="1383564" y="348865"/>
            <a:ext cx="9718111" cy="1576446"/>
          </a:xfrm>
        </p:spPr>
        <p:txBody>
          <a:bodyPr anchor="ctr">
            <a:normAutofit/>
          </a:bodyPr>
          <a:lstStyle/>
          <a:p>
            <a:r>
              <a:rPr lang="en-ZA" sz="4000" dirty="0">
                <a:solidFill>
                  <a:srgbClr val="FFFFFF"/>
                </a:solidFill>
                <a:effectLst/>
                <a:latin typeface="Times New Roman" panose="02020603050405020304" pitchFamily="18" charset="0"/>
                <a:ea typeface="Calibri" panose="020F0502020204030204" pitchFamily="34" charset="0"/>
              </a:rPr>
              <a:t>Reasons for the use of FSW court report</a:t>
            </a:r>
            <a:endParaRPr lang="en-ZA" sz="4000" dirty="0">
              <a:solidFill>
                <a:srgbClr val="FFFFFF"/>
              </a:solidFill>
            </a:endParaRPr>
          </a:p>
        </p:txBody>
      </p:sp>
      <p:graphicFrame>
        <p:nvGraphicFramePr>
          <p:cNvPr id="5" name="Content Placeholder 2">
            <a:extLst>
              <a:ext uri="{FF2B5EF4-FFF2-40B4-BE49-F238E27FC236}">
                <a16:creationId xmlns:a16="http://schemas.microsoft.com/office/drawing/2014/main" id="{DD9B5335-7D7D-EC59-4013-610495E0B90F}"/>
              </a:ext>
            </a:extLst>
          </p:cNvPr>
          <p:cNvGraphicFramePr>
            <a:graphicFrameLocks noGrp="1"/>
          </p:cNvGraphicFramePr>
          <p:nvPr>
            <p:ph idx="1"/>
            <p:extLst>
              <p:ext uri="{D42A27DB-BD31-4B8C-83A1-F6EECF244321}">
                <p14:modId xmlns:p14="http://schemas.microsoft.com/office/powerpoint/2010/main" val="19967079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1364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A59E44-F2F5-666F-5BBE-4E568327356E}"/>
              </a:ext>
            </a:extLst>
          </p:cNvPr>
          <p:cNvSpPr>
            <a:spLocks noGrp="1"/>
          </p:cNvSpPr>
          <p:nvPr>
            <p:ph type="title"/>
          </p:nvPr>
        </p:nvSpPr>
        <p:spPr>
          <a:xfrm>
            <a:off x="1383564" y="348865"/>
            <a:ext cx="9718111" cy="1576446"/>
          </a:xfrm>
        </p:spPr>
        <p:txBody>
          <a:bodyPr anchor="ctr">
            <a:normAutofit/>
          </a:bodyPr>
          <a:lstStyle/>
          <a:p>
            <a:r>
              <a:rPr lang="en-ZA" sz="4000" dirty="0">
                <a:solidFill>
                  <a:schemeClr val="bg1"/>
                </a:solidFill>
                <a:effectLst/>
                <a:latin typeface="Times New Roman" panose="02020603050405020304" pitchFamily="18" charset="0"/>
                <a:ea typeface="Calibri" panose="020F0502020204030204" pitchFamily="34" charset="0"/>
              </a:rPr>
              <a:t>Views regarding limitations of a FSW court report</a:t>
            </a:r>
            <a:endParaRPr lang="en-ZA" sz="4000" dirty="0">
              <a:solidFill>
                <a:schemeClr val="bg1"/>
              </a:solidFill>
            </a:endParaRPr>
          </a:p>
        </p:txBody>
      </p:sp>
      <p:graphicFrame>
        <p:nvGraphicFramePr>
          <p:cNvPr id="5" name="Content Placeholder 2">
            <a:extLst>
              <a:ext uri="{FF2B5EF4-FFF2-40B4-BE49-F238E27FC236}">
                <a16:creationId xmlns:a16="http://schemas.microsoft.com/office/drawing/2014/main" id="{DD9B5335-7D7D-EC59-4013-610495E0B90F}"/>
              </a:ext>
            </a:extLst>
          </p:cNvPr>
          <p:cNvGraphicFramePr>
            <a:graphicFrameLocks noGrp="1"/>
          </p:cNvGraphicFramePr>
          <p:nvPr>
            <p:ph idx="1"/>
            <p:extLst>
              <p:ext uri="{D42A27DB-BD31-4B8C-83A1-F6EECF244321}">
                <p14:modId xmlns:p14="http://schemas.microsoft.com/office/powerpoint/2010/main" val="2255867629"/>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0340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A59E44-F2F5-666F-5BBE-4E568327356E}"/>
              </a:ext>
            </a:extLst>
          </p:cNvPr>
          <p:cNvSpPr>
            <a:spLocks noGrp="1"/>
          </p:cNvSpPr>
          <p:nvPr>
            <p:ph type="title"/>
          </p:nvPr>
        </p:nvSpPr>
        <p:spPr>
          <a:xfrm>
            <a:off x="1383564" y="348865"/>
            <a:ext cx="9718111" cy="1576446"/>
          </a:xfrm>
        </p:spPr>
        <p:txBody>
          <a:bodyPr anchor="ctr">
            <a:normAutofit/>
          </a:bodyPr>
          <a:lstStyle/>
          <a:p>
            <a:r>
              <a:rPr lang="en-ZA" sz="4000" dirty="0">
                <a:solidFill>
                  <a:schemeClr val="bg1"/>
                </a:solidFill>
                <a:effectLst/>
                <a:latin typeface="Times New Roman" panose="02020603050405020304" pitchFamily="18" charset="0"/>
                <a:ea typeface="Calibri" panose="020F0502020204030204" pitchFamily="34" charset="0"/>
              </a:rPr>
              <a:t>Views regarding improving the quality of FSW court report</a:t>
            </a:r>
            <a:endParaRPr lang="en-ZA" sz="4000" dirty="0">
              <a:solidFill>
                <a:schemeClr val="bg1"/>
              </a:solidFill>
            </a:endParaRPr>
          </a:p>
        </p:txBody>
      </p:sp>
      <p:graphicFrame>
        <p:nvGraphicFramePr>
          <p:cNvPr id="5" name="Content Placeholder 2">
            <a:extLst>
              <a:ext uri="{FF2B5EF4-FFF2-40B4-BE49-F238E27FC236}">
                <a16:creationId xmlns:a16="http://schemas.microsoft.com/office/drawing/2014/main" id="{DD9B5335-7D7D-EC59-4013-610495E0B90F}"/>
              </a:ext>
            </a:extLst>
          </p:cNvPr>
          <p:cNvGraphicFramePr>
            <a:graphicFrameLocks noGrp="1"/>
          </p:cNvGraphicFramePr>
          <p:nvPr>
            <p:ph idx="1"/>
            <p:extLst>
              <p:ext uri="{D42A27DB-BD31-4B8C-83A1-F6EECF244321}">
                <p14:modId xmlns:p14="http://schemas.microsoft.com/office/powerpoint/2010/main" val="181586013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4256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2980D3D-2A69-FF91-FBB6-24963EE0A149}"/>
              </a:ext>
            </a:extLst>
          </p:cNvPr>
          <p:cNvSpPr>
            <a:spLocks noGrp="1"/>
          </p:cNvSpPr>
          <p:nvPr>
            <p:ph type="title"/>
          </p:nvPr>
        </p:nvSpPr>
        <p:spPr>
          <a:xfrm>
            <a:off x="815711" y="-171453"/>
            <a:ext cx="9392421" cy="1330841"/>
          </a:xfrm>
        </p:spPr>
        <p:txBody>
          <a:bodyPr>
            <a:normAutofit/>
          </a:bodyPr>
          <a:lstStyle/>
          <a:p>
            <a:r>
              <a:rPr lang="en-ZA" b="1" dirty="0"/>
              <a:t>CONCLUSIONS</a:t>
            </a:r>
          </a:p>
        </p:txBody>
      </p:sp>
      <p:sp>
        <p:nvSpPr>
          <p:cNvPr id="3" name="Content Placeholder 2">
            <a:extLst>
              <a:ext uri="{FF2B5EF4-FFF2-40B4-BE49-F238E27FC236}">
                <a16:creationId xmlns:a16="http://schemas.microsoft.com/office/drawing/2014/main" id="{43D34F72-459B-524F-FE95-F3DC8919098F}"/>
              </a:ext>
            </a:extLst>
          </p:cNvPr>
          <p:cNvSpPr>
            <a:spLocks noGrp="1"/>
          </p:cNvSpPr>
          <p:nvPr>
            <p:ph idx="1"/>
          </p:nvPr>
        </p:nvSpPr>
        <p:spPr>
          <a:xfrm>
            <a:off x="525512" y="1159388"/>
            <a:ext cx="8124576" cy="5489062"/>
          </a:xfrm>
        </p:spPr>
        <p:txBody>
          <a:bodyPr>
            <a:normAutofit fontScale="92500" lnSpcReduction="10000"/>
          </a:bodyPr>
          <a:lstStyle/>
          <a:p>
            <a:pPr marL="342900" lvl="0" indent="-342900">
              <a:spcAft>
                <a:spcPts val="800"/>
              </a:spcAft>
              <a:buSzPts val="1000"/>
              <a:buFont typeface="Symbol" panose="05050102010706020507" pitchFamily="18" charset="2"/>
              <a:buChar char=""/>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The study used a qualitative approach and found that most participants had significant experience in handling CSA cases.</a:t>
            </a:r>
          </a:p>
          <a:p>
            <a:pPr marL="342900" indent="-342900">
              <a:spcAft>
                <a:spcPts val="800"/>
              </a:spcAft>
              <a:buSzPts val="1000"/>
              <a:buFont typeface="Symbol" panose="05050102010706020507" pitchFamily="18" charset="2"/>
              <a:buChar char=""/>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Many of the participants were unfamiliar with the role of forensic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ocial </a:t>
            </a:r>
            <a:r>
              <a:rPr lang="en-ZA" sz="2400" kern="100" dirty="0">
                <a:latin typeface="Arial" panose="020B0604020202020204" pitchFamily="34" charset="0"/>
                <a:ea typeface="Calibri" panose="020F0502020204030204" pitchFamily="34" charset="0"/>
                <a:cs typeface="Times New Roman" panose="02020603050405020304" pitchFamily="18" charset="0"/>
              </a:rPr>
              <a:t>w</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orkers, leading to potential inefficiencies in utilising their services.</a:t>
            </a:r>
          </a:p>
          <a:p>
            <a:pPr marL="342900" lvl="0" indent="-342900">
              <a:spcAft>
                <a:spcPts val="800"/>
              </a:spcAft>
              <a:buSzPts val="1000"/>
              <a:buFont typeface="Symbol" panose="05050102010706020507" pitchFamily="18" charset="2"/>
              <a:buChar char=""/>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Participants generally use forensic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ocial </a:t>
            </a:r>
            <a:r>
              <a:rPr lang="en-ZA" sz="2400" kern="100" dirty="0">
                <a:latin typeface="Arial" panose="020B0604020202020204" pitchFamily="34" charset="0"/>
                <a:ea typeface="Calibri" panose="020F0502020204030204" pitchFamily="34" charset="0"/>
                <a:cs typeface="Times New Roman" panose="02020603050405020304" pitchFamily="18" charset="0"/>
              </a:rPr>
              <a:t>w</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orkers to assess whether a child should testify through an intermediary</a:t>
            </a:r>
            <a:r>
              <a:rPr lang="en-ZA" sz="2400" kern="100" dirty="0">
                <a:latin typeface="Arial" panose="020B0604020202020204" pitchFamily="34" charset="0"/>
                <a:ea typeface="Calibri" panose="020F0502020204030204" pitchFamily="34" charset="0"/>
                <a:cs typeface="Times New Roman" panose="02020603050405020304" pitchFamily="18" charset="0"/>
              </a:rPr>
              <a:t>.</a:t>
            </a:r>
            <a:endParaRPr lang="en-ZA"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800"/>
              </a:spcAft>
              <a:buSzPts val="1000"/>
              <a:buFont typeface="Symbol" panose="05050102010706020507" pitchFamily="18" charset="2"/>
              <a:buChar char=""/>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Participants </a:t>
            </a:r>
            <a:r>
              <a:rPr lang="en-ZA" sz="2400" kern="100" dirty="0">
                <a:latin typeface="Arial" panose="020B0604020202020204" pitchFamily="34" charset="0"/>
                <a:ea typeface="Calibri" panose="020F0502020204030204" pitchFamily="34" charset="0"/>
                <a:cs typeface="Times New Roman" panose="02020603050405020304" pitchFamily="18" charset="0"/>
              </a:rPr>
              <a:t>of</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ten confuse the roles of Forensic Social Workers with clinical psychology or therapy.</a:t>
            </a:r>
          </a:p>
          <a:p>
            <a:pPr marL="342900" lvl="0" indent="-342900">
              <a:spcAft>
                <a:spcPts val="800"/>
              </a:spcAft>
              <a:buSzPts val="1000"/>
              <a:buFont typeface="Symbol" panose="05050102010706020507" pitchFamily="18" charset="2"/>
              <a:buChar char=""/>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Participants perceive forensic </a:t>
            </a:r>
            <a:r>
              <a:rPr lang="en-ZA" sz="2400" kern="100" dirty="0">
                <a:latin typeface="Arial" panose="020B0604020202020204" pitchFamily="34" charset="0"/>
                <a:ea typeface="Calibri" panose="020F0502020204030204" pitchFamily="34" charset="0"/>
                <a:cs typeface="Times New Roman" panose="02020603050405020304" pitchFamily="18" charset="0"/>
              </a:rPr>
              <a:t>s</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ocial </a:t>
            </a:r>
            <a:r>
              <a:rPr lang="en-ZA" sz="2400" kern="100" dirty="0">
                <a:latin typeface="Arial" panose="020B0604020202020204" pitchFamily="34" charset="0"/>
                <a:ea typeface="Calibri" panose="020F0502020204030204" pitchFamily="34" charset="0"/>
                <a:cs typeface="Times New Roman" panose="02020603050405020304" pitchFamily="18" charset="0"/>
              </a:rPr>
              <a:t>w</a:t>
            </a:r>
            <a:r>
              <a:rPr lang="en-ZA" sz="2400" kern="100" dirty="0">
                <a:effectLst/>
                <a:latin typeface="Arial" panose="020B0604020202020204" pitchFamily="34" charset="0"/>
                <a:ea typeface="Calibri" panose="020F0502020204030204" pitchFamily="34" charset="0"/>
                <a:cs typeface="Times New Roman" panose="02020603050405020304" pitchFamily="18" charset="0"/>
              </a:rPr>
              <a:t>orkers as expert witnesses and believe their reports assist the court.</a:t>
            </a:r>
          </a:p>
          <a:p>
            <a:pPr marL="342900" lvl="0" indent="-342900">
              <a:spcAft>
                <a:spcPts val="800"/>
              </a:spcAft>
              <a:buSzPts val="1000"/>
              <a:buFont typeface="Symbol" panose="05050102010706020507" pitchFamily="18" charset="2"/>
              <a:buChar char=""/>
              <a:tabLst>
                <a:tab pos="457200" algn="l"/>
              </a:tabLst>
            </a:pPr>
            <a:r>
              <a:rPr lang="en-ZA" sz="2400" kern="100" dirty="0">
                <a:effectLst/>
                <a:latin typeface="Arial" panose="020B0604020202020204" pitchFamily="34" charset="0"/>
                <a:ea typeface="Calibri" panose="020F0502020204030204" pitchFamily="34" charset="0"/>
                <a:cs typeface="Times New Roman" panose="02020603050405020304" pitchFamily="18" charset="0"/>
              </a:rPr>
              <a:t>There is a lack of training for Forensic Social Workers in South Africa.</a:t>
            </a:r>
          </a:p>
          <a:p>
            <a:endParaRPr lang="en-ZA" sz="1300" dirty="0"/>
          </a:p>
        </p:txBody>
      </p:sp>
      <p:pic>
        <p:nvPicPr>
          <p:cNvPr id="5" name="Picture 4" descr="Glasses on top of a book">
            <a:extLst>
              <a:ext uri="{FF2B5EF4-FFF2-40B4-BE49-F238E27FC236}">
                <a16:creationId xmlns:a16="http://schemas.microsoft.com/office/drawing/2014/main" id="{02F46894-3A95-693A-88D4-B44378034587}"/>
              </a:ext>
            </a:extLst>
          </p:cNvPr>
          <p:cNvPicPr>
            <a:picLocks noChangeAspect="1"/>
          </p:cNvPicPr>
          <p:nvPr/>
        </p:nvPicPr>
        <p:blipFill rotWithShape="1">
          <a:blip r:embed="rId2"/>
          <a:srcRect l="11610" r="36942" b="-1"/>
          <a:stretch/>
        </p:blipFill>
        <p:spPr>
          <a:xfrm>
            <a:off x="8749775" y="1737239"/>
            <a:ext cx="2916714" cy="3755915"/>
          </a:xfrm>
          <a:prstGeom prst="rect">
            <a:avLst/>
          </a:prstGeom>
        </p:spPr>
      </p:pic>
      <p:sp>
        <p:nvSpPr>
          <p:cNvPr id="18" name="Freeform: Shape 17">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7902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641</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Symbol</vt:lpstr>
      <vt:lpstr>Times New Roman</vt:lpstr>
      <vt:lpstr>Office Theme</vt:lpstr>
      <vt:lpstr>PERSPECTIVES OF STATE PROSECUTORS ON THE EXPECTED   CONTENT OF FORENSIC SOCIAL WORKERS’ COURT REPORTS</vt:lpstr>
      <vt:lpstr>INTRODUCTION </vt:lpstr>
      <vt:lpstr>RESEARCH BACKGROUND </vt:lpstr>
      <vt:lpstr>FINDINGS </vt:lpstr>
      <vt:lpstr>Views regarding purpose of FSW report </vt:lpstr>
      <vt:lpstr>Reasons for the use of FSW court report</vt:lpstr>
      <vt:lpstr>Views regarding limitations of a FSW court report</vt:lpstr>
      <vt:lpstr>Views regarding improving the quality of FSW court report</vt:lpstr>
      <vt:lpstr>CONCLUSIONS</vt:lpstr>
      <vt:lpstr>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PERSPECTIVES OF STATE PROSECUTORS ON THE EXPECTED   CONTENT OF FORENSIC SOCIAL WORKERS’ COURT REPORTS</dc:title>
  <dc:creator>Reviewer</dc:creator>
  <cp:lastModifiedBy>Reviewer </cp:lastModifiedBy>
  <cp:revision>5</cp:revision>
  <dcterms:created xsi:type="dcterms:W3CDTF">2023-09-21T09:09:47Z</dcterms:created>
  <dcterms:modified xsi:type="dcterms:W3CDTF">2023-09-22T13:05:36Z</dcterms:modified>
</cp:coreProperties>
</file>