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25"/>
  </p:notesMasterIdLst>
  <p:sldIdLst>
    <p:sldId id="364" r:id="rId3"/>
    <p:sldId id="342" r:id="rId4"/>
    <p:sldId id="377" r:id="rId5"/>
    <p:sldId id="344" r:id="rId6"/>
    <p:sldId id="347" r:id="rId7"/>
    <p:sldId id="348" r:id="rId8"/>
    <p:sldId id="385" r:id="rId9"/>
    <p:sldId id="346" r:id="rId10"/>
    <p:sldId id="373" r:id="rId11"/>
    <p:sldId id="376" r:id="rId12"/>
    <p:sldId id="378" r:id="rId13"/>
    <p:sldId id="374" r:id="rId14"/>
    <p:sldId id="369" r:id="rId15"/>
    <p:sldId id="379" r:id="rId16"/>
    <p:sldId id="371" r:id="rId17"/>
    <p:sldId id="380" r:id="rId18"/>
    <p:sldId id="356" r:id="rId19"/>
    <p:sldId id="382" r:id="rId20"/>
    <p:sldId id="381" r:id="rId21"/>
    <p:sldId id="383" r:id="rId22"/>
    <p:sldId id="384" r:id="rId23"/>
    <p:sldId id="38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658" autoAdjust="0"/>
  </p:normalViewPr>
  <p:slideViewPr>
    <p:cSldViewPr snapToGrid="0">
      <p:cViewPr varScale="1">
        <p:scale>
          <a:sx n="59" d="100"/>
          <a:sy n="59" d="100"/>
        </p:scale>
        <p:origin x="11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D20D03-C42E-4B05-9FEC-730668C3AF42}" type="datetimeFigureOut">
              <a:rPr lang="en-ZA" smtClean="0"/>
              <a:t>2023/09/24</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6015A6-B98D-4BF2-921F-FC9FBFDC624A}" type="slidenum">
              <a:rPr lang="en-ZA" smtClean="0"/>
              <a:t>‹#›</a:t>
            </a:fld>
            <a:endParaRPr lang="en-ZA"/>
          </a:p>
        </p:txBody>
      </p:sp>
    </p:spTree>
    <p:extLst>
      <p:ext uri="{BB962C8B-B14F-4D97-AF65-F5344CB8AC3E}">
        <p14:creationId xmlns:p14="http://schemas.microsoft.com/office/powerpoint/2010/main" val="526204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notes"/>
          <p:cNvSpPr txBox="1">
            <a:spLocks noGrp="1"/>
          </p:cNvSpPr>
          <p:nvPr>
            <p:ph type="body" idx="1"/>
          </p:nvPr>
        </p:nvSpPr>
        <p:spPr>
          <a:xfrm>
            <a:off x="671512" y="4751387"/>
            <a:ext cx="5381625" cy="38877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26" name="Google Shape;126;p1:notes"/>
          <p:cNvSpPr>
            <a:spLocks noGrp="1" noRot="1" noChangeAspect="1"/>
          </p:cNvSpPr>
          <p:nvPr>
            <p:ph type="sldImg" idx="2"/>
          </p:nvPr>
        </p:nvSpPr>
        <p:spPr>
          <a:xfrm>
            <a:off x="400050" y="1233488"/>
            <a:ext cx="5924550" cy="3333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85628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ZA" dirty="0"/>
          </a:p>
        </p:txBody>
      </p:sp>
      <p:sp>
        <p:nvSpPr>
          <p:cNvPr id="4" name="Slide Number Placeholder 3"/>
          <p:cNvSpPr>
            <a:spLocks noGrp="1"/>
          </p:cNvSpPr>
          <p:nvPr>
            <p:ph type="sldNum" sz="quarter" idx="5"/>
          </p:nvPr>
        </p:nvSpPr>
        <p:spPr/>
        <p:txBody>
          <a:bodyPr/>
          <a:lstStyle/>
          <a:p>
            <a:fld id="{AB6015A6-B98D-4BF2-921F-FC9FBFDC624A}" type="slidenum">
              <a:rPr lang="en-ZA" smtClean="0"/>
              <a:t>15</a:t>
            </a:fld>
            <a:endParaRPr lang="en-ZA"/>
          </a:p>
        </p:txBody>
      </p:sp>
    </p:spTree>
    <p:extLst>
      <p:ext uri="{BB962C8B-B14F-4D97-AF65-F5344CB8AC3E}">
        <p14:creationId xmlns:p14="http://schemas.microsoft.com/office/powerpoint/2010/main" val="3284686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AB6015A6-B98D-4BF2-921F-FC9FBFDC624A}" type="slidenum">
              <a:rPr lang="en-ZA" smtClean="0"/>
              <a:t>17</a:t>
            </a:fld>
            <a:endParaRPr lang="en-ZA"/>
          </a:p>
        </p:txBody>
      </p:sp>
    </p:spTree>
    <p:extLst>
      <p:ext uri="{BB962C8B-B14F-4D97-AF65-F5344CB8AC3E}">
        <p14:creationId xmlns:p14="http://schemas.microsoft.com/office/powerpoint/2010/main" val="15406793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Social development fails to address systemic and structural issues. </a:t>
            </a:r>
          </a:p>
          <a:p>
            <a:pPr marL="171450" indent="-171450">
              <a:buFont typeface="Arial" panose="020B0604020202020204" pitchFamily="34" charset="0"/>
              <a:buChar char="•"/>
            </a:pPr>
            <a:r>
              <a:rPr lang="en-US" dirty="0"/>
              <a:t>Social development is band-aid.</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B6015A6-B98D-4BF2-921F-FC9FBFDC624A}" type="slidenum">
              <a:rPr lang="en-ZA" smtClean="0"/>
              <a:t>19</a:t>
            </a:fld>
            <a:endParaRPr lang="en-ZA"/>
          </a:p>
        </p:txBody>
      </p:sp>
    </p:spTree>
    <p:extLst>
      <p:ext uri="{BB962C8B-B14F-4D97-AF65-F5344CB8AC3E}">
        <p14:creationId xmlns:p14="http://schemas.microsoft.com/office/powerpoint/2010/main" val="2046204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ZA" sz="1800" dirty="0">
                <a:effectLst/>
                <a:latin typeface="Times New Roman" panose="02020603050405020304" pitchFamily="18" charset="0"/>
                <a:ea typeface="Calibri" panose="020F0502020204030204" pitchFamily="34" charset="0"/>
              </a:rPr>
              <a:t>As administered within the social development approach, social grants inhibit people's self-sufficiency and drive to work out of poverty, a condition known as a dependence syndrome.</a:t>
            </a:r>
            <a:endParaRPr lang="en-US" dirty="0"/>
          </a:p>
        </p:txBody>
      </p:sp>
      <p:sp>
        <p:nvSpPr>
          <p:cNvPr id="4" name="Slide Number Placeholder 3"/>
          <p:cNvSpPr>
            <a:spLocks noGrp="1"/>
          </p:cNvSpPr>
          <p:nvPr>
            <p:ph type="sldNum" sz="quarter" idx="5"/>
          </p:nvPr>
        </p:nvSpPr>
        <p:spPr/>
        <p:txBody>
          <a:bodyPr/>
          <a:lstStyle/>
          <a:p>
            <a:fld id="{AB6015A6-B98D-4BF2-921F-FC9FBFDC624A}" type="slidenum">
              <a:rPr lang="en-ZA" smtClean="0"/>
              <a:t>20</a:t>
            </a:fld>
            <a:endParaRPr lang="en-ZA"/>
          </a:p>
        </p:txBody>
      </p:sp>
    </p:spTree>
    <p:extLst>
      <p:ext uri="{BB962C8B-B14F-4D97-AF65-F5344CB8AC3E}">
        <p14:creationId xmlns:p14="http://schemas.microsoft.com/office/powerpoint/2010/main" val="2451842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ZA" sz="1800" dirty="0">
                <a:effectLst/>
                <a:latin typeface="Arial" panose="020B0604020202020204" pitchFamily="34" charset="0"/>
                <a:ea typeface="Calibri" panose="020F0502020204030204" pitchFamily="34" charset="0"/>
              </a:rPr>
              <a:t>Evidence suggests that the social development approach lacks relevance and appropriateness outside the Euro-North American axis and remains Eurocentric in all aspects.</a:t>
            </a:r>
          </a:p>
          <a:p>
            <a:pPr marL="285750" indent="-285750">
              <a:buFont typeface="Arial" panose="020B0604020202020204" pitchFamily="34" charset="0"/>
              <a:buChar char="•"/>
            </a:pPr>
            <a:r>
              <a:rPr lang="en-ZA" sz="1800" dirty="0">
                <a:effectLst/>
                <a:latin typeface="Arial" panose="020B0604020202020204" pitchFamily="34" charset="0"/>
                <a:ea typeface="Calibri" panose="020F0502020204030204" pitchFamily="34" charset="0"/>
              </a:rPr>
              <a:t>Social work in South Africa has not made a major impact in addressing large-scale poverty.</a:t>
            </a:r>
          </a:p>
          <a:p>
            <a:pPr marL="285750" indent="-285750">
              <a:buFont typeface="Arial" panose="020B0604020202020204" pitchFamily="34" charset="0"/>
              <a:buChar char="•"/>
            </a:pPr>
            <a:r>
              <a:rPr lang="en-ZA" sz="1800" dirty="0">
                <a:effectLst/>
                <a:latin typeface="Arial" panose="020B0604020202020204" pitchFamily="34" charset="0"/>
                <a:ea typeface="Calibri" panose="020F0502020204030204" pitchFamily="34" charset="0"/>
              </a:rPr>
              <a:t>Indigenous knowledge systems need to take precedence to realise relevance of Social Work practice approaches in South Africa.</a:t>
            </a:r>
          </a:p>
          <a:p>
            <a:pPr marL="285750" indent="-285750">
              <a:buFont typeface="Arial" panose="020B0604020202020204" pitchFamily="34" charset="0"/>
              <a:buChar char="•"/>
            </a:pPr>
            <a:r>
              <a:rPr lang="en-ZA" sz="1800" dirty="0">
                <a:effectLst/>
                <a:latin typeface="Arial" panose="020B0604020202020204" pitchFamily="34" charset="0"/>
                <a:ea typeface="Calibri" panose="020F0502020204030204" pitchFamily="34" charset="0"/>
              </a:rPr>
              <a:t>Social work in post-colonial contexts such as Africa remains entangled in a struggle for relevance because its content and outlook remain embedded in first world principles and approaches.</a:t>
            </a:r>
          </a:p>
          <a:p>
            <a:pPr marL="285750" indent="-285750">
              <a:buFont typeface="Arial" panose="020B0604020202020204" pitchFamily="34" charset="0"/>
              <a:buChar char="•"/>
            </a:pPr>
            <a:r>
              <a:rPr lang="en-ZA" sz="1800" dirty="0">
                <a:effectLst/>
                <a:latin typeface="Arial" panose="020B0604020202020204" pitchFamily="34" charset="0"/>
                <a:ea typeface="Calibri" panose="020F0502020204030204" pitchFamily="34" charset="0"/>
              </a:rPr>
              <a:t>The challenge facing social work in the 21st century is the need for indigenous practice modalities relevant to the local people.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800" dirty="0">
                <a:effectLst/>
                <a:latin typeface="Arial" panose="020B0604020202020204" pitchFamily="34" charset="0"/>
                <a:ea typeface="Calibri" panose="020F0502020204030204" pitchFamily="34" charset="0"/>
                <a:cs typeface="Times New Roman" panose="02020603050405020304" pitchFamily="18" charset="0"/>
              </a:rPr>
              <a:t>The social development approach does not represent the African values system and nor relatable to the African social systems.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800" dirty="0">
                <a:effectLst/>
                <a:latin typeface="Arial" panose="020B0604020202020204" pitchFamily="34" charset="0"/>
                <a:ea typeface="Calibri" panose="020F0502020204030204" pitchFamily="34" charset="0"/>
                <a:cs typeface="Times New Roman" panose="02020603050405020304" pitchFamily="18" charset="0"/>
              </a:rPr>
              <a:t>Thus, the present study responds to the need to co-construct an Afrocentric approach to social work practice for South Africa's relevance.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B6015A6-B98D-4BF2-921F-FC9FBFDC624A}" type="slidenum">
              <a:rPr lang="en-ZA" smtClean="0"/>
              <a:t>21</a:t>
            </a:fld>
            <a:endParaRPr lang="en-ZA"/>
          </a:p>
        </p:txBody>
      </p:sp>
    </p:spTree>
    <p:extLst>
      <p:ext uri="{BB962C8B-B14F-4D97-AF65-F5344CB8AC3E}">
        <p14:creationId xmlns:p14="http://schemas.microsoft.com/office/powerpoint/2010/main" val="3252762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0050" y="1233488"/>
            <a:ext cx="5924550" cy="333375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smtClean="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2</a:t>
            </a:fld>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830792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Fanon </a:t>
            </a:r>
          </a:p>
        </p:txBody>
      </p:sp>
      <p:sp>
        <p:nvSpPr>
          <p:cNvPr id="4" name="Slide Number Placeholder 3"/>
          <p:cNvSpPr>
            <a:spLocks noGrp="1"/>
          </p:cNvSpPr>
          <p:nvPr>
            <p:ph type="sldNum" sz="quarter" idx="5"/>
          </p:nvPr>
        </p:nvSpPr>
        <p:spPr/>
        <p:txBody>
          <a:bodyPr/>
          <a:lstStyle/>
          <a:p>
            <a:fld id="{AB6015A6-B98D-4BF2-921F-FC9FBFDC624A}" type="slidenum">
              <a:rPr lang="en-ZA" smtClean="0"/>
              <a:t>3</a:t>
            </a:fld>
            <a:endParaRPr lang="en-ZA"/>
          </a:p>
        </p:txBody>
      </p:sp>
    </p:spTree>
    <p:extLst>
      <p:ext uri="{BB962C8B-B14F-4D97-AF65-F5344CB8AC3E}">
        <p14:creationId xmlns:p14="http://schemas.microsoft.com/office/powerpoint/2010/main" val="2623064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0050" y="1233488"/>
            <a:ext cx="5924550" cy="333375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ZA" dirty="0"/>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smtClean="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4</a:t>
            </a:fld>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27690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0050" y="1233488"/>
            <a:ext cx="5924550" cy="3333750"/>
          </a:xfrm>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ZA" sz="1800" dirty="0">
                <a:effectLst/>
                <a:latin typeface="Arial" panose="020B0604020202020204" pitchFamily="34" charset="0"/>
                <a:ea typeface="Calibri" panose="020F0502020204030204" pitchFamily="34" charset="0"/>
              </a:rPr>
              <a:t>Critical social work has a political mandate, to address social injustices, emancipate, challenge domination and oppression in all forms.</a:t>
            </a:r>
          </a:p>
          <a:p>
            <a:pPr marL="285750" indent="-285750">
              <a:buFont typeface="Arial" panose="020B0604020202020204" pitchFamily="34" charset="0"/>
              <a:buChar char="•"/>
            </a:pPr>
            <a:r>
              <a:rPr lang="en-ZA" sz="1800" dirty="0">
                <a:effectLst/>
                <a:latin typeface="Arial" panose="020B0604020202020204" pitchFamily="34" charset="0"/>
                <a:ea typeface="Calibri" panose="020F0502020204030204" pitchFamily="34" charset="0"/>
              </a:rPr>
              <a:t>In this study, the critical social work theory will serve as a tool to challenge the Eurocentric domination nature of social work practice, thus giving a voice to the African social workers and community members whose voices have been silenced through domination.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800" dirty="0">
                <a:effectLst/>
                <a:latin typeface="Arial" panose="020B0604020202020204" pitchFamily="34" charset="0"/>
                <a:ea typeface="Calibri" panose="020F0502020204030204" pitchFamily="34" charset="0"/>
                <a:cs typeface="Times New Roman" panose="02020603050405020304" pitchFamily="18" charset="0"/>
              </a:rPr>
              <a:t>Africana existential philosophy seeks to inquire into ‘the intellectual foundations’ of Africana cultures. This philosophy is founded on the lived experiences of being Black in the anti-black world and to configure a way of liberation.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800" dirty="0">
                <a:effectLst/>
                <a:latin typeface="Arial" panose="020B0604020202020204" pitchFamily="34" charset="0"/>
                <a:ea typeface="Calibri" panose="020F0502020204030204" pitchFamily="34" charset="0"/>
                <a:cs typeface="Times New Roman" panose="02020603050405020304" pitchFamily="18" charset="0"/>
              </a:rPr>
              <a:t>Asante (2006) defines Afrocentricity as a way of being, including thinking and writing from the standpoint that privileges Africa as a starting point of subjectivity and analysis.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800" dirty="0">
                <a:effectLst/>
                <a:latin typeface="Arial" panose="020B0604020202020204" pitchFamily="34" charset="0"/>
                <a:ea typeface="Calibri" panose="020F0502020204030204" pitchFamily="34" charset="0"/>
                <a:cs typeface="Times New Roman" panose="02020603050405020304" pitchFamily="18" charset="0"/>
              </a:rPr>
              <a:t>Afrocentricity is a “quality of thought and practice rooted in the cultural image and human interests of African people", which is central to what should constitute an education in Africa.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800" dirty="0">
                <a:effectLst/>
                <a:latin typeface="Arial" panose="020B0604020202020204" pitchFamily="34" charset="0"/>
                <a:ea typeface="Calibri" panose="020F0502020204030204" pitchFamily="34" charset="0"/>
              </a:rPr>
              <a:t>Post-colonial theory in social work gives voice to the previously silenced and marginalised indigenous people and their knowledge systems.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ZA" dirty="0"/>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smtClean="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8</a:t>
            </a:fld>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271232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0050" y="1233488"/>
            <a:ext cx="5924550" cy="333375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smtClean="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9</a:t>
            </a:fld>
            <a:endParaRPr kumimoji="0" lang="en-US"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877769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0050" y="1233488"/>
            <a:ext cx="5924550" cy="333375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smtClean="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10</a:t>
            </a:fld>
            <a:endParaRPr kumimoji="0" lang="en-US"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471455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0050" y="1233488"/>
            <a:ext cx="5924550" cy="333375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smtClean="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12</a:t>
            </a:fld>
            <a:endParaRPr kumimoji="0" lang="en-US"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2808233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ZA" dirty="0"/>
          </a:p>
        </p:txBody>
      </p:sp>
      <p:sp>
        <p:nvSpPr>
          <p:cNvPr id="4" name="Slide Number Placeholder 3"/>
          <p:cNvSpPr>
            <a:spLocks noGrp="1"/>
          </p:cNvSpPr>
          <p:nvPr>
            <p:ph type="sldNum" sz="quarter" idx="5"/>
          </p:nvPr>
        </p:nvSpPr>
        <p:spPr/>
        <p:txBody>
          <a:bodyPr/>
          <a:lstStyle/>
          <a:p>
            <a:fld id="{AB6015A6-B98D-4BF2-921F-FC9FBFDC624A}" type="slidenum">
              <a:rPr lang="en-ZA" smtClean="0"/>
              <a:t>13</a:t>
            </a:fld>
            <a:endParaRPr lang="en-ZA"/>
          </a:p>
        </p:txBody>
      </p:sp>
    </p:spTree>
    <p:extLst>
      <p:ext uri="{BB962C8B-B14F-4D97-AF65-F5344CB8AC3E}">
        <p14:creationId xmlns:p14="http://schemas.microsoft.com/office/powerpoint/2010/main" val="4242748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431800" y="404284"/>
            <a:ext cx="11328400" cy="7916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431801" y="1483784"/>
            <a:ext cx="11341100" cy="4641849"/>
          </a:xfrm>
          <a:prstGeom prst="rect">
            <a:avLst/>
          </a:prstGeom>
          <a:noFill/>
          <a:ln>
            <a:noFill/>
          </a:ln>
        </p:spPr>
        <p:txBody>
          <a:bodyPr spcFirstLastPara="1" wrap="square" lIns="91425" tIns="45700" rIns="91425" bIns="45700" anchor="t" anchorCtr="0">
            <a:noAutofit/>
          </a:bodyPr>
          <a:lstStyle>
            <a:lvl1pPr marL="609585" lvl="0" indent="-440256" algn="l">
              <a:spcBef>
                <a:spcPts val="533"/>
              </a:spcBef>
              <a:spcAft>
                <a:spcPts val="0"/>
              </a:spcAft>
              <a:buClr>
                <a:srgbClr val="FEC000"/>
              </a:buClr>
              <a:buSzPts val="1600"/>
              <a:buChar char="▪"/>
              <a:defRPr sz="2667">
                <a:latin typeface="Avenir"/>
                <a:ea typeface="Avenir"/>
                <a:cs typeface="Avenir"/>
                <a:sym typeface="Avenir"/>
              </a:defRPr>
            </a:lvl1pPr>
            <a:lvl2pPr marL="1219170" lvl="1" indent="-440256" algn="l">
              <a:spcBef>
                <a:spcPts val="533"/>
              </a:spcBef>
              <a:spcAft>
                <a:spcPts val="0"/>
              </a:spcAft>
              <a:buClr>
                <a:srgbClr val="FEC000"/>
              </a:buClr>
              <a:buSzPts val="1600"/>
              <a:buFont typeface="Avenir"/>
              <a:buChar char="•"/>
              <a:defRPr sz="2667">
                <a:latin typeface="Avenir"/>
                <a:ea typeface="Avenir"/>
                <a:cs typeface="Avenir"/>
                <a:sym typeface="Avenir"/>
              </a:defRPr>
            </a:lvl2pPr>
            <a:lvl3pPr marL="1828754" lvl="2" indent="-440256" algn="l">
              <a:spcBef>
                <a:spcPts val="533"/>
              </a:spcBef>
              <a:spcAft>
                <a:spcPts val="0"/>
              </a:spcAft>
              <a:buClr>
                <a:srgbClr val="FEC000"/>
              </a:buClr>
              <a:buSzPts val="1600"/>
              <a:buChar char="-"/>
              <a:defRPr sz="2667">
                <a:latin typeface="Avenir"/>
                <a:ea typeface="Avenir"/>
                <a:cs typeface="Avenir"/>
                <a:sym typeface="Avenir"/>
              </a:defRPr>
            </a:lvl3pPr>
            <a:lvl4pPr marL="2438339" lvl="3" indent="-440256" algn="l">
              <a:spcBef>
                <a:spcPts val="533"/>
              </a:spcBef>
              <a:spcAft>
                <a:spcPts val="0"/>
              </a:spcAft>
              <a:buClr>
                <a:srgbClr val="FEC000"/>
              </a:buClr>
              <a:buSzPts val="1600"/>
              <a:buChar char="▪"/>
              <a:defRPr sz="2667">
                <a:latin typeface="Avenir"/>
                <a:ea typeface="Avenir"/>
                <a:cs typeface="Avenir"/>
                <a:sym typeface="Avenir"/>
              </a:defRPr>
            </a:lvl4pPr>
            <a:lvl5pPr marL="3047924" lvl="4" indent="-440256" algn="l">
              <a:spcBef>
                <a:spcPts val="533"/>
              </a:spcBef>
              <a:spcAft>
                <a:spcPts val="0"/>
              </a:spcAft>
              <a:buClr>
                <a:srgbClr val="FEC000"/>
              </a:buClr>
              <a:buSzPts val="1600"/>
              <a:buChar char="▪"/>
              <a:defRPr sz="2667">
                <a:latin typeface="Avenir"/>
                <a:ea typeface="Avenir"/>
                <a:cs typeface="Avenir"/>
                <a:sym typeface="Avenir"/>
              </a:defRPr>
            </a:lvl5pPr>
            <a:lvl6pPr marL="3657509" lvl="5" indent="-457189" algn="l">
              <a:spcBef>
                <a:spcPts val="480"/>
              </a:spcBef>
              <a:spcAft>
                <a:spcPts val="0"/>
              </a:spcAft>
              <a:buSzPts val="1800"/>
              <a:buChar char="▪"/>
              <a:defRPr/>
            </a:lvl6pPr>
            <a:lvl7pPr marL="4267093" lvl="6" indent="-457189" algn="l">
              <a:spcBef>
                <a:spcPts val="480"/>
              </a:spcBef>
              <a:spcAft>
                <a:spcPts val="0"/>
              </a:spcAft>
              <a:buSzPts val="1800"/>
              <a:buChar char="▪"/>
              <a:defRPr/>
            </a:lvl7pPr>
            <a:lvl8pPr marL="4876678" lvl="7" indent="-457189" algn="l">
              <a:spcBef>
                <a:spcPts val="480"/>
              </a:spcBef>
              <a:spcAft>
                <a:spcPts val="0"/>
              </a:spcAft>
              <a:buSzPts val="1800"/>
              <a:buChar char="▪"/>
              <a:defRPr/>
            </a:lvl8pPr>
            <a:lvl9pPr marL="5486263" lvl="8" indent="-457189" algn="l">
              <a:spcBef>
                <a:spcPts val="480"/>
              </a:spcBef>
              <a:spcAft>
                <a:spcPts val="0"/>
              </a:spcAft>
              <a:buSzPts val="1800"/>
              <a:buChar char="▪"/>
              <a:defRPr/>
            </a:lvl9pPr>
          </a:lstStyle>
          <a:p>
            <a:endParaRPr/>
          </a:p>
        </p:txBody>
      </p:sp>
    </p:spTree>
    <p:extLst>
      <p:ext uri="{BB962C8B-B14F-4D97-AF65-F5344CB8AC3E}">
        <p14:creationId xmlns:p14="http://schemas.microsoft.com/office/powerpoint/2010/main" val="2884173309"/>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NMU Title Slide">
  <p:cSld name="NMU Title Slide">
    <p:spTree>
      <p:nvGrpSpPr>
        <p:cNvPr id="1" name="Shape 13"/>
        <p:cNvGrpSpPr/>
        <p:nvPr/>
      </p:nvGrpSpPr>
      <p:grpSpPr>
        <a:xfrm>
          <a:off x="0" y="0"/>
          <a:ext cx="0" cy="0"/>
          <a:chOff x="0" y="0"/>
          <a:chExt cx="0" cy="0"/>
        </a:xfrm>
      </p:grpSpPr>
      <p:sp>
        <p:nvSpPr>
          <p:cNvPr id="14" name="Google Shape;14;p2"/>
          <p:cNvSpPr txBox="1">
            <a:spLocks noGrp="1"/>
          </p:cNvSpPr>
          <p:nvPr>
            <p:ph type="title"/>
          </p:nvPr>
        </p:nvSpPr>
        <p:spPr>
          <a:xfrm>
            <a:off x="838200" y="3468476"/>
            <a:ext cx="10515600" cy="757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3600" b="1">
                <a:solidFill>
                  <a:schemeClr val="lt1"/>
                </a:solidFill>
                <a:latin typeface="Avenir"/>
                <a:ea typeface="Avenir"/>
                <a:cs typeface="Avenir"/>
                <a:sym typeface="Aveni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body" idx="1"/>
          </p:nvPr>
        </p:nvSpPr>
        <p:spPr>
          <a:xfrm>
            <a:off x="838200" y="4360946"/>
            <a:ext cx="10515600" cy="429759"/>
          </a:xfrm>
          <a:prstGeom prst="rect">
            <a:avLst/>
          </a:prstGeom>
          <a:noFill/>
          <a:ln>
            <a:noFill/>
          </a:ln>
        </p:spPr>
        <p:txBody>
          <a:bodyPr spcFirstLastPara="1" wrap="square" lIns="91425" tIns="45700" rIns="91425" bIns="45700" anchor="t" anchorCtr="0">
            <a:noAutofit/>
          </a:bodyPr>
          <a:lstStyle>
            <a:lvl1pPr marL="609585" lvl="0" indent="-304792" algn="ctr">
              <a:spcBef>
                <a:spcPts val="480"/>
              </a:spcBef>
              <a:spcAft>
                <a:spcPts val="0"/>
              </a:spcAft>
              <a:buSzPts val="1350"/>
              <a:buNone/>
              <a:defRPr sz="2400" b="1">
                <a:solidFill>
                  <a:schemeClr val="lt1"/>
                </a:solidFill>
                <a:latin typeface="Avenir"/>
                <a:ea typeface="Avenir"/>
                <a:cs typeface="Avenir"/>
                <a:sym typeface="Avenir"/>
              </a:defRPr>
            </a:lvl1pPr>
            <a:lvl2pPr marL="1219170" lvl="1" indent="-419090" algn="l">
              <a:spcBef>
                <a:spcPts val="480"/>
              </a:spcBef>
              <a:spcAft>
                <a:spcPts val="0"/>
              </a:spcAft>
              <a:buSzPts val="1350"/>
              <a:buChar char="•"/>
              <a:defRPr/>
            </a:lvl2pPr>
            <a:lvl3pPr marL="1828754" lvl="2" indent="-419090" algn="l">
              <a:spcBef>
                <a:spcPts val="480"/>
              </a:spcBef>
              <a:spcAft>
                <a:spcPts val="0"/>
              </a:spcAft>
              <a:buSzPts val="1350"/>
              <a:buChar char="-"/>
              <a:defRPr/>
            </a:lvl3pPr>
            <a:lvl4pPr marL="2438339" lvl="3" indent="-457189" algn="l">
              <a:spcBef>
                <a:spcPts val="480"/>
              </a:spcBef>
              <a:spcAft>
                <a:spcPts val="0"/>
              </a:spcAft>
              <a:buSzPts val="1800"/>
              <a:buChar char="▪"/>
              <a:defRPr/>
            </a:lvl4pPr>
            <a:lvl5pPr marL="3047924" lvl="4" indent="-457189" algn="l">
              <a:spcBef>
                <a:spcPts val="480"/>
              </a:spcBef>
              <a:spcAft>
                <a:spcPts val="0"/>
              </a:spcAft>
              <a:buSzPts val="1800"/>
              <a:buChar char="▪"/>
              <a:defRPr/>
            </a:lvl5pPr>
            <a:lvl6pPr marL="3657509" lvl="5" indent="-457189" algn="l">
              <a:spcBef>
                <a:spcPts val="480"/>
              </a:spcBef>
              <a:spcAft>
                <a:spcPts val="0"/>
              </a:spcAft>
              <a:buSzPts val="1800"/>
              <a:buChar char="▪"/>
              <a:defRPr/>
            </a:lvl6pPr>
            <a:lvl7pPr marL="4267093" lvl="6" indent="-457189" algn="l">
              <a:spcBef>
                <a:spcPts val="480"/>
              </a:spcBef>
              <a:spcAft>
                <a:spcPts val="0"/>
              </a:spcAft>
              <a:buSzPts val="1800"/>
              <a:buChar char="▪"/>
              <a:defRPr/>
            </a:lvl7pPr>
            <a:lvl8pPr marL="4876678" lvl="7" indent="-457189" algn="l">
              <a:spcBef>
                <a:spcPts val="480"/>
              </a:spcBef>
              <a:spcAft>
                <a:spcPts val="0"/>
              </a:spcAft>
              <a:buSzPts val="1800"/>
              <a:buChar char="▪"/>
              <a:defRPr/>
            </a:lvl8pPr>
            <a:lvl9pPr marL="5486263" lvl="8" indent="-457189" algn="l">
              <a:spcBef>
                <a:spcPts val="480"/>
              </a:spcBef>
              <a:spcAft>
                <a:spcPts val="0"/>
              </a:spcAft>
              <a:buSzPts val="1800"/>
              <a:buChar char="▪"/>
              <a:defRPr/>
            </a:lvl9pPr>
          </a:lstStyle>
          <a:p>
            <a:endParaRPr/>
          </a:p>
        </p:txBody>
      </p:sp>
      <p:sp>
        <p:nvSpPr>
          <p:cNvPr id="16" name="Google Shape;16;p2"/>
          <p:cNvSpPr txBox="1">
            <a:spLocks noGrp="1"/>
          </p:cNvSpPr>
          <p:nvPr>
            <p:ph type="body" idx="2"/>
          </p:nvPr>
        </p:nvSpPr>
        <p:spPr>
          <a:xfrm>
            <a:off x="838200" y="5018579"/>
            <a:ext cx="10515600" cy="365871"/>
          </a:xfrm>
          <a:prstGeom prst="rect">
            <a:avLst/>
          </a:prstGeom>
          <a:noFill/>
          <a:ln>
            <a:noFill/>
          </a:ln>
        </p:spPr>
        <p:txBody>
          <a:bodyPr spcFirstLastPara="1" wrap="square" lIns="91425" tIns="45700" rIns="91425" bIns="45700" anchor="t" anchorCtr="0">
            <a:noAutofit/>
          </a:bodyPr>
          <a:lstStyle>
            <a:lvl1pPr marL="609585" lvl="0" indent="-304792" algn="ctr">
              <a:spcBef>
                <a:spcPts val="400"/>
              </a:spcBef>
              <a:spcAft>
                <a:spcPts val="0"/>
              </a:spcAft>
              <a:buSzPts val="1125"/>
              <a:buNone/>
              <a:defRPr sz="2000">
                <a:solidFill>
                  <a:srgbClr val="FEC000"/>
                </a:solidFill>
                <a:latin typeface="Avenir"/>
                <a:ea typeface="Avenir"/>
                <a:cs typeface="Avenir"/>
                <a:sym typeface="Avenir"/>
              </a:defRPr>
            </a:lvl1pPr>
            <a:lvl2pPr marL="1219170" lvl="1" indent="-419090" algn="l">
              <a:spcBef>
                <a:spcPts val="480"/>
              </a:spcBef>
              <a:spcAft>
                <a:spcPts val="0"/>
              </a:spcAft>
              <a:buSzPts val="1350"/>
              <a:buChar char="•"/>
              <a:defRPr/>
            </a:lvl2pPr>
            <a:lvl3pPr marL="1828754" lvl="2" indent="-419090" algn="l">
              <a:spcBef>
                <a:spcPts val="480"/>
              </a:spcBef>
              <a:spcAft>
                <a:spcPts val="0"/>
              </a:spcAft>
              <a:buSzPts val="1350"/>
              <a:buChar char="-"/>
              <a:defRPr/>
            </a:lvl3pPr>
            <a:lvl4pPr marL="2438339" lvl="3" indent="-457189" algn="l">
              <a:spcBef>
                <a:spcPts val="480"/>
              </a:spcBef>
              <a:spcAft>
                <a:spcPts val="0"/>
              </a:spcAft>
              <a:buSzPts val="1800"/>
              <a:buChar char="▪"/>
              <a:defRPr/>
            </a:lvl4pPr>
            <a:lvl5pPr marL="3047924" lvl="4" indent="-457189" algn="l">
              <a:spcBef>
                <a:spcPts val="480"/>
              </a:spcBef>
              <a:spcAft>
                <a:spcPts val="0"/>
              </a:spcAft>
              <a:buSzPts val="1800"/>
              <a:buChar char="▪"/>
              <a:defRPr/>
            </a:lvl5pPr>
            <a:lvl6pPr marL="3657509" lvl="5" indent="-457189" algn="l">
              <a:spcBef>
                <a:spcPts val="480"/>
              </a:spcBef>
              <a:spcAft>
                <a:spcPts val="0"/>
              </a:spcAft>
              <a:buSzPts val="1800"/>
              <a:buChar char="▪"/>
              <a:defRPr/>
            </a:lvl6pPr>
            <a:lvl7pPr marL="4267093" lvl="6" indent="-457189" algn="l">
              <a:spcBef>
                <a:spcPts val="480"/>
              </a:spcBef>
              <a:spcAft>
                <a:spcPts val="0"/>
              </a:spcAft>
              <a:buSzPts val="1800"/>
              <a:buChar char="▪"/>
              <a:defRPr/>
            </a:lvl7pPr>
            <a:lvl8pPr marL="4876678" lvl="7" indent="-457189" algn="l">
              <a:spcBef>
                <a:spcPts val="480"/>
              </a:spcBef>
              <a:spcAft>
                <a:spcPts val="0"/>
              </a:spcAft>
              <a:buSzPts val="1800"/>
              <a:buChar char="▪"/>
              <a:defRPr/>
            </a:lvl8pPr>
            <a:lvl9pPr marL="5486263" lvl="8" indent="-457189" algn="l">
              <a:spcBef>
                <a:spcPts val="480"/>
              </a:spcBef>
              <a:spcAft>
                <a:spcPts val="0"/>
              </a:spcAft>
              <a:buSzPts val="1800"/>
              <a:buChar char="▪"/>
              <a:defRPr/>
            </a:lvl9pPr>
          </a:lstStyle>
          <a:p>
            <a:endParaRPr/>
          </a:p>
        </p:txBody>
      </p:sp>
      <p:sp>
        <p:nvSpPr>
          <p:cNvPr id="17" name="Google Shape;17;p2"/>
          <p:cNvSpPr txBox="1">
            <a:spLocks noGrp="1"/>
          </p:cNvSpPr>
          <p:nvPr>
            <p:ph type="body" idx="3"/>
          </p:nvPr>
        </p:nvSpPr>
        <p:spPr>
          <a:xfrm>
            <a:off x="838200" y="5472359"/>
            <a:ext cx="10515600" cy="365871"/>
          </a:xfrm>
          <a:prstGeom prst="rect">
            <a:avLst/>
          </a:prstGeom>
          <a:noFill/>
          <a:ln>
            <a:noFill/>
          </a:ln>
        </p:spPr>
        <p:txBody>
          <a:bodyPr spcFirstLastPara="1" wrap="square" lIns="91425" tIns="45700" rIns="91425" bIns="45700" anchor="t" anchorCtr="0">
            <a:noAutofit/>
          </a:bodyPr>
          <a:lstStyle>
            <a:lvl1pPr marL="609585" lvl="0" indent="-304792" algn="ctr">
              <a:spcBef>
                <a:spcPts val="400"/>
              </a:spcBef>
              <a:spcAft>
                <a:spcPts val="0"/>
              </a:spcAft>
              <a:buSzPts val="1125"/>
              <a:buNone/>
              <a:defRPr sz="2000">
                <a:solidFill>
                  <a:srgbClr val="FEC000"/>
                </a:solidFill>
                <a:latin typeface="Avenir"/>
                <a:ea typeface="Avenir"/>
                <a:cs typeface="Avenir"/>
                <a:sym typeface="Avenir"/>
              </a:defRPr>
            </a:lvl1pPr>
            <a:lvl2pPr marL="1219170" lvl="1" indent="-419090" algn="l">
              <a:spcBef>
                <a:spcPts val="480"/>
              </a:spcBef>
              <a:spcAft>
                <a:spcPts val="0"/>
              </a:spcAft>
              <a:buSzPts val="1350"/>
              <a:buChar char="•"/>
              <a:defRPr/>
            </a:lvl2pPr>
            <a:lvl3pPr marL="1828754" lvl="2" indent="-419090" algn="l">
              <a:spcBef>
                <a:spcPts val="480"/>
              </a:spcBef>
              <a:spcAft>
                <a:spcPts val="0"/>
              </a:spcAft>
              <a:buSzPts val="1350"/>
              <a:buChar char="-"/>
              <a:defRPr/>
            </a:lvl3pPr>
            <a:lvl4pPr marL="2438339" lvl="3" indent="-457189" algn="l">
              <a:spcBef>
                <a:spcPts val="480"/>
              </a:spcBef>
              <a:spcAft>
                <a:spcPts val="0"/>
              </a:spcAft>
              <a:buSzPts val="1800"/>
              <a:buChar char="▪"/>
              <a:defRPr/>
            </a:lvl4pPr>
            <a:lvl5pPr marL="3047924" lvl="4" indent="-457189" algn="l">
              <a:spcBef>
                <a:spcPts val="480"/>
              </a:spcBef>
              <a:spcAft>
                <a:spcPts val="0"/>
              </a:spcAft>
              <a:buSzPts val="1800"/>
              <a:buChar char="▪"/>
              <a:defRPr/>
            </a:lvl5pPr>
            <a:lvl6pPr marL="3657509" lvl="5" indent="-457189" algn="l">
              <a:spcBef>
                <a:spcPts val="480"/>
              </a:spcBef>
              <a:spcAft>
                <a:spcPts val="0"/>
              </a:spcAft>
              <a:buSzPts val="1800"/>
              <a:buChar char="▪"/>
              <a:defRPr/>
            </a:lvl6pPr>
            <a:lvl7pPr marL="4267093" lvl="6" indent="-457189" algn="l">
              <a:spcBef>
                <a:spcPts val="480"/>
              </a:spcBef>
              <a:spcAft>
                <a:spcPts val="0"/>
              </a:spcAft>
              <a:buSzPts val="1800"/>
              <a:buChar char="▪"/>
              <a:defRPr/>
            </a:lvl7pPr>
            <a:lvl8pPr marL="4876678" lvl="7" indent="-457189" algn="l">
              <a:spcBef>
                <a:spcPts val="480"/>
              </a:spcBef>
              <a:spcAft>
                <a:spcPts val="0"/>
              </a:spcAft>
              <a:buSzPts val="1800"/>
              <a:buChar char="▪"/>
              <a:defRPr/>
            </a:lvl8pPr>
            <a:lvl9pPr marL="5486263" lvl="8" indent="-457189" algn="l">
              <a:spcBef>
                <a:spcPts val="480"/>
              </a:spcBef>
              <a:spcAft>
                <a:spcPts val="0"/>
              </a:spcAft>
              <a:buSzPts val="1800"/>
              <a:buChar char="▪"/>
              <a:defRPr/>
            </a:lvl9pPr>
          </a:lstStyle>
          <a:p>
            <a:endParaRPr/>
          </a:p>
        </p:txBody>
      </p:sp>
      <p:sp>
        <p:nvSpPr>
          <p:cNvPr id="18" name="Google Shape;18;p2"/>
          <p:cNvSpPr txBox="1">
            <a:spLocks noGrp="1"/>
          </p:cNvSpPr>
          <p:nvPr>
            <p:ph type="body" idx="4"/>
          </p:nvPr>
        </p:nvSpPr>
        <p:spPr>
          <a:xfrm>
            <a:off x="838200" y="5926140"/>
            <a:ext cx="10515600" cy="435072"/>
          </a:xfrm>
          <a:prstGeom prst="rect">
            <a:avLst/>
          </a:prstGeom>
          <a:noFill/>
          <a:ln>
            <a:noFill/>
          </a:ln>
        </p:spPr>
        <p:txBody>
          <a:bodyPr spcFirstLastPara="1" wrap="square" lIns="91425" tIns="45700" rIns="91425" bIns="45700" anchor="t" anchorCtr="0">
            <a:noAutofit/>
          </a:bodyPr>
          <a:lstStyle>
            <a:lvl1pPr marL="609585" lvl="0" indent="-304792" algn="ctr">
              <a:spcBef>
                <a:spcPts val="480"/>
              </a:spcBef>
              <a:spcAft>
                <a:spcPts val="0"/>
              </a:spcAft>
              <a:buSzPts val="1350"/>
              <a:buNone/>
              <a:defRPr sz="2400">
                <a:solidFill>
                  <a:schemeClr val="lt1"/>
                </a:solidFill>
                <a:latin typeface="Avenir"/>
                <a:ea typeface="Avenir"/>
                <a:cs typeface="Avenir"/>
                <a:sym typeface="Avenir"/>
              </a:defRPr>
            </a:lvl1pPr>
            <a:lvl2pPr marL="1219170" lvl="1" indent="-419090" algn="l">
              <a:spcBef>
                <a:spcPts val="480"/>
              </a:spcBef>
              <a:spcAft>
                <a:spcPts val="0"/>
              </a:spcAft>
              <a:buSzPts val="1350"/>
              <a:buChar char="•"/>
              <a:defRPr/>
            </a:lvl2pPr>
            <a:lvl3pPr marL="1828754" lvl="2" indent="-419090" algn="l">
              <a:spcBef>
                <a:spcPts val="480"/>
              </a:spcBef>
              <a:spcAft>
                <a:spcPts val="0"/>
              </a:spcAft>
              <a:buSzPts val="1350"/>
              <a:buChar char="-"/>
              <a:defRPr/>
            </a:lvl3pPr>
            <a:lvl4pPr marL="2438339" lvl="3" indent="-457189" algn="l">
              <a:spcBef>
                <a:spcPts val="480"/>
              </a:spcBef>
              <a:spcAft>
                <a:spcPts val="0"/>
              </a:spcAft>
              <a:buSzPts val="1800"/>
              <a:buChar char="▪"/>
              <a:defRPr/>
            </a:lvl4pPr>
            <a:lvl5pPr marL="3047924" lvl="4" indent="-457189" algn="l">
              <a:spcBef>
                <a:spcPts val="480"/>
              </a:spcBef>
              <a:spcAft>
                <a:spcPts val="0"/>
              </a:spcAft>
              <a:buSzPts val="1800"/>
              <a:buChar char="▪"/>
              <a:defRPr/>
            </a:lvl5pPr>
            <a:lvl6pPr marL="3657509" lvl="5" indent="-457189" algn="l">
              <a:spcBef>
                <a:spcPts val="480"/>
              </a:spcBef>
              <a:spcAft>
                <a:spcPts val="0"/>
              </a:spcAft>
              <a:buSzPts val="1800"/>
              <a:buChar char="▪"/>
              <a:defRPr/>
            </a:lvl6pPr>
            <a:lvl7pPr marL="4267093" lvl="6" indent="-457189" algn="l">
              <a:spcBef>
                <a:spcPts val="480"/>
              </a:spcBef>
              <a:spcAft>
                <a:spcPts val="0"/>
              </a:spcAft>
              <a:buSzPts val="1800"/>
              <a:buChar char="▪"/>
              <a:defRPr/>
            </a:lvl7pPr>
            <a:lvl8pPr marL="4876678" lvl="7" indent="-457189" algn="l">
              <a:spcBef>
                <a:spcPts val="480"/>
              </a:spcBef>
              <a:spcAft>
                <a:spcPts val="0"/>
              </a:spcAft>
              <a:buSzPts val="1800"/>
              <a:buChar char="▪"/>
              <a:defRPr/>
            </a:lvl8pPr>
            <a:lvl9pPr marL="5486263" lvl="8" indent="-457189" algn="l">
              <a:spcBef>
                <a:spcPts val="480"/>
              </a:spcBef>
              <a:spcAft>
                <a:spcPts val="0"/>
              </a:spcAft>
              <a:buSzPts val="1800"/>
              <a:buChar char="▪"/>
              <a:defRPr/>
            </a:lvl9pPr>
          </a:lstStyle>
          <a:p>
            <a:endParaRPr/>
          </a:p>
        </p:txBody>
      </p:sp>
    </p:spTree>
    <p:extLst>
      <p:ext uri="{BB962C8B-B14F-4D97-AF65-F5344CB8AC3E}">
        <p14:creationId xmlns:p14="http://schemas.microsoft.com/office/powerpoint/2010/main" val="10397520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
        <p:cNvGrpSpPr/>
        <p:nvPr/>
      </p:nvGrpSpPr>
      <p:grpSpPr>
        <a:xfrm>
          <a:off x="0" y="0"/>
          <a:ext cx="0" cy="0"/>
          <a:chOff x="0" y="0"/>
          <a:chExt cx="0" cy="0"/>
        </a:xfrm>
      </p:grpSpPr>
      <p:pic>
        <p:nvPicPr>
          <p:cNvPr id="20" name="Google Shape;20;p3"/>
          <p:cNvPicPr preferRelativeResize="0"/>
          <p:nvPr/>
        </p:nvPicPr>
        <p:blipFill rotWithShape="1">
          <a:blip r:embed="rId3">
            <a:alphaModFix/>
          </a:blip>
          <a:srcRect/>
          <a:stretch/>
        </p:blipFill>
        <p:spPr>
          <a:xfrm>
            <a:off x="0" y="6011333"/>
            <a:ext cx="12192000" cy="846667"/>
          </a:xfrm>
          <a:prstGeom prst="rect">
            <a:avLst/>
          </a:prstGeom>
          <a:noFill/>
          <a:ln>
            <a:noFill/>
          </a:ln>
        </p:spPr>
      </p:pic>
      <p:sp>
        <p:nvSpPr>
          <p:cNvPr id="21" name="Google Shape;21;p3"/>
          <p:cNvSpPr txBox="1">
            <a:spLocks noGrp="1"/>
          </p:cNvSpPr>
          <p:nvPr>
            <p:ph type="title"/>
          </p:nvPr>
        </p:nvSpPr>
        <p:spPr>
          <a:xfrm>
            <a:off x="431800" y="404284"/>
            <a:ext cx="11328400" cy="79163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000" b="0" i="0" u="none" strike="noStrike" cap="none">
                <a:solidFill>
                  <a:srgbClr val="001027"/>
                </a:solidFill>
                <a:latin typeface="Avenir"/>
                <a:ea typeface="Avenir"/>
                <a:cs typeface="Avenir"/>
                <a:sym typeface="Avenir"/>
              </a:defRPr>
            </a:lvl1pPr>
            <a:lvl2pPr marR="0" lvl="1" algn="l" rtl="0">
              <a:spcBef>
                <a:spcPts val="0"/>
              </a:spcBef>
              <a:spcAft>
                <a:spcPts val="0"/>
              </a:spcAft>
              <a:buSzPts val="1400"/>
              <a:buNone/>
              <a:defRPr sz="4000" b="0" i="0" u="none" strike="noStrike" cap="none">
                <a:solidFill>
                  <a:srgbClr val="001027"/>
                </a:solidFill>
                <a:latin typeface="Avenir"/>
                <a:ea typeface="Avenir"/>
                <a:cs typeface="Avenir"/>
                <a:sym typeface="Avenir"/>
              </a:defRPr>
            </a:lvl2pPr>
            <a:lvl3pPr marR="0" lvl="2" algn="l" rtl="0">
              <a:spcBef>
                <a:spcPts val="0"/>
              </a:spcBef>
              <a:spcAft>
                <a:spcPts val="0"/>
              </a:spcAft>
              <a:buSzPts val="1400"/>
              <a:buNone/>
              <a:defRPr sz="4000" b="0" i="0" u="none" strike="noStrike" cap="none">
                <a:solidFill>
                  <a:srgbClr val="001027"/>
                </a:solidFill>
                <a:latin typeface="Avenir"/>
                <a:ea typeface="Avenir"/>
                <a:cs typeface="Avenir"/>
                <a:sym typeface="Avenir"/>
              </a:defRPr>
            </a:lvl3pPr>
            <a:lvl4pPr marR="0" lvl="3" algn="l" rtl="0">
              <a:spcBef>
                <a:spcPts val="0"/>
              </a:spcBef>
              <a:spcAft>
                <a:spcPts val="0"/>
              </a:spcAft>
              <a:buSzPts val="1400"/>
              <a:buNone/>
              <a:defRPr sz="4000" b="0" i="0" u="none" strike="noStrike" cap="none">
                <a:solidFill>
                  <a:srgbClr val="001027"/>
                </a:solidFill>
                <a:latin typeface="Avenir"/>
                <a:ea typeface="Avenir"/>
                <a:cs typeface="Avenir"/>
                <a:sym typeface="Avenir"/>
              </a:defRPr>
            </a:lvl4pPr>
            <a:lvl5pPr marR="0" lvl="4" algn="l" rtl="0">
              <a:spcBef>
                <a:spcPts val="0"/>
              </a:spcBef>
              <a:spcAft>
                <a:spcPts val="0"/>
              </a:spcAft>
              <a:buSzPts val="1400"/>
              <a:buNone/>
              <a:defRPr sz="4000" b="0" i="0" u="none" strike="noStrike" cap="none">
                <a:solidFill>
                  <a:srgbClr val="001027"/>
                </a:solidFill>
                <a:latin typeface="Avenir"/>
                <a:ea typeface="Avenir"/>
                <a:cs typeface="Avenir"/>
                <a:sym typeface="Avenir"/>
              </a:defRPr>
            </a:lvl5pPr>
            <a:lvl6pPr marR="0" lvl="5" algn="l" rtl="0">
              <a:spcBef>
                <a:spcPts val="0"/>
              </a:spcBef>
              <a:spcAft>
                <a:spcPts val="0"/>
              </a:spcAft>
              <a:buSzPts val="1400"/>
              <a:buNone/>
              <a:defRPr sz="3200" b="1"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3200" b="1"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3200" b="1"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3200" b="1" i="0" u="none" strike="noStrike" cap="none">
                <a:solidFill>
                  <a:schemeClr val="lt1"/>
                </a:solidFill>
                <a:latin typeface="Arial"/>
                <a:ea typeface="Arial"/>
                <a:cs typeface="Arial"/>
                <a:sym typeface="Arial"/>
              </a:defRPr>
            </a:lvl9pPr>
          </a:lstStyle>
          <a:p>
            <a:endParaRPr/>
          </a:p>
        </p:txBody>
      </p:sp>
      <p:sp>
        <p:nvSpPr>
          <p:cNvPr id="22" name="Google Shape;22;p3"/>
          <p:cNvSpPr txBox="1">
            <a:spLocks noGrp="1"/>
          </p:cNvSpPr>
          <p:nvPr>
            <p:ph type="body" idx="1"/>
          </p:nvPr>
        </p:nvSpPr>
        <p:spPr>
          <a:xfrm>
            <a:off x="431801" y="1483784"/>
            <a:ext cx="11341100" cy="4641849"/>
          </a:xfrm>
          <a:prstGeom prst="rect">
            <a:avLst/>
          </a:prstGeom>
          <a:noFill/>
          <a:ln>
            <a:noFill/>
          </a:ln>
        </p:spPr>
        <p:txBody>
          <a:bodyPr spcFirstLastPara="1" wrap="square" lIns="91425" tIns="45700" rIns="91425" bIns="45700" anchor="t" anchorCtr="0">
            <a:noAutofit/>
          </a:bodyPr>
          <a:lstStyle>
            <a:lvl1pPr marL="457200" marR="0" lvl="0" indent="-323850" algn="l" rtl="0">
              <a:spcBef>
                <a:spcPts val="400"/>
              </a:spcBef>
              <a:spcAft>
                <a:spcPts val="0"/>
              </a:spcAft>
              <a:buClr>
                <a:srgbClr val="FEC000"/>
              </a:buClr>
              <a:buSzPts val="1500"/>
              <a:buFont typeface="Noto Sans Symbols"/>
              <a:buChar char="▪"/>
              <a:defRPr sz="2000" b="0" i="0" u="none" strike="noStrike" cap="none">
                <a:solidFill>
                  <a:schemeClr val="dk1"/>
                </a:solidFill>
                <a:latin typeface="Avenir"/>
                <a:ea typeface="Avenir"/>
                <a:cs typeface="Avenir"/>
                <a:sym typeface="Avenir"/>
              </a:defRPr>
            </a:lvl1pPr>
            <a:lvl2pPr marL="914400" marR="0" lvl="1" indent="-323850" algn="l" rtl="0">
              <a:spcBef>
                <a:spcPts val="400"/>
              </a:spcBef>
              <a:spcAft>
                <a:spcPts val="0"/>
              </a:spcAft>
              <a:buClr>
                <a:srgbClr val="FEC000"/>
              </a:buClr>
              <a:buSzPts val="1500"/>
              <a:buFont typeface="Avenir"/>
              <a:buChar char="•"/>
              <a:defRPr sz="2000" b="0" i="0" u="none" strike="noStrike" cap="none">
                <a:solidFill>
                  <a:schemeClr val="dk1"/>
                </a:solidFill>
                <a:latin typeface="Avenir"/>
                <a:ea typeface="Avenir"/>
                <a:cs typeface="Avenir"/>
                <a:sym typeface="Avenir"/>
              </a:defRPr>
            </a:lvl2pPr>
            <a:lvl3pPr marL="1371600" marR="0" lvl="2" indent="-323850" algn="l" rtl="0">
              <a:spcBef>
                <a:spcPts val="400"/>
              </a:spcBef>
              <a:spcAft>
                <a:spcPts val="0"/>
              </a:spcAft>
              <a:buClr>
                <a:srgbClr val="FEC000"/>
              </a:buClr>
              <a:buSzPts val="1500"/>
              <a:buFont typeface="Arial"/>
              <a:buChar char="-"/>
              <a:defRPr sz="2000" b="0" i="0" u="none" strike="noStrike" cap="none">
                <a:solidFill>
                  <a:schemeClr val="dk1"/>
                </a:solidFill>
                <a:latin typeface="Avenir"/>
                <a:ea typeface="Avenir"/>
                <a:cs typeface="Avenir"/>
                <a:sym typeface="Avenir"/>
              </a:defRPr>
            </a:lvl3pPr>
            <a:lvl4pPr marL="1828800" marR="0" lvl="3"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4pPr>
            <a:lvl5pPr marL="2286000" marR="0" lvl="4"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5pPr>
            <a:lvl6pPr marL="2743200" marR="0" lvl="5"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6pPr>
            <a:lvl7pPr marL="3200400" marR="0" lvl="6"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7pPr>
            <a:lvl8pPr marL="3657600" marR="0" lvl="7"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8pPr>
            <a:lvl9pPr marL="4114800" marR="0" lvl="8"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623474269"/>
      </p:ext>
    </p:extLst>
  </p:cSld>
  <p:clrMap bg1="lt1" tx1="dk1" bg2="dk2" tx2="lt2" accent1="accent1" accent2="accent2" accent3="accent3" accent4="accent4" accent5="accent5" accent6="accent6" hlink="hlink" folHlink="folHlink"/>
  <p:sldLayoutIdLst>
    <p:sldLayoutId id="2147483661" r:id="rId1"/>
  </p:sldLayoutIdLst>
  <p:transition>
    <p:push/>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71B2C"/>
        </a:solidFill>
        <a:effectLst/>
      </p:bgPr>
    </p:bg>
    <p:spTree>
      <p:nvGrpSpPr>
        <p:cNvPr id="1" name="Shape 9"/>
        <p:cNvGrpSpPr/>
        <p:nvPr/>
      </p:nvGrpSpPr>
      <p:grpSpPr>
        <a:xfrm>
          <a:off x="0" y="0"/>
          <a:ext cx="0" cy="0"/>
          <a:chOff x="0" y="0"/>
          <a:chExt cx="0" cy="0"/>
        </a:xfrm>
      </p:grpSpPr>
      <p:pic>
        <p:nvPicPr>
          <p:cNvPr id="10" name="Google Shape;10;p1"/>
          <p:cNvPicPr preferRelativeResize="0"/>
          <p:nvPr/>
        </p:nvPicPr>
        <p:blipFill rotWithShape="1">
          <a:blip r:embed="rId3">
            <a:alphaModFix/>
          </a:blip>
          <a:srcRect/>
          <a:stretch/>
        </p:blipFill>
        <p:spPr>
          <a:xfrm>
            <a:off x="4201584" y="1056216"/>
            <a:ext cx="3788833" cy="677333"/>
          </a:xfrm>
          <a:prstGeom prst="rect">
            <a:avLst/>
          </a:prstGeom>
          <a:noFill/>
          <a:ln>
            <a:noFill/>
          </a:ln>
        </p:spPr>
      </p:pic>
      <p:sp>
        <p:nvSpPr>
          <p:cNvPr id="11" name="Google Shape;11;p1"/>
          <p:cNvSpPr txBox="1">
            <a:spLocks noGrp="1"/>
          </p:cNvSpPr>
          <p:nvPr>
            <p:ph type="title"/>
          </p:nvPr>
        </p:nvSpPr>
        <p:spPr>
          <a:xfrm>
            <a:off x="431800" y="404284"/>
            <a:ext cx="11328400" cy="79163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000" b="0" i="0" u="none" strike="noStrike" cap="none">
                <a:solidFill>
                  <a:srgbClr val="001027"/>
                </a:solidFill>
                <a:latin typeface="Avenir"/>
                <a:ea typeface="Avenir"/>
                <a:cs typeface="Avenir"/>
                <a:sym typeface="Avenir"/>
              </a:defRPr>
            </a:lvl1pPr>
            <a:lvl2pPr marR="0" lvl="1" algn="l" rtl="0">
              <a:spcBef>
                <a:spcPts val="0"/>
              </a:spcBef>
              <a:spcAft>
                <a:spcPts val="0"/>
              </a:spcAft>
              <a:buSzPts val="1400"/>
              <a:buNone/>
              <a:defRPr sz="4000" b="0" i="0" u="none" strike="noStrike" cap="none">
                <a:solidFill>
                  <a:srgbClr val="001027"/>
                </a:solidFill>
                <a:latin typeface="Avenir"/>
                <a:ea typeface="Avenir"/>
                <a:cs typeface="Avenir"/>
                <a:sym typeface="Avenir"/>
              </a:defRPr>
            </a:lvl2pPr>
            <a:lvl3pPr marR="0" lvl="2" algn="l" rtl="0">
              <a:spcBef>
                <a:spcPts val="0"/>
              </a:spcBef>
              <a:spcAft>
                <a:spcPts val="0"/>
              </a:spcAft>
              <a:buSzPts val="1400"/>
              <a:buNone/>
              <a:defRPr sz="4000" b="0" i="0" u="none" strike="noStrike" cap="none">
                <a:solidFill>
                  <a:srgbClr val="001027"/>
                </a:solidFill>
                <a:latin typeface="Avenir"/>
                <a:ea typeface="Avenir"/>
                <a:cs typeface="Avenir"/>
                <a:sym typeface="Avenir"/>
              </a:defRPr>
            </a:lvl3pPr>
            <a:lvl4pPr marR="0" lvl="3" algn="l" rtl="0">
              <a:spcBef>
                <a:spcPts val="0"/>
              </a:spcBef>
              <a:spcAft>
                <a:spcPts val="0"/>
              </a:spcAft>
              <a:buSzPts val="1400"/>
              <a:buNone/>
              <a:defRPr sz="4000" b="0" i="0" u="none" strike="noStrike" cap="none">
                <a:solidFill>
                  <a:srgbClr val="001027"/>
                </a:solidFill>
                <a:latin typeface="Avenir"/>
                <a:ea typeface="Avenir"/>
                <a:cs typeface="Avenir"/>
                <a:sym typeface="Avenir"/>
              </a:defRPr>
            </a:lvl4pPr>
            <a:lvl5pPr marR="0" lvl="4" algn="l" rtl="0">
              <a:spcBef>
                <a:spcPts val="0"/>
              </a:spcBef>
              <a:spcAft>
                <a:spcPts val="0"/>
              </a:spcAft>
              <a:buSzPts val="1400"/>
              <a:buNone/>
              <a:defRPr sz="4000" b="0" i="0" u="none" strike="noStrike" cap="none">
                <a:solidFill>
                  <a:srgbClr val="001027"/>
                </a:solidFill>
                <a:latin typeface="Avenir"/>
                <a:ea typeface="Avenir"/>
                <a:cs typeface="Avenir"/>
                <a:sym typeface="Avenir"/>
              </a:defRPr>
            </a:lvl5pPr>
            <a:lvl6pPr marR="0" lvl="5" algn="l" rtl="0">
              <a:spcBef>
                <a:spcPts val="0"/>
              </a:spcBef>
              <a:spcAft>
                <a:spcPts val="0"/>
              </a:spcAft>
              <a:buSzPts val="1400"/>
              <a:buNone/>
              <a:defRPr sz="3200" b="1"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3200" b="1"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3200" b="1"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3200" b="1" i="0" u="none" strike="noStrike" cap="none">
                <a:solidFill>
                  <a:schemeClr val="lt1"/>
                </a:solidFill>
                <a:latin typeface="Arial"/>
                <a:ea typeface="Arial"/>
                <a:cs typeface="Arial"/>
                <a:sym typeface="Arial"/>
              </a:defRPr>
            </a:lvl9pPr>
          </a:lstStyle>
          <a:p>
            <a:endParaRPr/>
          </a:p>
        </p:txBody>
      </p:sp>
      <p:sp>
        <p:nvSpPr>
          <p:cNvPr id="12" name="Google Shape;12;p1"/>
          <p:cNvSpPr txBox="1">
            <a:spLocks noGrp="1"/>
          </p:cNvSpPr>
          <p:nvPr>
            <p:ph type="body" idx="1"/>
          </p:nvPr>
        </p:nvSpPr>
        <p:spPr>
          <a:xfrm>
            <a:off x="431801" y="1483784"/>
            <a:ext cx="11341100" cy="4641849"/>
          </a:xfrm>
          <a:prstGeom prst="rect">
            <a:avLst/>
          </a:prstGeom>
          <a:noFill/>
          <a:ln>
            <a:noFill/>
          </a:ln>
        </p:spPr>
        <p:txBody>
          <a:bodyPr spcFirstLastPara="1" wrap="square" lIns="91425" tIns="45700" rIns="91425" bIns="45700" anchor="t" anchorCtr="0">
            <a:noAutofit/>
          </a:bodyPr>
          <a:lstStyle>
            <a:lvl1pPr marL="457200" marR="0" lvl="0" indent="-323850" algn="l" rtl="0">
              <a:spcBef>
                <a:spcPts val="400"/>
              </a:spcBef>
              <a:spcAft>
                <a:spcPts val="0"/>
              </a:spcAft>
              <a:buClr>
                <a:srgbClr val="FEC000"/>
              </a:buClr>
              <a:buSzPts val="1500"/>
              <a:buFont typeface="Noto Sans Symbols"/>
              <a:buChar char="▪"/>
              <a:defRPr sz="2000" b="0" i="0" u="none" strike="noStrike" cap="none">
                <a:solidFill>
                  <a:schemeClr val="dk1"/>
                </a:solidFill>
                <a:latin typeface="Avenir"/>
                <a:ea typeface="Avenir"/>
                <a:cs typeface="Avenir"/>
                <a:sym typeface="Avenir"/>
              </a:defRPr>
            </a:lvl1pPr>
            <a:lvl2pPr marL="914400" marR="0" lvl="1" indent="-323850" algn="l" rtl="0">
              <a:spcBef>
                <a:spcPts val="400"/>
              </a:spcBef>
              <a:spcAft>
                <a:spcPts val="0"/>
              </a:spcAft>
              <a:buClr>
                <a:srgbClr val="FEC000"/>
              </a:buClr>
              <a:buSzPts val="1500"/>
              <a:buFont typeface="Avenir"/>
              <a:buChar char="•"/>
              <a:defRPr sz="2000" b="0" i="0" u="none" strike="noStrike" cap="none">
                <a:solidFill>
                  <a:schemeClr val="dk1"/>
                </a:solidFill>
                <a:latin typeface="Avenir"/>
                <a:ea typeface="Avenir"/>
                <a:cs typeface="Avenir"/>
                <a:sym typeface="Avenir"/>
              </a:defRPr>
            </a:lvl2pPr>
            <a:lvl3pPr marL="1371600" marR="0" lvl="2" indent="-323850" algn="l" rtl="0">
              <a:spcBef>
                <a:spcPts val="400"/>
              </a:spcBef>
              <a:spcAft>
                <a:spcPts val="0"/>
              </a:spcAft>
              <a:buClr>
                <a:srgbClr val="FEC000"/>
              </a:buClr>
              <a:buSzPts val="1500"/>
              <a:buFont typeface="Arial"/>
              <a:buChar char="-"/>
              <a:defRPr sz="2000" b="0" i="0" u="none" strike="noStrike" cap="none">
                <a:solidFill>
                  <a:schemeClr val="dk1"/>
                </a:solidFill>
                <a:latin typeface="Avenir"/>
                <a:ea typeface="Avenir"/>
                <a:cs typeface="Avenir"/>
                <a:sym typeface="Avenir"/>
              </a:defRPr>
            </a:lvl3pPr>
            <a:lvl4pPr marL="1828800" marR="0" lvl="3"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4pPr>
            <a:lvl5pPr marL="2286000" marR="0" lvl="4"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5pPr>
            <a:lvl6pPr marL="2743200" marR="0" lvl="5"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6pPr>
            <a:lvl7pPr marL="3200400" marR="0" lvl="6"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7pPr>
            <a:lvl8pPr marL="3657600" marR="0" lvl="7"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8pPr>
            <a:lvl9pPr marL="4114800" marR="0" lvl="8" indent="-381000" algn="l" rtl="0">
              <a:spcBef>
                <a:spcPts val="480"/>
              </a:spcBef>
              <a:spcAft>
                <a:spcPts val="0"/>
              </a:spcAft>
              <a:buClr>
                <a:srgbClr val="003057"/>
              </a:buClr>
              <a:buSzPts val="2400"/>
              <a:buFont typeface="Noto Sans Symbols"/>
              <a:buChar char="▪"/>
              <a:defRPr sz="24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1768193194"/>
      </p:ext>
    </p:extLst>
  </p:cSld>
  <p:clrMap bg1="lt1" tx1="dk1" bg2="dk2" tx2="lt2" accent1="accent1" accent2="accent2" accent3="accent3" accent4="accent4" accent5="accent5" accent6="accent6" hlink="hlink" folHlink="folHlink"/>
  <p:sldLayoutIdLst>
    <p:sldLayoutId id="214748366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32"/>
          <p:cNvPicPr preferRelativeResize="0"/>
          <p:nvPr/>
        </p:nvPicPr>
        <p:blipFill rotWithShape="1">
          <a:blip r:embed="rId3">
            <a:alphaModFix/>
          </a:blip>
          <a:srcRect/>
          <a:stretch/>
        </p:blipFill>
        <p:spPr>
          <a:xfrm>
            <a:off x="0" y="-38745"/>
            <a:ext cx="12192000" cy="6858000"/>
          </a:xfrm>
          <a:prstGeom prst="rect">
            <a:avLst/>
          </a:prstGeom>
          <a:noFill/>
          <a:ln>
            <a:noFill/>
          </a:ln>
        </p:spPr>
      </p:pic>
      <p:sp>
        <p:nvSpPr>
          <p:cNvPr id="130" name="Google Shape;130;p32"/>
          <p:cNvSpPr txBox="1"/>
          <p:nvPr/>
        </p:nvSpPr>
        <p:spPr>
          <a:xfrm>
            <a:off x="2098698" y="5270088"/>
            <a:ext cx="7994603" cy="1469433"/>
          </a:xfrm>
          <a:prstGeom prst="rect">
            <a:avLst/>
          </a:prstGeom>
          <a:noFill/>
          <a:ln>
            <a:noFill/>
          </a:ln>
        </p:spPr>
        <p:txBody>
          <a:bodyPr spcFirstLastPara="1" wrap="square" lIns="121900" tIns="60933" rIns="121900" bIns="60933" anchor="t" anchorCtr="0">
            <a:noAutofit/>
          </a:bodyPr>
          <a:lstStyle/>
          <a:p>
            <a:pPr algn="ctr" defTabSz="1219170">
              <a:lnSpc>
                <a:spcPct val="107000"/>
              </a:lnSpc>
              <a:spcAft>
                <a:spcPts val="1067"/>
              </a:spcAft>
              <a:buClr>
                <a:srgbClr val="000000"/>
              </a:buClr>
              <a:defRPr/>
            </a:pPr>
            <a:r>
              <a:rPr lang="en-US" sz="2667" b="1" kern="0" dirty="0">
                <a:solidFill>
                  <a:srgbClr val="FF0000"/>
                </a:solidFill>
                <a:latin typeface="Arial" panose="020B0604020202020204" pitchFamily="34" charset="0"/>
                <a:ea typeface="Calibri" panose="020F0502020204030204" pitchFamily="34" charset="0"/>
                <a:cs typeface="Times New Roman" panose="02020603050405020304" pitchFamily="18" charset="0"/>
                <a:sym typeface="Arial"/>
              </a:rPr>
              <a:t>Black African social workers' historical and contemporary understanding of the social development approach</a:t>
            </a:r>
            <a:endParaRPr lang="en-ZA" sz="2667" kern="0"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Arial"/>
            </a:endParaRPr>
          </a:p>
        </p:txBody>
      </p:sp>
      <p:sp>
        <p:nvSpPr>
          <p:cNvPr id="2" name="Google Shape;129;p32">
            <a:extLst>
              <a:ext uri="{FF2B5EF4-FFF2-40B4-BE49-F238E27FC236}">
                <a16:creationId xmlns:a16="http://schemas.microsoft.com/office/drawing/2014/main" id="{E29D611A-7E1F-5EC4-4913-F90A67EC6F35}"/>
              </a:ext>
            </a:extLst>
          </p:cNvPr>
          <p:cNvSpPr txBox="1"/>
          <p:nvPr/>
        </p:nvSpPr>
        <p:spPr>
          <a:xfrm>
            <a:off x="208779" y="3061691"/>
            <a:ext cx="3779837" cy="1469433"/>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000"/>
              <a:buFont typeface="Arial"/>
              <a:buNone/>
            </a:pPr>
            <a:endParaRPr sz="2000" b="1"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2000"/>
              <a:buFont typeface="Arial"/>
              <a:buNone/>
            </a:pPr>
            <a:r>
              <a:rPr lang="en-US" sz="2000" b="1" i="0" u="none" strike="noStrike" cap="none" dirty="0">
                <a:solidFill>
                  <a:schemeClr val="dk1"/>
                </a:solidFill>
                <a:latin typeface="Arial"/>
                <a:ea typeface="Arial"/>
                <a:cs typeface="Arial"/>
                <a:sym typeface="Arial"/>
              </a:rPr>
              <a:t>Nkqubela Aphiwe Jackson Ntloko </a:t>
            </a:r>
          </a:p>
          <a:p>
            <a:pPr marL="0" marR="0" lvl="0" indent="0" algn="ctr" rtl="0">
              <a:lnSpc>
                <a:spcPct val="100000"/>
              </a:lnSpc>
              <a:spcBef>
                <a:spcPts val="0"/>
              </a:spcBef>
              <a:spcAft>
                <a:spcPts val="0"/>
              </a:spcAft>
              <a:buClr>
                <a:schemeClr val="dk1"/>
              </a:buClr>
              <a:buSzPts val="2000"/>
              <a:buFont typeface="Arial"/>
              <a:buNone/>
            </a:pPr>
            <a:r>
              <a:rPr lang="en-US" sz="2000" b="1" i="0" u="none" strike="noStrike" cap="none" dirty="0">
                <a:solidFill>
                  <a:schemeClr val="dk1"/>
                </a:solidFill>
                <a:latin typeface="Arial"/>
                <a:ea typeface="Arial"/>
                <a:cs typeface="Arial"/>
                <a:sym typeface="Arial"/>
              </a:rPr>
              <a:t>211210929 </a:t>
            </a:r>
          </a:p>
        </p:txBody>
      </p:sp>
      <p:sp>
        <p:nvSpPr>
          <p:cNvPr id="3" name="Google Shape;129;p32">
            <a:extLst>
              <a:ext uri="{FF2B5EF4-FFF2-40B4-BE49-F238E27FC236}">
                <a16:creationId xmlns:a16="http://schemas.microsoft.com/office/drawing/2014/main" id="{B89F78FA-8EED-73CE-F987-F556A7D1FE87}"/>
              </a:ext>
            </a:extLst>
          </p:cNvPr>
          <p:cNvSpPr txBox="1"/>
          <p:nvPr/>
        </p:nvSpPr>
        <p:spPr>
          <a:xfrm>
            <a:off x="7872384" y="3180714"/>
            <a:ext cx="3779837" cy="1231388"/>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000"/>
              <a:buFont typeface="Arial"/>
              <a:buNone/>
            </a:pPr>
            <a:r>
              <a:rPr lang="en-US" sz="2000" b="1" dirty="0">
                <a:solidFill>
                  <a:schemeClr val="dk1"/>
                </a:solidFill>
                <a:latin typeface="Arial"/>
                <a:ea typeface="Arial"/>
                <a:cs typeface="Arial"/>
                <a:sym typeface="Arial"/>
              </a:rPr>
              <a:t>Supervisor: Prof Blanche Pretorius</a:t>
            </a:r>
          </a:p>
          <a:p>
            <a:pPr marL="0" marR="0" lvl="0" indent="0" algn="ctr" rtl="0">
              <a:lnSpc>
                <a:spcPct val="100000"/>
              </a:lnSpc>
              <a:spcBef>
                <a:spcPts val="0"/>
              </a:spcBef>
              <a:spcAft>
                <a:spcPts val="0"/>
              </a:spcAft>
              <a:buClr>
                <a:schemeClr val="dk1"/>
              </a:buClr>
              <a:buSzPts val="2000"/>
              <a:buFont typeface="Arial"/>
              <a:buNone/>
            </a:pPr>
            <a:r>
              <a:rPr lang="en-US" sz="2000" b="1" i="0" u="none" strike="noStrike" cap="none" dirty="0">
                <a:solidFill>
                  <a:schemeClr val="dk1"/>
                </a:solidFill>
                <a:latin typeface="Arial"/>
                <a:ea typeface="Arial"/>
                <a:cs typeface="Arial"/>
                <a:sym typeface="Arial"/>
              </a:rPr>
              <a:t>Co-supervisor: Dr </a:t>
            </a:r>
            <a:r>
              <a:rPr lang="en-US" sz="2000" b="1" i="0" u="none" strike="noStrike" cap="none" dirty="0" err="1">
                <a:solidFill>
                  <a:schemeClr val="dk1"/>
                </a:solidFill>
                <a:latin typeface="Arial"/>
                <a:ea typeface="Arial"/>
                <a:cs typeface="Arial"/>
                <a:sym typeface="Arial"/>
              </a:rPr>
              <a:t>Nevashnee</a:t>
            </a:r>
            <a:r>
              <a:rPr lang="en-US" sz="2000" b="1" i="0" u="none" strike="noStrike" cap="none" dirty="0">
                <a:solidFill>
                  <a:schemeClr val="dk1"/>
                </a:solidFill>
                <a:latin typeface="Arial"/>
                <a:ea typeface="Arial"/>
                <a:cs typeface="Arial"/>
                <a:sym typeface="Arial"/>
              </a:rPr>
              <a:t> Perumal</a:t>
            </a:r>
          </a:p>
          <a:p>
            <a:pPr marL="0" marR="0" lvl="0" indent="0" algn="ctr" rtl="0">
              <a:lnSpc>
                <a:spcPct val="100000"/>
              </a:lnSpc>
              <a:spcBef>
                <a:spcPts val="0"/>
              </a:spcBef>
              <a:spcAft>
                <a:spcPts val="0"/>
              </a:spcAft>
              <a:buClr>
                <a:schemeClr val="dk1"/>
              </a:buClr>
              <a:buSzPts val="2000"/>
              <a:buFont typeface="Arial"/>
              <a:buNone/>
            </a:pPr>
            <a:endParaRPr lang="en-US" sz="20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511336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B3385-A87F-C2FC-AA6B-4383B62AD76C}"/>
              </a:ext>
            </a:extLst>
          </p:cNvPr>
          <p:cNvSpPr>
            <a:spLocks noGrp="1"/>
          </p:cNvSpPr>
          <p:nvPr>
            <p:ph type="title"/>
          </p:nvPr>
        </p:nvSpPr>
        <p:spPr>
          <a:xfrm>
            <a:off x="419100" y="232229"/>
            <a:ext cx="11328400" cy="791633"/>
          </a:xfrm>
        </p:spPr>
        <p:txBody>
          <a:bodyPr/>
          <a:lstStyle/>
          <a:p>
            <a:pPr algn="ctr"/>
            <a:r>
              <a:rPr lang="en-US" sz="3200" dirty="0"/>
              <a:t>SOCIAL DEVELOPMENT IS MULTIFACETED </a:t>
            </a:r>
            <a:endParaRPr lang="en-ZA" sz="3200" dirty="0"/>
          </a:p>
        </p:txBody>
      </p:sp>
      <p:sp>
        <p:nvSpPr>
          <p:cNvPr id="3" name="Text Placeholder 2">
            <a:extLst>
              <a:ext uri="{FF2B5EF4-FFF2-40B4-BE49-F238E27FC236}">
                <a16:creationId xmlns:a16="http://schemas.microsoft.com/office/drawing/2014/main" id="{59D7FFDA-6AD1-17AF-C396-0EB43D10BCD3}"/>
              </a:ext>
            </a:extLst>
          </p:cNvPr>
          <p:cNvSpPr>
            <a:spLocks noGrp="1"/>
          </p:cNvSpPr>
          <p:nvPr>
            <p:ph type="body" idx="1"/>
          </p:nvPr>
        </p:nvSpPr>
        <p:spPr>
          <a:xfrm>
            <a:off x="406400" y="805013"/>
            <a:ext cx="11341100" cy="5349043"/>
          </a:xfrm>
        </p:spPr>
        <p:txBody>
          <a:bodyPr/>
          <a:lstStyle/>
          <a:p>
            <a:pPr marL="609585" lvl="1" indent="0" algn="just" defTabSz="609585">
              <a:spcBef>
                <a:spcPts val="1333"/>
              </a:spcBef>
              <a:buClr>
                <a:srgbClr val="A53010"/>
              </a:buClr>
              <a:buSzTx/>
              <a:buNone/>
              <a:defRPr/>
            </a:pPr>
            <a:r>
              <a:rPr lang="en-US" sz="2800" dirty="0">
                <a:solidFill>
                  <a:srgbClr val="001027"/>
                </a:solidFill>
              </a:rPr>
              <a:t>SOCIAL DEVELOPMENT IMPROVES QUALITY OF LIFE</a:t>
            </a:r>
          </a:p>
          <a:p>
            <a:pPr marL="990575" lvl="1"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Social development is a participatory process of planned social change intended to champion and realise the well-being of the people and address the felt needs and aspirations of the whole population to improve their quality of life (Cox, Gamlath, &amp; Pawar, 1997).</a:t>
            </a:r>
          </a:p>
          <a:p>
            <a:pPr marL="609585" lvl="1" indent="0" algn="just" defTabSz="609585">
              <a:spcBef>
                <a:spcPts val="1333"/>
              </a:spcBef>
              <a:buClr>
                <a:srgbClr val="A53010"/>
              </a:buClr>
              <a:buSzTx/>
              <a:buNone/>
              <a:defRPr/>
            </a:pPr>
            <a:endParaRPr lang="en-US" sz="2400" kern="1200" dirty="0">
              <a:solidFill>
                <a:schemeClr val="tx1"/>
              </a:solidFill>
              <a:latin typeface="Century Gothic" panose="020B0502020202020204"/>
              <a:ea typeface="+mn-ea"/>
              <a:cs typeface="+mn-cs"/>
            </a:endParaRPr>
          </a:p>
          <a:p>
            <a:pPr marL="1200150" marR="0" lvl="2" indent="-28575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2400" b="0" i="0"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Participant 1: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Mna</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I would say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ifocus</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yayo</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is for poor people to better their lives. Mostly they look at the poor people because they offer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izinto</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for the people like food, groceries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mhlawumbi</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that’s why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ndisithi</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ifocus</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yabo</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kakhulu</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idarekhthe</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kubantu</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abapoor</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xa</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ndijongileyo</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mna</a:t>
            </a:r>
            <a:r>
              <a:rPr kumimoji="0" lang="en-US" sz="2400" b="0" i="0"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a:t>
            </a:r>
          </a:p>
          <a:p>
            <a:pPr marL="990575" lvl="1" indent="-380990" algn="just" defTabSz="609585">
              <a:spcBef>
                <a:spcPts val="1333"/>
              </a:spcBef>
              <a:buClr>
                <a:srgbClr val="A53010"/>
              </a:buClr>
              <a:buSzTx/>
              <a:buFont typeface="Wingdings 3" charset="2"/>
              <a:buChar char=""/>
              <a:defRPr/>
            </a:pPr>
            <a:endParaRPr lang="en-US" sz="1800" kern="1200" dirty="0">
              <a:solidFill>
                <a:schemeClr val="tx1"/>
              </a:solidFill>
              <a:latin typeface="Century Gothic" panose="020B0502020202020204"/>
              <a:ea typeface="+mn-ea"/>
              <a:cs typeface="+mn-cs"/>
            </a:endParaRPr>
          </a:p>
          <a:p>
            <a:pPr marL="990575" lvl="1" indent="-380990" algn="just" defTabSz="609585">
              <a:spcBef>
                <a:spcPts val="1333"/>
              </a:spcBef>
              <a:buClr>
                <a:srgbClr val="A53010"/>
              </a:buClr>
              <a:buSzTx/>
              <a:buFont typeface="Wingdings 3" charset="2"/>
              <a:buChar char=""/>
              <a:defRPr/>
            </a:pPr>
            <a:endParaRPr lang="en-US" sz="2133" kern="1200" dirty="0">
              <a:solidFill>
                <a:schemeClr val="tx1"/>
              </a:solidFill>
              <a:latin typeface="Century Gothic" panose="020B0502020202020204"/>
              <a:ea typeface="+mn-ea"/>
              <a:cs typeface="+mn-cs"/>
            </a:endParaRPr>
          </a:p>
          <a:p>
            <a:pPr marL="990575" lvl="1" indent="-380990" algn="just" defTabSz="609585">
              <a:spcBef>
                <a:spcPts val="1333"/>
              </a:spcBef>
              <a:buClr>
                <a:srgbClr val="A53010"/>
              </a:buClr>
              <a:buSzTx/>
              <a:buFont typeface="Wingdings 3" charset="2"/>
              <a:buChar char=""/>
              <a:defRPr/>
            </a:pPr>
            <a:endParaRPr lang="en-US" sz="2133" kern="1200" dirty="0">
              <a:solidFill>
                <a:schemeClr val="tx1"/>
              </a:solidFill>
              <a:latin typeface="Century Gothic" panose="020B0502020202020204"/>
              <a:ea typeface="+mn-ea"/>
              <a:cs typeface="+mn-cs"/>
            </a:endParaRPr>
          </a:p>
        </p:txBody>
      </p:sp>
    </p:spTree>
    <p:extLst>
      <p:ext uri="{BB962C8B-B14F-4D97-AF65-F5344CB8AC3E}">
        <p14:creationId xmlns:p14="http://schemas.microsoft.com/office/powerpoint/2010/main" val="434531635"/>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2757-F0D1-9439-C6A5-0351368EB2D4}"/>
              </a:ext>
            </a:extLst>
          </p:cNvPr>
          <p:cNvSpPr>
            <a:spLocks noGrp="1"/>
          </p:cNvSpPr>
          <p:nvPr>
            <p:ph type="title"/>
          </p:nvPr>
        </p:nvSpPr>
        <p:spPr/>
        <p:txBody>
          <a:bodyPr/>
          <a:lstStyle/>
          <a:p>
            <a:pPr algn="ctr"/>
            <a:r>
              <a:rPr lang="en-ZA" sz="3200" dirty="0">
                <a:solidFill>
                  <a:srgbClr val="001027"/>
                </a:solidFill>
              </a:rPr>
              <a:t>SOCIAL DEVELOPMENT INCLUDES SUSTAINABLE CHANGE</a:t>
            </a:r>
            <a:endParaRPr lang="en-US" dirty="0"/>
          </a:p>
        </p:txBody>
      </p:sp>
      <p:sp>
        <p:nvSpPr>
          <p:cNvPr id="3" name="Text Placeholder 2">
            <a:extLst>
              <a:ext uri="{FF2B5EF4-FFF2-40B4-BE49-F238E27FC236}">
                <a16:creationId xmlns:a16="http://schemas.microsoft.com/office/drawing/2014/main" id="{F47E7E9F-9890-8013-68B1-995AA793F4AD}"/>
              </a:ext>
            </a:extLst>
          </p:cNvPr>
          <p:cNvSpPr>
            <a:spLocks noGrp="1"/>
          </p:cNvSpPr>
          <p:nvPr>
            <p:ph type="body" idx="1"/>
          </p:nvPr>
        </p:nvSpPr>
        <p:spPr/>
        <p:txBody>
          <a:bodyPr/>
          <a:lstStyle/>
          <a:p>
            <a:pPr marL="742950" marR="0" lvl="1" indent="-28575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lang="en-US" sz="2400" kern="1200" dirty="0">
                <a:solidFill>
                  <a:schemeClr val="tx1"/>
                </a:solidFill>
                <a:latin typeface="Century Gothic" panose="020B0502020202020204"/>
                <a:ea typeface="+mn-ea"/>
                <a:cs typeface="+mn-cs"/>
              </a:rPr>
              <a:t>Sustainable social development is an integrated process of building human capacity to fight poverty and create sustainable change in their lives. </a:t>
            </a:r>
          </a:p>
          <a:p>
            <a:pPr marL="1200150" marR="0" lvl="2" indent="-28575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lang="en-US" sz="2400" kern="1200" dirty="0">
                <a:solidFill>
                  <a:schemeClr val="tx1"/>
                </a:solidFill>
                <a:latin typeface="Century Gothic" panose="020B0502020202020204"/>
                <a:ea typeface="+mn-ea"/>
                <a:cs typeface="+mn-cs"/>
              </a:rPr>
              <a:t>For example, Participant 1 noted that,</a:t>
            </a:r>
          </a:p>
          <a:p>
            <a:pPr marL="1200150" marR="0" lvl="2" indent="-28575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2400" b="0" i="0"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So, it says you provide you do for the person, and then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kwi</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perspective ka development then it shifted now, to </a:t>
            </a:r>
            <a:r>
              <a:rPr kumimoji="0" lang="en-US" sz="2400" b="0" i="1" u="none" strike="noStrike" kern="1200" cap="none" spc="0" normalizeH="0" baseline="0" noProof="0" dirty="0" err="1">
                <a:ln>
                  <a:noFill/>
                </a:ln>
                <a:solidFill>
                  <a:schemeClr val="tx1"/>
                </a:solidFill>
                <a:effectLst/>
                <a:uLnTx/>
                <a:uFillTx/>
                <a:latin typeface="Century Gothic" panose="020B0502020202020204"/>
                <a:ea typeface="+mn-ea"/>
                <a:cs typeface="+mn-cs"/>
                <a:sym typeface="Avenir"/>
              </a:rPr>
              <a:t>ngokwe</a:t>
            </a:r>
            <a:r>
              <a:rPr kumimoji="0" lang="en-US" sz="2400" b="0" i="1"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 theory that you develop the person, you empower the person so that the person can be able to sustain or do things for herself</a:t>
            </a:r>
            <a:r>
              <a:rPr kumimoji="0" lang="en-US" sz="2400" b="0" i="0" u="none" strike="noStrike" kern="1200" cap="none" spc="0" normalizeH="0" baseline="0" noProof="0" dirty="0">
                <a:ln>
                  <a:noFill/>
                </a:ln>
                <a:solidFill>
                  <a:schemeClr val="tx1"/>
                </a:solidFill>
                <a:effectLst/>
                <a:uLnTx/>
                <a:uFillTx/>
                <a:latin typeface="Century Gothic" panose="020B0502020202020204"/>
                <a:ea typeface="+mn-ea"/>
                <a:cs typeface="+mn-cs"/>
                <a:sym typeface="Avenir"/>
              </a:rPr>
              <a:t>.”</a:t>
            </a:r>
          </a:p>
          <a:p>
            <a:endParaRPr lang="en-US" dirty="0"/>
          </a:p>
        </p:txBody>
      </p:sp>
    </p:spTree>
    <p:extLst>
      <p:ext uri="{BB962C8B-B14F-4D97-AF65-F5344CB8AC3E}">
        <p14:creationId xmlns:p14="http://schemas.microsoft.com/office/powerpoint/2010/main" val="4002901630"/>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B3385-A87F-C2FC-AA6B-4383B62AD76C}"/>
              </a:ext>
            </a:extLst>
          </p:cNvPr>
          <p:cNvSpPr>
            <a:spLocks noGrp="1"/>
          </p:cNvSpPr>
          <p:nvPr>
            <p:ph type="title"/>
          </p:nvPr>
        </p:nvSpPr>
        <p:spPr>
          <a:xfrm>
            <a:off x="419100" y="232229"/>
            <a:ext cx="11328400" cy="791633"/>
          </a:xfrm>
        </p:spPr>
        <p:txBody>
          <a:bodyPr/>
          <a:lstStyle/>
          <a:p>
            <a:pPr algn="ctr"/>
            <a:r>
              <a:rPr kumimoji="0" lang="en-US" sz="3200" b="0" i="0" u="none" strike="noStrike" kern="0" cap="none" spc="0" normalizeH="0" baseline="0" noProof="0" dirty="0">
                <a:ln>
                  <a:noFill/>
                </a:ln>
                <a:solidFill>
                  <a:srgbClr val="001027"/>
                </a:solidFill>
                <a:effectLst/>
                <a:uLnTx/>
                <a:uFillTx/>
                <a:latin typeface="Avenir"/>
                <a:sym typeface="Avenir"/>
              </a:rPr>
              <a:t>RESULTS</a:t>
            </a:r>
            <a:endParaRPr lang="en-ZA" sz="3200" dirty="0"/>
          </a:p>
        </p:txBody>
      </p:sp>
      <p:sp>
        <p:nvSpPr>
          <p:cNvPr id="3" name="Text Placeholder 2">
            <a:extLst>
              <a:ext uri="{FF2B5EF4-FFF2-40B4-BE49-F238E27FC236}">
                <a16:creationId xmlns:a16="http://schemas.microsoft.com/office/drawing/2014/main" id="{59D7FFDA-6AD1-17AF-C396-0EB43D10BCD3}"/>
              </a:ext>
            </a:extLst>
          </p:cNvPr>
          <p:cNvSpPr>
            <a:spLocks noGrp="1"/>
          </p:cNvSpPr>
          <p:nvPr>
            <p:ph type="body" idx="1"/>
          </p:nvPr>
        </p:nvSpPr>
        <p:spPr>
          <a:xfrm>
            <a:off x="406400" y="1161142"/>
            <a:ext cx="11341100" cy="4891843"/>
          </a:xfrm>
        </p:spPr>
        <p:txBody>
          <a:bodyPr/>
          <a:lstStyle/>
          <a:p>
            <a:pPr marL="990575" lvl="1"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Social development has not been effective in addressing structural inequalities in South Africa:</a:t>
            </a:r>
          </a:p>
          <a:p>
            <a:pPr marL="1600159" lvl="2"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Poverty, inequality, and access to land </a:t>
            </a:r>
          </a:p>
          <a:p>
            <a:pPr marL="1600159" lvl="2"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Human settlement </a:t>
            </a:r>
          </a:p>
          <a:p>
            <a:pPr marL="1600159" lvl="2"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Unemployment </a:t>
            </a:r>
          </a:p>
          <a:p>
            <a:pPr marL="1600159" lvl="2"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Racism</a:t>
            </a:r>
          </a:p>
          <a:p>
            <a:pPr marL="1600159" lvl="2"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Economic development </a:t>
            </a:r>
          </a:p>
          <a:p>
            <a:pPr marL="1600159" lvl="2"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Empowerment </a:t>
            </a:r>
          </a:p>
          <a:p>
            <a:pPr marL="1600159" lvl="2"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Social justice </a:t>
            </a:r>
          </a:p>
          <a:p>
            <a:pPr marL="990575" lvl="1" indent="-380990" algn="just" defTabSz="609585">
              <a:spcBef>
                <a:spcPts val="1333"/>
              </a:spcBef>
              <a:buClr>
                <a:srgbClr val="A53010"/>
              </a:buClr>
              <a:buSzTx/>
              <a:buFont typeface="Wingdings 3" charset="2"/>
              <a:buChar char=""/>
              <a:defRPr/>
            </a:pPr>
            <a:endParaRPr lang="en-US" sz="2133" kern="1200" dirty="0">
              <a:solidFill>
                <a:prstClr val="black">
                  <a:lumMod val="75000"/>
                  <a:lumOff val="25000"/>
                </a:prstClr>
              </a:solidFill>
              <a:latin typeface="Century Gothic" panose="020B0502020202020204"/>
              <a:ea typeface="+mn-ea"/>
              <a:cs typeface="+mn-cs"/>
            </a:endParaRPr>
          </a:p>
          <a:p>
            <a:pPr marL="990575" lvl="1" indent="-380990" algn="just" defTabSz="609585">
              <a:spcBef>
                <a:spcPts val="1333"/>
              </a:spcBef>
              <a:buClr>
                <a:srgbClr val="A53010"/>
              </a:buClr>
              <a:buSzTx/>
              <a:buFont typeface="Wingdings 3" charset="2"/>
              <a:buChar char=""/>
              <a:defRPr/>
            </a:pPr>
            <a:endParaRPr lang="en-US" sz="2133" kern="1200" dirty="0">
              <a:solidFill>
                <a:prstClr val="black">
                  <a:lumMod val="75000"/>
                  <a:lumOff val="25000"/>
                </a:prstClr>
              </a:solidFill>
              <a:latin typeface="Century Gothic" panose="020B0502020202020204"/>
              <a:ea typeface="+mn-ea"/>
              <a:cs typeface="+mn-cs"/>
            </a:endParaRPr>
          </a:p>
        </p:txBody>
      </p:sp>
    </p:spTree>
    <p:extLst>
      <p:ext uri="{BB962C8B-B14F-4D97-AF65-F5344CB8AC3E}">
        <p14:creationId xmlns:p14="http://schemas.microsoft.com/office/powerpoint/2010/main" val="4048626105"/>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BAED8-6EE9-C239-BE61-5EA2321ADE85}"/>
              </a:ext>
            </a:extLst>
          </p:cNvPr>
          <p:cNvSpPr>
            <a:spLocks noGrp="1"/>
          </p:cNvSpPr>
          <p:nvPr>
            <p:ph type="title"/>
          </p:nvPr>
        </p:nvSpPr>
        <p:spPr/>
        <p:txBody>
          <a:bodyPr/>
          <a:lstStyle/>
          <a:p>
            <a:pPr algn="ctr"/>
            <a:r>
              <a:rPr lang="en-US" sz="3200" dirty="0"/>
              <a:t>RESULTS</a:t>
            </a:r>
            <a:endParaRPr lang="en-ZA" sz="3200" dirty="0"/>
          </a:p>
        </p:txBody>
      </p:sp>
      <p:sp>
        <p:nvSpPr>
          <p:cNvPr id="3" name="Text Placeholder 2">
            <a:extLst>
              <a:ext uri="{FF2B5EF4-FFF2-40B4-BE49-F238E27FC236}">
                <a16:creationId xmlns:a16="http://schemas.microsoft.com/office/drawing/2014/main" id="{362FBC91-F8D7-7158-BB19-244870759BC7}"/>
              </a:ext>
            </a:extLst>
          </p:cNvPr>
          <p:cNvSpPr>
            <a:spLocks noGrp="1"/>
          </p:cNvSpPr>
          <p:nvPr>
            <p:ph type="body" idx="1"/>
          </p:nvPr>
        </p:nvSpPr>
        <p:spPr>
          <a:xfrm>
            <a:off x="431801" y="1195918"/>
            <a:ext cx="11341100" cy="4929716"/>
          </a:xfrm>
        </p:spPr>
        <p:txBody>
          <a:bodyPr/>
          <a:lstStyle/>
          <a:p>
            <a:pPr marL="990575" marR="0" lvl="1" indent="-380990" algn="just" defTabSz="609585" rtl="0" eaLnBrk="1" fontAlgn="auto" latinLnBrk="0" hangingPunct="1">
              <a:lnSpc>
                <a:spcPct val="100000"/>
              </a:lnSpc>
              <a:spcBef>
                <a:spcPts val="1333"/>
              </a:spcBef>
              <a:spcAft>
                <a:spcPts val="0"/>
              </a:spcAft>
              <a:buClr>
                <a:srgbClr val="A53010"/>
              </a:buClr>
              <a:buSzTx/>
              <a:buFont typeface="Wingdings 3" charset="2"/>
              <a:buChar char=""/>
              <a:tabLst/>
              <a:defRPr/>
            </a:pPr>
            <a:r>
              <a:rPr lang="en-US" sz="2400" b="1" kern="1200" dirty="0">
                <a:solidFill>
                  <a:prstClr val="black">
                    <a:lumMod val="75000"/>
                    <a:lumOff val="25000"/>
                  </a:prstClr>
                </a:solidFill>
                <a:latin typeface="Century Gothic" panose="020B0502020202020204"/>
                <a:ea typeface="+mn-ea"/>
                <a:cs typeface="+mn-cs"/>
              </a:rPr>
              <a:t>Participant 14:</a:t>
            </a:r>
            <a:r>
              <a:rPr lang="en-US" sz="2400" b="1" i="1" kern="1200" dirty="0">
                <a:solidFill>
                  <a:prstClr val="black">
                    <a:lumMod val="75000"/>
                    <a:lumOff val="25000"/>
                  </a:prstClr>
                </a:solidFill>
                <a:latin typeface="Century Gothic" panose="020B0502020202020204"/>
                <a:ea typeface="+mn-ea"/>
                <a:cs typeface="+mn-cs"/>
              </a:rPr>
              <a:t> </a:t>
            </a:r>
            <a:r>
              <a:rPr lang="en-US" sz="2400" i="1" kern="1200" dirty="0">
                <a:solidFill>
                  <a:prstClr val="black">
                    <a:lumMod val="75000"/>
                    <a:lumOff val="25000"/>
                  </a:prstClr>
                </a:solidFill>
                <a:latin typeface="Century Gothic" panose="020B0502020202020204"/>
                <a:ea typeface="+mn-ea"/>
                <a:cs typeface="+mn-cs"/>
              </a:rPr>
              <a:t>“In my input into this is that it has not been able to address social issues such as unemployment currently and then and therefore for that reason I lean strong to the thinking and the argument that the framework is not addressing some of the major challenges that we are faced with in South Africa, and we can talk about this in a complex approach, again with in relation to poverty, social inequality.”</a:t>
            </a:r>
          </a:p>
          <a:p>
            <a:pPr marL="990575" marR="0" lvl="1" indent="-380990" algn="just" defTabSz="609585" rtl="0" eaLnBrk="1" fontAlgn="auto" latinLnBrk="0" hangingPunct="1">
              <a:lnSpc>
                <a:spcPct val="100000"/>
              </a:lnSpc>
              <a:spcBef>
                <a:spcPts val="1333"/>
              </a:spcBef>
              <a:spcAft>
                <a:spcPts val="0"/>
              </a:spcAft>
              <a:buClr>
                <a:srgbClr val="A53010"/>
              </a:buClr>
              <a:buSzTx/>
              <a:buFont typeface="Wingdings 3" charset="2"/>
              <a:buChar char=""/>
              <a:tabLst/>
              <a:defRPr/>
            </a:pPr>
            <a:r>
              <a:rPr lang="en-US" sz="2400" b="1" kern="1200" dirty="0">
                <a:solidFill>
                  <a:prstClr val="black">
                    <a:lumMod val="75000"/>
                    <a:lumOff val="25000"/>
                  </a:prstClr>
                </a:solidFill>
                <a:latin typeface="Century Gothic" panose="020B0502020202020204"/>
                <a:ea typeface="+mn-ea"/>
                <a:cs typeface="+mn-cs"/>
              </a:rPr>
              <a:t>Participant 14: </a:t>
            </a:r>
            <a:r>
              <a:rPr lang="en-US" sz="2400" i="1" kern="1200" dirty="0">
                <a:solidFill>
                  <a:prstClr val="black">
                    <a:lumMod val="75000"/>
                    <a:lumOff val="25000"/>
                  </a:prstClr>
                </a:solidFill>
                <a:latin typeface="Century Gothic" panose="020B0502020202020204"/>
                <a:ea typeface="+mn-ea"/>
                <a:cs typeface="+mn-cs"/>
              </a:rPr>
              <a:t>“In my view social development has not managed to address that, why are we still having a high number of growing individuals who are unemployed, constrained economy, high rate of poverty, inequalities that are visibly clear, that we could all see?”</a:t>
            </a:r>
          </a:p>
          <a:p>
            <a:pPr algn="just"/>
            <a:endParaRPr 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340427066"/>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AD2FD-9DF3-338F-6C5B-F45ED0660F18}"/>
              </a:ext>
            </a:extLst>
          </p:cNvPr>
          <p:cNvSpPr>
            <a:spLocks noGrp="1"/>
          </p:cNvSpPr>
          <p:nvPr>
            <p:ph type="title"/>
          </p:nvPr>
        </p:nvSpPr>
        <p:spPr/>
        <p:txBody>
          <a:bodyPr/>
          <a:lstStyle/>
          <a:p>
            <a:pPr algn="ctr"/>
            <a:r>
              <a:rPr lang="en-US" sz="3200" dirty="0"/>
              <a:t>RESULTS</a:t>
            </a:r>
          </a:p>
        </p:txBody>
      </p:sp>
      <p:sp>
        <p:nvSpPr>
          <p:cNvPr id="3" name="Text Placeholder 2">
            <a:extLst>
              <a:ext uri="{FF2B5EF4-FFF2-40B4-BE49-F238E27FC236}">
                <a16:creationId xmlns:a16="http://schemas.microsoft.com/office/drawing/2014/main" id="{6712779C-8799-5E14-E1E2-F9A84DB40753}"/>
              </a:ext>
            </a:extLst>
          </p:cNvPr>
          <p:cNvSpPr>
            <a:spLocks noGrp="1"/>
          </p:cNvSpPr>
          <p:nvPr>
            <p:ph type="body" idx="1"/>
          </p:nvPr>
        </p:nvSpPr>
        <p:spPr/>
        <p:txBody>
          <a:bodyPr/>
          <a:lstStyle/>
          <a:p>
            <a:pPr marL="990575" marR="0" lvl="1" indent="-380990" algn="just" defTabSz="609585" rtl="0" eaLnBrk="1" fontAlgn="auto" latinLnBrk="0" hangingPunct="1">
              <a:lnSpc>
                <a:spcPct val="100000"/>
              </a:lnSpc>
              <a:spcBef>
                <a:spcPts val="1333"/>
              </a:spcBef>
              <a:spcAft>
                <a:spcPts val="0"/>
              </a:spcAft>
              <a:buClr>
                <a:srgbClr val="A53010"/>
              </a:buClr>
              <a:buSzTx/>
              <a:buFont typeface="Wingdings 3" charset="2"/>
              <a:buChar char=""/>
              <a:tabLst/>
              <a:defRPr/>
            </a:pPr>
            <a:r>
              <a:rPr lang="en-US" sz="2400" b="1" i="1" u="none" strike="noStrike" dirty="0">
                <a:solidFill>
                  <a:schemeClr val="tx1"/>
                </a:solidFill>
                <a:effectLst/>
                <a:latin typeface="Times New Roman" panose="02020603050405020304" pitchFamily="18" charset="0"/>
              </a:rPr>
              <a:t>Partici</a:t>
            </a:r>
            <a:r>
              <a:rPr lang="en-US" sz="2400" b="1" i="1" dirty="0">
                <a:solidFill>
                  <a:schemeClr val="tx1"/>
                </a:solidFill>
                <a:latin typeface="Times New Roman" panose="02020603050405020304" pitchFamily="18" charset="0"/>
              </a:rPr>
              <a:t>pant 15: </a:t>
            </a:r>
            <a:r>
              <a:rPr lang="en-US" sz="2400" i="1" kern="1200" dirty="0">
                <a:solidFill>
                  <a:schemeClr val="tx1"/>
                </a:solidFill>
                <a:latin typeface="Century Gothic" panose="020B0502020202020204"/>
                <a:ea typeface="+mn-ea"/>
                <a:cs typeface="+mn-cs"/>
              </a:rPr>
              <a:t>“Because, umm, we know that where our people are like the black population is it's where the service delivery is lacking. So, if we talk about empowerment and all that, it's difficult for them to access you know the very services now if we talk about social workers and so on, there are very limited social services even the... And the focus will be on grants and this and that, not the actual development.”</a:t>
            </a:r>
          </a:p>
          <a:p>
            <a:pPr algn="just"/>
            <a:endParaRPr lang="en-US" sz="2400" dirty="0"/>
          </a:p>
        </p:txBody>
      </p:sp>
    </p:spTree>
    <p:extLst>
      <p:ext uri="{BB962C8B-B14F-4D97-AF65-F5344CB8AC3E}">
        <p14:creationId xmlns:p14="http://schemas.microsoft.com/office/powerpoint/2010/main" val="3796892701"/>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71AA8-8A09-5D0E-F716-9BA27A22E3AA}"/>
              </a:ext>
            </a:extLst>
          </p:cNvPr>
          <p:cNvSpPr>
            <a:spLocks noGrp="1"/>
          </p:cNvSpPr>
          <p:nvPr>
            <p:ph type="title"/>
          </p:nvPr>
        </p:nvSpPr>
        <p:spPr>
          <a:xfrm>
            <a:off x="431800" y="279649"/>
            <a:ext cx="11328400" cy="791633"/>
          </a:xfrm>
        </p:spPr>
        <p:txBody>
          <a:bodyPr/>
          <a:lstStyle/>
          <a:p>
            <a:pPr algn="ctr"/>
            <a:r>
              <a:rPr kumimoji="0" lang="en-US" sz="3200" b="0" i="0" u="none" strike="noStrike" kern="0" cap="none" spc="0" normalizeH="0" baseline="0" noProof="0" dirty="0">
                <a:ln>
                  <a:noFill/>
                </a:ln>
                <a:solidFill>
                  <a:srgbClr val="001027"/>
                </a:solidFill>
                <a:effectLst/>
                <a:uLnTx/>
                <a:uFillTx/>
                <a:latin typeface="Avenir"/>
                <a:sym typeface="Avenir"/>
              </a:rPr>
              <a:t>RESULTS</a:t>
            </a:r>
            <a:endParaRPr lang="en-ZA" sz="3200" dirty="0"/>
          </a:p>
        </p:txBody>
      </p:sp>
      <p:sp>
        <p:nvSpPr>
          <p:cNvPr id="3" name="Text Placeholder 2">
            <a:extLst>
              <a:ext uri="{FF2B5EF4-FFF2-40B4-BE49-F238E27FC236}">
                <a16:creationId xmlns:a16="http://schemas.microsoft.com/office/drawing/2014/main" id="{6D060FAC-1808-C74B-65ED-8EB42D57304B}"/>
              </a:ext>
            </a:extLst>
          </p:cNvPr>
          <p:cNvSpPr>
            <a:spLocks noGrp="1"/>
          </p:cNvSpPr>
          <p:nvPr>
            <p:ph type="body" idx="1"/>
          </p:nvPr>
        </p:nvSpPr>
        <p:spPr>
          <a:xfrm>
            <a:off x="431801" y="1088572"/>
            <a:ext cx="11341100" cy="5037062"/>
          </a:xfrm>
        </p:spPr>
        <p:txBody>
          <a:bodyPr/>
          <a:lstStyle/>
          <a:p>
            <a:pPr marL="990575" marR="0" lvl="1" indent="-380990" algn="just" defTabSz="609585" rtl="0" eaLnBrk="1" fontAlgn="auto" latinLnBrk="0" hangingPunct="1">
              <a:lnSpc>
                <a:spcPct val="100000"/>
              </a:lnSpc>
              <a:spcBef>
                <a:spcPts val="1333"/>
              </a:spcBef>
              <a:spcAft>
                <a:spcPts val="0"/>
              </a:spcAft>
              <a:buClr>
                <a:srgbClr val="A53010"/>
              </a:buClr>
              <a:buSzTx/>
              <a:buFont typeface="Wingdings 3" charset="2"/>
              <a:buChar char=""/>
              <a:tabLst/>
              <a:defRPr/>
            </a:pPr>
            <a:r>
              <a:rPr lang="en-US" sz="2400" b="1" i="1" dirty="0">
                <a:solidFill>
                  <a:srgbClr val="000000"/>
                </a:solidFill>
                <a:latin typeface="Times New Roman" panose="02020603050405020304" pitchFamily="18" charset="0"/>
              </a:rPr>
              <a:t>Participant 16</a:t>
            </a:r>
            <a:r>
              <a:rPr lang="en-US" sz="2400" i="1" kern="1200" dirty="0">
                <a:solidFill>
                  <a:prstClr val="black">
                    <a:lumMod val="75000"/>
                    <a:lumOff val="25000"/>
                  </a:prstClr>
                </a:solidFill>
                <a:latin typeface="Century Gothic" panose="020B0502020202020204"/>
                <a:ea typeface="+mn-ea"/>
                <a:cs typeface="+mn-cs"/>
              </a:rPr>
              <a:t>: </a:t>
            </a:r>
            <a:r>
              <a:rPr lang="en-US" sz="2400" i="1" kern="1200" dirty="0">
                <a:solidFill>
                  <a:schemeClr val="tx1"/>
                </a:solidFill>
                <a:latin typeface="Century Gothic" panose="020B0502020202020204"/>
                <a:ea typeface="+mn-ea"/>
                <a:cs typeface="+mn-cs"/>
              </a:rPr>
              <a:t>“Our profession was transported from the European countries to the newly colonized society, particularly in Africa, Asia, and so on. So, this the problem is that the knowledge was never interrogated. And then social work was meant for only white people in South Africa because of the poor white problem. When we came to the to the democratic dispensation, the knowledge systems. Were not interrogated and changed. It therefore means that the social work, profession and practice continues with the status quo to make sure that everything remains the same. So that is why social work as a profession, and social work as a practice, it's not effective in terms of tempering with the status quo.”</a:t>
            </a:r>
            <a:endParaRPr lang="en-ZA" sz="2400" i="1" kern="1200" dirty="0">
              <a:solidFill>
                <a:schemeClr val="tx1"/>
              </a:solidFill>
              <a:latin typeface="Century Gothic" panose="020B0502020202020204"/>
              <a:ea typeface="+mn-ea"/>
              <a:cs typeface="+mn-cs"/>
            </a:endParaRPr>
          </a:p>
          <a:p>
            <a:endParaRPr lang="en-ZA" dirty="0"/>
          </a:p>
        </p:txBody>
      </p:sp>
    </p:spTree>
    <p:extLst>
      <p:ext uri="{BB962C8B-B14F-4D97-AF65-F5344CB8AC3E}">
        <p14:creationId xmlns:p14="http://schemas.microsoft.com/office/powerpoint/2010/main" val="3341193493"/>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C9F49-7FBC-272C-D68C-78C011361E70}"/>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FE924476-54CB-9071-58F6-1BE35E47A8A3}"/>
              </a:ext>
            </a:extLst>
          </p:cNvPr>
          <p:cNvSpPr>
            <a:spLocks noGrp="1"/>
          </p:cNvSpPr>
          <p:nvPr>
            <p:ph type="body" idx="1"/>
          </p:nvPr>
        </p:nvSpPr>
        <p:spPr/>
        <p:txBody>
          <a:bodyPr/>
          <a:lstStyle/>
          <a:p>
            <a:pPr marL="169329" indent="0">
              <a:buNone/>
            </a:pPr>
            <a:endParaRPr lang="en-US" dirty="0"/>
          </a:p>
        </p:txBody>
      </p:sp>
      <p:pic>
        <p:nvPicPr>
          <p:cNvPr id="4" name="Picture 2" descr="2,400+ Walkman 80s Stock Photos, Pictures &amp; Royalty-Free Images - iStock | Walkman  cassette player, Walkman retro, Jukebox">
            <a:extLst>
              <a:ext uri="{FF2B5EF4-FFF2-40B4-BE49-F238E27FC236}">
                <a16:creationId xmlns:a16="http://schemas.microsoft.com/office/drawing/2014/main" id="{7C01809F-E69E-160C-82D3-7B34E4D6095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901" t="15024" r="11743" b="9938"/>
          <a:stretch/>
        </p:blipFill>
        <p:spPr bwMode="auto">
          <a:xfrm>
            <a:off x="740463" y="2407406"/>
            <a:ext cx="4017301" cy="247439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Surround Sound Systems - Biggest Home Theatre Systems - Audio Trends">
            <a:extLst>
              <a:ext uri="{FF2B5EF4-FFF2-40B4-BE49-F238E27FC236}">
                <a16:creationId xmlns:a16="http://schemas.microsoft.com/office/drawing/2014/main" id="{20112757-BBC3-0BCB-B6AF-5E6121B552C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6959" b="16357"/>
          <a:stretch/>
        </p:blipFill>
        <p:spPr bwMode="auto">
          <a:xfrm>
            <a:off x="6727372" y="2041071"/>
            <a:ext cx="5032828" cy="3160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3097343"/>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DD280-ACF1-CF7F-EBF3-1CCAAFCF86C3}"/>
              </a:ext>
            </a:extLst>
          </p:cNvPr>
          <p:cNvSpPr>
            <a:spLocks noGrp="1"/>
          </p:cNvSpPr>
          <p:nvPr>
            <p:ph type="title"/>
          </p:nvPr>
        </p:nvSpPr>
        <p:spPr/>
        <p:txBody>
          <a:bodyPr/>
          <a:lstStyle/>
          <a:p>
            <a:pPr algn="ctr"/>
            <a:r>
              <a:rPr lang="en-US" sz="2800" dirty="0"/>
              <a:t>SOCIAL DEVELOPMENT IS INDIVIDUALISTIC AND NOT COMMUNITY DRIVEN:</a:t>
            </a:r>
            <a:endParaRPr lang="en-ZA" sz="2800" dirty="0"/>
          </a:p>
        </p:txBody>
      </p:sp>
      <p:sp>
        <p:nvSpPr>
          <p:cNvPr id="3" name="Text Placeholder 2">
            <a:extLst>
              <a:ext uri="{FF2B5EF4-FFF2-40B4-BE49-F238E27FC236}">
                <a16:creationId xmlns:a16="http://schemas.microsoft.com/office/drawing/2014/main" id="{9C8ACAF9-88FA-4EF2-D61B-87535713F599}"/>
              </a:ext>
            </a:extLst>
          </p:cNvPr>
          <p:cNvSpPr>
            <a:spLocks noGrp="1"/>
          </p:cNvSpPr>
          <p:nvPr>
            <p:ph type="body" idx="1"/>
          </p:nvPr>
        </p:nvSpPr>
        <p:spPr>
          <a:xfrm>
            <a:off x="431801" y="1310969"/>
            <a:ext cx="11341100" cy="4814664"/>
          </a:xfrm>
        </p:spPr>
        <p:txBody>
          <a:bodyPr/>
          <a:lstStyle/>
          <a:p>
            <a:pPr marL="990575" lvl="1" indent="-380990" algn="just" defTabSz="609585">
              <a:spcBef>
                <a:spcPts val="1333"/>
              </a:spcBef>
              <a:buClr>
                <a:srgbClr val="A53010"/>
              </a:buClr>
              <a:buSzTx/>
              <a:buFont typeface="Wingdings 3" charset="2"/>
              <a:buChar char=""/>
              <a:defRPr/>
            </a:pPr>
            <a:r>
              <a:rPr lang="en-US" sz="2400" kern="1200" dirty="0">
                <a:solidFill>
                  <a:prstClr val="black">
                    <a:lumMod val="75000"/>
                    <a:lumOff val="25000"/>
                  </a:prstClr>
                </a:solidFill>
                <a:latin typeface="Century Gothic" panose="020B0502020202020204"/>
                <a:ea typeface="+mn-ea"/>
                <a:cs typeface="+mn-cs"/>
              </a:rPr>
              <a:t>As a social welfare approach in South Africa, social development should not be individualistic, and rather be informed by Afrocentric episteme. </a:t>
            </a:r>
          </a:p>
          <a:p>
            <a:pPr marL="990575" lvl="1" indent="-380990" algn="just" defTabSz="609585">
              <a:spcBef>
                <a:spcPts val="1333"/>
              </a:spcBef>
              <a:buClr>
                <a:srgbClr val="A53010"/>
              </a:buClr>
              <a:buSzTx/>
              <a:buFont typeface="Wingdings 3" charset="2"/>
              <a:buChar char=""/>
              <a:defRPr/>
            </a:pPr>
            <a:endParaRPr lang="en-US" sz="2400" kern="1200" dirty="0">
              <a:solidFill>
                <a:prstClr val="black">
                  <a:lumMod val="75000"/>
                  <a:lumOff val="25000"/>
                </a:prstClr>
              </a:solidFill>
              <a:latin typeface="Century Gothic" panose="020B0502020202020204"/>
              <a:ea typeface="+mn-ea"/>
              <a:cs typeface="+mn-cs"/>
            </a:endParaRPr>
          </a:p>
          <a:p>
            <a:pPr marL="990575" lvl="1" indent="-380990" algn="just" defTabSz="609585">
              <a:spcBef>
                <a:spcPts val="1333"/>
              </a:spcBef>
              <a:buClr>
                <a:srgbClr val="A53010"/>
              </a:buClr>
              <a:buSzTx/>
              <a:buFont typeface="Wingdings 3" charset="2"/>
              <a:buChar char=""/>
              <a:defRPr/>
            </a:pPr>
            <a:r>
              <a:rPr lang="en-US" sz="2400" kern="1200" dirty="0">
                <a:solidFill>
                  <a:prstClr val="black">
                    <a:lumMod val="75000"/>
                    <a:lumOff val="25000"/>
                  </a:prstClr>
                </a:solidFill>
                <a:latin typeface="Century Gothic" panose="020B0502020202020204"/>
                <a:ea typeface="+mn-ea"/>
                <a:cs typeface="+mn-cs"/>
              </a:rPr>
              <a:t>Individualistic ideologies informed social work's inception, including social development as the strategy to achieve social welfare. </a:t>
            </a:r>
          </a:p>
          <a:p>
            <a:pPr marL="990575" lvl="1" indent="-380990" algn="just" defTabSz="609585">
              <a:spcBef>
                <a:spcPts val="1333"/>
              </a:spcBef>
              <a:buClr>
                <a:srgbClr val="A53010"/>
              </a:buClr>
              <a:buSzTx/>
              <a:buFont typeface="Wingdings 3" charset="2"/>
              <a:buChar char=""/>
              <a:defRPr/>
            </a:pPr>
            <a:endParaRPr lang="en-US" sz="2400" kern="1200" dirty="0">
              <a:solidFill>
                <a:prstClr val="black">
                  <a:lumMod val="75000"/>
                  <a:lumOff val="25000"/>
                </a:prstClr>
              </a:solidFill>
              <a:latin typeface="Century Gothic" panose="020B0502020202020204"/>
              <a:ea typeface="+mn-ea"/>
              <a:cs typeface="+mn-cs"/>
            </a:endParaRPr>
          </a:p>
          <a:p>
            <a:pPr marL="990575" lvl="1" indent="-380990" algn="just" defTabSz="609585">
              <a:spcBef>
                <a:spcPts val="1333"/>
              </a:spcBef>
              <a:buClr>
                <a:srgbClr val="A53010"/>
              </a:buClr>
              <a:buSzTx/>
              <a:buFont typeface="Wingdings 3" charset="2"/>
              <a:buChar char=""/>
              <a:defRPr/>
            </a:pPr>
            <a:r>
              <a:rPr lang="en-ZA" sz="2400" b="1" i="1" kern="1200" dirty="0">
                <a:solidFill>
                  <a:prstClr val="black">
                    <a:lumMod val="75000"/>
                    <a:lumOff val="25000"/>
                  </a:prstClr>
                </a:solidFill>
                <a:latin typeface="Century Gothic" panose="020B0502020202020204"/>
                <a:ea typeface="+mn-ea"/>
                <a:cs typeface="+mn-cs"/>
              </a:rPr>
              <a:t>Participant 2: </a:t>
            </a:r>
            <a:r>
              <a:rPr lang="en-ZA" sz="2400" i="1" kern="1200" dirty="0">
                <a:solidFill>
                  <a:prstClr val="black">
                    <a:lumMod val="75000"/>
                    <a:lumOff val="25000"/>
                  </a:prstClr>
                </a:solidFill>
                <a:latin typeface="Century Gothic" panose="020B0502020202020204"/>
                <a:ea typeface="+mn-ea"/>
                <a:cs typeface="+mn-cs"/>
              </a:rPr>
              <a:t>“You see I’m thinking. Nam </a:t>
            </a:r>
            <a:r>
              <a:rPr lang="en-ZA" sz="2400" i="1" kern="1200" dirty="0" err="1">
                <a:solidFill>
                  <a:prstClr val="black">
                    <a:lumMod val="75000"/>
                    <a:lumOff val="25000"/>
                  </a:prstClr>
                </a:solidFill>
                <a:latin typeface="Century Gothic" panose="020B0502020202020204"/>
                <a:ea typeface="+mn-ea"/>
                <a:cs typeface="+mn-cs"/>
              </a:rPr>
              <a:t>ndicing</a:t>
            </a:r>
            <a:r>
              <a:rPr lang="en-ZA" sz="2400" i="1" kern="1200" dirty="0">
                <a:solidFill>
                  <a:prstClr val="black">
                    <a:lumMod val="75000"/>
                    <a:lumOff val="25000"/>
                  </a:prstClr>
                </a:solidFill>
                <a:latin typeface="Century Gothic" panose="020B0502020202020204"/>
                <a:ea typeface="+mn-ea"/>
                <a:cs typeface="+mn-cs"/>
              </a:rPr>
              <a:t>’ into </a:t>
            </a:r>
            <a:r>
              <a:rPr lang="en-ZA" sz="2400" i="1" kern="1200" dirty="0" err="1">
                <a:solidFill>
                  <a:prstClr val="black">
                    <a:lumMod val="75000"/>
                    <a:lumOff val="25000"/>
                  </a:prstClr>
                </a:solidFill>
                <a:latin typeface="Century Gothic" panose="020B0502020202020204"/>
                <a:ea typeface="+mn-ea"/>
                <a:cs typeface="+mn-cs"/>
              </a:rPr>
              <a:t>yokubana</a:t>
            </a:r>
            <a:r>
              <a:rPr lang="en-ZA" sz="2400" i="1" kern="1200" dirty="0">
                <a:solidFill>
                  <a:prstClr val="black">
                    <a:lumMod val="75000"/>
                    <a:lumOff val="25000"/>
                  </a:prstClr>
                </a:solidFill>
                <a:latin typeface="Century Gothic" panose="020B0502020202020204"/>
                <a:ea typeface="+mn-ea"/>
                <a:cs typeface="+mn-cs"/>
              </a:rPr>
              <a:t> the Social Development approach is looking at developing the person in an individualism.”</a:t>
            </a:r>
            <a:endParaRPr lang="en-US" sz="2400" i="1" kern="1200" dirty="0">
              <a:solidFill>
                <a:prstClr val="black">
                  <a:lumMod val="75000"/>
                  <a:lumOff val="25000"/>
                </a:prstClr>
              </a:solidFill>
              <a:latin typeface="Century Gothic" panose="020B0502020202020204"/>
              <a:ea typeface="+mn-ea"/>
              <a:cs typeface="+mn-cs"/>
            </a:endParaRPr>
          </a:p>
          <a:p>
            <a:pPr marL="609585" lvl="1" indent="0" algn="just" defTabSz="609585">
              <a:spcBef>
                <a:spcPts val="1333"/>
              </a:spcBef>
              <a:buClr>
                <a:srgbClr val="A53010"/>
              </a:buClr>
              <a:buSzTx/>
              <a:buNone/>
              <a:defRPr/>
            </a:pPr>
            <a:r>
              <a:rPr lang="en-US" sz="2133" kern="1200" dirty="0">
                <a:solidFill>
                  <a:prstClr val="black">
                    <a:lumMod val="75000"/>
                    <a:lumOff val="25000"/>
                  </a:prstClr>
                </a:solidFill>
                <a:latin typeface="Century Gothic" panose="020B0502020202020204"/>
                <a:ea typeface="+mn-ea"/>
                <a:cs typeface="+mn-cs"/>
              </a:rPr>
              <a:t> </a:t>
            </a:r>
          </a:p>
          <a:p>
            <a:pPr marL="990575" lvl="1" indent="-380990" algn="just" defTabSz="609585">
              <a:spcBef>
                <a:spcPts val="1333"/>
              </a:spcBef>
              <a:buClr>
                <a:srgbClr val="A53010"/>
              </a:buClr>
              <a:buSzTx/>
              <a:buFont typeface="Wingdings 3" charset="2"/>
              <a:buChar char=""/>
              <a:defRPr/>
            </a:pPr>
            <a:endParaRPr lang="en-US" sz="2800" dirty="0"/>
          </a:p>
          <a:p>
            <a:pPr marL="990575" lvl="1" indent="-380990" algn="just" defTabSz="609585">
              <a:spcBef>
                <a:spcPts val="1333"/>
              </a:spcBef>
              <a:buClr>
                <a:srgbClr val="A53010"/>
              </a:buClr>
              <a:buSzTx/>
              <a:buFont typeface="Wingdings 3" charset="2"/>
              <a:buChar char=""/>
              <a:defRPr/>
            </a:pPr>
            <a:endParaRPr lang="en-US" sz="2800" dirty="0"/>
          </a:p>
        </p:txBody>
      </p:sp>
    </p:spTree>
    <p:extLst>
      <p:ext uri="{BB962C8B-B14F-4D97-AF65-F5344CB8AC3E}">
        <p14:creationId xmlns:p14="http://schemas.microsoft.com/office/powerpoint/2010/main" val="2098889674"/>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49E35-44AE-2CB7-8C83-C96F9465A322}"/>
              </a:ext>
            </a:extLst>
          </p:cNvPr>
          <p:cNvSpPr>
            <a:spLocks noGrp="1"/>
          </p:cNvSpPr>
          <p:nvPr>
            <p:ph type="title"/>
          </p:nvPr>
        </p:nvSpPr>
        <p:spPr/>
        <p:txBody>
          <a:bodyPr/>
          <a:lstStyle/>
          <a:p>
            <a:r>
              <a:rPr lang="en-US" sz="2800" dirty="0"/>
              <a:t>SOCIAL DEVELOPMENT IS INDIVIDUALISTIC AND NOT COMMUNITY DRIVEN:</a:t>
            </a:r>
          </a:p>
        </p:txBody>
      </p:sp>
      <p:sp>
        <p:nvSpPr>
          <p:cNvPr id="3" name="Text Placeholder 2">
            <a:extLst>
              <a:ext uri="{FF2B5EF4-FFF2-40B4-BE49-F238E27FC236}">
                <a16:creationId xmlns:a16="http://schemas.microsoft.com/office/drawing/2014/main" id="{A5C4E935-9FF3-AA85-396B-A2B5BB617B54}"/>
              </a:ext>
            </a:extLst>
          </p:cNvPr>
          <p:cNvSpPr>
            <a:spLocks noGrp="1"/>
          </p:cNvSpPr>
          <p:nvPr>
            <p:ph type="body" idx="1"/>
          </p:nvPr>
        </p:nvSpPr>
        <p:spPr/>
        <p:txBody>
          <a:bodyPr/>
          <a:lstStyle/>
          <a:p>
            <a:pPr marL="990575" lvl="1" indent="-380990" algn="just" defTabSz="609585">
              <a:spcBef>
                <a:spcPts val="1333"/>
              </a:spcBef>
              <a:buClr>
                <a:srgbClr val="A53010"/>
              </a:buClr>
              <a:buSzTx/>
              <a:buFont typeface="Wingdings 3" charset="2"/>
              <a:buChar char=""/>
              <a:defRPr/>
            </a:pPr>
            <a:r>
              <a:rPr lang="en-ZA" sz="2400" b="1" i="1" kern="1200" dirty="0">
                <a:solidFill>
                  <a:prstClr val="black">
                    <a:lumMod val="75000"/>
                    <a:lumOff val="25000"/>
                  </a:prstClr>
                </a:solidFill>
                <a:latin typeface="Century Gothic" panose="020B0502020202020204"/>
                <a:ea typeface="+mn-ea"/>
                <a:cs typeface="+mn-cs"/>
              </a:rPr>
              <a:t>Participant 10: </a:t>
            </a:r>
            <a:r>
              <a:rPr lang="en-ZA" sz="2400" i="1" kern="1200" dirty="0">
                <a:solidFill>
                  <a:prstClr val="black">
                    <a:lumMod val="75000"/>
                    <a:lumOff val="25000"/>
                  </a:prstClr>
                </a:solidFill>
                <a:latin typeface="Century Gothic" panose="020B0502020202020204"/>
                <a:ea typeface="+mn-ea"/>
                <a:cs typeface="+mn-cs"/>
              </a:rPr>
              <a:t>“</a:t>
            </a:r>
            <a:r>
              <a:rPr lang="en-ZA" sz="2400" i="1" kern="1200" dirty="0" err="1">
                <a:solidFill>
                  <a:prstClr val="black">
                    <a:lumMod val="75000"/>
                    <a:lumOff val="25000"/>
                  </a:prstClr>
                </a:solidFill>
                <a:latin typeface="Century Gothic" panose="020B0502020202020204"/>
                <a:ea typeface="+mn-ea"/>
                <a:cs typeface="+mn-cs"/>
              </a:rPr>
              <a:t>uSocial</a:t>
            </a:r>
            <a:r>
              <a:rPr lang="en-ZA" sz="2400" i="1" kern="1200" dirty="0">
                <a:solidFill>
                  <a:prstClr val="black">
                    <a:lumMod val="75000"/>
                    <a:lumOff val="25000"/>
                  </a:prstClr>
                </a:solidFill>
                <a:latin typeface="Century Gothic" panose="020B0502020202020204"/>
                <a:ea typeface="+mn-ea"/>
                <a:cs typeface="+mn-cs"/>
              </a:rPr>
              <a:t> Development approach </a:t>
            </a:r>
            <a:r>
              <a:rPr lang="en-ZA" sz="2400" i="1" kern="1200" dirty="0" err="1">
                <a:solidFill>
                  <a:prstClr val="black">
                    <a:lumMod val="75000"/>
                    <a:lumOff val="25000"/>
                  </a:prstClr>
                </a:solidFill>
                <a:latin typeface="Century Gothic" panose="020B0502020202020204"/>
                <a:ea typeface="+mn-ea"/>
                <a:cs typeface="+mn-cs"/>
              </a:rPr>
              <a:t>nesimenza</a:t>
            </a:r>
            <a:r>
              <a:rPr lang="en-ZA" sz="2400" i="1" kern="1200" dirty="0">
                <a:solidFill>
                  <a:prstClr val="black">
                    <a:lumMod val="75000"/>
                    <a:lumOff val="25000"/>
                  </a:prstClr>
                </a:solidFill>
                <a:latin typeface="Century Gothic" panose="020B0502020202020204"/>
                <a:ea typeface="+mn-ea"/>
                <a:cs typeface="+mn-cs"/>
              </a:rPr>
              <a:t> </a:t>
            </a:r>
            <a:r>
              <a:rPr lang="en-ZA" sz="2400" i="1" kern="1200" dirty="0" err="1">
                <a:solidFill>
                  <a:prstClr val="black">
                    <a:lumMod val="75000"/>
                    <a:lumOff val="25000"/>
                  </a:prstClr>
                </a:solidFill>
                <a:latin typeface="Century Gothic" panose="020B0502020202020204"/>
                <a:ea typeface="+mn-ea"/>
                <a:cs typeface="+mn-cs"/>
              </a:rPr>
              <a:t>ngayo</a:t>
            </a:r>
            <a:r>
              <a:rPr lang="en-ZA" sz="2400" i="1" kern="1200" dirty="0">
                <a:solidFill>
                  <a:prstClr val="black">
                    <a:lumMod val="75000"/>
                    <a:lumOff val="25000"/>
                  </a:prstClr>
                </a:solidFill>
                <a:latin typeface="Century Gothic" panose="020B0502020202020204"/>
                <a:ea typeface="+mn-ea"/>
                <a:cs typeface="+mn-cs"/>
              </a:rPr>
              <a:t> because in most cases from my experience it was not contextual. It did not relate to the values </a:t>
            </a:r>
            <a:r>
              <a:rPr lang="en-ZA" sz="2400" i="1" kern="1200" dirty="0" err="1">
                <a:solidFill>
                  <a:prstClr val="black">
                    <a:lumMod val="75000"/>
                    <a:lumOff val="25000"/>
                  </a:prstClr>
                </a:solidFill>
                <a:latin typeface="Century Gothic" panose="020B0502020202020204"/>
                <a:ea typeface="+mn-ea"/>
                <a:cs typeface="+mn-cs"/>
              </a:rPr>
              <a:t>zale</a:t>
            </a:r>
            <a:r>
              <a:rPr lang="en-ZA" sz="2400" i="1" kern="1200" dirty="0">
                <a:solidFill>
                  <a:prstClr val="black">
                    <a:lumMod val="75000"/>
                    <a:lumOff val="25000"/>
                  </a:prstClr>
                </a:solidFill>
                <a:latin typeface="Century Gothic" panose="020B0502020202020204"/>
                <a:ea typeface="+mn-ea"/>
                <a:cs typeface="+mn-cs"/>
              </a:rPr>
              <a:t> community I was trying to help </a:t>
            </a:r>
            <a:r>
              <a:rPr lang="en-ZA" sz="2400" i="1" kern="1200" dirty="0" err="1">
                <a:solidFill>
                  <a:prstClr val="black">
                    <a:lumMod val="75000"/>
                    <a:lumOff val="25000"/>
                  </a:prstClr>
                </a:solidFill>
                <a:latin typeface="Century Gothic" panose="020B0502020202020204"/>
                <a:ea typeface="+mn-ea"/>
                <a:cs typeface="+mn-cs"/>
              </a:rPr>
              <a:t>abantu</a:t>
            </a:r>
            <a:r>
              <a:rPr lang="en-ZA" sz="2400" i="1" kern="1200" dirty="0">
                <a:solidFill>
                  <a:prstClr val="black">
                    <a:lumMod val="75000"/>
                    <a:lumOff val="25000"/>
                  </a:prstClr>
                </a:solidFill>
                <a:latin typeface="Century Gothic" panose="020B0502020202020204"/>
                <a:ea typeface="+mn-ea"/>
                <a:cs typeface="+mn-cs"/>
              </a:rPr>
              <a:t> </a:t>
            </a:r>
            <a:r>
              <a:rPr lang="en-ZA" sz="2400" i="1" kern="1200" dirty="0" err="1">
                <a:solidFill>
                  <a:prstClr val="black">
                    <a:lumMod val="75000"/>
                    <a:lumOff val="25000"/>
                  </a:prstClr>
                </a:solidFill>
                <a:latin typeface="Century Gothic" panose="020B0502020202020204"/>
                <a:ea typeface="+mn-ea"/>
                <a:cs typeface="+mn-cs"/>
              </a:rPr>
              <a:t>khona</a:t>
            </a:r>
            <a:r>
              <a:rPr lang="en-ZA" sz="2400" i="1" kern="1200" dirty="0">
                <a:solidFill>
                  <a:prstClr val="black">
                    <a:lumMod val="75000"/>
                    <a:lumOff val="25000"/>
                  </a:prstClr>
                </a:solidFill>
                <a:latin typeface="Century Gothic" panose="020B0502020202020204"/>
                <a:ea typeface="+mn-ea"/>
                <a:cs typeface="+mn-cs"/>
              </a:rPr>
              <a:t>. It didn’t relate to the values </a:t>
            </a:r>
            <a:r>
              <a:rPr lang="en-ZA" sz="2400" i="1" kern="1200" dirty="0" err="1">
                <a:solidFill>
                  <a:prstClr val="black">
                    <a:lumMod val="75000"/>
                    <a:lumOff val="25000"/>
                  </a:prstClr>
                </a:solidFill>
                <a:latin typeface="Century Gothic" panose="020B0502020202020204"/>
                <a:ea typeface="+mn-ea"/>
                <a:cs typeface="+mn-cs"/>
              </a:rPr>
              <a:t>zabantu</a:t>
            </a:r>
            <a:r>
              <a:rPr lang="en-ZA" sz="2400" i="1" kern="1200" dirty="0">
                <a:solidFill>
                  <a:prstClr val="black">
                    <a:lumMod val="75000"/>
                    <a:lumOff val="25000"/>
                  </a:prstClr>
                </a:solidFill>
                <a:latin typeface="Century Gothic" panose="020B0502020202020204"/>
                <a:ea typeface="+mn-ea"/>
                <a:cs typeface="+mn-cs"/>
              </a:rPr>
              <a:t> aba </a:t>
            </a:r>
            <a:r>
              <a:rPr lang="en-ZA" sz="2400" i="1" kern="1200" dirty="0" err="1">
                <a:solidFill>
                  <a:prstClr val="black">
                    <a:lumMod val="75000"/>
                    <a:lumOff val="25000"/>
                  </a:prstClr>
                </a:solidFill>
                <a:latin typeface="Century Gothic" panose="020B0502020202020204"/>
                <a:ea typeface="+mn-ea"/>
                <a:cs typeface="+mn-cs"/>
              </a:rPr>
              <a:t>ndisebenza</a:t>
            </a:r>
            <a:r>
              <a:rPr lang="en-ZA" sz="2400" i="1" kern="1200" dirty="0">
                <a:solidFill>
                  <a:prstClr val="black">
                    <a:lumMod val="75000"/>
                    <a:lumOff val="25000"/>
                  </a:prstClr>
                </a:solidFill>
                <a:latin typeface="Century Gothic" panose="020B0502020202020204"/>
                <a:ea typeface="+mn-ea"/>
                <a:cs typeface="+mn-cs"/>
              </a:rPr>
              <a:t> </a:t>
            </a:r>
            <a:r>
              <a:rPr lang="en-ZA" sz="2400" i="1" kern="1200" dirty="0" err="1">
                <a:solidFill>
                  <a:prstClr val="black">
                    <a:lumMod val="75000"/>
                    <a:lumOff val="25000"/>
                  </a:prstClr>
                </a:solidFill>
                <a:latin typeface="Century Gothic" panose="020B0502020202020204"/>
                <a:ea typeface="+mn-ea"/>
                <a:cs typeface="+mn-cs"/>
              </a:rPr>
              <a:t>nabo</a:t>
            </a:r>
            <a:r>
              <a:rPr lang="en-ZA" sz="2400" i="1" kern="1200" dirty="0">
                <a:solidFill>
                  <a:prstClr val="black">
                    <a:lumMod val="75000"/>
                    <a:lumOff val="25000"/>
                  </a:prstClr>
                </a:solidFill>
                <a:latin typeface="Century Gothic" panose="020B0502020202020204"/>
                <a:ea typeface="+mn-ea"/>
                <a:cs typeface="+mn-cs"/>
              </a:rPr>
              <a:t>.”</a:t>
            </a:r>
          </a:p>
          <a:p>
            <a:pPr marL="990575" lvl="1" indent="-380990" algn="just" defTabSz="609585">
              <a:spcBef>
                <a:spcPts val="1333"/>
              </a:spcBef>
              <a:buClr>
                <a:srgbClr val="A53010"/>
              </a:buClr>
              <a:buSzTx/>
              <a:buFont typeface="Wingdings 3" charset="2"/>
              <a:buChar char=""/>
              <a:defRPr/>
            </a:pPr>
            <a:r>
              <a:rPr lang="en-ZA" sz="2400" b="1" i="1" kern="1200" dirty="0">
                <a:solidFill>
                  <a:prstClr val="black">
                    <a:lumMod val="75000"/>
                    <a:lumOff val="25000"/>
                  </a:prstClr>
                </a:solidFill>
                <a:latin typeface="Century Gothic" panose="020B0502020202020204"/>
                <a:ea typeface="+mn-ea"/>
                <a:cs typeface="+mn-cs"/>
              </a:rPr>
              <a:t>Participant 1: </a:t>
            </a:r>
            <a:r>
              <a:rPr lang="en-ZA" sz="2400" i="1" kern="1200" dirty="0">
                <a:solidFill>
                  <a:prstClr val="black">
                    <a:lumMod val="75000"/>
                    <a:lumOff val="25000"/>
                  </a:prstClr>
                </a:solidFill>
                <a:latin typeface="Century Gothic" panose="020B0502020202020204"/>
                <a:ea typeface="+mn-ea"/>
                <a:cs typeface="+mn-cs"/>
              </a:rPr>
              <a:t>“The intention does it speak because I think in Africa as an African, I come from the society before the individual, so we need to empower the individual then the society already that is upside down for me.”</a:t>
            </a:r>
            <a:endParaRPr lang="en-US" sz="2400" i="1" kern="1200" dirty="0">
              <a:solidFill>
                <a:prstClr val="black">
                  <a:lumMod val="75000"/>
                  <a:lumOff val="25000"/>
                </a:prstClr>
              </a:solidFill>
              <a:latin typeface="Century Gothic" panose="020B0502020202020204"/>
              <a:ea typeface="+mn-ea"/>
              <a:cs typeface="+mn-cs"/>
            </a:endParaRPr>
          </a:p>
          <a:p>
            <a:endParaRPr lang="en-US" dirty="0"/>
          </a:p>
        </p:txBody>
      </p:sp>
    </p:spTree>
    <p:extLst>
      <p:ext uri="{BB962C8B-B14F-4D97-AF65-F5344CB8AC3E}">
        <p14:creationId xmlns:p14="http://schemas.microsoft.com/office/powerpoint/2010/main" val="1047824227"/>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E5FEE-4217-5096-1D61-012EADD1B13C}"/>
              </a:ext>
            </a:extLst>
          </p:cNvPr>
          <p:cNvSpPr>
            <a:spLocks noGrp="1"/>
          </p:cNvSpPr>
          <p:nvPr>
            <p:ph type="title"/>
          </p:nvPr>
        </p:nvSpPr>
        <p:spPr/>
        <p:txBody>
          <a:bodyPr/>
          <a:lstStyle/>
          <a:p>
            <a:pPr algn="ctr"/>
            <a:r>
              <a:rPr lang="en-US" sz="3200" dirty="0"/>
              <a:t>RESULTS</a:t>
            </a:r>
          </a:p>
        </p:txBody>
      </p:sp>
      <p:sp>
        <p:nvSpPr>
          <p:cNvPr id="3" name="Text Placeholder 2">
            <a:extLst>
              <a:ext uri="{FF2B5EF4-FFF2-40B4-BE49-F238E27FC236}">
                <a16:creationId xmlns:a16="http://schemas.microsoft.com/office/drawing/2014/main" id="{307B1BC7-7337-D84D-F94B-260D1ECDCA4A}"/>
              </a:ext>
            </a:extLst>
          </p:cNvPr>
          <p:cNvSpPr>
            <a:spLocks noGrp="1"/>
          </p:cNvSpPr>
          <p:nvPr>
            <p:ph type="body" idx="1"/>
          </p:nvPr>
        </p:nvSpPr>
        <p:spPr>
          <a:xfrm>
            <a:off x="431801" y="1195918"/>
            <a:ext cx="11341100" cy="4929716"/>
          </a:xfrm>
        </p:spPr>
        <p:txBody>
          <a:bodyPr/>
          <a:lstStyle/>
          <a:p>
            <a:pPr marL="609585" lvl="1" indent="0" algn="just" defTabSz="609585">
              <a:spcBef>
                <a:spcPts val="1333"/>
              </a:spcBef>
              <a:buClr>
                <a:srgbClr val="A53010"/>
              </a:buClr>
              <a:buSzTx/>
              <a:buNone/>
              <a:defRPr/>
            </a:pPr>
            <a:r>
              <a:rPr lang="en-US" sz="2800" dirty="0">
                <a:solidFill>
                  <a:srgbClr val="001027"/>
                </a:solidFill>
              </a:rPr>
              <a:t>SOCIAL DEVELOPMENT IS REMEDIAL, AND SERVICES ARE NOT INTEGRATED:</a:t>
            </a:r>
          </a:p>
          <a:p>
            <a:pPr marL="990575" lvl="1" indent="-380990" algn="just" defTabSz="609585">
              <a:spcBef>
                <a:spcPts val="1333"/>
              </a:spcBef>
              <a:buClr>
                <a:srgbClr val="A53010"/>
              </a:buClr>
              <a:buSzTx/>
              <a:buFont typeface="Wingdings 3" charset="2"/>
              <a:buChar char=""/>
              <a:defRPr/>
            </a:pPr>
            <a:r>
              <a:rPr lang="en-US" sz="2400" kern="1200" dirty="0">
                <a:solidFill>
                  <a:prstClr val="black">
                    <a:lumMod val="75000"/>
                    <a:lumOff val="25000"/>
                  </a:prstClr>
                </a:solidFill>
                <a:latin typeface="Century Gothic" panose="020B0502020202020204"/>
                <a:ea typeface="+mn-ea"/>
                <a:cs typeface="+mn-cs"/>
              </a:rPr>
              <a:t>The development approach that ought to be embedded in social development is not visible in practice, as social development still perpetuates dependency and charity. </a:t>
            </a:r>
          </a:p>
          <a:p>
            <a:pPr marL="990575" lvl="1" indent="-380990" algn="just" defTabSz="609585">
              <a:spcBef>
                <a:spcPts val="1333"/>
              </a:spcBef>
              <a:buClr>
                <a:srgbClr val="A53010"/>
              </a:buClr>
              <a:buSzTx/>
              <a:buFont typeface="Wingdings 3" charset="2"/>
              <a:buChar char=""/>
              <a:defRPr/>
            </a:pPr>
            <a:r>
              <a:rPr lang="en-US" sz="2400" b="1" i="1" kern="1200" dirty="0">
                <a:solidFill>
                  <a:prstClr val="black">
                    <a:lumMod val="75000"/>
                    <a:lumOff val="25000"/>
                  </a:prstClr>
                </a:solidFill>
                <a:latin typeface="Century Gothic" panose="020B0502020202020204"/>
                <a:ea typeface="+mn-ea"/>
                <a:cs typeface="+mn-cs"/>
              </a:rPr>
              <a:t>Participant 9: </a:t>
            </a:r>
            <a:r>
              <a:rPr lang="en-US" sz="2400" i="1" kern="1200" dirty="0">
                <a:solidFill>
                  <a:prstClr val="black">
                    <a:lumMod val="75000"/>
                    <a:lumOff val="25000"/>
                  </a:prstClr>
                </a:solidFill>
                <a:latin typeface="Century Gothic" panose="020B0502020202020204"/>
                <a:ea typeface="+mn-ea"/>
                <a:cs typeface="+mn-cs"/>
              </a:rPr>
              <a:t>“Look at just this R350 grant situation to add to what </a:t>
            </a:r>
            <a:r>
              <a:rPr lang="en-US" sz="2400" i="1" kern="1200" dirty="0" err="1">
                <a:solidFill>
                  <a:prstClr val="black">
                    <a:lumMod val="75000"/>
                    <a:lumOff val="25000"/>
                  </a:prstClr>
                </a:solidFill>
                <a:latin typeface="Century Gothic" panose="020B0502020202020204"/>
                <a:ea typeface="+mn-ea"/>
                <a:cs typeface="+mn-cs"/>
              </a:rPr>
              <a:t>Nomonde</a:t>
            </a:r>
            <a:r>
              <a:rPr lang="en-US" sz="2400" i="1" kern="1200" dirty="0">
                <a:solidFill>
                  <a:prstClr val="black">
                    <a:lumMod val="75000"/>
                    <a:lumOff val="25000"/>
                  </a:prstClr>
                </a:solidFill>
                <a:latin typeface="Century Gothic" panose="020B0502020202020204"/>
                <a:ea typeface="+mn-ea"/>
                <a:cs typeface="+mn-cs"/>
              </a:rPr>
              <a:t> was saying earlier </a:t>
            </a:r>
            <a:r>
              <a:rPr lang="en-US" sz="2400" i="1" kern="1200" dirty="0" err="1">
                <a:solidFill>
                  <a:prstClr val="black">
                    <a:lumMod val="75000"/>
                    <a:lumOff val="25000"/>
                  </a:prstClr>
                </a:solidFill>
                <a:latin typeface="Century Gothic" panose="020B0502020202020204"/>
                <a:ea typeface="+mn-ea"/>
                <a:cs typeface="+mn-cs"/>
              </a:rPr>
              <a:t>akukho</a:t>
            </a:r>
            <a:r>
              <a:rPr lang="en-US" sz="2400" i="1" kern="1200" dirty="0">
                <a:solidFill>
                  <a:prstClr val="black">
                    <a:lumMod val="75000"/>
                    <a:lumOff val="25000"/>
                  </a:prstClr>
                </a:solidFill>
                <a:latin typeface="Century Gothic" panose="020B0502020202020204"/>
                <a:ea typeface="+mn-ea"/>
                <a:cs typeface="+mn-cs"/>
              </a:rPr>
              <a:t> </a:t>
            </a:r>
            <a:r>
              <a:rPr lang="en-US" sz="2400" i="1" kern="1200" dirty="0" err="1">
                <a:solidFill>
                  <a:prstClr val="black">
                    <a:lumMod val="75000"/>
                    <a:lumOff val="25000"/>
                  </a:prstClr>
                </a:solidFill>
                <a:latin typeface="Century Gothic" panose="020B0502020202020204"/>
                <a:ea typeface="+mn-ea"/>
                <a:cs typeface="+mn-cs"/>
              </a:rPr>
              <a:t>mntu</a:t>
            </a:r>
            <a:r>
              <a:rPr lang="en-US" sz="2400" i="1" kern="1200" dirty="0">
                <a:solidFill>
                  <a:prstClr val="black">
                    <a:lumMod val="75000"/>
                    <a:lumOff val="25000"/>
                  </a:prstClr>
                </a:solidFill>
                <a:latin typeface="Century Gothic" panose="020B0502020202020204"/>
                <a:ea typeface="+mn-ea"/>
                <a:cs typeface="+mn-cs"/>
              </a:rPr>
              <a:t> </a:t>
            </a:r>
            <a:r>
              <a:rPr lang="en-US" sz="2400" i="1" kern="1200" dirty="0" err="1">
                <a:solidFill>
                  <a:prstClr val="black">
                    <a:lumMod val="75000"/>
                    <a:lumOff val="25000"/>
                  </a:prstClr>
                </a:solidFill>
                <a:latin typeface="Century Gothic" panose="020B0502020202020204"/>
                <a:ea typeface="+mn-ea"/>
                <a:cs typeface="+mn-cs"/>
              </a:rPr>
              <a:t>wenza</a:t>
            </a:r>
            <a:r>
              <a:rPr lang="en-US" sz="2400" i="1" kern="1200" dirty="0">
                <a:solidFill>
                  <a:prstClr val="black">
                    <a:lumMod val="75000"/>
                    <a:lumOff val="25000"/>
                  </a:prstClr>
                </a:solidFill>
                <a:latin typeface="Century Gothic" panose="020B0502020202020204"/>
                <a:ea typeface="+mn-ea"/>
                <a:cs typeface="+mn-cs"/>
              </a:rPr>
              <a:t> </a:t>
            </a:r>
            <a:r>
              <a:rPr lang="en-US" sz="2400" i="1" kern="1200" dirty="0" err="1">
                <a:solidFill>
                  <a:prstClr val="black">
                    <a:lumMod val="75000"/>
                    <a:lumOff val="25000"/>
                  </a:prstClr>
                </a:solidFill>
                <a:latin typeface="Century Gothic" panose="020B0502020202020204"/>
                <a:ea typeface="+mn-ea"/>
                <a:cs typeface="+mn-cs"/>
              </a:rPr>
              <a:t>iineeds</a:t>
            </a:r>
            <a:r>
              <a:rPr lang="en-US" sz="2400" i="1" kern="1200" dirty="0">
                <a:solidFill>
                  <a:prstClr val="black">
                    <a:lumMod val="75000"/>
                    <a:lumOff val="25000"/>
                  </a:prstClr>
                </a:solidFill>
                <a:latin typeface="Century Gothic" panose="020B0502020202020204"/>
                <a:ea typeface="+mn-ea"/>
                <a:cs typeface="+mn-cs"/>
              </a:rPr>
              <a:t> assessment, so what are your needs? Is this sufficient? So, a lot of people the grant are saying we don’t want the grant. There is no employment opportunities, we want employment opportunities to be self-reliant.”</a:t>
            </a:r>
          </a:p>
          <a:p>
            <a:endParaRPr lang="en-US" dirty="0"/>
          </a:p>
          <a:p>
            <a:endParaRPr lang="en-US" dirty="0"/>
          </a:p>
        </p:txBody>
      </p:sp>
    </p:spTree>
    <p:extLst>
      <p:ext uri="{BB962C8B-B14F-4D97-AF65-F5344CB8AC3E}">
        <p14:creationId xmlns:p14="http://schemas.microsoft.com/office/powerpoint/2010/main" val="3138718665"/>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0A0A6-2EF0-8B9D-9B3D-6CAE5DF5C009}"/>
              </a:ext>
            </a:extLst>
          </p:cNvPr>
          <p:cNvSpPr>
            <a:spLocks noGrp="1"/>
          </p:cNvSpPr>
          <p:nvPr>
            <p:ph type="title"/>
          </p:nvPr>
        </p:nvSpPr>
        <p:spPr>
          <a:xfrm>
            <a:off x="431800" y="183666"/>
            <a:ext cx="11328400" cy="791633"/>
          </a:xfrm>
        </p:spPr>
        <p:txBody>
          <a:bodyPr/>
          <a:lstStyle/>
          <a:p>
            <a:pPr algn="ctr"/>
            <a:r>
              <a:rPr lang="en-US" sz="3200" dirty="0"/>
              <a:t>BACKGROUND AND CONTEXT</a:t>
            </a:r>
            <a:endParaRPr lang="en-ZA" sz="3200" dirty="0"/>
          </a:p>
        </p:txBody>
      </p:sp>
      <p:sp>
        <p:nvSpPr>
          <p:cNvPr id="3" name="Text Placeholder 2">
            <a:extLst>
              <a:ext uri="{FF2B5EF4-FFF2-40B4-BE49-F238E27FC236}">
                <a16:creationId xmlns:a16="http://schemas.microsoft.com/office/drawing/2014/main" id="{A6E86014-BD4A-A25E-1FAB-3B98A9F316EB}"/>
              </a:ext>
            </a:extLst>
          </p:cNvPr>
          <p:cNvSpPr>
            <a:spLocks noGrp="1"/>
          </p:cNvSpPr>
          <p:nvPr>
            <p:ph type="body" idx="1"/>
          </p:nvPr>
        </p:nvSpPr>
        <p:spPr>
          <a:xfrm>
            <a:off x="431800" y="1195916"/>
            <a:ext cx="11597640" cy="4923307"/>
          </a:xfrm>
        </p:spPr>
        <p:txBody>
          <a:bodyPr/>
          <a:lstStyle/>
          <a:p>
            <a:pPr marL="0" indent="0" algn="just" defTabSz="609585">
              <a:spcBef>
                <a:spcPts val="1333"/>
              </a:spcBef>
              <a:buClr>
                <a:srgbClr val="A53010"/>
              </a:buClr>
              <a:buSzTx/>
              <a:buNone/>
              <a:defRPr/>
            </a:pPr>
            <a:r>
              <a:rPr lang="en-US" sz="2400" kern="1200" dirty="0">
                <a:solidFill>
                  <a:schemeClr val="tx1"/>
                </a:solidFill>
                <a:latin typeface="Century Gothic" panose="020B0502020202020204"/>
                <a:ea typeface="+mn-ea"/>
                <a:cs typeface="+mn-cs"/>
              </a:rPr>
              <a:t>Colonialism and apartheid shaped the evolution of the nature, form, and content of social welfare policy in South Africa. </a:t>
            </a:r>
          </a:p>
          <a:p>
            <a:pPr marL="457189" indent="-457189"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The introduction of social work was critical as a tool for social control and entrenchment of oppression of the African population. </a:t>
            </a:r>
          </a:p>
          <a:p>
            <a:pPr marL="457189" indent="-457189" defTabSz="609585">
              <a:spcBef>
                <a:spcPts val="1333"/>
              </a:spcBef>
              <a:buClr>
                <a:srgbClr val="A53010"/>
              </a:buClr>
              <a:buSzTx/>
              <a:buFont typeface="Wingdings 3" charset="2"/>
              <a:buChar char=""/>
              <a:defRPr/>
            </a:pPr>
            <a:endParaRPr lang="en-US" sz="2400" kern="1200" dirty="0">
              <a:solidFill>
                <a:schemeClr val="tx1"/>
              </a:solidFill>
              <a:latin typeface="Century Gothic" panose="020B0502020202020204"/>
              <a:ea typeface="+mn-ea"/>
              <a:cs typeface="+mn-cs"/>
            </a:endParaRPr>
          </a:p>
          <a:p>
            <a:pPr marL="457189" indent="-457189"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Social work has not been immune to criticism about its relevance to the African context. </a:t>
            </a:r>
          </a:p>
          <a:p>
            <a:pPr marL="457189" indent="-457189" defTabSz="609585">
              <a:spcBef>
                <a:spcPts val="1333"/>
              </a:spcBef>
              <a:buClr>
                <a:srgbClr val="A53010"/>
              </a:buClr>
              <a:buSzTx/>
              <a:buFont typeface="Wingdings 3" charset="2"/>
              <a:buChar char=""/>
              <a:defRPr/>
            </a:pPr>
            <a:endParaRPr lang="en-US" sz="2400" kern="1200" dirty="0">
              <a:solidFill>
                <a:schemeClr val="tx1"/>
              </a:solidFill>
              <a:latin typeface="Century Gothic" panose="020B0502020202020204"/>
              <a:ea typeface="+mn-ea"/>
              <a:cs typeface="+mn-cs"/>
            </a:endParaRPr>
          </a:p>
          <a:p>
            <a:pPr marL="457189" indent="-457189"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It remains trapped in the colonial influence, which still shapes social work training and practice in most African countries. </a:t>
            </a:r>
          </a:p>
          <a:p>
            <a:pPr marL="457189" indent="-457189" defTabSz="609585">
              <a:spcBef>
                <a:spcPts val="1333"/>
              </a:spcBef>
              <a:buClr>
                <a:srgbClr val="A53010"/>
              </a:buClr>
              <a:buSzTx/>
              <a:buFont typeface="Wingdings 3" charset="2"/>
              <a:buChar char=""/>
              <a:defRPr/>
            </a:pPr>
            <a:endParaRPr lang="en-ZA" sz="2400" kern="1200" dirty="0">
              <a:solidFill>
                <a:schemeClr val="tx1"/>
              </a:solidFill>
              <a:latin typeface="Century Gothic" panose="020B0502020202020204"/>
              <a:ea typeface="+mn-ea"/>
              <a:cs typeface="+mn-cs"/>
            </a:endParaRPr>
          </a:p>
        </p:txBody>
      </p:sp>
    </p:spTree>
    <p:extLst>
      <p:ext uri="{BB962C8B-B14F-4D97-AF65-F5344CB8AC3E}">
        <p14:creationId xmlns:p14="http://schemas.microsoft.com/office/powerpoint/2010/main" val="2079956625"/>
      </p:ext>
    </p:extLst>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C73E8-7435-12E3-35C8-BA9373FE9675}"/>
              </a:ext>
            </a:extLst>
          </p:cNvPr>
          <p:cNvSpPr>
            <a:spLocks noGrp="1"/>
          </p:cNvSpPr>
          <p:nvPr>
            <p:ph type="title"/>
          </p:nvPr>
        </p:nvSpPr>
        <p:spPr/>
        <p:txBody>
          <a:bodyPr/>
          <a:lstStyle/>
          <a:p>
            <a:pPr algn="ctr"/>
            <a:r>
              <a:rPr lang="en-US" sz="2800" dirty="0">
                <a:solidFill>
                  <a:srgbClr val="001027"/>
                </a:solidFill>
              </a:rPr>
              <a:t>SOCIAL DEVELOPMENT IS REMEDIAL, AND SERVICES ARE NOT INTEGRATED:</a:t>
            </a:r>
            <a:endParaRPr lang="en-US" sz="2800" dirty="0"/>
          </a:p>
        </p:txBody>
      </p:sp>
      <p:sp>
        <p:nvSpPr>
          <p:cNvPr id="3" name="Text Placeholder 2">
            <a:extLst>
              <a:ext uri="{FF2B5EF4-FFF2-40B4-BE49-F238E27FC236}">
                <a16:creationId xmlns:a16="http://schemas.microsoft.com/office/drawing/2014/main" id="{BCE56F47-E3F2-8037-7D05-6B141B11E2B3}"/>
              </a:ext>
            </a:extLst>
          </p:cNvPr>
          <p:cNvSpPr>
            <a:spLocks noGrp="1"/>
          </p:cNvSpPr>
          <p:nvPr>
            <p:ph type="body" idx="1"/>
          </p:nvPr>
        </p:nvSpPr>
        <p:spPr/>
        <p:txBody>
          <a:bodyPr/>
          <a:lstStyle/>
          <a:p>
            <a:pPr marL="990575" marR="0" lvl="1" indent="-380990" algn="just" defTabSz="609585" rtl="0" eaLnBrk="1" fontAlgn="auto" latinLnBrk="0" hangingPunct="1">
              <a:lnSpc>
                <a:spcPct val="100000"/>
              </a:lnSpc>
              <a:spcBef>
                <a:spcPts val="1333"/>
              </a:spcBef>
              <a:spcAft>
                <a:spcPts val="0"/>
              </a:spcAft>
              <a:buClr>
                <a:srgbClr val="A53010"/>
              </a:buClr>
              <a:buSzTx/>
              <a:buFont typeface="Wingdings 3" charset="2"/>
              <a:buChar char=""/>
              <a:tabLst/>
              <a:defRPr/>
            </a:pPr>
            <a:r>
              <a:rPr lang="en-ZA" sz="2400" b="1" kern="1200" dirty="0">
                <a:solidFill>
                  <a:prstClr val="black">
                    <a:lumMod val="75000"/>
                    <a:lumOff val="25000"/>
                  </a:prstClr>
                </a:solidFill>
                <a:latin typeface="Century Gothic" panose="020B0502020202020204"/>
                <a:ea typeface="+mn-ea"/>
                <a:cs typeface="+mn-cs"/>
              </a:rPr>
              <a:t>Participant 3: </a:t>
            </a:r>
            <a:r>
              <a:rPr lang="en-ZA" sz="2400" i="1" kern="1200" dirty="0">
                <a:solidFill>
                  <a:prstClr val="black">
                    <a:lumMod val="75000"/>
                    <a:lumOff val="25000"/>
                  </a:prstClr>
                </a:solidFill>
                <a:latin typeface="Century Gothic" panose="020B0502020202020204"/>
                <a:ea typeface="+mn-ea"/>
                <a:cs typeface="+mn-cs"/>
              </a:rPr>
              <a:t>Social development through social security; social grants they are not developing people, people eating the money then what? So, their strategy whatever yes, they came up with it I don't know it was part of their strategic planning whatever but those programs they are having there are not benefitting people.</a:t>
            </a:r>
            <a:endParaRPr lang="en-US" sz="2400" i="1" kern="1200" dirty="0">
              <a:solidFill>
                <a:prstClr val="black">
                  <a:lumMod val="75000"/>
                  <a:lumOff val="25000"/>
                </a:prstClr>
              </a:solidFill>
              <a:latin typeface="Century Gothic" panose="020B0502020202020204"/>
              <a:ea typeface="+mn-ea"/>
              <a:cs typeface="+mn-cs"/>
            </a:endParaRPr>
          </a:p>
        </p:txBody>
      </p:sp>
    </p:spTree>
    <p:extLst>
      <p:ext uri="{BB962C8B-B14F-4D97-AF65-F5344CB8AC3E}">
        <p14:creationId xmlns:p14="http://schemas.microsoft.com/office/powerpoint/2010/main" val="1342033973"/>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D4889-1645-83E5-E3D9-7070B9D0BA5F}"/>
              </a:ext>
            </a:extLst>
          </p:cNvPr>
          <p:cNvSpPr>
            <a:spLocks noGrp="1"/>
          </p:cNvSpPr>
          <p:nvPr>
            <p:ph type="title"/>
          </p:nvPr>
        </p:nvSpPr>
        <p:spPr/>
        <p:txBody>
          <a:bodyPr/>
          <a:lstStyle/>
          <a:p>
            <a:pPr algn="ctr"/>
            <a:r>
              <a:rPr lang="en-US" sz="3200" dirty="0"/>
              <a:t>CONCLUDING REMARKS </a:t>
            </a:r>
          </a:p>
        </p:txBody>
      </p:sp>
      <p:sp>
        <p:nvSpPr>
          <p:cNvPr id="3" name="Text Placeholder 2">
            <a:extLst>
              <a:ext uri="{FF2B5EF4-FFF2-40B4-BE49-F238E27FC236}">
                <a16:creationId xmlns:a16="http://schemas.microsoft.com/office/drawing/2014/main" id="{2ECC8B22-065C-B529-31C3-1FACFD9873DC}"/>
              </a:ext>
            </a:extLst>
          </p:cNvPr>
          <p:cNvSpPr>
            <a:spLocks noGrp="1"/>
          </p:cNvSpPr>
          <p:nvPr>
            <p:ph type="body" idx="1"/>
          </p:nvPr>
        </p:nvSpPr>
        <p:spPr>
          <a:xfrm>
            <a:off x="419100" y="1355272"/>
            <a:ext cx="11341100" cy="4841723"/>
          </a:xfrm>
        </p:spPr>
        <p:txBody>
          <a:bodyPr/>
          <a:lstStyle/>
          <a:p>
            <a:pPr marL="990575" marR="0" lvl="1" indent="-380990" algn="just" defTabSz="609585" rtl="0" eaLnBrk="1" fontAlgn="auto" latinLnBrk="0" hangingPunct="1">
              <a:lnSpc>
                <a:spcPct val="100000"/>
              </a:lnSpc>
              <a:spcBef>
                <a:spcPts val="1333"/>
              </a:spcBef>
              <a:spcAft>
                <a:spcPts val="0"/>
              </a:spcAft>
              <a:buClr>
                <a:srgbClr val="A53010"/>
              </a:buClr>
              <a:buSzTx/>
              <a:buFont typeface="Wingdings 3" charset="2"/>
              <a:buChar char=""/>
              <a:tabLst/>
              <a:defRPr/>
            </a:pPr>
            <a:r>
              <a:rPr lang="en-ZA" sz="2000" kern="1200" dirty="0">
                <a:solidFill>
                  <a:prstClr val="black">
                    <a:lumMod val="75000"/>
                    <a:lumOff val="25000"/>
                  </a:prstClr>
                </a:solidFill>
                <a:latin typeface="Century Gothic" panose="020B0502020202020204"/>
                <a:ea typeface="+mn-ea"/>
                <a:cs typeface="+mn-cs"/>
              </a:rPr>
              <a:t>It is undeniable that various socio-political and economic factors influence the diverse understanding and implementation of the social development approach. </a:t>
            </a:r>
          </a:p>
          <a:p>
            <a:pPr marL="990575" marR="0" lvl="1" indent="-380990" algn="just" defTabSz="609585" rtl="0" eaLnBrk="1" fontAlgn="auto" latinLnBrk="0" hangingPunct="1">
              <a:lnSpc>
                <a:spcPct val="100000"/>
              </a:lnSpc>
              <a:spcBef>
                <a:spcPts val="1333"/>
              </a:spcBef>
              <a:spcAft>
                <a:spcPts val="0"/>
              </a:spcAft>
              <a:buClr>
                <a:srgbClr val="A53010"/>
              </a:buClr>
              <a:buSzTx/>
              <a:buFont typeface="Wingdings 3" charset="2"/>
              <a:buChar char=""/>
              <a:tabLst/>
              <a:defRPr/>
            </a:pPr>
            <a:r>
              <a:rPr lang="en-ZA" sz="2000" kern="1200" dirty="0">
                <a:solidFill>
                  <a:prstClr val="black">
                    <a:lumMod val="75000"/>
                    <a:lumOff val="25000"/>
                  </a:prstClr>
                </a:solidFill>
                <a:latin typeface="Century Gothic" panose="020B0502020202020204"/>
                <a:ea typeface="+mn-ea"/>
                <a:cs typeface="+mn-cs"/>
              </a:rPr>
              <a:t>Social development as an approach to social welfare and as practised by social workers is informed by Western social thought and </a:t>
            </a:r>
            <a:r>
              <a:rPr lang="en-ZA" sz="2000" b="1" kern="1200" dirty="0">
                <a:solidFill>
                  <a:prstClr val="black">
                    <a:lumMod val="75000"/>
                    <a:lumOff val="25000"/>
                  </a:prstClr>
                </a:solidFill>
                <a:latin typeface="Century Gothic" panose="020B0502020202020204"/>
                <a:ea typeface="+mn-ea"/>
                <a:cs typeface="+mn-cs"/>
              </a:rPr>
              <a:t>lacks indigenous knowledge systems and local practices.</a:t>
            </a:r>
          </a:p>
          <a:p>
            <a:pPr marL="990575" marR="0" lvl="1" indent="-380990" algn="just" defTabSz="609585" rtl="0" eaLnBrk="1" fontAlgn="auto" latinLnBrk="0" hangingPunct="1">
              <a:lnSpc>
                <a:spcPct val="100000"/>
              </a:lnSpc>
              <a:spcBef>
                <a:spcPts val="1333"/>
              </a:spcBef>
              <a:spcAft>
                <a:spcPts val="0"/>
              </a:spcAft>
              <a:buClr>
                <a:srgbClr val="A53010"/>
              </a:buClr>
              <a:buSzTx/>
              <a:buFont typeface="Wingdings 3" charset="2"/>
              <a:buChar char=""/>
              <a:tabLst/>
              <a:defRPr/>
            </a:pPr>
            <a:r>
              <a:rPr lang="en-ZA" sz="2000" kern="1200" dirty="0">
                <a:solidFill>
                  <a:prstClr val="black">
                    <a:lumMod val="75000"/>
                    <a:lumOff val="25000"/>
                  </a:prstClr>
                </a:solidFill>
                <a:latin typeface="Century Gothic" panose="020B0502020202020204"/>
                <a:ea typeface="+mn-ea"/>
                <a:cs typeface="+mn-cs"/>
              </a:rPr>
              <a:t>With its multifaceted nature, social development remains </a:t>
            </a:r>
            <a:r>
              <a:rPr lang="en-ZA" sz="2000" b="1" kern="1200" dirty="0">
                <a:solidFill>
                  <a:prstClr val="black">
                    <a:lumMod val="75000"/>
                    <a:lumOff val="25000"/>
                  </a:prstClr>
                </a:solidFill>
                <a:latin typeface="Century Gothic" panose="020B0502020202020204"/>
                <a:ea typeface="+mn-ea"/>
                <a:cs typeface="+mn-cs"/>
              </a:rPr>
              <a:t>incompatible</a:t>
            </a:r>
            <a:r>
              <a:rPr lang="en-ZA" sz="2000" kern="1200" dirty="0">
                <a:solidFill>
                  <a:prstClr val="black">
                    <a:lumMod val="75000"/>
                    <a:lumOff val="25000"/>
                  </a:prstClr>
                </a:solidFill>
                <a:latin typeface="Century Gothic" panose="020B0502020202020204"/>
                <a:ea typeface="+mn-ea"/>
                <a:cs typeface="+mn-cs"/>
              </a:rPr>
              <a:t> with the </a:t>
            </a:r>
            <a:r>
              <a:rPr lang="en-ZA" sz="2000" b="1" kern="1200" dirty="0">
                <a:solidFill>
                  <a:prstClr val="black">
                    <a:lumMod val="75000"/>
                    <a:lumOff val="25000"/>
                  </a:prstClr>
                </a:solidFill>
                <a:latin typeface="Century Gothic" panose="020B0502020202020204"/>
                <a:ea typeface="+mn-ea"/>
                <a:cs typeface="+mn-cs"/>
              </a:rPr>
              <a:t>indigenous African values systems</a:t>
            </a:r>
            <a:r>
              <a:rPr lang="en-ZA" sz="2000" kern="1200" dirty="0">
                <a:solidFill>
                  <a:prstClr val="black">
                    <a:lumMod val="75000"/>
                    <a:lumOff val="25000"/>
                  </a:prstClr>
                </a:solidFill>
                <a:latin typeface="Century Gothic" panose="020B0502020202020204"/>
                <a:ea typeface="+mn-ea"/>
                <a:cs typeface="+mn-cs"/>
              </a:rPr>
              <a:t> and hence the call for an </a:t>
            </a:r>
            <a:r>
              <a:rPr lang="en-ZA" sz="2000" b="1" kern="1200" dirty="0">
                <a:solidFill>
                  <a:prstClr val="black">
                    <a:lumMod val="75000"/>
                    <a:lumOff val="25000"/>
                  </a:prstClr>
                </a:solidFill>
                <a:latin typeface="Century Gothic" panose="020B0502020202020204"/>
                <a:ea typeface="+mn-ea"/>
                <a:cs typeface="+mn-cs"/>
              </a:rPr>
              <a:t>Afrocentric turn</a:t>
            </a:r>
            <a:r>
              <a:rPr lang="en-ZA" sz="2000" kern="1200" dirty="0">
                <a:solidFill>
                  <a:prstClr val="black">
                    <a:lumMod val="75000"/>
                    <a:lumOff val="25000"/>
                  </a:prstClr>
                </a:solidFill>
                <a:latin typeface="Century Gothic" panose="020B0502020202020204"/>
                <a:ea typeface="+mn-ea"/>
                <a:cs typeface="+mn-cs"/>
              </a:rPr>
              <a:t>. </a:t>
            </a:r>
          </a:p>
          <a:p>
            <a:pPr marL="990575" marR="0" lvl="1" indent="-380990" algn="just" defTabSz="609585" rtl="0" eaLnBrk="1" fontAlgn="auto" latinLnBrk="0" hangingPunct="1">
              <a:lnSpc>
                <a:spcPct val="100000"/>
              </a:lnSpc>
              <a:spcBef>
                <a:spcPts val="1333"/>
              </a:spcBef>
              <a:spcAft>
                <a:spcPts val="0"/>
              </a:spcAft>
              <a:buClr>
                <a:srgbClr val="A53010"/>
              </a:buClr>
              <a:buSzTx/>
              <a:buFont typeface="Wingdings 3" charset="2"/>
              <a:buChar char=""/>
              <a:tabLst/>
              <a:defRPr/>
            </a:pPr>
            <a:r>
              <a:rPr lang="en-ZA" sz="2000" b="1" kern="1200" dirty="0">
                <a:solidFill>
                  <a:prstClr val="black">
                    <a:lumMod val="75000"/>
                    <a:lumOff val="25000"/>
                  </a:prstClr>
                </a:solidFill>
                <a:latin typeface="Century Gothic" panose="020B0502020202020204"/>
                <a:ea typeface="+mn-ea"/>
                <a:cs typeface="+mn-cs"/>
              </a:rPr>
              <a:t>Afrocentric social work </a:t>
            </a:r>
            <a:r>
              <a:rPr lang="en-ZA" sz="2000" kern="1200" dirty="0">
                <a:solidFill>
                  <a:prstClr val="black">
                    <a:lumMod val="75000"/>
                    <a:lumOff val="25000"/>
                  </a:prstClr>
                </a:solidFill>
                <a:latin typeface="Century Gothic" panose="020B0502020202020204"/>
                <a:ea typeface="+mn-ea"/>
                <a:cs typeface="+mn-cs"/>
              </a:rPr>
              <a:t>is based on </a:t>
            </a:r>
            <a:r>
              <a:rPr lang="en-ZA" sz="2000" b="1" kern="1200" dirty="0">
                <a:solidFill>
                  <a:prstClr val="black">
                    <a:lumMod val="75000"/>
                    <a:lumOff val="25000"/>
                  </a:prstClr>
                </a:solidFill>
                <a:latin typeface="Century Gothic" panose="020B0502020202020204"/>
                <a:ea typeface="+mn-ea"/>
                <a:cs typeface="+mn-cs"/>
              </a:rPr>
              <a:t>indigenous knowledge systems, cultural experiences, African values systems, and interpretations that people of African heritage share. </a:t>
            </a:r>
          </a:p>
          <a:p>
            <a:pPr marL="990575" marR="0" lvl="1" indent="-380990" algn="just" defTabSz="609585" rtl="0" eaLnBrk="1" fontAlgn="auto" latinLnBrk="0" hangingPunct="1">
              <a:lnSpc>
                <a:spcPct val="100000"/>
              </a:lnSpc>
              <a:spcBef>
                <a:spcPts val="1333"/>
              </a:spcBef>
              <a:spcAft>
                <a:spcPts val="0"/>
              </a:spcAft>
              <a:buClr>
                <a:srgbClr val="A53010"/>
              </a:buClr>
              <a:buSzTx/>
              <a:buFont typeface="Wingdings 3" charset="2"/>
              <a:buChar char=""/>
              <a:tabLst/>
              <a:defRPr/>
            </a:pPr>
            <a:r>
              <a:rPr lang="en-ZA" sz="2000" kern="1200" dirty="0">
                <a:solidFill>
                  <a:prstClr val="black">
                    <a:lumMod val="75000"/>
                    <a:lumOff val="25000"/>
                  </a:prstClr>
                </a:solidFill>
                <a:latin typeface="Century Gothic" panose="020B0502020202020204"/>
                <a:ea typeface="+mn-ea"/>
                <a:cs typeface="+mn-cs"/>
              </a:rPr>
              <a:t>Afrocentric social work aims to empower, grow, change, and develop the African person as a whole.</a:t>
            </a:r>
            <a:endParaRPr lang="en-US" sz="2000" kern="1200" dirty="0">
              <a:solidFill>
                <a:prstClr val="black">
                  <a:lumMod val="75000"/>
                  <a:lumOff val="25000"/>
                </a:prstClr>
              </a:solidFill>
              <a:latin typeface="Century Gothic" panose="020B0502020202020204"/>
              <a:ea typeface="+mn-ea"/>
              <a:cs typeface="+mn-cs"/>
            </a:endParaRPr>
          </a:p>
        </p:txBody>
      </p:sp>
    </p:spTree>
    <p:extLst>
      <p:ext uri="{BB962C8B-B14F-4D97-AF65-F5344CB8AC3E}">
        <p14:creationId xmlns:p14="http://schemas.microsoft.com/office/powerpoint/2010/main" val="251284500"/>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A62DD70-8D8B-F0B4-6F5D-3B7C18FA647E}"/>
              </a:ext>
            </a:extLst>
          </p:cNvPr>
          <p:cNvSpPr>
            <a:spLocks noGrp="1"/>
          </p:cNvSpPr>
          <p:nvPr>
            <p:ph type="body" idx="1"/>
          </p:nvPr>
        </p:nvSpPr>
        <p:spPr/>
        <p:txBody>
          <a:bodyPr/>
          <a:lstStyle/>
          <a:p>
            <a:pPr marL="169329" indent="0" algn="ctr">
              <a:buNone/>
            </a:pPr>
            <a:endParaRPr lang="en-US" sz="6600" dirty="0"/>
          </a:p>
          <a:p>
            <a:pPr marL="169329" indent="0" algn="ctr">
              <a:buNone/>
            </a:pPr>
            <a:r>
              <a:rPr lang="en-US" sz="6600" dirty="0"/>
              <a:t>ENKOSI</a:t>
            </a:r>
            <a:endParaRPr lang="en-US" dirty="0"/>
          </a:p>
        </p:txBody>
      </p:sp>
    </p:spTree>
    <p:extLst>
      <p:ext uri="{BB962C8B-B14F-4D97-AF65-F5344CB8AC3E}">
        <p14:creationId xmlns:p14="http://schemas.microsoft.com/office/powerpoint/2010/main" val="2559555858"/>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E77EE-5A3E-C524-5968-C2EB52D47810}"/>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432D1F2F-EA9D-CD23-80D1-1EB460256380}"/>
              </a:ext>
            </a:extLst>
          </p:cNvPr>
          <p:cNvSpPr>
            <a:spLocks noGrp="1"/>
          </p:cNvSpPr>
          <p:nvPr>
            <p:ph type="body" idx="1"/>
          </p:nvPr>
        </p:nvSpPr>
        <p:spPr/>
        <p:txBody>
          <a:bodyPr/>
          <a:lstStyle/>
          <a:p>
            <a:pPr marL="169329" indent="0" algn="ctr">
              <a:buNone/>
            </a:pPr>
            <a:r>
              <a:rPr lang="en-ZA" sz="4000" dirty="0">
                <a:effectLst/>
                <a:latin typeface="Arial" panose="020B0604020202020204" pitchFamily="34" charset="0"/>
                <a:ea typeface="Calibri" panose="020F0502020204030204" pitchFamily="34" charset="0"/>
              </a:rPr>
              <a:t> </a:t>
            </a:r>
            <a:r>
              <a:rPr lang="en-ZA" sz="4000" kern="1200" dirty="0">
                <a:solidFill>
                  <a:schemeClr val="tx1"/>
                </a:solidFill>
                <a:latin typeface="Century Gothic" panose="020B0502020202020204"/>
                <a:ea typeface="+mn-ea"/>
                <a:cs typeface="+mn-cs"/>
              </a:rPr>
              <a:t>"…each group must…attain its style of existence without encroaching on or being thwarted by another…Africa must inevitably exhibit African values and be truly African in style" </a:t>
            </a:r>
            <a:endParaRPr lang="en-US" sz="4000" kern="1200" dirty="0">
              <a:solidFill>
                <a:schemeClr val="tx1"/>
              </a:solidFill>
              <a:latin typeface="Century Gothic" panose="020B0502020202020204"/>
              <a:ea typeface="+mn-ea"/>
              <a:cs typeface="+mn-cs"/>
            </a:endParaRPr>
          </a:p>
        </p:txBody>
      </p:sp>
    </p:spTree>
    <p:extLst>
      <p:ext uri="{BB962C8B-B14F-4D97-AF65-F5344CB8AC3E}">
        <p14:creationId xmlns:p14="http://schemas.microsoft.com/office/powerpoint/2010/main" val="3569043072"/>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5A195-1F6C-BD8B-60E5-A3134F5AB1F3}"/>
              </a:ext>
            </a:extLst>
          </p:cNvPr>
          <p:cNvSpPr>
            <a:spLocks noGrp="1"/>
          </p:cNvSpPr>
          <p:nvPr>
            <p:ph type="title"/>
          </p:nvPr>
        </p:nvSpPr>
        <p:spPr/>
        <p:txBody>
          <a:bodyPr/>
          <a:lstStyle/>
          <a:p>
            <a:pPr algn="ctr"/>
            <a:r>
              <a:rPr lang="en-US" sz="3200" dirty="0"/>
              <a:t>BACKGROUND AND CONTEXT</a:t>
            </a:r>
            <a:endParaRPr lang="en-ZA" sz="3200" dirty="0"/>
          </a:p>
        </p:txBody>
      </p:sp>
      <p:sp>
        <p:nvSpPr>
          <p:cNvPr id="3" name="Text Placeholder 2">
            <a:extLst>
              <a:ext uri="{FF2B5EF4-FFF2-40B4-BE49-F238E27FC236}">
                <a16:creationId xmlns:a16="http://schemas.microsoft.com/office/drawing/2014/main" id="{ABFE3DF9-A69E-0B25-A403-538E4A35091C}"/>
              </a:ext>
            </a:extLst>
          </p:cNvPr>
          <p:cNvSpPr>
            <a:spLocks noGrp="1"/>
          </p:cNvSpPr>
          <p:nvPr>
            <p:ph type="body" idx="1"/>
          </p:nvPr>
        </p:nvSpPr>
        <p:spPr>
          <a:xfrm>
            <a:off x="419101" y="1352688"/>
            <a:ext cx="11341100" cy="4743313"/>
          </a:xfrm>
        </p:spPr>
        <p:txBody>
          <a:bodyPr/>
          <a:lstStyle/>
          <a:p>
            <a:pPr marL="0" indent="0" algn="just" defTabSz="609585">
              <a:spcBef>
                <a:spcPts val="1333"/>
              </a:spcBef>
              <a:buClr>
                <a:srgbClr val="A53010"/>
              </a:buClr>
              <a:buSzTx/>
              <a:buNone/>
              <a:defRPr/>
            </a:pPr>
            <a:r>
              <a:rPr lang="en-ZA" sz="2400" kern="1200" dirty="0">
                <a:solidFill>
                  <a:schemeClr val="tx1"/>
                </a:solidFill>
                <a:latin typeface="Century Gothic" panose="020B0502020202020204"/>
                <a:ea typeface="+mn-ea"/>
                <a:cs typeface="+mn-cs"/>
              </a:rPr>
              <a:t>Social welfare approaches in South Africa:</a:t>
            </a:r>
          </a:p>
          <a:p>
            <a:pPr marL="990575" lvl="1" indent="-380990" algn="just" defTabSz="609585">
              <a:spcBef>
                <a:spcPts val="1333"/>
              </a:spcBef>
              <a:buClr>
                <a:srgbClr val="A53010"/>
              </a:buClr>
              <a:buSzTx/>
              <a:buFont typeface="Wingdings 3" charset="2"/>
              <a:buChar char=""/>
              <a:defRPr/>
            </a:pPr>
            <a:r>
              <a:rPr lang="en-ZA" sz="2133" kern="1200" dirty="0">
                <a:solidFill>
                  <a:schemeClr val="tx1"/>
                </a:solidFill>
                <a:latin typeface="Century Gothic" panose="020B0502020202020204"/>
                <a:ea typeface="+mn-ea"/>
                <a:cs typeface="+mn-cs"/>
              </a:rPr>
              <a:t>Residual</a:t>
            </a:r>
          </a:p>
          <a:p>
            <a:pPr marL="990575" lvl="1" indent="-380990" algn="just" defTabSz="609585">
              <a:spcBef>
                <a:spcPts val="1333"/>
              </a:spcBef>
              <a:buClr>
                <a:srgbClr val="A53010"/>
              </a:buClr>
              <a:buSzTx/>
              <a:buFont typeface="Wingdings 3" charset="2"/>
              <a:buChar char=""/>
              <a:defRPr/>
            </a:pPr>
            <a:r>
              <a:rPr lang="en-ZA" sz="2133" kern="1200" dirty="0">
                <a:solidFill>
                  <a:schemeClr val="tx1"/>
                </a:solidFill>
                <a:latin typeface="Century Gothic" panose="020B0502020202020204"/>
                <a:ea typeface="+mn-ea"/>
                <a:cs typeface="+mn-cs"/>
              </a:rPr>
              <a:t>Institutional</a:t>
            </a:r>
          </a:p>
          <a:p>
            <a:pPr marL="990575" lvl="1" indent="-380990" algn="just" defTabSz="609585">
              <a:spcBef>
                <a:spcPts val="1333"/>
              </a:spcBef>
              <a:buClr>
                <a:srgbClr val="A53010"/>
              </a:buClr>
              <a:buSzTx/>
              <a:buFont typeface="Wingdings 3" charset="2"/>
              <a:buChar char=""/>
              <a:defRPr/>
            </a:pPr>
            <a:r>
              <a:rPr lang="en-ZA" sz="2133" kern="1200" dirty="0">
                <a:solidFill>
                  <a:schemeClr val="tx1"/>
                </a:solidFill>
                <a:latin typeface="Century Gothic" panose="020B0502020202020204"/>
                <a:ea typeface="+mn-ea"/>
                <a:cs typeface="+mn-cs"/>
              </a:rPr>
              <a:t>Social development approach </a:t>
            </a:r>
          </a:p>
          <a:p>
            <a:pPr marL="609585" lvl="1" indent="0" algn="just" defTabSz="609585">
              <a:spcBef>
                <a:spcPts val="1333"/>
              </a:spcBef>
              <a:buClr>
                <a:srgbClr val="A53010"/>
              </a:buClr>
              <a:buSzTx/>
              <a:buNone/>
              <a:defRPr/>
            </a:pPr>
            <a:endParaRPr lang="en-ZA" sz="2133" kern="1200" dirty="0">
              <a:solidFill>
                <a:schemeClr val="tx1"/>
              </a:solidFill>
              <a:latin typeface="Century Gothic" panose="020B0502020202020204"/>
              <a:ea typeface="+mn-ea"/>
              <a:cs typeface="+mn-cs"/>
            </a:endParaRPr>
          </a:p>
          <a:p>
            <a:pPr marL="457189" indent="-457189"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Once political independence was attained in South Africa in 1994, t</a:t>
            </a:r>
            <a:r>
              <a:rPr lang="en-ZA" sz="2400" kern="1200" dirty="0">
                <a:solidFill>
                  <a:schemeClr val="tx1"/>
                </a:solidFill>
                <a:latin typeface="Century Gothic" panose="020B0502020202020204"/>
                <a:ea typeface="+mn-ea"/>
                <a:cs typeface="+mn-cs"/>
              </a:rPr>
              <a:t>he White Paper for Social Welfare (1997) was adopted. </a:t>
            </a:r>
          </a:p>
          <a:p>
            <a:pPr marL="990575" lvl="1" indent="-380990" algn="just" defTabSz="609585">
              <a:spcBef>
                <a:spcPts val="1333"/>
              </a:spcBef>
              <a:buClr>
                <a:srgbClr val="A53010"/>
              </a:buClr>
              <a:buSzTx/>
              <a:buFont typeface="Wingdings 3" charset="2"/>
              <a:buChar char=""/>
              <a:defRPr/>
            </a:pPr>
            <a:r>
              <a:rPr lang="en-ZA" sz="2133" kern="1200" dirty="0">
                <a:solidFill>
                  <a:schemeClr val="tx1"/>
                </a:solidFill>
                <a:latin typeface="Century Gothic" panose="020B0502020202020204"/>
                <a:ea typeface="+mn-ea"/>
                <a:cs typeface="+mn-cs"/>
              </a:rPr>
              <a:t>Even though it brought significant changes from the previous system of separate development, it was not foregrounded on indigenous knowledge systems, culture and African practices. </a:t>
            </a:r>
          </a:p>
          <a:p>
            <a:endParaRPr lang="en-ZA" dirty="0">
              <a:solidFill>
                <a:schemeClr val="tx1"/>
              </a:solidFill>
            </a:endParaRPr>
          </a:p>
        </p:txBody>
      </p:sp>
    </p:spTree>
    <p:extLst>
      <p:ext uri="{BB962C8B-B14F-4D97-AF65-F5344CB8AC3E}">
        <p14:creationId xmlns:p14="http://schemas.microsoft.com/office/powerpoint/2010/main" val="1092440358"/>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8FC26-0DD6-1B35-9A40-EDC02C0EA005}"/>
              </a:ext>
            </a:extLst>
          </p:cNvPr>
          <p:cNvSpPr>
            <a:spLocks noGrp="1"/>
          </p:cNvSpPr>
          <p:nvPr>
            <p:ph type="title"/>
          </p:nvPr>
        </p:nvSpPr>
        <p:spPr>
          <a:xfrm>
            <a:off x="431800" y="253394"/>
            <a:ext cx="11328400" cy="791633"/>
          </a:xfrm>
        </p:spPr>
        <p:txBody>
          <a:bodyPr/>
          <a:lstStyle/>
          <a:p>
            <a:pPr algn="ctr"/>
            <a:r>
              <a:rPr lang="en-US" sz="3200" dirty="0"/>
              <a:t>PROBLEM STATEMENT</a:t>
            </a:r>
            <a:endParaRPr lang="en-ZA" sz="3200" dirty="0"/>
          </a:p>
        </p:txBody>
      </p:sp>
      <p:sp>
        <p:nvSpPr>
          <p:cNvPr id="3" name="Text Placeholder 2">
            <a:extLst>
              <a:ext uri="{FF2B5EF4-FFF2-40B4-BE49-F238E27FC236}">
                <a16:creationId xmlns:a16="http://schemas.microsoft.com/office/drawing/2014/main" id="{424F010F-32F0-5BB1-40A5-A8B14FBAA1CA}"/>
              </a:ext>
            </a:extLst>
          </p:cNvPr>
          <p:cNvSpPr>
            <a:spLocks noGrp="1"/>
          </p:cNvSpPr>
          <p:nvPr>
            <p:ph type="body" idx="1"/>
          </p:nvPr>
        </p:nvSpPr>
        <p:spPr>
          <a:xfrm>
            <a:off x="431800" y="1045027"/>
            <a:ext cx="11341100" cy="5025269"/>
          </a:xfrm>
        </p:spPr>
        <p:txBody>
          <a:bodyPr/>
          <a:lstStyle/>
          <a:p>
            <a:pPr marL="990575" lvl="1"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South Africa is one of the world's most unequal societies and the gap between the affluent and the poor is predicted to increase further. </a:t>
            </a:r>
          </a:p>
          <a:p>
            <a:pPr marL="990575" lvl="1"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Most social welfare beneficiaries in South Africa are Black and Western social thought as a foundation for social development is primarily ineffective and detached from cultural and contextual issues. </a:t>
            </a:r>
          </a:p>
          <a:p>
            <a:pPr marL="990575" lvl="1"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The social development approach is not grounded on indigenous knowledge systems, culture, and traditional intellectual African practices.</a:t>
            </a:r>
          </a:p>
          <a:p>
            <a:pPr marL="990575" lvl="1"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The thinking in social development remains a Eurocentric agenda, and the contribution of indigenous contextual ideologies has been neglected. </a:t>
            </a:r>
          </a:p>
          <a:p>
            <a:pPr marL="990575" lvl="1" indent="-380990" algn="just" defTabSz="609585">
              <a:spcBef>
                <a:spcPts val="1333"/>
              </a:spcBef>
              <a:buClr>
                <a:srgbClr val="A53010"/>
              </a:buClr>
              <a:buSzTx/>
              <a:buFont typeface="Wingdings 3" charset="2"/>
              <a:buChar char=""/>
              <a:defRPr/>
            </a:pPr>
            <a:endParaRPr lang="en-US" sz="2400" kern="1200" dirty="0">
              <a:solidFill>
                <a:schemeClr val="tx1"/>
              </a:solidFill>
              <a:latin typeface="Century Gothic" panose="020B0502020202020204"/>
              <a:ea typeface="+mn-ea"/>
              <a:cs typeface="+mn-cs"/>
            </a:endParaRPr>
          </a:p>
          <a:p>
            <a:endParaRPr lang="en-ZA" sz="2400" dirty="0">
              <a:solidFill>
                <a:schemeClr val="tx1"/>
              </a:solidFill>
            </a:endParaRPr>
          </a:p>
        </p:txBody>
      </p:sp>
    </p:spTree>
    <p:extLst>
      <p:ext uri="{BB962C8B-B14F-4D97-AF65-F5344CB8AC3E}">
        <p14:creationId xmlns:p14="http://schemas.microsoft.com/office/powerpoint/2010/main" val="931594159"/>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AE280-DA5C-7070-3D21-B1F03C960AC3}"/>
              </a:ext>
            </a:extLst>
          </p:cNvPr>
          <p:cNvSpPr>
            <a:spLocks noGrp="1"/>
          </p:cNvSpPr>
          <p:nvPr>
            <p:ph type="title"/>
          </p:nvPr>
        </p:nvSpPr>
        <p:spPr/>
        <p:txBody>
          <a:bodyPr/>
          <a:lstStyle/>
          <a:p>
            <a:pPr algn="ctr"/>
            <a:r>
              <a:rPr lang="en-US" sz="3200" dirty="0"/>
              <a:t>PROBLEM STATEMENT</a:t>
            </a:r>
            <a:endParaRPr lang="en-ZA" sz="3200" dirty="0"/>
          </a:p>
        </p:txBody>
      </p:sp>
      <p:sp>
        <p:nvSpPr>
          <p:cNvPr id="3" name="Text Placeholder 2">
            <a:extLst>
              <a:ext uri="{FF2B5EF4-FFF2-40B4-BE49-F238E27FC236}">
                <a16:creationId xmlns:a16="http://schemas.microsoft.com/office/drawing/2014/main" id="{94EFEF18-6405-EA4D-6E06-30FAE476CE3E}"/>
              </a:ext>
            </a:extLst>
          </p:cNvPr>
          <p:cNvSpPr>
            <a:spLocks noGrp="1"/>
          </p:cNvSpPr>
          <p:nvPr>
            <p:ph type="body" idx="1"/>
          </p:nvPr>
        </p:nvSpPr>
        <p:spPr>
          <a:xfrm>
            <a:off x="419100" y="1195917"/>
            <a:ext cx="11341100" cy="4856540"/>
          </a:xfrm>
        </p:spPr>
        <p:txBody>
          <a:bodyPr/>
          <a:lstStyle/>
          <a:p>
            <a:pPr marL="990575" lvl="1"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Social work and social development in South Africa has not made a major impact in addressing large-scale poverty.</a:t>
            </a:r>
          </a:p>
          <a:p>
            <a:pPr marL="990575" lvl="1"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The distinct feature of this study is to free Black Africans from the shackles of oppression, epistemic injustice and domination by the West.  </a:t>
            </a:r>
          </a:p>
          <a:p>
            <a:pPr marL="990575" lvl="1"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Africans must take centre stage in voicing their views, as they were long silenced through the history of colonisation. </a:t>
            </a:r>
          </a:p>
          <a:p>
            <a:pPr marL="990575" lvl="1" indent="-380990" algn="just" defTabSz="609585">
              <a:spcBef>
                <a:spcPts val="1333"/>
              </a:spcBef>
              <a:buClr>
                <a:srgbClr val="A53010"/>
              </a:buClr>
              <a:buSzTx/>
              <a:buFont typeface="Wingdings 3" charset="2"/>
              <a:buChar char=""/>
              <a:defRPr/>
            </a:pPr>
            <a:r>
              <a:rPr lang="en-US" sz="2400" kern="1200" dirty="0">
                <a:solidFill>
                  <a:schemeClr val="tx1"/>
                </a:solidFill>
                <a:latin typeface="Century Gothic" panose="020B0502020202020204"/>
                <a:ea typeface="+mn-ea"/>
                <a:cs typeface="+mn-cs"/>
              </a:rPr>
              <a:t>The study seeks to allow Black African social work educators, practitioners and community members to reimagine and reconfigure the basis of the profession embed indigenous knowledge systems.</a:t>
            </a:r>
          </a:p>
          <a:p>
            <a:endParaRPr lang="en-ZA" sz="2400" dirty="0">
              <a:solidFill>
                <a:schemeClr val="tx1"/>
              </a:solidFill>
            </a:endParaRPr>
          </a:p>
        </p:txBody>
      </p:sp>
    </p:spTree>
    <p:extLst>
      <p:ext uri="{BB962C8B-B14F-4D97-AF65-F5344CB8AC3E}">
        <p14:creationId xmlns:p14="http://schemas.microsoft.com/office/powerpoint/2010/main" val="1582936280"/>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02973-AB16-26BC-F0A3-1ABAF7B54138}"/>
              </a:ext>
            </a:extLst>
          </p:cNvPr>
          <p:cNvSpPr>
            <a:spLocks noGrp="1"/>
          </p:cNvSpPr>
          <p:nvPr>
            <p:ph type="title"/>
          </p:nvPr>
        </p:nvSpPr>
        <p:spPr/>
        <p:txBody>
          <a:bodyPr/>
          <a:lstStyle/>
          <a:p>
            <a:pPr algn="ctr"/>
            <a:r>
              <a:rPr lang="en-US" sz="3200" dirty="0"/>
              <a:t>RESEARCH AIM AND OBJECTIVES</a:t>
            </a:r>
          </a:p>
        </p:txBody>
      </p:sp>
      <p:sp>
        <p:nvSpPr>
          <p:cNvPr id="3" name="Text Placeholder 2">
            <a:extLst>
              <a:ext uri="{FF2B5EF4-FFF2-40B4-BE49-F238E27FC236}">
                <a16:creationId xmlns:a16="http://schemas.microsoft.com/office/drawing/2014/main" id="{58551911-185B-CACF-30B9-5E92AEF1C653}"/>
              </a:ext>
            </a:extLst>
          </p:cNvPr>
          <p:cNvSpPr>
            <a:spLocks noGrp="1"/>
          </p:cNvSpPr>
          <p:nvPr>
            <p:ph type="body" idx="1"/>
          </p:nvPr>
        </p:nvSpPr>
        <p:spPr>
          <a:xfrm>
            <a:off x="419100" y="1195917"/>
            <a:ext cx="11341100" cy="4786387"/>
          </a:xfrm>
        </p:spPr>
        <p:txBody>
          <a:bodyPr/>
          <a:lstStyle/>
          <a:p>
            <a:pPr marL="990575" marR="0" lvl="1" indent="-380990" algn="just" defTabSz="609585" rtl="0" eaLnBrk="1" fontAlgn="auto" latinLnBrk="0" hangingPunct="1">
              <a:lnSpc>
                <a:spcPct val="100000"/>
              </a:lnSpc>
              <a:spcBef>
                <a:spcPts val="1333"/>
              </a:spcBef>
              <a:spcAft>
                <a:spcPts val="0"/>
              </a:spcAft>
              <a:buClr>
                <a:srgbClr val="A53010"/>
              </a:buClr>
              <a:buSzTx/>
              <a:buFont typeface="Wingdings 3" charset="2"/>
              <a:buChar char=""/>
              <a:tabLst/>
              <a:defRPr/>
            </a:pPr>
            <a:r>
              <a:rPr lang="en-US" sz="2400" dirty="0">
                <a:effectLst/>
                <a:latin typeface="Century Gothic" panose="020B0502020202020204" pitchFamily="34" charset="0"/>
                <a:ea typeface="Calibri" panose="020F0502020204030204" pitchFamily="34" charset="0"/>
                <a:cs typeface="Times New Roman" panose="02020603050405020304" pitchFamily="18" charset="0"/>
              </a:rPr>
              <a:t>The study's goal is to co-construct an Afrocentric social work practice approach for relevance in South Africa.  </a:t>
            </a:r>
            <a:endParaRPr lang="en-US" sz="2400" dirty="0">
              <a:latin typeface="Century Gothic" panose="020B0502020202020204" pitchFamily="34" charset="0"/>
              <a:ea typeface="Calibri" panose="020F0502020204030204" pitchFamily="34" charset="0"/>
              <a:cs typeface="Times New Roman" panose="02020603050405020304" pitchFamily="18" charset="0"/>
            </a:endParaRPr>
          </a:p>
          <a:p>
            <a:pPr marL="1600159" lvl="2" indent="-380990" algn="just" defTabSz="609585">
              <a:spcBef>
                <a:spcPts val="1333"/>
              </a:spcBef>
              <a:buClr>
                <a:srgbClr val="A53010"/>
              </a:buClr>
              <a:buSzTx/>
              <a:buFont typeface="Wingdings 3" charset="2"/>
              <a:buChar char=""/>
              <a:defRPr/>
            </a:pPr>
            <a:r>
              <a:rPr lang="en-US" sz="2000" b="1" i="1"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rPr>
              <a:t>To participatively, explore and describe social workers' historical and contemporary social development conceptualisations.</a:t>
            </a:r>
            <a:endParaRPr lang="en-US" sz="2000" b="1" dirty="0">
              <a:solidFill>
                <a:srgbClr val="FF0000"/>
              </a:solidFill>
              <a:latin typeface="Century Gothic" panose="020B0502020202020204" pitchFamily="34" charset="0"/>
              <a:ea typeface="Calibri" panose="020F0502020204030204" pitchFamily="34" charset="0"/>
              <a:cs typeface="Times New Roman" panose="02020603050405020304" pitchFamily="18" charset="0"/>
            </a:endParaRPr>
          </a:p>
          <a:p>
            <a:pPr marL="1600159" lvl="2" indent="-380990" algn="just" defTabSz="609585">
              <a:spcBef>
                <a:spcPts val="1333"/>
              </a:spcBef>
              <a:buClr>
                <a:srgbClr val="A53010"/>
              </a:buClr>
              <a:buSzTx/>
              <a:buFont typeface="Wingdings 3" charset="2"/>
              <a:buChar char=""/>
              <a:defRPr/>
            </a:pPr>
            <a:r>
              <a:rPr lang="en-US" sz="2000" i="1" dirty="0">
                <a:effectLst/>
                <a:latin typeface="Century Gothic" panose="020B0502020202020204" pitchFamily="34" charset="0"/>
                <a:ea typeface="Calibri" panose="020F0502020204030204" pitchFamily="34" charset="0"/>
                <a:cs typeface="Times New Roman" panose="02020603050405020304" pitchFamily="18" charset="0"/>
              </a:rPr>
              <a:t>To collaboratively explore social work educators’ perspectives of the social development approach.</a:t>
            </a:r>
            <a:endParaRPr lang="en-US" sz="2000" dirty="0">
              <a:latin typeface="Century Gothic" panose="020B0502020202020204" pitchFamily="34" charset="0"/>
              <a:ea typeface="Calibri" panose="020F0502020204030204" pitchFamily="34" charset="0"/>
              <a:cs typeface="Times New Roman" panose="02020603050405020304" pitchFamily="18" charset="0"/>
            </a:endParaRPr>
          </a:p>
          <a:p>
            <a:pPr marL="1600159" lvl="2" indent="-380990" algn="just" defTabSz="609585">
              <a:spcBef>
                <a:spcPts val="1333"/>
              </a:spcBef>
              <a:buClr>
                <a:srgbClr val="A53010"/>
              </a:buClr>
              <a:buSzTx/>
              <a:buFont typeface="Wingdings 3" charset="2"/>
              <a:buChar char=""/>
              <a:defRPr/>
            </a:pPr>
            <a:r>
              <a:rPr lang="en-US" sz="2000" i="1" dirty="0">
                <a:effectLst/>
                <a:latin typeface="Century Gothic" panose="020B0502020202020204" pitchFamily="34" charset="0"/>
                <a:ea typeface="Calibri" panose="020F0502020204030204" pitchFamily="34" charset="0"/>
                <a:cs typeface="Times New Roman" panose="02020603050405020304" pitchFamily="18" charset="0"/>
              </a:rPr>
              <a:t>To explore social workers’ perspectives of an Afrocentric social work practice approach.</a:t>
            </a:r>
            <a:endParaRPr lang="en-US" sz="2000" dirty="0">
              <a:latin typeface="Century Gothic" panose="020B0502020202020204" pitchFamily="34" charset="0"/>
              <a:ea typeface="Calibri" panose="020F0502020204030204" pitchFamily="34" charset="0"/>
              <a:cs typeface="Times New Roman" panose="02020603050405020304" pitchFamily="18" charset="0"/>
            </a:endParaRPr>
          </a:p>
          <a:p>
            <a:pPr marL="1600159" lvl="2" indent="-380990" algn="just" defTabSz="609585">
              <a:spcBef>
                <a:spcPts val="1333"/>
              </a:spcBef>
              <a:buClr>
                <a:srgbClr val="A53010"/>
              </a:buClr>
              <a:buSzTx/>
              <a:buFont typeface="Wingdings 3" charset="2"/>
              <a:buChar char=""/>
              <a:defRPr/>
            </a:pPr>
            <a:r>
              <a:rPr lang="en-US" sz="2000" i="1" dirty="0">
                <a:effectLst/>
                <a:latin typeface="Century Gothic" panose="020B0502020202020204" pitchFamily="34" charset="0"/>
                <a:ea typeface="Calibri" panose="020F0502020204030204" pitchFamily="34" charset="0"/>
                <a:cs typeface="Times New Roman" panose="02020603050405020304" pitchFamily="18" charset="0"/>
              </a:rPr>
              <a:t>To collaboratively explore community members’ perspectives on the benefits of social services within their communities.  </a:t>
            </a:r>
            <a:endParaRPr lang="en-US" sz="2000" dirty="0">
              <a:latin typeface="Century Gothic" panose="020B0502020202020204" pitchFamily="34" charset="0"/>
              <a:ea typeface="Calibri" panose="020F0502020204030204" pitchFamily="34" charset="0"/>
              <a:cs typeface="Times New Roman" panose="02020603050405020304" pitchFamily="18" charset="0"/>
            </a:endParaRPr>
          </a:p>
          <a:p>
            <a:pPr marL="1600159" lvl="2" indent="-380990" algn="just" defTabSz="609585">
              <a:spcBef>
                <a:spcPts val="1333"/>
              </a:spcBef>
              <a:buClr>
                <a:srgbClr val="A53010"/>
              </a:buClr>
              <a:buSzTx/>
              <a:buFont typeface="Wingdings 3" charset="2"/>
              <a:buChar char=""/>
              <a:defRPr/>
            </a:pPr>
            <a:r>
              <a:rPr lang="en-US" sz="2000" i="1" dirty="0">
                <a:effectLst/>
                <a:latin typeface="Century Gothic" panose="020B0502020202020204" pitchFamily="34" charset="0"/>
                <a:ea typeface="Calibri" panose="020F0502020204030204" pitchFamily="34" charset="0"/>
                <a:cs typeface="Times New Roman" panose="02020603050405020304" pitchFamily="18" charset="0"/>
              </a:rPr>
              <a:t>To co-construct elements of an Afrocentric social work practice approach in South Africa that foregrounds indigenous perspectives.</a:t>
            </a:r>
            <a:endParaRPr lang="en-US" sz="200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33006634"/>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B3385-A87F-C2FC-AA6B-4383B62AD76C}"/>
              </a:ext>
            </a:extLst>
          </p:cNvPr>
          <p:cNvSpPr>
            <a:spLocks noGrp="1"/>
          </p:cNvSpPr>
          <p:nvPr>
            <p:ph type="title"/>
          </p:nvPr>
        </p:nvSpPr>
        <p:spPr/>
        <p:txBody>
          <a:bodyPr/>
          <a:lstStyle/>
          <a:p>
            <a:pPr algn="ctr"/>
            <a:r>
              <a:rPr lang="en-ZA" sz="3200" dirty="0"/>
              <a:t>THEORETICAL AND CONCEPTUAL FRAMEWORKS</a:t>
            </a:r>
          </a:p>
        </p:txBody>
      </p:sp>
      <p:sp>
        <p:nvSpPr>
          <p:cNvPr id="3" name="Text Placeholder 2">
            <a:extLst>
              <a:ext uri="{FF2B5EF4-FFF2-40B4-BE49-F238E27FC236}">
                <a16:creationId xmlns:a16="http://schemas.microsoft.com/office/drawing/2014/main" id="{59D7FFDA-6AD1-17AF-C396-0EB43D10BCD3}"/>
              </a:ext>
            </a:extLst>
          </p:cNvPr>
          <p:cNvSpPr>
            <a:spLocks noGrp="1"/>
          </p:cNvSpPr>
          <p:nvPr>
            <p:ph type="body" idx="1"/>
          </p:nvPr>
        </p:nvSpPr>
        <p:spPr>
          <a:xfrm>
            <a:off x="431800" y="1427412"/>
            <a:ext cx="11341100" cy="4929716"/>
          </a:xfrm>
        </p:spPr>
        <p:txBody>
          <a:bodyPr/>
          <a:lstStyle/>
          <a:p>
            <a:pPr marL="990575" lvl="1" indent="-380990" algn="just" defTabSz="609585">
              <a:spcBef>
                <a:spcPts val="1333"/>
              </a:spcBef>
              <a:buClr>
                <a:srgbClr val="A53010"/>
              </a:buClr>
              <a:buSzTx/>
              <a:buFont typeface="Wingdings 3" charset="2"/>
              <a:buChar char=""/>
              <a:defRPr/>
            </a:pPr>
            <a:r>
              <a:rPr lang="en-US" sz="2133" kern="1200" dirty="0">
                <a:solidFill>
                  <a:schemeClr val="tx1"/>
                </a:solidFill>
                <a:latin typeface="Century Gothic" panose="020B0502020202020204"/>
                <a:ea typeface="+mn-ea"/>
                <a:cs typeface="+mn-cs"/>
              </a:rPr>
              <a:t>The research has used </a:t>
            </a:r>
            <a:r>
              <a:rPr lang="en-US" sz="2133" b="1" kern="1200" dirty="0">
                <a:solidFill>
                  <a:schemeClr val="tx1"/>
                </a:solidFill>
                <a:latin typeface="Century Gothic" panose="020B0502020202020204"/>
                <a:ea typeface="+mn-ea"/>
                <a:cs typeface="+mn-cs"/>
              </a:rPr>
              <a:t>Critical Social Work </a:t>
            </a:r>
            <a:r>
              <a:rPr lang="en-US" sz="2133" kern="1200" dirty="0">
                <a:solidFill>
                  <a:schemeClr val="tx1"/>
                </a:solidFill>
                <a:latin typeface="Century Gothic" panose="020B0502020202020204"/>
                <a:ea typeface="+mn-ea"/>
                <a:cs typeface="+mn-cs"/>
              </a:rPr>
              <a:t>and </a:t>
            </a:r>
            <a:r>
              <a:rPr lang="en-US" sz="2133" b="1" kern="1200" dirty="0">
                <a:solidFill>
                  <a:schemeClr val="tx1"/>
                </a:solidFill>
                <a:latin typeface="Century Gothic" panose="020B0502020202020204"/>
                <a:ea typeface="+mn-ea"/>
                <a:cs typeface="+mn-cs"/>
              </a:rPr>
              <a:t>Africanism</a:t>
            </a:r>
            <a:r>
              <a:rPr lang="en-US" sz="2133" kern="1200" dirty="0">
                <a:solidFill>
                  <a:schemeClr val="tx1"/>
                </a:solidFill>
                <a:latin typeface="Century Gothic" panose="020B0502020202020204"/>
                <a:ea typeface="+mn-ea"/>
                <a:cs typeface="+mn-cs"/>
              </a:rPr>
              <a:t> categories, </a:t>
            </a:r>
            <a:r>
              <a:rPr lang="en-US" sz="2133" b="1" kern="1200" dirty="0">
                <a:solidFill>
                  <a:schemeClr val="tx1"/>
                </a:solidFill>
                <a:latin typeface="Century Gothic" panose="020B0502020202020204"/>
                <a:ea typeface="+mn-ea"/>
                <a:cs typeface="+mn-cs"/>
              </a:rPr>
              <a:t>Afrocentrism, Africana Existential Philosophy</a:t>
            </a:r>
            <a:r>
              <a:rPr lang="en-US" sz="2133" kern="1200" dirty="0">
                <a:solidFill>
                  <a:schemeClr val="tx1"/>
                </a:solidFill>
                <a:latin typeface="Century Gothic" panose="020B0502020202020204"/>
                <a:ea typeface="+mn-ea"/>
                <a:cs typeface="+mn-cs"/>
              </a:rPr>
              <a:t>, and </a:t>
            </a:r>
            <a:r>
              <a:rPr lang="en-US" sz="2133" b="1" kern="1200" dirty="0">
                <a:solidFill>
                  <a:schemeClr val="tx1"/>
                </a:solidFill>
                <a:latin typeface="Century Gothic" panose="020B0502020202020204"/>
                <a:ea typeface="+mn-ea"/>
                <a:cs typeface="+mn-cs"/>
              </a:rPr>
              <a:t>Post-Colonial Theory </a:t>
            </a:r>
            <a:r>
              <a:rPr lang="en-US" sz="2133" kern="1200" dirty="0">
                <a:solidFill>
                  <a:schemeClr val="tx1"/>
                </a:solidFill>
                <a:latin typeface="Century Gothic" panose="020B0502020202020204"/>
                <a:ea typeface="+mn-ea"/>
                <a:cs typeface="+mn-cs"/>
              </a:rPr>
              <a:t>as theoretical and philosophical grounding. </a:t>
            </a:r>
          </a:p>
          <a:p>
            <a:pPr marL="990575" lvl="1" indent="-380990" algn="just" defTabSz="609585">
              <a:spcBef>
                <a:spcPts val="1333"/>
              </a:spcBef>
              <a:buClr>
                <a:srgbClr val="A53010"/>
              </a:buClr>
              <a:buSzTx/>
              <a:buFont typeface="Wingdings 3" charset="2"/>
              <a:buChar char=""/>
              <a:defRPr/>
            </a:pPr>
            <a:r>
              <a:rPr lang="en-US" sz="2133" kern="1200" dirty="0">
                <a:solidFill>
                  <a:schemeClr val="tx1"/>
                </a:solidFill>
                <a:latin typeface="Century Gothic" panose="020B0502020202020204"/>
                <a:ea typeface="+mn-ea"/>
                <a:cs typeface="+mn-cs"/>
              </a:rPr>
              <a:t>The selected theories were chosen as they aim to place Africans at the centre of their development. </a:t>
            </a:r>
          </a:p>
          <a:p>
            <a:pPr marL="990575" lvl="1" indent="-380990" algn="just" defTabSz="609585">
              <a:spcBef>
                <a:spcPts val="1333"/>
              </a:spcBef>
              <a:buClr>
                <a:srgbClr val="A53010"/>
              </a:buClr>
              <a:buSzTx/>
              <a:buFont typeface="Wingdings 3" charset="2"/>
              <a:buChar char=""/>
              <a:defRPr/>
            </a:pPr>
            <a:r>
              <a:rPr lang="en-US" sz="2133" kern="1200" dirty="0">
                <a:solidFill>
                  <a:schemeClr val="tx1"/>
                </a:solidFill>
                <a:latin typeface="Century Gothic" panose="020B0502020202020204"/>
                <a:ea typeface="+mn-ea"/>
                <a:cs typeface="+mn-cs"/>
              </a:rPr>
              <a:t>They are also aligned with the </a:t>
            </a:r>
            <a:r>
              <a:rPr lang="en-US" sz="2133" b="1" kern="1200" dirty="0">
                <a:solidFill>
                  <a:schemeClr val="tx1"/>
                </a:solidFill>
                <a:latin typeface="Century Gothic" panose="020B0502020202020204"/>
                <a:ea typeface="+mn-ea"/>
                <a:cs typeface="+mn-cs"/>
              </a:rPr>
              <a:t>Participatory Action Learning and Action Research </a:t>
            </a:r>
            <a:r>
              <a:rPr lang="en-US" sz="2133" kern="1200" dirty="0">
                <a:solidFill>
                  <a:schemeClr val="tx1"/>
                </a:solidFill>
                <a:latin typeface="Century Gothic" panose="020B0502020202020204"/>
                <a:ea typeface="+mn-ea"/>
                <a:cs typeface="+mn-cs"/>
              </a:rPr>
              <a:t>(PALAR) methodology applied in the study.</a:t>
            </a:r>
          </a:p>
          <a:p>
            <a:pPr marL="990575" lvl="1" indent="-380990" algn="just" defTabSz="609585">
              <a:spcBef>
                <a:spcPts val="1333"/>
              </a:spcBef>
              <a:buClr>
                <a:srgbClr val="A53010"/>
              </a:buClr>
              <a:buSzTx/>
              <a:buFont typeface="Wingdings 3" charset="2"/>
              <a:buChar char=""/>
              <a:defRPr/>
            </a:pPr>
            <a:r>
              <a:rPr lang="en-US" sz="2133" kern="1200" dirty="0">
                <a:solidFill>
                  <a:schemeClr val="tx1"/>
                </a:solidFill>
                <a:latin typeface="Century Gothic" panose="020B0502020202020204"/>
                <a:ea typeface="+mn-ea"/>
                <a:cs typeface="+mn-cs"/>
              </a:rPr>
              <a:t>This study was conceptualised using participatory action learning action research (PALAR). </a:t>
            </a:r>
          </a:p>
          <a:p>
            <a:pPr marL="990575" lvl="1" indent="-380990" algn="just" defTabSz="609585">
              <a:spcBef>
                <a:spcPts val="1333"/>
              </a:spcBef>
              <a:buClr>
                <a:srgbClr val="A53010"/>
              </a:buClr>
              <a:buSzTx/>
              <a:buFont typeface="Wingdings 3" charset="2"/>
              <a:buChar char=""/>
              <a:defRPr/>
            </a:pPr>
            <a:r>
              <a:rPr lang="en-US" sz="2133" kern="1200" dirty="0">
                <a:solidFill>
                  <a:schemeClr val="tx1"/>
                </a:solidFill>
                <a:latin typeface="Century Gothic" panose="020B0502020202020204"/>
                <a:ea typeface="+mn-ea"/>
                <a:cs typeface="+mn-cs"/>
              </a:rPr>
              <a:t>PALAR is situated within critical, transformative, and democratic research methodology.</a:t>
            </a:r>
          </a:p>
          <a:p>
            <a:pPr marL="990575" lvl="1" indent="-380990" algn="just" defTabSz="609585">
              <a:spcBef>
                <a:spcPts val="1333"/>
              </a:spcBef>
              <a:buClr>
                <a:srgbClr val="A53010"/>
              </a:buClr>
              <a:buSzTx/>
              <a:buFont typeface="Wingdings 3" charset="2"/>
              <a:buChar char=""/>
              <a:defRPr/>
            </a:pPr>
            <a:endParaRPr lang="en-US" sz="2133" kern="1200" dirty="0">
              <a:solidFill>
                <a:prstClr val="black">
                  <a:lumMod val="75000"/>
                  <a:lumOff val="25000"/>
                </a:prstClr>
              </a:solidFill>
              <a:latin typeface="Century Gothic" panose="020B0502020202020204"/>
              <a:ea typeface="+mn-ea"/>
              <a:cs typeface="+mn-cs"/>
            </a:endParaRPr>
          </a:p>
          <a:p>
            <a:pPr marL="990575" lvl="1" indent="-380990" algn="just" defTabSz="609585">
              <a:spcBef>
                <a:spcPts val="1333"/>
              </a:spcBef>
              <a:buClr>
                <a:srgbClr val="A53010"/>
              </a:buClr>
              <a:buSzTx/>
              <a:buFont typeface="Wingdings 3" charset="2"/>
              <a:buChar char=""/>
              <a:defRPr/>
            </a:pPr>
            <a:endParaRPr lang="en-US" sz="2133" kern="1200" dirty="0">
              <a:solidFill>
                <a:prstClr val="black">
                  <a:lumMod val="75000"/>
                  <a:lumOff val="25000"/>
                </a:prstClr>
              </a:solidFill>
              <a:latin typeface="Century Gothic" panose="020B0502020202020204"/>
              <a:ea typeface="+mn-ea"/>
              <a:cs typeface="+mn-cs"/>
            </a:endParaRPr>
          </a:p>
        </p:txBody>
      </p:sp>
    </p:spTree>
    <p:extLst>
      <p:ext uri="{BB962C8B-B14F-4D97-AF65-F5344CB8AC3E}">
        <p14:creationId xmlns:p14="http://schemas.microsoft.com/office/powerpoint/2010/main" val="1376029968"/>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B3385-A87F-C2FC-AA6B-4383B62AD76C}"/>
              </a:ext>
            </a:extLst>
          </p:cNvPr>
          <p:cNvSpPr>
            <a:spLocks noGrp="1"/>
          </p:cNvSpPr>
          <p:nvPr>
            <p:ph type="title"/>
          </p:nvPr>
        </p:nvSpPr>
        <p:spPr>
          <a:xfrm>
            <a:off x="419100" y="232229"/>
            <a:ext cx="11328400" cy="791633"/>
          </a:xfrm>
        </p:spPr>
        <p:txBody>
          <a:bodyPr/>
          <a:lstStyle/>
          <a:p>
            <a:pPr algn="ctr"/>
            <a:r>
              <a:rPr kumimoji="0" lang="en-US" sz="3200" b="0" i="0" u="none" strike="noStrike" kern="0" cap="none" spc="0" normalizeH="0" baseline="0" noProof="0" dirty="0">
                <a:ln>
                  <a:noFill/>
                </a:ln>
                <a:solidFill>
                  <a:srgbClr val="001027"/>
                </a:solidFill>
                <a:effectLst/>
                <a:uLnTx/>
                <a:uFillTx/>
                <a:latin typeface="Avenir"/>
                <a:sym typeface="Avenir"/>
              </a:rPr>
              <a:t>RESULTS SUMMARY</a:t>
            </a:r>
            <a:endParaRPr lang="en-ZA" sz="3200" dirty="0"/>
          </a:p>
        </p:txBody>
      </p:sp>
      <p:sp>
        <p:nvSpPr>
          <p:cNvPr id="3" name="Text Placeholder 2">
            <a:extLst>
              <a:ext uri="{FF2B5EF4-FFF2-40B4-BE49-F238E27FC236}">
                <a16:creationId xmlns:a16="http://schemas.microsoft.com/office/drawing/2014/main" id="{59D7FFDA-6AD1-17AF-C396-0EB43D10BCD3}"/>
              </a:ext>
            </a:extLst>
          </p:cNvPr>
          <p:cNvSpPr>
            <a:spLocks noGrp="1"/>
          </p:cNvSpPr>
          <p:nvPr>
            <p:ph type="body" idx="1"/>
          </p:nvPr>
        </p:nvSpPr>
        <p:spPr>
          <a:xfrm>
            <a:off x="406400" y="805014"/>
            <a:ext cx="11341100" cy="5247972"/>
          </a:xfrm>
        </p:spPr>
        <p:txBody>
          <a:bodyPr/>
          <a:lstStyle/>
          <a:p>
            <a:pPr marL="990575" lvl="1" indent="-380990" algn="just" defTabSz="609585">
              <a:spcBef>
                <a:spcPts val="1333"/>
              </a:spcBef>
              <a:buClr>
                <a:srgbClr val="A53010"/>
              </a:buClr>
              <a:buSzTx/>
              <a:buFont typeface="Wingdings 3" charset="2"/>
              <a:buChar char=""/>
              <a:defRPr/>
            </a:pPr>
            <a:r>
              <a:rPr lang="en-US" sz="2133" kern="1200" dirty="0">
                <a:solidFill>
                  <a:schemeClr val="tx1"/>
                </a:solidFill>
                <a:latin typeface="Century Gothic" panose="020B0502020202020204"/>
                <a:ea typeface="+mn-ea"/>
                <a:cs typeface="+mn-cs"/>
              </a:rPr>
              <a:t>Social development has a conceptual ambiguity and varied understanding, and its implementation is diverse. </a:t>
            </a:r>
          </a:p>
          <a:p>
            <a:pPr marL="990575" lvl="1" indent="-380990" algn="just" defTabSz="609585">
              <a:spcBef>
                <a:spcPts val="1333"/>
              </a:spcBef>
              <a:buClr>
                <a:srgbClr val="A53010"/>
              </a:buClr>
              <a:buSzTx/>
              <a:buFont typeface="Wingdings 3" charset="2"/>
              <a:buChar char=""/>
              <a:defRPr/>
            </a:pPr>
            <a:r>
              <a:rPr lang="en-US" sz="2133" kern="1200" dirty="0">
                <a:solidFill>
                  <a:schemeClr val="tx1"/>
                </a:solidFill>
                <a:latin typeface="Century Gothic" panose="020B0502020202020204"/>
                <a:ea typeface="+mn-ea"/>
                <a:cs typeface="+mn-cs"/>
              </a:rPr>
              <a:t>It is informed by Western social thought and lacks indigenous knowledge systems and local practices. </a:t>
            </a:r>
          </a:p>
          <a:p>
            <a:pPr marL="990575" lvl="1" indent="-380990" algn="just" defTabSz="609585">
              <a:spcBef>
                <a:spcPts val="1333"/>
              </a:spcBef>
              <a:buClr>
                <a:srgbClr val="A53010"/>
              </a:buClr>
              <a:buSzTx/>
              <a:buFont typeface="Wingdings 3" charset="2"/>
              <a:buChar char=""/>
              <a:defRPr/>
            </a:pPr>
            <a:r>
              <a:rPr lang="en-US" sz="2133" kern="1200" dirty="0">
                <a:solidFill>
                  <a:schemeClr val="tx1"/>
                </a:solidFill>
                <a:latin typeface="Century Gothic" panose="020B0502020202020204"/>
                <a:ea typeface="+mn-ea"/>
                <a:cs typeface="+mn-cs"/>
              </a:rPr>
              <a:t>It is multifaceted and differs from one practitioner to another, influenced by time, geography, and our diverse discipline orientations and traditions. </a:t>
            </a:r>
          </a:p>
          <a:p>
            <a:pPr marL="990575" lvl="1" indent="-380990" algn="just" defTabSz="609585">
              <a:spcBef>
                <a:spcPts val="1333"/>
              </a:spcBef>
              <a:buClr>
                <a:srgbClr val="A53010"/>
              </a:buClr>
              <a:buSzTx/>
              <a:buFont typeface="Wingdings 3" charset="2"/>
              <a:buChar char=""/>
              <a:defRPr/>
            </a:pPr>
            <a:r>
              <a:rPr lang="en-US" sz="2133" kern="1200" dirty="0">
                <a:solidFill>
                  <a:schemeClr val="tx1"/>
                </a:solidFill>
                <a:latin typeface="Century Gothic" panose="020B0502020202020204"/>
                <a:ea typeface="+mn-ea"/>
                <a:cs typeface="+mn-cs"/>
              </a:rPr>
              <a:t>The varied understanding and implementation of the social development approach contributes to distorted development and is not embedded within communities. </a:t>
            </a:r>
          </a:p>
          <a:p>
            <a:pPr marL="990575" lvl="1" indent="-380990" algn="just" defTabSz="609585">
              <a:spcBef>
                <a:spcPts val="1333"/>
              </a:spcBef>
              <a:buClr>
                <a:srgbClr val="A53010"/>
              </a:buClr>
              <a:buSzTx/>
              <a:buFont typeface="Wingdings 3" charset="2"/>
              <a:buChar char=""/>
              <a:defRPr/>
            </a:pPr>
            <a:r>
              <a:rPr lang="en-US" sz="2133" kern="1200" dirty="0">
                <a:solidFill>
                  <a:schemeClr val="tx1"/>
                </a:solidFill>
                <a:latin typeface="Century Gothic" panose="020B0502020202020204"/>
                <a:ea typeface="+mn-ea"/>
                <a:cs typeface="+mn-cs"/>
              </a:rPr>
              <a:t>It is not as empowering as it ought to be, and the introduction of social work in South Africa was a copy and paste of western social work. </a:t>
            </a:r>
          </a:p>
          <a:p>
            <a:pPr marL="990575" lvl="1" indent="-380990" algn="just" defTabSz="609585">
              <a:spcBef>
                <a:spcPts val="1333"/>
              </a:spcBef>
              <a:buClr>
                <a:srgbClr val="A53010"/>
              </a:buClr>
              <a:buSzTx/>
              <a:buFont typeface="Wingdings 3" charset="2"/>
              <a:buChar char=""/>
              <a:defRPr/>
            </a:pPr>
            <a:r>
              <a:rPr lang="en-US" sz="2133" kern="1200" dirty="0">
                <a:solidFill>
                  <a:schemeClr val="tx1"/>
                </a:solidFill>
                <a:latin typeface="Century Gothic" panose="020B0502020202020204"/>
                <a:ea typeface="+mn-ea"/>
                <a:cs typeface="+mn-cs"/>
              </a:rPr>
              <a:t>It remains incompatible with the indigenous African values systems and hence the call for an Afrocentric turn.</a:t>
            </a:r>
          </a:p>
          <a:p>
            <a:pPr marL="990575" lvl="1" indent="-380990" algn="just" defTabSz="609585">
              <a:spcBef>
                <a:spcPts val="1333"/>
              </a:spcBef>
              <a:buClr>
                <a:srgbClr val="A53010"/>
              </a:buClr>
              <a:buSzTx/>
              <a:buFont typeface="Wingdings 3" charset="2"/>
              <a:buChar char=""/>
              <a:defRPr/>
            </a:pPr>
            <a:endParaRPr lang="en-US" sz="2133" kern="1200" dirty="0">
              <a:solidFill>
                <a:schemeClr val="tx1"/>
              </a:solidFill>
              <a:latin typeface="Century Gothic" panose="020B0502020202020204"/>
              <a:ea typeface="+mn-ea"/>
              <a:cs typeface="+mn-cs"/>
            </a:endParaRPr>
          </a:p>
          <a:p>
            <a:pPr marL="990575" lvl="1" indent="-380990" algn="just" defTabSz="609585">
              <a:spcBef>
                <a:spcPts val="1333"/>
              </a:spcBef>
              <a:buClr>
                <a:srgbClr val="A53010"/>
              </a:buClr>
              <a:buSzTx/>
              <a:buFont typeface="Wingdings 3" charset="2"/>
              <a:buChar char=""/>
              <a:defRPr/>
            </a:pPr>
            <a:endParaRPr lang="en-US" sz="2133" kern="1200" dirty="0">
              <a:solidFill>
                <a:schemeClr val="tx1"/>
              </a:solidFill>
              <a:latin typeface="Century Gothic" panose="020B0502020202020204"/>
              <a:ea typeface="+mn-ea"/>
              <a:cs typeface="+mn-cs"/>
            </a:endParaRPr>
          </a:p>
        </p:txBody>
      </p:sp>
    </p:spTree>
    <p:extLst>
      <p:ext uri="{BB962C8B-B14F-4D97-AF65-F5344CB8AC3E}">
        <p14:creationId xmlns:p14="http://schemas.microsoft.com/office/powerpoint/2010/main" val="2856270155"/>
      </p:ext>
    </p:extLst>
  </p:cSld>
  <p:clrMapOvr>
    <a:masterClrMapping/>
  </p:clrMapOvr>
  <p:transition spd="slow">
    <p:push/>
  </p:transition>
</p:sld>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11447</TotalTime>
  <Words>2195</Words>
  <Application>Microsoft Office PowerPoint</Application>
  <PresentationFormat>Widescreen</PresentationFormat>
  <Paragraphs>132</Paragraphs>
  <Slides>22</Slides>
  <Notes>14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Arial</vt:lpstr>
      <vt:lpstr>Avenir</vt:lpstr>
      <vt:lpstr>Calibri</vt:lpstr>
      <vt:lpstr>Century Gothic</vt:lpstr>
      <vt:lpstr>Noto Sans Symbols</vt:lpstr>
      <vt:lpstr>Times New Roman</vt:lpstr>
      <vt:lpstr>Wingdings 3</vt:lpstr>
      <vt:lpstr>2_Default Design</vt:lpstr>
      <vt:lpstr>15_Default Design</vt:lpstr>
      <vt:lpstr>PowerPoint Presentation</vt:lpstr>
      <vt:lpstr>BACKGROUND AND CONTEXT</vt:lpstr>
      <vt:lpstr>PowerPoint Presentation</vt:lpstr>
      <vt:lpstr>BACKGROUND AND CONTEXT</vt:lpstr>
      <vt:lpstr>PROBLEM STATEMENT</vt:lpstr>
      <vt:lpstr>PROBLEM STATEMENT</vt:lpstr>
      <vt:lpstr>RESEARCH AIM AND OBJECTIVES</vt:lpstr>
      <vt:lpstr>THEORETICAL AND CONCEPTUAL FRAMEWORKS</vt:lpstr>
      <vt:lpstr>RESULTS SUMMARY</vt:lpstr>
      <vt:lpstr>SOCIAL DEVELOPMENT IS MULTIFACETED </vt:lpstr>
      <vt:lpstr>SOCIAL DEVELOPMENT INCLUDES SUSTAINABLE CHANGE</vt:lpstr>
      <vt:lpstr>RESULTS</vt:lpstr>
      <vt:lpstr>RESULTS</vt:lpstr>
      <vt:lpstr>RESULTS</vt:lpstr>
      <vt:lpstr>RESULTS</vt:lpstr>
      <vt:lpstr>PowerPoint Presentation</vt:lpstr>
      <vt:lpstr>SOCIAL DEVELOPMENT IS INDIVIDUALISTIC AND NOT COMMUNITY DRIVEN:</vt:lpstr>
      <vt:lpstr>SOCIAL DEVELOPMENT IS INDIVIDUALISTIC AND NOT COMMUNITY DRIVEN:</vt:lpstr>
      <vt:lpstr>RESULTS</vt:lpstr>
      <vt:lpstr>SOCIAL DEVELOPMENT IS REMEDIAL, AND SERVICES ARE NOT INTEGRATED:</vt:lpstr>
      <vt:lpstr>CONCLUDING REMARKS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Nkqubela Aphiwe Ntloko</dc:creator>
  <cp:lastModifiedBy>Ntloko, Nkqubela (Mr) (Summerstrand Campus South )</cp:lastModifiedBy>
  <cp:revision>35</cp:revision>
  <dcterms:created xsi:type="dcterms:W3CDTF">2023-06-05T10:35:41Z</dcterms:created>
  <dcterms:modified xsi:type="dcterms:W3CDTF">2023-09-25T06:25:11Z</dcterms:modified>
</cp:coreProperties>
</file>