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344" r:id="rId2"/>
    <p:sldId id="340" r:id="rId3"/>
    <p:sldId id="323" r:id="rId4"/>
    <p:sldId id="347" r:id="rId5"/>
    <p:sldId id="345"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31" r:id="rId2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1" userDrawn="1">
          <p15:clr>
            <a:srgbClr val="A4A3A4"/>
          </p15:clr>
        </p15:guide>
        <p15:guide id="2" pos="39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F18"/>
    <a:srgbClr val="DB5C1E"/>
    <a:srgbClr val="F68B1F"/>
    <a:srgbClr val="6D9D31"/>
    <a:srgbClr val="236E27"/>
    <a:srgbClr val="A5BB29"/>
    <a:srgbClr val="005952"/>
    <a:srgbClr val="00A28F"/>
    <a:srgbClr val="007B7C"/>
    <a:srgbClr val="B9B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69" autoAdjust="0"/>
    <p:restoredTop sz="94648" autoAdjust="0"/>
  </p:normalViewPr>
  <p:slideViewPr>
    <p:cSldViewPr snapToGrid="0" snapToObjects="1">
      <p:cViewPr varScale="1">
        <p:scale>
          <a:sx n="90" d="100"/>
          <a:sy n="90" d="100"/>
        </p:scale>
        <p:origin x="150" y="72"/>
      </p:cViewPr>
      <p:guideLst>
        <p:guide orient="horz" pos="1141"/>
        <p:guide pos="39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38E45B-CD45-DB43-B9CA-B0EA5A1A9A55}" type="datetimeFigureOut">
              <a:rPr lang="en-US" smtClean="0"/>
              <a:pPr/>
              <a:t>9/24/2023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20522AD-C32C-EC45-89BD-90F6C8C950E4}" type="slidenum">
              <a:rPr lang="en-US" smtClean="0"/>
              <a:pPr/>
              <a:t>‹#›</a:t>
            </a:fld>
            <a:endParaRPr lang="en-US"/>
          </a:p>
        </p:txBody>
      </p:sp>
    </p:spTree>
    <p:extLst>
      <p:ext uri="{BB962C8B-B14F-4D97-AF65-F5344CB8AC3E}">
        <p14:creationId xmlns:p14="http://schemas.microsoft.com/office/powerpoint/2010/main" val="3240588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D9B6C66-2845-874B-8756-D93FA2E4F942}" type="datetimeFigureOut">
              <a:rPr lang="en-US" smtClean="0"/>
              <a:pPr/>
              <a:t>9/24/2023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928E049-3220-D446-94AA-4A1DA0AFD76A}" type="slidenum">
              <a:rPr lang="en-US" smtClean="0"/>
              <a:pPr/>
              <a:t>‹#›</a:t>
            </a:fld>
            <a:endParaRPr lang="en-US"/>
          </a:p>
        </p:txBody>
      </p:sp>
    </p:spTree>
    <p:extLst>
      <p:ext uri="{BB962C8B-B14F-4D97-AF65-F5344CB8AC3E}">
        <p14:creationId xmlns:p14="http://schemas.microsoft.com/office/powerpoint/2010/main" val="21871253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28" name="TextBox 27"/>
          <p:cNvSpPr txBox="1"/>
          <p:nvPr userDrawn="1"/>
        </p:nvSpPr>
        <p:spPr>
          <a:xfrm>
            <a:off x="5920967" y="4396636"/>
            <a:ext cx="3227800" cy="746867"/>
          </a:xfrm>
          <a:prstGeom prst="rect">
            <a:avLst/>
          </a:prstGeom>
          <a:solidFill>
            <a:schemeClr val="bg1"/>
          </a:solidFill>
        </p:spPr>
        <p:txBody>
          <a:bodyPr wrap="square" rtlCol="0">
            <a:noAutofit/>
          </a:bodyPr>
          <a:lstStyle/>
          <a:p>
            <a:endParaRPr lang="en-US" sz="1800" dirty="0">
              <a:solidFill>
                <a:schemeClr val="bg1">
                  <a:lumMod val="50000"/>
                </a:schemeClr>
              </a:solidFill>
            </a:endParaRPr>
          </a:p>
        </p:txBody>
      </p:sp>
      <p:sp>
        <p:nvSpPr>
          <p:cNvPr id="11" name="Rectangle 10"/>
          <p:cNvSpPr>
            <a:spLocks/>
          </p:cNvSpPr>
          <p:nvPr userDrawn="1"/>
        </p:nvSpPr>
        <p:spPr>
          <a:xfrm>
            <a:off x="472148" y="458788"/>
            <a:ext cx="8685672" cy="4159539"/>
          </a:xfrm>
          <a:prstGeom prst="rect">
            <a:avLst/>
          </a:prstGeom>
          <a:solidFill>
            <a:srgbClr val="BE4F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Subtitle 2"/>
          <p:cNvSpPr>
            <a:spLocks noGrp="1" noChangeAspect="1"/>
          </p:cNvSpPr>
          <p:nvPr>
            <p:ph type="subTitle" idx="1" hasCustomPrompt="1"/>
          </p:nvPr>
        </p:nvSpPr>
        <p:spPr>
          <a:xfrm>
            <a:off x="584759" y="3824932"/>
            <a:ext cx="4643853" cy="571703"/>
          </a:xfrm>
          <a:prstGeom prst="rect">
            <a:avLst/>
          </a:prstGeom>
        </p:spPr>
        <p:txBody>
          <a:bodyPr>
            <a:normAutofit/>
          </a:bodyPr>
          <a:lstStyle>
            <a:lvl1pPr marL="0" indent="0" algn="l">
              <a:buNone/>
              <a:defRPr sz="16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Author and subheading</a:t>
            </a:r>
          </a:p>
        </p:txBody>
      </p:sp>
      <p:sp>
        <p:nvSpPr>
          <p:cNvPr id="2" name="TextBox 1"/>
          <p:cNvSpPr txBox="1"/>
          <p:nvPr userDrawn="1"/>
        </p:nvSpPr>
        <p:spPr>
          <a:xfrm>
            <a:off x="7632001" y="4661013"/>
            <a:ext cx="1512000" cy="482488"/>
          </a:xfrm>
          <a:prstGeom prst="rect">
            <a:avLst/>
          </a:prstGeom>
          <a:solidFill>
            <a:schemeClr val="bg1"/>
          </a:solidFill>
        </p:spPr>
        <p:txBody>
          <a:bodyPr wrap="square" rtlCol="0">
            <a:noAutofit/>
          </a:bodyPr>
          <a:lstStyle/>
          <a:p>
            <a:endParaRPr lang="en-US" sz="1800" dirty="0"/>
          </a:p>
        </p:txBody>
      </p:sp>
      <p:sp>
        <p:nvSpPr>
          <p:cNvPr id="4" name="Picture Placeholder 3"/>
          <p:cNvSpPr>
            <a:spLocks noGrp="1"/>
          </p:cNvSpPr>
          <p:nvPr>
            <p:ph type="pic" sz="quarter" idx="11" hasCustomPrompt="1"/>
          </p:nvPr>
        </p:nvSpPr>
        <p:spPr>
          <a:xfrm>
            <a:off x="5292346" y="458788"/>
            <a:ext cx="3865474" cy="4159250"/>
          </a:xfrm>
        </p:spPr>
        <p:txBody>
          <a:bodyPr/>
          <a:lstStyle>
            <a:lvl1pPr>
              <a:defRPr>
                <a:solidFill>
                  <a:schemeClr val="bg1"/>
                </a:solidFill>
              </a:defRPr>
            </a:lvl1pPr>
          </a:lstStyle>
          <a:p>
            <a:r>
              <a:rPr lang="en-ZA" dirty="0"/>
              <a:t>Click in icon to insert picture</a:t>
            </a:r>
            <a:endParaRPr lang="en-US" dirty="0"/>
          </a:p>
        </p:txBody>
      </p:sp>
      <p:sp>
        <p:nvSpPr>
          <p:cNvPr id="27" name="Title 1"/>
          <p:cNvSpPr>
            <a:spLocks noGrp="1"/>
          </p:cNvSpPr>
          <p:nvPr>
            <p:ph type="ctrTitle" hasCustomPrompt="1"/>
          </p:nvPr>
        </p:nvSpPr>
        <p:spPr>
          <a:xfrm>
            <a:off x="585803" y="2200859"/>
            <a:ext cx="4642809" cy="1531650"/>
          </a:xfrm>
          <a:prstGeom prst="rect">
            <a:avLst/>
          </a:prstGeom>
        </p:spPr>
        <p:txBody>
          <a:bodyPr wrap="square" bIns="684000" anchor="t" anchorCtr="0">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17" name="Rectangle 16"/>
          <p:cNvSpPr>
            <a:spLocks noChangeAspect="1"/>
          </p:cNvSpPr>
          <p:nvPr userDrawn="1"/>
        </p:nvSpPr>
        <p:spPr>
          <a:xfrm>
            <a:off x="213070" y="200347"/>
            <a:ext cx="1865761" cy="1865342"/>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147" y="458049"/>
            <a:ext cx="4820199" cy="1607640"/>
          </a:xfrm>
          <a:prstGeom prst="rect">
            <a:avLst/>
          </a:prstGeom>
        </p:spPr>
      </p:pic>
      <p:sp>
        <p:nvSpPr>
          <p:cNvPr id="13" name="Text Placeholder 7"/>
          <p:cNvSpPr>
            <a:spLocks noGrp="1"/>
          </p:cNvSpPr>
          <p:nvPr>
            <p:ph type="body" sz="quarter" idx="12" hasCustomPrompt="1"/>
          </p:nvPr>
        </p:nvSpPr>
        <p:spPr>
          <a:xfrm>
            <a:off x="600066" y="4721999"/>
            <a:ext cx="4628546" cy="273844"/>
          </a:xfrm>
        </p:spPr>
        <p:txBody>
          <a:bodyPr>
            <a:normAutofit/>
          </a:bodyPr>
          <a:lstStyle>
            <a:lvl1pPr marL="0" indent="0">
              <a:buFontTx/>
              <a:buNone/>
              <a:defRPr sz="1100">
                <a:solidFill>
                  <a:schemeClr val="tx1"/>
                </a:solidFill>
              </a:defRPr>
            </a:lvl1pPr>
          </a:lstStyle>
          <a:p>
            <a:pPr lvl="0"/>
            <a:r>
              <a:rPr lang="en-US" dirty="0"/>
              <a:t>Date</a:t>
            </a:r>
          </a:p>
        </p:txBody>
      </p:sp>
    </p:spTree>
    <p:extLst>
      <p:ext uri="{BB962C8B-B14F-4D97-AF65-F5344CB8AC3E}">
        <p14:creationId xmlns:p14="http://schemas.microsoft.com/office/powerpoint/2010/main" val="323525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3">
    <p:spTree>
      <p:nvGrpSpPr>
        <p:cNvPr id="1" name=""/>
        <p:cNvGrpSpPr/>
        <p:nvPr/>
      </p:nvGrpSpPr>
      <p:grpSpPr>
        <a:xfrm>
          <a:off x="0" y="0"/>
          <a:ext cx="0" cy="0"/>
          <a:chOff x="0" y="0"/>
          <a:chExt cx="0" cy="0"/>
        </a:xfrm>
      </p:grpSpPr>
      <p:sp>
        <p:nvSpPr>
          <p:cNvPr id="8" name="Rectangle 7"/>
          <p:cNvSpPr/>
          <p:nvPr userDrawn="1"/>
        </p:nvSpPr>
        <p:spPr>
          <a:xfrm>
            <a:off x="6876000" y="4381504"/>
            <a:ext cx="2268000" cy="762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053" y="0"/>
            <a:ext cx="6876000" cy="514826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2" name="Rectangle 11"/>
          <p:cNvSpPr>
            <a:spLocks noChangeAspect="1"/>
          </p:cNvSpPr>
          <p:nvPr userDrawn="1"/>
        </p:nvSpPr>
        <p:spPr>
          <a:xfrm>
            <a:off x="6866474" y="4441892"/>
            <a:ext cx="705900" cy="705898"/>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6" name="Rectangle 5"/>
          <p:cNvSpPr/>
          <p:nvPr userDrawn="1"/>
        </p:nvSpPr>
        <p:spPr>
          <a:xfrm>
            <a:off x="7760261" y="4480308"/>
            <a:ext cx="1383739" cy="6631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a:spLocks noChangeAspect="1"/>
          </p:cNvSpPr>
          <p:nvPr userDrawn="1"/>
        </p:nvSpPr>
        <p:spPr>
          <a:xfrm>
            <a:off x="7572374" y="4441891"/>
            <a:ext cx="1580681" cy="70684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itle 1"/>
          <p:cNvSpPr>
            <a:spLocks noGrp="1" noChangeAspect="1"/>
          </p:cNvSpPr>
          <p:nvPr>
            <p:ph type="ctrTitle" hasCustomPrompt="1"/>
          </p:nvPr>
        </p:nvSpPr>
        <p:spPr>
          <a:xfrm>
            <a:off x="559937" y="1297260"/>
            <a:ext cx="5102863" cy="1274495"/>
          </a:xfrm>
          <a:prstGeom prst="rect">
            <a:avLst/>
          </a:prstGeom>
        </p:spPr>
        <p:txBody>
          <a:bodyPr anchor="t" anchorCtr="0">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15" name="Subtitle 2"/>
          <p:cNvSpPr>
            <a:spLocks noGrp="1"/>
          </p:cNvSpPr>
          <p:nvPr>
            <p:ph type="subTitle" idx="1" hasCustomPrompt="1"/>
          </p:nvPr>
        </p:nvSpPr>
        <p:spPr>
          <a:xfrm>
            <a:off x="559936" y="2646855"/>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spTree>
    <p:extLst>
      <p:ext uri="{BB962C8B-B14F-4D97-AF65-F5344CB8AC3E}">
        <p14:creationId xmlns:p14="http://schemas.microsoft.com/office/powerpoint/2010/main" val="124688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9" name="Rectangle 8"/>
          <p:cNvSpPr/>
          <p:nvPr userDrawn="1"/>
        </p:nvSpPr>
        <p:spPr>
          <a:xfrm>
            <a:off x="-9053" y="0"/>
            <a:ext cx="6876000" cy="514826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0" name="Title 1"/>
          <p:cNvSpPr>
            <a:spLocks noGrp="1" noChangeAspect="1"/>
          </p:cNvSpPr>
          <p:nvPr>
            <p:ph type="ctrTitle" hasCustomPrompt="1"/>
          </p:nvPr>
        </p:nvSpPr>
        <p:spPr>
          <a:xfrm>
            <a:off x="559937" y="1297260"/>
            <a:ext cx="5102863" cy="1274495"/>
          </a:xfrm>
          <a:prstGeom prst="rect">
            <a:avLst/>
          </a:prstGeom>
        </p:spPr>
        <p:txBody>
          <a:bodyPr anchor="t" anchorCtr="0">
            <a:normAutofit/>
          </a:bodyPr>
          <a:lstStyle>
            <a:lvl1pPr>
              <a:defRPr sz="3600" baseline="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11" name="Subtitle 2"/>
          <p:cNvSpPr>
            <a:spLocks noGrp="1"/>
          </p:cNvSpPr>
          <p:nvPr>
            <p:ph type="subTitle" idx="1" hasCustomPrompt="1"/>
          </p:nvPr>
        </p:nvSpPr>
        <p:spPr>
          <a:xfrm>
            <a:off x="559936" y="2646855"/>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6322" y="3821042"/>
            <a:ext cx="1620943" cy="5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spect="1"/>
          </p:cNvSpPr>
          <p:nvPr userDrawn="1"/>
        </p:nvSpPr>
        <p:spPr>
          <a:xfrm>
            <a:off x="6866474" y="4441892"/>
            <a:ext cx="705900" cy="705898"/>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18" name="Rectangle 17"/>
          <p:cNvSpPr>
            <a:spLocks noChangeAspect="1"/>
          </p:cNvSpPr>
          <p:nvPr userDrawn="1"/>
        </p:nvSpPr>
        <p:spPr>
          <a:xfrm>
            <a:off x="7572374" y="4441891"/>
            <a:ext cx="1580681" cy="70684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9855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solidFill>
                  <a:srgbClr val="BE4F1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457200" y="1200155"/>
            <a:ext cx="4038600" cy="3211075"/>
          </a:xfrm>
          <a:prstGeom prst="rect">
            <a:avLst/>
          </a:prstGeom>
        </p:spPr>
        <p:txBody>
          <a:bodyPr>
            <a:normAutofit/>
          </a:bodyPr>
          <a:lstStyle>
            <a:lvl1pPr marL="342891" indent="-342891">
              <a:buFont typeface="Wingdings" panose="05000000000000000000" pitchFamily="2" charset="2"/>
              <a:buChar char="§"/>
              <a:defRPr sz="1600">
                <a:solidFill>
                  <a:schemeClr val="tx1">
                    <a:lumMod val="65000"/>
                    <a:lumOff val="35000"/>
                  </a:schemeClr>
                </a:solidFill>
              </a:defRPr>
            </a:lvl1pPr>
            <a:lvl2pPr marL="800080" indent="-342891">
              <a:buFont typeface="Wingdings" panose="05000000000000000000" pitchFamily="2" charset="2"/>
              <a:buChar char="§"/>
              <a:defRPr sz="1600">
                <a:solidFill>
                  <a:schemeClr val="tx1">
                    <a:lumMod val="65000"/>
                    <a:lumOff val="35000"/>
                  </a:schemeClr>
                </a:solidFill>
              </a:defRPr>
            </a:lvl2pPr>
            <a:lvl3pPr marL="1257269" indent="-342891">
              <a:buFont typeface="Wingdings" panose="05000000000000000000" pitchFamily="2" charset="2"/>
              <a:buChar char="§"/>
              <a:defRPr sz="1600">
                <a:solidFill>
                  <a:schemeClr val="tx1">
                    <a:lumMod val="65000"/>
                    <a:lumOff val="35000"/>
                  </a:schemeClr>
                </a:solidFill>
              </a:defRPr>
            </a:lvl3pPr>
            <a:lvl4pPr marL="1714457" indent="-342891">
              <a:buFont typeface="Wingdings" panose="05000000000000000000" pitchFamily="2" charset="2"/>
              <a:buChar char="§"/>
              <a:defRPr sz="1600">
                <a:solidFill>
                  <a:schemeClr val="tx1">
                    <a:lumMod val="65000"/>
                    <a:lumOff val="35000"/>
                  </a:schemeClr>
                </a:solidFill>
              </a:defRPr>
            </a:lvl4pPr>
            <a:lvl5pPr marL="2171646" indent="-342891">
              <a:buFont typeface="Wingdings" panose="05000000000000000000" pitchFamily="2" charset="2"/>
              <a:buChar cha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No more than seven bullets per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8264" y="1200155"/>
            <a:ext cx="4108536" cy="3211075"/>
          </a:xfrm>
          <a:prstGeom prst="rect">
            <a:avLst/>
          </a:prstGeom>
        </p:spPr>
        <p:txBody>
          <a:bodyPr>
            <a:normAutofit/>
          </a:bodyPr>
          <a:lstStyle>
            <a:lvl1pPr marL="342891" indent="-342891">
              <a:buFont typeface="Wingdings" panose="05000000000000000000" pitchFamily="2" charset="2"/>
              <a:buChar char="§"/>
              <a:defRPr sz="1600"/>
            </a:lvl1pPr>
            <a:lvl2pPr marL="800080" indent="-342891">
              <a:buFont typeface="Wingdings" panose="05000000000000000000" pitchFamily="2" charset="2"/>
              <a:buChar char="§"/>
              <a:defRPr sz="1600"/>
            </a:lvl2pPr>
            <a:lvl3pPr marL="1257269" indent="-342891">
              <a:buFont typeface="Wingdings" panose="05000000000000000000" pitchFamily="2" charset="2"/>
              <a:buChar char="§"/>
              <a:defRPr sz="1600"/>
            </a:lvl3pPr>
            <a:lvl4pPr marL="1714457" indent="-342891">
              <a:buFont typeface="Wingdings" panose="05000000000000000000" pitchFamily="2" charset="2"/>
              <a:buChar char="§"/>
              <a:defRPr sz="1600"/>
            </a:lvl4pPr>
            <a:lvl5pPr marL="1828754" indent="0">
              <a:buFont typeface="Wingdings" panose="05000000000000000000" pitchFamily="2" charset="2"/>
              <a:buNone/>
              <a:defRPr sz="1600"/>
            </a:lvl5pPr>
            <a:lvl6pPr>
              <a:defRPr sz="1800"/>
            </a:lvl6pPr>
            <a:lvl7pPr>
              <a:defRPr sz="1800"/>
            </a:lvl7pPr>
            <a:lvl8pPr>
              <a:defRPr sz="1800"/>
            </a:lvl8pPr>
            <a:lvl9pPr>
              <a:defRPr sz="1800"/>
            </a:lvl9pPr>
          </a:lstStyle>
          <a:p>
            <a:pPr lvl="0"/>
            <a:r>
              <a:rPr lang="en-US" dirty="0"/>
              <a:t>No more than seven bullets per slide</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l</a:t>
            </a:r>
          </a:p>
        </p:txBody>
      </p:sp>
      <p:sp>
        <p:nvSpPr>
          <p:cNvPr id="7"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4010593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yp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6303" y="1008345"/>
            <a:ext cx="7778663" cy="3147410"/>
          </a:xfrm>
          <a:prstGeom prst="rect">
            <a:avLst/>
          </a:prstGeom>
        </p:spPr>
        <p:txBody>
          <a:bodyPr>
            <a:normAutofit/>
          </a:bodyPr>
          <a:lstStyle>
            <a:lvl1pPr>
              <a:defRPr sz="4400" baseline="0">
                <a:solidFill>
                  <a:srgbClr val="BE4F18"/>
                </a:solidFill>
              </a:defRPr>
            </a:lvl1pPr>
          </a:lstStyle>
          <a:p>
            <a:r>
              <a:rPr lang="en-US" dirty="0"/>
              <a:t>Large type used for bold statement or quote</a:t>
            </a:r>
          </a:p>
        </p:txBody>
      </p:sp>
      <p:sp>
        <p:nvSpPr>
          <p:cNvPr id="2" name="Rectangular Callout 1"/>
          <p:cNvSpPr/>
          <p:nvPr userDrawn="1"/>
        </p:nvSpPr>
        <p:spPr>
          <a:xfrm flipV="1">
            <a:off x="457202" y="620039"/>
            <a:ext cx="8304756" cy="3821335"/>
          </a:xfrm>
          <a:prstGeom prst="wedgeRectCallout">
            <a:avLst>
              <a:gd name="adj1" fmla="val -21705"/>
              <a:gd name="adj2" fmla="val 61552"/>
            </a:avLst>
          </a:prstGeom>
          <a:noFill/>
          <a:ln>
            <a:solidFill>
              <a:schemeClr val="bg1">
                <a:lumMod val="8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lumMod val="50000"/>
                </a:schemeClr>
              </a:solidFill>
            </a:endParaRPr>
          </a:p>
        </p:txBody>
      </p:sp>
      <p:sp>
        <p:nvSpPr>
          <p:cNvPr id="5"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39210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sz="2400">
                <a:solidFill>
                  <a:srgbClr val="BE4F1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noChangeAspect="1"/>
          </p:cNvSpPr>
          <p:nvPr>
            <p:ph type="body" idx="1"/>
          </p:nvPr>
        </p:nvSpPr>
        <p:spPr>
          <a:xfrm>
            <a:off x="457203" y="1151335"/>
            <a:ext cx="4040188" cy="479822"/>
          </a:xfrm>
          <a:prstGeom prst="rect">
            <a:avLst/>
          </a:prstGeom>
        </p:spPr>
        <p:txBody>
          <a:bodyPr anchor="t" anchorCtr="0">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a:prstGeom prst="rect">
            <a:avLst/>
          </a:prstGeom>
        </p:spPr>
        <p:txBody>
          <a:bodyPr/>
          <a:lstStyle>
            <a:lvl1pPr marL="342891" indent="-342891">
              <a:buFont typeface="Wingdings" panose="05000000000000000000" pitchFamily="2" charset="2"/>
              <a:buChar char="§"/>
              <a:defRPr sz="1600"/>
            </a:lvl1pPr>
            <a:lvl2pPr marL="800080" indent="-342891">
              <a:buFont typeface="Wingdings" panose="05000000000000000000" pitchFamily="2" charset="2"/>
              <a:buChar char="§"/>
              <a:defRPr sz="1600"/>
            </a:lvl2pPr>
            <a:lvl3pPr marL="1200121" indent="-285744">
              <a:buFont typeface="Wingdings" panose="05000000000000000000" pitchFamily="2" charset="2"/>
              <a:buChar char="§"/>
              <a:defRPr sz="1600"/>
            </a:lvl3pPr>
            <a:lvl4pPr marL="1657309" indent="-285744">
              <a:buFont typeface="Wingdings" panose="05000000000000000000" pitchFamily="2" charset="2"/>
              <a:buChar char="§"/>
              <a:defRPr sz="1600"/>
            </a:lvl4pPr>
            <a:lvl5pPr marL="2114498" indent="-285744">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noChangeAspect="1"/>
          </p:cNvSpPr>
          <p:nvPr>
            <p:ph type="body" idx="13"/>
          </p:nvPr>
        </p:nvSpPr>
        <p:spPr>
          <a:xfrm>
            <a:off x="4674627" y="1151335"/>
            <a:ext cx="4040188" cy="479822"/>
          </a:xfrm>
          <a:prstGeom prst="rect">
            <a:avLst/>
          </a:prstGeom>
        </p:spPr>
        <p:txBody>
          <a:bodyPr anchor="t" anchorCtr="0">
            <a:normAutofit/>
          </a:bodyP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3"/>
          <p:cNvSpPr>
            <a:spLocks noGrp="1"/>
          </p:cNvSpPr>
          <p:nvPr>
            <p:ph sz="half" idx="14"/>
          </p:nvPr>
        </p:nvSpPr>
        <p:spPr>
          <a:xfrm>
            <a:off x="4674627" y="1631156"/>
            <a:ext cx="4040188" cy="2963466"/>
          </a:xfrm>
          <a:prstGeom prst="rect">
            <a:avLst/>
          </a:prstGeom>
        </p:spPr>
        <p:txBody>
          <a:bodyPr>
            <a:normAutofit/>
          </a:bodyPr>
          <a:lstStyle>
            <a:lvl1pPr marL="342891" indent="-342891">
              <a:buFont typeface="Wingdings" panose="05000000000000000000" pitchFamily="2" charset="2"/>
              <a:buChar char="§"/>
              <a:defRPr sz="1600"/>
            </a:lvl1pPr>
            <a:lvl2pPr marL="800080" indent="-342891">
              <a:buFont typeface="Wingdings" panose="05000000000000000000" pitchFamily="2" charset="2"/>
              <a:buChar char="§"/>
              <a:defRPr sz="1600"/>
            </a:lvl2pPr>
            <a:lvl3pPr marL="1200121" indent="-285744">
              <a:buFont typeface="Wingdings" panose="05000000000000000000" pitchFamily="2" charset="2"/>
              <a:buChar char="§"/>
              <a:defRPr sz="1600"/>
            </a:lvl3pPr>
            <a:lvl4pPr marL="1657309" indent="-285744">
              <a:buFont typeface="Wingdings" panose="05000000000000000000" pitchFamily="2" charset="2"/>
              <a:buChar char="§"/>
              <a:defRPr sz="1600"/>
            </a:lvl4pPr>
            <a:lvl5pPr marL="2114498" indent="-285744">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273202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mbina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93"/>
            <a:ext cx="3008313" cy="830997"/>
          </a:xfrm>
          <a:prstGeom prst="rect">
            <a:avLst/>
          </a:prstGeom>
        </p:spPr>
        <p:txBody>
          <a:bodyPr anchor="t" anchorCtr="0">
            <a:spAutoFit/>
          </a:bodyPr>
          <a:lstStyle>
            <a:lvl1pPr algn="l">
              <a:defRPr sz="2400" b="0">
                <a:solidFill>
                  <a:srgbClr val="BE4F1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5" y="204793"/>
            <a:ext cx="5111751" cy="4136099"/>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979051"/>
            <a:ext cx="3008313" cy="3361841"/>
          </a:xfrm>
          <a:prstGeom prst="rect">
            <a:avLst/>
          </a:prstGeom>
        </p:spPr>
        <p:txBody>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5"/>
          <p:cNvSpPr txBox="1">
            <a:spLocks/>
          </p:cNvSpPr>
          <p:nvPr userDrawn="1"/>
        </p:nvSpPr>
        <p:spPr>
          <a:xfrm>
            <a:off x="685800" y="4767264"/>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15583067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t" anchorCtr="0">
            <a:normAutofit/>
          </a:bodyPr>
          <a:lstStyle>
            <a:lvl1pPr algn="l">
              <a:defRPr sz="2000" b="0">
                <a:solidFill>
                  <a:srgbClr val="BE4F1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9"/>
            <a:ext cx="5486400" cy="603647"/>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338318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p:spTree>
      <p:nvGrpSpPr>
        <p:cNvPr id="1" name=""/>
        <p:cNvGrpSpPr/>
        <p:nvPr/>
      </p:nvGrpSpPr>
      <p:grpSpPr>
        <a:xfrm>
          <a:off x="0" y="0"/>
          <a:ext cx="0" cy="0"/>
          <a:chOff x="0" y="0"/>
          <a:chExt cx="0" cy="0"/>
        </a:xfrm>
      </p:grpSpPr>
      <p:sp>
        <p:nvSpPr>
          <p:cNvPr id="7" name="Rectangle 6"/>
          <p:cNvSpPr/>
          <p:nvPr userDrawn="1"/>
        </p:nvSpPr>
        <p:spPr>
          <a:xfrm>
            <a:off x="-9053" y="0"/>
            <a:ext cx="6876000" cy="514826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0" name="Title 1"/>
          <p:cNvSpPr>
            <a:spLocks noGrp="1" noChangeAspect="1"/>
          </p:cNvSpPr>
          <p:nvPr>
            <p:ph type="ctrTitle" hasCustomPrompt="1"/>
          </p:nvPr>
        </p:nvSpPr>
        <p:spPr>
          <a:xfrm>
            <a:off x="389301" y="2066765"/>
            <a:ext cx="6083928" cy="1274495"/>
          </a:xfrm>
          <a:prstGeom prst="rect">
            <a:avLst/>
          </a:prstGeom>
        </p:spPr>
        <p:txBody>
          <a:bodyPr anchor="t" anchorCtr="0">
            <a:normAutofit/>
          </a:bodyPr>
          <a:lstStyle>
            <a:lvl1pPr algn="ctr">
              <a:defRPr sz="5300" baseline="0">
                <a:solidFill>
                  <a:schemeClr val="bg1"/>
                </a:solidFill>
                <a:latin typeface="Arial" panose="020B0604020202020204" pitchFamily="34" charset="0"/>
                <a:cs typeface="Arial" panose="020B0604020202020204" pitchFamily="34" charset="0"/>
              </a:defRPr>
            </a:lvl1pPr>
          </a:lstStyle>
          <a:p>
            <a:r>
              <a:rPr lang="en-US" dirty="0"/>
              <a:t>Thank You</a:t>
            </a: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6322" y="3821042"/>
            <a:ext cx="1620943" cy="5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spect="1"/>
          </p:cNvSpPr>
          <p:nvPr userDrawn="1"/>
        </p:nvSpPr>
        <p:spPr>
          <a:xfrm>
            <a:off x="6866474" y="4441892"/>
            <a:ext cx="705900" cy="705898"/>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11" name="Rectangle 10"/>
          <p:cNvSpPr>
            <a:spLocks noChangeAspect="1"/>
          </p:cNvSpPr>
          <p:nvPr userDrawn="1"/>
        </p:nvSpPr>
        <p:spPr>
          <a:xfrm>
            <a:off x="7572374" y="4441891"/>
            <a:ext cx="1580681" cy="70684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729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r>
              <a:rPr lang="en-US"/>
              <a:t>Insert date under view on slide master</a:t>
            </a:r>
            <a:endParaRPr lang="en-US" dirty="0"/>
          </a:p>
        </p:txBody>
      </p:sp>
      <p:sp>
        <p:nvSpPr>
          <p:cNvPr id="4" name="Rectangle 3"/>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38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0" name="Rectangle 9"/>
          <p:cNvSpPr>
            <a:spLocks noChangeAspect="1"/>
          </p:cNvSpPr>
          <p:nvPr userDrawn="1"/>
        </p:nvSpPr>
        <p:spPr>
          <a:xfrm>
            <a:off x="213070" y="200347"/>
            <a:ext cx="1865761" cy="1874394"/>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a:p>
        </p:txBody>
      </p:sp>
      <p:sp>
        <p:nvSpPr>
          <p:cNvPr id="18" name="Rectangle 17"/>
          <p:cNvSpPr>
            <a:spLocks noChangeAspect="1"/>
          </p:cNvSpPr>
          <p:nvPr userDrawn="1"/>
        </p:nvSpPr>
        <p:spPr>
          <a:xfrm>
            <a:off x="472147" y="467103"/>
            <a:ext cx="8680907" cy="4685450"/>
          </a:xfrm>
          <a:prstGeom prst="rect">
            <a:avLst/>
          </a:prstGeom>
          <a:solidFill>
            <a:srgbClr val="BE4F18"/>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147" y="467102"/>
            <a:ext cx="4820199" cy="1607640"/>
          </a:xfrm>
          <a:prstGeom prst="rect">
            <a:avLst/>
          </a:prstGeom>
        </p:spPr>
      </p:pic>
      <p:sp>
        <p:nvSpPr>
          <p:cNvPr id="21" name="Subtitle 2"/>
          <p:cNvSpPr>
            <a:spLocks noGrp="1"/>
          </p:cNvSpPr>
          <p:nvPr>
            <p:ph type="subTitle" idx="1" hasCustomPrompt="1"/>
          </p:nvPr>
        </p:nvSpPr>
        <p:spPr>
          <a:xfrm>
            <a:off x="2231449" y="3893459"/>
            <a:ext cx="6758824" cy="458968"/>
          </a:xfrm>
          <a:prstGeom prst="rect">
            <a:avLst/>
          </a:prstGeom>
        </p:spPr>
        <p:txBody>
          <a:bodyPr>
            <a:normAutofit/>
          </a:bodyPr>
          <a:lstStyle>
            <a:lvl1pPr marL="0" indent="0" algn="l">
              <a:buNone/>
              <a:defRPr sz="16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Author and subheading</a:t>
            </a:r>
          </a:p>
        </p:txBody>
      </p:sp>
      <p:sp>
        <p:nvSpPr>
          <p:cNvPr id="24" name="Title 1"/>
          <p:cNvSpPr>
            <a:spLocks noGrp="1"/>
          </p:cNvSpPr>
          <p:nvPr>
            <p:ph type="ctrTitle" hasCustomPrompt="1"/>
          </p:nvPr>
        </p:nvSpPr>
        <p:spPr>
          <a:xfrm>
            <a:off x="2226186" y="2301067"/>
            <a:ext cx="6764086" cy="1531650"/>
          </a:xfrm>
          <a:prstGeom prst="rect">
            <a:avLst/>
          </a:prstGeom>
        </p:spPr>
        <p:txBody>
          <a:bodyPr wrap="square" bIns="684000" anchor="t" anchorCtr="0">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22" name="Text Placeholder 7"/>
          <p:cNvSpPr>
            <a:spLocks noGrp="1"/>
          </p:cNvSpPr>
          <p:nvPr>
            <p:ph type="body" sz="quarter" idx="11" hasCustomPrompt="1"/>
          </p:nvPr>
        </p:nvSpPr>
        <p:spPr>
          <a:xfrm>
            <a:off x="2231449" y="4459899"/>
            <a:ext cx="6758824" cy="230391"/>
          </a:xfrm>
        </p:spPr>
        <p:txBody>
          <a:bodyPr>
            <a:normAutofit/>
          </a:bodyPr>
          <a:lstStyle>
            <a:lvl1pPr marL="0" indent="0">
              <a:buFontTx/>
              <a:buNone/>
              <a:defRPr sz="1100">
                <a:solidFill>
                  <a:schemeClr val="bg1"/>
                </a:solidFill>
              </a:defRPr>
            </a:lvl1pPr>
          </a:lstStyle>
          <a:p>
            <a:pPr lvl="0"/>
            <a:r>
              <a:rPr lang="en-US" dirty="0"/>
              <a:t>Date</a:t>
            </a:r>
          </a:p>
        </p:txBody>
      </p:sp>
      <p:sp>
        <p:nvSpPr>
          <p:cNvPr id="3" name="Picture Placeholder 2"/>
          <p:cNvSpPr>
            <a:spLocks noGrp="1"/>
          </p:cNvSpPr>
          <p:nvPr>
            <p:ph type="pic" sz="quarter" idx="12" hasCustomPrompt="1"/>
          </p:nvPr>
        </p:nvSpPr>
        <p:spPr>
          <a:xfrm>
            <a:off x="5292725" y="467102"/>
            <a:ext cx="3860329" cy="1607639"/>
          </a:xfrm>
        </p:spPr>
        <p:txBody>
          <a:bodyPr/>
          <a:lstStyle>
            <a:lvl1pPr>
              <a:defRPr baseline="0">
                <a:solidFill>
                  <a:schemeClr val="bg1"/>
                </a:solidFill>
              </a:defRPr>
            </a:lvl1pPr>
          </a:lstStyle>
          <a:p>
            <a:r>
              <a:rPr lang="en-ZA" dirty="0"/>
              <a:t>Click on icon to insert picture</a:t>
            </a:r>
            <a:endParaRPr lang="en-US" dirty="0"/>
          </a:p>
        </p:txBody>
      </p:sp>
    </p:spTree>
    <p:extLst>
      <p:ext uri="{BB962C8B-B14F-4D97-AF65-F5344CB8AC3E}">
        <p14:creationId xmlns:p14="http://schemas.microsoft.com/office/powerpoint/2010/main" val="151883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Rectangle 12"/>
          <p:cNvSpPr>
            <a:spLocks/>
          </p:cNvSpPr>
          <p:nvPr userDrawn="1"/>
        </p:nvSpPr>
        <p:spPr>
          <a:xfrm>
            <a:off x="472148" y="467103"/>
            <a:ext cx="8680908" cy="4685450"/>
          </a:xfrm>
          <a:prstGeom prst="rect">
            <a:avLst/>
          </a:prstGeom>
          <a:solidFill>
            <a:srgbClr val="BE4F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ubtitle 2"/>
          <p:cNvSpPr>
            <a:spLocks noGrp="1"/>
          </p:cNvSpPr>
          <p:nvPr>
            <p:ph type="subTitle" idx="1" hasCustomPrompt="1"/>
          </p:nvPr>
        </p:nvSpPr>
        <p:spPr>
          <a:xfrm>
            <a:off x="2240535" y="3893459"/>
            <a:ext cx="6758792" cy="458968"/>
          </a:xfrm>
          <a:prstGeom prst="rect">
            <a:avLst/>
          </a:prstGeom>
        </p:spPr>
        <p:txBody>
          <a:bodyPr>
            <a:normAutofit/>
          </a:bodyPr>
          <a:lstStyle>
            <a:lvl1pPr marL="0" indent="0" algn="l">
              <a:buNone/>
              <a:defRPr sz="16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Author and subheading</a:t>
            </a:r>
          </a:p>
        </p:txBody>
      </p:sp>
      <p:sp>
        <p:nvSpPr>
          <p:cNvPr id="10" name="Title 1"/>
          <p:cNvSpPr>
            <a:spLocks noGrp="1"/>
          </p:cNvSpPr>
          <p:nvPr>
            <p:ph type="ctrTitle" hasCustomPrompt="1"/>
          </p:nvPr>
        </p:nvSpPr>
        <p:spPr>
          <a:xfrm>
            <a:off x="2235271" y="2301067"/>
            <a:ext cx="6764053" cy="1531650"/>
          </a:xfrm>
          <a:prstGeom prst="rect">
            <a:avLst/>
          </a:prstGeom>
        </p:spPr>
        <p:txBody>
          <a:bodyPr wrap="square" bIns="684000" anchor="t" anchorCtr="0">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11" name="Text Placeholder 7"/>
          <p:cNvSpPr>
            <a:spLocks noGrp="1"/>
          </p:cNvSpPr>
          <p:nvPr>
            <p:ph type="body" sz="quarter" idx="11" hasCustomPrompt="1"/>
          </p:nvPr>
        </p:nvSpPr>
        <p:spPr>
          <a:xfrm>
            <a:off x="2240535" y="4459899"/>
            <a:ext cx="6758792" cy="230391"/>
          </a:xfrm>
        </p:spPr>
        <p:txBody>
          <a:bodyPr>
            <a:normAutofit/>
          </a:bodyPr>
          <a:lstStyle>
            <a:lvl1pPr marL="0" indent="0">
              <a:buFontTx/>
              <a:buNone/>
              <a:defRPr sz="1100">
                <a:solidFill>
                  <a:schemeClr val="bg1"/>
                </a:solidFill>
              </a:defRPr>
            </a:lvl1pPr>
          </a:lstStyle>
          <a:p>
            <a:pPr lvl="0"/>
            <a:r>
              <a:rPr lang="en-US" dirty="0"/>
              <a:t>Date</a:t>
            </a:r>
          </a:p>
        </p:txBody>
      </p:sp>
      <p:sp>
        <p:nvSpPr>
          <p:cNvPr id="14" name="Rectangle 13"/>
          <p:cNvSpPr>
            <a:spLocks noChangeAspect="1"/>
          </p:cNvSpPr>
          <p:nvPr userDrawn="1"/>
        </p:nvSpPr>
        <p:spPr>
          <a:xfrm>
            <a:off x="213070" y="200347"/>
            <a:ext cx="1865761" cy="1874394"/>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u="sng"/>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147" y="467102"/>
            <a:ext cx="4820199" cy="1607640"/>
          </a:xfrm>
          <a:prstGeom prst="rect">
            <a:avLst/>
          </a:prstGeom>
        </p:spPr>
      </p:pic>
    </p:spTree>
    <p:extLst>
      <p:ext uri="{BB962C8B-B14F-4D97-AF65-F5344CB8AC3E}">
        <p14:creationId xmlns:p14="http://schemas.microsoft.com/office/powerpoint/2010/main" val="1683351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s Pag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85802" y="228601"/>
            <a:ext cx="7522236" cy="9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2400">
                <a:solidFill>
                  <a:srgbClr val="BE4F18"/>
                </a:solidFill>
              </a:defRPr>
            </a:lvl1pPr>
          </a:lstStyle>
          <a:p>
            <a:pPr lvl="0"/>
            <a:r>
              <a:rPr lang="en-US" altLang="en-US"/>
              <a:t>Click to edit Master title style</a:t>
            </a:r>
            <a:endParaRPr lang="en-GB" altLang="en-US" dirty="0"/>
          </a:p>
        </p:txBody>
      </p:sp>
      <p:sp>
        <p:nvSpPr>
          <p:cNvPr id="3" name="Rectangle 3"/>
          <p:cNvSpPr>
            <a:spLocks noGrp="1" noChangeArrowheads="1"/>
          </p:cNvSpPr>
          <p:nvPr>
            <p:ph idx="1" hasCustomPrompt="1"/>
          </p:nvPr>
        </p:nvSpPr>
        <p:spPr bwMode="auto">
          <a:xfrm>
            <a:off x="685804" y="1248197"/>
            <a:ext cx="7522237" cy="319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1" indent="-342891">
              <a:buFont typeface="Wingdings" panose="05000000000000000000" pitchFamily="2" charset="2"/>
              <a:buChar char="§"/>
              <a:defRPr sz="1800" baseline="0">
                <a:solidFill>
                  <a:schemeClr val="tx1">
                    <a:lumMod val="65000"/>
                    <a:lumOff val="35000"/>
                  </a:schemeClr>
                </a:solidFill>
              </a:defRPr>
            </a:lvl1pPr>
            <a:lvl2pPr marL="800080" indent="-342891">
              <a:buSzPct val="90000"/>
              <a:buFont typeface="Wingdings" panose="05000000000000000000" pitchFamily="2" charset="2"/>
              <a:buChar char="§"/>
              <a:defRPr sz="1800">
                <a:solidFill>
                  <a:schemeClr val="tx1">
                    <a:lumMod val="65000"/>
                    <a:lumOff val="35000"/>
                  </a:schemeClr>
                </a:solidFill>
              </a:defRPr>
            </a:lvl2pPr>
            <a:lvl3pPr marL="1257269" indent="-342891">
              <a:buSzPct val="80000"/>
              <a:buFont typeface="Wingdings" panose="05000000000000000000" pitchFamily="2" charset="2"/>
              <a:buChar char="§"/>
              <a:defRPr sz="1800">
                <a:solidFill>
                  <a:schemeClr val="tx1">
                    <a:lumMod val="65000"/>
                    <a:lumOff val="35000"/>
                  </a:schemeClr>
                </a:solidFill>
              </a:defRPr>
            </a:lvl3pPr>
            <a:lvl4pPr marL="1714457" indent="-342891">
              <a:buSzPct val="70000"/>
              <a:buFont typeface="Wingdings" panose="05000000000000000000" pitchFamily="2" charset="2"/>
              <a:buChar char="§"/>
              <a:defRPr sz="1800">
                <a:solidFill>
                  <a:schemeClr val="tx1">
                    <a:lumMod val="65000"/>
                    <a:lumOff val="35000"/>
                  </a:schemeClr>
                </a:solidFill>
              </a:defRPr>
            </a:lvl4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7"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170176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685802" y="1274058"/>
            <a:ext cx="8064500" cy="489673"/>
          </a:xfrm>
        </p:spPr>
        <p:txBody>
          <a:bodyPr>
            <a:noAutofit/>
          </a:bodyPr>
          <a:lstStyle>
            <a:lvl1pPr marL="0" indent="0">
              <a:lnSpc>
                <a:spcPct val="150000"/>
              </a:lnSpc>
              <a:buNone/>
              <a:defRPr sz="1800" baseline="0">
                <a:solidFill>
                  <a:schemeClr val="tx1">
                    <a:lumMod val="65000"/>
                    <a:lumOff val="35000"/>
                  </a:schemeClr>
                </a:solidFill>
                <a:latin typeface="Calibri" panose="020F0502020204030204" pitchFamily="34" charset="0"/>
                <a:cs typeface="Calibri" panose="020F050202020403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Type introductory sentence here</a:t>
            </a:r>
          </a:p>
        </p:txBody>
      </p:sp>
      <p:sp>
        <p:nvSpPr>
          <p:cNvPr id="6" name="Text Placeholder 3"/>
          <p:cNvSpPr>
            <a:spLocks noGrp="1"/>
          </p:cNvSpPr>
          <p:nvPr>
            <p:ph type="body" sz="quarter" idx="12" hasCustomPrompt="1"/>
          </p:nvPr>
        </p:nvSpPr>
        <p:spPr>
          <a:xfrm>
            <a:off x="685802" y="1993195"/>
            <a:ext cx="8064500" cy="2428080"/>
          </a:xfrm>
        </p:spPr>
        <p:txBody>
          <a:bodyPr>
            <a:normAutofit/>
          </a:bodyPr>
          <a:lstStyle>
            <a:lvl1pPr marL="285744" indent="-285744">
              <a:lnSpc>
                <a:spcPct val="150000"/>
              </a:lnSpc>
              <a:buFont typeface="Wingdings" panose="05000000000000000000" pitchFamily="2" charset="2"/>
              <a:buChar char="§"/>
              <a:defRPr sz="1800">
                <a:latin typeface="Calibri" panose="020F0502020204030204" pitchFamily="34" charset="0"/>
                <a:cs typeface="Calibri" panose="020F0502020204030204" pitchFamily="34" charset="0"/>
              </a:defRPr>
            </a:lvl1pPr>
            <a:lvl2pPr marL="742932" indent="-285744">
              <a:buSzPct val="90000"/>
              <a:buFont typeface="Wingdings" panose="05000000000000000000" pitchFamily="2" charset="2"/>
              <a:buChar char="§"/>
              <a:defRPr sz="1400"/>
            </a:lvl2pPr>
            <a:lvl3pPr marL="1200121" indent="-285744">
              <a:buSzPct val="80000"/>
              <a:buFont typeface="Wingdings" panose="05000000000000000000" pitchFamily="2" charset="2"/>
              <a:buChar char="§"/>
              <a:defRPr sz="1600"/>
            </a:lvl3pPr>
            <a:lvl4pPr marL="1657309" indent="-285744">
              <a:buSzPct val="70000"/>
              <a:buFont typeface="Wingdings" panose="05000000000000000000" pitchFamily="2" charset="2"/>
              <a:buChar char="§"/>
              <a:defRPr sz="1400"/>
            </a:lvl4pPr>
            <a:lvl5pPr>
              <a:defRPr sz="1400"/>
            </a:lvl5pPr>
          </a:lstStyle>
          <a:p>
            <a:pPr lvl="0"/>
            <a:r>
              <a:rPr lang="en-US" dirty="0"/>
              <a:t>Do not exceed 7 bullets per page</a:t>
            </a:r>
          </a:p>
          <a:p>
            <a:pPr lvl="1"/>
            <a:endParaRPr lang="en-US" dirty="0"/>
          </a:p>
          <a:p>
            <a:pPr lvl="2"/>
            <a:endParaRPr lang="en-US" dirty="0"/>
          </a:p>
          <a:p>
            <a:pPr lvl="3"/>
            <a:endParaRPr lang="en-ZA" dirty="0"/>
          </a:p>
        </p:txBody>
      </p:sp>
      <p:sp>
        <p:nvSpPr>
          <p:cNvPr id="7"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76540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age">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85802" y="228601"/>
            <a:ext cx="7522236" cy="9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2400">
                <a:solidFill>
                  <a:srgbClr val="BE4F18"/>
                </a:solidFill>
              </a:defRPr>
            </a:lvl1pPr>
          </a:lstStyle>
          <a:p>
            <a:pPr lvl="0"/>
            <a:r>
              <a:rPr lang="en-US" altLang="en-US"/>
              <a:t>Click to edit Master title style</a:t>
            </a:r>
            <a:endParaRPr lang="en-GB" altLang="en-US" dirty="0"/>
          </a:p>
        </p:txBody>
      </p:sp>
      <p:sp>
        <p:nvSpPr>
          <p:cNvPr id="8" name="Text Placeholder 7"/>
          <p:cNvSpPr>
            <a:spLocks noGrp="1"/>
          </p:cNvSpPr>
          <p:nvPr>
            <p:ph type="body" sz="quarter" idx="10" hasCustomPrompt="1"/>
          </p:nvPr>
        </p:nvSpPr>
        <p:spPr>
          <a:xfrm>
            <a:off x="685803" y="1259909"/>
            <a:ext cx="7521575" cy="3154304"/>
          </a:xfrm>
        </p:spPr>
        <p:txBody>
          <a:bodyPr>
            <a:normAutofit/>
          </a:bodyPr>
          <a:lstStyle>
            <a:lvl1pPr marL="342891" indent="-342891">
              <a:buFont typeface="Wingdings" panose="05000000000000000000" pitchFamily="2" charset="2"/>
              <a:buChar char="§"/>
              <a:defRPr sz="1800">
                <a:solidFill>
                  <a:schemeClr val="tx1">
                    <a:lumMod val="65000"/>
                    <a:lumOff val="35000"/>
                  </a:schemeClr>
                </a:solidFill>
              </a:defRPr>
            </a:lvl1pPr>
            <a:lvl2pPr marL="800080" indent="-342891">
              <a:buSzPct val="90000"/>
              <a:buFont typeface="Wingdings" panose="05000000000000000000" pitchFamily="2" charset="2"/>
              <a:buChar char="§"/>
              <a:defRPr sz="1800">
                <a:solidFill>
                  <a:schemeClr val="tx1">
                    <a:lumMod val="65000"/>
                    <a:lumOff val="35000"/>
                  </a:schemeClr>
                </a:solidFill>
              </a:defRPr>
            </a:lvl2pPr>
            <a:lvl3pPr marL="1257269" indent="-342891">
              <a:buSzPct val="80000"/>
              <a:buFont typeface="Wingdings" panose="05000000000000000000" pitchFamily="2" charset="2"/>
              <a:buChar char="§"/>
              <a:defRPr sz="1800">
                <a:solidFill>
                  <a:schemeClr val="tx1">
                    <a:lumMod val="65000"/>
                    <a:lumOff val="35000"/>
                  </a:schemeClr>
                </a:solidFill>
              </a:defRPr>
            </a:lvl3pPr>
            <a:lvl4pPr marL="1714457" indent="-342891">
              <a:buSzPct val="70000"/>
              <a:buFont typeface="Wingdings" panose="05000000000000000000" pitchFamily="2" charset="2"/>
              <a:buChar char="§"/>
              <a:defRPr sz="1800">
                <a:solidFill>
                  <a:schemeClr val="tx1">
                    <a:lumMod val="65000"/>
                    <a:lumOff val="35000"/>
                  </a:schemeClr>
                </a:solidFill>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6"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27913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5"/>
          <p:cNvSpPr txBox="1">
            <a:spLocks/>
          </p:cNvSpPr>
          <p:nvPr userDrawn="1"/>
        </p:nvSpPr>
        <p:spPr>
          <a:xfrm>
            <a:off x="685800" y="478274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406F568-360D-4949-B50D-5EFD26E1C112}" type="slidenum">
              <a:rPr lang="en-US" smtClean="0"/>
              <a:pPr/>
              <a:t>‹#›</a:t>
            </a:fld>
            <a:endParaRPr lang="en-US" dirty="0"/>
          </a:p>
        </p:txBody>
      </p:sp>
    </p:spTree>
    <p:extLst>
      <p:ext uri="{BB962C8B-B14F-4D97-AF65-F5344CB8AC3E}">
        <p14:creationId xmlns:p14="http://schemas.microsoft.com/office/powerpoint/2010/main" val="387774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8" name="Rectangle 7"/>
          <p:cNvSpPr/>
          <p:nvPr userDrawn="1"/>
        </p:nvSpPr>
        <p:spPr>
          <a:xfrm>
            <a:off x="6876000" y="4381504"/>
            <a:ext cx="2268000" cy="762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9053" y="0"/>
            <a:ext cx="6876000" cy="514826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7" name="Rectangle 6"/>
          <p:cNvSpPr>
            <a:spLocks noChangeAspect="1"/>
          </p:cNvSpPr>
          <p:nvPr userDrawn="1"/>
        </p:nvSpPr>
        <p:spPr>
          <a:xfrm>
            <a:off x="6866474" y="4441892"/>
            <a:ext cx="705900" cy="705898"/>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13" name="Title 1"/>
          <p:cNvSpPr>
            <a:spLocks noGrp="1" noChangeAspect="1"/>
          </p:cNvSpPr>
          <p:nvPr>
            <p:ph type="ctrTitle" hasCustomPrompt="1"/>
          </p:nvPr>
        </p:nvSpPr>
        <p:spPr>
          <a:xfrm>
            <a:off x="945831" y="957503"/>
            <a:ext cx="5102863" cy="1274495"/>
          </a:xfrm>
          <a:prstGeom prst="rect">
            <a:avLst/>
          </a:prstGeom>
        </p:spPr>
        <p:txBody>
          <a:bodyPr wrap="square" anchor="t" anchorCtr="0">
            <a:normAutofit/>
          </a:bodyPr>
          <a:lstStyle>
            <a:lvl1pPr>
              <a:defRPr sz="3600" baseline="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14" name="Subtitle 2"/>
          <p:cNvSpPr>
            <a:spLocks noGrp="1"/>
          </p:cNvSpPr>
          <p:nvPr>
            <p:ph type="subTitle" idx="1" hasCustomPrompt="1"/>
          </p:nvPr>
        </p:nvSpPr>
        <p:spPr>
          <a:xfrm>
            <a:off x="949041" y="2571750"/>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spTree>
    <p:extLst>
      <p:ext uri="{BB962C8B-B14F-4D97-AF65-F5344CB8AC3E}">
        <p14:creationId xmlns:p14="http://schemas.microsoft.com/office/powerpoint/2010/main" val="103811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4" name="Rectangle 13"/>
          <p:cNvSpPr/>
          <p:nvPr userDrawn="1"/>
        </p:nvSpPr>
        <p:spPr>
          <a:xfrm>
            <a:off x="6876000" y="4381504"/>
            <a:ext cx="2268000" cy="762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9053" y="0"/>
            <a:ext cx="6876000" cy="5148263"/>
          </a:xfrm>
          <a:prstGeom prst="rect">
            <a:avLst/>
          </a:prstGeom>
          <a:solidFill>
            <a:srgbClr val="DB5C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a:p>
        </p:txBody>
      </p:sp>
      <p:sp>
        <p:nvSpPr>
          <p:cNvPr id="16" name="Rectangle 15"/>
          <p:cNvSpPr>
            <a:spLocks noChangeAspect="1"/>
          </p:cNvSpPr>
          <p:nvPr userDrawn="1"/>
        </p:nvSpPr>
        <p:spPr>
          <a:xfrm>
            <a:off x="6866474" y="4441892"/>
            <a:ext cx="705900" cy="705898"/>
          </a:xfrm>
          <a:prstGeom prst="rect">
            <a:avLst/>
          </a:prstGeom>
          <a:solidFill>
            <a:srgbClr val="F68B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A5BB29"/>
              </a:solidFill>
            </a:endParaRPr>
          </a:p>
        </p:txBody>
      </p:sp>
      <p:sp>
        <p:nvSpPr>
          <p:cNvPr id="22" name="Title 1"/>
          <p:cNvSpPr>
            <a:spLocks noGrp="1" noChangeAspect="1"/>
          </p:cNvSpPr>
          <p:nvPr>
            <p:ph type="ctrTitle" hasCustomPrompt="1"/>
          </p:nvPr>
        </p:nvSpPr>
        <p:spPr>
          <a:xfrm>
            <a:off x="956347" y="944135"/>
            <a:ext cx="5033087" cy="1274495"/>
          </a:xfrm>
          <a:prstGeom prst="rect">
            <a:avLst/>
          </a:prstGeom>
        </p:spPr>
        <p:txBody>
          <a:bodyPr anchor="t" anchorCtr="0">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a:t>Type Heading</a:t>
            </a:r>
          </a:p>
        </p:txBody>
      </p:sp>
      <p:sp>
        <p:nvSpPr>
          <p:cNvPr id="24" name="Subtitle 2"/>
          <p:cNvSpPr>
            <a:spLocks noGrp="1"/>
          </p:cNvSpPr>
          <p:nvPr>
            <p:ph type="subTitle" idx="1" hasCustomPrompt="1"/>
          </p:nvPr>
        </p:nvSpPr>
        <p:spPr>
          <a:xfrm>
            <a:off x="956345" y="2557199"/>
            <a:ext cx="5099651" cy="458968"/>
          </a:xfrm>
          <a:prstGeom prst="rect">
            <a:avLst/>
          </a:prstGeom>
        </p:spPr>
        <p:txBody>
          <a:bodyPr>
            <a:normAutofit/>
          </a:bodyPr>
          <a:lstStyle>
            <a:lvl1pPr marL="0" indent="0" algn="l">
              <a:buNone/>
              <a:defRPr sz="20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Type author or subheading</a:t>
            </a:r>
          </a:p>
        </p:txBody>
      </p:sp>
      <p:sp>
        <p:nvSpPr>
          <p:cNvPr id="3" name="Picture Placeholder 2"/>
          <p:cNvSpPr>
            <a:spLocks noGrp="1"/>
          </p:cNvSpPr>
          <p:nvPr>
            <p:ph type="pic" sz="quarter" idx="10"/>
          </p:nvPr>
        </p:nvSpPr>
        <p:spPr>
          <a:xfrm>
            <a:off x="4653481" y="3733801"/>
            <a:ext cx="2212993" cy="1414462"/>
          </a:xfr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25225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Grp="1" noChangeAspect="1" noChangeArrowheads="1"/>
          </p:cNvSpPr>
          <p:nvPr>
            <p:ph type="title"/>
          </p:nvPr>
        </p:nvSpPr>
        <p:spPr bwMode="auto">
          <a:xfrm>
            <a:off x="685802" y="228601"/>
            <a:ext cx="8101206" cy="9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dirty="0"/>
          </a:p>
        </p:txBody>
      </p:sp>
      <p:sp>
        <p:nvSpPr>
          <p:cNvPr id="8" name="Rectangle 3"/>
          <p:cNvSpPr>
            <a:spLocks noGrp="1" noChangeAspect="1" noChangeArrowheads="1"/>
          </p:cNvSpPr>
          <p:nvPr>
            <p:ph type="body" idx="1"/>
          </p:nvPr>
        </p:nvSpPr>
        <p:spPr bwMode="auto">
          <a:xfrm>
            <a:off x="685804" y="1248201"/>
            <a:ext cx="8101204" cy="316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a:t>Click here to type</a:t>
            </a:r>
          </a:p>
        </p:txBody>
      </p:sp>
      <p:pic>
        <p:nvPicPr>
          <p:cNvPr id="9"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297799" y="4472858"/>
            <a:ext cx="1620943" cy="5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3"/>
          <p:cNvSpPr>
            <a:spLocks noGrp="1"/>
          </p:cNvSpPr>
          <p:nvPr>
            <p:ph type="sldNum" sz="quarter" idx="4"/>
          </p:nvPr>
        </p:nvSpPr>
        <p:spPr>
          <a:xfrm>
            <a:off x="685800" y="4767264"/>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Insert date under view on slide master</a:t>
            </a:r>
          </a:p>
        </p:txBody>
      </p:sp>
    </p:spTree>
    <p:extLst>
      <p:ext uri="{BB962C8B-B14F-4D97-AF65-F5344CB8AC3E}">
        <p14:creationId xmlns:p14="http://schemas.microsoft.com/office/powerpoint/2010/main" val="1987831511"/>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8" r:id="rId3"/>
    <p:sldLayoutId id="2147483665" r:id="rId4"/>
    <p:sldLayoutId id="2147483674" r:id="rId5"/>
    <p:sldLayoutId id="2147483655" r:id="rId6"/>
    <p:sldLayoutId id="2147483675" r:id="rId7"/>
    <p:sldLayoutId id="2147483654" r:id="rId8"/>
    <p:sldLayoutId id="2147483662" r:id="rId9"/>
    <p:sldLayoutId id="2147483661" r:id="rId10"/>
    <p:sldLayoutId id="2147483660" r:id="rId11"/>
    <p:sldLayoutId id="2147483652" r:id="rId12"/>
    <p:sldLayoutId id="2147483664" r:id="rId13"/>
    <p:sldLayoutId id="2147483653" r:id="rId14"/>
    <p:sldLayoutId id="2147483656" r:id="rId15"/>
    <p:sldLayoutId id="2147483657" r:id="rId16"/>
    <p:sldLayoutId id="2147483663" r:id="rId17"/>
    <p:sldLayoutId id="2147483676" r:id="rId18"/>
  </p:sldLayoutIdLst>
  <p:hf hdr="0"/>
  <p:txStyles>
    <p:titleStyle>
      <a:lvl1pPr algn="l" defTabSz="457189" rtl="0" eaLnBrk="1" latinLnBrk="0" hangingPunct="1">
        <a:spcBef>
          <a:spcPct val="0"/>
        </a:spcBef>
        <a:buNone/>
        <a:defRPr sz="2800" kern="1200" baseline="0">
          <a:solidFill>
            <a:srgbClr val="BE4F18"/>
          </a:solidFill>
          <a:latin typeface="+mj-lt"/>
          <a:ea typeface="+mj-ea"/>
          <a:cs typeface="Times New Roman" panose="02020603050405020304" pitchFamily="18" charset="0"/>
        </a:defRPr>
      </a:lvl1pPr>
    </p:titleStyle>
    <p:bodyStyle>
      <a:lvl1pPr marL="0" indent="0" algn="l" defTabSz="457189" rtl="0" eaLnBrk="1" latinLnBrk="0" hangingPunct="1">
        <a:spcBef>
          <a:spcPct val="20000"/>
        </a:spcBef>
        <a:buFont typeface="Wingdings" panose="05000000000000000000" pitchFamily="2" charset="2"/>
        <a:buNone/>
        <a:defRPr sz="1800" kern="1200" baseline="0">
          <a:solidFill>
            <a:schemeClr val="tx1">
              <a:lumMod val="65000"/>
              <a:lumOff val="35000"/>
            </a:schemeClr>
          </a:solidFill>
          <a:latin typeface="Arial"/>
          <a:ea typeface="+mn-ea"/>
          <a:cs typeface="Arial"/>
        </a:defRPr>
      </a:lvl1pPr>
      <a:lvl2pPr marL="457189" indent="0" algn="l" defTabSz="457189" rtl="0" eaLnBrk="1" latinLnBrk="0" hangingPunct="1">
        <a:spcBef>
          <a:spcPct val="20000"/>
        </a:spcBef>
        <a:buFont typeface="Wingdings" panose="05000000000000000000" pitchFamily="2" charset="2"/>
        <a:buNone/>
        <a:defRPr sz="2400" kern="1200">
          <a:solidFill>
            <a:schemeClr val="tx1">
              <a:lumMod val="75000"/>
              <a:lumOff val="25000"/>
            </a:schemeClr>
          </a:solidFill>
          <a:latin typeface="Arial"/>
          <a:ea typeface="+mn-ea"/>
          <a:cs typeface="Arial"/>
        </a:defRPr>
      </a:lvl2pPr>
      <a:lvl3pPr marL="914377" indent="0" algn="l" defTabSz="457189" rtl="0" eaLnBrk="1" latinLnBrk="0" hangingPunct="1">
        <a:spcBef>
          <a:spcPct val="20000"/>
        </a:spcBef>
        <a:buFont typeface="Wingdings" panose="05000000000000000000" pitchFamily="2" charset="2"/>
        <a:buNone/>
        <a:defRPr sz="2400" kern="1200">
          <a:solidFill>
            <a:schemeClr val="tx1">
              <a:lumMod val="75000"/>
              <a:lumOff val="25000"/>
            </a:schemeClr>
          </a:solidFill>
          <a:latin typeface="Arial"/>
          <a:ea typeface="+mn-ea"/>
          <a:cs typeface="Arial"/>
        </a:defRPr>
      </a:lvl3pPr>
      <a:lvl4pPr marL="1371566" indent="0" algn="l" defTabSz="457189" rtl="0" eaLnBrk="1" latinLnBrk="0" hangingPunct="1">
        <a:spcBef>
          <a:spcPct val="20000"/>
        </a:spcBef>
        <a:buFont typeface="Wingdings" panose="05000000000000000000" pitchFamily="2" charset="2"/>
        <a:buNone/>
        <a:defRPr sz="2400" kern="1200">
          <a:solidFill>
            <a:schemeClr val="tx1">
              <a:lumMod val="75000"/>
              <a:lumOff val="25000"/>
            </a:schemeClr>
          </a:solidFill>
          <a:latin typeface="Arial"/>
          <a:ea typeface="+mn-ea"/>
          <a:cs typeface="Arial"/>
        </a:defRPr>
      </a:lvl4pPr>
      <a:lvl5pPr marL="1828754" indent="0" algn="l" defTabSz="457189" rtl="0" eaLnBrk="1" latinLnBrk="0" hangingPunct="1">
        <a:spcBef>
          <a:spcPct val="20000"/>
        </a:spcBef>
        <a:buFont typeface="Wingdings" panose="05000000000000000000" pitchFamily="2" charset="2"/>
        <a:buNone/>
        <a:defRPr sz="2400" kern="1200">
          <a:solidFill>
            <a:schemeClr val="tx1">
              <a:lumMod val="75000"/>
              <a:lumOff val="2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pPr algn="just"/>
            <a:r>
              <a:rPr lang="en-US" sz="2000" b="1" dirty="0"/>
              <a:t>Yeukai Muruzi &amp; Priscilla Gutura</a:t>
            </a:r>
            <a:endParaRPr lang="en-ZA" sz="2000" b="1" dirty="0"/>
          </a:p>
        </p:txBody>
      </p:sp>
      <p:pic>
        <p:nvPicPr>
          <p:cNvPr id="18" name="Picture Placeholder 1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17" r="117"/>
          <a:stretch>
            <a:fillRect/>
          </a:stretch>
        </p:blipFill>
        <p:spPr/>
      </p:pic>
      <p:sp>
        <p:nvSpPr>
          <p:cNvPr id="4" name="Title 3"/>
          <p:cNvSpPr>
            <a:spLocks noGrp="1"/>
          </p:cNvSpPr>
          <p:nvPr>
            <p:ph type="ctrTitle"/>
          </p:nvPr>
        </p:nvSpPr>
        <p:spPr>
          <a:xfrm>
            <a:off x="584759" y="2223497"/>
            <a:ext cx="4642809" cy="1580980"/>
          </a:xfrm>
        </p:spPr>
        <p:txBody>
          <a:bodyPr>
            <a:noAutofit/>
          </a:bodyPr>
          <a:lstStyle/>
          <a:p>
            <a:pPr algn="just"/>
            <a:r>
              <a:rPr lang="en-US" sz="2000" b="1" dirty="0"/>
              <a:t>Gender-based violence experiences among women living with physical impairments: Towards integration of services to meet the needs of vulnerable women </a:t>
            </a:r>
            <a:endParaRPr lang="en-ZA" sz="2000" b="1" dirty="0"/>
          </a:p>
        </p:txBody>
      </p:sp>
      <p:sp>
        <p:nvSpPr>
          <p:cNvPr id="7" name="Text Placeholder 6"/>
          <p:cNvSpPr>
            <a:spLocks noGrp="1"/>
          </p:cNvSpPr>
          <p:nvPr>
            <p:ph type="body" sz="quarter" idx="12"/>
          </p:nvPr>
        </p:nvSpPr>
        <p:spPr/>
        <p:txBody>
          <a:bodyPr>
            <a:noAutofit/>
          </a:bodyPr>
          <a:lstStyle/>
          <a:p>
            <a:pPr algn="just"/>
            <a:r>
              <a:rPr lang="en-US" sz="1800" dirty="0"/>
              <a:t>ASASWEI Social Work Conference 23</a:t>
            </a:r>
            <a:endParaRPr lang="en-ZA" sz="1800" dirty="0"/>
          </a:p>
        </p:txBody>
      </p:sp>
    </p:spTree>
    <p:extLst>
      <p:ext uri="{BB962C8B-B14F-4D97-AF65-F5344CB8AC3E}">
        <p14:creationId xmlns:p14="http://schemas.microsoft.com/office/powerpoint/2010/main" val="360114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B570-55DD-48E2-AB1C-D3F75912DF87}"/>
              </a:ext>
            </a:extLst>
          </p:cNvPr>
          <p:cNvSpPr>
            <a:spLocks noGrp="1"/>
          </p:cNvSpPr>
          <p:nvPr>
            <p:ph type="title"/>
          </p:nvPr>
        </p:nvSpPr>
        <p:spPr>
          <a:xfrm>
            <a:off x="685142" y="100854"/>
            <a:ext cx="7522236" cy="679076"/>
          </a:xfrm>
        </p:spPr>
        <p:txBody>
          <a:bodyPr/>
          <a:lstStyle/>
          <a:p>
            <a:pPr algn="just"/>
            <a:r>
              <a:rPr lang="en-US" b="1" dirty="0"/>
              <a:t>Theme 1: Forms of gender-based violence </a:t>
            </a:r>
            <a:endParaRPr lang="en-ZA" b="1" dirty="0"/>
          </a:p>
        </p:txBody>
      </p:sp>
      <p:sp>
        <p:nvSpPr>
          <p:cNvPr id="3" name="Text Placeholder 2">
            <a:extLst>
              <a:ext uri="{FF2B5EF4-FFF2-40B4-BE49-F238E27FC236}">
                <a16:creationId xmlns:a16="http://schemas.microsoft.com/office/drawing/2014/main" id="{43DB3B5A-67E0-4595-8B20-848485E598EE}"/>
              </a:ext>
            </a:extLst>
          </p:cNvPr>
          <p:cNvSpPr>
            <a:spLocks noGrp="1"/>
          </p:cNvSpPr>
          <p:nvPr>
            <p:ph type="body" sz="quarter" idx="10"/>
          </p:nvPr>
        </p:nvSpPr>
        <p:spPr>
          <a:xfrm>
            <a:off x="685142" y="910285"/>
            <a:ext cx="7521575" cy="3614649"/>
          </a:xfrm>
        </p:spPr>
        <p:txBody>
          <a:bodyPr>
            <a:normAutofit lnSpcReduction="10000"/>
          </a:bodyPr>
          <a:lstStyle/>
          <a:p>
            <a:pPr marL="0" indent="0" algn="just">
              <a:buNone/>
            </a:pPr>
            <a:r>
              <a:rPr lang="en-US" b="1" dirty="0">
                <a:solidFill>
                  <a:srgbClr val="BE4F18"/>
                </a:solidFill>
              </a:rPr>
              <a:t>Financial abuse</a:t>
            </a:r>
          </a:p>
          <a:p>
            <a:pPr algn="just"/>
            <a:r>
              <a:rPr lang="en-US" sz="1600" dirty="0"/>
              <a:t>Six participants were exposed to financial abuse</a:t>
            </a:r>
          </a:p>
          <a:p>
            <a:pPr algn="just"/>
            <a:r>
              <a:rPr lang="en-ZA" sz="1600" dirty="0"/>
              <a:t>Through misuse of the grant money, over reliance of family on the grant and asking for help to transfer money in public places </a:t>
            </a:r>
          </a:p>
          <a:p>
            <a:pPr marL="0" indent="0" algn="just">
              <a:buNone/>
            </a:pPr>
            <a:r>
              <a:rPr lang="en-US" sz="1600" i="1" dirty="0"/>
              <a:t>I have had an incident where I asked someone to help me to transfer some money. So, what they did is they would first transfer to themselves and then do the actual transfer I have asked. Leave the second </a:t>
            </a:r>
            <a:r>
              <a:rPr lang="en-US" sz="1600" i="1" dirty="0" err="1"/>
              <a:t>sms</a:t>
            </a:r>
            <a:r>
              <a:rPr lang="en-US" sz="1600" i="1" dirty="0"/>
              <a:t> after they have taken their own. Our lives are very expensive (participant 5, with visual impairment).</a:t>
            </a:r>
          </a:p>
          <a:p>
            <a:pPr marL="0" indent="0" algn="just">
              <a:buNone/>
            </a:pPr>
            <a:endParaRPr lang="en-US" sz="1600" i="1" dirty="0"/>
          </a:p>
          <a:p>
            <a:pPr marL="0" indent="0" algn="just">
              <a:buNone/>
            </a:pPr>
            <a:r>
              <a:rPr lang="en-US" sz="1600" i="1" dirty="0"/>
              <a:t>The expectation at home is that I contribute towards household needs. </a:t>
            </a:r>
            <a:r>
              <a:rPr lang="en-US" sz="1600" dirty="0"/>
              <a:t>I never thought of it as financial abuse before. </a:t>
            </a:r>
            <a:r>
              <a:rPr lang="en-US" sz="1600" i="1" dirty="0"/>
              <a:t>But now </a:t>
            </a:r>
            <a:r>
              <a:rPr lang="en-US" sz="1600" dirty="0"/>
              <a:t>I can’t necessarily do everything that I wish to do like on a personal level. </a:t>
            </a:r>
            <a:r>
              <a:rPr lang="en-US" sz="1600" i="1" dirty="0"/>
              <a:t>Even if there an advert for a job or any opportunity, I can’t try it because </a:t>
            </a:r>
            <a:r>
              <a:rPr lang="en-US" sz="1600" dirty="0"/>
              <a:t>I need to first think of the needs of the house before I look at my own needs (participant 2, with visual impairment)</a:t>
            </a:r>
            <a:endParaRPr lang="en-ZA" sz="1600" i="1" dirty="0"/>
          </a:p>
        </p:txBody>
      </p:sp>
    </p:spTree>
    <p:extLst>
      <p:ext uri="{BB962C8B-B14F-4D97-AF65-F5344CB8AC3E}">
        <p14:creationId xmlns:p14="http://schemas.microsoft.com/office/powerpoint/2010/main" val="130136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1BC0-D54F-406C-B498-D8CACD1F9D1E}"/>
              </a:ext>
            </a:extLst>
          </p:cNvPr>
          <p:cNvSpPr>
            <a:spLocks noGrp="1"/>
          </p:cNvSpPr>
          <p:nvPr>
            <p:ph type="title"/>
          </p:nvPr>
        </p:nvSpPr>
        <p:spPr/>
        <p:txBody>
          <a:bodyPr/>
          <a:lstStyle/>
          <a:p>
            <a:pPr algn="just"/>
            <a:r>
              <a:rPr lang="en-US" b="1" dirty="0"/>
              <a:t>Theme 1: Forms gender-based of violence </a:t>
            </a:r>
            <a:endParaRPr lang="en-ZA" b="1" dirty="0"/>
          </a:p>
        </p:txBody>
      </p:sp>
      <p:sp>
        <p:nvSpPr>
          <p:cNvPr id="3" name="Text Placeholder 2">
            <a:extLst>
              <a:ext uri="{FF2B5EF4-FFF2-40B4-BE49-F238E27FC236}">
                <a16:creationId xmlns:a16="http://schemas.microsoft.com/office/drawing/2014/main" id="{7961F649-D6AB-435D-9430-21FBF758EE8A}"/>
              </a:ext>
            </a:extLst>
          </p:cNvPr>
          <p:cNvSpPr>
            <a:spLocks noGrp="1"/>
          </p:cNvSpPr>
          <p:nvPr>
            <p:ph type="body" sz="quarter" idx="10"/>
          </p:nvPr>
        </p:nvSpPr>
        <p:spPr>
          <a:xfrm>
            <a:off x="685803" y="1101969"/>
            <a:ext cx="7521575" cy="3312244"/>
          </a:xfrm>
        </p:spPr>
        <p:txBody>
          <a:bodyPr>
            <a:normAutofit fontScale="92500" lnSpcReduction="20000"/>
          </a:bodyPr>
          <a:lstStyle/>
          <a:p>
            <a:pPr marL="0" indent="0">
              <a:buNone/>
            </a:pPr>
            <a:r>
              <a:rPr lang="en-US" b="1" dirty="0">
                <a:solidFill>
                  <a:srgbClr val="DB5C1E"/>
                </a:solidFill>
              </a:rPr>
              <a:t>Structural violence </a:t>
            </a:r>
          </a:p>
          <a:p>
            <a:pPr algn="just"/>
            <a:r>
              <a:rPr lang="en-US" sz="1700" dirty="0"/>
              <a:t>9 participants experienced structural violence in the school environment, health care facilities and workplace.</a:t>
            </a:r>
          </a:p>
          <a:p>
            <a:pPr marL="0" indent="0" algn="just">
              <a:buNone/>
            </a:pPr>
            <a:endParaRPr lang="en-US" sz="1700" dirty="0"/>
          </a:p>
          <a:p>
            <a:pPr marL="0" indent="0" algn="just">
              <a:buNone/>
            </a:pPr>
            <a:r>
              <a:rPr lang="en-US" sz="1700" i="1" dirty="0"/>
              <a:t>I got a job on gumtree and called for the interview and got the job. It was a very small admin job, I already had a degree and everything. I think they were paying four or five thousand Rand. So I asked why they wanted a 86 person with a disability and he answered and said, “Well, because we can pay them less.” (participant 3, with cerebral palsy).  </a:t>
            </a:r>
          </a:p>
          <a:p>
            <a:pPr marL="0" indent="0" algn="just">
              <a:buNone/>
            </a:pPr>
            <a:endParaRPr lang="en-US" sz="1700" i="1" dirty="0"/>
          </a:p>
          <a:p>
            <a:pPr marL="0" indent="0" algn="just">
              <a:buNone/>
            </a:pPr>
            <a:r>
              <a:rPr lang="en-US" sz="1700" i="1" dirty="0"/>
              <a:t>I applied for employment at my current employer. I passed the interview and then after that, it was my first day at work. The supervisor who was supposed to be my supervisor at that moment was not aware of my disability. So when she first saw me, she was angry because in her mind I could not perform the duties because of my disability (participant 7, with cerebral palsy).</a:t>
            </a:r>
            <a:endParaRPr lang="en-ZA" sz="1700" i="1" dirty="0"/>
          </a:p>
        </p:txBody>
      </p:sp>
    </p:spTree>
    <p:extLst>
      <p:ext uri="{BB962C8B-B14F-4D97-AF65-F5344CB8AC3E}">
        <p14:creationId xmlns:p14="http://schemas.microsoft.com/office/powerpoint/2010/main" val="409256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A1B2-5640-4EDC-AFBA-05AF386C3C40}"/>
              </a:ext>
            </a:extLst>
          </p:cNvPr>
          <p:cNvSpPr>
            <a:spLocks noGrp="1"/>
          </p:cNvSpPr>
          <p:nvPr>
            <p:ph type="title"/>
          </p:nvPr>
        </p:nvSpPr>
        <p:spPr/>
        <p:txBody>
          <a:bodyPr/>
          <a:lstStyle/>
          <a:p>
            <a:r>
              <a:rPr lang="en-US" b="1" dirty="0"/>
              <a:t>Theme 1: Forms gender-based of violence </a:t>
            </a:r>
            <a:endParaRPr lang="en-ZA" b="1" dirty="0"/>
          </a:p>
        </p:txBody>
      </p:sp>
      <p:sp>
        <p:nvSpPr>
          <p:cNvPr id="3" name="Text Placeholder 2">
            <a:extLst>
              <a:ext uri="{FF2B5EF4-FFF2-40B4-BE49-F238E27FC236}">
                <a16:creationId xmlns:a16="http://schemas.microsoft.com/office/drawing/2014/main" id="{5CFFEF96-C298-4D7F-B3E9-49AA40F41577}"/>
              </a:ext>
            </a:extLst>
          </p:cNvPr>
          <p:cNvSpPr>
            <a:spLocks noGrp="1"/>
          </p:cNvSpPr>
          <p:nvPr>
            <p:ph type="body" sz="quarter" idx="10"/>
          </p:nvPr>
        </p:nvSpPr>
        <p:spPr/>
        <p:txBody>
          <a:bodyPr/>
          <a:lstStyle/>
          <a:p>
            <a:pPr marL="0" indent="0" algn="just">
              <a:buNone/>
            </a:pPr>
            <a:r>
              <a:rPr lang="en-US" dirty="0"/>
              <a:t>Physical abuse</a:t>
            </a:r>
          </a:p>
          <a:p>
            <a:pPr algn="just"/>
            <a:r>
              <a:rPr lang="en-US" sz="1600" dirty="0"/>
              <a:t>Three participants experienced physical abuse. One as an adult and the other two during childhood. </a:t>
            </a:r>
          </a:p>
          <a:p>
            <a:pPr marL="0" indent="0" algn="just">
              <a:buNone/>
            </a:pPr>
            <a:endParaRPr lang="en-US" sz="1600" dirty="0"/>
          </a:p>
          <a:p>
            <a:pPr marL="0" indent="0" algn="just">
              <a:buNone/>
            </a:pPr>
            <a:r>
              <a:rPr lang="en-US" sz="1600" i="1" dirty="0"/>
              <a:t>After my mother passed on, my maternal aunt started living with me. She physically abused me, beating me. The process it would obviously leave me wounded because she would hit me in places where no one would see the wounds or the bruises (participant 8, with visual impairment). </a:t>
            </a:r>
            <a:endParaRPr lang="en-ZA" sz="1600" i="1" dirty="0"/>
          </a:p>
        </p:txBody>
      </p:sp>
    </p:spTree>
    <p:extLst>
      <p:ext uri="{BB962C8B-B14F-4D97-AF65-F5344CB8AC3E}">
        <p14:creationId xmlns:p14="http://schemas.microsoft.com/office/powerpoint/2010/main" val="147682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76E6-7960-4834-B6F9-A05D14FD98FB}"/>
              </a:ext>
            </a:extLst>
          </p:cNvPr>
          <p:cNvSpPr>
            <a:spLocks noGrp="1"/>
          </p:cNvSpPr>
          <p:nvPr>
            <p:ph type="title"/>
          </p:nvPr>
        </p:nvSpPr>
        <p:spPr/>
        <p:txBody>
          <a:bodyPr/>
          <a:lstStyle/>
          <a:p>
            <a:r>
              <a:rPr lang="en-US" b="1" dirty="0"/>
              <a:t>Theme 2: Risk factors associated with experiencing gender-based violence</a:t>
            </a:r>
            <a:endParaRPr lang="en-ZA" b="1" dirty="0"/>
          </a:p>
        </p:txBody>
      </p:sp>
      <p:sp>
        <p:nvSpPr>
          <p:cNvPr id="3" name="Text Placeholder 2">
            <a:extLst>
              <a:ext uri="{FF2B5EF4-FFF2-40B4-BE49-F238E27FC236}">
                <a16:creationId xmlns:a16="http://schemas.microsoft.com/office/drawing/2014/main" id="{4977520E-48F2-4B40-92F2-7ED30C7D2877}"/>
              </a:ext>
            </a:extLst>
          </p:cNvPr>
          <p:cNvSpPr>
            <a:spLocks noGrp="1"/>
          </p:cNvSpPr>
          <p:nvPr>
            <p:ph type="body" sz="quarter" idx="10"/>
          </p:nvPr>
        </p:nvSpPr>
        <p:spPr/>
        <p:txBody>
          <a:bodyPr>
            <a:normAutofit lnSpcReduction="10000"/>
          </a:bodyPr>
          <a:lstStyle/>
          <a:p>
            <a:pPr marL="0" indent="0" algn="just">
              <a:buNone/>
            </a:pPr>
            <a:r>
              <a:rPr lang="en-US" b="1" dirty="0">
                <a:solidFill>
                  <a:srgbClr val="BE4F18"/>
                </a:solidFill>
              </a:rPr>
              <a:t>Stereotypes associated with physical impairments </a:t>
            </a:r>
          </a:p>
          <a:p>
            <a:pPr algn="just"/>
            <a:r>
              <a:rPr lang="en-US" dirty="0"/>
              <a:t>Assumptions, labels and discriminatory practices that risk gender-based violence victimisation. One participant mentioned how physical impairments are assumed to mean mental illness: </a:t>
            </a:r>
          </a:p>
          <a:p>
            <a:pPr marL="0" indent="0" algn="just">
              <a:buNone/>
            </a:pPr>
            <a:endParaRPr lang="en-US" dirty="0"/>
          </a:p>
          <a:p>
            <a:pPr marL="0" indent="0" algn="just">
              <a:buNone/>
            </a:pPr>
            <a:r>
              <a:rPr lang="en-US" i="1" dirty="0"/>
              <a:t>For me one of the biggest thing people often think when you have a physical disability is you are also impacted in a mental way. People with physical disabilities doesn’t necessarily mean mental disability. It’s a wrong assumption, people with disabilities are still people. You got to put the person first, look at a person holistically (participant 3, with cerebral palsy). </a:t>
            </a:r>
          </a:p>
          <a:p>
            <a:pPr marL="0" indent="0" algn="just">
              <a:buNone/>
            </a:pPr>
            <a:endParaRPr lang="en-ZA" b="1" dirty="0">
              <a:solidFill>
                <a:srgbClr val="BE4F18"/>
              </a:solidFill>
            </a:endParaRPr>
          </a:p>
        </p:txBody>
      </p:sp>
    </p:spTree>
    <p:extLst>
      <p:ext uri="{BB962C8B-B14F-4D97-AF65-F5344CB8AC3E}">
        <p14:creationId xmlns:p14="http://schemas.microsoft.com/office/powerpoint/2010/main" val="342585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675C-9B3D-4CBB-8CD4-6D8FCDFAF6E9}"/>
              </a:ext>
            </a:extLst>
          </p:cNvPr>
          <p:cNvSpPr>
            <a:spLocks noGrp="1"/>
          </p:cNvSpPr>
          <p:nvPr>
            <p:ph type="title"/>
          </p:nvPr>
        </p:nvSpPr>
        <p:spPr>
          <a:xfrm>
            <a:off x="685801" y="228601"/>
            <a:ext cx="8139699" cy="993297"/>
          </a:xfrm>
        </p:spPr>
        <p:txBody>
          <a:bodyPr/>
          <a:lstStyle/>
          <a:p>
            <a:pPr algn="just"/>
            <a:r>
              <a:rPr lang="en-US" b="1" dirty="0"/>
              <a:t>Theme 2: Risk factors associated with experiencing gender-based violence </a:t>
            </a:r>
            <a:endParaRPr lang="en-ZA" b="1" dirty="0"/>
          </a:p>
        </p:txBody>
      </p:sp>
      <p:sp>
        <p:nvSpPr>
          <p:cNvPr id="3" name="Text Placeholder 2">
            <a:extLst>
              <a:ext uri="{FF2B5EF4-FFF2-40B4-BE49-F238E27FC236}">
                <a16:creationId xmlns:a16="http://schemas.microsoft.com/office/drawing/2014/main" id="{DA4C3008-1FCE-4427-9A6D-645696FF9298}"/>
              </a:ext>
            </a:extLst>
          </p:cNvPr>
          <p:cNvSpPr>
            <a:spLocks noGrp="1"/>
          </p:cNvSpPr>
          <p:nvPr>
            <p:ph type="body" sz="quarter" idx="10"/>
          </p:nvPr>
        </p:nvSpPr>
        <p:spPr/>
        <p:txBody>
          <a:bodyPr/>
          <a:lstStyle/>
          <a:p>
            <a:pPr marL="0" indent="0" algn="just">
              <a:buNone/>
            </a:pPr>
            <a:r>
              <a:rPr lang="en-US" b="1" dirty="0">
                <a:solidFill>
                  <a:srgbClr val="DB5C1E"/>
                </a:solidFill>
              </a:rPr>
              <a:t>Non disclosure of the violence experienced </a:t>
            </a:r>
          </a:p>
          <a:p>
            <a:pPr algn="just"/>
            <a:r>
              <a:rPr lang="en-US" dirty="0"/>
              <a:t>Non-disclosure can result in perpetuation of victimisation. </a:t>
            </a:r>
          </a:p>
          <a:p>
            <a:pPr algn="just"/>
            <a:endParaRPr lang="en-US" dirty="0"/>
          </a:p>
          <a:p>
            <a:pPr marL="0" indent="0" algn="just">
              <a:buNone/>
            </a:pPr>
            <a:r>
              <a:rPr lang="en-US" i="1" dirty="0"/>
              <a:t>So, when it happened (sexual assault) I spoke to my aunt the next day when she came back. She said I mustn’t say anything to anyone about it and days went on. Academically as well at school I started slowing down. He didn’t stop by then, he kept on doing it for days and weeks, it lasted. Up until I lashed out and broke down at school, attempting to commit suicide (participant 8, with visual impairment). </a:t>
            </a:r>
            <a:endParaRPr lang="en-ZA" i="1" dirty="0"/>
          </a:p>
        </p:txBody>
      </p:sp>
    </p:spTree>
    <p:extLst>
      <p:ext uri="{BB962C8B-B14F-4D97-AF65-F5344CB8AC3E}">
        <p14:creationId xmlns:p14="http://schemas.microsoft.com/office/powerpoint/2010/main" val="137584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D1C3-4618-4315-B2F6-5356ECEF7CF8}"/>
              </a:ext>
            </a:extLst>
          </p:cNvPr>
          <p:cNvSpPr>
            <a:spLocks noGrp="1"/>
          </p:cNvSpPr>
          <p:nvPr>
            <p:ph type="title"/>
          </p:nvPr>
        </p:nvSpPr>
        <p:spPr/>
        <p:txBody>
          <a:bodyPr/>
          <a:lstStyle/>
          <a:p>
            <a:r>
              <a:rPr lang="en-US" b="1" dirty="0"/>
              <a:t>Theme 3: Protective factors </a:t>
            </a:r>
            <a:endParaRPr lang="en-ZA" b="1" dirty="0"/>
          </a:p>
        </p:txBody>
      </p:sp>
      <p:sp>
        <p:nvSpPr>
          <p:cNvPr id="3" name="Text Placeholder 2">
            <a:extLst>
              <a:ext uri="{FF2B5EF4-FFF2-40B4-BE49-F238E27FC236}">
                <a16:creationId xmlns:a16="http://schemas.microsoft.com/office/drawing/2014/main" id="{EB932460-960E-4FCB-8ED0-B97DFBC57C26}"/>
              </a:ext>
            </a:extLst>
          </p:cNvPr>
          <p:cNvSpPr>
            <a:spLocks noGrp="1"/>
          </p:cNvSpPr>
          <p:nvPr>
            <p:ph type="body" sz="quarter" idx="10"/>
          </p:nvPr>
        </p:nvSpPr>
        <p:spPr/>
        <p:txBody>
          <a:bodyPr/>
          <a:lstStyle/>
          <a:p>
            <a:pPr algn="just"/>
            <a:r>
              <a:rPr lang="en-US" dirty="0"/>
              <a:t>Protective factors can enable prevention of further victimisation and promote coping. </a:t>
            </a:r>
          </a:p>
          <a:p>
            <a:pPr marL="0" indent="0" algn="just">
              <a:buNone/>
            </a:pPr>
            <a:endParaRPr lang="en-US" dirty="0"/>
          </a:p>
          <a:p>
            <a:pPr marL="0" indent="0" algn="just">
              <a:buNone/>
            </a:pPr>
            <a:r>
              <a:rPr lang="en-ZA" b="1" dirty="0">
                <a:solidFill>
                  <a:srgbClr val="BE4F18"/>
                </a:solidFill>
              </a:rPr>
              <a:t>Obtaining professional help</a:t>
            </a:r>
          </a:p>
          <a:p>
            <a:pPr marL="0" indent="0" algn="just">
              <a:buNone/>
            </a:pPr>
            <a:r>
              <a:rPr lang="en-ZA" i="1" dirty="0"/>
              <a:t>The teachers became aware of the situation (repeat sexual assault). They called </a:t>
            </a:r>
            <a:r>
              <a:rPr lang="en-US" i="1" dirty="0"/>
              <a:t>aunt in and spoke to her about it and they took the case to the police station. So, I started feeling like it was not my fault because all along I kept on blaming myself thinking it’s my fault (participant 8, with visual impairment).</a:t>
            </a:r>
            <a:endParaRPr lang="en-ZA" i="1" dirty="0"/>
          </a:p>
        </p:txBody>
      </p:sp>
    </p:spTree>
    <p:extLst>
      <p:ext uri="{BB962C8B-B14F-4D97-AF65-F5344CB8AC3E}">
        <p14:creationId xmlns:p14="http://schemas.microsoft.com/office/powerpoint/2010/main" val="391899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1767-1FA9-47A8-BC9E-7B955FF30D0F}"/>
              </a:ext>
            </a:extLst>
          </p:cNvPr>
          <p:cNvSpPr>
            <a:spLocks noGrp="1"/>
          </p:cNvSpPr>
          <p:nvPr>
            <p:ph type="title"/>
          </p:nvPr>
        </p:nvSpPr>
        <p:spPr>
          <a:xfrm>
            <a:off x="685802" y="228601"/>
            <a:ext cx="7522236" cy="781333"/>
          </a:xfrm>
        </p:spPr>
        <p:txBody>
          <a:bodyPr/>
          <a:lstStyle/>
          <a:p>
            <a:r>
              <a:rPr lang="en-US" b="1" dirty="0"/>
              <a:t>Theme 3: Protective factors </a:t>
            </a:r>
            <a:endParaRPr lang="en-ZA" b="1" dirty="0"/>
          </a:p>
        </p:txBody>
      </p:sp>
      <p:sp>
        <p:nvSpPr>
          <p:cNvPr id="3" name="Text Placeholder 2">
            <a:extLst>
              <a:ext uri="{FF2B5EF4-FFF2-40B4-BE49-F238E27FC236}">
                <a16:creationId xmlns:a16="http://schemas.microsoft.com/office/drawing/2014/main" id="{623973CD-5095-46A8-A7D0-0CF19D26FB72}"/>
              </a:ext>
            </a:extLst>
          </p:cNvPr>
          <p:cNvSpPr>
            <a:spLocks noGrp="1"/>
          </p:cNvSpPr>
          <p:nvPr>
            <p:ph type="body" sz="quarter" idx="10"/>
          </p:nvPr>
        </p:nvSpPr>
        <p:spPr>
          <a:xfrm>
            <a:off x="685803" y="1009934"/>
            <a:ext cx="7521575" cy="3316406"/>
          </a:xfrm>
        </p:spPr>
        <p:txBody>
          <a:bodyPr>
            <a:normAutofit fontScale="92500" lnSpcReduction="10000"/>
          </a:bodyPr>
          <a:lstStyle/>
          <a:p>
            <a:pPr marL="0" indent="0" algn="just">
              <a:buNone/>
            </a:pPr>
            <a:r>
              <a:rPr lang="en-US" b="1" dirty="0">
                <a:solidFill>
                  <a:srgbClr val="DB5C1E"/>
                </a:solidFill>
              </a:rPr>
              <a:t>Disclosing violence experienced </a:t>
            </a:r>
          </a:p>
          <a:p>
            <a:pPr marL="0" indent="0" algn="just">
              <a:buNone/>
            </a:pPr>
            <a:r>
              <a:rPr lang="en-US" i="1" dirty="0"/>
              <a:t>Luckily for me I spoke to my supervisor and they took the matter up because it was starting to bother me. Whenever he could come in the office if I am alone, he would try to kiss me and so forth. So I handled the situation very well and early. I reported him and then it stopped there (participant 7, with cerebral palsy).</a:t>
            </a:r>
          </a:p>
          <a:p>
            <a:pPr marL="0" indent="0" algn="just">
              <a:buNone/>
            </a:pPr>
            <a:endParaRPr lang="en-US" i="1" dirty="0"/>
          </a:p>
          <a:p>
            <a:pPr marL="0" indent="0" algn="just">
              <a:buNone/>
            </a:pPr>
            <a:r>
              <a:rPr lang="en-US" b="1" dirty="0">
                <a:solidFill>
                  <a:srgbClr val="BE4F18"/>
                </a:solidFill>
              </a:rPr>
              <a:t>Self acceptance of one’s condition</a:t>
            </a:r>
          </a:p>
          <a:p>
            <a:pPr marL="0" indent="0" algn="just">
              <a:buNone/>
            </a:pPr>
            <a:r>
              <a:rPr lang="en-US" i="1" dirty="0"/>
              <a:t>I think the first one is the attitude you carry yourself with. If you carry yourself with an attitude of I am confident and I am not passive, I am more of an assertive person. That already scares away a lot of people from mistreating you (participant 10, with visual impairment).</a:t>
            </a:r>
          </a:p>
          <a:p>
            <a:pPr algn="just"/>
            <a:endParaRPr lang="en-ZA" dirty="0"/>
          </a:p>
        </p:txBody>
      </p:sp>
    </p:spTree>
    <p:extLst>
      <p:ext uri="{BB962C8B-B14F-4D97-AF65-F5344CB8AC3E}">
        <p14:creationId xmlns:p14="http://schemas.microsoft.com/office/powerpoint/2010/main" val="203477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1AFC-1230-41F9-BE4C-005570BBD7E0}"/>
              </a:ext>
            </a:extLst>
          </p:cNvPr>
          <p:cNvSpPr>
            <a:spLocks noGrp="1"/>
          </p:cNvSpPr>
          <p:nvPr>
            <p:ph type="title"/>
          </p:nvPr>
        </p:nvSpPr>
        <p:spPr/>
        <p:txBody>
          <a:bodyPr/>
          <a:lstStyle/>
          <a:p>
            <a:pPr algn="just"/>
            <a:r>
              <a:rPr lang="en-US" b="1" dirty="0"/>
              <a:t>Conclusions </a:t>
            </a:r>
            <a:endParaRPr lang="en-ZA" b="1" dirty="0"/>
          </a:p>
        </p:txBody>
      </p:sp>
      <p:sp>
        <p:nvSpPr>
          <p:cNvPr id="3" name="Text Placeholder 2">
            <a:extLst>
              <a:ext uri="{FF2B5EF4-FFF2-40B4-BE49-F238E27FC236}">
                <a16:creationId xmlns:a16="http://schemas.microsoft.com/office/drawing/2014/main" id="{F5E5BE44-7090-49E1-8825-C1B1E1B6182E}"/>
              </a:ext>
            </a:extLst>
          </p:cNvPr>
          <p:cNvSpPr>
            <a:spLocks noGrp="1"/>
          </p:cNvSpPr>
          <p:nvPr>
            <p:ph type="body" sz="quarter" idx="10"/>
          </p:nvPr>
        </p:nvSpPr>
        <p:spPr/>
        <p:txBody>
          <a:bodyPr/>
          <a:lstStyle/>
          <a:p>
            <a:pPr algn="just"/>
            <a:r>
              <a:rPr lang="en-US" dirty="0"/>
              <a:t>Gender based violence among women with physical impairments is an existing reality</a:t>
            </a:r>
          </a:p>
          <a:p>
            <a:pPr algn="just"/>
            <a:r>
              <a:rPr lang="en-US" dirty="0"/>
              <a:t>They suffer double risk of gender based violence due to gender and disability</a:t>
            </a:r>
          </a:p>
          <a:p>
            <a:pPr algn="just"/>
            <a:r>
              <a:rPr lang="en-US" dirty="0"/>
              <a:t>Thus making them more vulnerable to severe forms of GBV </a:t>
            </a:r>
          </a:p>
          <a:p>
            <a:pPr algn="just"/>
            <a:r>
              <a:rPr lang="en-US" dirty="0"/>
              <a:t>There are risk factors that increase the likelihood of violence</a:t>
            </a:r>
          </a:p>
          <a:p>
            <a:pPr algn="just"/>
            <a:r>
              <a:rPr lang="en-US" dirty="0"/>
              <a:t>However, protective factors prevent further victimisation &amp; promotes coping </a:t>
            </a:r>
          </a:p>
          <a:p>
            <a:pPr algn="just"/>
            <a:r>
              <a:rPr lang="en-US" dirty="0"/>
              <a:t>Protective factors can influence development of strategic responses or measures to address GBV among this cohort </a:t>
            </a:r>
          </a:p>
          <a:p>
            <a:pPr algn="just"/>
            <a:endParaRPr lang="en-ZA" dirty="0"/>
          </a:p>
        </p:txBody>
      </p:sp>
    </p:spTree>
    <p:extLst>
      <p:ext uri="{BB962C8B-B14F-4D97-AF65-F5344CB8AC3E}">
        <p14:creationId xmlns:p14="http://schemas.microsoft.com/office/powerpoint/2010/main" val="418828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C02-6E2C-4B65-A4AD-E5A7AFF8DA83}"/>
              </a:ext>
            </a:extLst>
          </p:cNvPr>
          <p:cNvSpPr>
            <a:spLocks noGrp="1"/>
          </p:cNvSpPr>
          <p:nvPr>
            <p:ph type="title"/>
          </p:nvPr>
        </p:nvSpPr>
        <p:spPr/>
        <p:txBody>
          <a:bodyPr/>
          <a:lstStyle/>
          <a:p>
            <a:r>
              <a:rPr lang="en-US" b="1" dirty="0"/>
              <a:t>Recommendations </a:t>
            </a:r>
            <a:endParaRPr lang="en-ZA" b="1" dirty="0"/>
          </a:p>
        </p:txBody>
      </p:sp>
      <p:sp>
        <p:nvSpPr>
          <p:cNvPr id="3" name="Text Placeholder 2">
            <a:extLst>
              <a:ext uri="{FF2B5EF4-FFF2-40B4-BE49-F238E27FC236}">
                <a16:creationId xmlns:a16="http://schemas.microsoft.com/office/drawing/2014/main" id="{41C3C5CE-9B14-4487-8212-F7A97AF19D19}"/>
              </a:ext>
            </a:extLst>
          </p:cNvPr>
          <p:cNvSpPr>
            <a:spLocks noGrp="1"/>
          </p:cNvSpPr>
          <p:nvPr>
            <p:ph type="body" sz="quarter" idx="10"/>
          </p:nvPr>
        </p:nvSpPr>
        <p:spPr/>
        <p:txBody>
          <a:bodyPr/>
          <a:lstStyle/>
          <a:p>
            <a:r>
              <a:rPr lang="en-US" dirty="0"/>
              <a:t>GBV multi-sectorial response strategies ought to be inclusive of women with physical impairments </a:t>
            </a:r>
          </a:p>
          <a:p>
            <a:r>
              <a:rPr lang="en-US" dirty="0"/>
              <a:t>Increased representation in GBV research and policies</a:t>
            </a:r>
          </a:p>
          <a:p>
            <a:r>
              <a:rPr lang="en-US" dirty="0"/>
              <a:t>Social work family assessments and education </a:t>
            </a:r>
          </a:p>
          <a:p>
            <a:r>
              <a:rPr lang="en-US" dirty="0"/>
              <a:t>Public education that challenge and demystify stereotypes associated with gender and disabilities. </a:t>
            </a:r>
            <a:endParaRPr lang="en-ZA" dirty="0"/>
          </a:p>
        </p:txBody>
      </p:sp>
    </p:spTree>
    <p:extLst>
      <p:ext uri="{BB962C8B-B14F-4D97-AF65-F5344CB8AC3E}">
        <p14:creationId xmlns:p14="http://schemas.microsoft.com/office/powerpoint/2010/main" val="202846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301" y="1048570"/>
            <a:ext cx="6083928" cy="2904532"/>
          </a:xfrm>
        </p:spPr>
        <p:txBody>
          <a:bodyPr>
            <a:normAutofit fontScale="90000"/>
          </a:bodyPr>
          <a:lstStyle/>
          <a:p>
            <a:r>
              <a:rPr lang="en-US" b="1" dirty="0"/>
              <a:t>THE END</a:t>
            </a:r>
            <a:br>
              <a:rPr lang="en-US" b="1" dirty="0"/>
            </a:br>
            <a:br>
              <a:rPr lang="en-US" b="1" dirty="0"/>
            </a:br>
            <a:r>
              <a:rPr lang="en-US" sz="4800" b="1" dirty="0"/>
              <a:t>Thank you for your attention </a:t>
            </a:r>
            <a:endParaRPr lang="en-ZA" b="1" dirty="0"/>
          </a:p>
        </p:txBody>
      </p:sp>
    </p:spTree>
    <p:extLst>
      <p:ext uri="{BB962C8B-B14F-4D97-AF65-F5344CB8AC3E}">
        <p14:creationId xmlns:p14="http://schemas.microsoft.com/office/powerpoint/2010/main" val="390931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b="1" dirty="0"/>
              <a:t>Presentation layout </a:t>
            </a:r>
            <a:endParaRPr lang="en-ZA" b="1" dirty="0"/>
          </a:p>
        </p:txBody>
      </p:sp>
      <p:sp>
        <p:nvSpPr>
          <p:cNvPr id="12" name="Text Placeholder 11"/>
          <p:cNvSpPr>
            <a:spLocks noGrp="1"/>
          </p:cNvSpPr>
          <p:nvPr>
            <p:ph type="body" sz="quarter" idx="10"/>
          </p:nvPr>
        </p:nvSpPr>
        <p:spPr/>
        <p:txBody>
          <a:bodyPr/>
          <a:lstStyle/>
          <a:p>
            <a:r>
              <a:rPr lang="en-US" dirty="0"/>
              <a:t>Introduction and background </a:t>
            </a:r>
          </a:p>
          <a:p>
            <a:r>
              <a:rPr lang="en-US" dirty="0"/>
              <a:t>Goal and objectives of the study</a:t>
            </a:r>
          </a:p>
          <a:p>
            <a:r>
              <a:rPr lang="en-US" dirty="0"/>
              <a:t>Research methodology</a:t>
            </a:r>
          </a:p>
          <a:p>
            <a:r>
              <a:rPr lang="en-US" dirty="0"/>
              <a:t>Study findings</a:t>
            </a:r>
          </a:p>
          <a:p>
            <a:r>
              <a:rPr lang="en-US" dirty="0"/>
              <a:t>Conclusions </a:t>
            </a:r>
          </a:p>
          <a:p>
            <a:r>
              <a:rPr lang="en-US" dirty="0"/>
              <a:t>Recommendations </a:t>
            </a:r>
            <a:endParaRPr lang="en-ZA" dirty="0"/>
          </a:p>
        </p:txBody>
      </p:sp>
    </p:spTree>
    <p:extLst>
      <p:ext uri="{BB962C8B-B14F-4D97-AF65-F5344CB8AC3E}">
        <p14:creationId xmlns:p14="http://schemas.microsoft.com/office/powerpoint/2010/main" val="157038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and background </a:t>
            </a:r>
            <a:endParaRPr lang="en-ZA" b="1" dirty="0"/>
          </a:p>
        </p:txBody>
      </p:sp>
      <p:sp>
        <p:nvSpPr>
          <p:cNvPr id="3" name="Content Placeholder 2"/>
          <p:cNvSpPr>
            <a:spLocks noGrp="1"/>
          </p:cNvSpPr>
          <p:nvPr>
            <p:ph idx="1"/>
          </p:nvPr>
        </p:nvSpPr>
        <p:spPr/>
        <p:txBody>
          <a:bodyPr/>
          <a:lstStyle/>
          <a:p>
            <a:r>
              <a:rPr lang="en-GB" dirty="0"/>
              <a:t>Gender is a socially formulated role instilled through socialisation</a:t>
            </a:r>
          </a:p>
          <a:p>
            <a:r>
              <a:rPr lang="en-GB" dirty="0"/>
              <a:t>Gender inequality &amp; conservative norms cause GBV (Graaff &amp; Heinecken, 2017)</a:t>
            </a:r>
          </a:p>
          <a:p>
            <a:r>
              <a:rPr lang="en-GB" dirty="0"/>
              <a:t>Though a country with progressive legislation, SA is still battling GBV.</a:t>
            </a:r>
          </a:p>
          <a:p>
            <a:r>
              <a:rPr lang="en-GB" dirty="0"/>
              <a:t>Disability is a risk marker of GBV (Valentine et al., 2019)</a:t>
            </a:r>
          </a:p>
          <a:p>
            <a:r>
              <a:rPr lang="en-GB" dirty="0"/>
              <a:t>Women with disabilities are exposed to GBV, more than women without disabilities and men with disabilities </a:t>
            </a:r>
          </a:p>
          <a:p>
            <a:pPr algn="just"/>
            <a:r>
              <a:rPr lang="en-GB" dirty="0"/>
              <a:t>There is less representation of women with physical impairments in GBV research in SA</a:t>
            </a:r>
            <a:endParaRPr lang="en-ZA" dirty="0"/>
          </a:p>
        </p:txBody>
      </p:sp>
    </p:spTree>
    <p:extLst>
      <p:ext uri="{BB962C8B-B14F-4D97-AF65-F5344CB8AC3E}">
        <p14:creationId xmlns:p14="http://schemas.microsoft.com/office/powerpoint/2010/main" val="184003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2C8C-33D3-4849-9686-E2B4175DB864}"/>
              </a:ext>
            </a:extLst>
          </p:cNvPr>
          <p:cNvSpPr>
            <a:spLocks noGrp="1"/>
          </p:cNvSpPr>
          <p:nvPr>
            <p:ph type="title"/>
          </p:nvPr>
        </p:nvSpPr>
        <p:spPr/>
        <p:txBody>
          <a:bodyPr/>
          <a:lstStyle/>
          <a:p>
            <a:pPr algn="just"/>
            <a:r>
              <a:rPr lang="en-US" b="1" dirty="0"/>
              <a:t>Goal and objectives of the study</a:t>
            </a:r>
            <a:endParaRPr lang="en-ZA" b="1" dirty="0"/>
          </a:p>
        </p:txBody>
      </p:sp>
      <p:sp>
        <p:nvSpPr>
          <p:cNvPr id="3" name="Text Placeholder 2">
            <a:extLst>
              <a:ext uri="{FF2B5EF4-FFF2-40B4-BE49-F238E27FC236}">
                <a16:creationId xmlns:a16="http://schemas.microsoft.com/office/drawing/2014/main" id="{22B97793-3621-4243-8FA0-140A93D4E984}"/>
              </a:ext>
            </a:extLst>
          </p:cNvPr>
          <p:cNvSpPr>
            <a:spLocks noGrp="1"/>
          </p:cNvSpPr>
          <p:nvPr>
            <p:ph type="body" sz="quarter" idx="10"/>
          </p:nvPr>
        </p:nvSpPr>
        <p:spPr/>
        <p:txBody>
          <a:bodyPr/>
          <a:lstStyle/>
          <a:p>
            <a:pPr marL="0" indent="0" algn="just">
              <a:buNone/>
            </a:pPr>
            <a:r>
              <a:rPr lang="en-US" b="1" dirty="0"/>
              <a:t>Goal: </a:t>
            </a:r>
          </a:p>
          <a:p>
            <a:pPr algn="just"/>
            <a:r>
              <a:rPr lang="en-US" dirty="0"/>
              <a:t>To explore &amp; describe gender-based violence experiences among women with physical impairments in Tshwane Metro, Pretoria</a:t>
            </a:r>
          </a:p>
          <a:p>
            <a:pPr marL="0" indent="0" algn="just">
              <a:buNone/>
            </a:pPr>
            <a:r>
              <a:rPr lang="en-US" b="1" dirty="0"/>
              <a:t>Objectives: </a:t>
            </a:r>
          </a:p>
          <a:p>
            <a:pPr algn="just"/>
            <a:r>
              <a:rPr lang="en-US" dirty="0"/>
              <a:t>to explore forms of gender-based violence women with physical impairments experience</a:t>
            </a:r>
          </a:p>
          <a:p>
            <a:pPr algn="just"/>
            <a:r>
              <a:rPr lang="en-US" dirty="0"/>
              <a:t>To ascertain risk &amp; protective factors for GBV against women with physical impairments </a:t>
            </a:r>
          </a:p>
          <a:p>
            <a:pPr algn="just"/>
            <a:r>
              <a:rPr lang="en-US" dirty="0"/>
              <a:t>To recommend social workers’ multi-disciplinary collaborations in GBV initiatives to protect women with physical impairments </a:t>
            </a:r>
          </a:p>
          <a:p>
            <a:pPr marL="0" indent="0">
              <a:buNone/>
            </a:pPr>
            <a:endParaRPr lang="en-ZA" dirty="0"/>
          </a:p>
        </p:txBody>
      </p:sp>
    </p:spTree>
    <p:extLst>
      <p:ext uri="{BB962C8B-B14F-4D97-AF65-F5344CB8AC3E}">
        <p14:creationId xmlns:p14="http://schemas.microsoft.com/office/powerpoint/2010/main" val="384364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2934-A6CF-8FA1-28F9-3E82013958B4}"/>
              </a:ext>
            </a:extLst>
          </p:cNvPr>
          <p:cNvSpPr>
            <a:spLocks noGrp="1"/>
          </p:cNvSpPr>
          <p:nvPr>
            <p:ph type="title"/>
          </p:nvPr>
        </p:nvSpPr>
        <p:spPr/>
        <p:txBody>
          <a:bodyPr/>
          <a:lstStyle/>
          <a:p>
            <a:pPr algn="just"/>
            <a:r>
              <a:rPr lang="en-US" b="1" dirty="0"/>
              <a:t>Research methodology </a:t>
            </a:r>
            <a:endParaRPr lang="en-ZA" b="1" dirty="0"/>
          </a:p>
        </p:txBody>
      </p:sp>
      <p:sp>
        <p:nvSpPr>
          <p:cNvPr id="3" name="Text Placeholder 2">
            <a:extLst>
              <a:ext uri="{FF2B5EF4-FFF2-40B4-BE49-F238E27FC236}">
                <a16:creationId xmlns:a16="http://schemas.microsoft.com/office/drawing/2014/main" id="{39CB8146-512D-288E-E36F-B1E4817C5E34}"/>
              </a:ext>
            </a:extLst>
          </p:cNvPr>
          <p:cNvSpPr>
            <a:spLocks noGrp="1"/>
          </p:cNvSpPr>
          <p:nvPr>
            <p:ph type="body" sz="quarter" idx="10"/>
          </p:nvPr>
        </p:nvSpPr>
        <p:spPr/>
        <p:txBody>
          <a:bodyPr>
            <a:normAutofit fontScale="92500" lnSpcReduction="10000"/>
          </a:bodyPr>
          <a:lstStyle/>
          <a:p>
            <a:pPr algn="just"/>
            <a:r>
              <a:rPr lang="en-US" b="1" dirty="0"/>
              <a:t>Research approach: </a:t>
            </a:r>
            <a:r>
              <a:rPr lang="en-US" dirty="0"/>
              <a:t>qualitative </a:t>
            </a:r>
          </a:p>
          <a:p>
            <a:pPr algn="just"/>
            <a:r>
              <a:rPr lang="en-US" b="1" dirty="0"/>
              <a:t>Research design: </a:t>
            </a:r>
            <a:r>
              <a:rPr lang="en-US" dirty="0"/>
              <a:t>case study </a:t>
            </a:r>
          </a:p>
          <a:p>
            <a:pPr algn="just"/>
            <a:r>
              <a:rPr lang="en-US" b="1" dirty="0"/>
              <a:t>Type of research: </a:t>
            </a:r>
            <a:r>
              <a:rPr lang="en-US" dirty="0"/>
              <a:t>applied </a:t>
            </a:r>
          </a:p>
          <a:p>
            <a:pPr algn="just"/>
            <a:r>
              <a:rPr lang="en-US" b="1" dirty="0"/>
              <a:t>Sampling strategy: </a:t>
            </a:r>
            <a:r>
              <a:rPr lang="en-US" dirty="0"/>
              <a:t>purposive sampling </a:t>
            </a:r>
          </a:p>
          <a:p>
            <a:pPr algn="just"/>
            <a:r>
              <a:rPr lang="en-US" b="1" dirty="0"/>
              <a:t>Sample: </a:t>
            </a:r>
            <a:r>
              <a:rPr lang="en-US" dirty="0"/>
              <a:t>12 women with physical impairments living in Tshwane Metro</a:t>
            </a:r>
          </a:p>
          <a:p>
            <a:pPr algn="just"/>
            <a:r>
              <a:rPr lang="en-US" b="1" dirty="0"/>
              <a:t>Data collection: </a:t>
            </a:r>
            <a:r>
              <a:rPr lang="en-US" dirty="0"/>
              <a:t>semi-structured open-ended interviews </a:t>
            </a:r>
          </a:p>
          <a:p>
            <a:pPr algn="just"/>
            <a:r>
              <a:rPr lang="en-US" b="1" dirty="0"/>
              <a:t>Data analysis: </a:t>
            </a:r>
            <a:r>
              <a:rPr lang="en-US" dirty="0"/>
              <a:t>thematic analysis </a:t>
            </a:r>
          </a:p>
          <a:p>
            <a:pPr algn="just"/>
            <a:r>
              <a:rPr lang="en-US" b="1" dirty="0"/>
              <a:t>Data quality: Trustworthiness</a:t>
            </a:r>
          </a:p>
          <a:p>
            <a:pPr algn="just"/>
            <a:r>
              <a:rPr lang="en-US" b="1" dirty="0"/>
              <a:t>Ethical considerations: </a:t>
            </a:r>
            <a:r>
              <a:rPr lang="en-US" dirty="0"/>
              <a:t>informed consent, avoidance of harm, confidentiality &amp; anonymity, voluntary participation, permission to conduct the study</a:t>
            </a:r>
            <a:endParaRPr lang="en-ZA" b="1" dirty="0"/>
          </a:p>
        </p:txBody>
      </p:sp>
    </p:spTree>
    <p:extLst>
      <p:ext uri="{BB962C8B-B14F-4D97-AF65-F5344CB8AC3E}">
        <p14:creationId xmlns:p14="http://schemas.microsoft.com/office/powerpoint/2010/main" val="159583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FD69-3C5B-46F6-8636-E0A8DB643940}"/>
              </a:ext>
            </a:extLst>
          </p:cNvPr>
          <p:cNvSpPr>
            <a:spLocks noGrp="1"/>
          </p:cNvSpPr>
          <p:nvPr>
            <p:ph type="title"/>
          </p:nvPr>
        </p:nvSpPr>
        <p:spPr>
          <a:xfrm>
            <a:off x="685803" y="66943"/>
            <a:ext cx="7522236" cy="441058"/>
          </a:xfrm>
        </p:spPr>
        <p:txBody>
          <a:bodyPr/>
          <a:lstStyle/>
          <a:p>
            <a:pPr algn="just"/>
            <a:r>
              <a:rPr lang="en-US" b="1" dirty="0"/>
              <a:t>Socio-demographic information </a:t>
            </a:r>
            <a:endParaRPr lang="en-ZA" b="1" dirty="0"/>
          </a:p>
        </p:txBody>
      </p:sp>
      <p:sp>
        <p:nvSpPr>
          <p:cNvPr id="3" name="Text Placeholder 2">
            <a:extLst>
              <a:ext uri="{FF2B5EF4-FFF2-40B4-BE49-F238E27FC236}">
                <a16:creationId xmlns:a16="http://schemas.microsoft.com/office/drawing/2014/main" id="{BF7CB99F-E11E-4A90-AD41-73D784564C38}"/>
              </a:ext>
            </a:extLst>
          </p:cNvPr>
          <p:cNvSpPr>
            <a:spLocks noGrp="1"/>
          </p:cNvSpPr>
          <p:nvPr>
            <p:ph type="body" sz="quarter" idx="10"/>
          </p:nvPr>
        </p:nvSpPr>
        <p:spPr/>
        <p:txBody>
          <a:bodyPr>
            <a:normAutofit/>
          </a:bodyPr>
          <a:lstStyle/>
          <a:p>
            <a:pPr marL="0" indent="0" algn="just">
              <a:buNone/>
            </a:pPr>
            <a:endParaRPr lang="en-US" sz="1200" dirty="0">
              <a:latin typeface="+mn-lt"/>
            </a:endParaRPr>
          </a:p>
          <a:p>
            <a:pPr marL="0" indent="0" algn="just">
              <a:buNone/>
            </a:pPr>
            <a:endParaRPr lang="en-ZA" sz="1200" dirty="0">
              <a:latin typeface="+mn-lt"/>
            </a:endParaRPr>
          </a:p>
        </p:txBody>
      </p:sp>
      <p:graphicFrame>
        <p:nvGraphicFramePr>
          <p:cNvPr id="5" name="Table 5">
            <a:extLst>
              <a:ext uri="{FF2B5EF4-FFF2-40B4-BE49-F238E27FC236}">
                <a16:creationId xmlns:a16="http://schemas.microsoft.com/office/drawing/2014/main" id="{CDE82AD6-E6D1-47F2-9B98-33DF75324E78}"/>
              </a:ext>
            </a:extLst>
          </p:cNvPr>
          <p:cNvGraphicFramePr>
            <a:graphicFrameLocks noGrp="1"/>
          </p:cNvGraphicFramePr>
          <p:nvPr>
            <p:extLst>
              <p:ext uri="{D42A27DB-BD31-4B8C-83A1-F6EECF244321}">
                <p14:modId xmlns:p14="http://schemas.microsoft.com/office/powerpoint/2010/main" val="9140808"/>
              </p:ext>
            </p:extLst>
          </p:nvPr>
        </p:nvGraphicFramePr>
        <p:xfrm>
          <a:off x="336060" y="508001"/>
          <a:ext cx="8002955" cy="4450080"/>
        </p:xfrm>
        <a:graphic>
          <a:graphicData uri="http://schemas.openxmlformats.org/drawingml/2006/table">
            <a:tbl>
              <a:tblPr firstRow="1" bandRow="1">
                <a:tableStyleId>{5C22544A-7EE6-4342-B048-85BDC9FD1C3A}</a:tableStyleId>
              </a:tblPr>
              <a:tblGrid>
                <a:gridCol w="570524">
                  <a:extLst>
                    <a:ext uri="{9D8B030D-6E8A-4147-A177-3AD203B41FA5}">
                      <a16:colId xmlns:a16="http://schemas.microsoft.com/office/drawing/2014/main" val="1191415628"/>
                    </a:ext>
                  </a:extLst>
                </a:gridCol>
                <a:gridCol w="601785">
                  <a:extLst>
                    <a:ext uri="{9D8B030D-6E8A-4147-A177-3AD203B41FA5}">
                      <a16:colId xmlns:a16="http://schemas.microsoft.com/office/drawing/2014/main" val="2811066151"/>
                    </a:ext>
                  </a:extLst>
                </a:gridCol>
                <a:gridCol w="633046">
                  <a:extLst>
                    <a:ext uri="{9D8B030D-6E8A-4147-A177-3AD203B41FA5}">
                      <a16:colId xmlns:a16="http://schemas.microsoft.com/office/drawing/2014/main" val="3988318885"/>
                    </a:ext>
                  </a:extLst>
                </a:gridCol>
                <a:gridCol w="1258277">
                  <a:extLst>
                    <a:ext uri="{9D8B030D-6E8A-4147-A177-3AD203B41FA5}">
                      <a16:colId xmlns:a16="http://schemas.microsoft.com/office/drawing/2014/main" val="2736995804"/>
                    </a:ext>
                  </a:extLst>
                </a:gridCol>
                <a:gridCol w="1195754">
                  <a:extLst>
                    <a:ext uri="{9D8B030D-6E8A-4147-A177-3AD203B41FA5}">
                      <a16:colId xmlns:a16="http://schemas.microsoft.com/office/drawing/2014/main" val="3148082255"/>
                    </a:ext>
                  </a:extLst>
                </a:gridCol>
                <a:gridCol w="1234831">
                  <a:extLst>
                    <a:ext uri="{9D8B030D-6E8A-4147-A177-3AD203B41FA5}">
                      <a16:colId xmlns:a16="http://schemas.microsoft.com/office/drawing/2014/main" val="503859816"/>
                    </a:ext>
                  </a:extLst>
                </a:gridCol>
                <a:gridCol w="1383323">
                  <a:extLst>
                    <a:ext uri="{9D8B030D-6E8A-4147-A177-3AD203B41FA5}">
                      <a16:colId xmlns:a16="http://schemas.microsoft.com/office/drawing/2014/main" val="878793685"/>
                    </a:ext>
                  </a:extLst>
                </a:gridCol>
                <a:gridCol w="1125415">
                  <a:extLst>
                    <a:ext uri="{9D8B030D-6E8A-4147-A177-3AD203B41FA5}">
                      <a16:colId xmlns:a16="http://schemas.microsoft.com/office/drawing/2014/main" val="577830219"/>
                    </a:ext>
                  </a:extLst>
                </a:gridCol>
              </a:tblGrid>
              <a:tr h="429206">
                <a:tc>
                  <a:txBody>
                    <a:bodyPr/>
                    <a:lstStyle/>
                    <a:p>
                      <a:endParaRPr lang="en-ZA" dirty="0"/>
                    </a:p>
                  </a:txBody>
                  <a:tcPr/>
                </a:tc>
                <a:tc>
                  <a:txBody>
                    <a:bodyPr/>
                    <a:lstStyle/>
                    <a:p>
                      <a:pPr algn="just"/>
                      <a:r>
                        <a:rPr lang="en-US" sz="1400" dirty="0"/>
                        <a:t>Age </a:t>
                      </a:r>
                      <a:endParaRPr lang="en-ZA" sz="1400" dirty="0"/>
                    </a:p>
                  </a:txBody>
                  <a:tcPr/>
                </a:tc>
                <a:tc>
                  <a:txBody>
                    <a:bodyPr/>
                    <a:lstStyle/>
                    <a:p>
                      <a:r>
                        <a:rPr lang="en-US" sz="1400" dirty="0"/>
                        <a:t>Race </a:t>
                      </a:r>
                      <a:endParaRPr lang="en-ZA" sz="1400" dirty="0"/>
                    </a:p>
                  </a:txBody>
                  <a:tcPr/>
                </a:tc>
                <a:tc>
                  <a:txBody>
                    <a:bodyPr/>
                    <a:lstStyle/>
                    <a:p>
                      <a:r>
                        <a:rPr lang="en-US" sz="1400" dirty="0"/>
                        <a:t>Home language </a:t>
                      </a:r>
                      <a:endParaRPr lang="en-ZA" sz="1400" dirty="0"/>
                    </a:p>
                  </a:txBody>
                  <a:tcPr/>
                </a:tc>
                <a:tc>
                  <a:txBody>
                    <a:bodyPr/>
                    <a:lstStyle/>
                    <a:p>
                      <a:r>
                        <a:rPr lang="en-US" sz="1400" dirty="0"/>
                        <a:t>Marital status </a:t>
                      </a:r>
                      <a:endParaRPr lang="en-ZA" sz="1400" dirty="0"/>
                    </a:p>
                  </a:txBody>
                  <a:tcPr/>
                </a:tc>
                <a:tc>
                  <a:txBody>
                    <a:bodyPr/>
                    <a:lstStyle/>
                    <a:p>
                      <a:r>
                        <a:rPr lang="en-US" sz="1400" dirty="0"/>
                        <a:t>Highest qualification </a:t>
                      </a:r>
                      <a:endParaRPr lang="en-ZA" sz="1400" dirty="0"/>
                    </a:p>
                  </a:txBody>
                  <a:tcPr/>
                </a:tc>
                <a:tc>
                  <a:txBody>
                    <a:bodyPr/>
                    <a:lstStyle/>
                    <a:p>
                      <a:r>
                        <a:rPr lang="en-US" sz="1400" dirty="0"/>
                        <a:t>Employment status </a:t>
                      </a:r>
                      <a:endParaRPr lang="en-ZA" sz="1400" dirty="0"/>
                    </a:p>
                  </a:txBody>
                  <a:tcPr/>
                </a:tc>
                <a:tc>
                  <a:txBody>
                    <a:bodyPr/>
                    <a:lstStyle/>
                    <a:p>
                      <a:r>
                        <a:rPr lang="en-US" sz="1400" dirty="0"/>
                        <a:t>Type of impairment  </a:t>
                      </a:r>
                      <a:endParaRPr lang="en-ZA" sz="1400" dirty="0"/>
                    </a:p>
                  </a:txBody>
                  <a:tcPr/>
                </a:tc>
                <a:extLst>
                  <a:ext uri="{0D108BD9-81ED-4DB2-BD59-A6C34878D82A}">
                    <a16:rowId xmlns:a16="http://schemas.microsoft.com/office/drawing/2014/main" val="875613095"/>
                  </a:ext>
                </a:extLst>
              </a:tr>
              <a:tr h="163189">
                <a:tc>
                  <a:txBody>
                    <a:bodyPr/>
                    <a:lstStyle/>
                    <a:p>
                      <a:pPr algn="just">
                        <a:lnSpc>
                          <a:spcPct val="100000"/>
                        </a:lnSpc>
                      </a:pPr>
                      <a:r>
                        <a:rPr lang="en-US" sz="1200" b="0" dirty="0">
                          <a:latin typeface="+mn-lt"/>
                        </a:rPr>
                        <a:t>1</a:t>
                      </a:r>
                      <a:endParaRPr lang="en-ZA" sz="1200" b="0" dirty="0">
                        <a:latin typeface="+mn-lt"/>
                      </a:endParaRPr>
                    </a:p>
                  </a:txBody>
                  <a:tcPr/>
                </a:tc>
                <a:tc>
                  <a:txBody>
                    <a:bodyPr/>
                    <a:lstStyle/>
                    <a:p>
                      <a:pPr algn="just">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26</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Black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Zulu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Tertiary level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Employed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Cerebral palsy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1405987156"/>
                  </a:ext>
                </a:extLst>
              </a:tr>
              <a:tr h="0">
                <a:tc>
                  <a:txBody>
                    <a:bodyPr/>
                    <a:lstStyle/>
                    <a:p>
                      <a:pPr algn="just">
                        <a:lnSpc>
                          <a:spcPct val="100000"/>
                        </a:lnSpc>
                      </a:pPr>
                      <a:r>
                        <a:rPr lang="en-US" sz="1200" b="0" dirty="0">
                          <a:latin typeface="+mn-lt"/>
                        </a:rPr>
                        <a:t>2</a:t>
                      </a:r>
                      <a:endParaRPr lang="en-ZA" sz="1200" b="0" dirty="0">
                        <a:latin typeface="+mn-lt"/>
                      </a:endParaRPr>
                    </a:p>
                  </a:txBody>
                  <a:tcPr/>
                </a:tc>
                <a:tc>
                  <a:txBody>
                    <a:bodyPr/>
                    <a:lstStyle/>
                    <a:p>
                      <a:pPr algn="just">
                        <a:lnSpc>
                          <a:spcPct val="100000"/>
                        </a:lnSpc>
                        <a:spcAft>
                          <a:spcPts val="0"/>
                        </a:spcAft>
                      </a:pPr>
                      <a:r>
                        <a:rPr lang="en-GB" sz="1200" dirty="0">
                          <a:effectLst/>
                          <a:latin typeface="+mn-lt"/>
                        </a:rPr>
                        <a:t>22</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a:effectLst/>
                        </a:rPr>
                        <a:t>Black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Tsonga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2562054758"/>
                  </a:ext>
                </a:extLst>
              </a:tr>
              <a:tr h="0">
                <a:tc>
                  <a:txBody>
                    <a:bodyPr/>
                    <a:lstStyle/>
                    <a:p>
                      <a:pPr algn="just">
                        <a:lnSpc>
                          <a:spcPct val="100000"/>
                        </a:lnSpc>
                      </a:pPr>
                      <a:r>
                        <a:rPr lang="en-US" sz="1200" b="0" dirty="0">
                          <a:latin typeface="+mn-lt"/>
                        </a:rPr>
                        <a:t>3</a:t>
                      </a:r>
                      <a:endParaRPr lang="en-ZA" sz="1200" b="0" dirty="0">
                        <a:latin typeface="+mn-lt"/>
                      </a:endParaRPr>
                    </a:p>
                  </a:txBody>
                  <a:tcPr/>
                </a:tc>
                <a:tc>
                  <a:txBody>
                    <a:bodyPr/>
                    <a:lstStyle/>
                    <a:p>
                      <a:pPr algn="just">
                        <a:lnSpc>
                          <a:spcPct val="100000"/>
                        </a:lnSpc>
                        <a:spcAft>
                          <a:spcPts val="0"/>
                        </a:spcAft>
                      </a:pPr>
                      <a:r>
                        <a:rPr lang="en-GB" sz="1200" dirty="0">
                          <a:effectLst/>
                          <a:latin typeface="+mn-lt"/>
                          <a:ea typeface="Calibri" panose="020F0502020204030204" pitchFamily="34" charset="0"/>
                          <a:cs typeface="Times New Roman" panose="02020603050405020304" pitchFamily="18" charset="0"/>
                        </a:rPr>
                        <a:t>38</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White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English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Tertiary level</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Employed part time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Cerebral palsy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3308811636"/>
                  </a:ext>
                </a:extLst>
              </a:tr>
              <a:tr h="124357">
                <a:tc>
                  <a:txBody>
                    <a:bodyPr/>
                    <a:lstStyle/>
                    <a:p>
                      <a:pPr algn="just">
                        <a:lnSpc>
                          <a:spcPct val="100000"/>
                        </a:lnSpc>
                      </a:pPr>
                      <a:r>
                        <a:rPr lang="en-US" sz="1200" b="0" dirty="0">
                          <a:latin typeface="+mn-lt"/>
                        </a:rPr>
                        <a:t>4</a:t>
                      </a:r>
                      <a:endParaRPr lang="en-ZA" sz="1200" b="0" dirty="0">
                        <a:latin typeface="+mn-lt"/>
                      </a:endParaRPr>
                    </a:p>
                  </a:txBody>
                  <a:tcPr/>
                </a:tc>
                <a:tc>
                  <a:txBody>
                    <a:bodyPr/>
                    <a:lstStyle/>
                    <a:p>
                      <a:pPr algn="just">
                        <a:lnSpc>
                          <a:spcPct val="100000"/>
                        </a:lnSpc>
                        <a:spcAft>
                          <a:spcPts val="0"/>
                        </a:spcAft>
                      </a:pPr>
                      <a:r>
                        <a:rPr lang="en-GB" sz="1200" dirty="0">
                          <a:effectLst/>
                          <a:latin typeface="+mn-lt"/>
                        </a:rPr>
                        <a:t>36</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Black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South Sotho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11 &amp; ABEIT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3226603944"/>
                  </a:ext>
                </a:extLst>
              </a:tr>
              <a:tr h="253533">
                <a:tc>
                  <a:txBody>
                    <a:bodyPr/>
                    <a:lstStyle/>
                    <a:p>
                      <a:pPr algn="just">
                        <a:lnSpc>
                          <a:spcPct val="100000"/>
                        </a:lnSpc>
                      </a:pPr>
                      <a:r>
                        <a:rPr lang="en-US" sz="1200" b="0" dirty="0">
                          <a:latin typeface="+mn-lt"/>
                        </a:rPr>
                        <a:t>5</a:t>
                      </a:r>
                      <a:endParaRPr lang="en-ZA" sz="1200" b="0" dirty="0">
                        <a:latin typeface="+mn-lt"/>
                      </a:endParaRPr>
                    </a:p>
                  </a:txBody>
                  <a:tcPr/>
                </a:tc>
                <a:tc>
                  <a:txBody>
                    <a:bodyPr/>
                    <a:lstStyle/>
                    <a:p>
                      <a:pPr algn="just">
                        <a:lnSpc>
                          <a:spcPct val="100000"/>
                        </a:lnSpc>
                        <a:spcAft>
                          <a:spcPts val="0"/>
                        </a:spcAft>
                      </a:pPr>
                      <a:r>
                        <a:rPr lang="en-GB" sz="1200" dirty="0">
                          <a:effectLst/>
                          <a:latin typeface="+mn-lt"/>
                        </a:rPr>
                        <a:t>33</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a:effectLst/>
                        </a:rPr>
                        <a:t>Tsonga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2378008244"/>
                  </a:ext>
                </a:extLst>
              </a:tr>
              <a:tr h="214456">
                <a:tc>
                  <a:txBody>
                    <a:bodyPr/>
                    <a:lstStyle/>
                    <a:p>
                      <a:pPr algn="just">
                        <a:lnSpc>
                          <a:spcPct val="100000"/>
                        </a:lnSpc>
                      </a:pPr>
                      <a:r>
                        <a:rPr lang="en-US" sz="1200" b="0" dirty="0">
                          <a:latin typeface="+mn-lt"/>
                        </a:rPr>
                        <a:t>6</a:t>
                      </a:r>
                      <a:endParaRPr lang="en-ZA" sz="1200" b="0" dirty="0">
                        <a:latin typeface="+mn-lt"/>
                      </a:endParaRPr>
                    </a:p>
                  </a:txBody>
                  <a:tcPr/>
                </a:tc>
                <a:tc>
                  <a:txBody>
                    <a:bodyPr/>
                    <a:lstStyle/>
                    <a:p>
                      <a:pPr algn="just">
                        <a:lnSpc>
                          <a:spcPct val="100000"/>
                        </a:lnSpc>
                        <a:spcAft>
                          <a:spcPts val="0"/>
                        </a:spcAft>
                      </a:pPr>
                      <a:r>
                        <a:rPr lang="en-GB" sz="1200" dirty="0">
                          <a:effectLst/>
                          <a:latin typeface="+mn-lt"/>
                        </a:rPr>
                        <a:t>33</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Sepedi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Married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Tertiary level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a:effectLst/>
                        </a:rPr>
                        <a:t>Employed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Paraparesis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85377870"/>
                  </a:ext>
                </a:extLst>
              </a:tr>
              <a:tr h="214456">
                <a:tc>
                  <a:txBody>
                    <a:bodyPr/>
                    <a:lstStyle/>
                    <a:p>
                      <a:pPr algn="just">
                        <a:lnSpc>
                          <a:spcPct val="100000"/>
                        </a:lnSpc>
                      </a:pPr>
                      <a:r>
                        <a:rPr lang="en-US" sz="1200" b="0" dirty="0">
                          <a:latin typeface="+mn-lt"/>
                        </a:rPr>
                        <a:t>7</a:t>
                      </a:r>
                      <a:endParaRPr lang="en-ZA" sz="1200" b="0" dirty="0">
                        <a:latin typeface="+mn-lt"/>
                      </a:endParaRPr>
                    </a:p>
                  </a:txBody>
                  <a:tcPr/>
                </a:tc>
                <a:tc>
                  <a:txBody>
                    <a:bodyPr/>
                    <a:lstStyle/>
                    <a:p>
                      <a:pPr algn="just">
                        <a:lnSpc>
                          <a:spcPct val="100000"/>
                        </a:lnSpc>
                        <a:spcAft>
                          <a:spcPts val="0"/>
                        </a:spcAft>
                      </a:pPr>
                      <a:r>
                        <a:rPr lang="en-GB" sz="1200" dirty="0">
                          <a:effectLst/>
                          <a:latin typeface="+mn-lt"/>
                        </a:rPr>
                        <a:t>35</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a:effectLst/>
                        </a:rPr>
                        <a:t>Black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Zulu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Tertiary level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Employed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Cerebral palsy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1289459483"/>
                  </a:ext>
                </a:extLst>
              </a:tr>
              <a:tr h="198825">
                <a:tc>
                  <a:txBody>
                    <a:bodyPr/>
                    <a:lstStyle/>
                    <a:p>
                      <a:pPr algn="just">
                        <a:lnSpc>
                          <a:spcPct val="100000"/>
                        </a:lnSpc>
                      </a:pPr>
                      <a:r>
                        <a:rPr lang="en-US" sz="1200" b="0" dirty="0">
                          <a:latin typeface="+mn-lt"/>
                        </a:rPr>
                        <a:t>8</a:t>
                      </a:r>
                      <a:endParaRPr lang="en-ZA" sz="1200" b="0" dirty="0">
                        <a:latin typeface="+mn-lt"/>
                      </a:endParaRPr>
                    </a:p>
                  </a:txBody>
                  <a:tcPr/>
                </a:tc>
                <a:tc>
                  <a:txBody>
                    <a:bodyPr/>
                    <a:lstStyle/>
                    <a:p>
                      <a:pPr algn="just">
                        <a:lnSpc>
                          <a:spcPct val="100000"/>
                        </a:lnSpc>
                        <a:spcAft>
                          <a:spcPts val="0"/>
                        </a:spcAft>
                      </a:pPr>
                      <a:r>
                        <a:rPr lang="en-GB" sz="1200" dirty="0">
                          <a:effectLst/>
                          <a:latin typeface="+mn-lt"/>
                        </a:rPr>
                        <a:t>25</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Xhosa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3543335323"/>
                  </a:ext>
                </a:extLst>
              </a:tr>
              <a:tr h="214456">
                <a:tc>
                  <a:txBody>
                    <a:bodyPr/>
                    <a:lstStyle/>
                    <a:p>
                      <a:pPr algn="just">
                        <a:lnSpc>
                          <a:spcPct val="100000"/>
                        </a:lnSpc>
                      </a:pPr>
                      <a:r>
                        <a:rPr lang="en-US" sz="1200" b="0" dirty="0">
                          <a:latin typeface="+mn-lt"/>
                        </a:rPr>
                        <a:t>9</a:t>
                      </a:r>
                      <a:endParaRPr lang="en-ZA" sz="1200" b="0" dirty="0">
                        <a:latin typeface="+mn-lt"/>
                      </a:endParaRPr>
                    </a:p>
                  </a:txBody>
                  <a:tcPr/>
                </a:tc>
                <a:tc>
                  <a:txBody>
                    <a:bodyPr/>
                    <a:lstStyle/>
                    <a:p>
                      <a:pPr algn="just">
                        <a:lnSpc>
                          <a:spcPct val="100000"/>
                        </a:lnSpc>
                        <a:spcAft>
                          <a:spcPts val="0"/>
                        </a:spcAft>
                      </a:pPr>
                      <a:r>
                        <a:rPr lang="en-GB" sz="1200" dirty="0">
                          <a:effectLst/>
                          <a:latin typeface="+mn-lt"/>
                        </a:rPr>
                        <a:t>30</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Xhosa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2475840584"/>
                  </a:ext>
                </a:extLst>
              </a:tr>
              <a:tr h="0">
                <a:tc>
                  <a:txBody>
                    <a:bodyPr/>
                    <a:lstStyle/>
                    <a:p>
                      <a:pPr algn="just">
                        <a:lnSpc>
                          <a:spcPct val="100000"/>
                        </a:lnSpc>
                      </a:pPr>
                      <a:r>
                        <a:rPr lang="en-US" sz="1200" b="0" dirty="0">
                          <a:latin typeface="+mn-lt"/>
                        </a:rPr>
                        <a:t>10</a:t>
                      </a:r>
                      <a:endParaRPr lang="en-ZA" sz="1200" b="0" dirty="0">
                        <a:latin typeface="+mn-lt"/>
                      </a:endParaRPr>
                    </a:p>
                  </a:txBody>
                  <a:tcPr/>
                </a:tc>
                <a:tc>
                  <a:txBody>
                    <a:bodyPr/>
                    <a:lstStyle/>
                    <a:p>
                      <a:pPr algn="just">
                        <a:lnSpc>
                          <a:spcPct val="100000"/>
                        </a:lnSpc>
                        <a:spcAft>
                          <a:spcPts val="0"/>
                        </a:spcAft>
                      </a:pPr>
                      <a:r>
                        <a:rPr lang="en-US" sz="1200" dirty="0">
                          <a:effectLst/>
                          <a:latin typeface="+mn-lt"/>
                          <a:ea typeface="Calibri" panose="020F0502020204030204" pitchFamily="34" charset="0"/>
                          <a:cs typeface="Times New Roman" panose="02020603050405020304" pitchFamily="18" charset="0"/>
                        </a:rPr>
                        <a:t>28</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Sesotho</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Married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Self-employed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2606120466"/>
                  </a:ext>
                </a:extLst>
              </a:tr>
              <a:tr h="214456">
                <a:tc>
                  <a:txBody>
                    <a:bodyPr/>
                    <a:lstStyle/>
                    <a:p>
                      <a:pPr algn="just">
                        <a:lnSpc>
                          <a:spcPct val="100000"/>
                        </a:lnSpc>
                      </a:pPr>
                      <a:r>
                        <a:rPr lang="en-US" sz="1200" b="0" dirty="0">
                          <a:latin typeface="+mn-lt"/>
                        </a:rPr>
                        <a:t>11</a:t>
                      </a:r>
                      <a:endParaRPr lang="en-ZA" sz="1200" b="0" dirty="0">
                        <a:latin typeface="+mn-lt"/>
                      </a:endParaRPr>
                    </a:p>
                  </a:txBody>
                  <a:tcPr/>
                </a:tc>
                <a:tc>
                  <a:txBody>
                    <a:bodyPr/>
                    <a:lstStyle/>
                    <a:p>
                      <a:pPr algn="just">
                        <a:lnSpc>
                          <a:spcPct val="100000"/>
                        </a:lnSpc>
                        <a:spcAft>
                          <a:spcPts val="0"/>
                        </a:spcAft>
                      </a:pPr>
                      <a:r>
                        <a:rPr lang="en-US" sz="1200" dirty="0">
                          <a:effectLst/>
                          <a:latin typeface="+mn-lt"/>
                          <a:ea typeface="Calibri" panose="020F0502020204030204" pitchFamily="34" charset="0"/>
                          <a:cs typeface="Times New Roman" panose="02020603050405020304" pitchFamily="18" charset="0"/>
                        </a:rPr>
                        <a:t>22</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Zulu</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Visually impaired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extLst>
                  <a:ext uri="{0D108BD9-81ED-4DB2-BD59-A6C34878D82A}">
                    <a16:rowId xmlns:a16="http://schemas.microsoft.com/office/drawing/2014/main" val="1113907449"/>
                  </a:ext>
                </a:extLst>
              </a:tr>
              <a:tr h="127704">
                <a:tc>
                  <a:txBody>
                    <a:bodyPr/>
                    <a:lstStyle/>
                    <a:p>
                      <a:pPr algn="just">
                        <a:lnSpc>
                          <a:spcPct val="100000"/>
                        </a:lnSpc>
                      </a:pPr>
                      <a:r>
                        <a:rPr lang="en-US" sz="1200" b="0" dirty="0">
                          <a:latin typeface="+mn-lt"/>
                        </a:rPr>
                        <a:t>12</a:t>
                      </a:r>
                      <a:endParaRPr lang="en-ZA" sz="1200" b="0" dirty="0">
                        <a:latin typeface="+mn-lt"/>
                      </a:endParaRPr>
                    </a:p>
                  </a:txBody>
                  <a:tcPr/>
                </a:tc>
                <a:tc>
                  <a:txBody>
                    <a:bodyPr/>
                    <a:lstStyle/>
                    <a:p>
                      <a:pPr algn="just">
                        <a:lnSpc>
                          <a:spcPct val="100000"/>
                        </a:lnSpc>
                        <a:spcAft>
                          <a:spcPts val="0"/>
                        </a:spcAft>
                      </a:pPr>
                      <a:r>
                        <a:rPr lang="en-US" sz="1200" dirty="0">
                          <a:effectLst/>
                          <a:latin typeface="+mn-lt"/>
                          <a:ea typeface="Calibri" panose="020F0502020204030204" pitchFamily="34" charset="0"/>
                          <a:cs typeface="Times New Roman" panose="02020603050405020304" pitchFamily="18" charset="0"/>
                        </a:rPr>
                        <a:t>33</a:t>
                      </a:r>
                      <a:endParaRPr lang="en-ZA" sz="1200" dirty="0">
                        <a:effectLst/>
                        <a:latin typeface="+mn-lt"/>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Black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Sesotho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Single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Grade 11</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Unemployed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452" marR="53452" marT="0" marB="0"/>
                </a:tc>
                <a:tc>
                  <a:txBody>
                    <a:bodyPr/>
                    <a:lstStyle/>
                    <a:p>
                      <a:pPr algn="just">
                        <a:lnSpc>
                          <a:spcPct val="100000"/>
                        </a:lnSpc>
                        <a:spcAft>
                          <a:spcPts val="0"/>
                        </a:spcAft>
                      </a:pPr>
                      <a:r>
                        <a:rPr lang="en-GB" sz="1200" dirty="0">
                          <a:effectLst/>
                        </a:rPr>
                        <a:t>Hemiplegia </a:t>
                      </a:r>
                    </a:p>
                  </a:txBody>
                  <a:tcPr marL="53452" marR="53452" marT="0" marB="0"/>
                </a:tc>
                <a:extLst>
                  <a:ext uri="{0D108BD9-81ED-4DB2-BD59-A6C34878D82A}">
                    <a16:rowId xmlns:a16="http://schemas.microsoft.com/office/drawing/2014/main" val="1172743394"/>
                  </a:ext>
                </a:extLst>
              </a:tr>
            </a:tbl>
          </a:graphicData>
        </a:graphic>
      </p:graphicFrame>
    </p:spTree>
    <p:extLst>
      <p:ext uri="{BB962C8B-B14F-4D97-AF65-F5344CB8AC3E}">
        <p14:creationId xmlns:p14="http://schemas.microsoft.com/office/powerpoint/2010/main" val="267689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1391-0044-4969-B957-4798B0C3D024}"/>
              </a:ext>
            </a:extLst>
          </p:cNvPr>
          <p:cNvSpPr>
            <a:spLocks noGrp="1"/>
          </p:cNvSpPr>
          <p:nvPr>
            <p:ph type="title"/>
          </p:nvPr>
        </p:nvSpPr>
        <p:spPr/>
        <p:txBody>
          <a:bodyPr/>
          <a:lstStyle/>
          <a:p>
            <a:pPr algn="just"/>
            <a:r>
              <a:rPr lang="en-US" b="1" dirty="0"/>
              <a:t>Study findings </a:t>
            </a:r>
            <a:endParaRPr lang="en-ZA" b="1" dirty="0"/>
          </a:p>
        </p:txBody>
      </p:sp>
      <p:sp>
        <p:nvSpPr>
          <p:cNvPr id="3" name="Text Placeholder 2">
            <a:extLst>
              <a:ext uri="{FF2B5EF4-FFF2-40B4-BE49-F238E27FC236}">
                <a16:creationId xmlns:a16="http://schemas.microsoft.com/office/drawing/2014/main" id="{6D0C00B6-0454-4E00-98BC-0DEFE088ED0C}"/>
              </a:ext>
            </a:extLst>
          </p:cNvPr>
          <p:cNvSpPr>
            <a:spLocks noGrp="1"/>
          </p:cNvSpPr>
          <p:nvPr>
            <p:ph type="body" sz="quarter" idx="10"/>
          </p:nvPr>
        </p:nvSpPr>
        <p:spPr>
          <a:xfrm>
            <a:off x="686463" y="1221897"/>
            <a:ext cx="7521575" cy="3031957"/>
          </a:xfrm>
        </p:spPr>
        <p:txBody>
          <a:bodyPr/>
          <a:lstStyle/>
          <a:p>
            <a:pPr marL="0" indent="0">
              <a:buNone/>
            </a:pPr>
            <a:endParaRPr lang="en-ZA" dirty="0"/>
          </a:p>
        </p:txBody>
      </p:sp>
      <p:graphicFrame>
        <p:nvGraphicFramePr>
          <p:cNvPr id="4" name="Table 4">
            <a:extLst>
              <a:ext uri="{FF2B5EF4-FFF2-40B4-BE49-F238E27FC236}">
                <a16:creationId xmlns:a16="http://schemas.microsoft.com/office/drawing/2014/main" id="{E10D4003-CD51-4C69-B2DE-3747B7959CE4}"/>
              </a:ext>
            </a:extLst>
          </p:cNvPr>
          <p:cNvGraphicFramePr>
            <a:graphicFrameLocks noGrp="1"/>
          </p:cNvGraphicFramePr>
          <p:nvPr>
            <p:extLst>
              <p:ext uri="{D42A27DB-BD31-4B8C-83A1-F6EECF244321}">
                <p14:modId xmlns:p14="http://schemas.microsoft.com/office/powerpoint/2010/main" val="161909853"/>
              </p:ext>
            </p:extLst>
          </p:nvPr>
        </p:nvGraphicFramePr>
        <p:xfrm>
          <a:off x="803759" y="1221898"/>
          <a:ext cx="6527071" cy="2939769"/>
        </p:xfrm>
        <a:graphic>
          <a:graphicData uri="http://schemas.openxmlformats.org/drawingml/2006/table">
            <a:tbl>
              <a:tblPr firstRow="1" bandRow="1">
                <a:tableStyleId>{5C22544A-7EE6-4342-B048-85BDC9FD1C3A}</a:tableStyleId>
              </a:tblPr>
              <a:tblGrid>
                <a:gridCol w="2310889">
                  <a:extLst>
                    <a:ext uri="{9D8B030D-6E8A-4147-A177-3AD203B41FA5}">
                      <a16:colId xmlns:a16="http://schemas.microsoft.com/office/drawing/2014/main" val="593727525"/>
                    </a:ext>
                  </a:extLst>
                </a:gridCol>
                <a:gridCol w="4216182">
                  <a:extLst>
                    <a:ext uri="{9D8B030D-6E8A-4147-A177-3AD203B41FA5}">
                      <a16:colId xmlns:a16="http://schemas.microsoft.com/office/drawing/2014/main" val="3337441129"/>
                    </a:ext>
                  </a:extLst>
                </a:gridCol>
              </a:tblGrid>
              <a:tr h="571714">
                <a:tc>
                  <a:txBody>
                    <a:bodyPr/>
                    <a:lstStyle/>
                    <a:p>
                      <a:pPr algn="just"/>
                      <a:r>
                        <a:rPr lang="en-US" dirty="0"/>
                        <a:t>Theme </a:t>
                      </a:r>
                      <a:endParaRPr lang="en-ZA" dirty="0"/>
                    </a:p>
                  </a:txBody>
                  <a:tcPr/>
                </a:tc>
                <a:tc>
                  <a:txBody>
                    <a:bodyPr/>
                    <a:lstStyle/>
                    <a:p>
                      <a:pPr algn="just"/>
                      <a:r>
                        <a:rPr lang="en-US" dirty="0"/>
                        <a:t>Subtheme </a:t>
                      </a:r>
                      <a:endParaRPr lang="en-ZA" dirty="0"/>
                    </a:p>
                  </a:txBody>
                  <a:tcPr/>
                </a:tc>
                <a:extLst>
                  <a:ext uri="{0D108BD9-81ED-4DB2-BD59-A6C34878D82A}">
                    <a16:rowId xmlns:a16="http://schemas.microsoft.com/office/drawing/2014/main" val="2000649749"/>
                  </a:ext>
                </a:extLst>
              </a:tr>
              <a:tr h="616343">
                <a:tc>
                  <a:txBody>
                    <a:bodyPr/>
                    <a:lstStyle/>
                    <a:p>
                      <a:pPr algn="just"/>
                      <a:r>
                        <a:rPr lang="en-US" sz="1600" dirty="0"/>
                        <a:t>Forms of gender-based violence </a:t>
                      </a:r>
                      <a:endParaRPr lang="en-ZA" sz="1600" dirty="0"/>
                    </a:p>
                  </a:txBody>
                  <a:tcPr/>
                </a:tc>
                <a:tc>
                  <a:txBody>
                    <a:bodyPr/>
                    <a:lstStyle/>
                    <a:p>
                      <a:pPr algn="just"/>
                      <a:r>
                        <a:rPr lang="en-US" sz="1600" dirty="0"/>
                        <a:t>Emotional abuse, sexual, structural violence, financial and physical violence </a:t>
                      </a:r>
                      <a:endParaRPr lang="en-ZA" sz="1600" dirty="0"/>
                    </a:p>
                  </a:txBody>
                  <a:tcPr/>
                </a:tc>
                <a:extLst>
                  <a:ext uri="{0D108BD9-81ED-4DB2-BD59-A6C34878D82A}">
                    <a16:rowId xmlns:a16="http://schemas.microsoft.com/office/drawing/2014/main" val="975692378"/>
                  </a:ext>
                </a:extLst>
              </a:tr>
              <a:tr h="875856">
                <a:tc>
                  <a:txBody>
                    <a:bodyPr/>
                    <a:lstStyle/>
                    <a:p>
                      <a:pPr algn="just"/>
                      <a:r>
                        <a:rPr lang="en-US" sz="1600" dirty="0"/>
                        <a:t>Risk factors </a:t>
                      </a:r>
                      <a:endParaRPr lang="en-ZA" sz="1600" dirty="0"/>
                    </a:p>
                  </a:txBody>
                  <a:tcPr/>
                </a:tc>
                <a:tc>
                  <a:txBody>
                    <a:bodyPr/>
                    <a:lstStyle/>
                    <a:p>
                      <a:pPr algn="just"/>
                      <a:r>
                        <a:rPr lang="en-US" sz="1600" dirty="0"/>
                        <a:t>Stereotypes associated with physical impairments</a:t>
                      </a:r>
                    </a:p>
                    <a:p>
                      <a:pPr algn="just"/>
                      <a:r>
                        <a:rPr lang="en-US" sz="1600" dirty="0"/>
                        <a:t>Non-disclosure of the experienced violence </a:t>
                      </a:r>
                      <a:endParaRPr lang="en-ZA" sz="1600" dirty="0"/>
                    </a:p>
                  </a:txBody>
                  <a:tcPr/>
                </a:tc>
                <a:extLst>
                  <a:ext uri="{0D108BD9-81ED-4DB2-BD59-A6C34878D82A}">
                    <a16:rowId xmlns:a16="http://schemas.microsoft.com/office/drawing/2014/main" val="2817260034"/>
                  </a:ext>
                </a:extLst>
              </a:tr>
              <a:tr h="875856">
                <a:tc>
                  <a:txBody>
                    <a:bodyPr/>
                    <a:lstStyle/>
                    <a:p>
                      <a:pPr algn="just"/>
                      <a:r>
                        <a:rPr lang="en-US" sz="1600" dirty="0"/>
                        <a:t>Protective factors</a:t>
                      </a:r>
                      <a:endParaRPr lang="en-ZA" sz="1600" dirty="0"/>
                    </a:p>
                  </a:txBody>
                  <a:tcPr/>
                </a:tc>
                <a:tc>
                  <a:txBody>
                    <a:bodyPr/>
                    <a:lstStyle/>
                    <a:p>
                      <a:pPr algn="just"/>
                      <a:r>
                        <a:rPr lang="en-US" sz="1600" dirty="0"/>
                        <a:t>Seeking professional help</a:t>
                      </a:r>
                    </a:p>
                    <a:p>
                      <a:pPr algn="just"/>
                      <a:r>
                        <a:rPr lang="en-US" sz="1600" dirty="0"/>
                        <a:t>Disclosing experienced violence </a:t>
                      </a:r>
                    </a:p>
                    <a:p>
                      <a:pPr algn="just"/>
                      <a:r>
                        <a:rPr lang="en-US" sz="1600" dirty="0"/>
                        <a:t>Self-acceptance of one’s condition </a:t>
                      </a:r>
                      <a:endParaRPr lang="en-ZA" sz="1600" dirty="0"/>
                    </a:p>
                  </a:txBody>
                  <a:tcPr/>
                </a:tc>
                <a:extLst>
                  <a:ext uri="{0D108BD9-81ED-4DB2-BD59-A6C34878D82A}">
                    <a16:rowId xmlns:a16="http://schemas.microsoft.com/office/drawing/2014/main" val="2599275929"/>
                  </a:ext>
                </a:extLst>
              </a:tr>
            </a:tbl>
          </a:graphicData>
        </a:graphic>
      </p:graphicFrame>
    </p:spTree>
    <p:extLst>
      <p:ext uri="{BB962C8B-B14F-4D97-AF65-F5344CB8AC3E}">
        <p14:creationId xmlns:p14="http://schemas.microsoft.com/office/powerpoint/2010/main" val="246434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E166-26A8-4AFB-B93B-996CF8E06AF6}"/>
              </a:ext>
            </a:extLst>
          </p:cNvPr>
          <p:cNvSpPr>
            <a:spLocks noGrp="1"/>
          </p:cNvSpPr>
          <p:nvPr>
            <p:ph type="title"/>
          </p:nvPr>
        </p:nvSpPr>
        <p:spPr/>
        <p:txBody>
          <a:bodyPr/>
          <a:lstStyle/>
          <a:p>
            <a:pPr algn="just"/>
            <a:r>
              <a:rPr lang="en-US" b="1" dirty="0"/>
              <a:t>Theme 1: Forms of gender-based violence </a:t>
            </a:r>
            <a:endParaRPr lang="en-ZA" b="1" dirty="0"/>
          </a:p>
        </p:txBody>
      </p:sp>
      <p:sp>
        <p:nvSpPr>
          <p:cNvPr id="3" name="Text Placeholder 2">
            <a:extLst>
              <a:ext uri="{FF2B5EF4-FFF2-40B4-BE49-F238E27FC236}">
                <a16:creationId xmlns:a16="http://schemas.microsoft.com/office/drawing/2014/main" id="{241E35EA-C984-46B1-A808-4A9E1703E9A5}"/>
              </a:ext>
            </a:extLst>
          </p:cNvPr>
          <p:cNvSpPr>
            <a:spLocks noGrp="1"/>
          </p:cNvSpPr>
          <p:nvPr>
            <p:ph type="body" sz="quarter" idx="10"/>
          </p:nvPr>
        </p:nvSpPr>
        <p:spPr/>
        <p:txBody>
          <a:bodyPr>
            <a:normAutofit fontScale="92500" lnSpcReduction="10000"/>
          </a:bodyPr>
          <a:lstStyle/>
          <a:p>
            <a:pPr marL="0" indent="0" algn="just">
              <a:buNone/>
            </a:pPr>
            <a:r>
              <a:rPr lang="en-US" b="1" dirty="0">
                <a:solidFill>
                  <a:srgbClr val="BE4F18"/>
                </a:solidFill>
              </a:rPr>
              <a:t>Emotional abuse</a:t>
            </a:r>
          </a:p>
          <a:p>
            <a:pPr algn="just"/>
            <a:r>
              <a:rPr lang="en-US" dirty="0"/>
              <a:t>11 participants were exposed to emotional abuse</a:t>
            </a:r>
          </a:p>
          <a:p>
            <a:pPr algn="just"/>
            <a:r>
              <a:rPr lang="en-US" dirty="0"/>
              <a:t>4 experienced emotional violence linked to disability stigma &amp; 7 experienced emotional related disturbance emanating from other forms of abuse</a:t>
            </a:r>
          </a:p>
          <a:p>
            <a:pPr algn="just"/>
            <a:r>
              <a:rPr lang="en-US" dirty="0"/>
              <a:t>One participant experienced emotional related disturbance due to sexual abuse:</a:t>
            </a:r>
          </a:p>
          <a:p>
            <a:pPr marL="0" indent="0" algn="just">
              <a:buNone/>
            </a:pPr>
            <a:r>
              <a:rPr lang="en-US" i="1" dirty="0"/>
              <a:t>I was very scared, emotionally I was always alert because… even if I talk about it, I had nothing to prove because I was not raped (sexual assault). So I felt helpless as well, like there was no hope. I felt like I was not enjoying my childhood the way I was supposed to. Everything was just… I was just deeply scarred. It was all emotional (participant 8, with visual impairment). </a:t>
            </a:r>
          </a:p>
          <a:p>
            <a:pPr marL="0" indent="0" algn="just">
              <a:buNone/>
            </a:pPr>
            <a:endParaRPr lang="en-ZA" dirty="0"/>
          </a:p>
        </p:txBody>
      </p:sp>
    </p:spTree>
    <p:extLst>
      <p:ext uri="{BB962C8B-B14F-4D97-AF65-F5344CB8AC3E}">
        <p14:creationId xmlns:p14="http://schemas.microsoft.com/office/powerpoint/2010/main" val="285013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C8B4-CE57-48DE-ACC9-FE81A2B96927}"/>
              </a:ext>
            </a:extLst>
          </p:cNvPr>
          <p:cNvSpPr>
            <a:spLocks noGrp="1"/>
          </p:cNvSpPr>
          <p:nvPr>
            <p:ph type="title"/>
          </p:nvPr>
        </p:nvSpPr>
        <p:spPr>
          <a:xfrm>
            <a:off x="685802" y="228602"/>
            <a:ext cx="7522236" cy="748322"/>
          </a:xfrm>
        </p:spPr>
        <p:txBody>
          <a:bodyPr/>
          <a:lstStyle/>
          <a:p>
            <a:pPr algn="just"/>
            <a:r>
              <a:rPr lang="en-US" b="1" dirty="0"/>
              <a:t>Theme 1: Forms of gender-based violence </a:t>
            </a:r>
            <a:endParaRPr lang="en-ZA" b="1" dirty="0"/>
          </a:p>
        </p:txBody>
      </p:sp>
      <p:sp>
        <p:nvSpPr>
          <p:cNvPr id="3" name="Text Placeholder 2">
            <a:extLst>
              <a:ext uri="{FF2B5EF4-FFF2-40B4-BE49-F238E27FC236}">
                <a16:creationId xmlns:a16="http://schemas.microsoft.com/office/drawing/2014/main" id="{BF3C40E4-2A83-4783-8016-A5CA16292CEA}"/>
              </a:ext>
            </a:extLst>
          </p:cNvPr>
          <p:cNvSpPr>
            <a:spLocks noGrp="1"/>
          </p:cNvSpPr>
          <p:nvPr>
            <p:ph type="body" sz="quarter" idx="10"/>
          </p:nvPr>
        </p:nvSpPr>
        <p:spPr>
          <a:xfrm>
            <a:off x="685803" y="994597"/>
            <a:ext cx="7521575" cy="3460171"/>
          </a:xfrm>
        </p:spPr>
        <p:txBody>
          <a:bodyPr>
            <a:noAutofit/>
          </a:bodyPr>
          <a:lstStyle/>
          <a:p>
            <a:pPr marL="0" indent="0" algn="just">
              <a:buNone/>
            </a:pPr>
            <a:r>
              <a:rPr lang="en-US" sz="1600" b="1" dirty="0">
                <a:solidFill>
                  <a:srgbClr val="DB5C1E"/>
                </a:solidFill>
              </a:rPr>
              <a:t>Sexual violence</a:t>
            </a:r>
          </a:p>
          <a:p>
            <a:pPr algn="just"/>
            <a:r>
              <a:rPr lang="en-US" sz="1600" dirty="0"/>
              <a:t>Eight participants experienced sexual violence. Five sexually assaulted and three raped </a:t>
            </a:r>
          </a:p>
          <a:p>
            <a:pPr marL="0" indent="0" algn="just">
              <a:buNone/>
            </a:pPr>
            <a:r>
              <a:rPr lang="en-US" sz="1600" i="1" dirty="0"/>
              <a:t>I have experienced sexual assault or usually people would refer to it as rape. I think twice, yes twice. The first was through a friend I knew and the second was through someone I couldn’t identify because of my disability of course (participant 11, with visual impairment).</a:t>
            </a:r>
            <a:r>
              <a:rPr lang="en-US" sz="1600" b="1" i="1" dirty="0">
                <a:solidFill>
                  <a:srgbClr val="DB5C1E"/>
                </a:solidFill>
              </a:rPr>
              <a:t> </a:t>
            </a:r>
          </a:p>
          <a:p>
            <a:pPr marL="0" indent="0" algn="just">
              <a:buNone/>
            </a:pPr>
            <a:endParaRPr lang="en-US" sz="1600" b="1" i="1" dirty="0">
              <a:solidFill>
                <a:srgbClr val="DB5C1E"/>
              </a:solidFill>
            </a:endParaRPr>
          </a:p>
          <a:p>
            <a:pPr marL="0" indent="0" algn="just">
              <a:buNone/>
            </a:pPr>
            <a:r>
              <a:rPr lang="en-US" sz="1600" i="1" dirty="0"/>
              <a:t>I think I was about eight or nine years, I was raped by a brother who is my aunt’s child. So he was like a brother to me. The family never spoke anything about it, like nothing ever happened but then that still lives with me you know. But now it comes to how do my own mother like a person who is supposed to protect me let things like that slide? (participant 6, with paraparesis)</a:t>
            </a:r>
            <a:endParaRPr lang="en-ZA" sz="1600" b="1" i="1" dirty="0">
              <a:solidFill>
                <a:srgbClr val="DB5C1E"/>
              </a:solidFill>
            </a:endParaRPr>
          </a:p>
        </p:txBody>
      </p:sp>
    </p:spTree>
    <p:extLst>
      <p:ext uri="{BB962C8B-B14F-4D97-AF65-F5344CB8AC3E}">
        <p14:creationId xmlns:p14="http://schemas.microsoft.com/office/powerpoint/2010/main" val="1081200612"/>
      </p:ext>
    </p:extLst>
  </p:cSld>
  <p:clrMapOvr>
    <a:masterClrMapping/>
  </p:clrMapOvr>
</p:sld>
</file>

<file path=ppt/theme/theme1.xml><?xml version="1.0" encoding="utf-8"?>
<a:theme xmlns:a="http://schemas.openxmlformats.org/drawingml/2006/main" name="Humanities NEW 8 May 2015 (3) with VB feedback 19 May_1">
  <a:themeElements>
    <a:clrScheme name="faculty colours">
      <a:dk1>
        <a:sysClr val="windowText" lastClr="000000"/>
      </a:dk1>
      <a:lt1>
        <a:sysClr val="window" lastClr="FFFFFF"/>
      </a:lt1>
      <a:dk2>
        <a:srgbClr val="92D050"/>
      </a:dk2>
      <a:lt2>
        <a:srgbClr val="FFFFFF"/>
      </a:lt2>
      <a:accent1>
        <a:srgbClr val="0068A2"/>
      </a:accent1>
      <a:accent2>
        <a:srgbClr val="DBA11F"/>
      </a:accent2>
      <a:accent3>
        <a:srgbClr val="007B7C"/>
      </a:accent3>
      <a:accent4>
        <a:srgbClr val="5087C7"/>
      </a:accent4>
      <a:accent5>
        <a:srgbClr val="DB5C1E"/>
      </a:accent5>
      <a:accent6>
        <a:srgbClr val="A90D32"/>
      </a:accent6>
      <a:hlink>
        <a:srgbClr val="810052"/>
      </a:hlink>
      <a:folHlink>
        <a:srgbClr val="8A1C35"/>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Humanities NEW 8 May 2015 (3) with VB feedback 19 May_1</Template>
  <TotalTime>834</TotalTime>
  <Words>1754</Words>
  <Application>Microsoft Office PowerPoint</Application>
  <PresentationFormat>On-screen Show (16:9)</PresentationFormat>
  <Paragraphs>215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Humanities NEW 8 May 2015 (3) with VB feedback 19 May_1</vt:lpstr>
      <vt:lpstr>Gender-based violence experiences among women living with physical impairments: Towards integration of services to meet the needs of vulnerable women </vt:lpstr>
      <vt:lpstr>Presentation layout </vt:lpstr>
      <vt:lpstr>Introduction and background </vt:lpstr>
      <vt:lpstr>Goal and objectives of the study</vt:lpstr>
      <vt:lpstr>Research methodology </vt:lpstr>
      <vt:lpstr>Socio-demographic information </vt:lpstr>
      <vt:lpstr>Study findings </vt:lpstr>
      <vt:lpstr>Theme 1: Forms of gender-based violence </vt:lpstr>
      <vt:lpstr>Theme 1: Forms of gender-based violence </vt:lpstr>
      <vt:lpstr>Theme 1: Forms of gender-based violence </vt:lpstr>
      <vt:lpstr>Theme 1: Forms gender-based of violence </vt:lpstr>
      <vt:lpstr>Theme 1: Forms gender-based of violence </vt:lpstr>
      <vt:lpstr>Theme 2: Risk factors associated with experiencing gender-based violence</vt:lpstr>
      <vt:lpstr>Theme 2: Risk factors associated with experiencing gender-based violence </vt:lpstr>
      <vt:lpstr>Theme 3: Protective factors </vt:lpstr>
      <vt:lpstr>Theme 3: Protective factors </vt:lpstr>
      <vt:lpstr>Conclusions </vt:lpstr>
      <vt:lpstr>Recommendations </vt:lpstr>
      <vt:lpstr>THE END  Thank you for your attention </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Muller</dc:creator>
  <cp:lastModifiedBy>HP Laptop</cp:lastModifiedBy>
  <cp:revision>128</cp:revision>
  <cp:lastPrinted>2015-03-12T12:45:36Z</cp:lastPrinted>
  <dcterms:created xsi:type="dcterms:W3CDTF">2015-05-21T12:26:18Z</dcterms:created>
  <dcterms:modified xsi:type="dcterms:W3CDTF">2023-09-24T10:15:12Z</dcterms:modified>
</cp:coreProperties>
</file>