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9" r:id="rId2"/>
    <p:sldId id="257" r:id="rId3"/>
    <p:sldId id="261" r:id="rId4"/>
    <p:sldId id="262" r:id="rId5"/>
    <p:sldId id="263" r:id="rId6"/>
    <p:sldId id="264" r:id="rId7"/>
    <p:sldId id="265" r:id="rId8"/>
    <p:sldId id="266" r:id="rId9"/>
    <p:sldId id="267" r:id="rId10"/>
    <p:sldId id="268" r:id="rId11"/>
    <p:sldId id="276" r:id="rId12"/>
    <p:sldId id="277" r:id="rId13"/>
    <p:sldId id="275" r:id="rId14"/>
    <p:sldId id="272"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5EF33-7C5B-4C14-84B1-18FC83DE0A0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4E87FF3-2354-4405-872C-5110AB457D55}">
      <dgm:prSet/>
      <dgm:spPr/>
      <dgm:t>
        <a:bodyPr/>
        <a:lstStyle/>
        <a:p>
          <a:r>
            <a:rPr lang="en-ZA" b="1"/>
            <a:t>Presenters: P V Seodi and Prof WJH Roestenburg</a:t>
          </a:r>
          <a:endParaRPr lang="en-US"/>
        </a:p>
      </dgm:t>
    </dgm:pt>
    <dgm:pt modelId="{A3121657-CE83-4D53-80D7-DED8D9C7A4B9}" type="parTrans" cxnId="{0F8024C0-0D69-465F-B64B-97AC03FA7FEA}">
      <dgm:prSet/>
      <dgm:spPr/>
      <dgm:t>
        <a:bodyPr/>
        <a:lstStyle/>
        <a:p>
          <a:endParaRPr lang="en-US"/>
        </a:p>
      </dgm:t>
    </dgm:pt>
    <dgm:pt modelId="{CA6D550A-1C1F-4F8D-B41B-E5432D96D315}" type="sibTrans" cxnId="{0F8024C0-0D69-465F-B64B-97AC03FA7FEA}">
      <dgm:prSet/>
      <dgm:spPr/>
      <dgm:t>
        <a:bodyPr/>
        <a:lstStyle/>
        <a:p>
          <a:endParaRPr lang="en-US"/>
        </a:p>
      </dgm:t>
    </dgm:pt>
    <dgm:pt modelId="{686D7A69-C509-4F8E-8BCE-C1BCA6813BCF}">
      <dgm:prSet/>
      <dgm:spPr/>
      <dgm:t>
        <a:bodyPr/>
        <a:lstStyle/>
        <a:p>
          <a:r>
            <a:rPr lang="en-US"/>
            <a:t>Dissertation submitted in </a:t>
          </a:r>
          <a:r>
            <a:rPr lang="en-ZA"/>
            <a:t>fulfilment</a:t>
          </a:r>
          <a:r>
            <a:rPr lang="en-US"/>
            <a:t> of the requirements for the degree Master of Social Work at the </a:t>
          </a:r>
          <a:r>
            <a:rPr lang="en-US" b="1"/>
            <a:t>North-West University</a:t>
          </a:r>
          <a:endParaRPr lang="en-US"/>
        </a:p>
      </dgm:t>
    </dgm:pt>
    <dgm:pt modelId="{124124CD-E574-4631-8C31-EB50781149BF}" type="parTrans" cxnId="{5D70D3BB-0243-4D1C-8694-037AAEDFBD1A}">
      <dgm:prSet/>
      <dgm:spPr/>
      <dgm:t>
        <a:bodyPr/>
        <a:lstStyle/>
        <a:p>
          <a:endParaRPr lang="en-US"/>
        </a:p>
      </dgm:t>
    </dgm:pt>
    <dgm:pt modelId="{ABC0BA03-B511-45EC-B4B4-2C01040FE2F4}" type="sibTrans" cxnId="{5D70D3BB-0243-4D1C-8694-037AAEDFBD1A}">
      <dgm:prSet/>
      <dgm:spPr/>
      <dgm:t>
        <a:bodyPr/>
        <a:lstStyle/>
        <a:p>
          <a:endParaRPr lang="en-US"/>
        </a:p>
      </dgm:t>
    </dgm:pt>
    <dgm:pt modelId="{3B6DD89B-737F-484B-9B93-51BE0B974FA7}">
      <dgm:prSet/>
      <dgm:spPr/>
      <dgm:t>
        <a:bodyPr/>
        <a:lstStyle/>
        <a:p>
          <a:r>
            <a:rPr lang="en-US" b="1"/>
            <a:t>orcid.org/ 0000-0003-0427-751X</a:t>
          </a:r>
          <a:endParaRPr lang="en-US"/>
        </a:p>
      </dgm:t>
    </dgm:pt>
    <dgm:pt modelId="{50900550-1188-4204-BF77-826E50146EBC}" type="parTrans" cxnId="{5304E6E0-63A8-456B-9DCE-C87F6B0124CE}">
      <dgm:prSet/>
      <dgm:spPr/>
      <dgm:t>
        <a:bodyPr/>
        <a:lstStyle/>
        <a:p>
          <a:endParaRPr lang="en-US"/>
        </a:p>
      </dgm:t>
    </dgm:pt>
    <dgm:pt modelId="{42F6C20C-8ED8-46BD-B57E-877AF03B4E9C}" type="sibTrans" cxnId="{5304E6E0-63A8-456B-9DCE-C87F6B0124CE}">
      <dgm:prSet/>
      <dgm:spPr/>
      <dgm:t>
        <a:bodyPr/>
        <a:lstStyle/>
        <a:p>
          <a:endParaRPr lang="en-US"/>
        </a:p>
      </dgm:t>
    </dgm:pt>
    <dgm:pt modelId="{1F7B1606-2CF5-437F-98EF-895543FA3FC1}" type="pres">
      <dgm:prSet presAssocID="{9585EF33-7C5B-4C14-84B1-18FC83DE0A04}" presName="linear" presStyleCnt="0">
        <dgm:presLayoutVars>
          <dgm:animLvl val="lvl"/>
          <dgm:resizeHandles val="exact"/>
        </dgm:presLayoutVars>
      </dgm:prSet>
      <dgm:spPr/>
    </dgm:pt>
    <dgm:pt modelId="{526034D6-2D84-4460-81FE-9A2983AA40C8}" type="pres">
      <dgm:prSet presAssocID="{14E87FF3-2354-4405-872C-5110AB457D55}" presName="parentText" presStyleLbl="node1" presStyleIdx="0" presStyleCnt="3">
        <dgm:presLayoutVars>
          <dgm:chMax val="0"/>
          <dgm:bulletEnabled val="1"/>
        </dgm:presLayoutVars>
      </dgm:prSet>
      <dgm:spPr/>
    </dgm:pt>
    <dgm:pt modelId="{1AD6240F-20E3-4468-B063-864D0F66C0B6}" type="pres">
      <dgm:prSet presAssocID="{CA6D550A-1C1F-4F8D-B41B-E5432D96D315}" presName="spacer" presStyleCnt="0"/>
      <dgm:spPr/>
    </dgm:pt>
    <dgm:pt modelId="{CBAE6063-C239-44D3-9C92-DFF47F8680D1}" type="pres">
      <dgm:prSet presAssocID="{686D7A69-C509-4F8E-8BCE-C1BCA6813BCF}" presName="parentText" presStyleLbl="node1" presStyleIdx="1" presStyleCnt="3">
        <dgm:presLayoutVars>
          <dgm:chMax val="0"/>
          <dgm:bulletEnabled val="1"/>
        </dgm:presLayoutVars>
      </dgm:prSet>
      <dgm:spPr/>
    </dgm:pt>
    <dgm:pt modelId="{475A3625-719B-4A41-90F1-D21B8691FA4C}" type="pres">
      <dgm:prSet presAssocID="{ABC0BA03-B511-45EC-B4B4-2C01040FE2F4}" presName="spacer" presStyleCnt="0"/>
      <dgm:spPr/>
    </dgm:pt>
    <dgm:pt modelId="{DBCA919F-E591-4876-9B68-CD9867F83F58}" type="pres">
      <dgm:prSet presAssocID="{3B6DD89B-737F-484B-9B93-51BE0B974FA7}" presName="parentText" presStyleLbl="node1" presStyleIdx="2" presStyleCnt="3">
        <dgm:presLayoutVars>
          <dgm:chMax val="0"/>
          <dgm:bulletEnabled val="1"/>
        </dgm:presLayoutVars>
      </dgm:prSet>
      <dgm:spPr/>
    </dgm:pt>
  </dgm:ptLst>
  <dgm:cxnLst>
    <dgm:cxn modelId="{E1E61C29-48EF-497E-89A1-35B82B0A68B3}" type="presOf" srcId="{686D7A69-C509-4F8E-8BCE-C1BCA6813BCF}" destId="{CBAE6063-C239-44D3-9C92-DFF47F8680D1}" srcOrd="0" destOrd="0" presId="urn:microsoft.com/office/officeart/2005/8/layout/vList2"/>
    <dgm:cxn modelId="{6FEF624F-FF29-4452-A96C-ACC78B46D54F}" type="presOf" srcId="{9585EF33-7C5B-4C14-84B1-18FC83DE0A04}" destId="{1F7B1606-2CF5-437F-98EF-895543FA3FC1}" srcOrd="0" destOrd="0" presId="urn:microsoft.com/office/officeart/2005/8/layout/vList2"/>
    <dgm:cxn modelId="{5D70D3BB-0243-4D1C-8694-037AAEDFBD1A}" srcId="{9585EF33-7C5B-4C14-84B1-18FC83DE0A04}" destId="{686D7A69-C509-4F8E-8BCE-C1BCA6813BCF}" srcOrd="1" destOrd="0" parTransId="{124124CD-E574-4631-8C31-EB50781149BF}" sibTransId="{ABC0BA03-B511-45EC-B4B4-2C01040FE2F4}"/>
    <dgm:cxn modelId="{0F8024C0-0D69-465F-B64B-97AC03FA7FEA}" srcId="{9585EF33-7C5B-4C14-84B1-18FC83DE0A04}" destId="{14E87FF3-2354-4405-872C-5110AB457D55}" srcOrd="0" destOrd="0" parTransId="{A3121657-CE83-4D53-80D7-DED8D9C7A4B9}" sibTransId="{CA6D550A-1C1F-4F8D-B41B-E5432D96D315}"/>
    <dgm:cxn modelId="{7D5684CE-9DB2-4609-AE10-EAA2C7CE3121}" type="presOf" srcId="{14E87FF3-2354-4405-872C-5110AB457D55}" destId="{526034D6-2D84-4460-81FE-9A2983AA40C8}" srcOrd="0" destOrd="0" presId="urn:microsoft.com/office/officeart/2005/8/layout/vList2"/>
    <dgm:cxn modelId="{5304E6E0-63A8-456B-9DCE-C87F6B0124CE}" srcId="{9585EF33-7C5B-4C14-84B1-18FC83DE0A04}" destId="{3B6DD89B-737F-484B-9B93-51BE0B974FA7}" srcOrd="2" destOrd="0" parTransId="{50900550-1188-4204-BF77-826E50146EBC}" sibTransId="{42F6C20C-8ED8-46BD-B57E-877AF03B4E9C}"/>
    <dgm:cxn modelId="{6EE740E9-726C-451A-A796-C7E777781696}" type="presOf" srcId="{3B6DD89B-737F-484B-9B93-51BE0B974FA7}" destId="{DBCA919F-E591-4876-9B68-CD9867F83F58}" srcOrd="0" destOrd="0" presId="urn:microsoft.com/office/officeart/2005/8/layout/vList2"/>
    <dgm:cxn modelId="{9FAE7408-EF2F-4E87-8829-C40C481476EE}" type="presParOf" srcId="{1F7B1606-2CF5-437F-98EF-895543FA3FC1}" destId="{526034D6-2D84-4460-81FE-9A2983AA40C8}" srcOrd="0" destOrd="0" presId="urn:microsoft.com/office/officeart/2005/8/layout/vList2"/>
    <dgm:cxn modelId="{F433B145-4BE1-4155-9D02-3433E00E1447}" type="presParOf" srcId="{1F7B1606-2CF5-437F-98EF-895543FA3FC1}" destId="{1AD6240F-20E3-4468-B063-864D0F66C0B6}" srcOrd="1" destOrd="0" presId="urn:microsoft.com/office/officeart/2005/8/layout/vList2"/>
    <dgm:cxn modelId="{0CD5DCFF-5A6B-4EBE-BB43-4B934374132E}" type="presParOf" srcId="{1F7B1606-2CF5-437F-98EF-895543FA3FC1}" destId="{CBAE6063-C239-44D3-9C92-DFF47F8680D1}" srcOrd="2" destOrd="0" presId="urn:microsoft.com/office/officeart/2005/8/layout/vList2"/>
    <dgm:cxn modelId="{3B0B1229-84B4-4474-AADF-E1779E8E217C}" type="presParOf" srcId="{1F7B1606-2CF5-437F-98EF-895543FA3FC1}" destId="{475A3625-719B-4A41-90F1-D21B8691FA4C}" srcOrd="3" destOrd="0" presId="urn:microsoft.com/office/officeart/2005/8/layout/vList2"/>
    <dgm:cxn modelId="{5FD504E6-DE99-462A-ABA4-C8B342A17BA6}" type="presParOf" srcId="{1F7B1606-2CF5-437F-98EF-895543FA3FC1}" destId="{DBCA919F-E591-4876-9B68-CD9867F83F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58F1B-8510-4858-9902-0820175F5A5E}"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9B4ECA53-C2F4-448D-A449-729850DB1261}">
      <dgm:prSet custT="1"/>
      <dgm:spPr/>
      <dgm:t>
        <a:bodyPr/>
        <a:lstStyle/>
        <a:p>
          <a:r>
            <a:rPr lang="en-US" sz="1400" dirty="0"/>
            <a:t>The researcher explored the relationships amongst biographical data, objective indicators of EH&amp;W programme performance and perceived (subjective) social wellbeing of three business units identified in the </a:t>
          </a:r>
          <a:r>
            <a:rPr lang="en-US" sz="1400" dirty="0" err="1"/>
            <a:t>organisation</a:t>
          </a:r>
          <a:r>
            <a:rPr lang="en-US" sz="1400" dirty="0"/>
            <a:t>, Units A, B and C.</a:t>
          </a:r>
        </a:p>
      </dgm:t>
    </dgm:pt>
    <dgm:pt modelId="{B208DCCF-5DA0-48D5-9BF2-4529F5B616B2}" type="parTrans" cxnId="{AA00F32F-CB0C-469C-9A25-5D0BBD72EA2D}">
      <dgm:prSet/>
      <dgm:spPr/>
      <dgm:t>
        <a:bodyPr/>
        <a:lstStyle/>
        <a:p>
          <a:endParaRPr lang="en-US"/>
        </a:p>
      </dgm:t>
    </dgm:pt>
    <dgm:pt modelId="{0FF58CDC-4C44-47DB-B61C-C92CD2B8445F}" type="sibTrans" cxnId="{AA00F32F-CB0C-469C-9A25-5D0BBD72EA2D}">
      <dgm:prSet/>
      <dgm:spPr/>
      <dgm:t>
        <a:bodyPr/>
        <a:lstStyle/>
        <a:p>
          <a:endParaRPr lang="en-US"/>
        </a:p>
      </dgm:t>
    </dgm:pt>
    <dgm:pt modelId="{DA3A27AD-199F-40FF-86A6-3714B142983E}">
      <dgm:prSet custT="1"/>
      <dgm:spPr/>
      <dgm:t>
        <a:bodyPr/>
        <a:lstStyle/>
        <a:p>
          <a:r>
            <a:rPr lang="en-US" sz="1600" dirty="0"/>
            <a:t>The study approach and design was Quantitative and used a Cross Sectional Survey-Design and exploratory</a:t>
          </a:r>
        </a:p>
      </dgm:t>
    </dgm:pt>
    <dgm:pt modelId="{3216646D-D739-4A47-AC14-0B21E44B1641}" type="parTrans" cxnId="{32EF4FA9-A0BF-4A46-8B1A-75025AC3ED94}">
      <dgm:prSet/>
      <dgm:spPr/>
      <dgm:t>
        <a:bodyPr/>
        <a:lstStyle/>
        <a:p>
          <a:endParaRPr lang="en-US"/>
        </a:p>
      </dgm:t>
    </dgm:pt>
    <dgm:pt modelId="{CFA1BD4B-CFAC-4BFD-80D8-79F249E1E2E3}" type="sibTrans" cxnId="{32EF4FA9-A0BF-4A46-8B1A-75025AC3ED94}">
      <dgm:prSet/>
      <dgm:spPr/>
      <dgm:t>
        <a:bodyPr/>
        <a:lstStyle/>
        <a:p>
          <a:endParaRPr lang="en-US"/>
        </a:p>
      </dgm:t>
    </dgm:pt>
    <dgm:pt modelId="{D432A921-0ADD-4C31-B5FC-6766BB2920EF}">
      <dgm:prSet custT="1"/>
      <dgm:spPr/>
      <dgm:t>
        <a:bodyPr/>
        <a:lstStyle/>
        <a:p>
          <a:r>
            <a:rPr lang="en-US" sz="1600" dirty="0"/>
            <a:t>The researcher was not concerned with the </a:t>
          </a:r>
          <a:r>
            <a:rPr lang="en-US" sz="1600" dirty="0" err="1"/>
            <a:t>generalisation</a:t>
          </a:r>
          <a:r>
            <a:rPr lang="en-US" sz="1600" dirty="0"/>
            <a:t> of the results to all the employees, but rather to the business units being selected.</a:t>
          </a:r>
        </a:p>
      </dgm:t>
    </dgm:pt>
    <dgm:pt modelId="{1420ADE1-5E74-4B8D-A18D-3558573C1BB5}" type="parTrans" cxnId="{CF5BCED2-EFA4-4842-BCE3-EB3C2D6C01C8}">
      <dgm:prSet/>
      <dgm:spPr/>
      <dgm:t>
        <a:bodyPr/>
        <a:lstStyle/>
        <a:p>
          <a:endParaRPr lang="en-US"/>
        </a:p>
      </dgm:t>
    </dgm:pt>
    <dgm:pt modelId="{9170A4D1-B05E-430D-BD29-5FAC69A0666D}" type="sibTrans" cxnId="{CF5BCED2-EFA4-4842-BCE3-EB3C2D6C01C8}">
      <dgm:prSet/>
      <dgm:spPr/>
      <dgm:t>
        <a:bodyPr/>
        <a:lstStyle/>
        <a:p>
          <a:endParaRPr lang="en-US"/>
        </a:p>
      </dgm:t>
    </dgm:pt>
    <dgm:pt modelId="{D755CEF8-53A5-485B-961F-3193D5BB2E56}">
      <dgm:prSet custT="1"/>
      <dgm:spPr/>
      <dgm:t>
        <a:bodyPr/>
        <a:lstStyle/>
        <a:p>
          <a:r>
            <a:rPr lang="en-US" sz="1600" dirty="0"/>
            <a:t>The researcher obtained three sample groups from three business units for comparison purposes and for purposes of collecting indicator data</a:t>
          </a:r>
          <a:r>
            <a:rPr lang="en-US" sz="1200" dirty="0"/>
            <a:t>. </a:t>
          </a:r>
        </a:p>
      </dgm:t>
    </dgm:pt>
    <dgm:pt modelId="{9A1C4343-555B-4CB4-AD20-4D4C38424D4B}" type="parTrans" cxnId="{050C4E97-6639-4B48-B5A2-02059A6C41E3}">
      <dgm:prSet/>
      <dgm:spPr/>
      <dgm:t>
        <a:bodyPr/>
        <a:lstStyle/>
        <a:p>
          <a:endParaRPr lang="en-US"/>
        </a:p>
      </dgm:t>
    </dgm:pt>
    <dgm:pt modelId="{BE0F67B6-7E35-47F2-B9FB-792482C51E9B}" type="sibTrans" cxnId="{050C4E97-6639-4B48-B5A2-02059A6C41E3}">
      <dgm:prSet/>
      <dgm:spPr/>
      <dgm:t>
        <a:bodyPr/>
        <a:lstStyle/>
        <a:p>
          <a:endParaRPr lang="en-US"/>
        </a:p>
      </dgm:t>
    </dgm:pt>
    <dgm:pt modelId="{865D0F7B-5286-4879-BC29-20874D349036}">
      <dgm:prSet custT="1"/>
      <dgm:spPr/>
      <dgm:t>
        <a:bodyPr/>
        <a:lstStyle/>
        <a:p>
          <a:r>
            <a:rPr lang="en-US" sz="1400" dirty="0"/>
            <a:t>Business Unit A was selected on the basis that it is a unit that is under-resourced and under-performing as per the performance indicators outlined in the design. Business Unit B was considered on the basis that it is average resourced and lastly Business Unit C, was identified as a well-resourced unit as per the performance criteria</a:t>
          </a:r>
        </a:p>
      </dgm:t>
    </dgm:pt>
    <dgm:pt modelId="{8313259C-AF56-420D-9951-9131D10DAFBD}" type="parTrans" cxnId="{CB1AAF4A-63AB-4F94-825D-52DF7AB5221F}">
      <dgm:prSet/>
      <dgm:spPr/>
      <dgm:t>
        <a:bodyPr/>
        <a:lstStyle/>
        <a:p>
          <a:endParaRPr lang="en-US"/>
        </a:p>
      </dgm:t>
    </dgm:pt>
    <dgm:pt modelId="{A7987F67-599E-4A7F-AB04-4B4D6449A0DC}" type="sibTrans" cxnId="{CB1AAF4A-63AB-4F94-825D-52DF7AB5221F}">
      <dgm:prSet/>
      <dgm:spPr/>
      <dgm:t>
        <a:bodyPr/>
        <a:lstStyle/>
        <a:p>
          <a:endParaRPr lang="en-US"/>
        </a:p>
      </dgm:t>
    </dgm:pt>
    <dgm:pt modelId="{840C886B-62C2-451D-8FE0-1F2A775C9D95}">
      <dgm:prSet/>
      <dgm:spPr/>
      <dgm:t>
        <a:bodyPr/>
        <a:lstStyle/>
        <a:p>
          <a:r>
            <a:rPr lang="en-US"/>
            <a:t>We performed Structural Equation Modelling by means of IBM AMOS 21 statistical software. </a:t>
          </a:r>
        </a:p>
      </dgm:t>
    </dgm:pt>
    <dgm:pt modelId="{3955DFD4-BB4A-47F0-88DA-DF6405DF0077}" type="parTrans" cxnId="{AA9B7271-3A81-49AA-AA2F-2D9B07797994}">
      <dgm:prSet/>
      <dgm:spPr/>
      <dgm:t>
        <a:bodyPr/>
        <a:lstStyle/>
        <a:p>
          <a:endParaRPr lang="en-US"/>
        </a:p>
      </dgm:t>
    </dgm:pt>
    <dgm:pt modelId="{05E89238-2384-4414-AA91-7C0700AD1016}" type="sibTrans" cxnId="{AA9B7271-3A81-49AA-AA2F-2D9B07797994}">
      <dgm:prSet/>
      <dgm:spPr/>
      <dgm:t>
        <a:bodyPr/>
        <a:lstStyle/>
        <a:p>
          <a:endParaRPr lang="en-US"/>
        </a:p>
      </dgm:t>
    </dgm:pt>
    <dgm:pt modelId="{C9B20DCD-A3E1-452E-9D07-84352346C19D}" type="pres">
      <dgm:prSet presAssocID="{B3258F1B-8510-4858-9902-0820175F5A5E}" presName="Name0" presStyleCnt="0">
        <dgm:presLayoutVars>
          <dgm:dir/>
          <dgm:resizeHandles val="exact"/>
        </dgm:presLayoutVars>
      </dgm:prSet>
      <dgm:spPr/>
    </dgm:pt>
    <dgm:pt modelId="{AE0B8FBB-A169-41E7-BC0D-F8D9DC9C95DD}" type="pres">
      <dgm:prSet presAssocID="{9B4ECA53-C2F4-448D-A449-729850DB1261}" presName="node" presStyleLbl="node1" presStyleIdx="0" presStyleCnt="6" custScaleX="136213" custScaleY="139519">
        <dgm:presLayoutVars>
          <dgm:bulletEnabled val="1"/>
        </dgm:presLayoutVars>
      </dgm:prSet>
      <dgm:spPr/>
    </dgm:pt>
    <dgm:pt modelId="{2BAED116-B4C1-4EA9-9CF3-8B6E0D8E5660}" type="pres">
      <dgm:prSet presAssocID="{0FF58CDC-4C44-47DB-B61C-C92CD2B8445F}" presName="sibTrans" presStyleLbl="sibTrans1D1" presStyleIdx="0" presStyleCnt="5"/>
      <dgm:spPr/>
    </dgm:pt>
    <dgm:pt modelId="{6DD00E45-E07D-4E7F-A0FA-705A6E4C38AE}" type="pres">
      <dgm:prSet presAssocID="{0FF58CDC-4C44-47DB-B61C-C92CD2B8445F}" presName="connectorText" presStyleLbl="sibTrans1D1" presStyleIdx="0" presStyleCnt="5"/>
      <dgm:spPr/>
    </dgm:pt>
    <dgm:pt modelId="{C6111A3C-C242-40FC-97D9-ABBA0908AC1A}" type="pres">
      <dgm:prSet presAssocID="{DA3A27AD-199F-40FF-86A6-3714B142983E}" presName="node" presStyleLbl="node1" presStyleIdx="1" presStyleCnt="6">
        <dgm:presLayoutVars>
          <dgm:bulletEnabled val="1"/>
        </dgm:presLayoutVars>
      </dgm:prSet>
      <dgm:spPr/>
    </dgm:pt>
    <dgm:pt modelId="{F6CA26E1-B299-475B-B8CB-CB8F11B681B7}" type="pres">
      <dgm:prSet presAssocID="{CFA1BD4B-CFAC-4BFD-80D8-79F249E1E2E3}" presName="sibTrans" presStyleLbl="sibTrans1D1" presStyleIdx="1" presStyleCnt="5"/>
      <dgm:spPr/>
    </dgm:pt>
    <dgm:pt modelId="{177F545A-D049-4EF9-B6C7-16F5C6211C28}" type="pres">
      <dgm:prSet presAssocID="{CFA1BD4B-CFAC-4BFD-80D8-79F249E1E2E3}" presName="connectorText" presStyleLbl="sibTrans1D1" presStyleIdx="1" presStyleCnt="5"/>
      <dgm:spPr/>
    </dgm:pt>
    <dgm:pt modelId="{87652B77-8D89-4C38-AD8B-88B3EEE7FB38}" type="pres">
      <dgm:prSet presAssocID="{D432A921-0ADD-4C31-B5FC-6766BB2920EF}" presName="node" presStyleLbl="node1" presStyleIdx="2" presStyleCnt="6" custScaleY="121680">
        <dgm:presLayoutVars>
          <dgm:bulletEnabled val="1"/>
        </dgm:presLayoutVars>
      </dgm:prSet>
      <dgm:spPr/>
    </dgm:pt>
    <dgm:pt modelId="{E7070EDA-EDF9-4EE7-9832-69497D2CB30F}" type="pres">
      <dgm:prSet presAssocID="{9170A4D1-B05E-430D-BD29-5FAC69A0666D}" presName="sibTrans" presStyleLbl="sibTrans1D1" presStyleIdx="2" presStyleCnt="5"/>
      <dgm:spPr/>
    </dgm:pt>
    <dgm:pt modelId="{B53DB781-0BC4-48EB-9008-510DCFB40B46}" type="pres">
      <dgm:prSet presAssocID="{9170A4D1-B05E-430D-BD29-5FAC69A0666D}" presName="connectorText" presStyleLbl="sibTrans1D1" presStyleIdx="2" presStyleCnt="5"/>
      <dgm:spPr/>
    </dgm:pt>
    <dgm:pt modelId="{D9C82A9D-EDD2-4619-806A-0DFED3A9C717}" type="pres">
      <dgm:prSet presAssocID="{D755CEF8-53A5-485B-961F-3193D5BB2E56}" presName="node" presStyleLbl="node1" presStyleIdx="3" presStyleCnt="6">
        <dgm:presLayoutVars>
          <dgm:bulletEnabled val="1"/>
        </dgm:presLayoutVars>
      </dgm:prSet>
      <dgm:spPr/>
    </dgm:pt>
    <dgm:pt modelId="{F0373D89-416A-45F1-A13F-A6987015BFA7}" type="pres">
      <dgm:prSet presAssocID="{BE0F67B6-7E35-47F2-B9FB-792482C51E9B}" presName="sibTrans" presStyleLbl="sibTrans1D1" presStyleIdx="3" presStyleCnt="5"/>
      <dgm:spPr/>
    </dgm:pt>
    <dgm:pt modelId="{07B0C371-C458-4E8D-BD88-F8AE43CA443F}" type="pres">
      <dgm:prSet presAssocID="{BE0F67B6-7E35-47F2-B9FB-792482C51E9B}" presName="connectorText" presStyleLbl="sibTrans1D1" presStyleIdx="3" presStyleCnt="5"/>
      <dgm:spPr/>
    </dgm:pt>
    <dgm:pt modelId="{F2DF66F1-E161-4F72-B8FF-62A1B585319E}" type="pres">
      <dgm:prSet presAssocID="{865D0F7B-5286-4879-BC29-20874D349036}" presName="node" presStyleLbl="node1" presStyleIdx="4" presStyleCnt="6" custScaleY="138943" custLinFactNeighborX="3248" custLinFactNeighborY="773">
        <dgm:presLayoutVars>
          <dgm:bulletEnabled val="1"/>
        </dgm:presLayoutVars>
      </dgm:prSet>
      <dgm:spPr/>
    </dgm:pt>
    <dgm:pt modelId="{4E5CE443-0141-4BF0-9FEE-46F70967AF66}" type="pres">
      <dgm:prSet presAssocID="{A7987F67-599E-4A7F-AB04-4B4D6449A0DC}" presName="sibTrans" presStyleLbl="sibTrans1D1" presStyleIdx="4" presStyleCnt="5"/>
      <dgm:spPr/>
    </dgm:pt>
    <dgm:pt modelId="{2DF2A2CD-4B48-4314-A816-2781534630D9}" type="pres">
      <dgm:prSet presAssocID="{A7987F67-599E-4A7F-AB04-4B4D6449A0DC}" presName="connectorText" presStyleLbl="sibTrans1D1" presStyleIdx="4" presStyleCnt="5"/>
      <dgm:spPr/>
    </dgm:pt>
    <dgm:pt modelId="{B71129CB-3E6D-48CA-B34B-6C4C3F9C7A08}" type="pres">
      <dgm:prSet presAssocID="{840C886B-62C2-451D-8FE0-1F2A775C9D95}" presName="node" presStyleLbl="node1" presStyleIdx="5" presStyleCnt="6">
        <dgm:presLayoutVars>
          <dgm:bulletEnabled val="1"/>
        </dgm:presLayoutVars>
      </dgm:prSet>
      <dgm:spPr/>
    </dgm:pt>
  </dgm:ptLst>
  <dgm:cxnLst>
    <dgm:cxn modelId="{0F6C280F-008D-40E1-9278-FEE335A73014}" type="presOf" srcId="{A7987F67-599E-4A7F-AB04-4B4D6449A0DC}" destId="{4E5CE443-0141-4BF0-9FEE-46F70967AF66}" srcOrd="0" destOrd="0" presId="urn:microsoft.com/office/officeart/2016/7/layout/RepeatingBendingProcessNew"/>
    <dgm:cxn modelId="{37736129-A241-4561-9E69-4623944B09D5}" type="presOf" srcId="{DA3A27AD-199F-40FF-86A6-3714B142983E}" destId="{C6111A3C-C242-40FC-97D9-ABBA0908AC1A}" srcOrd="0" destOrd="0" presId="urn:microsoft.com/office/officeart/2016/7/layout/RepeatingBendingProcessNew"/>
    <dgm:cxn modelId="{1BEACE29-A4FD-4268-8566-AFA905C67C3F}" type="presOf" srcId="{A7987F67-599E-4A7F-AB04-4B4D6449A0DC}" destId="{2DF2A2CD-4B48-4314-A816-2781534630D9}" srcOrd="1" destOrd="0" presId="urn:microsoft.com/office/officeart/2016/7/layout/RepeatingBendingProcessNew"/>
    <dgm:cxn modelId="{AA00F32F-CB0C-469C-9A25-5D0BBD72EA2D}" srcId="{B3258F1B-8510-4858-9902-0820175F5A5E}" destId="{9B4ECA53-C2F4-448D-A449-729850DB1261}" srcOrd="0" destOrd="0" parTransId="{B208DCCF-5DA0-48D5-9BF2-4529F5B616B2}" sibTransId="{0FF58CDC-4C44-47DB-B61C-C92CD2B8445F}"/>
    <dgm:cxn modelId="{0B7D2535-D8A0-4B63-A0E7-D083C69DA5AA}" type="presOf" srcId="{840C886B-62C2-451D-8FE0-1F2A775C9D95}" destId="{B71129CB-3E6D-48CA-B34B-6C4C3F9C7A08}" srcOrd="0" destOrd="0" presId="urn:microsoft.com/office/officeart/2016/7/layout/RepeatingBendingProcessNew"/>
    <dgm:cxn modelId="{E57CA637-5C3F-4769-89F1-B964D8EA2CE3}" type="presOf" srcId="{B3258F1B-8510-4858-9902-0820175F5A5E}" destId="{C9B20DCD-A3E1-452E-9D07-84352346C19D}" srcOrd="0" destOrd="0" presId="urn:microsoft.com/office/officeart/2016/7/layout/RepeatingBendingProcessNew"/>
    <dgm:cxn modelId="{59592060-60E8-40F7-9DB4-2E1947FE5516}" type="presOf" srcId="{865D0F7B-5286-4879-BC29-20874D349036}" destId="{F2DF66F1-E161-4F72-B8FF-62A1B585319E}" srcOrd="0" destOrd="0" presId="urn:microsoft.com/office/officeart/2016/7/layout/RepeatingBendingProcessNew"/>
    <dgm:cxn modelId="{B2727364-D847-4E40-9D04-7E01A9DB1CBD}" type="presOf" srcId="{CFA1BD4B-CFAC-4BFD-80D8-79F249E1E2E3}" destId="{F6CA26E1-B299-475B-B8CB-CB8F11B681B7}" srcOrd="0" destOrd="0" presId="urn:microsoft.com/office/officeart/2016/7/layout/RepeatingBendingProcessNew"/>
    <dgm:cxn modelId="{CB1AAF4A-63AB-4F94-825D-52DF7AB5221F}" srcId="{B3258F1B-8510-4858-9902-0820175F5A5E}" destId="{865D0F7B-5286-4879-BC29-20874D349036}" srcOrd="4" destOrd="0" parTransId="{8313259C-AF56-420D-9951-9131D10DAFBD}" sibTransId="{A7987F67-599E-4A7F-AB04-4B4D6449A0DC}"/>
    <dgm:cxn modelId="{1620CB4C-5969-4E9B-80E0-1C5E9679EED4}" type="presOf" srcId="{9170A4D1-B05E-430D-BD29-5FAC69A0666D}" destId="{B53DB781-0BC4-48EB-9008-510DCFB40B46}" srcOrd="1" destOrd="0" presId="urn:microsoft.com/office/officeart/2016/7/layout/RepeatingBendingProcessNew"/>
    <dgm:cxn modelId="{AA9B7271-3A81-49AA-AA2F-2D9B07797994}" srcId="{B3258F1B-8510-4858-9902-0820175F5A5E}" destId="{840C886B-62C2-451D-8FE0-1F2A775C9D95}" srcOrd="5" destOrd="0" parTransId="{3955DFD4-BB4A-47F0-88DA-DF6405DF0077}" sibTransId="{05E89238-2384-4414-AA91-7C0700AD1016}"/>
    <dgm:cxn modelId="{8AD1CD51-3A69-4E3F-8BE1-541CD36A3064}" type="presOf" srcId="{CFA1BD4B-CFAC-4BFD-80D8-79F249E1E2E3}" destId="{177F545A-D049-4EF9-B6C7-16F5C6211C28}" srcOrd="1" destOrd="0" presId="urn:microsoft.com/office/officeart/2016/7/layout/RepeatingBendingProcessNew"/>
    <dgm:cxn modelId="{A4ED347A-7DAE-423E-84B1-E861F53DEFFA}" type="presOf" srcId="{BE0F67B6-7E35-47F2-B9FB-792482C51E9B}" destId="{07B0C371-C458-4E8D-BD88-F8AE43CA443F}" srcOrd="1" destOrd="0" presId="urn:microsoft.com/office/officeart/2016/7/layout/RepeatingBendingProcessNew"/>
    <dgm:cxn modelId="{050C4E97-6639-4B48-B5A2-02059A6C41E3}" srcId="{B3258F1B-8510-4858-9902-0820175F5A5E}" destId="{D755CEF8-53A5-485B-961F-3193D5BB2E56}" srcOrd="3" destOrd="0" parTransId="{9A1C4343-555B-4CB4-AD20-4D4C38424D4B}" sibTransId="{BE0F67B6-7E35-47F2-B9FB-792482C51E9B}"/>
    <dgm:cxn modelId="{1309619F-DF63-4371-9475-70664E368C95}" type="presOf" srcId="{9B4ECA53-C2F4-448D-A449-729850DB1261}" destId="{AE0B8FBB-A169-41E7-BC0D-F8D9DC9C95DD}" srcOrd="0" destOrd="0" presId="urn:microsoft.com/office/officeart/2016/7/layout/RepeatingBendingProcessNew"/>
    <dgm:cxn modelId="{32EF4FA9-A0BF-4A46-8B1A-75025AC3ED94}" srcId="{B3258F1B-8510-4858-9902-0820175F5A5E}" destId="{DA3A27AD-199F-40FF-86A6-3714B142983E}" srcOrd="1" destOrd="0" parTransId="{3216646D-D739-4A47-AC14-0B21E44B1641}" sibTransId="{CFA1BD4B-CFAC-4BFD-80D8-79F249E1E2E3}"/>
    <dgm:cxn modelId="{40B2D6B2-F5FB-4D7B-8F88-E6FB4CDCFCAB}" type="presOf" srcId="{0FF58CDC-4C44-47DB-B61C-C92CD2B8445F}" destId="{2BAED116-B4C1-4EA9-9CF3-8B6E0D8E5660}" srcOrd="0" destOrd="0" presId="urn:microsoft.com/office/officeart/2016/7/layout/RepeatingBendingProcessNew"/>
    <dgm:cxn modelId="{09EBCDC4-6CF2-4AE2-BE0B-35ABDF2929AB}" type="presOf" srcId="{BE0F67B6-7E35-47F2-B9FB-792482C51E9B}" destId="{F0373D89-416A-45F1-A13F-A6987015BFA7}" srcOrd="0" destOrd="0" presId="urn:microsoft.com/office/officeart/2016/7/layout/RepeatingBendingProcessNew"/>
    <dgm:cxn modelId="{7D7FECCA-DF18-42FE-9C20-D8205DE02B8C}" type="presOf" srcId="{D432A921-0ADD-4C31-B5FC-6766BB2920EF}" destId="{87652B77-8D89-4C38-AD8B-88B3EEE7FB38}" srcOrd="0" destOrd="0" presId="urn:microsoft.com/office/officeart/2016/7/layout/RepeatingBendingProcessNew"/>
    <dgm:cxn modelId="{CF5BCED2-EFA4-4842-BCE3-EB3C2D6C01C8}" srcId="{B3258F1B-8510-4858-9902-0820175F5A5E}" destId="{D432A921-0ADD-4C31-B5FC-6766BB2920EF}" srcOrd="2" destOrd="0" parTransId="{1420ADE1-5E74-4B8D-A18D-3558573C1BB5}" sibTransId="{9170A4D1-B05E-430D-BD29-5FAC69A0666D}"/>
    <dgm:cxn modelId="{69D41FD9-2927-4F63-AC23-25F4E3E97DD6}" type="presOf" srcId="{9170A4D1-B05E-430D-BD29-5FAC69A0666D}" destId="{E7070EDA-EDF9-4EE7-9832-69497D2CB30F}" srcOrd="0" destOrd="0" presId="urn:microsoft.com/office/officeart/2016/7/layout/RepeatingBendingProcessNew"/>
    <dgm:cxn modelId="{75CCEDDF-F43E-49B1-9C32-424B09A5FC51}" type="presOf" srcId="{D755CEF8-53A5-485B-961F-3193D5BB2E56}" destId="{D9C82A9D-EDD2-4619-806A-0DFED3A9C717}" srcOrd="0" destOrd="0" presId="urn:microsoft.com/office/officeart/2016/7/layout/RepeatingBendingProcessNew"/>
    <dgm:cxn modelId="{8EE192FA-0492-4EED-89FC-03BDB48146FB}" type="presOf" srcId="{0FF58CDC-4C44-47DB-B61C-C92CD2B8445F}" destId="{6DD00E45-E07D-4E7F-A0FA-705A6E4C38AE}" srcOrd="1" destOrd="0" presId="urn:microsoft.com/office/officeart/2016/7/layout/RepeatingBendingProcessNew"/>
    <dgm:cxn modelId="{34ECC28B-F930-4848-9435-7A0F8CE806CE}" type="presParOf" srcId="{C9B20DCD-A3E1-452E-9D07-84352346C19D}" destId="{AE0B8FBB-A169-41E7-BC0D-F8D9DC9C95DD}" srcOrd="0" destOrd="0" presId="urn:microsoft.com/office/officeart/2016/7/layout/RepeatingBendingProcessNew"/>
    <dgm:cxn modelId="{0A073739-9AA2-4ECB-B081-89138AF55A57}" type="presParOf" srcId="{C9B20DCD-A3E1-452E-9D07-84352346C19D}" destId="{2BAED116-B4C1-4EA9-9CF3-8B6E0D8E5660}" srcOrd="1" destOrd="0" presId="urn:microsoft.com/office/officeart/2016/7/layout/RepeatingBendingProcessNew"/>
    <dgm:cxn modelId="{A1AC51C2-249A-45B9-AE6C-1E9F3EAB328E}" type="presParOf" srcId="{2BAED116-B4C1-4EA9-9CF3-8B6E0D8E5660}" destId="{6DD00E45-E07D-4E7F-A0FA-705A6E4C38AE}" srcOrd="0" destOrd="0" presId="urn:microsoft.com/office/officeart/2016/7/layout/RepeatingBendingProcessNew"/>
    <dgm:cxn modelId="{816C2B5F-6B55-4243-BC22-E5A99CD0EF94}" type="presParOf" srcId="{C9B20DCD-A3E1-452E-9D07-84352346C19D}" destId="{C6111A3C-C242-40FC-97D9-ABBA0908AC1A}" srcOrd="2" destOrd="0" presId="urn:microsoft.com/office/officeart/2016/7/layout/RepeatingBendingProcessNew"/>
    <dgm:cxn modelId="{33649058-5911-4735-B525-4BB38EE60748}" type="presParOf" srcId="{C9B20DCD-A3E1-452E-9D07-84352346C19D}" destId="{F6CA26E1-B299-475B-B8CB-CB8F11B681B7}" srcOrd="3" destOrd="0" presId="urn:microsoft.com/office/officeart/2016/7/layout/RepeatingBendingProcessNew"/>
    <dgm:cxn modelId="{DDAA61BF-9B9B-4013-8E02-B19450F54144}" type="presParOf" srcId="{F6CA26E1-B299-475B-B8CB-CB8F11B681B7}" destId="{177F545A-D049-4EF9-B6C7-16F5C6211C28}" srcOrd="0" destOrd="0" presId="urn:microsoft.com/office/officeart/2016/7/layout/RepeatingBendingProcessNew"/>
    <dgm:cxn modelId="{0A1271C5-8E58-48E1-9808-1DED7F18DFDF}" type="presParOf" srcId="{C9B20DCD-A3E1-452E-9D07-84352346C19D}" destId="{87652B77-8D89-4C38-AD8B-88B3EEE7FB38}" srcOrd="4" destOrd="0" presId="urn:microsoft.com/office/officeart/2016/7/layout/RepeatingBendingProcessNew"/>
    <dgm:cxn modelId="{2129E7D6-8038-4694-86E1-672DCF8F7730}" type="presParOf" srcId="{C9B20DCD-A3E1-452E-9D07-84352346C19D}" destId="{E7070EDA-EDF9-4EE7-9832-69497D2CB30F}" srcOrd="5" destOrd="0" presId="urn:microsoft.com/office/officeart/2016/7/layout/RepeatingBendingProcessNew"/>
    <dgm:cxn modelId="{48CB311F-201E-4B05-9842-6E78570DE35E}" type="presParOf" srcId="{E7070EDA-EDF9-4EE7-9832-69497D2CB30F}" destId="{B53DB781-0BC4-48EB-9008-510DCFB40B46}" srcOrd="0" destOrd="0" presId="urn:microsoft.com/office/officeart/2016/7/layout/RepeatingBendingProcessNew"/>
    <dgm:cxn modelId="{6E24CE05-8D67-4FA1-B5DB-2F6AA82C50F9}" type="presParOf" srcId="{C9B20DCD-A3E1-452E-9D07-84352346C19D}" destId="{D9C82A9D-EDD2-4619-806A-0DFED3A9C717}" srcOrd="6" destOrd="0" presId="urn:microsoft.com/office/officeart/2016/7/layout/RepeatingBendingProcessNew"/>
    <dgm:cxn modelId="{DAB8834A-86AB-4F5C-A8D2-FDC0868ACFFD}" type="presParOf" srcId="{C9B20DCD-A3E1-452E-9D07-84352346C19D}" destId="{F0373D89-416A-45F1-A13F-A6987015BFA7}" srcOrd="7" destOrd="0" presId="urn:microsoft.com/office/officeart/2016/7/layout/RepeatingBendingProcessNew"/>
    <dgm:cxn modelId="{9D05A6A2-238C-4379-82E6-21B270803E1C}" type="presParOf" srcId="{F0373D89-416A-45F1-A13F-A6987015BFA7}" destId="{07B0C371-C458-4E8D-BD88-F8AE43CA443F}" srcOrd="0" destOrd="0" presId="urn:microsoft.com/office/officeart/2016/7/layout/RepeatingBendingProcessNew"/>
    <dgm:cxn modelId="{85BEF14E-0747-4390-93EE-4ABB194EDE4F}" type="presParOf" srcId="{C9B20DCD-A3E1-452E-9D07-84352346C19D}" destId="{F2DF66F1-E161-4F72-B8FF-62A1B585319E}" srcOrd="8" destOrd="0" presId="urn:microsoft.com/office/officeart/2016/7/layout/RepeatingBendingProcessNew"/>
    <dgm:cxn modelId="{72C4241C-FB74-4C71-BB8D-BA04E5BDEC3B}" type="presParOf" srcId="{C9B20DCD-A3E1-452E-9D07-84352346C19D}" destId="{4E5CE443-0141-4BF0-9FEE-46F70967AF66}" srcOrd="9" destOrd="0" presId="urn:microsoft.com/office/officeart/2016/7/layout/RepeatingBendingProcessNew"/>
    <dgm:cxn modelId="{4B53A578-C03B-4F76-8F02-49073421657B}" type="presParOf" srcId="{4E5CE443-0141-4BF0-9FEE-46F70967AF66}" destId="{2DF2A2CD-4B48-4314-A816-2781534630D9}" srcOrd="0" destOrd="0" presId="urn:microsoft.com/office/officeart/2016/7/layout/RepeatingBendingProcessNew"/>
    <dgm:cxn modelId="{85C33774-8DD5-4AF9-A8CF-6F5F845E67AD}" type="presParOf" srcId="{C9B20DCD-A3E1-452E-9D07-84352346C19D}" destId="{B71129CB-3E6D-48CA-B34B-6C4C3F9C7A08}"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1748EE-F72B-4F7C-A1F3-4A6E14D6B93F}"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6F624C89-8C36-4AE3-A528-A998F7E34E24}">
      <dgm:prSet custT="1"/>
      <dgm:spPr/>
      <dgm:t>
        <a:bodyPr/>
        <a:lstStyle/>
        <a:p>
          <a:pPr>
            <a:lnSpc>
              <a:spcPct val="100000"/>
            </a:lnSpc>
          </a:pPr>
          <a:r>
            <a:rPr lang="en-US" sz="1600" dirty="0"/>
            <a:t>This study utilized a survey to get relevant data from sampled population</a:t>
          </a:r>
          <a:r>
            <a:rPr lang="en-US" sz="1300" dirty="0"/>
            <a:t>.</a:t>
          </a:r>
        </a:p>
      </dgm:t>
    </dgm:pt>
    <dgm:pt modelId="{19C54D3D-A7E9-4788-B844-623B9CEDF3FE}" type="parTrans" cxnId="{E8275E6B-EF5F-41F6-A940-1B69E9E2B31C}">
      <dgm:prSet/>
      <dgm:spPr/>
      <dgm:t>
        <a:bodyPr/>
        <a:lstStyle/>
        <a:p>
          <a:endParaRPr lang="en-US"/>
        </a:p>
      </dgm:t>
    </dgm:pt>
    <dgm:pt modelId="{34EE89E8-C02F-446F-AA53-9C11C09962CC}" type="sibTrans" cxnId="{E8275E6B-EF5F-41F6-A940-1B69E9E2B31C}">
      <dgm:prSet/>
      <dgm:spPr/>
      <dgm:t>
        <a:bodyPr/>
        <a:lstStyle/>
        <a:p>
          <a:pPr>
            <a:lnSpc>
              <a:spcPct val="100000"/>
            </a:lnSpc>
          </a:pPr>
          <a:endParaRPr lang="en-US"/>
        </a:p>
      </dgm:t>
    </dgm:pt>
    <dgm:pt modelId="{827E6285-83DF-473C-8174-ABF4581E7079}">
      <dgm:prSet custT="1"/>
      <dgm:spPr/>
      <dgm:t>
        <a:bodyPr/>
        <a:lstStyle/>
        <a:p>
          <a:pPr>
            <a:lnSpc>
              <a:spcPct val="100000"/>
            </a:lnSpc>
          </a:pPr>
          <a:r>
            <a:rPr lang="en-US" sz="1600" dirty="0"/>
            <a:t>The survey was done by means of quantitative questionnaire. Data was collected over a period of three months. </a:t>
          </a:r>
        </a:p>
      </dgm:t>
    </dgm:pt>
    <dgm:pt modelId="{A8113304-5948-490D-B387-E3345D94B5D8}" type="parTrans" cxnId="{751B3A67-9D25-46E4-9250-E2D6E71F3FBF}">
      <dgm:prSet/>
      <dgm:spPr/>
      <dgm:t>
        <a:bodyPr/>
        <a:lstStyle/>
        <a:p>
          <a:endParaRPr lang="en-US"/>
        </a:p>
      </dgm:t>
    </dgm:pt>
    <dgm:pt modelId="{1A72299B-71F7-49EA-BAE5-66B65BD7078F}" type="sibTrans" cxnId="{751B3A67-9D25-46E4-9250-E2D6E71F3FBF}">
      <dgm:prSet/>
      <dgm:spPr/>
      <dgm:t>
        <a:bodyPr/>
        <a:lstStyle/>
        <a:p>
          <a:pPr>
            <a:lnSpc>
              <a:spcPct val="100000"/>
            </a:lnSpc>
          </a:pPr>
          <a:endParaRPr lang="en-US"/>
        </a:p>
      </dgm:t>
    </dgm:pt>
    <dgm:pt modelId="{FF7E3808-C0C7-4373-80D2-D77A46AA71B1}">
      <dgm:prSet/>
      <dgm:spPr/>
      <dgm:t>
        <a:bodyPr/>
        <a:lstStyle/>
        <a:p>
          <a:pPr>
            <a:lnSpc>
              <a:spcPct val="100000"/>
            </a:lnSpc>
          </a:pPr>
          <a:r>
            <a:rPr lang="af-ZA" dirty="0"/>
            <a:t>through an electronically administered questionnaire by means of an e-mailed link. to those who had departmental e-mail addresses, </a:t>
          </a:r>
          <a:endParaRPr lang="en-US" dirty="0"/>
        </a:p>
      </dgm:t>
    </dgm:pt>
    <dgm:pt modelId="{5254B185-49E3-4AC6-B50A-5FF1A324B624}" type="parTrans" cxnId="{467BA6FE-CA5B-4B1C-A9DB-37D75857B8FB}">
      <dgm:prSet/>
      <dgm:spPr/>
      <dgm:t>
        <a:bodyPr/>
        <a:lstStyle/>
        <a:p>
          <a:endParaRPr lang="en-US"/>
        </a:p>
      </dgm:t>
    </dgm:pt>
    <dgm:pt modelId="{0A59A32E-7CEF-4661-8E24-AD208F9E498A}" type="sibTrans" cxnId="{467BA6FE-CA5B-4B1C-A9DB-37D75857B8FB}">
      <dgm:prSet/>
      <dgm:spPr/>
      <dgm:t>
        <a:bodyPr/>
        <a:lstStyle/>
        <a:p>
          <a:pPr>
            <a:lnSpc>
              <a:spcPct val="100000"/>
            </a:lnSpc>
          </a:pPr>
          <a:endParaRPr lang="en-US"/>
        </a:p>
      </dgm:t>
    </dgm:pt>
    <dgm:pt modelId="{1B425DCD-1516-423E-85B8-B9E10244B07F}">
      <dgm:prSet custT="1"/>
      <dgm:spPr/>
      <dgm:t>
        <a:bodyPr/>
        <a:lstStyle/>
        <a:p>
          <a:pPr>
            <a:lnSpc>
              <a:spcPct val="100000"/>
            </a:lnSpc>
          </a:pPr>
          <a:r>
            <a:rPr lang="en-GB" sz="1600" dirty="0"/>
            <a:t>The researcher then used the web-interface to distribute the SurveyMonkey questionnaire.</a:t>
          </a:r>
          <a:r>
            <a:rPr lang="en-US" sz="1600" dirty="0"/>
            <a:t> </a:t>
          </a:r>
        </a:p>
      </dgm:t>
    </dgm:pt>
    <dgm:pt modelId="{B81CC99F-110B-4C83-939A-3C771DEDC740}" type="parTrans" cxnId="{4401F85E-E8F5-4DD8-9A02-FA00D4DCF36B}">
      <dgm:prSet/>
      <dgm:spPr/>
      <dgm:t>
        <a:bodyPr/>
        <a:lstStyle/>
        <a:p>
          <a:endParaRPr lang="en-US"/>
        </a:p>
      </dgm:t>
    </dgm:pt>
    <dgm:pt modelId="{5108C87E-FD37-4246-BDCE-B2F4884A1DC5}" type="sibTrans" cxnId="{4401F85E-E8F5-4DD8-9A02-FA00D4DCF36B}">
      <dgm:prSet/>
      <dgm:spPr/>
      <dgm:t>
        <a:bodyPr/>
        <a:lstStyle/>
        <a:p>
          <a:pPr>
            <a:lnSpc>
              <a:spcPct val="100000"/>
            </a:lnSpc>
          </a:pPr>
          <a:endParaRPr lang="en-US"/>
        </a:p>
      </dgm:t>
    </dgm:pt>
    <dgm:pt modelId="{2E37C64B-5CB8-46CF-9EFA-A7E9D838C8C7}">
      <dgm:prSet custT="1"/>
      <dgm:spPr/>
      <dgm:t>
        <a:bodyPr/>
        <a:lstStyle/>
        <a:p>
          <a:pPr>
            <a:lnSpc>
              <a:spcPct val="100000"/>
            </a:lnSpc>
          </a:pPr>
          <a:r>
            <a:rPr lang="en-US" sz="1400" dirty="0"/>
            <a:t>A paper based questionnaire was also distributed to all the employees who did not have computers and a </a:t>
          </a:r>
          <a:r>
            <a:rPr lang="en-US" sz="1400" dirty="0" err="1"/>
            <a:t>recognised</a:t>
          </a:r>
          <a:r>
            <a:rPr lang="en-US" sz="1400" dirty="0"/>
            <a:t> or a departmental email address.</a:t>
          </a:r>
        </a:p>
      </dgm:t>
    </dgm:pt>
    <dgm:pt modelId="{C69FC0BC-9C31-405C-9949-EFCB5AF1F208}" type="parTrans" cxnId="{908F9786-ECF1-4612-B06D-169F2AD37D42}">
      <dgm:prSet/>
      <dgm:spPr/>
      <dgm:t>
        <a:bodyPr/>
        <a:lstStyle/>
        <a:p>
          <a:endParaRPr lang="en-US"/>
        </a:p>
      </dgm:t>
    </dgm:pt>
    <dgm:pt modelId="{44EED3C0-A841-4288-9BC5-B0BF58A62EA4}" type="sibTrans" cxnId="{908F9786-ECF1-4612-B06D-169F2AD37D42}">
      <dgm:prSet/>
      <dgm:spPr/>
      <dgm:t>
        <a:bodyPr/>
        <a:lstStyle/>
        <a:p>
          <a:pPr>
            <a:lnSpc>
              <a:spcPct val="100000"/>
            </a:lnSpc>
          </a:pPr>
          <a:endParaRPr lang="en-US"/>
        </a:p>
      </dgm:t>
    </dgm:pt>
    <dgm:pt modelId="{D7242375-6E8D-435A-A735-A16978A7B650}">
      <dgm:prSet/>
      <dgm:spPr/>
      <dgm:t>
        <a:bodyPr/>
        <a:lstStyle/>
        <a:p>
          <a:pPr>
            <a:lnSpc>
              <a:spcPct val="100000"/>
            </a:lnSpc>
          </a:pPr>
          <a:r>
            <a:rPr lang="en-US" dirty="0"/>
            <a:t>The participants who showed an interest they were requested to complete informed consent form prior to data collection. </a:t>
          </a:r>
        </a:p>
      </dgm:t>
    </dgm:pt>
    <dgm:pt modelId="{9A461D7E-C505-4689-8DE5-FCD9C572A406}" type="parTrans" cxnId="{7A7CA4FA-4C84-4E7D-9DD9-C0581EFFB81B}">
      <dgm:prSet/>
      <dgm:spPr/>
      <dgm:t>
        <a:bodyPr/>
        <a:lstStyle/>
        <a:p>
          <a:endParaRPr lang="en-US"/>
        </a:p>
      </dgm:t>
    </dgm:pt>
    <dgm:pt modelId="{D6A7B2A7-7293-4A18-A114-B8EE2F80AD09}" type="sibTrans" cxnId="{7A7CA4FA-4C84-4E7D-9DD9-C0581EFFB81B}">
      <dgm:prSet/>
      <dgm:spPr/>
      <dgm:t>
        <a:bodyPr/>
        <a:lstStyle/>
        <a:p>
          <a:pPr>
            <a:lnSpc>
              <a:spcPct val="100000"/>
            </a:lnSpc>
          </a:pPr>
          <a:endParaRPr lang="en-US"/>
        </a:p>
      </dgm:t>
    </dgm:pt>
    <dgm:pt modelId="{CCF2E81C-CA90-4729-8CC1-A7F8E237074F}">
      <dgm:prSet custT="1"/>
      <dgm:spPr/>
      <dgm:t>
        <a:bodyPr/>
        <a:lstStyle/>
        <a:p>
          <a:pPr>
            <a:lnSpc>
              <a:spcPct val="100000"/>
            </a:lnSpc>
          </a:pPr>
          <a:r>
            <a:rPr lang="en-US" sz="1400" dirty="0"/>
            <a:t>Within each business unit all employees as population, were eligible for participation. </a:t>
          </a:r>
        </a:p>
      </dgm:t>
    </dgm:pt>
    <dgm:pt modelId="{8E335C4E-2728-455A-8B76-2FBE30A71ED8}" type="parTrans" cxnId="{8BCB8EE5-BF7A-4255-8718-C5D2A9CFD10A}">
      <dgm:prSet/>
      <dgm:spPr/>
      <dgm:t>
        <a:bodyPr/>
        <a:lstStyle/>
        <a:p>
          <a:endParaRPr lang="en-US"/>
        </a:p>
      </dgm:t>
    </dgm:pt>
    <dgm:pt modelId="{E4C0C165-7C0E-44C4-BB0C-954AA261A9C6}" type="sibTrans" cxnId="{8BCB8EE5-BF7A-4255-8718-C5D2A9CFD10A}">
      <dgm:prSet/>
      <dgm:spPr/>
      <dgm:t>
        <a:bodyPr/>
        <a:lstStyle/>
        <a:p>
          <a:pPr>
            <a:lnSpc>
              <a:spcPct val="100000"/>
            </a:lnSpc>
          </a:pPr>
          <a:endParaRPr lang="en-US"/>
        </a:p>
      </dgm:t>
    </dgm:pt>
    <dgm:pt modelId="{A2550C16-12F3-4132-A97D-6E3474511639}">
      <dgm:prSet custT="1"/>
      <dgm:spPr/>
      <dgm:t>
        <a:bodyPr/>
        <a:lstStyle/>
        <a:p>
          <a:pPr>
            <a:lnSpc>
              <a:spcPct val="100000"/>
            </a:lnSpc>
          </a:pPr>
          <a:r>
            <a:rPr lang="en-US" sz="1400" dirty="0"/>
            <a:t>The sampling was all-inclusive. Employees who were at work within the allocated period were included, and all job levels were represented. </a:t>
          </a:r>
        </a:p>
      </dgm:t>
    </dgm:pt>
    <dgm:pt modelId="{D7C1BCAF-0623-4215-9EAE-8EA53C0A3A8B}" type="parTrans" cxnId="{E64FDFDA-197F-4DA7-B031-84E67B1D6F91}">
      <dgm:prSet/>
      <dgm:spPr/>
      <dgm:t>
        <a:bodyPr/>
        <a:lstStyle/>
        <a:p>
          <a:endParaRPr lang="en-US"/>
        </a:p>
      </dgm:t>
    </dgm:pt>
    <dgm:pt modelId="{30B4886D-1E69-4132-8D72-6A7B5BBFA766}" type="sibTrans" cxnId="{E64FDFDA-197F-4DA7-B031-84E67B1D6F91}">
      <dgm:prSet/>
      <dgm:spPr/>
      <dgm:t>
        <a:bodyPr/>
        <a:lstStyle/>
        <a:p>
          <a:endParaRPr lang="en-US"/>
        </a:p>
      </dgm:t>
    </dgm:pt>
    <dgm:pt modelId="{5DC5C481-D049-4E83-879A-EEE33711781A}" type="pres">
      <dgm:prSet presAssocID="{DA1748EE-F72B-4F7C-A1F3-4A6E14D6B93F}" presName="root" presStyleCnt="0">
        <dgm:presLayoutVars>
          <dgm:dir/>
          <dgm:resizeHandles val="exact"/>
        </dgm:presLayoutVars>
      </dgm:prSet>
      <dgm:spPr/>
    </dgm:pt>
    <dgm:pt modelId="{CF060DFF-65C5-45FA-B198-39AF4DFDC14C}" type="pres">
      <dgm:prSet presAssocID="{DA1748EE-F72B-4F7C-A1F3-4A6E14D6B93F}" presName="container" presStyleCnt="0">
        <dgm:presLayoutVars>
          <dgm:dir/>
          <dgm:resizeHandles val="exact"/>
        </dgm:presLayoutVars>
      </dgm:prSet>
      <dgm:spPr/>
    </dgm:pt>
    <dgm:pt modelId="{9D7A06BC-E993-4A0C-B3B5-C23CD64AC952}" type="pres">
      <dgm:prSet presAssocID="{6F624C89-8C36-4AE3-A528-A998F7E34E24}" presName="compNode" presStyleCnt="0"/>
      <dgm:spPr/>
    </dgm:pt>
    <dgm:pt modelId="{8790C740-C9D8-4BBF-BA03-7DD21B0A72E0}" type="pres">
      <dgm:prSet presAssocID="{6F624C89-8C36-4AE3-A528-A998F7E34E24}" presName="iconBgRect" presStyleLbl="bgShp" presStyleIdx="0" presStyleCnt="8"/>
      <dgm:spPr/>
    </dgm:pt>
    <dgm:pt modelId="{05DD5C65-B574-47EF-AE18-ACD8001B3ADE}" type="pres">
      <dgm:prSet presAssocID="{6F624C89-8C36-4AE3-A528-A998F7E34E2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arget Audience"/>
        </a:ext>
      </dgm:extLst>
    </dgm:pt>
    <dgm:pt modelId="{8EEFCDE3-809F-4DEA-B329-CC0AA2F75DF5}" type="pres">
      <dgm:prSet presAssocID="{6F624C89-8C36-4AE3-A528-A998F7E34E24}" presName="spaceRect" presStyleCnt="0"/>
      <dgm:spPr/>
    </dgm:pt>
    <dgm:pt modelId="{DC8A9A29-CD80-4220-855D-4B2E20EC0179}" type="pres">
      <dgm:prSet presAssocID="{6F624C89-8C36-4AE3-A528-A998F7E34E24}" presName="textRect" presStyleLbl="revTx" presStyleIdx="0" presStyleCnt="8">
        <dgm:presLayoutVars>
          <dgm:chMax val="1"/>
          <dgm:chPref val="1"/>
        </dgm:presLayoutVars>
      </dgm:prSet>
      <dgm:spPr/>
    </dgm:pt>
    <dgm:pt modelId="{36D0CC34-A43A-4B39-A908-E8BA18257B18}" type="pres">
      <dgm:prSet presAssocID="{34EE89E8-C02F-446F-AA53-9C11C09962CC}" presName="sibTrans" presStyleLbl="sibTrans2D1" presStyleIdx="0" presStyleCnt="0"/>
      <dgm:spPr/>
    </dgm:pt>
    <dgm:pt modelId="{AC5D86A2-F0B2-4842-A2D8-6A2451185CFF}" type="pres">
      <dgm:prSet presAssocID="{827E6285-83DF-473C-8174-ABF4581E7079}" presName="compNode" presStyleCnt="0"/>
      <dgm:spPr/>
    </dgm:pt>
    <dgm:pt modelId="{0615F3F6-67D6-434C-89DA-23D8C5896951}" type="pres">
      <dgm:prSet presAssocID="{827E6285-83DF-473C-8174-ABF4581E7079}" presName="iconBgRect" presStyleLbl="bgShp" presStyleIdx="1" presStyleCnt="8"/>
      <dgm:spPr/>
    </dgm:pt>
    <dgm:pt modelId="{FA38C1DB-E371-4316-A3E3-74EACADECD3D}" type="pres">
      <dgm:prSet presAssocID="{827E6285-83DF-473C-8174-ABF4581E7079}"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atistics"/>
        </a:ext>
      </dgm:extLst>
    </dgm:pt>
    <dgm:pt modelId="{E61955A1-A68B-4AF1-976D-84018E14901E}" type="pres">
      <dgm:prSet presAssocID="{827E6285-83DF-473C-8174-ABF4581E7079}" presName="spaceRect" presStyleCnt="0"/>
      <dgm:spPr/>
    </dgm:pt>
    <dgm:pt modelId="{E3047EE9-5E14-4F29-90FB-6B40D359CDBC}" type="pres">
      <dgm:prSet presAssocID="{827E6285-83DF-473C-8174-ABF4581E7079}" presName="textRect" presStyleLbl="revTx" presStyleIdx="1" presStyleCnt="8" custScaleY="160501">
        <dgm:presLayoutVars>
          <dgm:chMax val="1"/>
          <dgm:chPref val="1"/>
        </dgm:presLayoutVars>
      </dgm:prSet>
      <dgm:spPr/>
    </dgm:pt>
    <dgm:pt modelId="{61708E6B-F1B5-45F6-9D19-512B8B8DC679}" type="pres">
      <dgm:prSet presAssocID="{1A72299B-71F7-49EA-BAE5-66B65BD7078F}" presName="sibTrans" presStyleLbl="sibTrans2D1" presStyleIdx="0" presStyleCnt="0"/>
      <dgm:spPr/>
    </dgm:pt>
    <dgm:pt modelId="{84250FFE-CE43-44AF-BD3B-9A9B26616188}" type="pres">
      <dgm:prSet presAssocID="{FF7E3808-C0C7-4373-80D2-D77A46AA71B1}" presName="compNode" presStyleCnt="0"/>
      <dgm:spPr/>
    </dgm:pt>
    <dgm:pt modelId="{0DCA8BBA-3879-4BF7-9B10-A95C9F855647}" type="pres">
      <dgm:prSet presAssocID="{FF7E3808-C0C7-4373-80D2-D77A46AA71B1}" presName="iconBgRect" presStyleLbl="bgShp" presStyleIdx="2" presStyleCnt="8"/>
      <dgm:spPr/>
    </dgm:pt>
    <dgm:pt modelId="{320A1921-DE82-4126-A164-4C20AFD4DF20}" type="pres">
      <dgm:prSet presAssocID="{FF7E3808-C0C7-4373-80D2-D77A46AA71B1}"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nvelope"/>
        </a:ext>
      </dgm:extLst>
    </dgm:pt>
    <dgm:pt modelId="{2E5A744E-2864-4C41-8AD1-1CDB5660A467}" type="pres">
      <dgm:prSet presAssocID="{FF7E3808-C0C7-4373-80D2-D77A46AA71B1}" presName="spaceRect" presStyleCnt="0"/>
      <dgm:spPr/>
    </dgm:pt>
    <dgm:pt modelId="{089DEB90-C273-44BD-B1CC-EE529651D1DF}" type="pres">
      <dgm:prSet presAssocID="{FF7E3808-C0C7-4373-80D2-D77A46AA71B1}" presName="textRect" presStyleLbl="revTx" presStyleIdx="2" presStyleCnt="8">
        <dgm:presLayoutVars>
          <dgm:chMax val="1"/>
          <dgm:chPref val="1"/>
        </dgm:presLayoutVars>
      </dgm:prSet>
      <dgm:spPr/>
    </dgm:pt>
    <dgm:pt modelId="{0DB721DC-6703-435C-8A9C-EA2693D07510}" type="pres">
      <dgm:prSet presAssocID="{0A59A32E-7CEF-4661-8E24-AD208F9E498A}" presName="sibTrans" presStyleLbl="sibTrans2D1" presStyleIdx="0" presStyleCnt="0"/>
      <dgm:spPr/>
    </dgm:pt>
    <dgm:pt modelId="{D2326F4C-1BB2-4C21-951F-6BAD42AE0DB5}" type="pres">
      <dgm:prSet presAssocID="{1B425DCD-1516-423E-85B8-B9E10244B07F}" presName="compNode" presStyleCnt="0"/>
      <dgm:spPr/>
    </dgm:pt>
    <dgm:pt modelId="{57191335-DE60-49D5-8D75-626D6AB8A06D}" type="pres">
      <dgm:prSet presAssocID="{1B425DCD-1516-423E-85B8-B9E10244B07F}" presName="iconBgRect" presStyleLbl="bgShp" presStyleIdx="3" presStyleCnt="8"/>
      <dgm:spPr/>
    </dgm:pt>
    <dgm:pt modelId="{EC896DD7-F241-43ED-BB8B-80A9FF1853C9}" type="pres">
      <dgm:prSet presAssocID="{1B425DCD-1516-423E-85B8-B9E10244B07F}"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esearch"/>
        </a:ext>
      </dgm:extLst>
    </dgm:pt>
    <dgm:pt modelId="{6F769E27-58C7-43F9-B56C-9B56F0B35897}" type="pres">
      <dgm:prSet presAssocID="{1B425DCD-1516-423E-85B8-B9E10244B07F}" presName="spaceRect" presStyleCnt="0"/>
      <dgm:spPr/>
    </dgm:pt>
    <dgm:pt modelId="{72ACF7F5-CEB2-4DB5-A97D-AA8D6D19E8E9}" type="pres">
      <dgm:prSet presAssocID="{1B425DCD-1516-423E-85B8-B9E10244B07F}" presName="textRect" presStyleLbl="revTx" presStyleIdx="3" presStyleCnt="8" custScaleY="126453">
        <dgm:presLayoutVars>
          <dgm:chMax val="1"/>
          <dgm:chPref val="1"/>
        </dgm:presLayoutVars>
      </dgm:prSet>
      <dgm:spPr/>
    </dgm:pt>
    <dgm:pt modelId="{685B32EC-708E-4A24-B205-2735D60A0807}" type="pres">
      <dgm:prSet presAssocID="{5108C87E-FD37-4246-BDCE-B2F4884A1DC5}" presName="sibTrans" presStyleLbl="sibTrans2D1" presStyleIdx="0" presStyleCnt="0"/>
      <dgm:spPr/>
    </dgm:pt>
    <dgm:pt modelId="{CF8466D8-F27B-46DA-8009-B5438F3FF516}" type="pres">
      <dgm:prSet presAssocID="{2E37C64B-5CB8-46CF-9EFA-A7E9D838C8C7}" presName="compNode" presStyleCnt="0"/>
      <dgm:spPr/>
    </dgm:pt>
    <dgm:pt modelId="{3DBF451F-E25E-4B34-9CFD-92611BAA1E2C}" type="pres">
      <dgm:prSet presAssocID="{2E37C64B-5CB8-46CF-9EFA-A7E9D838C8C7}" presName="iconBgRect" presStyleLbl="bgShp" presStyleIdx="4" presStyleCnt="8"/>
      <dgm:spPr/>
    </dgm:pt>
    <dgm:pt modelId="{1F664112-2525-4A18-AD20-6F75A25D0EA7}" type="pres">
      <dgm:prSet presAssocID="{2E37C64B-5CB8-46CF-9EFA-A7E9D838C8C7}"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Presentation with Checklist"/>
        </a:ext>
      </dgm:extLst>
    </dgm:pt>
    <dgm:pt modelId="{57D78547-11BC-420F-90A6-464852ABEA1D}" type="pres">
      <dgm:prSet presAssocID="{2E37C64B-5CB8-46CF-9EFA-A7E9D838C8C7}" presName="spaceRect" presStyleCnt="0"/>
      <dgm:spPr/>
    </dgm:pt>
    <dgm:pt modelId="{2205F00A-91C0-45BD-9CE7-F9BF7AA25493}" type="pres">
      <dgm:prSet presAssocID="{2E37C64B-5CB8-46CF-9EFA-A7E9D838C8C7}" presName="textRect" presStyleLbl="revTx" presStyleIdx="4" presStyleCnt="8">
        <dgm:presLayoutVars>
          <dgm:chMax val="1"/>
          <dgm:chPref val="1"/>
        </dgm:presLayoutVars>
      </dgm:prSet>
      <dgm:spPr/>
    </dgm:pt>
    <dgm:pt modelId="{955DE56F-A52A-4AE3-B5D2-1524F3707827}" type="pres">
      <dgm:prSet presAssocID="{44EED3C0-A841-4288-9BC5-B0BF58A62EA4}" presName="sibTrans" presStyleLbl="sibTrans2D1" presStyleIdx="0" presStyleCnt="0"/>
      <dgm:spPr/>
    </dgm:pt>
    <dgm:pt modelId="{709D69B7-BE71-447F-AA94-40B8289CF483}" type="pres">
      <dgm:prSet presAssocID="{D7242375-6E8D-435A-A735-A16978A7B650}" presName="compNode" presStyleCnt="0"/>
      <dgm:spPr/>
    </dgm:pt>
    <dgm:pt modelId="{515FF867-3A38-45BA-B2DD-388CB124645C}" type="pres">
      <dgm:prSet presAssocID="{D7242375-6E8D-435A-A735-A16978A7B650}" presName="iconBgRect" presStyleLbl="bgShp" presStyleIdx="5" presStyleCnt="8"/>
      <dgm:spPr/>
    </dgm:pt>
    <dgm:pt modelId="{6CBFBA47-D1A3-4DA3-BC00-5E15D03676CC}" type="pres">
      <dgm:prSet presAssocID="{D7242375-6E8D-435A-A735-A16978A7B650}"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ontract"/>
        </a:ext>
      </dgm:extLst>
    </dgm:pt>
    <dgm:pt modelId="{8F89DEC8-C532-4352-B213-6E157ED42BB9}" type="pres">
      <dgm:prSet presAssocID="{D7242375-6E8D-435A-A735-A16978A7B650}" presName="spaceRect" presStyleCnt="0"/>
      <dgm:spPr/>
    </dgm:pt>
    <dgm:pt modelId="{61712F20-D151-45E1-841D-5981761C0144}" type="pres">
      <dgm:prSet presAssocID="{D7242375-6E8D-435A-A735-A16978A7B650}" presName="textRect" presStyleLbl="revTx" presStyleIdx="5" presStyleCnt="8">
        <dgm:presLayoutVars>
          <dgm:chMax val="1"/>
          <dgm:chPref val="1"/>
        </dgm:presLayoutVars>
      </dgm:prSet>
      <dgm:spPr/>
    </dgm:pt>
    <dgm:pt modelId="{6F911DA0-AC3B-48DC-A73D-E26B28C6A78D}" type="pres">
      <dgm:prSet presAssocID="{D6A7B2A7-7293-4A18-A114-B8EE2F80AD09}" presName="sibTrans" presStyleLbl="sibTrans2D1" presStyleIdx="0" presStyleCnt="0"/>
      <dgm:spPr/>
    </dgm:pt>
    <dgm:pt modelId="{8671E5D9-A6E9-488C-AFBF-8FF30870D70A}" type="pres">
      <dgm:prSet presAssocID="{CCF2E81C-CA90-4729-8CC1-A7F8E237074F}" presName="compNode" presStyleCnt="0"/>
      <dgm:spPr/>
    </dgm:pt>
    <dgm:pt modelId="{87DE035F-6F49-43D3-BB10-0316151B10E9}" type="pres">
      <dgm:prSet presAssocID="{CCF2E81C-CA90-4729-8CC1-A7F8E237074F}" presName="iconBgRect" presStyleLbl="bgShp" presStyleIdx="6" presStyleCnt="8"/>
      <dgm:spPr/>
    </dgm:pt>
    <dgm:pt modelId="{A7831682-7A07-4C26-A927-D110CA44403A}" type="pres">
      <dgm:prSet presAssocID="{CCF2E81C-CA90-4729-8CC1-A7F8E237074F}"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Cheers"/>
        </a:ext>
      </dgm:extLst>
    </dgm:pt>
    <dgm:pt modelId="{F82DA485-907E-43F2-A2A9-2803336AC84C}" type="pres">
      <dgm:prSet presAssocID="{CCF2E81C-CA90-4729-8CC1-A7F8E237074F}" presName="spaceRect" presStyleCnt="0"/>
      <dgm:spPr/>
    </dgm:pt>
    <dgm:pt modelId="{2D3779D4-36F3-4A17-8D1A-78A7B53E2587}" type="pres">
      <dgm:prSet presAssocID="{CCF2E81C-CA90-4729-8CC1-A7F8E237074F}" presName="textRect" presStyleLbl="revTx" presStyleIdx="6" presStyleCnt="8">
        <dgm:presLayoutVars>
          <dgm:chMax val="1"/>
          <dgm:chPref val="1"/>
        </dgm:presLayoutVars>
      </dgm:prSet>
      <dgm:spPr/>
    </dgm:pt>
    <dgm:pt modelId="{B891D1A2-8A91-4CD8-83CA-BF2872673CA6}" type="pres">
      <dgm:prSet presAssocID="{E4C0C165-7C0E-44C4-BB0C-954AA261A9C6}" presName="sibTrans" presStyleLbl="sibTrans2D1" presStyleIdx="0" presStyleCnt="0"/>
      <dgm:spPr/>
    </dgm:pt>
    <dgm:pt modelId="{4EC3F09C-250F-4CE3-83B4-BF8EFDB1FDF8}" type="pres">
      <dgm:prSet presAssocID="{A2550C16-12F3-4132-A97D-6E3474511639}" presName="compNode" presStyleCnt="0"/>
      <dgm:spPr/>
    </dgm:pt>
    <dgm:pt modelId="{E8CA7471-F285-4D3F-B250-306B474E1F5B}" type="pres">
      <dgm:prSet presAssocID="{A2550C16-12F3-4132-A97D-6E3474511639}" presName="iconBgRect" presStyleLbl="bgShp" presStyleIdx="7" presStyleCnt="8"/>
      <dgm:spPr/>
    </dgm:pt>
    <dgm:pt modelId="{02139BDC-558B-4C5D-ACF1-8F3DFA1F3DAA}" type="pres">
      <dgm:prSet presAssocID="{A2550C16-12F3-4132-A97D-6E3474511639}"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Office Worker"/>
        </a:ext>
      </dgm:extLst>
    </dgm:pt>
    <dgm:pt modelId="{A1BA71EB-69A3-4613-93CC-D84DCA450813}" type="pres">
      <dgm:prSet presAssocID="{A2550C16-12F3-4132-A97D-6E3474511639}" presName="spaceRect" presStyleCnt="0"/>
      <dgm:spPr/>
    </dgm:pt>
    <dgm:pt modelId="{937F4B71-50B2-4623-978E-33A991F16037}" type="pres">
      <dgm:prSet presAssocID="{A2550C16-12F3-4132-A97D-6E3474511639}" presName="textRect" presStyleLbl="revTx" presStyleIdx="7" presStyleCnt="8" custScaleX="114818" custScaleY="133444">
        <dgm:presLayoutVars>
          <dgm:chMax val="1"/>
          <dgm:chPref val="1"/>
        </dgm:presLayoutVars>
      </dgm:prSet>
      <dgm:spPr/>
    </dgm:pt>
  </dgm:ptLst>
  <dgm:cxnLst>
    <dgm:cxn modelId="{CD415608-5AC4-41BA-9032-9BF4F5376600}" type="presOf" srcId="{CCF2E81C-CA90-4729-8CC1-A7F8E237074F}" destId="{2D3779D4-36F3-4A17-8D1A-78A7B53E2587}" srcOrd="0" destOrd="0" presId="urn:microsoft.com/office/officeart/2018/2/layout/IconCircleList"/>
    <dgm:cxn modelId="{7D3EBC17-296A-4D36-9CB5-6D10DD75F65D}" type="presOf" srcId="{2E37C64B-5CB8-46CF-9EFA-A7E9D838C8C7}" destId="{2205F00A-91C0-45BD-9CE7-F9BF7AA25493}" srcOrd="0" destOrd="0" presId="urn:microsoft.com/office/officeart/2018/2/layout/IconCircleList"/>
    <dgm:cxn modelId="{6B8E1F1E-D568-4CC2-AB3F-3737F28C664C}" type="presOf" srcId="{E4C0C165-7C0E-44C4-BB0C-954AA261A9C6}" destId="{B891D1A2-8A91-4CD8-83CA-BF2872673CA6}" srcOrd="0" destOrd="0" presId="urn:microsoft.com/office/officeart/2018/2/layout/IconCircleList"/>
    <dgm:cxn modelId="{FCC21634-FA64-4849-B8C7-BDD33D474801}" type="presOf" srcId="{D6A7B2A7-7293-4A18-A114-B8EE2F80AD09}" destId="{6F911DA0-AC3B-48DC-A73D-E26B28C6A78D}" srcOrd="0" destOrd="0" presId="urn:microsoft.com/office/officeart/2018/2/layout/IconCircleList"/>
    <dgm:cxn modelId="{51AE823B-69A8-4A41-A0E4-81EA0D266565}" type="presOf" srcId="{34EE89E8-C02F-446F-AA53-9C11C09962CC}" destId="{36D0CC34-A43A-4B39-A908-E8BA18257B18}" srcOrd="0" destOrd="0" presId="urn:microsoft.com/office/officeart/2018/2/layout/IconCircleList"/>
    <dgm:cxn modelId="{4401F85E-E8F5-4DD8-9A02-FA00D4DCF36B}" srcId="{DA1748EE-F72B-4F7C-A1F3-4A6E14D6B93F}" destId="{1B425DCD-1516-423E-85B8-B9E10244B07F}" srcOrd="3" destOrd="0" parTransId="{B81CC99F-110B-4C83-939A-3C771DEDC740}" sibTransId="{5108C87E-FD37-4246-BDCE-B2F4884A1DC5}"/>
    <dgm:cxn modelId="{D8AAC541-3EBC-4A38-9BE2-E90DBED323C1}" type="presOf" srcId="{A2550C16-12F3-4132-A97D-6E3474511639}" destId="{937F4B71-50B2-4623-978E-33A991F16037}" srcOrd="0" destOrd="0" presId="urn:microsoft.com/office/officeart/2018/2/layout/IconCircleList"/>
    <dgm:cxn modelId="{766C8162-ADCB-4EF8-AE10-9CE3192AD9B5}" type="presOf" srcId="{5108C87E-FD37-4246-BDCE-B2F4884A1DC5}" destId="{685B32EC-708E-4A24-B205-2735D60A0807}" srcOrd="0" destOrd="0" presId="urn:microsoft.com/office/officeart/2018/2/layout/IconCircleList"/>
    <dgm:cxn modelId="{751B3A67-9D25-46E4-9250-E2D6E71F3FBF}" srcId="{DA1748EE-F72B-4F7C-A1F3-4A6E14D6B93F}" destId="{827E6285-83DF-473C-8174-ABF4581E7079}" srcOrd="1" destOrd="0" parTransId="{A8113304-5948-490D-B387-E3345D94B5D8}" sibTransId="{1A72299B-71F7-49EA-BAE5-66B65BD7078F}"/>
    <dgm:cxn modelId="{E8275E6B-EF5F-41F6-A940-1B69E9E2B31C}" srcId="{DA1748EE-F72B-4F7C-A1F3-4A6E14D6B93F}" destId="{6F624C89-8C36-4AE3-A528-A998F7E34E24}" srcOrd="0" destOrd="0" parTransId="{19C54D3D-A7E9-4788-B844-623B9CEDF3FE}" sibTransId="{34EE89E8-C02F-446F-AA53-9C11C09962CC}"/>
    <dgm:cxn modelId="{B7A6E654-279D-4895-9B6B-A736BBEBC286}" type="presOf" srcId="{DA1748EE-F72B-4F7C-A1F3-4A6E14D6B93F}" destId="{5DC5C481-D049-4E83-879A-EEE33711781A}" srcOrd="0" destOrd="0" presId="urn:microsoft.com/office/officeart/2018/2/layout/IconCircleList"/>
    <dgm:cxn modelId="{0BCCAA7A-D192-4711-9E94-8B680B5EB50B}" type="presOf" srcId="{0A59A32E-7CEF-4661-8E24-AD208F9E498A}" destId="{0DB721DC-6703-435C-8A9C-EA2693D07510}" srcOrd="0" destOrd="0" presId="urn:microsoft.com/office/officeart/2018/2/layout/IconCircleList"/>
    <dgm:cxn modelId="{908F9786-ECF1-4612-B06D-169F2AD37D42}" srcId="{DA1748EE-F72B-4F7C-A1F3-4A6E14D6B93F}" destId="{2E37C64B-5CB8-46CF-9EFA-A7E9D838C8C7}" srcOrd="4" destOrd="0" parTransId="{C69FC0BC-9C31-405C-9949-EFCB5AF1F208}" sibTransId="{44EED3C0-A841-4288-9BC5-B0BF58A62EA4}"/>
    <dgm:cxn modelId="{C531D28B-AB49-4D8D-9532-6340B0C9DD22}" type="presOf" srcId="{1B425DCD-1516-423E-85B8-B9E10244B07F}" destId="{72ACF7F5-CEB2-4DB5-A97D-AA8D6D19E8E9}" srcOrd="0" destOrd="0" presId="urn:microsoft.com/office/officeart/2018/2/layout/IconCircleList"/>
    <dgm:cxn modelId="{89EACD98-27DA-450A-99EC-5E28D3B59293}" type="presOf" srcId="{1A72299B-71F7-49EA-BAE5-66B65BD7078F}" destId="{61708E6B-F1B5-45F6-9D19-512B8B8DC679}" srcOrd="0" destOrd="0" presId="urn:microsoft.com/office/officeart/2018/2/layout/IconCircleList"/>
    <dgm:cxn modelId="{35B68DAA-DB9C-4362-BF08-1517572219C2}" type="presOf" srcId="{6F624C89-8C36-4AE3-A528-A998F7E34E24}" destId="{DC8A9A29-CD80-4220-855D-4B2E20EC0179}" srcOrd="0" destOrd="0" presId="urn:microsoft.com/office/officeart/2018/2/layout/IconCircleList"/>
    <dgm:cxn modelId="{AFC3BACD-78B8-4A8C-8CF6-7027C50843A1}" type="presOf" srcId="{44EED3C0-A841-4288-9BC5-B0BF58A62EA4}" destId="{955DE56F-A52A-4AE3-B5D2-1524F3707827}" srcOrd="0" destOrd="0" presId="urn:microsoft.com/office/officeart/2018/2/layout/IconCircleList"/>
    <dgm:cxn modelId="{A6204BD2-F98D-4C87-ADBF-CACACD6F96BB}" type="presOf" srcId="{D7242375-6E8D-435A-A735-A16978A7B650}" destId="{61712F20-D151-45E1-841D-5981761C0144}" srcOrd="0" destOrd="0" presId="urn:microsoft.com/office/officeart/2018/2/layout/IconCircleList"/>
    <dgm:cxn modelId="{E64FDFDA-197F-4DA7-B031-84E67B1D6F91}" srcId="{DA1748EE-F72B-4F7C-A1F3-4A6E14D6B93F}" destId="{A2550C16-12F3-4132-A97D-6E3474511639}" srcOrd="7" destOrd="0" parTransId="{D7C1BCAF-0623-4215-9EAE-8EA53C0A3A8B}" sibTransId="{30B4886D-1E69-4132-8D72-6A7B5BBFA766}"/>
    <dgm:cxn modelId="{365C16DC-6F21-4950-90E0-17506CAF2221}" type="presOf" srcId="{FF7E3808-C0C7-4373-80D2-D77A46AA71B1}" destId="{089DEB90-C273-44BD-B1CC-EE529651D1DF}" srcOrd="0" destOrd="0" presId="urn:microsoft.com/office/officeart/2018/2/layout/IconCircleList"/>
    <dgm:cxn modelId="{8BCB8EE5-BF7A-4255-8718-C5D2A9CFD10A}" srcId="{DA1748EE-F72B-4F7C-A1F3-4A6E14D6B93F}" destId="{CCF2E81C-CA90-4729-8CC1-A7F8E237074F}" srcOrd="6" destOrd="0" parTransId="{8E335C4E-2728-455A-8B76-2FBE30A71ED8}" sibTransId="{E4C0C165-7C0E-44C4-BB0C-954AA261A9C6}"/>
    <dgm:cxn modelId="{8DDB2DEB-A2E6-417D-8B75-0D140BE4A292}" type="presOf" srcId="{827E6285-83DF-473C-8174-ABF4581E7079}" destId="{E3047EE9-5E14-4F29-90FB-6B40D359CDBC}" srcOrd="0" destOrd="0" presId="urn:microsoft.com/office/officeart/2018/2/layout/IconCircleList"/>
    <dgm:cxn modelId="{7A7CA4FA-4C84-4E7D-9DD9-C0581EFFB81B}" srcId="{DA1748EE-F72B-4F7C-A1F3-4A6E14D6B93F}" destId="{D7242375-6E8D-435A-A735-A16978A7B650}" srcOrd="5" destOrd="0" parTransId="{9A461D7E-C505-4689-8DE5-FCD9C572A406}" sibTransId="{D6A7B2A7-7293-4A18-A114-B8EE2F80AD09}"/>
    <dgm:cxn modelId="{467BA6FE-CA5B-4B1C-A9DB-37D75857B8FB}" srcId="{DA1748EE-F72B-4F7C-A1F3-4A6E14D6B93F}" destId="{FF7E3808-C0C7-4373-80D2-D77A46AA71B1}" srcOrd="2" destOrd="0" parTransId="{5254B185-49E3-4AC6-B50A-5FF1A324B624}" sibTransId="{0A59A32E-7CEF-4661-8E24-AD208F9E498A}"/>
    <dgm:cxn modelId="{ACB54208-412C-47A3-B242-D6E3CC6DA26A}" type="presParOf" srcId="{5DC5C481-D049-4E83-879A-EEE33711781A}" destId="{CF060DFF-65C5-45FA-B198-39AF4DFDC14C}" srcOrd="0" destOrd="0" presId="urn:microsoft.com/office/officeart/2018/2/layout/IconCircleList"/>
    <dgm:cxn modelId="{D1A9AEC2-3A4A-4BED-9F3B-04F143254E52}" type="presParOf" srcId="{CF060DFF-65C5-45FA-B198-39AF4DFDC14C}" destId="{9D7A06BC-E993-4A0C-B3B5-C23CD64AC952}" srcOrd="0" destOrd="0" presId="urn:microsoft.com/office/officeart/2018/2/layout/IconCircleList"/>
    <dgm:cxn modelId="{9F5D4688-72F0-41A7-8C48-228674634867}" type="presParOf" srcId="{9D7A06BC-E993-4A0C-B3B5-C23CD64AC952}" destId="{8790C740-C9D8-4BBF-BA03-7DD21B0A72E0}" srcOrd="0" destOrd="0" presId="urn:microsoft.com/office/officeart/2018/2/layout/IconCircleList"/>
    <dgm:cxn modelId="{438FF591-48F6-4821-93E4-F81C4CD346BF}" type="presParOf" srcId="{9D7A06BC-E993-4A0C-B3B5-C23CD64AC952}" destId="{05DD5C65-B574-47EF-AE18-ACD8001B3ADE}" srcOrd="1" destOrd="0" presId="urn:microsoft.com/office/officeart/2018/2/layout/IconCircleList"/>
    <dgm:cxn modelId="{B8D964F8-1DE7-473E-B1F5-70A423B4D02F}" type="presParOf" srcId="{9D7A06BC-E993-4A0C-B3B5-C23CD64AC952}" destId="{8EEFCDE3-809F-4DEA-B329-CC0AA2F75DF5}" srcOrd="2" destOrd="0" presId="urn:microsoft.com/office/officeart/2018/2/layout/IconCircleList"/>
    <dgm:cxn modelId="{338BC963-BEBF-480D-8EB7-76A8B0881E84}" type="presParOf" srcId="{9D7A06BC-E993-4A0C-B3B5-C23CD64AC952}" destId="{DC8A9A29-CD80-4220-855D-4B2E20EC0179}" srcOrd="3" destOrd="0" presId="urn:microsoft.com/office/officeart/2018/2/layout/IconCircleList"/>
    <dgm:cxn modelId="{05D6F456-D312-44B1-A8BF-82F0AE34069C}" type="presParOf" srcId="{CF060DFF-65C5-45FA-B198-39AF4DFDC14C}" destId="{36D0CC34-A43A-4B39-A908-E8BA18257B18}" srcOrd="1" destOrd="0" presId="urn:microsoft.com/office/officeart/2018/2/layout/IconCircleList"/>
    <dgm:cxn modelId="{483A693A-9ADD-4A6E-8295-31A45070AFBA}" type="presParOf" srcId="{CF060DFF-65C5-45FA-B198-39AF4DFDC14C}" destId="{AC5D86A2-F0B2-4842-A2D8-6A2451185CFF}" srcOrd="2" destOrd="0" presId="urn:microsoft.com/office/officeart/2018/2/layout/IconCircleList"/>
    <dgm:cxn modelId="{717ECD94-C96F-45F4-9D7E-42B3284B0A1E}" type="presParOf" srcId="{AC5D86A2-F0B2-4842-A2D8-6A2451185CFF}" destId="{0615F3F6-67D6-434C-89DA-23D8C5896951}" srcOrd="0" destOrd="0" presId="urn:microsoft.com/office/officeart/2018/2/layout/IconCircleList"/>
    <dgm:cxn modelId="{B618632D-B5F8-43A7-A876-A311AD99452C}" type="presParOf" srcId="{AC5D86A2-F0B2-4842-A2D8-6A2451185CFF}" destId="{FA38C1DB-E371-4316-A3E3-74EACADECD3D}" srcOrd="1" destOrd="0" presId="urn:microsoft.com/office/officeart/2018/2/layout/IconCircleList"/>
    <dgm:cxn modelId="{9062D89D-C399-4CDA-BDAE-561272FAE3A3}" type="presParOf" srcId="{AC5D86A2-F0B2-4842-A2D8-6A2451185CFF}" destId="{E61955A1-A68B-4AF1-976D-84018E14901E}" srcOrd="2" destOrd="0" presId="urn:microsoft.com/office/officeart/2018/2/layout/IconCircleList"/>
    <dgm:cxn modelId="{8C560407-BE0D-4EB7-ADE6-D9B13107A6FB}" type="presParOf" srcId="{AC5D86A2-F0B2-4842-A2D8-6A2451185CFF}" destId="{E3047EE9-5E14-4F29-90FB-6B40D359CDBC}" srcOrd="3" destOrd="0" presId="urn:microsoft.com/office/officeart/2018/2/layout/IconCircleList"/>
    <dgm:cxn modelId="{F29D06E2-8490-43EE-9C9F-16E54EAE410D}" type="presParOf" srcId="{CF060DFF-65C5-45FA-B198-39AF4DFDC14C}" destId="{61708E6B-F1B5-45F6-9D19-512B8B8DC679}" srcOrd="3" destOrd="0" presId="urn:microsoft.com/office/officeart/2018/2/layout/IconCircleList"/>
    <dgm:cxn modelId="{EEDDEE7D-561D-4019-9A0C-6D88D896E147}" type="presParOf" srcId="{CF060DFF-65C5-45FA-B198-39AF4DFDC14C}" destId="{84250FFE-CE43-44AF-BD3B-9A9B26616188}" srcOrd="4" destOrd="0" presId="urn:microsoft.com/office/officeart/2018/2/layout/IconCircleList"/>
    <dgm:cxn modelId="{278212E7-0308-4CDB-A4B3-8C9192777B1F}" type="presParOf" srcId="{84250FFE-CE43-44AF-BD3B-9A9B26616188}" destId="{0DCA8BBA-3879-4BF7-9B10-A95C9F855647}" srcOrd="0" destOrd="0" presId="urn:microsoft.com/office/officeart/2018/2/layout/IconCircleList"/>
    <dgm:cxn modelId="{2CE5B3CB-9F07-4D14-A439-1FA32C5C810F}" type="presParOf" srcId="{84250FFE-CE43-44AF-BD3B-9A9B26616188}" destId="{320A1921-DE82-4126-A164-4C20AFD4DF20}" srcOrd="1" destOrd="0" presId="urn:microsoft.com/office/officeart/2018/2/layout/IconCircleList"/>
    <dgm:cxn modelId="{6715B2AA-C122-4674-956A-12849A9D8474}" type="presParOf" srcId="{84250FFE-CE43-44AF-BD3B-9A9B26616188}" destId="{2E5A744E-2864-4C41-8AD1-1CDB5660A467}" srcOrd="2" destOrd="0" presId="urn:microsoft.com/office/officeart/2018/2/layout/IconCircleList"/>
    <dgm:cxn modelId="{2107F94F-EBF4-4982-B545-7958E934B510}" type="presParOf" srcId="{84250FFE-CE43-44AF-BD3B-9A9B26616188}" destId="{089DEB90-C273-44BD-B1CC-EE529651D1DF}" srcOrd="3" destOrd="0" presId="urn:microsoft.com/office/officeart/2018/2/layout/IconCircleList"/>
    <dgm:cxn modelId="{241CFC28-4761-422C-B7A0-02C86805FA94}" type="presParOf" srcId="{CF060DFF-65C5-45FA-B198-39AF4DFDC14C}" destId="{0DB721DC-6703-435C-8A9C-EA2693D07510}" srcOrd="5" destOrd="0" presId="urn:microsoft.com/office/officeart/2018/2/layout/IconCircleList"/>
    <dgm:cxn modelId="{424D0F91-F529-4B44-A68D-9D3167ED7645}" type="presParOf" srcId="{CF060DFF-65C5-45FA-B198-39AF4DFDC14C}" destId="{D2326F4C-1BB2-4C21-951F-6BAD42AE0DB5}" srcOrd="6" destOrd="0" presId="urn:microsoft.com/office/officeart/2018/2/layout/IconCircleList"/>
    <dgm:cxn modelId="{3FA4F335-2E61-4C68-A28A-C3B3221400A8}" type="presParOf" srcId="{D2326F4C-1BB2-4C21-951F-6BAD42AE0DB5}" destId="{57191335-DE60-49D5-8D75-626D6AB8A06D}" srcOrd="0" destOrd="0" presId="urn:microsoft.com/office/officeart/2018/2/layout/IconCircleList"/>
    <dgm:cxn modelId="{5B607326-C432-407B-A3EB-DD0CBC18BC64}" type="presParOf" srcId="{D2326F4C-1BB2-4C21-951F-6BAD42AE0DB5}" destId="{EC896DD7-F241-43ED-BB8B-80A9FF1853C9}" srcOrd="1" destOrd="0" presId="urn:microsoft.com/office/officeart/2018/2/layout/IconCircleList"/>
    <dgm:cxn modelId="{4CC64EB8-5F91-4AD5-8E0D-6D409AB1ED1F}" type="presParOf" srcId="{D2326F4C-1BB2-4C21-951F-6BAD42AE0DB5}" destId="{6F769E27-58C7-43F9-B56C-9B56F0B35897}" srcOrd="2" destOrd="0" presId="urn:microsoft.com/office/officeart/2018/2/layout/IconCircleList"/>
    <dgm:cxn modelId="{650CDA43-42B1-4A58-AACF-D2B38EC9513F}" type="presParOf" srcId="{D2326F4C-1BB2-4C21-951F-6BAD42AE0DB5}" destId="{72ACF7F5-CEB2-4DB5-A97D-AA8D6D19E8E9}" srcOrd="3" destOrd="0" presId="urn:microsoft.com/office/officeart/2018/2/layout/IconCircleList"/>
    <dgm:cxn modelId="{C2CCF49D-7679-4E6A-AEB8-66E2524729B1}" type="presParOf" srcId="{CF060DFF-65C5-45FA-B198-39AF4DFDC14C}" destId="{685B32EC-708E-4A24-B205-2735D60A0807}" srcOrd="7" destOrd="0" presId="urn:microsoft.com/office/officeart/2018/2/layout/IconCircleList"/>
    <dgm:cxn modelId="{694E9597-42D0-4478-BE82-011898FD1CC9}" type="presParOf" srcId="{CF060DFF-65C5-45FA-B198-39AF4DFDC14C}" destId="{CF8466D8-F27B-46DA-8009-B5438F3FF516}" srcOrd="8" destOrd="0" presId="urn:microsoft.com/office/officeart/2018/2/layout/IconCircleList"/>
    <dgm:cxn modelId="{55A56129-45BE-4EA5-9E79-A07B0E90B1C6}" type="presParOf" srcId="{CF8466D8-F27B-46DA-8009-B5438F3FF516}" destId="{3DBF451F-E25E-4B34-9CFD-92611BAA1E2C}" srcOrd="0" destOrd="0" presId="urn:microsoft.com/office/officeart/2018/2/layout/IconCircleList"/>
    <dgm:cxn modelId="{3480BECF-79CE-4935-B881-C9161D51F42B}" type="presParOf" srcId="{CF8466D8-F27B-46DA-8009-B5438F3FF516}" destId="{1F664112-2525-4A18-AD20-6F75A25D0EA7}" srcOrd="1" destOrd="0" presId="urn:microsoft.com/office/officeart/2018/2/layout/IconCircleList"/>
    <dgm:cxn modelId="{70F07125-966B-4342-8AB1-4EA6D64C4435}" type="presParOf" srcId="{CF8466D8-F27B-46DA-8009-B5438F3FF516}" destId="{57D78547-11BC-420F-90A6-464852ABEA1D}" srcOrd="2" destOrd="0" presId="urn:microsoft.com/office/officeart/2018/2/layout/IconCircleList"/>
    <dgm:cxn modelId="{C89296F6-55EC-4477-8C0C-33932AE0F268}" type="presParOf" srcId="{CF8466D8-F27B-46DA-8009-B5438F3FF516}" destId="{2205F00A-91C0-45BD-9CE7-F9BF7AA25493}" srcOrd="3" destOrd="0" presId="urn:microsoft.com/office/officeart/2018/2/layout/IconCircleList"/>
    <dgm:cxn modelId="{BB7E7F78-C008-4E65-9FC0-AA957D1981CF}" type="presParOf" srcId="{CF060DFF-65C5-45FA-B198-39AF4DFDC14C}" destId="{955DE56F-A52A-4AE3-B5D2-1524F3707827}" srcOrd="9" destOrd="0" presId="urn:microsoft.com/office/officeart/2018/2/layout/IconCircleList"/>
    <dgm:cxn modelId="{65698266-A713-440A-BD47-0D219F3FDEC8}" type="presParOf" srcId="{CF060DFF-65C5-45FA-B198-39AF4DFDC14C}" destId="{709D69B7-BE71-447F-AA94-40B8289CF483}" srcOrd="10" destOrd="0" presId="urn:microsoft.com/office/officeart/2018/2/layout/IconCircleList"/>
    <dgm:cxn modelId="{D78C49D6-2831-4C42-9D0B-7D7DA4B3624C}" type="presParOf" srcId="{709D69B7-BE71-447F-AA94-40B8289CF483}" destId="{515FF867-3A38-45BA-B2DD-388CB124645C}" srcOrd="0" destOrd="0" presId="urn:microsoft.com/office/officeart/2018/2/layout/IconCircleList"/>
    <dgm:cxn modelId="{92908834-28F4-4BAC-983C-642BEDC4D653}" type="presParOf" srcId="{709D69B7-BE71-447F-AA94-40B8289CF483}" destId="{6CBFBA47-D1A3-4DA3-BC00-5E15D03676CC}" srcOrd="1" destOrd="0" presId="urn:microsoft.com/office/officeart/2018/2/layout/IconCircleList"/>
    <dgm:cxn modelId="{23402FCD-27E9-4400-AE3B-F1A512A38486}" type="presParOf" srcId="{709D69B7-BE71-447F-AA94-40B8289CF483}" destId="{8F89DEC8-C532-4352-B213-6E157ED42BB9}" srcOrd="2" destOrd="0" presId="urn:microsoft.com/office/officeart/2018/2/layout/IconCircleList"/>
    <dgm:cxn modelId="{9773FBA8-96BD-4482-887D-62459F31034E}" type="presParOf" srcId="{709D69B7-BE71-447F-AA94-40B8289CF483}" destId="{61712F20-D151-45E1-841D-5981761C0144}" srcOrd="3" destOrd="0" presId="urn:microsoft.com/office/officeart/2018/2/layout/IconCircleList"/>
    <dgm:cxn modelId="{F4F14DCA-DED0-4EA4-870D-D455B9C1827E}" type="presParOf" srcId="{CF060DFF-65C5-45FA-B198-39AF4DFDC14C}" destId="{6F911DA0-AC3B-48DC-A73D-E26B28C6A78D}" srcOrd="11" destOrd="0" presId="urn:microsoft.com/office/officeart/2018/2/layout/IconCircleList"/>
    <dgm:cxn modelId="{067EABE7-58E7-4E26-AE6C-8588C1C49362}" type="presParOf" srcId="{CF060DFF-65C5-45FA-B198-39AF4DFDC14C}" destId="{8671E5D9-A6E9-488C-AFBF-8FF30870D70A}" srcOrd="12" destOrd="0" presId="urn:microsoft.com/office/officeart/2018/2/layout/IconCircleList"/>
    <dgm:cxn modelId="{40686B1A-61D8-4D3C-B7E1-8F435764C731}" type="presParOf" srcId="{8671E5D9-A6E9-488C-AFBF-8FF30870D70A}" destId="{87DE035F-6F49-43D3-BB10-0316151B10E9}" srcOrd="0" destOrd="0" presId="urn:microsoft.com/office/officeart/2018/2/layout/IconCircleList"/>
    <dgm:cxn modelId="{12EF8D42-7D5D-4522-A7FA-A9CBA28D0782}" type="presParOf" srcId="{8671E5D9-A6E9-488C-AFBF-8FF30870D70A}" destId="{A7831682-7A07-4C26-A927-D110CA44403A}" srcOrd="1" destOrd="0" presId="urn:microsoft.com/office/officeart/2018/2/layout/IconCircleList"/>
    <dgm:cxn modelId="{1CC75B6A-21B8-45E7-9C56-AAF9C2897D09}" type="presParOf" srcId="{8671E5D9-A6E9-488C-AFBF-8FF30870D70A}" destId="{F82DA485-907E-43F2-A2A9-2803336AC84C}" srcOrd="2" destOrd="0" presId="urn:microsoft.com/office/officeart/2018/2/layout/IconCircleList"/>
    <dgm:cxn modelId="{CA1C2BBB-FAB6-4606-BA18-43D7502120F1}" type="presParOf" srcId="{8671E5D9-A6E9-488C-AFBF-8FF30870D70A}" destId="{2D3779D4-36F3-4A17-8D1A-78A7B53E2587}" srcOrd="3" destOrd="0" presId="urn:microsoft.com/office/officeart/2018/2/layout/IconCircleList"/>
    <dgm:cxn modelId="{5EEB201C-9F78-485B-A45F-BFEF45A98C32}" type="presParOf" srcId="{CF060DFF-65C5-45FA-B198-39AF4DFDC14C}" destId="{B891D1A2-8A91-4CD8-83CA-BF2872673CA6}" srcOrd="13" destOrd="0" presId="urn:microsoft.com/office/officeart/2018/2/layout/IconCircleList"/>
    <dgm:cxn modelId="{DC0CD40C-251D-45CD-A678-7BA2EFEEE515}" type="presParOf" srcId="{CF060DFF-65C5-45FA-B198-39AF4DFDC14C}" destId="{4EC3F09C-250F-4CE3-83B4-BF8EFDB1FDF8}" srcOrd="14" destOrd="0" presId="urn:microsoft.com/office/officeart/2018/2/layout/IconCircleList"/>
    <dgm:cxn modelId="{74B1085E-8CEF-423B-B2CF-617414EA8B21}" type="presParOf" srcId="{4EC3F09C-250F-4CE3-83B4-BF8EFDB1FDF8}" destId="{E8CA7471-F285-4D3F-B250-306B474E1F5B}" srcOrd="0" destOrd="0" presId="urn:microsoft.com/office/officeart/2018/2/layout/IconCircleList"/>
    <dgm:cxn modelId="{A8529922-34E4-414F-8725-4BF0CB55F666}" type="presParOf" srcId="{4EC3F09C-250F-4CE3-83B4-BF8EFDB1FDF8}" destId="{02139BDC-558B-4C5D-ACF1-8F3DFA1F3DAA}" srcOrd="1" destOrd="0" presId="urn:microsoft.com/office/officeart/2018/2/layout/IconCircleList"/>
    <dgm:cxn modelId="{15CD478A-CF85-4986-9A4B-20924473BD86}" type="presParOf" srcId="{4EC3F09C-250F-4CE3-83B4-BF8EFDB1FDF8}" destId="{A1BA71EB-69A3-4613-93CC-D84DCA450813}" srcOrd="2" destOrd="0" presId="urn:microsoft.com/office/officeart/2018/2/layout/IconCircleList"/>
    <dgm:cxn modelId="{64B5B7AC-5D83-4A79-940D-CC7EC43E1DA3}" type="presParOf" srcId="{4EC3F09C-250F-4CE3-83B4-BF8EFDB1FDF8}" destId="{937F4B71-50B2-4623-978E-33A991F1603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2C0C69-82B8-4F4B-99F2-1FC6D406A27C}" type="doc">
      <dgm:prSet loTypeId="urn:microsoft.com/office/officeart/2005/8/layout/bProcess4" loCatId="process" qsTypeId="urn:microsoft.com/office/officeart/2005/8/quickstyle/simple1" qsCatId="simple" csTypeId="urn:microsoft.com/office/officeart/2005/8/colors/accent1_2" csCatId="accent1"/>
      <dgm:spPr/>
      <dgm:t>
        <a:bodyPr/>
        <a:lstStyle/>
        <a:p>
          <a:endParaRPr lang="en-US"/>
        </a:p>
      </dgm:t>
    </dgm:pt>
    <dgm:pt modelId="{3A646738-1308-4CC0-8161-ED10A757B0DE}">
      <dgm:prSet/>
      <dgm:spPr/>
      <dgm:t>
        <a:bodyPr/>
        <a:lstStyle/>
        <a:p>
          <a:r>
            <a:rPr lang="en-US"/>
            <a:t>It has also been noted that Psychological Capital has been tested as a construct to show that it impacts positively on employee wellbeing, </a:t>
          </a:r>
        </a:p>
      </dgm:t>
    </dgm:pt>
    <dgm:pt modelId="{0C1BF9C1-BAF5-448F-8DAD-85324117DDF2}" type="parTrans" cxnId="{C25478ED-7C5E-4E51-92E1-44065D49C5A5}">
      <dgm:prSet/>
      <dgm:spPr/>
      <dgm:t>
        <a:bodyPr/>
        <a:lstStyle/>
        <a:p>
          <a:endParaRPr lang="en-US"/>
        </a:p>
      </dgm:t>
    </dgm:pt>
    <dgm:pt modelId="{B6D88249-F27A-44AD-9D4D-2F545B4AD28F}" type="sibTrans" cxnId="{C25478ED-7C5E-4E51-92E1-44065D49C5A5}">
      <dgm:prSet/>
      <dgm:spPr/>
      <dgm:t>
        <a:bodyPr/>
        <a:lstStyle/>
        <a:p>
          <a:endParaRPr lang="en-US"/>
        </a:p>
      </dgm:t>
    </dgm:pt>
    <dgm:pt modelId="{27C4B8DE-FA9F-46CA-A2D3-B506FA646217}">
      <dgm:prSet/>
      <dgm:spPr/>
      <dgm:t>
        <a:bodyPr/>
        <a:lstStyle/>
        <a:p>
          <a:r>
            <a:rPr lang="en-US"/>
            <a:t>PsyCap has the capacity to facilitate and enhance high levels of positive psychological well-being. Bakker and Leiter (2010) </a:t>
          </a:r>
        </a:p>
      </dgm:t>
    </dgm:pt>
    <dgm:pt modelId="{97441A36-5EDC-47CD-AE50-BEAFF0AD8692}" type="parTrans" cxnId="{B9401ECD-0F44-4AA0-BA8D-52FFA09D1394}">
      <dgm:prSet/>
      <dgm:spPr/>
      <dgm:t>
        <a:bodyPr/>
        <a:lstStyle/>
        <a:p>
          <a:endParaRPr lang="en-US"/>
        </a:p>
      </dgm:t>
    </dgm:pt>
    <dgm:pt modelId="{D0FD56CB-3637-400C-B287-166947487C91}" type="sibTrans" cxnId="{B9401ECD-0F44-4AA0-BA8D-52FFA09D1394}">
      <dgm:prSet/>
      <dgm:spPr/>
      <dgm:t>
        <a:bodyPr/>
        <a:lstStyle/>
        <a:p>
          <a:endParaRPr lang="en-US"/>
        </a:p>
      </dgm:t>
    </dgm:pt>
    <dgm:pt modelId="{E6CA5B63-7481-418A-A93C-F6B90F787A4B}">
      <dgm:prSet/>
      <dgm:spPr/>
      <dgm:t>
        <a:bodyPr/>
        <a:lstStyle/>
        <a:p>
          <a:r>
            <a:rPr lang="en-US"/>
            <a:t>Employee Engagement (UWES) is defined as the ability for employees to be present, focused and energised while feeling connected to their Organisational purpose. Paek,S. (2015) </a:t>
          </a:r>
        </a:p>
      </dgm:t>
    </dgm:pt>
    <dgm:pt modelId="{2E8BFE29-6CB8-49E9-AB0A-E1CC535ED5E0}" type="parTrans" cxnId="{C53C55B0-5C9A-4B0B-99CA-E4425D32C883}">
      <dgm:prSet/>
      <dgm:spPr/>
      <dgm:t>
        <a:bodyPr/>
        <a:lstStyle/>
        <a:p>
          <a:endParaRPr lang="en-US"/>
        </a:p>
      </dgm:t>
    </dgm:pt>
    <dgm:pt modelId="{4CAA1A50-55D6-4CDB-BDEB-DC0B43709708}" type="sibTrans" cxnId="{C53C55B0-5C9A-4B0B-99CA-E4425D32C883}">
      <dgm:prSet/>
      <dgm:spPr/>
      <dgm:t>
        <a:bodyPr/>
        <a:lstStyle/>
        <a:p>
          <a:endParaRPr lang="en-US"/>
        </a:p>
      </dgm:t>
    </dgm:pt>
    <dgm:pt modelId="{6ACE2B39-7436-4D24-BCE5-36C50A02AFD1}">
      <dgm:prSet/>
      <dgm:spPr/>
      <dgm:t>
        <a:bodyPr/>
        <a:lstStyle/>
        <a:p>
          <a:r>
            <a:rPr lang="en-US" dirty="0"/>
            <a:t>UWES </a:t>
          </a:r>
          <a:r>
            <a:rPr lang="en-US" dirty="0" err="1"/>
            <a:t>emphasises</a:t>
          </a:r>
          <a:r>
            <a:rPr lang="en-US" dirty="0"/>
            <a:t> that an engaged individual employee is enthusiastic, inspired, proud and challenged at work, and is willing to make an effort while maintaining concentration and being deeply engrossed in the task.</a:t>
          </a:r>
        </a:p>
      </dgm:t>
    </dgm:pt>
    <dgm:pt modelId="{0423838D-6874-4327-9271-75C51707FC2A}" type="parTrans" cxnId="{F625C224-2096-4C7F-B3BB-63F02C87D873}">
      <dgm:prSet/>
      <dgm:spPr/>
      <dgm:t>
        <a:bodyPr/>
        <a:lstStyle/>
        <a:p>
          <a:endParaRPr lang="en-US"/>
        </a:p>
      </dgm:t>
    </dgm:pt>
    <dgm:pt modelId="{33590B51-AE6F-4D55-9102-2BCCD8FE42B9}" type="sibTrans" cxnId="{F625C224-2096-4C7F-B3BB-63F02C87D873}">
      <dgm:prSet/>
      <dgm:spPr/>
      <dgm:t>
        <a:bodyPr/>
        <a:lstStyle/>
        <a:p>
          <a:endParaRPr lang="en-US"/>
        </a:p>
      </dgm:t>
    </dgm:pt>
    <dgm:pt modelId="{0D1B19F6-E0E1-44BA-A44D-A55667BE5C35}">
      <dgm:prSet/>
      <dgm:spPr/>
      <dgm:t>
        <a:bodyPr/>
        <a:lstStyle/>
        <a:p>
          <a:r>
            <a:rPr lang="en-US"/>
            <a:t>The individual is persistent in the face of difficulties or distractions, and sees time at work passing by quickly, finding it difficulty to detach him or herself from work (schaufeli, et al.,2002:74-75). </a:t>
          </a:r>
        </a:p>
      </dgm:t>
    </dgm:pt>
    <dgm:pt modelId="{6807DF89-A34B-4694-B405-3CC4DBB92D51}" type="parTrans" cxnId="{B4B2A803-7455-4C3C-96DA-E0ED23A9C46E}">
      <dgm:prSet/>
      <dgm:spPr/>
      <dgm:t>
        <a:bodyPr/>
        <a:lstStyle/>
        <a:p>
          <a:endParaRPr lang="en-US"/>
        </a:p>
      </dgm:t>
    </dgm:pt>
    <dgm:pt modelId="{6F91765C-EE29-4BFD-8717-6A7CC66A0A86}" type="sibTrans" cxnId="{B4B2A803-7455-4C3C-96DA-E0ED23A9C46E}">
      <dgm:prSet/>
      <dgm:spPr/>
      <dgm:t>
        <a:bodyPr/>
        <a:lstStyle/>
        <a:p>
          <a:endParaRPr lang="en-US"/>
        </a:p>
      </dgm:t>
    </dgm:pt>
    <dgm:pt modelId="{2F5E2346-978C-455B-A554-8B751F8F50AB}">
      <dgm:prSet/>
      <dgm:spPr/>
      <dgm:t>
        <a:bodyPr/>
        <a:lstStyle/>
        <a:p>
          <a:r>
            <a:rPr lang="en-US"/>
            <a:t>Strong positive correlations between all the observed dimensions of General Well-being (PGWBI) and Work Engagement (UWES). </a:t>
          </a:r>
        </a:p>
      </dgm:t>
    </dgm:pt>
    <dgm:pt modelId="{0ED5E3A5-7744-439D-A5BB-E5F998D45AB8}" type="parTrans" cxnId="{21583C9E-BD7C-47AC-A8E0-8ABCE32C9A3B}">
      <dgm:prSet/>
      <dgm:spPr/>
      <dgm:t>
        <a:bodyPr/>
        <a:lstStyle/>
        <a:p>
          <a:endParaRPr lang="en-US"/>
        </a:p>
      </dgm:t>
    </dgm:pt>
    <dgm:pt modelId="{75E426A8-F5D7-4856-ADD1-D98428424ED4}" type="sibTrans" cxnId="{21583C9E-BD7C-47AC-A8E0-8ABCE32C9A3B}">
      <dgm:prSet/>
      <dgm:spPr/>
      <dgm:t>
        <a:bodyPr/>
        <a:lstStyle/>
        <a:p>
          <a:endParaRPr lang="en-US"/>
        </a:p>
      </dgm:t>
    </dgm:pt>
    <dgm:pt modelId="{FDEA3DA6-C498-4B21-8E5A-2F23F95D7311}">
      <dgm:prSet/>
      <dgm:spPr/>
      <dgm:t>
        <a:bodyPr/>
        <a:lstStyle/>
        <a:p>
          <a:r>
            <a:rPr lang="en-US"/>
            <a:t>Similarly, strong correlations between all dimensions of Psychological Capacity (PWB) and Work Engagement (UWES). </a:t>
          </a:r>
        </a:p>
      </dgm:t>
    </dgm:pt>
    <dgm:pt modelId="{DAC22E0C-6201-4DC5-A3CE-7C265E9612D8}" type="parTrans" cxnId="{8A5F28B5-8103-42CF-9647-25F9F47D5AFD}">
      <dgm:prSet/>
      <dgm:spPr/>
      <dgm:t>
        <a:bodyPr/>
        <a:lstStyle/>
        <a:p>
          <a:endParaRPr lang="en-US"/>
        </a:p>
      </dgm:t>
    </dgm:pt>
    <dgm:pt modelId="{34C0F396-9FDB-47A7-9EC3-225ABFD59A56}" type="sibTrans" cxnId="{8A5F28B5-8103-42CF-9647-25F9F47D5AFD}">
      <dgm:prSet/>
      <dgm:spPr/>
      <dgm:t>
        <a:bodyPr/>
        <a:lstStyle/>
        <a:p>
          <a:endParaRPr lang="en-US"/>
        </a:p>
      </dgm:t>
    </dgm:pt>
    <dgm:pt modelId="{453D5BBF-89BE-4298-B405-B17E0E69DAC3}">
      <dgm:prSet/>
      <dgm:spPr/>
      <dgm:t>
        <a:bodyPr/>
        <a:lstStyle/>
        <a:p>
          <a:r>
            <a:rPr lang="en-US"/>
            <a:t>The correlations between all dimensions of General Well-being (PGWBI) and Psychological Capacity (PSYCAP) were insignificant and weak.</a:t>
          </a:r>
        </a:p>
      </dgm:t>
    </dgm:pt>
    <dgm:pt modelId="{8B8D9253-52DC-4AB4-9946-A0626AC109AB}" type="parTrans" cxnId="{A373C242-FA96-4F5A-95CA-189D9C47403B}">
      <dgm:prSet/>
      <dgm:spPr/>
      <dgm:t>
        <a:bodyPr/>
        <a:lstStyle/>
        <a:p>
          <a:endParaRPr lang="en-US"/>
        </a:p>
      </dgm:t>
    </dgm:pt>
    <dgm:pt modelId="{85DAAECB-C72F-49D9-9400-FB5772775F80}" type="sibTrans" cxnId="{A373C242-FA96-4F5A-95CA-189D9C47403B}">
      <dgm:prSet/>
      <dgm:spPr/>
      <dgm:t>
        <a:bodyPr/>
        <a:lstStyle/>
        <a:p>
          <a:endParaRPr lang="en-US"/>
        </a:p>
      </dgm:t>
    </dgm:pt>
    <dgm:pt modelId="{E1BEBC3E-AE1B-4D9F-BC7F-FD9DB9C5512B}">
      <dgm:prSet/>
      <dgm:spPr/>
      <dgm:t>
        <a:bodyPr/>
        <a:lstStyle/>
        <a:p>
          <a:r>
            <a:rPr lang="en-US"/>
            <a:t>This led us to conclude that Psychological Capacity had little influence on the General Well-being of employees, this role being fulfilled by a construct such as Work Engagement. </a:t>
          </a:r>
        </a:p>
      </dgm:t>
    </dgm:pt>
    <dgm:pt modelId="{E8705D2C-8685-4B09-8FE6-DB6D6577E67B}" type="parTrans" cxnId="{EFC079B9-FAC3-47C3-B6AB-D5DD5BAF895B}">
      <dgm:prSet/>
      <dgm:spPr/>
      <dgm:t>
        <a:bodyPr/>
        <a:lstStyle/>
        <a:p>
          <a:endParaRPr lang="en-US"/>
        </a:p>
      </dgm:t>
    </dgm:pt>
    <dgm:pt modelId="{E9A8F249-C7DA-4C42-A78E-53E29C25ADA0}" type="sibTrans" cxnId="{EFC079B9-FAC3-47C3-B6AB-D5DD5BAF895B}">
      <dgm:prSet/>
      <dgm:spPr/>
      <dgm:t>
        <a:bodyPr/>
        <a:lstStyle/>
        <a:p>
          <a:endParaRPr lang="en-US"/>
        </a:p>
      </dgm:t>
    </dgm:pt>
    <dgm:pt modelId="{A1F55CC4-3035-40B2-A8AB-65E947DFA35B}" type="pres">
      <dgm:prSet presAssocID="{9B2C0C69-82B8-4F4B-99F2-1FC6D406A27C}" presName="Name0" presStyleCnt="0">
        <dgm:presLayoutVars>
          <dgm:dir/>
          <dgm:resizeHandles/>
        </dgm:presLayoutVars>
      </dgm:prSet>
      <dgm:spPr/>
    </dgm:pt>
    <dgm:pt modelId="{DE1CCF6B-429E-4F58-BBC5-0018DEF76F5F}" type="pres">
      <dgm:prSet presAssocID="{3A646738-1308-4CC0-8161-ED10A757B0DE}" presName="compNode" presStyleCnt="0"/>
      <dgm:spPr/>
    </dgm:pt>
    <dgm:pt modelId="{1928359E-54F3-473C-A584-46DB1ADC0B93}" type="pres">
      <dgm:prSet presAssocID="{3A646738-1308-4CC0-8161-ED10A757B0DE}" presName="dummyConnPt" presStyleCnt="0"/>
      <dgm:spPr/>
    </dgm:pt>
    <dgm:pt modelId="{B20BD072-1646-4D16-B05F-E001E9524089}" type="pres">
      <dgm:prSet presAssocID="{3A646738-1308-4CC0-8161-ED10A757B0DE}" presName="node" presStyleLbl="node1" presStyleIdx="0" presStyleCnt="9">
        <dgm:presLayoutVars>
          <dgm:bulletEnabled val="1"/>
        </dgm:presLayoutVars>
      </dgm:prSet>
      <dgm:spPr/>
    </dgm:pt>
    <dgm:pt modelId="{8ECD8F7F-C555-40BF-81BF-3F341AA12F90}" type="pres">
      <dgm:prSet presAssocID="{B6D88249-F27A-44AD-9D4D-2F545B4AD28F}" presName="sibTrans" presStyleLbl="bgSibTrans2D1" presStyleIdx="0" presStyleCnt="8"/>
      <dgm:spPr/>
    </dgm:pt>
    <dgm:pt modelId="{2DE513D3-E399-48D3-9C71-1F836E99E7E7}" type="pres">
      <dgm:prSet presAssocID="{27C4B8DE-FA9F-46CA-A2D3-B506FA646217}" presName="compNode" presStyleCnt="0"/>
      <dgm:spPr/>
    </dgm:pt>
    <dgm:pt modelId="{93F23E32-A3B2-4235-BA83-ECFA0A570A18}" type="pres">
      <dgm:prSet presAssocID="{27C4B8DE-FA9F-46CA-A2D3-B506FA646217}" presName="dummyConnPt" presStyleCnt="0"/>
      <dgm:spPr/>
    </dgm:pt>
    <dgm:pt modelId="{C5F0DCC4-9512-4799-999F-0877404E8345}" type="pres">
      <dgm:prSet presAssocID="{27C4B8DE-FA9F-46CA-A2D3-B506FA646217}" presName="node" presStyleLbl="node1" presStyleIdx="1" presStyleCnt="9">
        <dgm:presLayoutVars>
          <dgm:bulletEnabled val="1"/>
        </dgm:presLayoutVars>
      </dgm:prSet>
      <dgm:spPr/>
    </dgm:pt>
    <dgm:pt modelId="{960ED04C-35D6-430E-81E6-CD15319A70C6}" type="pres">
      <dgm:prSet presAssocID="{D0FD56CB-3637-400C-B287-166947487C91}" presName="sibTrans" presStyleLbl="bgSibTrans2D1" presStyleIdx="1" presStyleCnt="8"/>
      <dgm:spPr/>
    </dgm:pt>
    <dgm:pt modelId="{534A0850-FF9B-4539-A3B2-6DC4C1C53067}" type="pres">
      <dgm:prSet presAssocID="{E6CA5B63-7481-418A-A93C-F6B90F787A4B}" presName="compNode" presStyleCnt="0"/>
      <dgm:spPr/>
    </dgm:pt>
    <dgm:pt modelId="{2B98209D-C4D4-4FF1-A9AA-16889C0BD296}" type="pres">
      <dgm:prSet presAssocID="{E6CA5B63-7481-418A-A93C-F6B90F787A4B}" presName="dummyConnPt" presStyleCnt="0"/>
      <dgm:spPr/>
    </dgm:pt>
    <dgm:pt modelId="{6DDD6661-99FE-4FC9-9CD0-98831948B2B0}" type="pres">
      <dgm:prSet presAssocID="{E6CA5B63-7481-418A-A93C-F6B90F787A4B}" presName="node" presStyleLbl="node1" presStyleIdx="2" presStyleCnt="9">
        <dgm:presLayoutVars>
          <dgm:bulletEnabled val="1"/>
        </dgm:presLayoutVars>
      </dgm:prSet>
      <dgm:spPr/>
    </dgm:pt>
    <dgm:pt modelId="{1D0B6F29-2632-4965-9C2E-062E5204A6AE}" type="pres">
      <dgm:prSet presAssocID="{4CAA1A50-55D6-4CDB-BDEB-DC0B43709708}" presName="sibTrans" presStyleLbl="bgSibTrans2D1" presStyleIdx="2" presStyleCnt="8"/>
      <dgm:spPr/>
    </dgm:pt>
    <dgm:pt modelId="{41724FD3-BFF4-4DBE-B0D6-855B14CCC3B0}" type="pres">
      <dgm:prSet presAssocID="{6ACE2B39-7436-4D24-BCE5-36C50A02AFD1}" presName="compNode" presStyleCnt="0"/>
      <dgm:spPr/>
    </dgm:pt>
    <dgm:pt modelId="{BED4A4A0-4CCF-4B8B-ACA9-1D6EE93E0142}" type="pres">
      <dgm:prSet presAssocID="{6ACE2B39-7436-4D24-BCE5-36C50A02AFD1}" presName="dummyConnPt" presStyleCnt="0"/>
      <dgm:spPr/>
    </dgm:pt>
    <dgm:pt modelId="{4D541C75-F500-4CF9-8AE2-0801D8025E8A}" type="pres">
      <dgm:prSet presAssocID="{6ACE2B39-7436-4D24-BCE5-36C50A02AFD1}" presName="node" presStyleLbl="node1" presStyleIdx="3" presStyleCnt="9">
        <dgm:presLayoutVars>
          <dgm:bulletEnabled val="1"/>
        </dgm:presLayoutVars>
      </dgm:prSet>
      <dgm:spPr/>
    </dgm:pt>
    <dgm:pt modelId="{535EA3BF-EAA4-40C0-9C5B-B739BCA7146C}" type="pres">
      <dgm:prSet presAssocID="{33590B51-AE6F-4D55-9102-2BCCD8FE42B9}" presName="sibTrans" presStyleLbl="bgSibTrans2D1" presStyleIdx="3" presStyleCnt="8"/>
      <dgm:spPr/>
    </dgm:pt>
    <dgm:pt modelId="{7FC3E5B8-14B4-4E71-BA5E-082EA81473D6}" type="pres">
      <dgm:prSet presAssocID="{0D1B19F6-E0E1-44BA-A44D-A55667BE5C35}" presName="compNode" presStyleCnt="0"/>
      <dgm:spPr/>
    </dgm:pt>
    <dgm:pt modelId="{0C709504-BD55-4AB7-AE8C-A26D02CF1E21}" type="pres">
      <dgm:prSet presAssocID="{0D1B19F6-E0E1-44BA-A44D-A55667BE5C35}" presName="dummyConnPt" presStyleCnt="0"/>
      <dgm:spPr/>
    </dgm:pt>
    <dgm:pt modelId="{0A0330D6-04B1-4F50-BD17-A45A5B8C685D}" type="pres">
      <dgm:prSet presAssocID="{0D1B19F6-E0E1-44BA-A44D-A55667BE5C35}" presName="node" presStyleLbl="node1" presStyleIdx="4" presStyleCnt="9">
        <dgm:presLayoutVars>
          <dgm:bulletEnabled val="1"/>
        </dgm:presLayoutVars>
      </dgm:prSet>
      <dgm:spPr/>
    </dgm:pt>
    <dgm:pt modelId="{A9D8F4D9-9CF4-49E1-A7F0-6EA40FA0E2F7}" type="pres">
      <dgm:prSet presAssocID="{6F91765C-EE29-4BFD-8717-6A7CC66A0A86}" presName="sibTrans" presStyleLbl="bgSibTrans2D1" presStyleIdx="4" presStyleCnt="8"/>
      <dgm:spPr/>
    </dgm:pt>
    <dgm:pt modelId="{2590C93A-07C1-4691-9651-F710398283B2}" type="pres">
      <dgm:prSet presAssocID="{2F5E2346-978C-455B-A554-8B751F8F50AB}" presName="compNode" presStyleCnt="0"/>
      <dgm:spPr/>
    </dgm:pt>
    <dgm:pt modelId="{3251CC2C-87D3-492D-91A8-FD7F9247FA9B}" type="pres">
      <dgm:prSet presAssocID="{2F5E2346-978C-455B-A554-8B751F8F50AB}" presName="dummyConnPt" presStyleCnt="0"/>
      <dgm:spPr/>
    </dgm:pt>
    <dgm:pt modelId="{F04C7676-64C9-4D25-8CD0-D37D08C0E46A}" type="pres">
      <dgm:prSet presAssocID="{2F5E2346-978C-455B-A554-8B751F8F50AB}" presName="node" presStyleLbl="node1" presStyleIdx="5" presStyleCnt="9">
        <dgm:presLayoutVars>
          <dgm:bulletEnabled val="1"/>
        </dgm:presLayoutVars>
      </dgm:prSet>
      <dgm:spPr/>
    </dgm:pt>
    <dgm:pt modelId="{BC4B47CD-C500-4211-8C0A-F8DB0A3ABDBB}" type="pres">
      <dgm:prSet presAssocID="{75E426A8-F5D7-4856-ADD1-D98428424ED4}" presName="sibTrans" presStyleLbl="bgSibTrans2D1" presStyleIdx="5" presStyleCnt="8"/>
      <dgm:spPr/>
    </dgm:pt>
    <dgm:pt modelId="{BAD4D344-C472-4496-B387-450FC983D902}" type="pres">
      <dgm:prSet presAssocID="{FDEA3DA6-C498-4B21-8E5A-2F23F95D7311}" presName="compNode" presStyleCnt="0"/>
      <dgm:spPr/>
    </dgm:pt>
    <dgm:pt modelId="{4820D8EE-40D3-4C25-996F-B2706877289B}" type="pres">
      <dgm:prSet presAssocID="{FDEA3DA6-C498-4B21-8E5A-2F23F95D7311}" presName="dummyConnPt" presStyleCnt="0"/>
      <dgm:spPr/>
    </dgm:pt>
    <dgm:pt modelId="{803B7FC4-154D-4EE4-B4DE-A5E616EF2466}" type="pres">
      <dgm:prSet presAssocID="{FDEA3DA6-C498-4B21-8E5A-2F23F95D7311}" presName="node" presStyleLbl="node1" presStyleIdx="6" presStyleCnt="9">
        <dgm:presLayoutVars>
          <dgm:bulletEnabled val="1"/>
        </dgm:presLayoutVars>
      </dgm:prSet>
      <dgm:spPr/>
    </dgm:pt>
    <dgm:pt modelId="{F2895465-EF68-4A08-8D16-D27217CF60C8}" type="pres">
      <dgm:prSet presAssocID="{34C0F396-9FDB-47A7-9EC3-225ABFD59A56}" presName="sibTrans" presStyleLbl="bgSibTrans2D1" presStyleIdx="6" presStyleCnt="8"/>
      <dgm:spPr/>
    </dgm:pt>
    <dgm:pt modelId="{39CF07C2-7230-452F-AF0C-B9DC1E985266}" type="pres">
      <dgm:prSet presAssocID="{453D5BBF-89BE-4298-B405-B17E0E69DAC3}" presName="compNode" presStyleCnt="0"/>
      <dgm:spPr/>
    </dgm:pt>
    <dgm:pt modelId="{E28F8D8F-049B-478D-9149-2C3F2D793098}" type="pres">
      <dgm:prSet presAssocID="{453D5BBF-89BE-4298-B405-B17E0E69DAC3}" presName="dummyConnPt" presStyleCnt="0"/>
      <dgm:spPr/>
    </dgm:pt>
    <dgm:pt modelId="{EBBCFE0A-4E6A-40F2-8901-42F84CBBB9B9}" type="pres">
      <dgm:prSet presAssocID="{453D5BBF-89BE-4298-B405-B17E0E69DAC3}" presName="node" presStyleLbl="node1" presStyleIdx="7" presStyleCnt="9">
        <dgm:presLayoutVars>
          <dgm:bulletEnabled val="1"/>
        </dgm:presLayoutVars>
      </dgm:prSet>
      <dgm:spPr/>
    </dgm:pt>
    <dgm:pt modelId="{5337EC5C-2FFC-454E-9E77-FAB20FE777D1}" type="pres">
      <dgm:prSet presAssocID="{85DAAECB-C72F-49D9-9400-FB5772775F80}" presName="sibTrans" presStyleLbl="bgSibTrans2D1" presStyleIdx="7" presStyleCnt="8"/>
      <dgm:spPr/>
    </dgm:pt>
    <dgm:pt modelId="{A440A023-9380-4E38-A697-4A853A6A8E32}" type="pres">
      <dgm:prSet presAssocID="{E1BEBC3E-AE1B-4D9F-BC7F-FD9DB9C5512B}" presName="compNode" presStyleCnt="0"/>
      <dgm:spPr/>
    </dgm:pt>
    <dgm:pt modelId="{B54F7E50-24DE-40F3-A73C-15F2491BACDD}" type="pres">
      <dgm:prSet presAssocID="{E1BEBC3E-AE1B-4D9F-BC7F-FD9DB9C5512B}" presName="dummyConnPt" presStyleCnt="0"/>
      <dgm:spPr/>
    </dgm:pt>
    <dgm:pt modelId="{B0ED5A3C-88F9-43F5-A5DC-34C2D01964BF}" type="pres">
      <dgm:prSet presAssocID="{E1BEBC3E-AE1B-4D9F-BC7F-FD9DB9C5512B}" presName="node" presStyleLbl="node1" presStyleIdx="8" presStyleCnt="9">
        <dgm:presLayoutVars>
          <dgm:bulletEnabled val="1"/>
        </dgm:presLayoutVars>
      </dgm:prSet>
      <dgm:spPr/>
    </dgm:pt>
  </dgm:ptLst>
  <dgm:cxnLst>
    <dgm:cxn modelId="{B4B2A803-7455-4C3C-96DA-E0ED23A9C46E}" srcId="{9B2C0C69-82B8-4F4B-99F2-1FC6D406A27C}" destId="{0D1B19F6-E0E1-44BA-A44D-A55667BE5C35}" srcOrd="4" destOrd="0" parTransId="{6807DF89-A34B-4694-B405-3CC4DBB92D51}" sibTransId="{6F91765C-EE29-4BFD-8717-6A7CC66A0A86}"/>
    <dgm:cxn modelId="{F625C224-2096-4C7F-B3BB-63F02C87D873}" srcId="{9B2C0C69-82B8-4F4B-99F2-1FC6D406A27C}" destId="{6ACE2B39-7436-4D24-BCE5-36C50A02AFD1}" srcOrd="3" destOrd="0" parTransId="{0423838D-6874-4327-9271-75C51707FC2A}" sibTransId="{33590B51-AE6F-4D55-9102-2BCCD8FE42B9}"/>
    <dgm:cxn modelId="{B1AB0432-C3C6-4A35-9F5A-BBD7EA28392D}" type="presOf" srcId="{85DAAECB-C72F-49D9-9400-FB5772775F80}" destId="{5337EC5C-2FFC-454E-9E77-FAB20FE777D1}" srcOrd="0" destOrd="0" presId="urn:microsoft.com/office/officeart/2005/8/layout/bProcess4"/>
    <dgm:cxn modelId="{D97A3B33-FA5C-4FEC-A313-1FB6F71AA85C}" type="presOf" srcId="{D0FD56CB-3637-400C-B287-166947487C91}" destId="{960ED04C-35D6-430E-81E6-CD15319A70C6}" srcOrd="0" destOrd="0" presId="urn:microsoft.com/office/officeart/2005/8/layout/bProcess4"/>
    <dgm:cxn modelId="{389F2A38-D189-4A81-B326-C4DBAA8726F7}" type="presOf" srcId="{B6D88249-F27A-44AD-9D4D-2F545B4AD28F}" destId="{8ECD8F7F-C555-40BF-81BF-3F341AA12F90}" srcOrd="0" destOrd="0" presId="urn:microsoft.com/office/officeart/2005/8/layout/bProcess4"/>
    <dgm:cxn modelId="{8FDA8A39-2C3E-4C0A-AF2F-2DDFD046A8F1}" type="presOf" srcId="{FDEA3DA6-C498-4B21-8E5A-2F23F95D7311}" destId="{803B7FC4-154D-4EE4-B4DE-A5E616EF2466}" srcOrd="0" destOrd="0" presId="urn:microsoft.com/office/officeart/2005/8/layout/bProcess4"/>
    <dgm:cxn modelId="{1117105B-71AF-4DAB-936B-CDEFF20E10D9}" type="presOf" srcId="{6F91765C-EE29-4BFD-8717-6A7CC66A0A86}" destId="{A9D8F4D9-9CF4-49E1-A7F0-6EA40FA0E2F7}" srcOrd="0" destOrd="0" presId="urn:microsoft.com/office/officeart/2005/8/layout/bProcess4"/>
    <dgm:cxn modelId="{81FA0962-9912-42BD-A81F-95EF4CDF30EC}" type="presOf" srcId="{453D5BBF-89BE-4298-B405-B17E0E69DAC3}" destId="{EBBCFE0A-4E6A-40F2-8901-42F84CBBB9B9}" srcOrd="0" destOrd="0" presId="urn:microsoft.com/office/officeart/2005/8/layout/bProcess4"/>
    <dgm:cxn modelId="{A373C242-FA96-4F5A-95CA-189D9C47403B}" srcId="{9B2C0C69-82B8-4F4B-99F2-1FC6D406A27C}" destId="{453D5BBF-89BE-4298-B405-B17E0E69DAC3}" srcOrd="7" destOrd="0" parTransId="{8B8D9253-52DC-4AB4-9946-A0626AC109AB}" sibTransId="{85DAAECB-C72F-49D9-9400-FB5772775F80}"/>
    <dgm:cxn modelId="{919F3376-4F08-4612-BC7D-182B48486E0D}" type="presOf" srcId="{3A646738-1308-4CC0-8161-ED10A757B0DE}" destId="{B20BD072-1646-4D16-B05F-E001E9524089}" srcOrd="0" destOrd="0" presId="urn:microsoft.com/office/officeart/2005/8/layout/bProcess4"/>
    <dgm:cxn modelId="{2F464E57-2574-4B32-B3D3-95B40D07D2DE}" type="presOf" srcId="{2F5E2346-978C-455B-A554-8B751F8F50AB}" destId="{F04C7676-64C9-4D25-8CD0-D37D08C0E46A}" srcOrd="0" destOrd="0" presId="urn:microsoft.com/office/officeart/2005/8/layout/bProcess4"/>
    <dgm:cxn modelId="{17B6F958-4844-4CA7-9DF3-F3BE076C6071}" type="presOf" srcId="{33590B51-AE6F-4D55-9102-2BCCD8FE42B9}" destId="{535EA3BF-EAA4-40C0-9C5B-B739BCA7146C}" srcOrd="0" destOrd="0" presId="urn:microsoft.com/office/officeart/2005/8/layout/bProcess4"/>
    <dgm:cxn modelId="{04200E5A-3E6D-490F-A3D5-88832A48276D}" type="presOf" srcId="{75E426A8-F5D7-4856-ADD1-D98428424ED4}" destId="{BC4B47CD-C500-4211-8C0A-F8DB0A3ABDBB}" srcOrd="0" destOrd="0" presId="urn:microsoft.com/office/officeart/2005/8/layout/bProcess4"/>
    <dgm:cxn modelId="{B2BAE185-539D-4B52-81AA-CD672F3FF853}" type="presOf" srcId="{34C0F396-9FDB-47A7-9EC3-225ABFD59A56}" destId="{F2895465-EF68-4A08-8D16-D27217CF60C8}" srcOrd="0" destOrd="0" presId="urn:microsoft.com/office/officeart/2005/8/layout/bProcess4"/>
    <dgm:cxn modelId="{59E8718A-1657-46AC-A7EF-755703061357}" type="presOf" srcId="{6ACE2B39-7436-4D24-BCE5-36C50A02AFD1}" destId="{4D541C75-F500-4CF9-8AE2-0801D8025E8A}" srcOrd="0" destOrd="0" presId="urn:microsoft.com/office/officeart/2005/8/layout/bProcess4"/>
    <dgm:cxn modelId="{21583C9E-BD7C-47AC-A8E0-8ABCE32C9A3B}" srcId="{9B2C0C69-82B8-4F4B-99F2-1FC6D406A27C}" destId="{2F5E2346-978C-455B-A554-8B751F8F50AB}" srcOrd="5" destOrd="0" parTransId="{0ED5E3A5-7744-439D-A5BB-E5F998D45AB8}" sibTransId="{75E426A8-F5D7-4856-ADD1-D98428424ED4}"/>
    <dgm:cxn modelId="{C53C55B0-5C9A-4B0B-99CA-E4425D32C883}" srcId="{9B2C0C69-82B8-4F4B-99F2-1FC6D406A27C}" destId="{E6CA5B63-7481-418A-A93C-F6B90F787A4B}" srcOrd="2" destOrd="0" parTransId="{2E8BFE29-6CB8-49E9-AB0A-E1CC535ED5E0}" sibTransId="{4CAA1A50-55D6-4CDB-BDEB-DC0B43709708}"/>
    <dgm:cxn modelId="{8A5F28B5-8103-42CF-9647-25F9F47D5AFD}" srcId="{9B2C0C69-82B8-4F4B-99F2-1FC6D406A27C}" destId="{FDEA3DA6-C498-4B21-8E5A-2F23F95D7311}" srcOrd="6" destOrd="0" parTransId="{DAC22E0C-6201-4DC5-A3CE-7C265E9612D8}" sibTransId="{34C0F396-9FDB-47A7-9EC3-225ABFD59A56}"/>
    <dgm:cxn modelId="{EFC079B9-FAC3-47C3-B6AB-D5DD5BAF895B}" srcId="{9B2C0C69-82B8-4F4B-99F2-1FC6D406A27C}" destId="{E1BEBC3E-AE1B-4D9F-BC7F-FD9DB9C5512B}" srcOrd="8" destOrd="0" parTransId="{E8705D2C-8685-4B09-8FE6-DB6D6577E67B}" sibTransId="{E9A8F249-C7DA-4C42-A78E-53E29C25ADA0}"/>
    <dgm:cxn modelId="{84BE2BBA-20B8-4A03-B66E-38CFE2D55B6C}" type="presOf" srcId="{0D1B19F6-E0E1-44BA-A44D-A55667BE5C35}" destId="{0A0330D6-04B1-4F50-BD17-A45A5B8C685D}" srcOrd="0" destOrd="0" presId="urn:microsoft.com/office/officeart/2005/8/layout/bProcess4"/>
    <dgm:cxn modelId="{848D68C9-6D11-437F-B222-552DF642A235}" type="presOf" srcId="{27C4B8DE-FA9F-46CA-A2D3-B506FA646217}" destId="{C5F0DCC4-9512-4799-999F-0877404E8345}" srcOrd="0" destOrd="0" presId="urn:microsoft.com/office/officeart/2005/8/layout/bProcess4"/>
    <dgm:cxn modelId="{B9401ECD-0F44-4AA0-BA8D-52FFA09D1394}" srcId="{9B2C0C69-82B8-4F4B-99F2-1FC6D406A27C}" destId="{27C4B8DE-FA9F-46CA-A2D3-B506FA646217}" srcOrd="1" destOrd="0" parTransId="{97441A36-5EDC-47CD-AE50-BEAFF0AD8692}" sibTransId="{D0FD56CB-3637-400C-B287-166947487C91}"/>
    <dgm:cxn modelId="{2A16F8D2-4569-49B3-A1A7-EF694D629E26}" type="presOf" srcId="{9B2C0C69-82B8-4F4B-99F2-1FC6D406A27C}" destId="{A1F55CC4-3035-40B2-A8AB-65E947DFA35B}" srcOrd="0" destOrd="0" presId="urn:microsoft.com/office/officeart/2005/8/layout/bProcess4"/>
    <dgm:cxn modelId="{CA681EE5-7927-447B-A0E9-1E45C8A2568D}" type="presOf" srcId="{E6CA5B63-7481-418A-A93C-F6B90F787A4B}" destId="{6DDD6661-99FE-4FC9-9CD0-98831948B2B0}" srcOrd="0" destOrd="0" presId="urn:microsoft.com/office/officeart/2005/8/layout/bProcess4"/>
    <dgm:cxn modelId="{C25478ED-7C5E-4E51-92E1-44065D49C5A5}" srcId="{9B2C0C69-82B8-4F4B-99F2-1FC6D406A27C}" destId="{3A646738-1308-4CC0-8161-ED10A757B0DE}" srcOrd="0" destOrd="0" parTransId="{0C1BF9C1-BAF5-448F-8DAD-85324117DDF2}" sibTransId="{B6D88249-F27A-44AD-9D4D-2F545B4AD28F}"/>
    <dgm:cxn modelId="{C6C228F2-8CA1-43DE-8160-F9A3126B3DAD}" type="presOf" srcId="{E1BEBC3E-AE1B-4D9F-BC7F-FD9DB9C5512B}" destId="{B0ED5A3C-88F9-43F5-A5DC-34C2D01964BF}" srcOrd="0" destOrd="0" presId="urn:microsoft.com/office/officeart/2005/8/layout/bProcess4"/>
    <dgm:cxn modelId="{061917F5-4647-4105-973E-64811D527502}" type="presOf" srcId="{4CAA1A50-55D6-4CDB-BDEB-DC0B43709708}" destId="{1D0B6F29-2632-4965-9C2E-062E5204A6AE}" srcOrd="0" destOrd="0" presId="urn:microsoft.com/office/officeart/2005/8/layout/bProcess4"/>
    <dgm:cxn modelId="{96F483CA-3360-462C-8ECD-3E9F6B0032B2}" type="presParOf" srcId="{A1F55CC4-3035-40B2-A8AB-65E947DFA35B}" destId="{DE1CCF6B-429E-4F58-BBC5-0018DEF76F5F}" srcOrd="0" destOrd="0" presId="urn:microsoft.com/office/officeart/2005/8/layout/bProcess4"/>
    <dgm:cxn modelId="{AD0E36C4-9CD3-4740-8E21-04860610C7EF}" type="presParOf" srcId="{DE1CCF6B-429E-4F58-BBC5-0018DEF76F5F}" destId="{1928359E-54F3-473C-A584-46DB1ADC0B93}" srcOrd="0" destOrd="0" presId="urn:microsoft.com/office/officeart/2005/8/layout/bProcess4"/>
    <dgm:cxn modelId="{3368186C-FAD2-41CE-8EA6-79BA7FCFC970}" type="presParOf" srcId="{DE1CCF6B-429E-4F58-BBC5-0018DEF76F5F}" destId="{B20BD072-1646-4D16-B05F-E001E9524089}" srcOrd="1" destOrd="0" presId="urn:microsoft.com/office/officeart/2005/8/layout/bProcess4"/>
    <dgm:cxn modelId="{E407B1DE-6A7E-4D98-89A4-67A4B2C3034E}" type="presParOf" srcId="{A1F55CC4-3035-40B2-A8AB-65E947DFA35B}" destId="{8ECD8F7F-C555-40BF-81BF-3F341AA12F90}" srcOrd="1" destOrd="0" presId="urn:microsoft.com/office/officeart/2005/8/layout/bProcess4"/>
    <dgm:cxn modelId="{C2E554FD-3BDF-4859-B2DF-7643D2F0F263}" type="presParOf" srcId="{A1F55CC4-3035-40B2-A8AB-65E947DFA35B}" destId="{2DE513D3-E399-48D3-9C71-1F836E99E7E7}" srcOrd="2" destOrd="0" presId="urn:microsoft.com/office/officeart/2005/8/layout/bProcess4"/>
    <dgm:cxn modelId="{A682E889-D43B-4FB5-B2CC-A65FD995E156}" type="presParOf" srcId="{2DE513D3-E399-48D3-9C71-1F836E99E7E7}" destId="{93F23E32-A3B2-4235-BA83-ECFA0A570A18}" srcOrd="0" destOrd="0" presId="urn:microsoft.com/office/officeart/2005/8/layout/bProcess4"/>
    <dgm:cxn modelId="{03B847AE-478A-4A89-A9C8-655FF7A1890F}" type="presParOf" srcId="{2DE513D3-E399-48D3-9C71-1F836E99E7E7}" destId="{C5F0DCC4-9512-4799-999F-0877404E8345}" srcOrd="1" destOrd="0" presId="urn:microsoft.com/office/officeart/2005/8/layout/bProcess4"/>
    <dgm:cxn modelId="{5CA09A22-5691-47EC-9E7E-4E295912E521}" type="presParOf" srcId="{A1F55CC4-3035-40B2-A8AB-65E947DFA35B}" destId="{960ED04C-35D6-430E-81E6-CD15319A70C6}" srcOrd="3" destOrd="0" presId="urn:microsoft.com/office/officeart/2005/8/layout/bProcess4"/>
    <dgm:cxn modelId="{4ACE58CF-27D0-4336-A959-F0DBABB48EDE}" type="presParOf" srcId="{A1F55CC4-3035-40B2-A8AB-65E947DFA35B}" destId="{534A0850-FF9B-4539-A3B2-6DC4C1C53067}" srcOrd="4" destOrd="0" presId="urn:microsoft.com/office/officeart/2005/8/layout/bProcess4"/>
    <dgm:cxn modelId="{16C848B7-6FC1-4B87-A8E1-7722A8E0E053}" type="presParOf" srcId="{534A0850-FF9B-4539-A3B2-6DC4C1C53067}" destId="{2B98209D-C4D4-4FF1-A9AA-16889C0BD296}" srcOrd="0" destOrd="0" presId="urn:microsoft.com/office/officeart/2005/8/layout/bProcess4"/>
    <dgm:cxn modelId="{B0094417-4B47-418D-A2DC-89F7BCB77697}" type="presParOf" srcId="{534A0850-FF9B-4539-A3B2-6DC4C1C53067}" destId="{6DDD6661-99FE-4FC9-9CD0-98831948B2B0}" srcOrd="1" destOrd="0" presId="urn:microsoft.com/office/officeart/2005/8/layout/bProcess4"/>
    <dgm:cxn modelId="{9118904F-B0A0-4DAD-8539-6D6077B46117}" type="presParOf" srcId="{A1F55CC4-3035-40B2-A8AB-65E947DFA35B}" destId="{1D0B6F29-2632-4965-9C2E-062E5204A6AE}" srcOrd="5" destOrd="0" presId="urn:microsoft.com/office/officeart/2005/8/layout/bProcess4"/>
    <dgm:cxn modelId="{A6D42796-EF5F-44C2-BBFD-B53C723EDBEE}" type="presParOf" srcId="{A1F55CC4-3035-40B2-A8AB-65E947DFA35B}" destId="{41724FD3-BFF4-4DBE-B0D6-855B14CCC3B0}" srcOrd="6" destOrd="0" presId="urn:microsoft.com/office/officeart/2005/8/layout/bProcess4"/>
    <dgm:cxn modelId="{7362D6B8-B6BC-4803-83CF-86522969F988}" type="presParOf" srcId="{41724FD3-BFF4-4DBE-B0D6-855B14CCC3B0}" destId="{BED4A4A0-4CCF-4B8B-ACA9-1D6EE93E0142}" srcOrd="0" destOrd="0" presId="urn:microsoft.com/office/officeart/2005/8/layout/bProcess4"/>
    <dgm:cxn modelId="{7EAB5788-2F5D-4B61-AAC1-E6C48E1B9BB4}" type="presParOf" srcId="{41724FD3-BFF4-4DBE-B0D6-855B14CCC3B0}" destId="{4D541C75-F500-4CF9-8AE2-0801D8025E8A}" srcOrd="1" destOrd="0" presId="urn:microsoft.com/office/officeart/2005/8/layout/bProcess4"/>
    <dgm:cxn modelId="{49BDE72A-B90A-4206-B751-112118DB7168}" type="presParOf" srcId="{A1F55CC4-3035-40B2-A8AB-65E947DFA35B}" destId="{535EA3BF-EAA4-40C0-9C5B-B739BCA7146C}" srcOrd="7" destOrd="0" presId="urn:microsoft.com/office/officeart/2005/8/layout/bProcess4"/>
    <dgm:cxn modelId="{247B8B87-9EBA-4CD1-8506-438EDE01ECDC}" type="presParOf" srcId="{A1F55CC4-3035-40B2-A8AB-65E947DFA35B}" destId="{7FC3E5B8-14B4-4E71-BA5E-082EA81473D6}" srcOrd="8" destOrd="0" presId="urn:microsoft.com/office/officeart/2005/8/layout/bProcess4"/>
    <dgm:cxn modelId="{82A7CCEC-CBE7-40FA-BD50-B0C1292EC350}" type="presParOf" srcId="{7FC3E5B8-14B4-4E71-BA5E-082EA81473D6}" destId="{0C709504-BD55-4AB7-AE8C-A26D02CF1E21}" srcOrd="0" destOrd="0" presId="urn:microsoft.com/office/officeart/2005/8/layout/bProcess4"/>
    <dgm:cxn modelId="{64C55BDF-D3A5-4D14-B3A1-12D4DE5C521C}" type="presParOf" srcId="{7FC3E5B8-14B4-4E71-BA5E-082EA81473D6}" destId="{0A0330D6-04B1-4F50-BD17-A45A5B8C685D}" srcOrd="1" destOrd="0" presId="urn:microsoft.com/office/officeart/2005/8/layout/bProcess4"/>
    <dgm:cxn modelId="{D5DC2AD2-8D10-4AAC-808E-9EE2E323AD3E}" type="presParOf" srcId="{A1F55CC4-3035-40B2-A8AB-65E947DFA35B}" destId="{A9D8F4D9-9CF4-49E1-A7F0-6EA40FA0E2F7}" srcOrd="9" destOrd="0" presId="urn:microsoft.com/office/officeart/2005/8/layout/bProcess4"/>
    <dgm:cxn modelId="{C8CB8FCD-3315-4F8B-B2B2-86A2123C9417}" type="presParOf" srcId="{A1F55CC4-3035-40B2-A8AB-65E947DFA35B}" destId="{2590C93A-07C1-4691-9651-F710398283B2}" srcOrd="10" destOrd="0" presId="urn:microsoft.com/office/officeart/2005/8/layout/bProcess4"/>
    <dgm:cxn modelId="{FB52E519-DE16-457B-8268-6E4223122A54}" type="presParOf" srcId="{2590C93A-07C1-4691-9651-F710398283B2}" destId="{3251CC2C-87D3-492D-91A8-FD7F9247FA9B}" srcOrd="0" destOrd="0" presId="urn:microsoft.com/office/officeart/2005/8/layout/bProcess4"/>
    <dgm:cxn modelId="{9E109A3C-9F79-43E2-B443-C782E6DBECAF}" type="presParOf" srcId="{2590C93A-07C1-4691-9651-F710398283B2}" destId="{F04C7676-64C9-4D25-8CD0-D37D08C0E46A}" srcOrd="1" destOrd="0" presId="urn:microsoft.com/office/officeart/2005/8/layout/bProcess4"/>
    <dgm:cxn modelId="{705C319E-0EC8-4112-8729-A7DE3A960DB8}" type="presParOf" srcId="{A1F55CC4-3035-40B2-A8AB-65E947DFA35B}" destId="{BC4B47CD-C500-4211-8C0A-F8DB0A3ABDBB}" srcOrd="11" destOrd="0" presId="urn:microsoft.com/office/officeart/2005/8/layout/bProcess4"/>
    <dgm:cxn modelId="{8295B39F-B350-4019-A7BC-06F0071FE4A4}" type="presParOf" srcId="{A1F55CC4-3035-40B2-A8AB-65E947DFA35B}" destId="{BAD4D344-C472-4496-B387-450FC983D902}" srcOrd="12" destOrd="0" presId="urn:microsoft.com/office/officeart/2005/8/layout/bProcess4"/>
    <dgm:cxn modelId="{32A25FA8-8BDE-430E-99C7-428291C76EA5}" type="presParOf" srcId="{BAD4D344-C472-4496-B387-450FC983D902}" destId="{4820D8EE-40D3-4C25-996F-B2706877289B}" srcOrd="0" destOrd="0" presId="urn:microsoft.com/office/officeart/2005/8/layout/bProcess4"/>
    <dgm:cxn modelId="{D594426B-35B7-44C1-A90B-12A368E6FDB0}" type="presParOf" srcId="{BAD4D344-C472-4496-B387-450FC983D902}" destId="{803B7FC4-154D-4EE4-B4DE-A5E616EF2466}" srcOrd="1" destOrd="0" presId="urn:microsoft.com/office/officeart/2005/8/layout/bProcess4"/>
    <dgm:cxn modelId="{36CE5110-B4AA-4C4A-97B9-C69A1AE2B21B}" type="presParOf" srcId="{A1F55CC4-3035-40B2-A8AB-65E947DFA35B}" destId="{F2895465-EF68-4A08-8D16-D27217CF60C8}" srcOrd="13" destOrd="0" presId="urn:microsoft.com/office/officeart/2005/8/layout/bProcess4"/>
    <dgm:cxn modelId="{757BB80E-B58D-4CC2-8523-1C97F958A98E}" type="presParOf" srcId="{A1F55CC4-3035-40B2-A8AB-65E947DFA35B}" destId="{39CF07C2-7230-452F-AF0C-B9DC1E985266}" srcOrd="14" destOrd="0" presId="urn:microsoft.com/office/officeart/2005/8/layout/bProcess4"/>
    <dgm:cxn modelId="{51F59C8B-4DF8-4A14-9D5E-D2C628628990}" type="presParOf" srcId="{39CF07C2-7230-452F-AF0C-B9DC1E985266}" destId="{E28F8D8F-049B-478D-9149-2C3F2D793098}" srcOrd="0" destOrd="0" presId="urn:microsoft.com/office/officeart/2005/8/layout/bProcess4"/>
    <dgm:cxn modelId="{1712B719-F888-41BE-BC27-1478B9F97A85}" type="presParOf" srcId="{39CF07C2-7230-452F-AF0C-B9DC1E985266}" destId="{EBBCFE0A-4E6A-40F2-8901-42F84CBBB9B9}" srcOrd="1" destOrd="0" presId="urn:microsoft.com/office/officeart/2005/8/layout/bProcess4"/>
    <dgm:cxn modelId="{1C66F9C4-8516-4782-BF5E-3EEF10E6AD02}" type="presParOf" srcId="{A1F55CC4-3035-40B2-A8AB-65E947DFA35B}" destId="{5337EC5C-2FFC-454E-9E77-FAB20FE777D1}" srcOrd="15" destOrd="0" presId="urn:microsoft.com/office/officeart/2005/8/layout/bProcess4"/>
    <dgm:cxn modelId="{CAF32099-4F7F-443A-8B73-47C13086E80D}" type="presParOf" srcId="{A1F55CC4-3035-40B2-A8AB-65E947DFA35B}" destId="{A440A023-9380-4E38-A697-4A853A6A8E32}" srcOrd="16" destOrd="0" presId="urn:microsoft.com/office/officeart/2005/8/layout/bProcess4"/>
    <dgm:cxn modelId="{A9F31909-8111-44C9-9ABC-9E73E5259F6D}" type="presParOf" srcId="{A440A023-9380-4E38-A697-4A853A6A8E32}" destId="{B54F7E50-24DE-40F3-A73C-15F2491BACDD}" srcOrd="0" destOrd="0" presId="urn:microsoft.com/office/officeart/2005/8/layout/bProcess4"/>
    <dgm:cxn modelId="{FE0F2267-4478-4A3C-B7A6-B95A58B10354}" type="presParOf" srcId="{A440A023-9380-4E38-A697-4A853A6A8E32}" destId="{B0ED5A3C-88F9-43F5-A5DC-34C2D01964BF}"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034D6-2D84-4460-81FE-9A2983AA40C8}">
      <dsp:nvSpPr>
        <dsp:cNvPr id="0" name=""/>
        <dsp:cNvSpPr/>
      </dsp:nvSpPr>
      <dsp:spPr>
        <a:xfrm>
          <a:off x="0" y="199366"/>
          <a:ext cx="6422901" cy="151039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ZA" sz="2700" b="1" kern="1200"/>
            <a:t>Presenters: P V Seodi and Prof WJH Roestenburg</a:t>
          </a:r>
          <a:endParaRPr lang="en-US" sz="2700" kern="1200"/>
        </a:p>
      </dsp:txBody>
      <dsp:txXfrm>
        <a:off x="73731" y="273097"/>
        <a:ext cx="6275439" cy="1362934"/>
      </dsp:txXfrm>
    </dsp:sp>
    <dsp:sp modelId="{CBAE6063-C239-44D3-9C92-DFF47F8680D1}">
      <dsp:nvSpPr>
        <dsp:cNvPr id="0" name=""/>
        <dsp:cNvSpPr/>
      </dsp:nvSpPr>
      <dsp:spPr>
        <a:xfrm>
          <a:off x="0" y="1787523"/>
          <a:ext cx="6422901" cy="151039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Dissertation submitted in </a:t>
          </a:r>
          <a:r>
            <a:rPr lang="en-ZA" sz="2700" kern="1200"/>
            <a:t>fulfilment</a:t>
          </a:r>
          <a:r>
            <a:rPr lang="en-US" sz="2700" kern="1200"/>
            <a:t> of the requirements for the degree Master of Social Work at the </a:t>
          </a:r>
          <a:r>
            <a:rPr lang="en-US" sz="2700" b="1" kern="1200"/>
            <a:t>North-West University</a:t>
          </a:r>
          <a:endParaRPr lang="en-US" sz="2700" kern="1200"/>
        </a:p>
      </dsp:txBody>
      <dsp:txXfrm>
        <a:off x="73731" y="1861254"/>
        <a:ext cx="6275439" cy="1362934"/>
      </dsp:txXfrm>
    </dsp:sp>
    <dsp:sp modelId="{DBCA919F-E591-4876-9B68-CD9867F83F58}">
      <dsp:nvSpPr>
        <dsp:cNvPr id="0" name=""/>
        <dsp:cNvSpPr/>
      </dsp:nvSpPr>
      <dsp:spPr>
        <a:xfrm>
          <a:off x="0" y="3375680"/>
          <a:ext cx="6422901" cy="151039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orcid.org/ 0000-0003-0427-751X</a:t>
          </a:r>
          <a:endParaRPr lang="en-US" sz="2700" kern="1200"/>
        </a:p>
      </dsp:txBody>
      <dsp:txXfrm>
        <a:off x="73731" y="3449411"/>
        <a:ext cx="6275439" cy="1362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ED116-B4C1-4EA9-9CF3-8B6E0D8E5660}">
      <dsp:nvSpPr>
        <dsp:cNvPr id="0" name=""/>
        <dsp:cNvSpPr/>
      </dsp:nvSpPr>
      <dsp:spPr>
        <a:xfrm>
          <a:off x="4038976" y="1067589"/>
          <a:ext cx="579281" cy="91440"/>
        </a:xfrm>
        <a:custGeom>
          <a:avLst/>
          <a:gdLst/>
          <a:ahLst/>
          <a:cxnLst/>
          <a:rect l="0" t="0" r="0" b="0"/>
          <a:pathLst>
            <a:path>
              <a:moveTo>
                <a:pt x="0" y="45720"/>
              </a:moveTo>
              <a:lnTo>
                <a:pt x="579281"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13370" y="1110257"/>
        <a:ext cx="30494" cy="6104"/>
      </dsp:txXfrm>
    </dsp:sp>
    <dsp:sp modelId="{AE0B8FBB-A169-41E7-BC0D-F8D9DC9C95DD}">
      <dsp:nvSpPr>
        <dsp:cNvPr id="0" name=""/>
        <dsp:cNvSpPr/>
      </dsp:nvSpPr>
      <dsp:spPr>
        <a:xfrm>
          <a:off x="428873" y="3439"/>
          <a:ext cx="3611903" cy="221974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622300">
            <a:lnSpc>
              <a:spcPct val="90000"/>
            </a:lnSpc>
            <a:spcBef>
              <a:spcPct val="0"/>
            </a:spcBef>
            <a:spcAft>
              <a:spcPct val="35000"/>
            </a:spcAft>
            <a:buNone/>
          </a:pPr>
          <a:r>
            <a:rPr lang="en-US" sz="1400" kern="1200" dirty="0"/>
            <a:t>The researcher explored the relationships amongst biographical data, objective indicators of EH&amp;W programme performance and perceived (subjective) social wellbeing of three business units identified in the </a:t>
          </a:r>
          <a:r>
            <a:rPr lang="en-US" sz="1400" kern="1200" dirty="0" err="1"/>
            <a:t>organisation</a:t>
          </a:r>
          <a:r>
            <a:rPr lang="en-US" sz="1400" kern="1200" dirty="0"/>
            <a:t>, Units A, B and C.</a:t>
          </a:r>
        </a:p>
      </dsp:txBody>
      <dsp:txXfrm>
        <a:off x="428873" y="3439"/>
        <a:ext cx="3611903" cy="2219740"/>
      </dsp:txXfrm>
    </dsp:sp>
    <dsp:sp modelId="{F6CA26E1-B299-475B-B8CB-CB8F11B681B7}">
      <dsp:nvSpPr>
        <dsp:cNvPr id="0" name=""/>
        <dsp:cNvSpPr/>
      </dsp:nvSpPr>
      <dsp:spPr>
        <a:xfrm>
          <a:off x="7300516" y="1067589"/>
          <a:ext cx="579281" cy="91440"/>
        </a:xfrm>
        <a:custGeom>
          <a:avLst/>
          <a:gdLst/>
          <a:ahLst/>
          <a:cxnLst/>
          <a:rect l="0" t="0" r="0" b="0"/>
          <a:pathLst>
            <a:path>
              <a:moveTo>
                <a:pt x="0" y="45720"/>
              </a:moveTo>
              <a:lnTo>
                <a:pt x="579281"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574909" y="1110257"/>
        <a:ext cx="30494" cy="6104"/>
      </dsp:txXfrm>
    </dsp:sp>
    <dsp:sp modelId="{C6111A3C-C242-40FC-97D9-ABBA0908AC1A}">
      <dsp:nvSpPr>
        <dsp:cNvPr id="0" name=""/>
        <dsp:cNvSpPr/>
      </dsp:nvSpPr>
      <dsp:spPr>
        <a:xfrm>
          <a:off x="4650657" y="317812"/>
          <a:ext cx="2651658" cy="1590994"/>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711200">
            <a:lnSpc>
              <a:spcPct val="90000"/>
            </a:lnSpc>
            <a:spcBef>
              <a:spcPct val="0"/>
            </a:spcBef>
            <a:spcAft>
              <a:spcPct val="35000"/>
            </a:spcAft>
            <a:buNone/>
          </a:pPr>
          <a:r>
            <a:rPr lang="en-US" sz="1600" kern="1200" dirty="0"/>
            <a:t>The study approach and design was Quantitative and used a Cross Sectional Survey-Design and exploratory</a:t>
          </a:r>
        </a:p>
      </dsp:txBody>
      <dsp:txXfrm>
        <a:off x="4650657" y="317812"/>
        <a:ext cx="2651658" cy="1590994"/>
      </dsp:txXfrm>
    </dsp:sp>
    <dsp:sp modelId="{E7070EDA-EDF9-4EE7-9832-69497D2CB30F}">
      <dsp:nvSpPr>
        <dsp:cNvPr id="0" name=""/>
        <dsp:cNvSpPr/>
      </dsp:nvSpPr>
      <dsp:spPr>
        <a:xfrm>
          <a:off x="1754702" y="2079471"/>
          <a:ext cx="7483324" cy="1030980"/>
        </a:xfrm>
        <a:custGeom>
          <a:avLst/>
          <a:gdLst/>
          <a:ahLst/>
          <a:cxnLst/>
          <a:rect l="0" t="0" r="0" b="0"/>
          <a:pathLst>
            <a:path>
              <a:moveTo>
                <a:pt x="7483324" y="0"/>
              </a:moveTo>
              <a:lnTo>
                <a:pt x="7483324" y="532590"/>
              </a:lnTo>
              <a:lnTo>
                <a:pt x="0" y="532590"/>
              </a:lnTo>
              <a:lnTo>
                <a:pt x="0" y="1030980"/>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07408" y="2591909"/>
        <a:ext cx="377912" cy="6104"/>
      </dsp:txXfrm>
    </dsp:sp>
    <dsp:sp modelId="{87652B77-8D89-4C38-AD8B-88B3EEE7FB38}">
      <dsp:nvSpPr>
        <dsp:cNvPr id="0" name=""/>
        <dsp:cNvSpPr/>
      </dsp:nvSpPr>
      <dsp:spPr>
        <a:xfrm>
          <a:off x="7912197" y="145348"/>
          <a:ext cx="2651658" cy="1935922"/>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711200">
            <a:lnSpc>
              <a:spcPct val="90000"/>
            </a:lnSpc>
            <a:spcBef>
              <a:spcPct val="0"/>
            </a:spcBef>
            <a:spcAft>
              <a:spcPct val="35000"/>
            </a:spcAft>
            <a:buNone/>
          </a:pPr>
          <a:r>
            <a:rPr lang="en-US" sz="1600" kern="1200" dirty="0"/>
            <a:t>The researcher was not concerned with the </a:t>
          </a:r>
          <a:r>
            <a:rPr lang="en-US" sz="1600" kern="1200" dirty="0" err="1"/>
            <a:t>generalisation</a:t>
          </a:r>
          <a:r>
            <a:rPr lang="en-US" sz="1600" kern="1200" dirty="0"/>
            <a:t> of the results to all the employees, but rather to the business units being selected.</a:t>
          </a:r>
        </a:p>
      </dsp:txBody>
      <dsp:txXfrm>
        <a:off x="7912197" y="145348"/>
        <a:ext cx="2651658" cy="1935922"/>
      </dsp:txXfrm>
    </dsp:sp>
    <dsp:sp modelId="{F0373D89-416A-45F1-A13F-A6987015BFA7}">
      <dsp:nvSpPr>
        <dsp:cNvPr id="0" name=""/>
        <dsp:cNvSpPr/>
      </dsp:nvSpPr>
      <dsp:spPr>
        <a:xfrm>
          <a:off x="3078731" y="3892629"/>
          <a:ext cx="665407" cy="91440"/>
        </a:xfrm>
        <a:custGeom>
          <a:avLst/>
          <a:gdLst/>
          <a:ahLst/>
          <a:cxnLst/>
          <a:rect l="0" t="0" r="0" b="0"/>
          <a:pathLst>
            <a:path>
              <a:moveTo>
                <a:pt x="0" y="45720"/>
              </a:moveTo>
              <a:lnTo>
                <a:pt x="349803" y="45720"/>
              </a:lnTo>
              <a:lnTo>
                <a:pt x="349803" y="49159"/>
              </a:lnTo>
              <a:lnTo>
                <a:pt x="665407" y="49159"/>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94034" y="3935296"/>
        <a:ext cx="34800" cy="6104"/>
      </dsp:txXfrm>
    </dsp:sp>
    <dsp:sp modelId="{D9C82A9D-EDD2-4619-806A-0DFED3A9C717}">
      <dsp:nvSpPr>
        <dsp:cNvPr id="0" name=""/>
        <dsp:cNvSpPr/>
      </dsp:nvSpPr>
      <dsp:spPr>
        <a:xfrm>
          <a:off x="428873" y="3142851"/>
          <a:ext cx="2651658" cy="1590994"/>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711200">
            <a:lnSpc>
              <a:spcPct val="90000"/>
            </a:lnSpc>
            <a:spcBef>
              <a:spcPct val="0"/>
            </a:spcBef>
            <a:spcAft>
              <a:spcPct val="35000"/>
            </a:spcAft>
            <a:buNone/>
          </a:pPr>
          <a:r>
            <a:rPr lang="en-US" sz="1600" kern="1200" dirty="0"/>
            <a:t>The researcher obtained three sample groups from three business units for comparison purposes and for purposes of collecting indicator data</a:t>
          </a:r>
          <a:r>
            <a:rPr lang="en-US" sz="1200" kern="1200" dirty="0"/>
            <a:t>. </a:t>
          </a:r>
        </a:p>
      </dsp:txBody>
      <dsp:txXfrm>
        <a:off x="428873" y="3142851"/>
        <a:ext cx="2651658" cy="1590994"/>
      </dsp:txXfrm>
    </dsp:sp>
    <dsp:sp modelId="{4E5CE443-0141-4BF0-9FEE-46F70967AF66}">
      <dsp:nvSpPr>
        <dsp:cNvPr id="0" name=""/>
        <dsp:cNvSpPr/>
      </dsp:nvSpPr>
      <dsp:spPr>
        <a:xfrm>
          <a:off x="6426396" y="3892629"/>
          <a:ext cx="493155" cy="91440"/>
        </a:xfrm>
        <a:custGeom>
          <a:avLst/>
          <a:gdLst/>
          <a:ahLst/>
          <a:cxnLst/>
          <a:rect l="0" t="0" r="0" b="0"/>
          <a:pathLst>
            <a:path>
              <a:moveTo>
                <a:pt x="0" y="49159"/>
              </a:moveTo>
              <a:lnTo>
                <a:pt x="263677" y="49159"/>
              </a:lnTo>
              <a:lnTo>
                <a:pt x="263677" y="45720"/>
              </a:lnTo>
              <a:lnTo>
                <a:pt x="493155"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59880" y="3935296"/>
        <a:ext cx="26188" cy="6104"/>
      </dsp:txXfrm>
    </dsp:sp>
    <dsp:sp modelId="{F2DF66F1-E161-4F72-B8FF-62A1B585319E}">
      <dsp:nvSpPr>
        <dsp:cNvPr id="0" name=""/>
        <dsp:cNvSpPr/>
      </dsp:nvSpPr>
      <dsp:spPr>
        <a:xfrm>
          <a:off x="3776538" y="2836500"/>
          <a:ext cx="2651658" cy="2210576"/>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622300">
            <a:lnSpc>
              <a:spcPct val="90000"/>
            </a:lnSpc>
            <a:spcBef>
              <a:spcPct val="0"/>
            </a:spcBef>
            <a:spcAft>
              <a:spcPct val="35000"/>
            </a:spcAft>
            <a:buNone/>
          </a:pPr>
          <a:r>
            <a:rPr lang="en-US" sz="1400" kern="1200" dirty="0"/>
            <a:t>Business Unit A was selected on the basis that it is a unit that is under-resourced and under-performing as per the performance indicators outlined in the design. Business Unit B was considered on the basis that it is average resourced and lastly Business Unit C, was identified as a well-resourced unit as per the performance criteria</a:t>
          </a:r>
        </a:p>
      </dsp:txBody>
      <dsp:txXfrm>
        <a:off x="3776538" y="2836500"/>
        <a:ext cx="2651658" cy="2210576"/>
      </dsp:txXfrm>
    </dsp:sp>
    <dsp:sp modelId="{B71129CB-3E6D-48CA-B34B-6C4C3F9C7A08}">
      <dsp:nvSpPr>
        <dsp:cNvPr id="0" name=""/>
        <dsp:cNvSpPr/>
      </dsp:nvSpPr>
      <dsp:spPr>
        <a:xfrm>
          <a:off x="6951952" y="3142851"/>
          <a:ext cx="2651658" cy="159099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800100">
            <a:lnSpc>
              <a:spcPct val="90000"/>
            </a:lnSpc>
            <a:spcBef>
              <a:spcPct val="0"/>
            </a:spcBef>
            <a:spcAft>
              <a:spcPct val="35000"/>
            </a:spcAft>
            <a:buNone/>
          </a:pPr>
          <a:r>
            <a:rPr lang="en-US" sz="1800" kern="1200"/>
            <a:t>We performed Structural Equation Modelling by means of IBM AMOS 21 statistical software. </a:t>
          </a:r>
        </a:p>
      </dsp:txBody>
      <dsp:txXfrm>
        <a:off x="6951952" y="3142851"/>
        <a:ext cx="2651658" cy="15909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0C740-C9D8-4BBF-BA03-7DD21B0A72E0}">
      <dsp:nvSpPr>
        <dsp:cNvPr id="0" name=""/>
        <dsp:cNvSpPr/>
      </dsp:nvSpPr>
      <dsp:spPr>
        <a:xfrm>
          <a:off x="506900" y="334182"/>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DD5C65-B574-47EF-AE18-ACD8001B3ADE}">
      <dsp:nvSpPr>
        <dsp:cNvPr id="0" name=""/>
        <dsp:cNvSpPr/>
      </dsp:nvSpPr>
      <dsp:spPr>
        <a:xfrm>
          <a:off x="705782" y="533064"/>
          <a:ext cx="549293" cy="549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8A9A29-CD80-4220-855D-4B2E20EC0179}">
      <dsp:nvSpPr>
        <dsp:cNvPr id="0" name=""/>
        <dsp:cNvSpPr/>
      </dsp:nvSpPr>
      <dsp:spPr>
        <a:xfrm>
          <a:off x="1656898" y="334182"/>
          <a:ext cx="2232349" cy="947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This study utilized a survey to get relevant data from sampled population</a:t>
          </a:r>
          <a:r>
            <a:rPr lang="en-US" sz="1300" kern="1200" dirty="0"/>
            <a:t>.</a:t>
          </a:r>
        </a:p>
      </dsp:txBody>
      <dsp:txXfrm>
        <a:off x="1656898" y="334182"/>
        <a:ext cx="2232349" cy="947057"/>
      </dsp:txXfrm>
    </dsp:sp>
    <dsp:sp modelId="{0615F3F6-67D6-434C-89DA-23D8C5896951}">
      <dsp:nvSpPr>
        <dsp:cNvPr id="0" name=""/>
        <dsp:cNvSpPr/>
      </dsp:nvSpPr>
      <dsp:spPr>
        <a:xfrm>
          <a:off x="4278218" y="334182"/>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38C1DB-E371-4316-A3E3-74EACADECD3D}">
      <dsp:nvSpPr>
        <dsp:cNvPr id="0" name=""/>
        <dsp:cNvSpPr/>
      </dsp:nvSpPr>
      <dsp:spPr>
        <a:xfrm>
          <a:off x="4477100" y="533064"/>
          <a:ext cx="549293" cy="549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047EE9-5E14-4F29-90FB-6B40D359CDBC}">
      <dsp:nvSpPr>
        <dsp:cNvPr id="0" name=""/>
        <dsp:cNvSpPr/>
      </dsp:nvSpPr>
      <dsp:spPr>
        <a:xfrm>
          <a:off x="5428216" y="47692"/>
          <a:ext cx="2232349" cy="152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The survey was done by means of quantitative questionnaire. Data was collected over a period of three months. </a:t>
          </a:r>
        </a:p>
      </dsp:txBody>
      <dsp:txXfrm>
        <a:off x="5428216" y="47692"/>
        <a:ext cx="2232349" cy="1520036"/>
      </dsp:txXfrm>
    </dsp:sp>
    <dsp:sp modelId="{0DCA8BBA-3879-4BF7-9B10-A95C9F855647}">
      <dsp:nvSpPr>
        <dsp:cNvPr id="0" name=""/>
        <dsp:cNvSpPr/>
      </dsp:nvSpPr>
      <dsp:spPr>
        <a:xfrm>
          <a:off x="8049536" y="334182"/>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0A1921-DE82-4126-A164-4C20AFD4DF20}">
      <dsp:nvSpPr>
        <dsp:cNvPr id="0" name=""/>
        <dsp:cNvSpPr/>
      </dsp:nvSpPr>
      <dsp:spPr>
        <a:xfrm>
          <a:off x="8248418" y="533064"/>
          <a:ext cx="549293" cy="5492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9DEB90-C273-44BD-B1CC-EE529651D1DF}">
      <dsp:nvSpPr>
        <dsp:cNvPr id="0" name=""/>
        <dsp:cNvSpPr/>
      </dsp:nvSpPr>
      <dsp:spPr>
        <a:xfrm>
          <a:off x="9199534" y="334182"/>
          <a:ext cx="2232349" cy="947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af-ZA" sz="1200" kern="1200" dirty="0"/>
            <a:t>through an electronically administered questionnaire by means of an e-mailed link. to those who had departmental e-mail addresses, </a:t>
          </a:r>
          <a:endParaRPr lang="en-US" sz="1200" kern="1200" dirty="0"/>
        </a:p>
      </dsp:txBody>
      <dsp:txXfrm>
        <a:off x="9199534" y="334182"/>
        <a:ext cx="2232349" cy="947057"/>
      </dsp:txXfrm>
    </dsp:sp>
    <dsp:sp modelId="{57191335-DE60-49D5-8D75-626D6AB8A06D}">
      <dsp:nvSpPr>
        <dsp:cNvPr id="0" name=""/>
        <dsp:cNvSpPr/>
      </dsp:nvSpPr>
      <dsp:spPr>
        <a:xfrm>
          <a:off x="506900" y="2743075"/>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896DD7-F241-43ED-BB8B-80A9FF1853C9}">
      <dsp:nvSpPr>
        <dsp:cNvPr id="0" name=""/>
        <dsp:cNvSpPr/>
      </dsp:nvSpPr>
      <dsp:spPr>
        <a:xfrm>
          <a:off x="705782" y="2941957"/>
          <a:ext cx="549293" cy="5492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ACF7F5-CEB2-4DB5-A97D-AA8D6D19E8E9}">
      <dsp:nvSpPr>
        <dsp:cNvPr id="0" name=""/>
        <dsp:cNvSpPr/>
      </dsp:nvSpPr>
      <dsp:spPr>
        <a:xfrm>
          <a:off x="1656898" y="2617812"/>
          <a:ext cx="2232349" cy="1197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kern="1200" dirty="0"/>
            <a:t>The researcher then used the web-interface to distribute the SurveyMonkey questionnaire.</a:t>
          </a:r>
          <a:r>
            <a:rPr lang="en-US" sz="1600" kern="1200" dirty="0"/>
            <a:t> </a:t>
          </a:r>
        </a:p>
      </dsp:txBody>
      <dsp:txXfrm>
        <a:off x="1656898" y="2617812"/>
        <a:ext cx="2232349" cy="1197582"/>
      </dsp:txXfrm>
    </dsp:sp>
    <dsp:sp modelId="{3DBF451F-E25E-4B34-9CFD-92611BAA1E2C}">
      <dsp:nvSpPr>
        <dsp:cNvPr id="0" name=""/>
        <dsp:cNvSpPr/>
      </dsp:nvSpPr>
      <dsp:spPr>
        <a:xfrm>
          <a:off x="4278218" y="2743075"/>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664112-2525-4A18-AD20-6F75A25D0EA7}">
      <dsp:nvSpPr>
        <dsp:cNvPr id="0" name=""/>
        <dsp:cNvSpPr/>
      </dsp:nvSpPr>
      <dsp:spPr>
        <a:xfrm>
          <a:off x="4477100" y="2941957"/>
          <a:ext cx="549293" cy="54929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05F00A-91C0-45BD-9CE7-F9BF7AA25493}">
      <dsp:nvSpPr>
        <dsp:cNvPr id="0" name=""/>
        <dsp:cNvSpPr/>
      </dsp:nvSpPr>
      <dsp:spPr>
        <a:xfrm>
          <a:off x="5428216" y="2743075"/>
          <a:ext cx="2232349" cy="947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A paper based questionnaire was also distributed to all the employees who did not have computers and a </a:t>
          </a:r>
          <a:r>
            <a:rPr lang="en-US" sz="1400" kern="1200" dirty="0" err="1"/>
            <a:t>recognised</a:t>
          </a:r>
          <a:r>
            <a:rPr lang="en-US" sz="1400" kern="1200" dirty="0"/>
            <a:t> or a departmental email address.</a:t>
          </a:r>
        </a:p>
      </dsp:txBody>
      <dsp:txXfrm>
        <a:off x="5428216" y="2743075"/>
        <a:ext cx="2232349" cy="947057"/>
      </dsp:txXfrm>
    </dsp:sp>
    <dsp:sp modelId="{515FF867-3A38-45BA-B2DD-388CB124645C}">
      <dsp:nvSpPr>
        <dsp:cNvPr id="0" name=""/>
        <dsp:cNvSpPr/>
      </dsp:nvSpPr>
      <dsp:spPr>
        <a:xfrm>
          <a:off x="8049536" y="2743075"/>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FBA47-D1A3-4DA3-BC00-5E15D03676CC}">
      <dsp:nvSpPr>
        <dsp:cNvPr id="0" name=""/>
        <dsp:cNvSpPr/>
      </dsp:nvSpPr>
      <dsp:spPr>
        <a:xfrm>
          <a:off x="8248418" y="2941957"/>
          <a:ext cx="549293" cy="54929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712F20-D151-45E1-841D-5981761C0144}">
      <dsp:nvSpPr>
        <dsp:cNvPr id="0" name=""/>
        <dsp:cNvSpPr/>
      </dsp:nvSpPr>
      <dsp:spPr>
        <a:xfrm>
          <a:off x="9199534" y="2743075"/>
          <a:ext cx="2232349" cy="947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The participants who showed an interest they were requested to complete informed consent form prior to data collection. </a:t>
          </a:r>
        </a:p>
      </dsp:txBody>
      <dsp:txXfrm>
        <a:off x="9199534" y="2743075"/>
        <a:ext cx="2232349" cy="947057"/>
      </dsp:txXfrm>
    </dsp:sp>
    <dsp:sp modelId="{87DE035F-6F49-43D3-BB10-0316151B10E9}">
      <dsp:nvSpPr>
        <dsp:cNvPr id="0" name=""/>
        <dsp:cNvSpPr/>
      </dsp:nvSpPr>
      <dsp:spPr>
        <a:xfrm>
          <a:off x="506900" y="5023846"/>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831682-7A07-4C26-A927-D110CA44403A}">
      <dsp:nvSpPr>
        <dsp:cNvPr id="0" name=""/>
        <dsp:cNvSpPr/>
      </dsp:nvSpPr>
      <dsp:spPr>
        <a:xfrm>
          <a:off x="705782" y="5222728"/>
          <a:ext cx="549293" cy="54929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3779D4-36F3-4A17-8D1A-78A7B53E2587}">
      <dsp:nvSpPr>
        <dsp:cNvPr id="0" name=""/>
        <dsp:cNvSpPr/>
      </dsp:nvSpPr>
      <dsp:spPr>
        <a:xfrm>
          <a:off x="1656898" y="5023846"/>
          <a:ext cx="2232349" cy="947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Within each business unit all employees as population, were eligible for participation. </a:t>
          </a:r>
        </a:p>
      </dsp:txBody>
      <dsp:txXfrm>
        <a:off x="1656898" y="5023846"/>
        <a:ext cx="2232349" cy="947057"/>
      </dsp:txXfrm>
    </dsp:sp>
    <dsp:sp modelId="{E8CA7471-F285-4D3F-B250-306B474E1F5B}">
      <dsp:nvSpPr>
        <dsp:cNvPr id="0" name=""/>
        <dsp:cNvSpPr/>
      </dsp:nvSpPr>
      <dsp:spPr>
        <a:xfrm>
          <a:off x="4278218" y="5023846"/>
          <a:ext cx="947057" cy="94705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139BDC-558B-4C5D-ACF1-8F3DFA1F3DAA}">
      <dsp:nvSpPr>
        <dsp:cNvPr id="0" name=""/>
        <dsp:cNvSpPr/>
      </dsp:nvSpPr>
      <dsp:spPr>
        <a:xfrm>
          <a:off x="4477100" y="5222728"/>
          <a:ext cx="549293" cy="549293"/>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7F4B71-50B2-4623-978E-33A991F16037}">
      <dsp:nvSpPr>
        <dsp:cNvPr id="0" name=""/>
        <dsp:cNvSpPr/>
      </dsp:nvSpPr>
      <dsp:spPr>
        <a:xfrm>
          <a:off x="5262822" y="4865479"/>
          <a:ext cx="2563139" cy="1263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The sampling was all-inclusive. Employees who were at work within the allocated period were included, and all job levels were represented. </a:t>
          </a:r>
        </a:p>
      </dsp:txBody>
      <dsp:txXfrm>
        <a:off x="5262822" y="4865479"/>
        <a:ext cx="2563139" cy="12637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D8F7F-C555-40BF-81BF-3F341AA12F90}">
      <dsp:nvSpPr>
        <dsp:cNvPr id="0" name=""/>
        <dsp:cNvSpPr/>
      </dsp:nvSpPr>
      <dsp:spPr>
        <a:xfrm rot="5400000">
          <a:off x="-554438" y="1746567"/>
          <a:ext cx="2434185"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0BD072-1646-4D16-B05F-E001E9524089}">
      <dsp:nvSpPr>
        <dsp:cNvPr id="0" name=""/>
        <dsp:cNvSpPr/>
      </dsp:nvSpPr>
      <dsp:spPr>
        <a:xfrm>
          <a:off x="6004" y="193780"/>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It has also been noted that Psychological Capital has been tested as a construct to show that it impacts positively on employee wellbeing, </a:t>
          </a:r>
        </a:p>
      </dsp:txBody>
      <dsp:txXfrm>
        <a:off x="63270" y="251046"/>
        <a:ext cx="3144150" cy="1840677"/>
      </dsp:txXfrm>
    </dsp:sp>
    <dsp:sp modelId="{960ED04C-35D6-430E-81E6-CD15319A70C6}">
      <dsp:nvSpPr>
        <dsp:cNvPr id="0" name=""/>
        <dsp:cNvSpPr/>
      </dsp:nvSpPr>
      <dsp:spPr>
        <a:xfrm rot="5400000">
          <a:off x="-554438" y="4190579"/>
          <a:ext cx="2434185"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F0DCC4-9512-4799-999F-0877404E8345}">
      <dsp:nvSpPr>
        <dsp:cNvPr id="0" name=""/>
        <dsp:cNvSpPr/>
      </dsp:nvSpPr>
      <dsp:spPr>
        <a:xfrm>
          <a:off x="6004" y="2637792"/>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PsyCap has the capacity to facilitate and enhance high levels of positive psychological well-being. Bakker and Leiter (2010) </a:t>
          </a:r>
        </a:p>
      </dsp:txBody>
      <dsp:txXfrm>
        <a:off x="63270" y="2695058"/>
        <a:ext cx="3144150" cy="1840677"/>
      </dsp:txXfrm>
    </dsp:sp>
    <dsp:sp modelId="{1D0B6F29-2632-4965-9C2E-062E5204A6AE}">
      <dsp:nvSpPr>
        <dsp:cNvPr id="0" name=""/>
        <dsp:cNvSpPr/>
      </dsp:nvSpPr>
      <dsp:spPr>
        <a:xfrm>
          <a:off x="667566" y="5412585"/>
          <a:ext cx="4324220"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DD6661-99FE-4FC9-9CD0-98831948B2B0}">
      <dsp:nvSpPr>
        <dsp:cNvPr id="0" name=""/>
        <dsp:cNvSpPr/>
      </dsp:nvSpPr>
      <dsp:spPr>
        <a:xfrm>
          <a:off x="6004" y="5081803"/>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Employee Engagement (UWES) is defined as the ability for employees to be present, focused and energised while feeling connected to their Organisational purpose. Paek,S. (2015) </a:t>
          </a:r>
        </a:p>
      </dsp:txBody>
      <dsp:txXfrm>
        <a:off x="63270" y="5139069"/>
        <a:ext cx="3144150" cy="1840677"/>
      </dsp:txXfrm>
    </dsp:sp>
    <dsp:sp modelId="{535EA3BF-EAA4-40C0-9C5B-B739BCA7146C}">
      <dsp:nvSpPr>
        <dsp:cNvPr id="0" name=""/>
        <dsp:cNvSpPr/>
      </dsp:nvSpPr>
      <dsp:spPr>
        <a:xfrm rot="16200000">
          <a:off x="3779608" y="4190579"/>
          <a:ext cx="2434185"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541C75-F500-4CF9-8AE2-0801D8025E8A}">
      <dsp:nvSpPr>
        <dsp:cNvPr id="0" name=""/>
        <dsp:cNvSpPr/>
      </dsp:nvSpPr>
      <dsp:spPr>
        <a:xfrm>
          <a:off x="4340051" y="5081803"/>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UWES </a:t>
          </a:r>
          <a:r>
            <a:rPr lang="en-US" sz="1600" kern="1200" dirty="0" err="1"/>
            <a:t>emphasises</a:t>
          </a:r>
          <a:r>
            <a:rPr lang="en-US" sz="1600" kern="1200" dirty="0"/>
            <a:t> that an engaged individual employee is enthusiastic, inspired, proud and challenged at work, and is willing to make an effort while maintaining concentration and being deeply engrossed in the task.</a:t>
          </a:r>
        </a:p>
      </dsp:txBody>
      <dsp:txXfrm>
        <a:off x="4397317" y="5139069"/>
        <a:ext cx="3144150" cy="1840677"/>
      </dsp:txXfrm>
    </dsp:sp>
    <dsp:sp modelId="{A9D8F4D9-9CF4-49E1-A7F0-6EA40FA0E2F7}">
      <dsp:nvSpPr>
        <dsp:cNvPr id="0" name=""/>
        <dsp:cNvSpPr/>
      </dsp:nvSpPr>
      <dsp:spPr>
        <a:xfrm rot="16200000">
          <a:off x="3779608" y="1746567"/>
          <a:ext cx="2434185"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0330D6-04B1-4F50-BD17-A45A5B8C685D}">
      <dsp:nvSpPr>
        <dsp:cNvPr id="0" name=""/>
        <dsp:cNvSpPr/>
      </dsp:nvSpPr>
      <dsp:spPr>
        <a:xfrm>
          <a:off x="4340051" y="2637792"/>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individual is persistent in the face of difficulties or distractions, and sees time at work passing by quickly, finding it difficulty to detach him or herself from work (schaufeli, et al.,2002:74-75). </a:t>
          </a:r>
        </a:p>
      </dsp:txBody>
      <dsp:txXfrm>
        <a:off x="4397317" y="2695058"/>
        <a:ext cx="3144150" cy="1840677"/>
      </dsp:txXfrm>
    </dsp:sp>
    <dsp:sp modelId="{BC4B47CD-C500-4211-8C0A-F8DB0A3ABDBB}">
      <dsp:nvSpPr>
        <dsp:cNvPr id="0" name=""/>
        <dsp:cNvSpPr/>
      </dsp:nvSpPr>
      <dsp:spPr>
        <a:xfrm>
          <a:off x="5001614" y="524562"/>
          <a:ext cx="4324220"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4C7676-64C9-4D25-8CD0-D37D08C0E46A}">
      <dsp:nvSpPr>
        <dsp:cNvPr id="0" name=""/>
        <dsp:cNvSpPr/>
      </dsp:nvSpPr>
      <dsp:spPr>
        <a:xfrm>
          <a:off x="4340051" y="193780"/>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Strong positive correlations between all the observed dimensions of General Well-being (PGWBI) and Work Engagement (UWES). </a:t>
          </a:r>
        </a:p>
      </dsp:txBody>
      <dsp:txXfrm>
        <a:off x="4397317" y="251046"/>
        <a:ext cx="3144150" cy="1840677"/>
      </dsp:txXfrm>
    </dsp:sp>
    <dsp:sp modelId="{F2895465-EF68-4A08-8D16-D27217CF60C8}">
      <dsp:nvSpPr>
        <dsp:cNvPr id="0" name=""/>
        <dsp:cNvSpPr/>
      </dsp:nvSpPr>
      <dsp:spPr>
        <a:xfrm rot="5400000">
          <a:off x="8113655" y="1746567"/>
          <a:ext cx="2434185"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3B7FC4-154D-4EE4-B4DE-A5E616EF2466}">
      <dsp:nvSpPr>
        <dsp:cNvPr id="0" name=""/>
        <dsp:cNvSpPr/>
      </dsp:nvSpPr>
      <dsp:spPr>
        <a:xfrm>
          <a:off x="8674098" y="193780"/>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Similarly, strong correlations between all dimensions of Psychological Capacity (PWB) and Work Engagement (UWES). </a:t>
          </a:r>
        </a:p>
      </dsp:txBody>
      <dsp:txXfrm>
        <a:off x="8731364" y="251046"/>
        <a:ext cx="3144150" cy="1840677"/>
      </dsp:txXfrm>
    </dsp:sp>
    <dsp:sp modelId="{5337EC5C-2FFC-454E-9E77-FAB20FE777D1}">
      <dsp:nvSpPr>
        <dsp:cNvPr id="0" name=""/>
        <dsp:cNvSpPr/>
      </dsp:nvSpPr>
      <dsp:spPr>
        <a:xfrm rot="5400000">
          <a:off x="8113655" y="4190579"/>
          <a:ext cx="2434185" cy="2932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BCFE0A-4E6A-40F2-8901-42F84CBBB9B9}">
      <dsp:nvSpPr>
        <dsp:cNvPr id="0" name=""/>
        <dsp:cNvSpPr/>
      </dsp:nvSpPr>
      <dsp:spPr>
        <a:xfrm>
          <a:off x="8674098" y="2637792"/>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correlations between all dimensions of General Well-being (PGWBI) and Psychological Capacity (PSYCAP) were insignificant and weak.</a:t>
          </a:r>
        </a:p>
      </dsp:txBody>
      <dsp:txXfrm>
        <a:off x="8731364" y="2695058"/>
        <a:ext cx="3144150" cy="1840677"/>
      </dsp:txXfrm>
    </dsp:sp>
    <dsp:sp modelId="{B0ED5A3C-88F9-43F5-A5DC-34C2D01964BF}">
      <dsp:nvSpPr>
        <dsp:cNvPr id="0" name=""/>
        <dsp:cNvSpPr/>
      </dsp:nvSpPr>
      <dsp:spPr>
        <a:xfrm>
          <a:off x="8674098" y="5081803"/>
          <a:ext cx="3258682" cy="195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This led us to conclude that Psychological Capacity had little influence on the General Well-being of employees, this role being fulfilled by a construct such as Work Engagement. </a:t>
          </a:r>
        </a:p>
      </dsp:txBody>
      <dsp:txXfrm>
        <a:off x="8731364" y="5139069"/>
        <a:ext cx="3144150" cy="18406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0DF5-DA94-47AA-AB43-383B98CC35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291873-D8AC-468E-B9D7-5C3E78F93B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C14E1-2762-4FE0-813B-8373FA934B75}"/>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9392FD2D-D497-4141-AA80-DB7FDD9F3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03479-D407-4EAE-AB50-7F2A4C876214}"/>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245392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9D8CC-5F8F-4D7F-9540-763CD0EB0C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C7318-DB50-4F62-92CC-EA29534B28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54330E-9B14-4641-A595-B5DFD8DF6342}"/>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2A747311-9410-4F19-A40C-3C5C73B3F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C28F8-1141-44CF-BB54-00AD1DF5B7C8}"/>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924214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6F8CB-D9C0-4D87-9D0A-648AA7A41A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2DCA8B-FC2B-4FF0-A065-C8FBDAE51A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0A2D0-782B-4E1E-8BED-F2753B48E284}"/>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49C358C1-613F-42E4-977A-C7FACB816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4B90A-D35F-497F-AF69-BCFE3CD7D4EE}"/>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24080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1606-F9C1-4A97-86CE-256C044601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38DAF-7EF4-43FE-A3D7-C79AB5C9ED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32A7DD-D9FC-4B1C-B813-18F0EC99D990}"/>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2298EC3D-F25A-4D8C-B8D0-D59843868F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49998-9700-4BFB-BBC1-77E34BAC761C}"/>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9661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5D77-5B48-40EF-BB26-5A3A3D25AE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23C663-580B-4A48-843D-8C998F25A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8AE2CD-90C1-427E-80EA-812688C9AB88}"/>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3C576C8E-0500-4E44-967A-F2CABD64F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8EAE6-F6E0-413A-9F68-2F74BBFD2B79}"/>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424975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5404-3E58-4D44-BA74-E98670FB1B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612002-DFE9-4089-A7A2-C9655DE2CD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46A294-D7B3-47C4-BCC8-6756B41EED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313DF3-FD77-481A-B1A1-CB9BC1B76471}"/>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6" name="Footer Placeholder 5">
            <a:extLst>
              <a:ext uri="{FF2B5EF4-FFF2-40B4-BE49-F238E27FC236}">
                <a16:creationId xmlns:a16="http://schemas.microsoft.com/office/drawing/2014/main" id="{FD83CD04-EDB8-4772-9809-8B4A613FF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FF9C0-614C-4D0B-92CB-ADC1F9603B66}"/>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9498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FE4B-FC6F-45E4-B8F8-A4EA8BBA76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262903-1711-4802-B972-FAE6443EC5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5A8FCF-DC67-4F88-85BD-338C85ADB0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812F70-2900-4C05-972A-7701807D0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73164F-3631-49D2-ABD4-CECD54922F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7BE43E-3C7B-4D6B-A48E-FE8D31086377}"/>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8" name="Footer Placeholder 7">
            <a:extLst>
              <a:ext uri="{FF2B5EF4-FFF2-40B4-BE49-F238E27FC236}">
                <a16:creationId xmlns:a16="http://schemas.microsoft.com/office/drawing/2014/main" id="{1DA17C7F-9265-43F8-994F-F0B1B98BC2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A80B18-6458-4877-82A8-8475C9D38409}"/>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236406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13903-1FD3-4CD8-989C-5124CFDDA6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610666-0C4A-4EB4-B6D1-254BC58E3BBC}"/>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4" name="Footer Placeholder 3">
            <a:extLst>
              <a:ext uri="{FF2B5EF4-FFF2-40B4-BE49-F238E27FC236}">
                <a16:creationId xmlns:a16="http://schemas.microsoft.com/office/drawing/2014/main" id="{835D7E84-FE40-4E3B-B180-4ED11D44C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C15862-AB7D-44B3-9A02-A5BB7E428807}"/>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7751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A976AB-B3C6-42CA-9A6E-5BA184DA573E}"/>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3" name="Footer Placeholder 2">
            <a:extLst>
              <a:ext uri="{FF2B5EF4-FFF2-40B4-BE49-F238E27FC236}">
                <a16:creationId xmlns:a16="http://schemas.microsoft.com/office/drawing/2014/main" id="{62E6E243-2376-434A-88A7-BCA65DC7CB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B923AE-336A-4F09-8529-F1C2D4AC5C26}"/>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35709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C0718-EEF3-41FD-A8A2-8076D2680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B43D93-9330-4235-865D-A7DCB298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E7BEAC-C9D0-4C21-82E1-A5D6E4E4B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266BDA-350A-4ABC-975B-BE8A4B3EDE1F}"/>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6" name="Footer Placeholder 5">
            <a:extLst>
              <a:ext uri="{FF2B5EF4-FFF2-40B4-BE49-F238E27FC236}">
                <a16:creationId xmlns:a16="http://schemas.microsoft.com/office/drawing/2014/main" id="{3F6A6926-87EB-4191-A3DE-9565DCE94A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C1C5A-3E10-41F5-918C-D7F355169DB2}"/>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05703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CBB7-F6B7-47F4-9190-7F1DB1754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922103-8775-4FF3-AC51-121AA75715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24FCC3-51A0-443A-AA03-5C7DF5B35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1055E1-62E1-4EF9-B2E9-B8BE2E102757}"/>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6" name="Footer Placeholder 5">
            <a:extLst>
              <a:ext uri="{FF2B5EF4-FFF2-40B4-BE49-F238E27FC236}">
                <a16:creationId xmlns:a16="http://schemas.microsoft.com/office/drawing/2014/main" id="{DEC412CF-6663-4BE2-BA85-FE0AEE045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5A734-B787-4D82-9B9F-161D67024F4C}"/>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81215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199EA-B9C0-47F5-9759-B1C4623DF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3C4C01-B228-4ADE-934E-B82477930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8DF88-3690-44A3-A186-B261E1195B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90AAEC66-92A2-4E75-B138-27FCCBECE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B480C2-AD33-4EA9-84BE-CBC856E712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71470-1D94-4A69-BCA7-592167293E65}" type="slidenum">
              <a:rPr lang="en-US" smtClean="0"/>
              <a:t>‹#›</a:t>
            </a:fld>
            <a:endParaRPr lang="en-US"/>
          </a:p>
        </p:txBody>
      </p:sp>
    </p:spTree>
    <p:extLst>
      <p:ext uri="{BB962C8B-B14F-4D97-AF65-F5344CB8AC3E}">
        <p14:creationId xmlns:p14="http://schemas.microsoft.com/office/powerpoint/2010/main" val="77205936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D47A35-FFEA-4A73-8836-73BBF9B1B91B}"/>
              </a:ext>
            </a:extLst>
          </p:cNvPr>
          <p:cNvSpPr>
            <a:spLocks noGrp="1"/>
          </p:cNvSpPr>
          <p:nvPr>
            <p:ph type="ctrTitle"/>
          </p:nvPr>
        </p:nvSpPr>
        <p:spPr>
          <a:xfrm>
            <a:off x="1524000" y="1293338"/>
            <a:ext cx="9144000" cy="3274592"/>
          </a:xfrm>
        </p:spPr>
        <p:txBody>
          <a:bodyPr anchor="ctr">
            <a:normAutofit/>
          </a:bodyPr>
          <a:lstStyle/>
          <a:p>
            <a:r>
              <a:rPr lang="en-US" sz="4500" b="1"/>
              <a:t>International</a:t>
            </a:r>
            <a:br>
              <a:rPr lang="en-US" sz="4500" b="1"/>
            </a:br>
            <a:r>
              <a:rPr lang="en-US" sz="4500" b="1"/>
              <a:t>Social work Conference</a:t>
            </a:r>
            <a:br>
              <a:rPr lang="en-US" sz="4500" b="1"/>
            </a:br>
            <a:r>
              <a:rPr lang="en-US" sz="4500" b="1"/>
              <a:t>27 – 29 September 2023</a:t>
            </a:r>
            <a:br>
              <a:rPr lang="en-US" sz="4500" b="1"/>
            </a:br>
            <a:r>
              <a:rPr lang="en-US" sz="4500" b="1"/>
              <a:t>ELANGENI HOTEL</a:t>
            </a:r>
            <a:br>
              <a:rPr lang="en-US" sz="4500" b="1"/>
            </a:br>
            <a:endParaRPr lang="en-US" sz="4500"/>
          </a:p>
        </p:txBody>
      </p:sp>
      <p:sp>
        <p:nvSpPr>
          <p:cNvPr id="3" name="Subtitle 2">
            <a:extLst>
              <a:ext uri="{FF2B5EF4-FFF2-40B4-BE49-F238E27FC236}">
                <a16:creationId xmlns:a16="http://schemas.microsoft.com/office/drawing/2014/main" id="{5DAEA0C9-C1D6-49EC-A613-DE4B6A4D807E}"/>
              </a:ext>
            </a:extLst>
          </p:cNvPr>
          <p:cNvSpPr>
            <a:spLocks noGrp="1"/>
          </p:cNvSpPr>
          <p:nvPr>
            <p:ph type="subTitle" idx="1"/>
          </p:nvPr>
        </p:nvSpPr>
        <p:spPr>
          <a:xfrm>
            <a:off x="1524000" y="5514052"/>
            <a:ext cx="9144000" cy="651910"/>
          </a:xfrm>
        </p:spPr>
        <p:txBody>
          <a:bodyPr anchor="ctr">
            <a:normAutofit/>
          </a:bodyPr>
          <a:lstStyle/>
          <a:p>
            <a:r>
              <a:rPr lang="en-US" sz="1500"/>
              <a:t>ASASWEI</a:t>
            </a:r>
          </a:p>
          <a:p>
            <a:r>
              <a:rPr lang="en-US" sz="1500"/>
              <a:t>ASSOCIATION OF SOUTH AFRICAN SOCIAL WORK EDUCATION INSTITUTIONS</a:t>
            </a:r>
          </a:p>
        </p:txBody>
      </p:sp>
      <p:cxnSp>
        <p:nvCxnSpPr>
          <p:cNvPr id="30" name="Straight Connector 29">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29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FINDINGS</a:t>
            </a: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337625" y="1622745"/>
            <a:ext cx="10758005" cy="5235255"/>
          </a:xfrm>
        </p:spPr>
        <p:txBody>
          <a:bodyPr anchor="ctr">
            <a:normAutofit/>
          </a:bodyPr>
          <a:lstStyle/>
          <a:p>
            <a:r>
              <a:rPr lang="en-US" sz="1800" dirty="0">
                <a:latin typeface="+mj-lt"/>
              </a:rPr>
              <a:t>It was noted that </a:t>
            </a:r>
            <a:r>
              <a:rPr lang="en-US" sz="1800" i="1" dirty="0">
                <a:latin typeface="+mj-lt"/>
              </a:rPr>
              <a:t>years of employment </a:t>
            </a:r>
            <a:r>
              <a:rPr lang="en-US" sz="1800" dirty="0">
                <a:latin typeface="+mj-lt"/>
              </a:rPr>
              <a:t>had a very small positive effect on work engagement meaning that as employee gains experience in the workplace he tends to engage more with his work,  This effect work jointly with the employee’s general well being to achieve better work engagement. </a:t>
            </a:r>
          </a:p>
          <a:p>
            <a:r>
              <a:rPr lang="en-US" sz="1800" dirty="0">
                <a:latin typeface="+mj-lt"/>
              </a:rPr>
              <a:t>In contrast it was observed from the above result that the lower an employee’s </a:t>
            </a:r>
            <a:r>
              <a:rPr lang="en-US" sz="1800" i="1" dirty="0">
                <a:latin typeface="+mj-lt"/>
              </a:rPr>
              <a:t>occupational category </a:t>
            </a:r>
            <a:r>
              <a:rPr lang="en-US" sz="1800" dirty="0">
                <a:latin typeface="+mj-lt"/>
              </a:rPr>
              <a:t>and </a:t>
            </a:r>
            <a:r>
              <a:rPr lang="en-US" sz="1800" i="1" dirty="0">
                <a:latin typeface="+mj-lt"/>
              </a:rPr>
              <a:t>salary band</a:t>
            </a:r>
            <a:r>
              <a:rPr lang="en-US" sz="1800" dirty="0">
                <a:latin typeface="+mj-lt"/>
              </a:rPr>
              <a:t> the less likely the employee would be able to engage effectively with his work. </a:t>
            </a:r>
          </a:p>
          <a:p>
            <a:r>
              <a:rPr lang="en-US" sz="1800" dirty="0">
                <a:latin typeface="+mj-lt"/>
              </a:rPr>
              <a:t>These effects were very small and were not significant.</a:t>
            </a:r>
          </a:p>
          <a:p>
            <a:r>
              <a:rPr lang="en-US" sz="1800" dirty="0">
                <a:latin typeface="+mj-lt"/>
              </a:rPr>
              <a:t> We observed non-significant mediation for Psychological General Well-Being on Psychological Capacity and the three structural variables Years of employment, Occupational categories, and Salary bands. </a:t>
            </a:r>
          </a:p>
          <a:p>
            <a:r>
              <a:rPr lang="en-US" sz="1800" dirty="0">
                <a:latin typeface="+mj-lt"/>
              </a:rPr>
              <a:t>Interpretation: The main predictor of work engagement (UWES) was general well-being (PGWBI) and interacts with Psychological Capacity (PSYCAP).</a:t>
            </a:r>
          </a:p>
          <a:p>
            <a:r>
              <a:rPr lang="en-US" sz="1800" dirty="0">
                <a:latin typeface="+mj-lt"/>
              </a:rPr>
              <a:t> Psychological Capacity (PSYCAP) is stronger to influence on work engagement than general well-being (PGWBI).</a:t>
            </a:r>
          </a:p>
          <a:p>
            <a:r>
              <a:rPr lang="en-US" sz="1800" dirty="0">
                <a:latin typeface="+mj-lt"/>
              </a:rPr>
              <a:t>This effect will work jointly with the employee’s general well being to achieve better work engagement. </a:t>
            </a:r>
          </a:p>
          <a:p>
            <a:r>
              <a:rPr lang="en-US" sz="1800" dirty="0">
                <a:latin typeface="+mj-lt"/>
              </a:rPr>
              <a:t>In contrast it was observed from the above result that the lower an employee’s </a:t>
            </a:r>
            <a:r>
              <a:rPr lang="en-US" sz="1800" i="1" dirty="0">
                <a:latin typeface="+mj-lt"/>
              </a:rPr>
              <a:t>occupational category </a:t>
            </a:r>
            <a:r>
              <a:rPr lang="en-US" sz="1800" dirty="0">
                <a:latin typeface="+mj-lt"/>
              </a:rPr>
              <a:t>and </a:t>
            </a:r>
            <a:r>
              <a:rPr lang="en-US" sz="1800" i="1" dirty="0">
                <a:latin typeface="+mj-lt"/>
              </a:rPr>
              <a:t>salary band </a:t>
            </a:r>
            <a:r>
              <a:rPr lang="en-US" sz="1800" dirty="0">
                <a:latin typeface="+mj-lt"/>
              </a:rPr>
              <a:t>The main predictor of work engagement (UWES) was general well-being (PGWBI) and interacts with Psychological Capacity (PSYCAP).</a:t>
            </a:r>
          </a:p>
        </p:txBody>
      </p:sp>
    </p:spTree>
    <p:extLst>
      <p:ext uri="{BB962C8B-B14F-4D97-AF65-F5344CB8AC3E}">
        <p14:creationId xmlns:p14="http://schemas.microsoft.com/office/powerpoint/2010/main" val="2246543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DD77349-6ADE-99FE-8E04-12919EE56F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9" name="Rectangle 8">
              <a:extLst>
                <a:ext uri="{FF2B5EF4-FFF2-40B4-BE49-F238E27FC236}">
                  <a16:creationId xmlns:a16="http://schemas.microsoft.com/office/drawing/2014/main" id="{D5B2B92C-44DF-B41D-C67A-EBF175DF52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41EB2F1-D26A-D7C9-E9AC-B63BE629A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D16430-53D3-47E5-F4B8-B441E710D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876691" y="301843"/>
            <a:ext cx="10477109" cy="1003532"/>
          </a:xfrm>
        </p:spPr>
        <p:txBody>
          <a:bodyPr anchor="ctr">
            <a:normAutofit/>
          </a:bodyPr>
          <a:lstStyle/>
          <a:p>
            <a:r>
              <a:rPr lang="en-US" sz="3200" b="1">
                <a:solidFill>
                  <a:srgbClr val="FFFFFF"/>
                </a:solidFill>
              </a:rPr>
              <a:t>FINDINGS</a:t>
            </a: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450166" y="1808965"/>
            <a:ext cx="11310425" cy="4577767"/>
          </a:xfrm>
        </p:spPr>
        <p:txBody>
          <a:bodyPr>
            <a:normAutofit/>
          </a:bodyPr>
          <a:lstStyle/>
          <a:p>
            <a:pPr marL="0" indent="0">
              <a:buNone/>
            </a:pPr>
            <a:r>
              <a:rPr lang="en-US" sz="1700" b="1" dirty="0">
                <a:latin typeface="+mj-lt"/>
              </a:rPr>
              <a:t>Conclusion about the above model </a:t>
            </a:r>
            <a:endParaRPr lang="en-US" sz="1700" dirty="0">
              <a:latin typeface="+mj-lt"/>
            </a:endParaRPr>
          </a:p>
          <a:p>
            <a:r>
              <a:rPr lang="en-US" sz="2400" dirty="0">
                <a:latin typeface="+mj-lt"/>
              </a:rPr>
              <a:t>In contrast to what we hypothesized, it appeared that those workplace variables we thought could influence work engagement (Years of employment, salary band and job category) failed to explain the output factor work engagement (UWES).</a:t>
            </a:r>
          </a:p>
          <a:p>
            <a:r>
              <a:rPr lang="en-US" sz="2400" dirty="0">
                <a:latin typeface="+mj-lt"/>
              </a:rPr>
              <a:t> Instead, work engagement was influenced most significantly by the mediation role of PSYCAP in General well-being’s (PGWBI) influence on UWES. </a:t>
            </a:r>
          </a:p>
          <a:p>
            <a:r>
              <a:rPr lang="en-US" sz="2400" dirty="0">
                <a:latin typeface="+mj-lt"/>
              </a:rPr>
              <a:t>We thereby conclude that work engagement in this context is mostly determined by a combination of well-being and predominantly psychological capacity. </a:t>
            </a:r>
          </a:p>
          <a:p>
            <a:r>
              <a:rPr lang="en-US" sz="2400" dirty="0">
                <a:latin typeface="+mj-lt"/>
              </a:rPr>
              <a:t>To further explore the plausibility of this model’s assumption, Model 4 hypothesis was formulated to evaluate the </a:t>
            </a:r>
            <a:r>
              <a:rPr lang="en-US" sz="2400" dirty="0" err="1">
                <a:latin typeface="+mj-lt"/>
              </a:rPr>
              <a:t>plausbility</a:t>
            </a:r>
            <a:r>
              <a:rPr lang="en-US" sz="2400" dirty="0">
                <a:latin typeface="+mj-lt"/>
              </a:rPr>
              <a:t> of the above effect without entering the workplace observed variables of </a:t>
            </a:r>
            <a:r>
              <a:rPr lang="en-US" sz="2400" i="1" dirty="0">
                <a:latin typeface="+mj-lt"/>
              </a:rPr>
              <a:t>years of employment</a:t>
            </a:r>
            <a:r>
              <a:rPr lang="en-US" sz="2400" dirty="0">
                <a:latin typeface="+mj-lt"/>
              </a:rPr>
              <a:t>, </a:t>
            </a:r>
            <a:r>
              <a:rPr lang="en-US" sz="2400" i="1" dirty="0">
                <a:latin typeface="+mj-lt"/>
              </a:rPr>
              <a:t>job category </a:t>
            </a:r>
            <a:r>
              <a:rPr lang="en-US" sz="2400" dirty="0">
                <a:latin typeface="+mj-lt"/>
              </a:rPr>
              <a:t>and </a:t>
            </a:r>
            <a:r>
              <a:rPr lang="en-US" sz="2400" i="1" dirty="0">
                <a:latin typeface="+mj-lt"/>
              </a:rPr>
              <a:t>salary band</a:t>
            </a:r>
            <a:r>
              <a:rPr lang="en-US" sz="2400" dirty="0"/>
              <a:t>. </a:t>
            </a:r>
            <a:endParaRPr lang="en-US" sz="2400" dirty="0">
              <a:latin typeface="+mj-lt"/>
            </a:endParaRPr>
          </a:p>
        </p:txBody>
      </p:sp>
    </p:spTree>
    <p:extLst>
      <p:ext uri="{BB962C8B-B14F-4D97-AF65-F5344CB8AC3E}">
        <p14:creationId xmlns:p14="http://schemas.microsoft.com/office/powerpoint/2010/main" val="120478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DA9F1DC-8A44-4CB4-A7A5-A33261B4FE25}"/>
              </a:ext>
            </a:extLst>
          </p:cNvPr>
          <p:cNvPicPr>
            <a:picLocks noChangeAspect="1"/>
          </p:cNvPicPr>
          <p:nvPr/>
        </p:nvPicPr>
        <p:blipFill>
          <a:blip r:embed="rId2"/>
          <a:stretch>
            <a:fillRect/>
          </a:stretch>
        </p:blipFill>
        <p:spPr>
          <a:xfrm>
            <a:off x="759655" y="1385437"/>
            <a:ext cx="4473527" cy="4087125"/>
          </a:xfrm>
          <a:prstGeom prst="rect">
            <a:avLst/>
          </a:prstGeom>
        </p:spPr>
      </p:pic>
      <p:graphicFrame>
        <p:nvGraphicFramePr>
          <p:cNvPr id="3" name="Table 2">
            <a:extLst>
              <a:ext uri="{FF2B5EF4-FFF2-40B4-BE49-F238E27FC236}">
                <a16:creationId xmlns:a16="http://schemas.microsoft.com/office/drawing/2014/main" id="{1CA79710-36C0-4031-A206-50E45A118234}"/>
              </a:ext>
            </a:extLst>
          </p:cNvPr>
          <p:cNvGraphicFramePr>
            <a:graphicFrameLocks noGrp="1"/>
          </p:cNvGraphicFramePr>
          <p:nvPr>
            <p:extLst>
              <p:ext uri="{D42A27DB-BD31-4B8C-83A1-F6EECF244321}">
                <p14:modId xmlns:p14="http://schemas.microsoft.com/office/powerpoint/2010/main" val="4254615176"/>
              </p:ext>
            </p:extLst>
          </p:nvPr>
        </p:nvGraphicFramePr>
        <p:xfrm>
          <a:off x="5978769" y="647114"/>
          <a:ext cx="5542671" cy="914400"/>
        </p:xfrm>
        <a:graphic>
          <a:graphicData uri="http://schemas.openxmlformats.org/drawingml/2006/table">
            <a:tbl>
              <a:tblPr/>
              <a:tblGrid>
                <a:gridCol w="5542671">
                  <a:extLst>
                    <a:ext uri="{9D8B030D-6E8A-4147-A177-3AD203B41FA5}">
                      <a16:colId xmlns:a16="http://schemas.microsoft.com/office/drawing/2014/main" val="1533541797"/>
                    </a:ext>
                  </a:extLst>
                </a:gridCol>
              </a:tblGrid>
              <a:tr h="407963">
                <a:tc>
                  <a:txBody>
                    <a:bodyPr/>
                    <a:lstStyle/>
                    <a:p>
                      <a:r>
                        <a:rPr lang="en-US" sz="1800" b="0" i="0" u="none" strike="noStrike" kern="1200" baseline="0" dirty="0">
                          <a:solidFill>
                            <a:schemeClr val="tx1"/>
                          </a:solidFill>
                          <a:latin typeface="+mj-lt"/>
                          <a:ea typeface="+mn-ea"/>
                          <a:cs typeface="+mn-cs"/>
                        </a:rPr>
                        <a:t>Model 4: Psychological Capacity (PSYCAP) mediates the influence of Psychological General Well-being (PGWBI) on Work Engagement (UWES). </a:t>
                      </a:r>
                      <a:endParaRPr lang="en-US" dirty="0">
                        <a:latin typeface="+mj-l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40381874"/>
                  </a:ext>
                </a:extLst>
              </a:tr>
            </a:tbl>
          </a:graphicData>
        </a:graphic>
      </p:graphicFrame>
      <p:graphicFrame>
        <p:nvGraphicFramePr>
          <p:cNvPr id="4" name="Table 3">
            <a:extLst>
              <a:ext uri="{FF2B5EF4-FFF2-40B4-BE49-F238E27FC236}">
                <a16:creationId xmlns:a16="http://schemas.microsoft.com/office/drawing/2014/main" id="{553A6448-EADD-448B-8C1E-77C164559402}"/>
              </a:ext>
            </a:extLst>
          </p:cNvPr>
          <p:cNvGraphicFramePr>
            <a:graphicFrameLocks noGrp="1"/>
          </p:cNvGraphicFramePr>
          <p:nvPr>
            <p:extLst>
              <p:ext uri="{D42A27DB-BD31-4B8C-83A1-F6EECF244321}">
                <p14:modId xmlns:p14="http://schemas.microsoft.com/office/powerpoint/2010/main" val="3849028330"/>
              </p:ext>
            </p:extLst>
          </p:nvPr>
        </p:nvGraphicFramePr>
        <p:xfrm>
          <a:off x="5978770" y="1702192"/>
          <a:ext cx="5613008" cy="4206240"/>
        </p:xfrm>
        <a:graphic>
          <a:graphicData uri="http://schemas.openxmlformats.org/drawingml/2006/table">
            <a:tbl>
              <a:tblPr/>
              <a:tblGrid>
                <a:gridCol w="5613008">
                  <a:extLst>
                    <a:ext uri="{9D8B030D-6E8A-4147-A177-3AD203B41FA5}">
                      <a16:colId xmlns:a16="http://schemas.microsoft.com/office/drawing/2014/main" val="1287185844"/>
                    </a:ext>
                  </a:extLst>
                </a:gridCol>
              </a:tblGrid>
              <a:tr h="2876844">
                <a:tc>
                  <a:txBody>
                    <a:bodyPr/>
                    <a:lstStyle/>
                    <a:p>
                      <a:r>
                        <a:rPr lang="en-US" sz="1800" b="0" i="0" u="none" strike="noStrike" kern="1200" baseline="0" dirty="0">
                          <a:solidFill>
                            <a:schemeClr val="tx1"/>
                          </a:solidFill>
                          <a:latin typeface="+mj-lt"/>
                          <a:ea typeface="+mn-ea"/>
                          <a:cs typeface="+mn-cs"/>
                        </a:rPr>
                        <a:t>Firstly we evaluated a general interaction model. The results indicated that Psychological Capacity (PSYCAP) significantly interacted with General well-being (PGWBI) on Work Engagement (UWES).</a:t>
                      </a:r>
                    </a:p>
                    <a:p>
                      <a:r>
                        <a:rPr lang="en-US" sz="1800" b="0" i="0" u="none" strike="noStrike" kern="1200" baseline="0" dirty="0">
                          <a:solidFill>
                            <a:schemeClr val="tx1"/>
                          </a:solidFill>
                          <a:latin typeface="+mj-lt"/>
                          <a:ea typeface="+mn-ea"/>
                          <a:cs typeface="+mn-cs"/>
                        </a:rPr>
                        <a:t>Interpretation: The hypothesis that PSYCAP and General Psychological well-being (PGWBI) jointly influenced Work Engagement (UWES), and was partially supported and mediation could not be established.</a:t>
                      </a:r>
                    </a:p>
                    <a:p>
                      <a:r>
                        <a:rPr lang="en-US" sz="1800" b="0" i="0" u="none" strike="noStrike" kern="1200" baseline="0" dirty="0">
                          <a:solidFill>
                            <a:schemeClr val="tx1"/>
                          </a:solidFill>
                          <a:latin typeface="+mj-lt"/>
                          <a:ea typeface="+mn-ea"/>
                          <a:cs typeface="+mn-cs"/>
                        </a:rPr>
                        <a:t>Therefore, we conclude that at most Psychological General well-being (PGWBI) and PSYCAP jointly influenced Work Engagement (UWES) but the direction was not clear. According to the standardized regression weights table, the results indicated that PSYCAP played a bigger role in Work Engagement (UWES) than General Psychological Well-being (PGWBI).  </a:t>
                      </a:r>
                      <a:endParaRPr lang="en-US" dirty="0">
                        <a:latin typeface="+mj-l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90473286"/>
                  </a:ext>
                </a:extLst>
              </a:tr>
            </a:tbl>
          </a:graphicData>
        </a:graphic>
      </p:graphicFrame>
    </p:spTree>
    <p:extLst>
      <p:ext uri="{BB962C8B-B14F-4D97-AF65-F5344CB8AC3E}">
        <p14:creationId xmlns:p14="http://schemas.microsoft.com/office/powerpoint/2010/main" val="1920166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26608" y="0"/>
            <a:ext cx="11227191" cy="681037"/>
          </a:xfrm>
        </p:spPr>
        <p:txBody>
          <a:bodyPr>
            <a:normAutofit fontScale="90000"/>
          </a:bodyPr>
          <a:lstStyle/>
          <a:p>
            <a:r>
              <a:rPr lang="en-US" b="1" dirty="0"/>
              <a:t>FINDINGS</a:t>
            </a:r>
          </a:p>
        </p:txBody>
      </p:sp>
      <p:graphicFrame>
        <p:nvGraphicFramePr>
          <p:cNvPr id="5" name="Content Placeholder 2">
            <a:extLst>
              <a:ext uri="{FF2B5EF4-FFF2-40B4-BE49-F238E27FC236}">
                <a16:creationId xmlns:a16="http://schemas.microsoft.com/office/drawing/2014/main" id="{030FE1A0-F761-7C5E-E20E-2D5F3D8DAAB0}"/>
              </a:ext>
            </a:extLst>
          </p:cNvPr>
          <p:cNvGraphicFramePr>
            <a:graphicFrameLocks noGrp="1"/>
          </p:cNvGraphicFramePr>
          <p:nvPr>
            <p:ph idx="1"/>
          </p:nvPr>
        </p:nvGraphicFramePr>
        <p:xfrm>
          <a:off x="126607" y="492370"/>
          <a:ext cx="11938785" cy="7230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463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FINDINGS</a:t>
            </a:r>
          </a:p>
        </p:txBody>
      </p:sp>
      <p:sp>
        <p:nvSpPr>
          <p:cNvPr id="1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4810259" y="649480"/>
            <a:ext cx="6555347" cy="5546047"/>
          </a:xfrm>
        </p:spPr>
        <p:txBody>
          <a:bodyPr anchor="ctr">
            <a:normAutofit/>
          </a:bodyPr>
          <a:lstStyle/>
          <a:p>
            <a:pPr marL="0" indent="0">
              <a:buNone/>
            </a:pPr>
            <a:r>
              <a:rPr lang="en-US" sz="1700" b="1" dirty="0">
                <a:latin typeface="+mj-lt"/>
              </a:rPr>
              <a:t>Findings from the study confirmed two sets of prediction models.</a:t>
            </a:r>
          </a:p>
          <a:p>
            <a:r>
              <a:rPr lang="en-US" sz="1700" dirty="0">
                <a:latin typeface="+mj-lt"/>
              </a:rPr>
              <a:t> </a:t>
            </a:r>
            <a:r>
              <a:rPr lang="en-US" sz="1700" b="1" dirty="0">
                <a:latin typeface="+mj-lt"/>
              </a:rPr>
              <a:t>Firstly</a:t>
            </a:r>
            <a:r>
              <a:rPr lang="en-US" sz="1700" dirty="0">
                <a:latin typeface="+mj-lt"/>
              </a:rPr>
              <a:t>, at the organizational structural level the study confirmed that employees’ General Well-being was directly influenced by their Psychological Capacity </a:t>
            </a:r>
          </a:p>
          <a:p>
            <a:r>
              <a:rPr lang="en-US" sz="1700" b="1" dirty="0">
                <a:latin typeface="+mj-lt"/>
              </a:rPr>
              <a:t>Secondly</a:t>
            </a:r>
            <a:r>
              <a:rPr lang="en-US" sz="1700" dirty="0">
                <a:latin typeface="+mj-lt"/>
              </a:rPr>
              <a:t>, Employee efficacy at the direct observational level was a powerful indicator of both well being and work engagement, </a:t>
            </a:r>
          </a:p>
          <a:p>
            <a:r>
              <a:rPr lang="en-US" sz="1700" dirty="0">
                <a:latin typeface="+mj-lt"/>
              </a:rPr>
              <a:t>Psychological capacity is to a lesser extent influenced by these issues and is a fundamental capacity in ensuring the level of adjustment to the workplace. </a:t>
            </a:r>
          </a:p>
          <a:p>
            <a:r>
              <a:rPr lang="en-US" sz="1700" dirty="0">
                <a:latin typeface="+mj-lt"/>
              </a:rPr>
              <a:t>Conclusion is reached that employees in low salary bands and who are relatively new in the </a:t>
            </a:r>
            <a:r>
              <a:rPr lang="en-US" sz="1700" dirty="0" err="1">
                <a:latin typeface="+mj-lt"/>
              </a:rPr>
              <a:t>Organziation</a:t>
            </a:r>
            <a:r>
              <a:rPr lang="en-US" sz="1700" dirty="0">
                <a:latin typeface="+mj-lt"/>
              </a:rPr>
              <a:t> should be given special attention by the </a:t>
            </a:r>
            <a:r>
              <a:rPr lang="en-US" sz="1700" dirty="0" err="1">
                <a:latin typeface="+mj-lt"/>
              </a:rPr>
              <a:t>Organisational</a:t>
            </a:r>
            <a:r>
              <a:rPr lang="en-US" sz="1700" dirty="0">
                <a:latin typeface="+mj-lt"/>
              </a:rPr>
              <a:t> Wellness Programme</a:t>
            </a:r>
          </a:p>
          <a:p>
            <a:r>
              <a:rPr lang="en-US" sz="1700" dirty="0">
                <a:latin typeface="+mj-lt"/>
              </a:rPr>
              <a:t> whilst Human Resources (HR) Practices should encourage participation in work decision making, planning and managing of workload as this has an empowering effect on employees. </a:t>
            </a:r>
          </a:p>
          <a:p>
            <a:r>
              <a:rPr lang="en-US" sz="1700" dirty="0">
                <a:latin typeface="+mj-lt"/>
              </a:rPr>
              <a:t>It was indicate that SEM is an appropriate tool for estimating relationships among theoretical interesting and meaningful constructs that are free of the effects of measurement problems as a result of reliability issues. </a:t>
            </a:r>
            <a:r>
              <a:rPr lang="en-US" sz="1700" dirty="0" err="1">
                <a:latin typeface="+mj-lt"/>
              </a:rPr>
              <a:t>Nesselroade</a:t>
            </a:r>
            <a:r>
              <a:rPr lang="en-US" sz="1700" dirty="0">
                <a:latin typeface="+mj-lt"/>
              </a:rPr>
              <a:t> (1991: 499)</a:t>
            </a:r>
          </a:p>
          <a:p>
            <a:endParaRPr lang="en-US" sz="1700" dirty="0">
              <a:latin typeface="+mj-lt"/>
            </a:endParaRPr>
          </a:p>
          <a:p>
            <a:endParaRPr lang="en-US" sz="1700" dirty="0">
              <a:latin typeface="+mj-lt"/>
            </a:endParaRPr>
          </a:p>
        </p:txBody>
      </p:sp>
    </p:spTree>
    <p:extLst>
      <p:ext uri="{BB962C8B-B14F-4D97-AF65-F5344CB8AC3E}">
        <p14:creationId xmlns:p14="http://schemas.microsoft.com/office/powerpoint/2010/main" val="4052406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6090574" y="170602"/>
            <a:ext cx="4977976" cy="626427"/>
          </a:xfrm>
        </p:spPr>
        <p:txBody>
          <a:bodyPr>
            <a:normAutofit/>
          </a:bodyPr>
          <a:lstStyle/>
          <a:p>
            <a:r>
              <a:rPr lang="en-US" sz="3600" b="1" dirty="0">
                <a:solidFill>
                  <a:schemeClr val="tx2"/>
                </a:solidFill>
              </a:rPr>
              <a:t>DISCUSSION</a:t>
            </a:r>
          </a:p>
        </p:txBody>
      </p:sp>
      <p:pic>
        <p:nvPicPr>
          <p:cNvPr id="14" name="Graphic 13" descr="Group">
            <a:extLst>
              <a:ext uri="{FF2B5EF4-FFF2-40B4-BE49-F238E27FC236}">
                <a16:creationId xmlns:a16="http://schemas.microsoft.com/office/drawing/2014/main" id="{D53E9F39-E1B6-5BD1-BDAC-F8B65A882F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416063" y="661182"/>
            <a:ext cx="6773302" cy="5894363"/>
          </a:xfrm>
        </p:spPr>
        <p:txBody>
          <a:bodyPr anchor="ctr">
            <a:normAutofit/>
          </a:bodyPr>
          <a:lstStyle/>
          <a:p>
            <a:r>
              <a:rPr lang="en-US" sz="1400" b="1" dirty="0">
                <a:solidFill>
                  <a:schemeClr val="tx2"/>
                </a:solidFill>
                <a:latin typeface="+mj-lt"/>
              </a:rPr>
              <a:t>The above finding had pertinent implications for wellness </a:t>
            </a:r>
            <a:r>
              <a:rPr lang="en-US" sz="1400" b="1" dirty="0" err="1">
                <a:solidFill>
                  <a:schemeClr val="tx2"/>
                </a:solidFill>
                <a:latin typeface="+mj-lt"/>
              </a:rPr>
              <a:t>programmes</a:t>
            </a:r>
            <a:r>
              <a:rPr lang="en-US" sz="1400" b="1" dirty="0">
                <a:solidFill>
                  <a:schemeClr val="tx2"/>
                </a:solidFill>
                <a:latin typeface="+mj-lt"/>
              </a:rPr>
              <a:t>. </a:t>
            </a:r>
          </a:p>
          <a:p>
            <a:r>
              <a:rPr lang="en-US" sz="1600" dirty="0">
                <a:solidFill>
                  <a:schemeClr val="tx2"/>
                </a:solidFill>
                <a:latin typeface="+mj-lt"/>
              </a:rPr>
              <a:t>The result indicates that wellness </a:t>
            </a:r>
            <a:r>
              <a:rPr lang="en-US" sz="1600" dirty="0" err="1">
                <a:solidFill>
                  <a:schemeClr val="tx2"/>
                </a:solidFill>
                <a:latin typeface="+mj-lt"/>
              </a:rPr>
              <a:t>programmes</a:t>
            </a:r>
            <a:r>
              <a:rPr lang="en-US" sz="1600" dirty="0">
                <a:solidFill>
                  <a:schemeClr val="tx2"/>
                </a:solidFill>
                <a:latin typeface="+mj-lt"/>
              </a:rPr>
              <a:t> should focus their efforts towards newer employees that had just joined the organization and were more likely to present with severe psychological adjustment problems during the first period of their employment. </a:t>
            </a:r>
          </a:p>
          <a:p>
            <a:r>
              <a:rPr lang="en-US" sz="1600" dirty="0">
                <a:solidFill>
                  <a:schemeClr val="tx2"/>
                </a:solidFill>
                <a:latin typeface="+mj-lt"/>
              </a:rPr>
              <a:t>Consideration should be given to how long the employee had worked for the department.</a:t>
            </a:r>
          </a:p>
          <a:p>
            <a:r>
              <a:rPr lang="en-US" sz="1600" dirty="0">
                <a:solidFill>
                  <a:schemeClr val="tx2"/>
                </a:solidFill>
                <a:latin typeface="+mj-lt"/>
              </a:rPr>
              <a:t> It could be expected that the longer the person had worked the better his overall well-being and psychological capacity would be to withstand the stresses of the workplace.</a:t>
            </a:r>
          </a:p>
          <a:p>
            <a:r>
              <a:rPr lang="en-US" sz="1600" dirty="0">
                <a:solidFill>
                  <a:schemeClr val="tx2"/>
                </a:solidFill>
                <a:latin typeface="+mj-lt"/>
              </a:rPr>
              <a:t>It was likely that younger employees would have more immediate well-being problems due to their difficulties in the workplace combined with having less psychological resources such as resilience and efficacy to deal with difficult situations. </a:t>
            </a:r>
          </a:p>
          <a:p>
            <a:r>
              <a:rPr lang="en-US" sz="1600" dirty="0">
                <a:solidFill>
                  <a:schemeClr val="tx2"/>
                </a:solidFill>
                <a:latin typeface="+mj-lt"/>
              </a:rPr>
              <a:t>Services such as reactive counselling were more suitable for young employees who tended to experience anxiety related to their adjustment to the work-environment.</a:t>
            </a:r>
          </a:p>
          <a:p>
            <a:r>
              <a:rPr lang="en-US" sz="1600" dirty="0">
                <a:solidFill>
                  <a:schemeClr val="tx2"/>
                </a:solidFill>
                <a:latin typeface="+mj-lt"/>
              </a:rPr>
              <a:t> It was possible that in these three units at least, short term employees had more problems with adjustment to the system, than long term employees who knew the system and had already adjusted.</a:t>
            </a:r>
          </a:p>
          <a:p>
            <a:endParaRPr lang="en-US" sz="900" dirty="0">
              <a:solidFill>
                <a:schemeClr val="tx2"/>
              </a:solidFill>
            </a:endParaRPr>
          </a:p>
        </p:txBody>
      </p:sp>
      <p:grpSp>
        <p:nvGrpSpPr>
          <p:cNvPr id="21" name="Group 20">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22" name="Freeform: Shape 21">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87196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96948" y="36576"/>
            <a:ext cx="8088923" cy="783570"/>
          </a:xfrm>
        </p:spPr>
        <p:txBody>
          <a:bodyPr anchor="b">
            <a:normAutofit/>
          </a:bodyPr>
          <a:lstStyle/>
          <a:p>
            <a:r>
              <a:rPr lang="en-US" sz="4200" b="1" dirty="0"/>
              <a:t>HAVE THE OBJECTIVE BEEN REACHED</a:t>
            </a:r>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196948" y="699516"/>
            <a:ext cx="5252876" cy="5537395"/>
          </a:xfrm>
        </p:spPr>
        <p:txBody>
          <a:bodyPr anchor="t">
            <a:normAutofit/>
          </a:bodyPr>
          <a:lstStyle/>
          <a:p>
            <a:r>
              <a:rPr lang="en-ZA" sz="1800" dirty="0">
                <a:latin typeface="+mj-lt"/>
              </a:rPr>
              <a:t>Globally Employee Health and Wellness has been recognized as a critical strategic intervention.</a:t>
            </a:r>
          </a:p>
          <a:p>
            <a:r>
              <a:rPr lang="en-ZA" sz="1800" dirty="0">
                <a:latin typeface="+mj-lt"/>
              </a:rPr>
              <a:t>The employer is required to implement integrated employee health and wellness programme or health promotion programme hat looks after the needs of its own people.</a:t>
            </a:r>
          </a:p>
          <a:p>
            <a:endParaRPr lang="en-ZA" sz="1500" dirty="0">
              <a:latin typeface="+mj-lt"/>
            </a:endParaRPr>
          </a:p>
          <a:p>
            <a:r>
              <a:rPr lang="en-ZA" sz="1800" dirty="0">
                <a:latin typeface="+mj-lt"/>
              </a:rPr>
              <a:t>The implementation of a wellness programme requires commitment of resources (both materials and financial support) for implementing on-site activities. </a:t>
            </a:r>
          </a:p>
          <a:p>
            <a:r>
              <a:rPr lang="en-ZA" sz="1800" dirty="0">
                <a:latin typeface="+mj-lt"/>
              </a:rPr>
              <a:t>Previous researchers concluded that the health and wellness of employees could be improved by worksite health initiative.</a:t>
            </a:r>
            <a:endParaRPr lang="en-US" sz="1800" dirty="0">
              <a:latin typeface="+mj-lt"/>
            </a:endParaRPr>
          </a:p>
          <a:p>
            <a:endParaRPr lang="en-US" sz="1500" dirty="0"/>
          </a:p>
        </p:txBody>
      </p:sp>
      <p:pic>
        <p:nvPicPr>
          <p:cNvPr id="7" name="Graphic 6" descr="Connections">
            <a:extLst>
              <a:ext uri="{FF2B5EF4-FFF2-40B4-BE49-F238E27FC236}">
                <a16:creationId xmlns:a16="http://schemas.microsoft.com/office/drawing/2014/main" id="{C951A05B-1A1E-6158-1AA1-6A3FF1C612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99516"/>
            <a:ext cx="5458968" cy="5458968"/>
          </a:xfrm>
          <a:prstGeom prst="rect">
            <a:avLst/>
          </a:prstGeom>
        </p:spPr>
      </p:pic>
    </p:spTree>
    <p:extLst>
      <p:ext uri="{BB962C8B-B14F-4D97-AF65-F5344CB8AC3E}">
        <p14:creationId xmlns:p14="http://schemas.microsoft.com/office/powerpoint/2010/main" val="646843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703771C3-5B2E-4E47-9F46-F0D15B9C9FE6}"/>
              </a:ext>
            </a:extLst>
          </p:cNvPr>
          <p:cNvSpPr/>
          <p:nvPr/>
        </p:nvSpPr>
        <p:spPr>
          <a:xfrm>
            <a:off x="6827915" y="2433711"/>
            <a:ext cx="4078635" cy="302760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4000" dirty="0"/>
              <a:t>KEALEBOGA</a:t>
            </a:r>
          </a:p>
          <a:p>
            <a:pPr indent="-228600">
              <a:lnSpc>
                <a:spcPct val="90000"/>
              </a:lnSpc>
              <a:spcAft>
                <a:spcPts val="600"/>
              </a:spcAft>
              <a:buFont typeface="Arial" panose="020B0604020202020204" pitchFamily="34" charset="0"/>
              <a:buChar char="•"/>
            </a:pPr>
            <a:r>
              <a:rPr lang="en-US" sz="4000" dirty="0"/>
              <a:t>THANK YOU</a:t>
            </a:r>
          </a:p>
          <a:p>
            <a:pPr indent="-228600">
              <a:lnSpc>
                <a:spcPct val="90000"/>
              </a:lnSpc>
              <a:spcAft>
                <a:spcPts val="600"/>
              </a:spcAft>
              <a:buFont typeface="Arial" panose="020B0604020202020204" pitchFamily="34" charset="0"/>
              <a:buChar char="•"/>
            </a:pPr>
            <a:r>
              <a:rPr lang="en-US" sz="4000" dirty="0"/>
              <a:t>SIYABONGA</a:t>
            </a:r>
          </a:p>
        </p:txBody>
      </p:sp>
    </p:spTree>
    <p:extLst>
      <p:ext uri="{BB962C8B-B14F-4D97-AF65-F5344CB8AC3E}">
        <p14:creationId xmlns:p14="http://schemas.microsoft.com/office/powerpoint/2010/main" val="36070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F6F39C2-8746-4599-843B-CED156C40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CAA67D-1CA3-4411-ACA3-616FA38E6A24}"/>
              </a:ext>
            </a:extLst>
          </p:cNvPr>
          <p:cNvSpPr>
            <a:spLocks noGrp="1"/>
          </p:cNvSpPr>
          <p:nvPr>
            <p:ph type="title"/>
          </p:nvPr>
        </p:nvSpPr>
        <p:spPr>
          <a:xfrm>
            <a:off x="599411" y="767258"/>
            <a:ext cx="3209335" cy="5323484"/>
          </a:xfrm>
        </p:spPr>
        <p:txBody>
          <a:bodyPr>
            <a:normAutofit/>
          </a:bodyPr>
          <a:lstStyle/>
          <a:p>
            <a:pPr algn="ctr"/>
            <a:br>
              <a:rPr lang="en-US" sz="2800" b="1" dirty="0">
                <a:solidFill>
                  <a:schemeClr val="bg1"/>
                </a:solidFill>
              </a:rPr>
            </a:br>
            <a:r>
              <a:rPr lang="en-US" sz="2800" b="1" dirty="0">
                <a:solidFill>
                  <a:schemeClr val="bg1"/>
                </a:solidFill>
              </a:rPr>
              <a:t>TOPIC: Employee Health and Wellness Performance Indicators for the Gauteng Department of Health</a:t>
            </a:r>
            <a:br>
              <a:rPr lang="en-US" sz="2800" dirty="0">
                <a:solidFill>
                  <a:schemeClr val="bg1"/>
                </a:solidFill>
              </a:rPr>
            </a:br>
            <a:endParaRPr lang="en-US" sz="2800" dirty="0">
              <a:solidFill>
                <a:schemeClr val="bg1"/>
              </a:solidFill>
            </a:endParaRPr>
          </a:p>
        </p:txBody>
      </p:sp>
      <p:sp>
        <p:nvSpPr>
          <p:cNvPr id="24" name="Rectangle 23">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AB0846C-6CDC-A520-A20D-FFDB9AA3FDA6}"/>
              </a:ext>
            </a:extLst>
          </p:cNvPr>
          <p:cNvGraphicFramePr>
            <a:graphicFrameLocks noGrp="1"/>
          </p:cNvGraphicFramePr>
          <p:nvPr>
            <p:ph idx="1"/>
            <p:extLst>
              <p:ext uri="{D42A27DB-BD31-4B8C-83A1-F6EECF244321}">
                <p14:modId xmlns:p14="http://schemas.microsoft.com/office/powerpoint/2010/main" val="3925606093"/>
              </p:ext>
            </p:extLst>
          </p:nvPr>
        </p:nvGraphicFramePr>
        <p:xfrm>
          <a:off x="5242917" y="1005298"/>
          <a:ext cx="6422901"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610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171074" y="1396686"/>
            <a:ext cx="3240506" cy="4064628"/>
          </a:xfrm>
        </p:spPr>
        <p:txBody>
          <a:bodyPr>
            <a:normAutofit/>
          </a:bodyPr>
          <a:lstStyle/>
          <a:p>
            <a:r>
              <a:rPr lang="en-ZA" sz="3100" b="1">
                <a:solidFill>
                  <a:srgbClr val="FFFFFF"/>
                </a:solidFill>
                <a:latin typeface="Arial" panose="020B0604020202020204" pitchFamily="34" charset="0"/>
                <a:cs typeface="Arial" panose="020B0604020202020204" pitchFamily="34" charset="0"/>
              </a:rPr>
              <a:t>BACKGROUND</a:t>
            </a:r>
            <a:endParaRPr lang="en-US" sz="3100">
              <a:solidFill>
                <a:srgbClr val="FFFFFF"/>
              </a:solidFill>
            </a:endParaRP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370153" y="395780"/>
            <a:ext cx="6502979" cy="5822139"/>
          </a:xfrm>
        </p:spPr>
        <p:txBody>
          <a:bodyPr>
            <a:normAutofit lnSpcReduction="10000"/>
          </a:bodyPr>
          <a:lstStyle/>
          <a:p>
            <a:pPr marL="285750" indent="-285750">
              <a:buFont typeface="Wingdings" panose="05000000000000000000" pitchFamily="2" charset="2"/>
              <a:buChar char="Ø"/>
            </a:pPr>
            <a:r>
              <a:rPr lang="af-ZA" sz="2400" dirty="0">
                <a:latin typeface="+mj-lt"/>
              </a:rPr>
              <a:t>The study was conducted at Gauteng Department of Health(GDOH) facilities,</a:t>
            </a:r>
          </a:p>
          <a:p>
            <a:pPr marL="285750" indent="-285750">
              <a:buFont typeface="Wingdings" panose="05000000000000000000" pitchFamily="2" charset="2"/>
              <a:buChar char="Ø"/>
            </a:pPr>
            <a:r>
              <a:rPr lang="en-GB" sz="2400" dirty="0">
                <a:latin typeface="+mj-lt"/>
              </a:rPr>
              <a:t>The study focuses on the identification of programme performance Indicators, as there are no prescribed indicators that the government and private sector in South Africa are reporting on. </a:t>
            </a:r>
            <a:endParaRPr lang="af-ZA" sz="2400" dirty="0">
              <a:latin typeface="+mj-lt"/>
            </a:endParaRPr>
          </a:p>
          <a:p>
            <a:pPr marL="285750" indent="-285750">
              <a:buFont typeface="Wingdings" panose="05000000000000000000" pitchFamily="2" charset="2"/>
              <a:buChar char="Ø"/>
            </a:pPr>
            <a:r>
              <a:rPr lang="af-ZA" sz="2400" dirty="0">
                <a:latin typeface="+mj-lt"/>
              </a:rPr>
              <a:t>GDOH has a total staff component of 78 000, ranging from medical professors to unskilled workers.</a:t>
            </a:r>
          </a:p>
          <a:p>
            <a:pPr marL="285750" indent="-285750">
              <a:buFont typeface="Wingdings" panose="05000000000000000000" pitchFamily="2" charset="2"/>
              <a:buChar char="Ø"/>
            </a:pPr>
            <a:r>
              <a:rPr lang="af-ZA" sz="2400" dirty="0">
                <a:latin typeface="+mj-lt"/>
              </a:rPr>
              <a:t> The workplace environment is complex, and employees face various environmental, health and wellness challenges.</a:t>
            </a:r>
          </a:p>
          <a:p>
            <a:pPr marL="285750" indent="-285750">
              <a:buFont typeface="Wingdings" panose="05000000000000000000" pitchFamily="2" charset="2"/>
              <a:buChar char="Ø"/>
            </a:pPr>
            <a:r>
              <a:rPr lang="af-ZA" sz="2400" dirty="0">
                <a:latin typeface="+mj-lt"/>
              </a:rPr>
              <a:t> such as workplace trauma, violence, staff shortages, HIV and AIDS, and increasing occurrence of workplace disputes and conflicts. Gauteng Provincial Government, </a:t>
            </a:r>
            <a:r>
              <a:rPr lang="af-ZA" sz="1800" dirty="0">
                <a:latin typeface="+mj-lt"/>
              </a:rPr>
              <a:t>(2008). </a:t>
            </a:r>
          </a:p>
          <a:p>
            <a:endParaRPr lang="en-US" sz="1800" dirty="0"/>
          </a:p>
        </p:txBody>
      </p:sp>
    </p:spTree>
    <p:extLst>
      <p:ext uri="{BB962C8B-B14F-4D97-AF65-F5344CB8AC3E}">
        <p14:creationId xmlns:p14="http://schemas.microsoft.com/office/powerpoint/2010/main" val="75496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466722" y="586855"/>
            <a:ext cx="3201366" cy="3387497"/>
          </a:xfrm>
        </p:spPr>
        <p:txBody>
          <a:bodyPr anchor="b">
            <a:normAutofit/>
          </a:bodyPr>
          <a:lstStyle/>
          <a:p>
            <a:pPr algn="r"/>
            <a:r>
              <a:rPr lang="en-US" b="1" dirty="0">
                <a:solidFill>
                  <a:srgbClr val="FFFFFF"/>
                </a:solidFill>
              </a:rPr>
              <a:t>PURPOSE</a:t>
            </a:r>
            <a:endParaRPr lang="en-US" dirty="0">
              <a:solidFill>
                <a:srgbClr val="FFFFFF"/>
              </a:solidFill>
            </a:endParaRP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4810259" y="511388"/>
            <a:ext cx="6555347" cy="6156698"/>
          </a:xfrm>
        </p:spPr>
        <p:txBody>
          <a:bodyPr anchor="ctr">
            <a:normAutofit/>
          </a:bodyPr>
          <a:lstStyle/>
          <a:p>
            <a:pPr marL="285750" indent="-285750">
              <a:buFont typeface="Wingdings" panose="05000000000000000000" pitchFamily="2" charset="2"/>
              <a:buChar char="Ø"/>
            </a:pPr>
            <a:r>
              <a:rPr lang="en-GB" dirty="0">
                <a:latin typeface="+mj-lt"/>
              </a:rPr>
              <a:t>The study was to establish the best performance indicators for GDOH by means of a pilot study within three health care business units namely (unit A, B &amp; C). </a:t>
            </a:r>
          </a:p>
          <a:p>
            <a:pPr marL="285750" indent="-285750">
              <a:buFont typeface="Wingdings" panose="05000000000000000000" pitchFamily="2" charset="2"/>
              <a:buChar char="Ø"/>
            </a:pPr>
            <a:r>
              <a:rPr lang="af-ZA" dirty="0">
                <a:latin typeface="+mj-lt"/>
              </a:rPr>
              <a:t>This study did not involve the total population.</a:t>
            </a:r>
          </a:p>
          <a:p>
            <a:pPr marL="285750" indent="-285750">
              <a:buFont typeface="Wingdings" panose="05000000000000000000" pitchFamily="2" charset="2"/>
              <a:buChar char="Ø"/>
            </a:pPr>
            <a:r>
              <a:rPr lang="af-ZA" dirty="0">
                <a:latin typeface="+mj-lt"/>
              </a:rPr>
              <a:t>The purpose of this article was to investigate whether a range of objective workplace indicators together with subjective factors work engagement and psychological capacity significantly predicted the general well-being of employees at three Healthcare facilities at the GDOH.</a:t>
            </a:r>
          </a:p>
          <a:p>
            <a:pPr marL="0" indent="0">
              <a:buNone/>
            </a:pPr>
            <a:endParaRPr lang="en-US" sz="2000" dirty="0"/>
          </a:p>
        </p:txBody>
      </p:sp>
    </p:spTree>
    <p:extLst>
      <p:ext uri="{BB962C8B-B14F-4D97-AF65-F5344CB8AC3E}">
        <p14:creationId xmlns:p14="http://schemas.microsoft.com/office/powerpoint/2010/main" val="375603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8AE7F92-3954-416F-282D-EF15A835E6C4}"/>
              </a:ext>
            </a:extLst>
          </p:cNvPr>
          <p:cNvPicPr>
            <a:picLocks noChangeAspect="1"/>
          </p:cNvPicPr>
          <p:nvPr/>
        </p:nvPicPr>
        <p:blipFill rotWithShape="1">
          <a:blip r:embed="rId2">
            <a:duotone>
              <a:schemeClr val="bg2">
                <a:shade val="45000"/>
                <a:satMod val="135000"/>
              </a:schemeClr>
              <a:prstClr val="white"/>
            </a:duotone>
          </a:blip>
          <a:srcRect t="15413"/>
          <a:stretch/>
        </p:blipFill>
        <p:spPr>
          <a:xfrm>
            <a:off x="20" y="10"/>
            <a:ext cx="12191980" cy="6857990"/>
          </a:xfrm>
          <a:prstGeom prst="rect">
            <a:avLst/>
          </a:prstGeom>
        </p:spPr>
      </p:pic>
      <p:sp>
        <p:nvSpPr>
          <p:cNvPr id="17" name="Rectangle 16">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838200" y="365125"/>
            <a:ext cx="10515600" cy="1325563"/>
          </a:xfrm>
        </p:spPr>
        <p:txBody>
          <a:bodyPr>
            <a:normAutofit/>
          </a:bodyPr>
          <a:lstStyle/>
          <a:p>
            <a:r>
              <a:rPr lang="en-US" b="1" dirty="0"/>
              <a:t>STUDY DESIGN</a:t>
            </a:r>
            <a:endParaRPr lang="en-US"/>
          </a:p>
        </p:txBody>
      </p:sp>
      <p:graphicFrame>
        <p:nvGraphicFramePr>
          <p:cNvPr id="5" name="Content Placeholder 2">
            <a:extLst>
              <a:ext uri="{FF2B5EF4-FFF2-40B4-BE49-F238E27FC236}">
                <a16:creationId xmlns:a16="http://schemas.microsoft.com/office/drawing/2014/main" id="{BFAFC4F2-40D7-E206-534E-49095329B17B}"/>
              </a:ext>
            </a:extLst>
          </p:cNvPr>
          <p:cNvGraphicFramePr>
            <a:graphicFrameLocks noGrp="1"/>
          </p:cNvGraphicFramePr>
          <p:nvPr>
            <p:ph idx="1"/>
            <p:extLst>
              <p:ext uri="{D42A27DB-BD31-4B8C-83A1-F6EECF244321}">
                <p14:modId xmlns:p14="http://schemas.microsoft.com/office/powerpoint/2010/main" val="3229391751"/>
              </p:ext>
            </p:extLst>
          </p:nvPr>
        </p:nvGraphicFramePr>
        <p:xfrm>
          <a:off x="838199" y="1445797"/>
          <a:ext cx="10992729" cy="5047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882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26608" y="0"/>
            <a:ext cx="11227191" cy="681037"/>
          </a:xfrm>
        </p:spPr>
        <p:txBody>
          <a:bodyPr>
            <a:normAutofit fontScale="90000"/>
          </a:bodyPr>
          <a:lstStyle/>
          <a:p>
            <a:r>
              <a:rPr lang="en-US" dirty="0"/>
              <a:t>RESEARCH QUESTIONS</a:t>
            </a:r>
          </a:p>
        </p:txBody>
      </p:sp>
      <p:graphicFrame>
        <p:nvGraphicFramePr>
          <p:cNvPr id="9" name="Content Placeholder 2">
            <a:extLst>
              <a:ext uri="{FF2B5EF4-FFF2-40B4-BE49-F238E27FC236}">
                <a16:creationId xmlns:a16="http://schemas.microsoft.com/office/drawing/2014/main" id="{C4049DDC-9836-AB45-F197-FF81BCA8F3C8}"/>
              </a:ext>
            </a:extLst>
          </p:cNvPr>
          <p:cNvGraphicFramePr>
            <a:graphicFrameLocks noGrp="1"/>
          </p:cNvGraphicFramePr>
          <p:nvPr>
            <p:ph idx="1"/>
            <p:extLst>
              <p:ext uri="{D42A27DB-BD31-4B8C-83A1-F6EECF244321}">
                <p14:modId xmlns:p14="http://schemas.microsoft.com/office/powerpoint/2010/main" val="938634810"/>
              </p:ext>
            </p:extLst>
          </p:nvPr>
        </p:nvGraphicFramePr>
        <p:xfrm>
          <a:off x="126607" y="681036"/>
          <a:ext cx="11938785" cy="617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621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075767" y="1188637"/>
            <a:ext cx="2988234" cy="4480726"/>
          </a:xfrm>
        </p:spPr>
        <p:txBody>
          <a:bodyPr>
            <a:normAutofit/>
          </a:bodyPr>
          <a:lstStyle/>
          <a:p>
            <a:pPr algn="r"/>
            <a:r>
              <a:rPr lang="en-US" sz="3100" b="1"/>
              <a:t>METHODOLOGY AND APPROACH</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255259" y="623275"/>
            <a:ext cx="6291564" cy="6234725"/>
          </a:xfrm>
        </p:spPr>
        <p:txBody>
          <a:bodyPr anchor="ctr">
            <a:normAutofit/>
          </a:bodyPr>
          <a:lstStyle/>
          <a:p>
            <a:pPr marL="285750" indent="-285750">
              <a:buFont typeface="Wingdings" panose="05000000000000000000" pitchFamily="2" charset="2"/>
              <a:buChar char="Ø"/>
            </a:pPr>
            <a:r>
              <a:rPr lang="af-ZA" sz="1800" dirty="0">
                <a:latin typeface="+mj-lt"/>
              </a:rPr>
              <a:t>The three business units were selected-budget spending on the internal wellness programme.</a:t>
            </a:r>
          </a:p>
          <a:p>
            <a:pPr marL="285750" indent="-285750">
              <a:buFont typeface="Wingdings" panose="05000000000000000000" pitchFamily="2" charset="2"/>
              <a:buChar char="Ø"/>
            </a:pPr>
            <a:r>
              <a:rPr lang="af-ZA" sz="1800" dirty="0">
                <a:latin typeface="+mj-lt"/>
              </a:rPr>
              <a:t>They were divided into a low-budget (A), medium budget (B) and high-budget (C) category.</a:t>
            </a:r>
          </a:p>
          <a:p>
            <a:pPr marL="285750" indent="-285750">
              <a:buClrTx/>
              <a:buFont typeface="Wingdings" panose="05000000000000000000" pitchFamily="2" charset="2"/>
              <a:buChar char="Ø"/>
            </a:pPr>
            <a:r>
              <a:rPr lang="af-ZA" sz="1800" dirty="0">
                <a:latin typeface="+mj-lt"/>
              </a:rPr>
              <a:t>For example, budget size could be determined by the number of wellness events held annually, </a:t>
            </a:r>
          </a:p>
          <a:p>
            <a:pPr marL="285750" indent="-285750">
              <a:buClrTx/>
              <a:buFont typeface="Wingdings" panose="05000000000000000000" pitchFamily="2" charset="2"/>
              <a:buChar char="Ø"/>
            </a:pPr>
            <a:r>
              <a:rPr lang="af-ZA" sz="1800" dirty="0">
                <a:latin typeface="+mj-lt"/>
              </a:rPr>
              <a:t>whether the unit could afford to appoint a Wellness Coordinator and whether provide direct services such a Wellness Clinic Services and Workplace interventions were affordable.</a:t>
            </a:r>
          </a:p>
          <a:p>
            <a:pPr marL="285750" indent="-285750">
              <a:buClrTx/>
              <a:buFont typeface="Wingdings" panose="05000000000000000000" pitchFamily="2" charset="2"/>
              <a:buChar char="Ø"/>
            </a:pPr>
            <a:r>
              <a:rPr lang="af-ZA" sz="1800" dirty="0">
                <a:latin typeface="+mj-lt"/>
              </a:rPr>
              <a:t>The study utilised a survey instrument -three constructs of measurement, namely Psychological Capacity, Work Engagement and General Well being. </a:t>
            </a:r>
          </a:p>
          <a:p>
            <a:pPr marL="285750" indent="-285750">
              <a:buClrTx/>
              <a:buFont typeface="Wingdings" panose="05000000000000000000" pitchFamily="2" charset="2"/>
              <a:buChar char="Ø"/>
            </a:pPr>
            <a:r>
              <a:rPr lang="af-ZA" sz="1800" dirty="0">
                <a:latin typeface="+mj-lt"/>
              </a:rPr>
              <a:t>Psychological capacity was measured utilizing the PCQ-24 (PsyCap), Work engagement using the Utrecht Work Engagement instrument (UWES) and well-being using the Psychological General Well-being Scale (PGWBI). </a:t>
            </a:r>
          </a:p>
          <a:p>
            <a:pPr marL="0" indent="0">
              <a:buNone/>
            </a:pPr>
            <a:endParaRPr lang="af-ZA" sz="1100" dirty="0"/>
          </a:p>
          <a:p>
            <a:pPr marL="285750" indent="-285750">
              <a:buClrTx/>
              <a:buFont typeface="Wingdings" panose="05000000000000000000" pitchFamily="2" charset="2"/>
              <a:buChar char="Ø"/>
            </a:pPr>
            <a:endParaRPr lang="af-ZA" sz="1100" dirty="0"/>
          </a:p>
          <a:p>
            <a:endParaRPr lang="en-US" sz="1100" dirty="0"/>
          </a:p>
        </p:txBody>
      </p:sp>
    </p:spTree>
    <p:extLst>
      <p:ext uri="{BB962C8B-B14F-4D97-AF65-F5344CB8AC3E}">
        <p14:creationId xmlns:p14="http://schemas.microsoft.com/office/powerpoint/2010/main" val="395309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645065" y="1463040"/>
            <a:ext cx="3796306" cy="2690949"/>
          </a:xfrm>
        </p:spPr>
        <p:txBody>
          <a:bodyPr anchor="t">
            <a:normAutofit/>
          </a:bodyPr>
          <a:lstStyle/>
          <a:p>
            <a:r>
              <a:rPr lang="en-US" b="1" dirty="0"/>
              <a:t>METHODOLOGY AND APPROACH</a:t>
            </a:r>
          </a:p>
        </p:txBody>
      </p:sp>
      <p:grpSp>
        <p:nvGrpSpPr>
          <p:cNvPr id="16"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8"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627077" y="942535"/>
            <a:ext cx="6011929" cy="5327636"/>
          </a:xfrm>
        </p:spPr>
        <p:txBody>
          <a:bodyPr anchor="t">
            <a:normAutofit lnSpcReduction="10000"/>
          </a:bodyPr>
          <a:lstStyle/>
          <a:p>
            <a:pPr marL="285750" indent="-285750">
              <a:buFont typeface="Wingdings" panose="05000000000000000000" pitchFamily="2" charset="2"/>
              <a:buChar char="Ø"/>
            </a:pPr>
            <a:r>
              <a:rPr lang="af-ZA" sz="1600" b="1" dirty="0">
                <a:latin typeface="+mj-lt"/>
              </a:rPr>
              <a:t>These are set of performance indicators data that were obtainable per business unit:</a:t>
            </a:r>
            <a:endParaRPr lang="en-US" sz="1600" b="1" dirty="0">
              <a:latin typeface="+mj-lt"/>
            </a:endParaRPr>
          </a:p>
          <a:p>
            <a:pPr marL="285750" indent="-285750">
              <a:buFont typeface="Wingdings" panose="05000000000000000000" pitchFamily="2" charset="2"/>
              <a:buChar char="Ø"/>
            </a:pPr>
            <a:r>
              <a:rPr lang="en-GB" sz="1600" dirty="0">
                <a:latin typeface="+mj-lt"/>
              </a:rPr>
              <a:t>Budget allocation per business unit as well as EH&amp;W direct and indirect costs per unit.</a:t>
            </a:r>
            <a:endParaRPr lang="en-US" sz="1600" dirty="0">
              <a:latin typeface="+mj-lt"/>
            </a:endParaRPr>
          </a:p>
          <a:p>
            <a:pPr marL="285750" indent="-285750">
              <a:buFont typeface="Wingdings" panose="05000000000000000000" pitchFamily="2" charset="2"/>
              <a:buChar char="Ø"/>
            </a:pPr>
            <a:r>
              <a:rPr lang="en-GB" sz="1600" dirty="0">
                <a:latin typeface="+mj-lt"/>
              </a:rPr>
              <a:t>Presence of a wellness coordinator or not. </a:t>
            </a:r>
            <a:endParaRPr lang="en-US" sz="1600" dirty="0">
              <a:latin typeface="+mj-lt"/>
            </a:endParaRPr>
          </a:p>
          <a:p>
            <a:pPr marL="285750" indent="-285750">
              <a:buFont typeface="Wingdings" panose="05000000000000000000" pitchFamily="2" charset="2"/>
              <a:buChar char="Ø"/>
            </a:pPr>
            <a:r>
              <a:rPr lang="en-GB" sz="1600" dirty="0">
                <a:latin typeface="+mj-lt"/>
              </a:rPr>
              <a:t>The number of preventative programmes presented over a period of one year</a:t>
            </a:r>
          </a:p>
          <a:p>
            <a:pPr marL="285750" indent="-285750">
              <a:buFont typeface="Wingdings" panose="05000000000000000000" pitchFamily="2" charset="2"/>
              <a:buChar char="Ø"/>
            </a:pPr>
            <a:r>
              <a:rPr lang="en-GB" sz="1600" dirty="0">
                <a:latin typeface="+mj-lt"/>
              </a:rPr>
              <a:t>Work attendance figures versus absenteeism (ratios are included),</a:t>
            </a:r>
            <a:endParaRPr lang="en-US" sz="1600" dirty="0">
              <a:latin typeface="+mj-lt"/>
            </a:endParaRPr>
          </a:p>
          <a:p>
            <a:pPr marL="285750" indent="-285750">
              <a:buFont typeface="Wingdings" panose="05000000000000000000" pitchFamily="2" charset="2"/>
              <a:buChar char="Ø"/>
            </a:pPr>
            <a:r>
              <a:rPr lang="en-GB" sz="1600" dirty="0">
                <a:latin typeface="+mj-lt"/>
              </a:rPr>
              <a:t>Staff attendance records of wellness events,</a:t>
            </a:r>
            <a:endParaRPr lang="en-US" sz="1600" dirty="0">
              <a:latin typeface="+mj-lt"/>
            </a:endParaRPr>
          </a:p>
          <a:p>
            <a:pPr marL="285750" indent="-285750">
              <a:buFont typeface="Wingdings" panose="05000000000000000000" pitchFamily="2" charset="2"/>
              <a:buChar char="Ø"/>
            </a:pPr>
            <a:r>
              <a:rPr lang="en-GB" sz="1600" dirty="0">
                <a:latin typeface="+mj-lt"/>
              </a:rPr>
              <a:t>Number of cases seen by the EH&amp;W, number of successful case closures.</a:t>
            </a:r>
            <a:endParaRPr lang="en-US" sz="1600" dirty="0">
              <a:latin typeface="+mj-lt"/>
            </a:endParaRPr>
          </a:p>
          <a:p>
            <a:pPr marL="285750" indent="-285750">
              <a:buFont typeface="Wingdings" panose="05000000000000000000" pitchFamily="2" charset="2"/>
              <a:buChar char="Ø"/>
            </a:pPr>
            <a:r>
              <a:rPr lang="en-GB" sz="1600" dirty="0">
                <a:latin typeface="+mj-lt"/>
              </a:rPr>
              <a:t>Number of HIV/Aids cases counselled during a period.</a:t>
            </a:r>
            <a:endParaRPr lang="en-US" sz="1600" dirty="0">
              <a:latin typeface="+mj-lt"/>
            </a:endParaRPr>
          </a:p>
          <a:p>
            <a:pPr marL="285750" indent="-285750">
              <a:buFont typeface="Wingdings" panose="05000000000000000000" pitchFamily="2" charset="2"/>
              <a:buChar char="Ø"/>
            </a:pPr>
            <a:r>
              <a:rPr lang="en-ZA" sz="1600" dirty="0">
                <a:latin typeface="+mj-lt"/>
              </a:rPr>
              <a:t>The accuracy of data was significantly different from one unit to the next, indicating the following variations :-</a:t>
            </a:r>
            <a:endParaRPr lang="en-US" sz="1600" dirty="0">
              <a:latin typeface="+mj-lt"/>
            </a:endParaRPr>
          </a:p>
          <a:p>
            <a:pPr marL="285750" indent="-285750">
              <a:buFont typeface="Wingdings" panose="05000000000000000000" pitchFamily="2" charset="2"/>
              <a:buChar char="Ø"/>
            </a:pPr>
            <a:r>
              <a:rPr lang="af-ZA" sz="1600" dirty="0">
                <a:latin typeface="+mj-lt"/>
              </a:rPr>
              <a:t>Employees actively utilising the wellness programme in business Unit C as it appears to have the most resources (wellness coordinator, wellness centre and there are two nurses in the clinic).</a:t>
            </a:r>
          </a:p>
          <a:p>
            <a:pPr marL="285750" indent="-285750">
              <a:buFont typeface="Wingdings" panose="05000000000000000000" pitchFamily="2" charset="2"/>
              <a:buChar char="Ø"/>
            </a:pPr>
            <a:r>
              <a:rPr lang="af-ZA" sz="1600" dirty="0">
                <a:latin typeface="+mj-lt"/>
              </a:rPr>
              <a:t>We hypothesized that the Wellness Programme budget had a significant impact on how the Wellness Programme was structured, </a:t>
            </a:r>
          </a:p>
          <a:p>
            <a:pPr marL="0" indent="0">
              <a:buNone/>
            </a:pPr>
            <a:endParaRPr lang="af-ZA" sz="1200" dirty="0">
              <a:latin typeface="+mj-lt"/>
            </a:endParaRPr>
          </a:p>
          <a:p>
            <a:endParaRPr lang="en-US" sz="1200" dirty="0"/>
          </a:p>
        </p:txBody>
      </p:sp>
    </p:spTree>
    <p:extLst>
      <p:ext uri="{BB962C8B-B14F-4D97-AF65-F5344CB8AC3E}">
        <p14:creationId xmlns:p14="http://schemas.microsoft.com/office/powerpoint/2010/main" val="360399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diagram of a work flow&#10;&#10;Description automatically generated">
            <a:extLst>
              <a:ext uri="{FF2B5EF4-FFF2-40B4-BE49-F238E27FC236}">
                <a16:creationId xmlns:a16="http://schemas.microsoft.com/office/drawing/2014/main" id="{B0619192-20A8-4A80-BC8E-9231E53636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54" y="457200"/>
            <a:ext cx="4516906" cy="5943600"/>
          </a:xfrm>
          <a:prstGeom prst="rect">
            <a:avLst/>
          </a:prstGeom>
        </p:spPr>
      </p:pic>
      <p:graphicFrame>
        <p:nvGraphicFramePr>
          <p:cNvPr id="7" name="Table 6">
            <a:extLst>
              <a:ext uri="{FF2B5EF4-FFF2-40B4-BE49-F238E27FC236}">
                <a16:creationId xmlns:a16="http://schemas.microsoft.com/office/drawing/2014/main" id="{64E29E00-9E35-4345-B577-20F7C5EE1D63}"/>
              </a:ext>
            </a:extLst>
          </p:cNvPr>
          <p:cNvGraphicFramePr>
            <a:graphicFrameLocks noGrp="1"/>
          </p:cNvGraphicFramePr>
          <p:nvPr>
            <p:extLst>
              <p:ext uri="{D42A27DB-BD31-4B8C-83A1-F6EECF244321}">
                <p14:modId xmlns:p14="http://schemas.microsoft.com/office/powerpoint/2010/main" val="3506723336"/>
              </p:ext>
            </p:extLst>
          </p:nvPr>
        </p:nvGraphicFramePr>
        <p:xfrm>
          <a:off x="6552118" y="2959611"/>
          <a:ext cx="4919003" cy="1603717"/>
        </p:xfrm>
        <a:graphic>
          <a:graphicData uri="http://schemas.openxmlformats.org/drawingml/2006/table">
            <a:tbl>
              <a:tblPr/>
              <a:tblGrid>
                <a:gridCol w="4919003">
                  <a:extLst>
                    <a:ext uri="{9D8B030D-6E8A-4147-A177-3AD203B41FA5}">
                      <a16:colId xmlns:a16="http://schemas.microsoft.com/office/drawing/2014/main" val="1344313460"/>
                    </a:ext>
                  </a:extLst>
                </a:gridCol>
              </a:tblGrid>
              <a:tr h="1603717">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chemeClr val="bg1"/>
                          </a:solidFill>
                          <a:effectLst/>
                          <a:uLnTx/>
                          <a:uFillTx/>
                          <a:latin typeface="+mj-lt"/>
                          <a:ea typeface="+mn-ea"/>
                          <a:cs typeface="+mn-cs"/>
                        </a:rPr>
                        <a:t>Structural Equation Model reflecting best predictor variables explaining employee well-being as measured at three business units of GDOH. </a:t>
                      </a:r>
                    </a:p>
                    <a:p>
                      <a:endParaRPr lang="en-US" sz="1800" dirty="0">
                        <a:latin typeface="+mj-l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15061842"/>
                  </a:ext>
                </a:extLst>
              </a:tr>
            </a:tbl>
          </a:graphicData>
        </a:graphic>
      </p:graphicFrame>
      <p:graphicFrame>
        <p:nvGraphicFramePr>
          <p:cNvPr id="10" name="Table 9">
            <a:extLst>
              <a:ext uri="{FF2B5EF4-FFF2-40B4-BE49-F238E27FC236}">
                <a16:creationId xmlns:a16="http://schemas.microsoft.com/office/drawing/2014/main" id="{AA9802ED-1E1B-4ECC-9298-137446F763FB}"/>
              </a:ext>
            </a:extLst>
          </p:cNvPr>
          <p:cNvGraphicFramePr>
            <a:graphicFrameLocks noGrp="1"/>
          </p:cNvGraphicFramePr>
          <p:nvPr>
            <p:extLst>
              <p:ext uri="{D42A27DB-BD31-4B8C-83A1-F6EECF244321}">
                <p14:modId xmlns:p14="http://schemas.microsoft.com/office/powerpoint/2010/main" val="2520014022"/>
              </p:ext>
            </p:extLst>
          </p:nvPr>
        </p:nvGraphicFramePr>
        <p:xfrm>
          <a:off x="6392698" y="821093"/>
          <a:ext cx="4919003" cy="1920240"/>
        </p:xfrm>
        <a:graphic>
          <a:graphicData uri="http://schemas.openxmlformats.org/drawingml/2006/table">
            <a:tbl>
              <a:tblPr/>
              <a:tblGrid>
                <a:gridCol w="4919003">
                  <a:extLst>
                    <a:ext uri="{9D8B030D-6E8A-4147-A177-3AD203B41FA5}">
                      <a16:colId xmlns:a16="http://schemas.microsoft.com/office/drawing/2014/main" val="3353437641"/>
                    </a:ext>
                  </a:extLst>
                </a:gridCol>
              </a:tblGrid>
              <a:tr h="1603717">
                <a:tc>
                  <a:txBody>
                    <a:bodyPr/>
                    <a:lstStyle/>
                    <a:p>
                      <a:r>
                        <a:rPr lang="en-US" sz="2000" b="1" i="0" u="none" strike="noStrike" kern="1200" baseline="0" dirty="0">
                          <a:solidFill>
                            <a:schemeClr val="bg1"/>
                          </a:solidFill>
                          <a:latin typeface="+mj-lt"/>
                          <a:ea typeface="+mn-ea"/>
                          <a:cs typeface="+mn-cs"/>
                        </a:rPr>
                        <a:t>Model diagram 3:</a:t>
                      </a:r>
                    </a:p>
                    <a:p>
                      <a:r>
                        <a:rPr lang="en-US" sz="2000" b="1" i="0" u="none" strike="noStrike" kern="1200" baseline="0" dirty="0">
                          <a:solidFill>
                            <a:schemeClr val="bg1"/>
                          </a:solidFill>
                          <a:latin typeface="+mj-lt"/>
                          <a:ea typeface="+mn-ea"/>
                          <a:cs typeface="+mn-cs"/>
                        </a:rPr>
                        <a:t> mediated effect of Psychological capacity (PSYCAP), Years of employment, job category and salary band on the effect of General well being (PGWBI) on employee Work Engagement (UWES).</a:t>
                      </a:r>
                      <a:endParaRPr lang="en-US" sz="2000" b="1" dirty="0">
                        <a:solidFill>
                          <a:schemeClr val="bg1"/>
                        </a:solidFill>
                        <a:latin typeface="+mj-l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238903190"/>
                  </a:ext>
                </a:extLst>
              </a:tr>
            </a:tbl>
          </a:graphicData>
        </a:graphic>
      </p:graphicFrame>
    </p:spTree>
    <p:extLst>
      <p:ext uri="{BB962C8B-B14F-4D97-AF65-F5344CB8AC3E}">
        <p14:creationId xmlns:p14="http://schemas.microsoft.com/office/powerpoint/2010/main" val="2420961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2132</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International Social work Conference 27 – 29 September 2023 ELANGENI HOTEL </vt:lpstr>
      <vt:lpstr> TOPIC: Employee Health and Wellness Performance Indicators for the Gauteng Department of Health </vt:lpstr>
      <vt:lpstr>BACKGROUND</vt:lpstr>
      <vt:lpstr>PURPOSE</vt:lpstr>
      <vt:lpstr>STUDY DESIGN</vt:lpstr>
      <vt:lpstr>RESEARCH QUESTIONS</vt:lpstr>
      <vt:lpstr>METHODOLOGY AND APPROACH</vt:lpstr>
      <vt:lpstr>METHODOLOGY AND APPROACH</vt:lpstr>
      <vt:lpstr>PowerPoint Presentation</vt:lpstr>
      <vt:lpstr>FINDINGS</vt:lpstr>
      <vt:lpstr>FINDINGS</vt:lpstr>
      <vt:lpstr>PowerPoint Presentation</vt:lpstr>
      <vt:lpstr>FINDINGS</vt:lpstr>
      <vt:lpstr>FINDINGS</vt:lpstr>
      <vt:lpstr>DISCUSSION</vt:lpstr>
      <vt:lpstr>HAVE THE OBJECTIVE BEEN REACHED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Social work Conference 27 – 29 September 2023 ELANGENI HOTEL </dc:title>
  <dc:creator>Seodi, Palesa (GPHEALTH)</dc:creator>
  <cp:lastModifiedBy>Seodi, Palesa (GPHEALTH)</cp:lastModifiedBy>
  <cp:revision>2</cp:revision>
  <dcterms:created xsi:type="dcterms:W3CDTF">2023-09-25T11:11:44Z</dcterms:created>
  <dcterms:modified xsi:type="dcterms:W3CDTF">2023-09-25T11:24:09Z</dcterms:modified>
</cp:coreProperties>
</file>