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8" r:id="rId1"/>
  </p:sldMasterIdLst>
  <p:sldIdLst>
    <p:sldId id="259" r:id="rId2"/>
    <p:sldId id="257" r:id="rId3"/>
    <p:sldId id="261" r:id="rId4"/>
    <p:sldId id="262" r:id="rId5"/>
    <p:sldId id="263" r:id="rId6"/>
    <p:sldId id="264" r:id="rId7"/>
    <p:sldId id="265" r:id="rId8"/>
    <p:sldId id="266" r:id="rId9"/>
    <p:sldId id="267" r:id="rId10"/>
    <p:sldId id="268" r:id="rId11"/>
    <p:sldId id="276" r:id="rId12"/>
    <p:sldId id="277" r:id="rId13"/>
    <p:sldId id="275" r:id="rId14"/>
    <p:sldId id="272" r:id="rId15"/>
    <p:sldId id="269" r:id="rId16"/>
    <p:sldId id="270" r:id="rId17"/>
    <p:sldId id="271"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81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_rels/data3.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svg"/><Relationship Id="rId16" Type="http://schemas.openxmlformats.org/officeDocument/2006/relationships/image" Target="../media/image17.svg"/><Relationship Id="rId1" Type="http://schemas.openxmlformats.org/officeDocument/2006/relationships/image" Target="../media/image2.png"/><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diagrams/_rels/drawing3.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svg"/><Relationship Id="rId16" Type="http://schemas.openxmlformats.org/officeDocument/2006/relationships/image" Target="../media/image17.svg"/><Relationship Id="rId1" Type="http://schemas.openxmlformats.org/officeDocument/2006/relationships/image" Target="../media/image2.png"/><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85EF33-7C5B-4C14-84B1-18FC83DE0A04}"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14E87FF3-2354-4405-872C-5110AB457D55}">
      <dgm:prSet/>
      <dgm:spPr/>
      <dgm:t>
        <a:bodyPr/>
        <a:lstStyle/>
        <a:p>
          <a:r>
            <a:rPr lang="en-ZA" b="1"/>
            <a:t>Presenters: P V Seodi and Prof WJH Roestenburg</a:t>
          </a:r>
          <a:endParaRPr lang="en-US"/>
        </a:p>
      </dgm:t>
    </dgm:pt>
    <dgm:pt modelId="{A3121657-CE83-4D53-80D7-DED8D9C7A4B9}" type="parTrans" cxnId="{0F8024C0-0D69-465F-B64B-97AC03FA7FEA}">
      <dgm:prSet/>
      <dgm:spPr/>
      <dgm:t>
        <a:bodyPr/>
        <a:lstStyle/>
        <a:p>
          <a:endParaRPr lang="en-US"/>
        </a:p>
      </dgm:t>
    </dgm:pt>
    <dgm:pt modelId="{CA6D550A-1C1F-4F8D-B41B-E5432D96D315}" type="sibTrans" cxnId="{0F8024C0-0D69-465F-B64B-97AC03FA7FEA}">
      <dgm:prSet/>
      <dgm:spPr/>
      <dgm:t>
        <a:bodyPr/>
        <a:lstStyle/>
        <a:p>
          <a:endParaRPr lang="en-US"/>
        </a:p>
      </dgm:t>
    </dgm:pt>
    <dgm:pt modelId="{686D7A69-C509-4F8E-8BCE-C1BCA6813BCF}">
      <dgm:prSet/>
      <dgm:spPr/>
      <dgm:t>
        <a:bodyPr/>
        <a:lstStyle/>
        <a:p>
          <a:r>
            <a:rPr lang="en-US"/>
            <a:t>Dissertation submitted in </a:t>
          </a:r>
          <a:r>
            <a:rPr lang="en-ZA"/>
            <a:t>fulfilment</a:t>
          </a:r>
          <a:r>
            <a:rPr lang="en-US"/>
            <a:t> of the requirements for the degree Master of Social Work at the </a:t>
          </a:r>
          <a:r>
            <a:rPr lang="en-US" b="1"/>
            <a:t>North-West University</a:t>
          </a:r>
          <a:endParaRPr lang="en-US"/>
        </a:p>
      </dgm:t>
    </dgm:pt>
    <dgm:pt modelId="{124124CD-E574-4631-8C31-EB50781149BF}" type="parTrans" cxnId="{5D70D3BB-0243-4D1C-8694-037AAEDFBD1A}">
      <dgm:prSet/>
      <dgm:spPr/>
      <dgm:t>
        <a:bodyPr/>
        <a:lstStyle/>
        <a:p>
          <a:endParaRPr lang="en-US"/>
        </a:p>
      </dgm:t>
    </dgm:pt>
    <dgm:pt modelId="{ABC0BA03-B511-45EC-B4B4-2C01040FE2F4}" type="sibTrans" cxnId="{5D70D3BB-0243-4D1C-8694-037AAEDFBD1A}">
      <dgm:prSet/>
      <dgm:spPr/>
      <dgm:t>
        <a:bodyPr/>
        <a:lstStyle/>
        <a:p>
          <a:endParaRPr lang="en-US"/>
        </a:p>
      </dgm:t>
    </dgm:pt>
    <dgm:pt modelId="{3B6DD89B-737F-484B-9B93-51BE0B974FA7}">
      <dgm:prSet/>
      <dgm:spPr/>
      <dgm:t>
        <a:bodyPr/>
        <a:lstStyle/>
        <a:p>
          <a:r>
            <a:rPr lang="en-US" b="1"/>
            <a:t>orcid.org/ 0000-0003-0427-751X</a:t>
          </a:r>
          <a:endParaRPr lang="en-US"/>
        </a:p>
      </dgm:t>
    </dgm:pt>
    <dgm:pt modelId="{50900550-1188-4204-BF77-826E50146EBC}" type="parTrans" cxnId="{5304E6E0-63A8-456B-9DCE-C87F6B0124CE}">
      <dgm:prSet/>
      <dgm:spPr/>
      <dgm:t>
        <a:bodyPr/>
        <a:lstStyle/>
        <a:p>
          <a:endParaRPr lang="en-US"/>
        </a:p>
      </dgm:t>
    </dgm:pt>
    <dgm:pt modelId="{42F6C20C-8ED8-46BD-B57E-877AF03B4E9C}" type="sibTrans" cxnId="{5304E6E0-63A8-456B-9DCE-C87F6B0124CE}">
      <dgm:prSet/>
      <dgm:spPr/>
      <dgm:t>
        <a:bodyPr/>
        <a:lstStyle/>
        <a:p>
          <a:endParaRPr lang="en-US"/>
        </a:p>
      </dgm:t>
    </dgm:pt>
    <dgm:pt modelId="{1F7B1606-2CF5-437F-98EF-895543FA3FC1}" type="pres">
      <dgm:prSet presAssocID="{9585EF33-7C5B-4C14-84B1-18FC83DE0A04}" presName="linear" presStyleCnt="0">
        <dgm:presLayoutVars>
          <dgm:animLvl val="lvl"/>
          <dgm:resizeHandles val="exact"/>
        </dgm:presLayoutVars>
      </dgm:prSet>
      <dgm:spPr/>
    </dgm:pt>
    <dgm:pt modelId="{526034D6-2D84-4460-81FE-9A2983AA40C8}" type="pres">
      <dgm:prSet presAssocID="{14E87FF3-2354-4405-872C-5110AB457D55}" presName="parentText" presStyleLbl="node1" presStyleIdx="0" presStyleCnt="3">
        <dgm:presLayoutVars>
          <dgm:chMax val="0"/>
          <dgm:bulletEnabled val="1"/>
        </dgm:presLayoutVars>
      </dgm:prSet>
      <dgm:spPr/>
    </dgm:pt>
    <dgm:pt modelId="{1AD6240F-20E3-4468-B063-864D0F66C0B6}" type="pres">
      <dgm:prSet presAssocID="{CA6D550A-1C1F-4F8D-B41B-E5432D96D315}" presName="spacer" presStyleCnt="0"/>
      <dgm:spPr/>
    </dgm:pt>
    <dgm:pt modelId="{CBAE6063-C239-44D3-9C92-DFF47F8680D1}" type="pres">
      <dgm:prSet presAssocID="{686D7A69-C509-4F8E-8BCE-C1BCA6813BCF}" presName="parentText" presStyleLbl="node1" presStyleIdx="1" presStyleCnt="3">
        <dgm:presLayoutVars>
          <dgm:chMax val="0"/>
          <dgm:bulletEnabled val="1"/>
        </dgm:presLayoutVars>
      </dgm:prSet>
      <dgm:spPr/>
    </dgm:pt>
    <dgm:pt modelId="{475A3625-719B-4A41-90F1-D21B8691FA4C}" type="pres">
      <dgm:prSet presAssocID="{ABC0BA03-B511-45EC-B4B4-2C01040FE2F4}" presName="spacer" presStyleCnt="0"/>
      <dgm:spPr/>
    </dgm:pt>
    <dgm:pt modelId="{DBCA919F-E591-4876-9B68-CD9867F83F58}" type="pres">
      <dgm:prSet presAssocID="{3B6DD89B-737F-484B-9B93-51BE0B974FA7}" presName="parentText" presStyleLbl="node1" presStyleIdx="2" presStyleCnt="3">
        <dgm:presLayoutVars>
          <dgm:chMax val="0"/>
          <dgm:bulletEnabled val="1"/>
        </dgm:presLayoutVars>
      </dgm:prSet>
      <dgm:spPr/>
    </dgm:pt>
  </dgm:ptLst>
  <dgm:cxnLst>
    <dgm:cxn modelId="{E1E61C29-48EF-497E-89A1-35B82B0A68B3}" type="presOf" srcId="{686D7A69-C509-4F8E-8BCE-C1BCA6813BCF}" destId="{CBAE6063-C239-44D3-9C92-DFF47F8680D1}" srcOrd="0" destOrd="0" presId="urn:microsoft.com/office/officeart/2005/8/layout/vList2"/>
    <dgm:cxn modelId="{6FEF624F-FF29-4452-A96C-ACC78B46D54F}" type="presOf" srcId="{9585EF33-7C5B-4C14-84B1-18FC83DE0A04}" destId="{1F7B1606-2CF5-437F-98EF-895543FA3FC1}" srcOrd="0" destOrd="0" presId="urn:microsoft.com/office/officeart/2005/8/layout/vList2"/>
    <dgm:cxn modelId="{5D70D3BB-0243-4D1C-8694-037AAEDFBD1A}" srcId="{9585EF33-7C5B-4C14-84B1-18FC83DE0A04}" destId="{686D7A69-C509-4F8E-8BCE-C1BCA6813BCF}" srcOrd="1" destOrd="0" parTransId="{124124CD-E574-4631-8C31-EB50781149BF}" sibTransId="{ABC0BA03-B511-45EC-B4B4-2C01040FE2F4}"/>
    <dgm:cxn modelId="{0F8024C0-0D69-465F-B64B-97AC03FA7FEA}" srcId="{9585EF33-7C5B-4C14-84B1-18FC83DE0A04}" destId="{14E87FF3-2354-4405-872C-5110AB457D55}" srcOrd="0" destOrd="0" parTransId="{A3121657-CE83-4D53-80D7-DED8D9C7A4B9}" sibTransId="{CA6D550A-1C1F-4F8D-B41B-E5432D96D315}"/>
    <dgm:cxn modelId="{7D5684CE-9DB2-4609-AE10-EAA2C7CE3121}" type="presOf" srcId="{14E87FF3-2354-4405-872C-5110AB457D55}" destId="{526034D6-2D84-4460-81FE-9A2983AA40C8}" srcOrd="0" destOrd="0" presId="urn:microsoft.com/office/officeart/2005/8/layout/vList2"/>
    <dgm:cxn modelId="{5304E6E0-63A8-456B-9DCE-C87F6B0124CE}" srcId="{9585EF33-7C5B-4C14-84B1-18FC83DE0A04}" destId="{3B6DD89B-737F-484B-9B93-51BE0B974FA7}" srcOrd="2" destOrd="0" parTransId="{50900550-1188-4204-BF77-826E50146EBC}" sibTransId="{42F6C20C-8ED8-46BD-B57E-877AF03B4E9C}"/>
    <dgm:cxn modelId="{6EE740E9-726C-451A-A796-C7E777781696}" type="presOf" srcId="{3B6DD89B-737F-484B-9B93-51BE0B974FA7}" destId="{DBCA919F-E591-4876-9B68-CD9867F83F58}" srcOrd="0" destOrd="0" presId="urn:microsoft.com/office/officeart/2005/8/layout/vList2"/>
    <dgm:cxn modelId="{9FAE7408-EF2F-4E87-8829-C40C481476EE}" type="presParOf" srcId="{1F7B1606-2CF5-437F-98EF-895543FA3FC1}" destId="{526034D6-2D84-4460-81FE-9A2983AA40C8}" srcOrd="0" destOrd="0" presId="urn:microsoft.com/office/officeart/2005/8/layout/vList2"/>
    <dgm:cxn modelId="{F433B145-4BE1-4155-9D02-3433E00E1447}" type="presParOf" srcId="{1F7B1606-2CF5-437F-98EF-895543FA3FC1}" destId="{1AD6240F-20E3-4468-B063-864D0F66C0B6}" srcOrd="1" destOrd="0" presId="urn:microsoft.com/office/officeart/2005/8/layout/vList2"/>
    <dgm:cxn modelId="{0CD5DCFF-5A6B-4EBE-BB43-4B934374132E}" type="presParOf" srcId="{1F7B1606-2CF5-437F-98EF-895543FA3FC1}" destId="{CBAE6063-C239-44D3-9C92-DFF47F8680D1}" srcOrd="2" destOrd="0" presId="urn:microsoft.com/office/officeart/2005/8/layout/vList2"/>
    <dgm:cxn modelId="{3B0B1229-84B4-4474-AADF-E1779E8E217C}" type="presParOf" srcId="{1F7B1606-2CF5-437F-98EF-895543FA3FC1}" destId="{475A3625-719B-4A41-90F1-D21B8691FA4C}" srcOrd="3" destOrd="0" presId="urn:microsoft.com/office/officeart/2005/8/layout/vList2"/>
    <dgm:cxn modelId="{5FD504E6-DE99-462A-ABA4-C8B342A17BA6}" type="presParOf" srcId="{1F7B1606-2CF5-437F-98EF-895543FA3FC1}" destId="{DBCA919F-E591-4876-9B68-CD9867F83F5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3258F1B-8510-4858-9902-0820175F5A5E}" type="doc">
      <dgm:prSet loTypeId="urn:microsoft.com/office/officeart/2016/7/layout/RepeatingBendingProcessNew" loCatId="process" qsTypeId="urn:microsoft.com/office/officeart/2005/8/quickstyle/simple1" qsCatId="simple" csTypeId="urn:microsoft.com/office/officeart/2005/8/colors/colorful2" csCatId="colorful" phldr="1"/>
      <dgm:spPr/>
      <dgm:t>
        <a:bodyPr/>
        <a:lstStyle/>
        <a:p>
          <a:endParaRPr lang="en-US"/>
        </a:p>
      </dgm:t>
    </dgm:pt>
    <dgm:pt modelId="{9B4ECA53-C2F4-448D-A449-729850DB1261}">
      <dgm:prSet custT="1"/>
      <dgm:spPr/>
      <dgm:t>
        <a:bodyPr/>
        <a:lstStyle/>
        <a:p>
          <a:r>
            <a:rPr lang="en-US" sz="1400" dirty="0"/>
            <a:t>The researcher explored the relationships amongst biographical data, objective indicators of EH&amp;W programme performance and perceived (subjective) social wellbeing of three business units identified in the </a:t>
          </a:r>
          <a:r>
            <a:rPr lang="en-US" sz="1400" dirty="0" err="1"/>
            <a:t>organisation</a:t>
          </a:r>
          <a:r>
            <a:rPr lang="en-US" sz="1400" dirty="0"/>
            <a:t>, Units A, B and C.</a:t>
          </a:r>
        </a:p>
      </dgm:t>
    </dgm:pt>
    <dgm:pt modelId="{B208DCCF-5DA0-48D5-9BF2-4529F5B616B2}" type="parTrans" cxnId="{AA00F32F-CB0C-469C-9A25-5D0BBD72EA2D}">
      <dgm:prSet/>
      <dgm:spPr/>
      <dgm:t>
        <a:bodyPr/>
        <a:lstStyle/>
        <a:p>
          <a:endParaRPr lang="en-US"/>
        </a:p>
      </dgm:t>
    </dgm:pt>
    <dgm:pt modelId="{0FF58CDC-4C44-47DB-B61C-C92CD2B8445F}" type="sibTrans" cxnId="{AA00F32F-CB0C-469C-9A25-5D0BBD72EA2D}">
      <dgm:prSet/>
      <dgm:spPr/>
      <dgm:t>
        <a:bodyPr/>
        <a:lstStyle/>
        <a:p>
          <a:endParaRPr lang="en-US"/>
        </a:p>
      </dgm:t>
    </dgm:pt>
    <dgm:pt modelId="{DA3A27AD-199F-40FF-86A6-3714B142983E}">
      <dgm:prSet custT="1"/>
      <dgm:spPr/>
      <dgm:t>
        <a:bodyPr/>
        <a:lstStyle/>
        <a:p>
          <a:r>
            <a:rPr lang="en-US" sz="1600" dirty="0"/>
            <a:t>The study approach and design was Quantitative and used a Cross Sectional Survey-Design and exploratory</a:t>
          </a:r>
        </a:p>
      </dgm:t>
    </dgm:pt>
    <dgm:pt modelId="{3216646D-D739-4A47-AC14-0B21E44B1641}" type="parTrans" cxnId="{32EF4FA9-A0BF-4A46-8B1A-75025AC3ED94}">
      <dgm:prSet/>
      <dgm:spPr/>
      <dgm:t>
        <a:bodyPr/>
        <a:lstStyle/>
        <a:p>
          <a:endParaRPr lang="en-US"/>
        </a:p>
      </dgm:t>
    </dgm:pt>
    <dgm:pt modelId="{CFA1BD4B-CFAC-4BFD-80D8-79F249E1E2E3}" type="sibTrans" cxnId="{32EF4FA9-A0BF-4A46-8B1A-75025AC3ED94}">
      <dgm:prSet/>
      <dgm:spPr/>
      <dgm:t>
        <a:bodyPr/>
        <a:lstStyle/>
        <a:p>
          <a:endParaRPr lang="en-US"/>
        </a:p>
      </dgm:t>
    </dgm:pt>
    <dgm:pt modelId="{D432A921-0ADD-4C31-B5FC-6766BB2920EF}">
      <dgm:prSet custT="1"/>
      <dgm:spPr/>
      <dgm:t>
        <a:bodyPr/>
        <a:lstStyle/>
        <a:p>
          <a:r>
            <a:rPr lang="en-US" sz="1600" dirty="0"/>
            <a:t>The researcher was not concerned with the </a:t>
          </a:r>
          <a:r>
            <a:rPr lang="en-US" sz="1600" dirty="0" err="1"/>
            <a:t>generalisation</a:t>
          </a:r>
          <a:r>
            <a:rPr lang="en-US" sz="1600" dirty="0"/>
            <a:t> of the results to all the employees, but rather to the business units being selected.</a:t>
          </a:r>
        </a:p>
      </dgm:t>
    </dgm:pt>
    <dgm:pt modelId="{1420ADE1-5E74-4B8D-A18D-3558573C1BB5}" type="parTrans" cxnId="{CF5BCED2-EFA4-4842-BCE3-EB3C2D6C01C8}">
      <dgm:prSet/>
      <dgm:spPr/>
      <dgm:t>
        <a:bodyPr/>
        <a:lstStyle/>
        <a:p>
          <a:endParaRPr lang="en-US"/>
        </a:p>
      </dgm:t>
    </dgm:pt>
    <dgm:pt modelId="{9170A4D1-B05E-430D-BD29-5FAC69A0666D}" type="sibTrans" cxnId="{CF5BCED2-EFA4-4842-BCE3-EB3C2D6C01C8}">
      <dgm:prSet/>
      <dgm:spPr/>
      <dgm:t>
        <a:bodyPr/>
        <a:lstStyle/>
        <a:p>
          <a:endParaRPr lang="en-US"/>
        </a:p>
      </dgm:t>
    </dgm:pt>
    <dgm:pt modelId="{D755CEF8-53A5-485B-961F-3193D5BB2E56}">
      <dgm:prSet custT="1"/>
      <dgm:spPr/>
      <dgm:t>
        <a:bodyPr/>
        <a:lstStyle/>
        <a:p>
          <a:r>
            <a:rPr lang="en-US" sz="1600" dirty="0"/>
            <a:t>The researcher obtained three sample groups from three business units for comparison purposes and for purposes of collecting indicator data</a:t>
          </a:r>
          <a:r>
            <a:rPr lang="en-US" sz="1200" dirty="0"/>
            <a:t>. </a:t>
          </a:r>
        </a:p>
      </dgm:t>
    </dgm:pt>
    <dgm:pt modelId="{9A1C4343-555B-4CB4-AD20-4D4C38424D4B}" type="parTrans" cxnId="{050C4E97-6639-4B48-B5A2-02059A6C41E3}">
      <dgm:prSet/>
      <dgm:spPr/>
      <dgm:t>
        <a:bodyPr/>
        <a:lstStyle/>
        <a:p>
          <a:endParaRPr lang="en-US"/>
        </a:p>
      </dgm:t>
    </dgm:pt>
    <dgm:pt modelId="{BE0F67B6-7E35-47F2-B9FB-792482C51E9B}" type="sibTrans" cxnId="{050C4E97-6639-4B48-B5A2-02059A6C41E3}">
      <dgm:prSet/>
      <dgm:spPr/>
      <dgm:t>
        <a:bodyPr/>
        <a:lstStyle/>
        <a:p>
          <a:endParaRPr lang="en-US"/>
        </a:p>
      </dgm:t>
    </dgm:pt>
    <dgm:pt modelId="{865D0F7B-5286-4879-BC29-20874D349036}">
      <dgm:prSet custT="1"/>
      <dgm:spPr/>
      <dgm:t>
        <a:bodyPr/>
        <a:lstStyle/>
        <a:p>
          <a:r>
            <a:rPr lang="en-US" sz="1400" dirty="0"/>
            <a:t>Business Unit A was selected on the basis that it is a unit that is under-resourced and under-performing as per the performance indicators outlined in the design. Business Unit B was considered on the basis that it is average resourced and lastly Business Unit C, was identified as a well-resourced unit as per the performance criteria</a:t>
          </a:r>
        </a:p>
      </dgm:t>
    </dgm:pt>
    <dgm:pt modelId="{8313259C-AF56-420D-9951-9131D10DAFBD}" type="parTrans" cxnId="{CB1AAF4A-63AB-4F94-825D-52DF7AB5221F}">
      <dgm:prSet/>
      <dgm:spPr/>
      <dgm:t>
        <a:bodyPr/>
        <a:lstStyle/>
        <a:p>
          <a:endParaRPr lang="en-US"/>
        </a:p>
      </dgm:t>
    </dgm:pt>
    <dgm:pt modelId="{A7987F67-599E-4A7F-AB04-4B4D6449A0DC}" type="sibTrans" cxnId="{CB1AAF4A-63AB-4F94-825D-52DF7AB5221F}">
      <dgm:prSet/>
      <dgm:spPr/>
      <dgm:t>
        <a:bodyPr/>
        <a:lstStyle/>
        <a:p>
          <a:endParaRPr lang="en-US"/>
        </a:p>
      </dgm:t>
    </dgm:pt>
    <dgm:pt modelId="{840C886B-62C2-451D-8FE0-1F2A775C9D95}">
      <dgm:prSet/>
      <dgm:spPr/>
      <dgm:t>
        <a:bodyPr/>
        <a:lstStyle/>
        <a:p>
          <a:r>
            <a:rPr lang="en-US"/>
            <a:t>We performed Structural Equation Modelling by means of IBM AMOS 21 statistical software. </a:t>
          </a:r>
        </a:p>
      </dgm:t>
    </dgm:pt>
    <dgm:pt modelId="{3955DFD4-BB4A-47F0-88DA-DF6405DF0077}" type="parTrans" cxnId="{AA9B7271-3A81-49AA-AA2F-2D9B07797994}">
      <dgm:prSet/>
      <dgm:spPr/>
      <dgm:t>
        <a:bodyPr/>
        <a:lstStyle/>
        <a:p>
          <a:endParaRPr lang="en-US"/>
        </a:p>
      </dgm:t>
    </dgm:pt>
    <dgm:pt modelId="{05E89238-2384-4414-AA91-7C0700AD1016}" type="sibTrans" cxnId="{AA9B7271-3A81-49AA-AA2F-2D9B07797994}">
      <dgm:prSet/>
      <dgm:spPr/>
      <dgm:t>
        <a:bodyPr/>
        <a:lstStyle/>
        <a:p>
          <a:endParaRPr lang="en-US"/>
        </a:p>
      </dgm:t>
    </dgm:pt>
    <dgm:pt modelId="{C9B20DCD-A3E1-452E-9D07-84352346C19D}" type="pres">
      <dgm:prSet presAssocID="{B3258F1B-8510-4858-9902-0820175F5A5E}" presName="Name0" presStyleCnt="0">
        <dgm:presLayoutVars>
          <dgm:dir/>
          <dgm:resizeHandles val="exact"/>
        </dgm:presLayoutVars>
      </dgm:prSet>
      <dgm:spPr/>
    </dgm:pt>
    <dgm:pt modelId="{AE0B8FBB-A169-41E7-BC0D-F8D9DC9C95DD}" type="pres">
      <dgm:prSet presAssocID="{9B4ECA53-C2F4-448D-A449-729850DB1261}" presName="node" presStyleLbl="node1" presStyleIdx="0" presStyleCnt="6" custScaleX="136213" custScaleY="139519">
        <dgm:presLayoutVars>
          <dgm:bulletEnabled val="1"/>
        </dgm:presLayoutVars>
      </dgm:prSet>
      <dgm:spPr/>
    </dgm:pt>
    <dgm:pt modelId="{2BAED116-B4C1-4EA9-9CF3-8B6E0D8E5660}" type="pres">
      <dgm:prSet presAssocID="{0FF58CDC-4C44-47DB-B61C-C92CD2B8445F}" presName="sibTrans" presStyleLbl="sibTrans1D1" presStyleIdx="0" presStyleCnt="5"/>
      <dgm:spPr/>
    </dgm:pt>
    <dgm:pt modelId="{6DD00E45-E07D-4E7F-A0FA-705A6E4C38AE}" type="pres">
      <dgm:prSet presAssocID="{0FF58CDC-4C44-47DB-B61C-C92CD2B8445F}" presName="connectorText" presStyleLbl="sibTrans1D1" presStyleIdx="0" presStyleCnt="5"/>
      <dgm:spPr/>
    </dgm:pt>
    <dgm:pt modelId="{C6111A3C-C242-40FC-97D9-ABBA0908AC1A}" type="pres">
      <dgm:prSet presAssocID="{DA3A27AD-199F-40FF-86A6-3714B142983E}" presName="node" presStyleLbl="node1" presStyleIdx="1" presStyleCnt="6">
        <dgm:presLayoutVars>
          <dgm:bulletEnabled val="1"/>
        </dgm:presLayoutVars>
      </dgm:prSet>
      <dgm:spPr/>
    </dgm:pt>
    <dgm:pt modelId="{F6CA26E1-B299-475B-B8CB-CB8F11B681B7}" type="pres">
      <dgm:prSet presAssocID="{CFA1BD4B-CFAC-4BFD-80D8-79F249E1E2E3}" presName="sibTrans" presStyleLbl="sibTrans1D1" presStyleIdx="1" presStyleCnt="5"/>
      <dgm:spPr/>
    </dgm:pt>
    <dgm:pt modelId="{177F545A-D049-4EF9-B6C7-16F5C6211C28}" type="pres">
      <dgm:prSet presAssocID="{CFA1BD4B-CFAC-4BFD-80D8-79F249E1E2E3}" presName="connectorText" presStyleLbl="sibTrans1D1" presStyleIdx="1" presStyleCnt="5"/>
      <dgm:spPr/>
    </dgm:pt>
    <dgm:pt modelId="{87652B77-8D89-4C38-AD8B-88B3EEE7FB38}" type="pres">
      <dgm:prSet presAssocID="{D432A921-0ADD-4C31-B5FC-6766BB2920EF}" presName="node" presStyleLbl="node1" presStyleIdx="2" presStyleCnt="6" custScaleY="121680">
        <dgm:presLayoutVars>
          <dgm:bulletEnabled val="1"/>
        </dgm:presLayoutVars>
      </dgm:prSet>
      <dgm:spPr/>
    </dgm:pt>
    <dgm:pt modelId="{E7070EDA-EDF9-4EE7-9832-69497D2CB30F}" type="pres">
      <dgm:prSet presAssocID="{9170A4D1-B05E-430D-BD29-5FAC69A0666D}" presName="sibTrans" presStyleLbl="sibTrans1D1" presStyleIdx="2" presStyleCnt="5"/>
      <dgm:spPr/>
    </dgm:pt>
    <dgm:pt modelId="{B53DB781-0BC4-48EB-9008-510DCFB40B46}" type="pres">
      <dgm:prSet presAssocID="{9170A4D1-B05E-430D-BD29-5FAC69A0666D}" presName="connectorText" presStyleLbl="sibTrans1D1" presStyleIdx="2" presStyleCnt="5"/>
      <dgm:spPr/>
    </dgm:pt>
    <dgm:pt modelId="{D9C82A9D-EDD2-4619-806A-0DFED3A9C717}" type="pres">
      <dgm:prSet presAssocID="{D755CEF8-53A5-485B-961F-3193D5BB2E56}" presName="node" presStyleLbl="node1" presStyleIdx="3" presStyleCnt="6">
        <dgm:presLayoutVars>
          <dgm:bulletEnabled val="1"/>
        </dgm:presLayoutVars>
      </dgm:prSet>
      <dgm:spPr/>
    </dgm:pt>
    <dgm:pt modelId="{F0373D89-416A-45F1-A13F-A6987015BFA7}" type="pres">
      <dgm:prSet presAssocID="{BE0F67B6-7E35-47F2-B9FB-792482C51E9B}" presName="sibTrans" presStyleLbl="sibTrans1D1" presStyleIdx="3" presStyleCnt="5"/>
      <dgm:spPr/>
    </dgm:pt>
    <dgm:pt modelId="{07B0C371-C458-4E8D-BD88-F8AE43CA443F}" type="pres">
      <dgm:prSet presAssocID="{BE0F67B6-7E35-47F2-B9FB-792482C51E9B}" presName="connectorText" presStyleLbl="sibTrans1D1" presStyleIdx="3" presStyleCnt="5"/>
      <dgm:spPr/>
    </dgm:pt>
    <dgm:pt modelId="{F2DF66F1-E161-4F72-B8FF-62A1B585319E}" type="pres">
      <dgm:prSet presAssocID="{865D0F7B-5286-4879-BC29-20874D349036}" presName="node" presStyleLbl="node1" presStyleIdx="4" presStyleCnt="6" custScaleY="138943" custLinFactNeighborX="3248" custLinFactNeighborY="773">
        <dgm:presLayoutVars>
          <dgm:bulletEnabled val="1"/>
        </dgm:presLayoutVars>
      </dgm:prSet>
      <dgm:spPr/>
    </dgm:pt>
    <dgm:pt modelId="{4E5CE443-0141-4BF0-9FEE-46F70967AF66}" type="pres">
      <dgm:prSet presAssocID="{A7987F67-599E-4A7F-AB04-4B4D6449A0DC}" presName="sibTrans" presStyleLbl="sibTrans1D1" presStyleIdx="4" presStyleCnt="5"/>
      <dgm:spPr/>
    </dgm:pt>
    <dgm:pt modelId="{2DF2A2CD-4B48-4314-A816-2781534630D9}" type="pres">
      <dgm:prSet presAssocID="{A7987F67-599E-4A7F-AB04-4B4D6449A0DC}" presName="connectorText" presStyleLbl="sibTrans1D1" presStyleIdx="4" presStyleCnt="5"/>
      <dgm:spPr/>
    </dgm:pt>
    <dgm:pt modelId="{B71129CB-3E6D-48CA-B34B-6C4C3F9C7A08}" type="pres">
      <dgm:prSet presAssocID="{840C886B-62C2-451D-8FE0-1F2A775C9D95}" presName="node" presStyleLbl="node1" presStyleIdx="5" presStyleCnt="6">
        <dgm:presLayoutVars>
          <dgm:bulletEnabled val="1"/>
        </dgm:presLayoutVars>
      </dgm:prSet>
      <dgm:spPr/>
    </dgm:pt>
  </dgm:ptLst>
  <dgm:cxnLst>
    <dgm:cxn modelId="{0F6C280F-008D-40E1-9278-FEE335A73014}" type="presOf" srcId="{A7987F67-599E-4A7F-AB04-4B4D6449A0DC}" destId="{4E5CE443-0141-4BF0-9FEE-46F70967AF66}" srcOrd="0" destOrd="0" presId="urn:microsoft.com/office/officeart/2016/7/layout/RepeatingBendingProcessNew"/>
    <dgm:cxn modelId="{37736129-A241-4561-9E69-4623944B09D5}" type="presOf" srcId="{DA3A27AD-199F-40FF-86A6-3714B142983E}" destId="{C6111A3C-C242-40FC-97D9-ABBA0908AC1A}" srcOrd="0" destOrd="0" presId="urn:microsoft.com/office/officeart/2016/7/layout/RepeatingBendingProcessNew"/>
    <dgm:cxn modelId="{1BEACE29-A4FD-4268-8566-AFA905C67C3F}" type="presOf" srcId="{A7987F67-599E-4A7F-AB04-4B4D6449A0DC}" destId="{2DF2A2CD-4B48-4314-A816-2781534630D9}" srcOrd="1" destOrd="0" presId="urn:microsoft.com/office/officeart/2016/7/layout/RepeatingBendingProcessNew"/>
    <dgm:cxn modelId="{AA00F32F-CB0C-469C-9A25-5D0BBD72EA2D}" srcId="{B3258F1B-8510-4858-9902-0820175F5A5E}" destId="{9B4ECA53-C2F4-448D-A449-729850DB1261}" srcOrd="0" destOrd="0" parTransId="{B208DCCF-5DA0-48D5-9BF2-4529F5B616B2}" sibTransId="{0FF58CDC-4C44-47DB-B61C-C92CD2B8445F}"/>
    <dgm:cxn modelId="{0B7D2535-D8A0-4B63-A0E7-D083C69DA5AA}" type="presOf" srcId="{840C886B-62C2-451D-8FE0-1F2A775C9D95}" destId="{B71129CB-3E6D-48CA-B34B-6C4C3F9C7A08}" srcOrd="0" destOrd="0" presId="urn:microsoft.com/office/officeart/2016/7/layout/RepeatingBendingProcessNew"/>
    <dgm:cxn modelId="{E57CA637-5C3F-4769-89F1-B964D8EA2CE3}" type="presOf" srcId="{B3258F1B-8510-4858-9902-0820175F5A5E}" destId="{C9B20DCD-A3E1-452E-9D07-84352346C19D}" srcOrd="0" destOrd="0" presId="urn:microsoft.com/office/officeart/2016/7/layout/RepeatingBendingProcessNew"/>
    <dgm:cxn modelId="{59592060-60E8-40F7-9DB4-2E1947FE5516}" type="presOf" srcId="{865D0F7B-5286-4879-BC29-20874D349036}" destId="{F2DF66F1-E161-4F72-B8FF-62A1B585319E}" srcOrd="0" destOrd="0" presId="urn:microsoft.com/office/officeart/2016/7/layout/RepeatingBendingProcessNew"/>
    <dgm:cxn modelId="{B2727364-D847-4E40-9D04-7E01A9DB1CBD}" type="presOf" srcId="{CFA1BD4B-CFAC-4BFD-80D8-79F249E1E2E3}" destId="{F6CA26E1-B299-475B-B8CB-CB8F11B681B7}" srcOrd="0" destOrd="0" presId="urn:microsoft.com/office/officeart/2016/7/layout/RepeatingBendingProcessNew"/>
    <dgm:cxn modelId="{CB1AAF4A-63AB-4F94-825D-52DF7AB5221F}" srcId="{B3258F1B-8510-4858-9902-0820175F5A5E}" destId="{865D0F7B-5286-4879-BC29-20874D349036}" srcOrd="4" destOrd="0" parTransId="{8313259C-AF56-420D-9951-9131D10DAFBD}" sibTransId="{A7987F67-599E-4A7F-AB04-4B4D6449A0DC}"/>
    <dgm:cxn modelId="{1620CB4C-5969-4E9B-80E0-1C5E9679EED4}" type="presOf" srcId="{9170A4D1-B05E-430D-BD29-5FAC69A0666D}" destId="{B53DB781-0BC4-48EB-9008-510DCFB40B46}" srcOrd="1" destOrd="0" presId="urn:microsoft.com/office/officeart/2016/7/layout/RepeatingBendingProcessNew"/>
    <dgm:cxn modelId="{AA9B7271-3A81-49AA-AA2F-2D9B07797994}" srcId="{B3258F1B-8510-4858-9902-0820175F5A5E}" destId="{840C886B-62C2-451D-8FE0-1F2A775C9D95}" srcOrd="5" destOrd="0" parTransId="{3955DFD4-BB4A-47F0-88DA-DF6405DF0077}" sibTransId="{05E89238-2384-4414-AA91-7C0700AD1016}"/>
    <dgm:cxn modelId="{8AD1CD51-3A69-4E3F-8BE1-541CD36A3064}" type="presOf" srcId="{CFA1BD4B-CFAC-4BFD-80D8-79F249E1E2E3}" destId="{177F545A-D049-4EF9-B6C7-16F5C6211C28}" srcOrd="1" destOrd="0" presId="urn:microsoft.com/office/officeart/2016/7/layout/RepeatingBendingProcessNew"/>
    <dgm:cxn modelId="{A4ED347A-7DAE-423E-84B1-E861F53DEFFA}" type="presOf" srcId="{BE0F67B6-7E35-47F2-B9FB-792482C51E9B}" destId="{07B0C371-C458-4E8D-BD88-F8AE43CA443F}" srcOrd="1" destOrd="0" presId="urn:microsoft.com/office/officeart/2016/7/layout/RepeatingBendingProcessNew"/>
    <dgm:cxn modelId="{050C4E97-6639-4B48-B5A2-02059A6C41E3}" srcId="{B3258F1B-8510-4858-9902-0820175F5A5E}" destId="{D755CEF8-53A5-485B-961F-3193D5BB2E56}" srcOrd="3" destOrd="0" parTransId="{9A1C4343-555B-4CB4-AD20-4D4C38424D4B}" sibTransId="{BE0F67B6-7E35-47F2-B9FB-792482C51E9B}"/>
    <dgm:cxn modelId="{1309619F-DF63-4371-9475-70664E368C95}" type="presOf" srcId="{9B4ECA53-C2F4-448D-A449-729850DB1261}" destId="{AE0B8FBB-A169-41E7-BC0D-F8D9DC9C95DD}" srcOrd="0" destOrd="0" presId="urn:microsoft.com/office/officeart/2016/7/layout/RepeatingBendingProcessNew"/>
    <dgm:cxn modelId="{32EF4FA9-A0BF-4A46-8B1A-75025AC3ED94}" srcId="{B3258F1B-8510-4858-9902-0820175F5A5E}" destId="{DA3A27AD-199F-40FF-86A6-3714B142983E}" srcOrd="1" destOrd="0" parTransId="{3216646D-D739-4A47-AC14-0B21E44B1641}" sibTransId="{CFA1BD4B-CFAC-4BFD-80D8-79F249E1E2E3}"/>
    <dgm:cxn modelId="{40B2D6B2-F5FB-4D7B-8F88-E6FB4CDCFCAB}" type="presOf" srcId="{0FF58CDC-4C44-47DB-B61C-C92CD2B8445F}" destId="{2BAED116-B4C1-4EA9-9CF3-8B6E0D8E5660}" srcOrd="0" destOrd="0" presId="urn:microsoft.com/office/officeart/2016/7/layout/RepeatingBendingProcessNew"/>
    <dgm:cxn modelId="{09EBCDC4-6CF2-4AE2-BE0B-35ABDF2929AB}" type="presOf" srcId="{BE0F67B6-7E35-47F2-B9FB-792482C51E9B}" destId="{F0373D89-416A-45F1-A13F-A6987015BFA7}" srcOrd="0" destOrd="0" presId="urn:microsoft.com/office/officeart/2016/7/layout/RepeatingBendingProcessNew"/>
    <dgm:cxn modelId="{7D7FECCA-DF18-42FE-9C20-D8205DE02B8C}" type="presOf" srcId="{D432A921-0ADD-4C31-B5FC-6766BB2920EF}" destId="{87652B77-8D89-4C38-AD8B-88B3EEE7FB38}" srcOrd="0" destOrd="0" presId="urn:microsoft.com/office/officeart/2016/7/layout/RepeatingBendingProcessNew"/>
    <dgm:cxn modelId="{CF5BCED2-EFA4-4842-BCE3-EB3C2D6C01C8}" srcId="{B3258F1B-8510-4858-9902-0820175F5A5E}" destId="{D432A921-0ADD-4C31-B5FC-6766BB2920EF}" srcOrd="2" destOrd="0" parTransId="{1420ADE1-5E74-4B8D-A18D-3558573C1BB5}" sibTransId="{9170A4D1-B05E-430D-BD29-5FAC69A0666D}"/>
    <dgm:cxn modelId="{69D41FD9-2927-4F63-AC23-25F4E3E97DD6}" type="presOf" srcId="{9170A4D1-B05E-430D-BD29-5FAC69A0666D}" destId="{E7070EDA-EDF9-4EE7-9832-69497D2CB30F}" srcOrd="0" destOrd="0" presId="urn:microsoft.com/office/officeart/2016/7/layout/RepeatingBendingProcessNew"/>
    <dgm:cxn modelId="{75CCEDDF-F43E-49B1-9C32-424B09A5FC51}" type="presOf" srcId="{D755CEF8-53A5-485B-961F-3193D5BB2E56}" destId="{D9C82A9D-EDD2-4619-806A-0DFED3A9C717}" srcOrd="0" destOrd="0" presId="urn:microsoft.com/office/officeart/2016/7/layout/RepeatingBendingProcessNew"/>
    <dgm:cxn modelId="{8EE192FA-0492-4EED-89FC-03BDB48146FB}" type="presOf" srcId="{0FF58CDC-4C44-47DB-B61C-C92CD2B8445F}" destId="{6DD00E45-E07D-4E7F-A0FA-705A6E4C38AE}" srcOrd="1" destOrd="0" presId="urn:microsoft.com/office/officeart/2016/7/layout/RepeatingBendingProcessNew"/>
    <dgm:cxn modelId="{34ECC28B-F930-4848-9435-7A0F8CE806CE}" type="presParOf" srcId="{C9B20DCD-A3E1-452E-9D07-84352346C19D}" destId="{AE0B8FBB-A169-41E7-BC0D-F8D9DC9C95DD}" srcOrd="0" destOrd="0" presId="urn:microsoft.com/office/officeart/2016/7/layout/RepeatingBendingProcessNew"/>
    <dgm:cxn modelId="{0A073739-9AA2-4ECB-B081-89138AF55A57}" type="presParOf" srcId="{C9B20DCD-A3E1-452E-9D07-84352346C19D}" destId="{2BAED116-B4C1-4EA9-9CF3-8B6E0D8E5660}" srcOrd="1" destOrd="0" presId="urn:microsoft.com/office/officeart/2016/7/layout/RepeatingBendingProcessNew"/>
    <dgm:cxn modelId="{A1AC51C2-249A-45B9-AE6C-1E9F3EAB328E}" type="presParOf" srcId="{2BAED116-B4C1-4EA9-9CF3-8B6E0D8E5660}" destId="{6DD00E45-E07D-4E7F-A0FA-705A6E4C38AE}" srcOrd="0" destOrd="0" presId="urn:microsoft.com/office/officeart/2016/7/layout/RepeatingBendingProcessNew"/>
    <dgm:cxn modelId="{816C2B5F-6B55-4243-BC22-E5A99CD0EF94}" type="presParOf" srcId="{C9B20DCD-A3E1-452E-9D07-84352346C19D}" destId="{C6111A3C-C242-40FC-97D9-ABBA0908AC1A}" srcOrd="2" destOrd="0" presId="urn:microsoft.com/office/officeart/2016/7/layout/RepeatingBendingProcessNew"/>
    <dgm:cxn modelId="{33649058-5911-4735-B525-4BB38EE60748}" type="presParOf" srcId="{C9B20DCD-A3E1-452E-9D07-84352346C19D}" destId="{F6CA26E1-B299-475B-B8CB-CB8F11B681B7}" srcOrd="3" destOrd="0" presId="urn:microsoft.com/office/officeart/2016/7/layout/RepeatingBendingProcessNew"/>
    <dgm:cxn modelId="{DDAA61BF-9B9B-4013-8E02-B19450F54144}" type="presParOf" srcId="{F6CA26E1-B299-475B-B8CB-CB8F11B681B7}" destId="{177F545A-D049-4EF9-B6C7-16F5C6211C28}" srcOrd="0" destOrd="0" presId="urn:microsoft.com/office/officeart/2016/7/layout/RepeatingBendingProcessNew"/>
    <dgm:cxn modelId="{0A1271C5-8E58-48E1-9808-1DED7F18DFDF}" type="presParOf" srcId="{C9B20DCD-A3E1-452E-9D07-84352346C19D}" destId="{87652B77-8D89-4C38-AD8B-88B3EEE7FB38}" srcOrd="4" destOrd="0" presId="urn:microsoft.com/office/officeart/2016/7/layout/RepeatingBendingProcessNew"/>
    <dgm:cxn modelId="{2129E7D6-8038-4694-86E1-672DCF8F7730}" type="presParOf" srcId="{C9B20DCD-A3E1-452E-9D07-84352346C19D}" destId="{E7070EDA-EDF9-4EE7-9832-69497D2CB30F}" srcOrd="5" destOrd="0" presId="urn:microsoft.com/office/officeart/2016/7/layout/RepeatingBendingProcessNew"/>
    <dgm:cxn modelId="{48CB311F-201E-4B05-9842-6E78570DE35E}" type="presParOf" srcId="{E7070EDA-EDF9-4EE7-9832-69497D2CB30F}" destId="{B53DB781-0BC4-48EB-9008-510DCFB40B46}" srcOrd="0" destOrd="0" presId="urn:microsoft.com/office/officeart/2016/7/layout/RepeatingBendingProcessNew"/>
    <dgm:cxn modelId="{6E24CE05-8D67-4FA1-B5DB-2F6AA82C50F9}" type="presParOf" srcId="{C9B20DCD-A3E1-452E-9D07-84352346C19D}" destId="{D9C82A9D-EDD2-4619-806A-0DFED3A9C717}" srcOrd="6" destOrd="0" presId="urn:microsoft.com/office/officeart/2016/7/layout/RepeatingBendingProcessNew"/>
    <dgm:cxn modelId="{DAB8834A-86AB-4F5C-A8D2-FDC0868ACFFD}" type="presParOf" srcId="{C9B20DCD-A3E1-452E-9D07-84352346C19D}" destId="{F0373D89-416A-45F1-A13F-A6987015BFA7}" srcOrd="7" destOrd="0" presId="urn:microsoft.com/office/officeart/2016/7/layout/RepeatingBendingProcessNew"/>
    <dgm:cxn modelId="{9D05A6A2-238C-4379-82E6-21B270803E1C}" type="presParOf" srcId="{F0373D89-416A-45F1-A13F-A6987015BFA7}" destId="{07B0C371-C458-4E8D-BD88-F8AE43CA443F}" srcOrd="0" destOrd="0" presId="urn:microsoft.com/office/officeart/2016/7/layout/RepeatingBendingProcessNew"/>
    <dgm:cxn modelId="{85BEF14E-0747-4390-93EE-4ABB194EDE4F}" type="presParOf" srcId="{C9B20DCD-A3E1-452E-9D07-84352346C19D}" destId="{F2DF66F1-E161-4F72-B8FF-62A1B585319E}" srcOrd="8" destOrd="0" presId="urn:microsoft.com/office/officeart/2016/7/layout/RepeatingBendingProcessNew"/>
    <dgm:cxn modelId="{72C4241C-FB74-4C71-BB8D-BA04E5BDEC3B}" type="presParOf" srcId="{C9B20DCD-A3E1-452E-9D07-84352346C19D}" destId="{4E5CE443-0141-4BF0-9FEE-46F70967AF66}" srcOrd="9" destOrd="0" presId="urn:microsoft.com/office/officeart/2016/7/layout/RepeatingBendingProcessNew"/>
    <dgm:cxn modelId="{4B53A578-C03B-4F76-8F02-49073421657B}" type="presParOf" srcId="{4E5CE443-0141-4BF0-9FEE-46F70967AF66}" destId="{2DF2A2CD-4B48-4314-A816-2781534630D9}" srcOrd="0" destOrd="0" presId="urn:microsoft.com/office/officeart/2016/7/layout/RepeatingBendingProcessNew"/>
    <dgm:cxn modelId="{85C33774-8DD5-4AF9-A8CF-6F5F845E67AD}" type="presParOf" srcId="{C9B20DCD-A3E1-452E-9D07-84352346C19D}" destId="{B71129CB-3E6D-48CA-B34B-6C4C3F9C7A08}" srcOrd="10"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A1748EE-F72B-4F7C-A1F3-4A6E14D6B93F}"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6F624C89-8C36-4AE3-A528-A998F7E34E24}">
      <dgm:prSet custT="1"/>
      <dgm:spPr/>
      <dgm:t>
        <a:bodyPr/>
        <a:lstStyle/>
        <a:p>
          <a:pPr>
            <a:lnSpc>
              <a:spcPct val="100000"/>
            </a:lnSpc>
          </a:pPr>
          <a:r>
            <a:rPr lang="en-US" sz="1600" dirty="0"/>
            <a:t>This study utilized a survey to get relevant data from sampled population</a:t>
          </a:r>
          <a:r>
            <a:rPr lang="en-US" sz="1300" dirty="0"/>
            <a:t>.</a:t>
          </a:r>
        </a:p>
      </dgm:t>
    </dgm:pt>
    <dgm:pt modelId="{19C54D3D-A7E9-4788-B844-623B9CEDF3FE}" type="parTrans" cxnId="{E8275E6B-EF5F-41F6-A940-1B69E9E2B31C}">
      <dgm:prSet/>
      <dgm:spPr/>
      <dgm:t>
        <a:bodyPr/>
        <a:lstStyle/>
        <a:p>
          <a:endParaRPr lang="en-US"/>
        </a:p>
      </dgm:t>
    </dgm:pt>
    <dgm:pt modelId="{34EE89E8-C02F-446F-AA53-9C11C09962CC}" type="sibTrans" cxnId="{E8275E6B-EF5F-41F6-A940-1B69E9E2B31C}">
      <dgm:prSet/>
      <dgm:spPr/>
      <dgm:t>
        <a:bodyPr/>
        <a:lstStyle/>
        <a:p>
          <a:pPr>
            <a:lnSpc>
              <a:spcPct val="100000"/>
            </a:lnSpc>
          </a:pPr>
          <a:endParaRPr lang="en-US"/>
        </a:p>
      </dgm:t>
    </dgm:pt>
    <dgm:pt modelId="{827E6285-83DF-473C-8174-ABF4581E7079}">
      <dgm:prSet custT="1"/>
      <dgm:spPr/>
      <dgm:t>
        <a:bodyPr/>
        <a:lstStyle/>
        <a:p>
          <a:pPr>
            <a:lnSpc>
              <a:spcPct val="100000"/>
            </a:lnSpc>
          </a:pPr>
          <a:r>
            <a:rPr lang="en-US" sz="1600" dirty="0"/>
            <a:t>The survey was done by means of quantitative questionnaire. Data was collected over a period of three months. </a:t>
          </a:r>
        </a:p>
      </dgm:t>
    </dgm:pt>
    <dgm:pt modelId="{A8113304-5948-490D-B387-E3345D94B5D8}" type="parTrans" cxnId="{751B3A67-9D25-46E4-9250-E2D6E71F3FBF}">
      <dgm:prSet/>
      <dgm:spPr/>
      <dgm:t>
        <a:bodyPr/>
        <a:lstStyle/>
        <a:p>
          <a:endParaRPr lang="en-US"/>
        </a:p>
      </dgm:t>
    </dgm:pt>
    <dgm:pt modelId="{1A72299B-71F7-49EA-BAE5-66B65BD7078F}" type="sibTrans" cxnId="{751B3A67-9D25-46E4-9250-E2D6E71F3FBF}">
      <dgm:prSet/>
      <dgm:spPr/>
      <dgm:t>
        <a:bodyPr/>
        <a:lstStyle/>
        <a:p>
          <a:pPr>
            <a:lnSpc>
              <a:spcPct val="100000"/>
            </a:lnSpc>
          </a:pPr>
          <a:endParaRPr lang="en-US"/>
        </a:p>
      </dgm:t>
    </dgm:pt>
    <dgm:pt modelId="{FF7E3808-C0C7-4373-80D2-D77A46AA71B1}">
      <dgm:prSet/>
      <dgm:spPr/>
      <dgm:t>
        <a:bodyPr/>
        <a:lstStyle/>
        <a:p>
          <a:pPr>
            <a:lnSpc>
              <a:spcPct val="100000"/>
            </a:lnSpc>
          </a:pPr>
          <a:r>
            <a:rPr lang="af-ZA" dirty="0"/>
            <a:t>through an electronically administered questionnaire by means of an e-mailed link. to those who had departmental e-mail addresses, </a:t>
          </a:r>
          <a:endParaRPr lang="en-US" dirty="0"/>
        </a:p>
      </dgm:t>
    </dgm:pt>
    <dgm:pt modelId="{5254B185-49E3-4AC6-B50A-5FF1A324B624}" type="parTrans" cxnId="{467BA6FE-CA5B-4B1C-A9DB-37D75857B8FB}">
      <dgm:prSet/>
      <dgm:spPr/>
      <dgm:t>
        <a:bodyPr/>
        <a:lstStyle/>
        <a:p>
          <a:endParaRPr lang="en-US"/>
        </a:p>
      </dgm:t>
    </dgm:pt>
    <dgm:pt modelId="{0A59A32E-7CEF-4661-8E24-AD208F9E498A}" type="sibTrans" cxnId="{467BA6FE-CA5B-4B1C-A9DB-37D75857B8FB}">
      <dgm:prSet/>
      <dgm:spPr/>
      <dgm:t>
        <a:bodyPr/>
        <a:lstStyle/>
        <a:p>
          <a:pPr>
            <a:lnSpc>
              <a:spcPct val="100000"/>
            </a:lnSpc>
          </a:pPr>
          <a:endParaRPr lang="en-US"/>
        </a:p>
      </dgm:t>
    </dgm:pt>
    <dgm:pt modelId="{1B425DCD-1516-423E-85B8-B9E10244B07F}">
      <dgm:prSet custT="1"/>
      <dgm:spPr/>
      <dgm:t>
        <a:bodyPr/>
        <a:lstStyle/>
        <a:p>
          <a:pPr>
            <a:lnSpc>
              <a:spcPct val="100000"/>
            </a:lnSpc>
          </a:pPr>
          <a:r>
            <a:rPr lang="en-GB" sz="1600" dirty="0"/>
            <a:t>The researcher then used the web-interface to distribute the SurveyMonkey questionnaire.</a:t>
          </a:r>
          <a:r>
            <a:rPr lang="en-US" sz="1600" dirty="0"/>
            <a:t> </a:t>
          </a:r>
        </a:p>
      </dgm:t>
    </dgm:pt>
    <dgm:pt modelId="{B81CC99F-110B-4C83-939A-3C771DEDC740}" type="parTrans" cxnId="{4401F85E-E8F5-4DD8-9A02-FA00D4DCF36B}">
      <dgm:prSet/>
      <dgm:spPr/>
      <dgm:t>
        <a:bodyPr/>
        <a:lstStyle/>
        <a:p>
          <a:endParaRPr lang="en-US"/>
        </a:p>
      </dgm:t>
    </dgm:pt>
    <dgm:pt modelId="{5108C87E-FD37-4246-BDCE-B2F4884A1DC5}" type="sibTrans" cxnId="{4401F85E-E8F5-4DD8-9A02-FA00D4DCF36B}">
      <dgm:prSet/>
      <dgm:spPr/>
      <dgm:t>
        <a:bodyPr/>
        <a:lstStyle/>
        <a:p>
          <a:pPr>
            <a:lnSpc>
              <a:spcPct val="100000"/>
            </a:lnSpc>
          </a:pPr>
          <a:endParaRPr lang="en-US"/>
        </a:p>
      </dgm:t>
    </dgm:pt>
    <dgm:pt modelId="{2E37C64B-5CB8-46CF-9EFA-A7E9D838C8C7}">
      <dgm:prSet custT="1"/>
      <dgm:spPr/>
      <dgm:t>
        <a:bodyPr/>
        <a:lstStyle/>
        <a:p>
          <a:pPr>
            <a:lnSpc>
              <a:spcPct val="100000"/>
            </a:lnSpc>
          </a:pPr>
          <a:r>
            <a:rPr lang="en-US" sz="1400" dirty="0"/>
            <a:t>A paper based questionnaire was also distributed to all the employees who did not have computers and a </a:t>
          </a:r>
          <a:r>
            <a:rPr lang="en-US" sz="1400" dirty="0" err="1"/>
            <a:t>recognised</a:t>
          </a:r>
          <a:r>
            <a:rPr lang="en-US" sz="1400" dirty="0"/>
            <a:t> or a departmental email address.</a:t>
          </a:r>
        </a:p>
      </dgm:t>
    </dgm:pt>
    <dgm:pt modelId="{C69FC0BC-9C31-405C-9949-EFCB5AF1F208}" type="parTrans" cxnId="{908F9786-ECF1-4612-B06D-169F2AD37D42}">
      <dgm:prSet/>
      <dgm:spPr/>
      <dgm:t>
        <a:bodyPr/>
        <a:lstStyle/>
        <a:p>
          <a:endParaRPr lang="en-US"/>
        </a:p>
      </dgm:t>
    </dgm:pt>
    <dgm:pt modelId="{44EED3C0-A841-4288-9BC5-B0BF58A62EA4}" type="sibTrans" cxnId="{908F9786-ECF1-4612-B06D-169F2AD37D42}">
      <dgm:prSet/>
      <dgm:spPr/>
      <dgm:t>
        <a:bodyPr/>
        <a:lstStyle/>
        <a:p>
          <a:pPr>
            <a:lnSpc>
              <a:spcPct val="100000"/>
            </a:lnSpc>
          </a:pPr>
          <a:endParaRPr lang="en-US"/>
        </a:p>
      </dgm:t>
    </dgm:pt>
    <dgm:pt modelId="{D7242375-6E8D-435A-A735-A16978A7B650}">
      <dgm:prSet/>
      <dgm:spPr/>
      <dgm:t>
        <a:bodyPr/>
        <a:lstStyle/>
        <a:p>
          <a:pPr>
            <a:lnSpc>
              <a:spcPct val="100000"/>
            </a:lnSpc>
          </a:pPr>
          <a:r>
            <a:rPr lang="en-US" dirty="0"/>
            <a:t>The participants who showed an interest they were requested to complete informed consent form prior to data collection. </a:t>
          </a:r>
        </a:p>
      </dgm:t>
    </dgm:pt>
    <dgm:pt modelId="{9A461D7E-C505-4689-8DE5-FCD9C572A406}" type="parTrans" cxnId="{7A7CA4FA-4C84-4E7D-9DD9-C0581EFFB81B}">
      <dgm:prSet/>
      <dgm:spPr/>
      <dgm:t>
        <a:bodyPr/>
        <a:lstStyle/>
        <a:p>
          <a:endParaRPr lang="en-US"/>
        </a:p>
      </dgm:t>
    </dgm:pt>
    <dgm:pt modelId="{D6A7B2A7-7293-4A18-A114-B8EE2F80AD09}" type="sibTrans" cxnId="{7A7CA4FA-4C84-4E7D-9DD9-C0581EFFB81B}">
      <dgm:prSet/>
      <dgm:spPr/>
      <dgm:t>
        <a:bodyPr/>
        <a:lstStyle/>
        <a:p>
          <a:pPr>
            <a:lnSpc>
              <a:spcPct val="100000"/>
            </a:lnSpc>
          </a:pPr>
          <a:endParaRPr lang="en-US"/>
        </a:p>
      </dgm:t>
    </dgm:pt>
    <dgm:pt modelId="{CCF2E81C-CA90-4729-8CC1-A7F8E237074F}">
      <dgm:prSet custT="1"/>
      <dgm:spPr/>
      <dgm:t>
        <a:bodyPr/>
        <a:lstStyle/>
        <a:p>
          <a:pPr>
            <a:lnSpc>
              <a:spcPct val="100000"/>
            </a:lnSpc>
          </a:pPr>
          <a:r>
            <a:rPr lang="en-US" sz="1400" dirty="0"/>
            <a:t>Within each business unit all employees as population, were eligible for participation. </a:t>
          </a:r>
        </a:p>
      </dgm:t>
    </dgm:pt>
    <dgm:pt modelId="{8E335C4E-2728-455A-8B76-2FBE30A71ED8}" type="parTrans" cxnId="{8BCB8EE5-BF7A-4255-8718-C5D2A9CFD10A}">
      <dgm:prSet/>
      <dgm:spPr/>
      <dgm:t>
        <a:bodyPr/>
        <a:lstStyle/>
        <a:p>
          <a:endParaRPr lang="en-US"/>
        </a:p>
      </dgm:t>
    </dgm:pt>
    <dgm:pt modelId="{E4C0C165-7C0E-44C4-BB0C-954AA261A9C6}" type="sibTrans" cxnId="{8BCB8EE5-BF7A-4255-8718-C5D2A9CFD10A}">
      <dgm:prSet/>
      <dgm:spPr/>
      <dgm:t>
        <a:bodyPr/>
        <a:lstStyle/>
        <a:p>
          <a:pPr>
            <a:lnSpc>
              <a:spcPct val="100000"/>
            </a:lnSpc>
          </a:pPr>
          <a:endParaRPr lang="en-US"/>
        </a:p>
      </dgm:t>
    </dgm:pt>
    <dgm:pt modelId="{A2550C16-12F3-4132-A97D-6E3474511639}">
      <dgm:prSet custT="1"/>
      <dgm:spPr/>
      <dgm:t>
        <a:bodyPr/>
        <a:lstStyle/>
        <a:p>
          <a:pPr>
            <a:lnSpc>
              <a:spcPct val="100000"/>
            </a:lnSpc>
          </a:pPr>
          <a:r>
            <a:rPr lang="en-US" sz="1400" dirty="0"/>
            <a:t>The sampling was all-inclusive. Employees who were at work within the allocated period were included, and all job levels were represented. </a:t>
          </a:r>
        </a:p>
      </dgm:t>
    </dgm:pt>
    <dgm:pt modelId="{D7C1BCAF-0623-4215-9EAE-8EA53C0A3A8B}" type="parTrans" cxnId="{E64FDFDA-197F-4DA7-B031-84E67B1D6F91}">
      <dgm:prSet/>
      <dgm:spPr/>
      <dgm:t>
        <a:bodyPr/>
        <a:lstStyle/>
        <a:p>
          <a:endParaRPr lang="en-US"/>
        </a:p>
      </dgm:t>
    </dgm:pt>
    <dgm:pt modelId="{30B4886D-1E69-4132-8D72-6A7B5BBFA766}" type="sibTrans" cxnId="{E64FDFDA-197F-4DA7-B031-84E67B1D6F91}">
      <dgm:prSet/>
      <dgm:spPr/>
      <dgm:t>
        <a:bodyPr/>
        <a:lstStyle/>
        <a:p>
          <a:endParaRPr lang="en-US"/>
        </a:p>
      </dgm:t>
    </dgm:pt>
    <dgm:pt modelId="{5DC5C481-D049-4E83-879A-EEE33711781A}" type="pres">
      <dgm:prSet presAssocID="{DA1748EE-F72B-4F7C-A1F3-4A6E14D6B93F}" presName="root" presStyleCnt="0">
        <dgm:presLayoutVars>
          <dgm:dir/>
          <dgm:resizeHandles val="exact"/>
        </dgm:presLayoutVars>
      </dgm:prSet>
      <dgm:spPr/>
    </dgm:pt>
    <dgm:pt modelId="{CF060DFF-65C5-45FA-B198-39AF4DFDC14C}" type="pres">
      <dgm:prSet presAssocID="{DA1748EE-F72B-4F7C-A1F3-4A6E14D6B93F}" presName="container" presStyleCnt="0">
        <dgm:presLayoutVars>
          <dgm:dir/>
          <dgm:resizeHandles val="exact"/>
        </dgm:presLayoutVars>
      </dgm:prSet>
      <dgm:spPr/>
    </dgm:pt>
    <dgm:pt modelId="{9D7A06BC-E993-4A0C-B3B5-C23CD64AC952}" type="pres">
      <dgm:prSet presAssocID="{6F624C89-8C36-4AE3-A528-A998F7E34E24}" presName="compNode" presStyleCnt="0"/>
      <dgm:spPr/>
    </dgm:pt>
    <dgm:pt modelId="{8790C740-C9D8-4BBF-BA03-7DD21B0A72E0}" type="pres">
      <dgm:prSet presAssocID="{6F624C89-8C36-4AE3-A528-A998F7E34E24}" presName="iconBgRect" presStyleLbl="bgShp" presStyleIdx="0" presStyleCnt="8"/>
      <dgm:spPr/>
    </dgm:pt>
    <dgm:pt modelId="{05DD5C65-B574-47EF-AE18-ACD8001B3ADE}" type="pres">
      <dgm:prSet presAssocID="{6F624C89-8C36-4AE3-A528-A998F7E34E24}" presName="iconRect" presStyleLbl="node1" presStyleIdx="0" presStyleCnt="8"/>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Target Audience"/>
        </a:ext>
      </dgm:extLst>
    </dgm:pt>
    <dgm:pt modelId="{8EEFCDE3-809F-4DEA-B329-CC0AA2F75DF5}" type="pres">
      <dgm:prSet presAssocID="{6F624C89-8C36-4AE3-A528-A998F7E34E24}" presName="spaceRect" presStyleCnt="0"/>
      <dgm:spPr/>
    </dgm:pt>
    <dgm:pt modelId="{DC8A9A29-CD80-4220-855D-4B2E20EC0179}" type="pres">
      <dgm:prSet presAssocID="{6F624C89-8C36-4AE3-A528-A998F7E34E24}" presName="textRect" presStyleLbl="revTx" presStyleIdx="0" presStyleCnt="8">
        <dgm:presLayoutVars>
          <dgm:chMax val="1"/>
          <dgm:chPref val="1"/>
        </dgm:presLayoutVars>
      </dgm:prSet>
      <dgm:spPr/>
    </dgm:pt>
    <dgm:pt modelId="{36D0CC34-A43A-4B39-A908-E8BA18257B18}" type="pres">
      <dgm:prSet presAssocID="{34EE89E8-C02F-446F-AA53-9C11C09962CC}" presName="sibTrans" presStyleLbl="sibTrans2D1" presStyleIdx="0" presStyleCnt="0"/>
      <dgm:spPr/>
    </dgm:pt>
    <dgm:pt modelId="{AC5D86A2-F0B2-4842-A2D8-6A2451185CFF}" type="pres">
      <dgm:prSet presAssocID="{827E6285-83DF-473C-8174-ABF4581E7079}" presName="compNode" presStyleCnt="0"/>
      <dgm:spPr/>
    </dgm:pt>
    <dgm:pt modelId="{0615F3F6-67D6-434C-89DA-23D8C5896951}" type="pres">
      <dgm:prSet presAssocID="{827E6285-83DF-473C-8174-ABF4581E7079}" presName="iconBgRect" presStyleLbl="bgShp" presStyleIdx="1" presStyleCnt="8"/>
      <dgm:spPr/>
    </dgm:pt>
    <dgm:pt modelId="{FA38C1DB-E371-4316-A3E3-74EACADECD3D}" type="pres">
      <dgm:prSet presAssocID="{827E6285-83DF-473C-8174-ABF4581E7079}" presName="iconRect" presStyleLbl="node1" presStyleIdx="1" presStyleCnt="8"/>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Statistics"/>
        </a:ext>
      </dgm:extLst>
    </dgm:pt>
    <dgm:pt modelId="{E61955A1-A68B-4AF1-976D-84018E14901E}" type="pres">
      <dgm:prSet presAssocID="{827E6285-83DF-473C-8174-ABF4581E7079}" presName="spaceRect" presStyleCnt="0"/>
      <dgm:spPr/>
    </dgm:pt>
    <dgm:pt modelId="{E3047EE9-5E14-4F29-90FB-6B40D359CDBC}" type="pres">
      <dgm:prSet presAssocID="{827E6285-83DF-473C-8174-ABF4581E7079}" presName="textRect" presStyleLbl="revTx" presStyleIdx="1" presStyleCnt="8" custScaleY="160501">
        <dgm:presLayoutVars>
          <dgm:chMax val="1"/>
          <dgm:chPref val="1"/>
        </dgm:presLayoutVars>
      </dgm:prSet>
      <dgm:spPr/>
    </dgm:pt>
    <dgm:pt modelId="{61708E6B-F1B5-45F6-9D19-512B8B8DC679}" type="pres">
      <dgm:prSet presAssocID="{1A72299B-71F7-49EA-BAE5-66B65BD7078F}" presName="sibTrans" presStyleLbl="sibTrans2D1" presStyleIdx="0" presStyleCnt="0"/>
      <dgm:spPr/>
    </dgm:pt>
    <dgm:pt modelId="{84250FFE-CE43-44AF-BD3B-9A9B26616188}" type="pres">
      <dgm:prSet presAssocID="{FF7E3808-C0C7-4373-80D2-D77A46AA71B1}" presName="compNode" presStyleCnt="0"/>
      <dgm:spPr/>
    </dgm:pt>
    <dgm:pt modelId="{0DCA8BBA-3879-4BF7-9B10-A95C9F855647}" type="pres">
      <dgm:prSet presAssocID="{FF7E3808-C0C7-4373-80D2-D77A46AA71B1}" presName="iconBgRect" presStyleLbl="bgShp" presStyleIdx="2" presStyleCnt="8"/>
      <dgm:spPr/>
    </dgm:pt>
    <dgm:pt modelId="{320A1921-DE82-4126-A164-4C20AFD4DF20}" type="pres">
      <dgm:prSet presAssocID="{FF7E3808-C0C7-4373-80D2-D77A46AA71B1}" presName="iconRect" presStyleLbl="node1" presStyleIdx="2" presStyleCnt="8"/>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Envelope"/>
        </a:ext>
      </dgm:extLst>
    </dgm:pt>
    <dgm:pt modelId="{2E5A744E-2864-4C41-8AD1-1CDB5660A467}" type="pres">
      <dgm:prSet presAssocID="{FF7E3808-C0C7-4373-80D2-D77A46AA71B1}" presName="spaceRect" presStyleCnt="0"/>
      <dgm:spPr/>
    </dgm:pt>
    <dgm:pt modelId="{089DEB90-C273-44BD-B1CC-EE529651D1DF}" type="pres">
      <dgm:prSet presAssocID="{FF7E3808-C0C7-4373-80D2-D77A46AA71B1}" presName="textRect" presStyleLbl="revTx" presStyleIdx="2" presStyleCnt="8">
        <dgm:presLayoutVars>
          <dgm:chMax val="1"/>
          <dgm:chPref val="1"/>
        </dgm:presLayoutVars>
      </dgm:prSet>
      <dgm:spPr/>
    </dgm:pt>
    <dgm:pt modelId="{0DB721DC-6703-435C-8A9C-EA2693D07510}" type="pres">
      <dgm:prSet presAssocID="{0A59A32E-7CEF-4661-8E24-AD208F9E498A}" presName="sibTrans" presStyleLbl="sibTrans2D1" presStyleIdx="0" presStyleCnt="0"/>
      <dgm:spPr/>
    </dgm:pt>
    <dgm:pt modelId="{D2326F4C-1BB2-4C21-951F-6BAD42AE0DB5}" type="pres">
      <dgm:prSet presAssocID="{1B425DCD-1516-423E-85B8-B9E10244B07F}" presName="compNode" presStyleCnt="0"/>
      <dgm:spPr/>
    </dgm:pt>
    <dgm:pt modelId="{57191335-DE60-49D5-8D75-626D6AB8A06D}" type="pres">
      <dgm:prSet presAssocID="{1B425DCD-1516-423E-85B8-B9E10244B07F}" presName="iconBgRect" presStyleLbl="bgShp" presStyleIdx="3" presStyleCnt="8"/>
      <dgm:spPr/>
    </dgm:pt>
    <dgm:pt modelId="{EC896DD7-F241-43ED-BB8B-80A9FF1853C9}" type="pres">
      <dgm:prSet presAssocID="{1B425DCD-1516-423E-85B8-B9E10244B07F}" presName="iconRect" presStyleLbl="node1" presStyleIdx="3" presStyleCnt="8"/>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Research"/>
        </a:ext>
      </dgm:extLst>
    </dgm:pt>
    <dgm:pt modelId="{6F769E27-58C7-43F9-B56C-9B56F0B35897}" type="pres">
      <dgm:prSet presAssocID="{1B425DCD-1516-423E-85B8-B9E10244B07F}" presName="spaceRect" presStyleCnt="0"/>
      <dgm:spPr/>
    </dgm:pt>
    <dgm:pt modelId="{72ACF7F5-CEB2-4DB5-A97D-AA8D6D19E8E9}" type="pres">
      <dgm:prSet presAssocID="{1B425DCD-1516-423E-85B8-B9E10244B07F}" presName="textRect" presStyleLbl="revTx" presStyleIdx="3" presStyleCnt="8" custScaleY="126453">
        <dgm:presLayoutVars>
          <dgm:chMax val="1"/>
          <dgm:chPref val="1"/>
        </dgm:presLayoutVars>
      </dgm:prSet>
      <dgm:spPr/>
    </dgm:pt>
    <dgm:pt modelId="{685B32EC-708E-4A24-B205-2735D60A0807}" type="pres">
      <dgm:prSet presAssocID="{5108C87E-FD37-4246-BDCE-B2F4884A1DC5}" presName="sibTrans" presStyleLbl="sibTrans2D1" presStyleIdx="0" presStyleCnt="0"/>
      <dgm:spPr/>
    </dgm:pt>
    <dgm:pt modelId="{CF8466D8-F27B-46DA-8009-B5438F3FF516}" type="pres">
      <dgm:prSet presAssocID="{2E37C64B-5CB8-46CF-9EFA-A7E9D838C8C7}" presName="compNode" presStyleCnt="0"/>
      <dgm:spPr/>
    </dgm:pt>
    <dgm:pt modelId="{3DBF451F-E25E-4B34-9CFD-92611BAA1E2C}" type="pres">
      <dgm:prSet presAssocID="{2E37C64B-5CB8-46CF-9EFA-A7E9D838C8C7}" presName="iconBgRect" presStyleLbl="bgShp" presStyleIdx="4" presStyleCnt="8"/>
      <dgm:spPr/>
    </dgm:pt>
    <dgm:pt modelId="{1F664112-2525-4A18-AD20-6F75A25D0EA7}" type="pres">
      <dgm:prSet presAssocID="{2E37C64B-5CB8-46CF-9EFA-A7E9D838C8C7}" presName="iconRect" presStyleLbl="node1" presStyleIdx="4" presStyleCnt="8"/>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Presentation with Checklist"/>
        </a:ext>
      </dgm:extLst>
    </dgm:pt>
    <dgm:pt modelId="{57D78547-11BC-420F-90A6-464852ABEA1D}" type="pres">
      <dgm:prSet presAssocID="{2E37C64B-5CB8-46CF-9EFA-A7E9D838C8C7}" presName="spaceRect" presStyleCnt="0"/>
      <dgm:spPr/>
    </dgm:pt>
    <dgm:pt modelId="{2205F00A-91C0-45BD-9CE7-F9BF7AA25493}" type="pres">
      <dgm:prSet presAssocID="{2E37C64B-5CB8-46CF-9EFA-A7E9D838C8C7}" presName="textRect" presStyleLbl="revTx" presStyleIdx="4" presStyleCnt="8">
        <dgm:presLayoutVars>
          <dgm:chMax val="1"/>
          <dgm:chPref val="1"/>
        </dgm:presLayoutVars>
      </dgm:prSet>
      <dgm:spPr/>
    </dgm:pt>
    <dgm:pt modelId="{955DE56F-A52A-4AE3-B5D2-1524F3707827}" type="pres">
      <dgm:prSet presAssocID="{44EED3C0-A841-4288-9BC5-B0BF58A62EA4}" presName="sibTrans" presStyleLbl="sibTrans2D1" presStyleIdx="0" presStyleCnt="0"/>
      <dgm:spPr/>
    </dgm:pt>
    <dgm:pt modelId="{709D69B7-BE71-447F-AA94-40B8289CF483}" type="pres">
      <dgm:prSet presAssocID="{D7242375-6E8D-435A-A735-A16978A7B650}" presName="compNode" presStyleCnt="0"/>
      <dgm:spPr/>
    </dgm:pt>
    <dgm:pt modelId="{515FF867-3A38-45BA-B2DD-388CB124645C}" type="pres">
      <dgm:prSet presAssocID="{D7242375-6E8D-435A-A735-A16978A7B650}" presName="iconBgRect" presStyleLbl="bgShp" presStyleIdx="5" presStyleCnt="8"/>
      <dgm:spPr/>
    </dgm:pt>
    <dgm:pt modelId="{6CBFBA47-D1A3-4DA3-BC00-5E15D03676CC}" type="pres">
      <dgm:prSet presAssocID="{D7242375-6E8D-435A-A735-A16978A7B650}" presName="iconRect" presStyleLbl="node1" presStyleIdx="5" presStyleCnt="8"/>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dgm:spPr>
      <dgm:extLst>
        <a:ext uri="{E40237B7-FDA0-4F09-8148-C483321AD2D9}">
          <dgm14:cNvPr xmlns:dgm14="http://schemas.microsoft.com/office/drawing/2010/diagram" id="0" name="" descr="Contract"/>
        </a:ext>
      </dgm:extLst>
    </dgm:pt>
    <dgm:pt modelId="{8F89DEC8-C532-4352-B213-6E157ED42BB9}" type="pres">
      <dgm:prSet presAssocID="{D7242375-6E8D-435A-A735-A16978A7B650}" presName="spaceRect" presStyleCnt="0"/>
      <dgm:spPr/>
    </dgm:pt>
    <dgm:pt modelId="{61712F20-D151-45E1-841D-5981761C0144}" type="pres">
      <dgm:prSet presAssocID="{D7242375-6E8D-435A-A735-A16978A7B650}" presName="textRect" presStyleLbl="revTx" presStyleIdx="5" presStyleCnt="8">
        <dgm:presLayoutVars>
          <dgm:chMax val="1"/>
          <dgm:chPref val="1"/>
        </dgm:presLayoutVars>
      </dgm:prSet>
      <dgm:spPr/>
    </dgm:pt>
    <dgm:pt modelId="{6F911DA0-AC3B-48DC-A73D-E26B28C6A78D}" type="pres">
      <dgm:prSet presAssocID="{D6A7B2A7-7293-4A18-A114-B8EE2F80AD09}" presName="sibTrans" presStyleLbl="sibTrans2D1" presStyleIdx="0" presStyleCnt="0"/>
      <dgm:spPr/>
    </dgm:pt>
    <dgm:pt modelId="{8671E5D9-A6E9-488C-AFBF-8FF30870D70A}" type="pres">
      <dgm:prSet presAssocID="{CCF2E81C-CA90-4729-8CC1-A7F8E237074F}" presName="compNode" presStyleCnt="0"/>
      <dgm:spPr/>
    </dgm:pt>
    <dgm:pt modelId="{87DE035F-6F49-43D3-BB10-0316151B10E9}" type="pres">
      <dgm:prSet presAssocID="{CCF2E81C-CA90-4729-8CC1-A7F8E237074F}" presName="iconBgRect" presStyleLbl="bgShp" presStyleIdx="6" presStyleCnt="8"/>
      <dgm:spPr/>
    </dgm:pt>
    <dgm:pt modelId="{A7831682-7A07-4C26-A927-D110CA44403A}" type="pres">
      <dgm:prSet presAssocID="{CCF2E81C-CA90-4729-8CC1-A7F8E237074F}" presName="iconRect" presStyleLbl="node1" presStyleIdx="6" presStyleCnt="8"/>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dgm:spPr>
      <dgm:extLst>
        <a:ext uri="{E40237B7-FDA0-4F09-8148-C483321AD2D9}">
          <dgm14:cNvPr xmlns:dgm14="http://schemas.microsoft.com/office/drawing/2010/diagram" id="0" name="" descr="Cheers"/>
        </a:ext>
      </dgm:extLst>
    </dgm:pt>
    <dgm:pt modelId="{F82DA485-907E-43F2-A2A9-2803336AC84C}" type="pres">
      <dgm:prSet presAssocID="{CCF2E81C-CA90-4729-8CC1-A7F8E237074F}" presName="spaceRect" presStyleCnt="0"/>
      <dgm:spPr/>
    </dgm:pt>
    <dgm:pt modelId="{2D3779D4-36F3-4A17-8D1A-78A7B53E2587}" type="pres">
      <dgm:prSet presAssocID="{CCF2E81C-CA90-4729-8CC1-A7F8E237074F}" presName="textRect" presStyleLbl="revTx" presStyleIdx="6" presStyleCnt="8">
        <dgm:presLayoutVars>
          <dgm:chMax val="1"/>
          <dgm:chPref val="1"/>
        </dgm:presLayoutVars>
      </dgm:prSet>
      <dgm:spPr/>
    </dgm:pt>
    <dgm:pt modelId="{B891D1A2-8A91-4CD8-83CA-BF2872673CA6}" type="pres">
      <dgm:prSet presAssocID="{E4C0C165-7C0E-44C4-BB0C-954AA261A9C6}" presName="sibTrans" presStyleLbl="sibTrans2D1" presStyleIdx="0" presStyleCnt="0"/>
      <dgm:spPr/>
    </dgm:pt>
    <dgm:pt modelId="{4EC3F09C-250F-4CE3-83B4-BF8EFDB1FDF8}" type="pres">
      <dgm:prSet presAssocID="{A2550C16-12F3-4132-A97D-6E3474511639}" presName="compNode" presStyleCnt="0"/>
      <dgm:spPr/>
    </dgm:pt>
    <dgm:pt modelId="{E8CA7471-F285-4D3F-B250-306B474E1F5B}" type="pres">
      <dgm:prSet presAssocID="{A2550C16-12F3-4132-A97D-6E3474511639}" presName="iconBgRect" presStyleLbl="bgShp" presStyleIdx="7" presStyleCnt="8"/>
      <dgm:spPr/>
    </dgm:pt>
    <dgm:pt modelId="{02139BDC-558B-4C5D-ACF1-8F3DFA1F3DAA}" type="pres">
      <dgm:prSet presAssocID="{A2550C16-12F3-4132-A97D-6E3474511639}" presName="iconRect" presStyleLbl="node1" presStyleIdx="7" presStyleCnt="8"/>
      <dgm:spPr>
        <a:blipFill>
          <a:blip xmlns:r="http://schemas.openxmlformats.org/officeDocument/2006/relationships"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a:blipFill>
      </dgm:spPr>
      <dgm:extLst>
        <a:ext uri="{E40237B7-FDA0-4F09-8148-C483321AD2D9}">
          <dgm14:cNvPr xmlns:dgm14="http://schemas.microsoft.com/office/drawing/2010/diagram" id="0" name="" descr="Office Worker"/>
        </a:ext>
      </dgm:extLst>
    </dgm:pt>
    <dgm:pt modelId="{A1BA71EB-69A3-4613-93CC-D84DCA450813}" type="pres">
      <dgm:prSet presAssocID="{A2550C16-12F3-4132-A97D-6E3474511639}" presName="spaceRect" presStyleCnt="0"/>
      <dgm:spPr/>
    </dgm:pt>
    <dgm:pt modelId="{937F4B71-50B2-4623-978E-33A991F16037}" type="pres">
      <dgm:prSet presAssocID="{A2550C16-12F3-4132-A97D-6E3474511639}" presName="textRect" presStyleLbl="revTx" presStyleIdx="7" presStyleCnt="8" custScaleX="114818" custScaleY="133444">
        <dgm:presLayoutVars>
          <dgm:chMax val="1"/>
          <dgm:chPref val="1"/>
        </dgm:presLayoutVars>
      </dgm:prSet>
      <dgm:spPr/>
    </dgm:pt>
  </dgm:ptLst>
  <dgm:cxnLst>
    <dgm:cxn modelId="{CD415608-5AC4-41BA-9032-9BF4F5376600}" type="presOf" srcId="{CCF2E81C-CA90-4729-8CC1-A7F8E237074F}" destId="{2D3779D4-36F3-4A17-8D1A-78A7B53E2587}" srcOrd="0" destOrd="0" presId="urn:microsoft.com/office/officeart/2018/2/layout/IconCircleList"/>
    <dgm:cxn modelId="{7D3EBC17-296A-4D36-9CB5-6D10DD75F65D}" type="presOf" srcId="{2E37C64B-5CB8-46CF-9EFA-A7E9D838C8C7}" destId="{2205F00A-91C0-45BD-9CE7-F9BF7AA25493}" srcOrd="0" destOrd="0" presId="urn:microsoft.com/office/officeart/2018/2/layout/IconCircleList"/>
    <dgm:cxn modelId="{6B8E1F1E-D568-4CC2-AB3F-3737F28C664C}" type="presOf" srcId="{E4C0C165-7C0E-44C4-BB0C-954AA261A9C6}" destId="{B891D1A2-8A91-4CD8-83CA-BF2872673CA6}" srcOrd="0" destOrd="0" presId="urn:microsoft.com/office/officeart/2018/2/layout/IconCircleList"/>
    <dgm:cxn modelId="{FCC21634-FA64-4849-B8C7-BDD33D474801}" type="presOf" srcId="{D6A7B2A7-7293-4A18-A114-B8EE2F80AD09}" destId="{6F911DA0-AC3B-48DC-A73D-E26B28C6A78D}" srcOrd="0" destOrd="0" presId="urn:microsoft.com/office/officeart/2018/2/layout/IconCircleList"/>
    <dgm:cxn modelId="{51AE823B-69A8-4A41-A0E4-81EA0D266565}" type="presOf" srcId="{34EE89E8-C02F-446F-AA53-9C11C09962CC}" destId="{36D0CC34-A43A-4B39-A908-E8BA18257B18}" srcOrd="0" destOrd="0" presId="urn:microsoft.com/office/officeart/2018/2/layout/IconCircleList"/>
    <dgm:cxn modelId="{4401F85E-E8F5-4DD8-9A02-FA00D4DCF36B}" srcId="{DA1748EE-F72B-4F7C-A1F3-4A6E14D6B93F}" destId="{1B425DCD-1516-423E-85B8-B9E10244B07F}" srcOrd="3" destOrd="0" parTransId="{B81CC99F-110B-4C83-939A-3C771DEDC740}" sibTransId="{5108C87E-FD37-4246-BDCE-B2F4884A1DC5}"/>
    <dgm:cxn modelId="{D8AAC541-3EBC-4A38-9BE2-E90DBED323C1}" type="presOf" srcId="{A2550C16-12F3-4132-A97D-6E3474511639}" destId="{937F4B71-50B2-4623-978E-33A991F16037}" srcOrd="0" destOrd="0" presId="urn:microsoft.com/office/officeart/2018/2/layout/IconCircleList"/>
    <dgm:cxn modelId="{766C8162-ADCB-4EF8-AE10-9CE3192AD9B5}" type="presOf" srcId="{5108C87E-FD37-4246-BDCE-B2F4884A1DC5}" destId="{685B32EC-708E-4A24-B205-2735D60A0807}" srcOrd="0" destOrd="0" presId="urn:microsoft.com/office/officeart/2018/2/layout/IconCircleList"/>
    <dgm:cxn modelId="{751B3A67-9D25-46E4-9250-E2D6E71F3FBF}" srcId="{DA1748EE-F72B-4F7C-A1F3-4A6E14D6B93F}" destId="{827E6285-83DF-473C-8174-ABF4581E7079}" srcOrd="1" destOrd="0" parTransId="{A8113304-5948-490D-B387-E3345D94B5D8}" sibTransId="{1A72299B-71F7-49EA-BAE5-66B65BD7078F}"/>
    <dgm:cxn modelId="{E8275E6B-EF5F-41F6-A940-1B69E9E2B31C}" srcId="{DA1748EE-F72B-4F7C-A1F3-4A6E14D6B93F}" destId="{6F624C89-8C36-4AE3-A528-A998F7E34E24}" srcOrd="0" destOrd="0" parTransId="{19C54D3D-A7E9-4788-B844-623B9CEDF3FE}" sibTransId="{34EE89E8-C02F-446F-AA53-9C11C09962CC}"/>
    <dgm:cxn modelId="{B7A6E654-279D-4895-9B6B-A736BBEBC286}" type="presOf" srcId="{DA1748EE-F72B-4F7C-A1F3-4A6E14D6B93F}" destId="{5DC5C481-D049-4E83-879A-EEE33711781A}" srcOrd="0" destOrd="0" presId="urn:microsoft.com/office/officeart/2018/2/layout/IconCircleList"/>
    <dgm:cxn modelId="{0BCCAA7A-D192-4711-9E94-8B680B5EB50B}" type="presOf" srcId="{0A59A32E-7CEF-4661-8E24-AD208F9E498A}" destId="{0DB721DC-6703-435C-8A9C-EA2693D07510}" srcOrd="0" destOrd="0" presId="urn:microsoft.com/office/officeart/2018/2/layout/IconCircleList"/>
    <dgm:cxn modelId="{908F9786-ECF1-4612-B06D-169F2AD37D42}" srcId="{DA1748EE-F72B-4F7C-A1F3-4A6E14D6B93F}" destId="{2E37C64B-5CB8-46CF-9EFA-A7E9D838C8C7}" srcOrd="4" destOrd="0" parTransId="{C69FC0BC-9C31-405C-9949-EFCB5AF1F208}" sibTransId="{44EED3C0-A841-4288-9BC5-B0BF58A62EA4}"/>
    <dgm:cxn modelId="{C531D28B-AB49-4D8D-9532-6340B0C9DD22}" type="presOf" srcId="{1B425DCD-1516-423E-85B8-B9E10244B07F}" destId="{72ACF7F5-CEB2-4DB5-A97D-AA8D6D19E8E9}" srcOrd="0" destOrd="0" presId="urn:microsoft.com/office/officeart/2018/2/layout/IconCircleList"/>
    <dgm:cxn modelId="{89EACD98-27DA-450A-99EC-5E28D3B59293}" type="presOf" srcId="{1A72299B-71F7-49EA-BAE5-66B65BD7078F}" destId="{61708E6B-F1B5-45F6-9D19-512B8B8DC679}" srcOrd="0" destOrd="0" presId="urn:microsoft.com/office/officeart/2018/2/layout/IconCircleList"/>
    <dgm:cxn modelId="{35B68DAA-DB9C-4362-BF08-1517572219C2}" type="presOf" srcId="{6F624C89-8C36-4AE3-A528-A998F7E34E24}" destId="{DC8A9A29-CD80-4220-855D-4B2E20EC0179}" srcOrd="0" destOrd="0" presId="urn:microsoft.com/office/officeart/2018/2/layout/IconCircleList"/>
    <dgm:cxn modelId="{AFC3BACD-78B8-4A8C-8CF6-7027C50843A1}" type="presOf" srcId="{44EED3C0-A841-4288-9BC5-B0BF58A62EA4}" destId="{955DE56F-A52A-4AE3-B5D2-1524F3707827}" srcOrd="0" destOrd="0" presId="urn:microsoft.com/office/officeart/2018/2/layout/IconCircleList"/>
    <dgm:cxn modelId="{A6204BD2-F98D-4C87-ADBF-CACACD6F96BB}" type="presOf" srcId="{D7242375-6E8D-435A-A735-A16978A7B650}" destId="{61712F20-D151-45E1-841D-5981761C0144}" srcOrd="0" destOrd="0" presId="urn:microsoft.com/office/officeart/2018/2/layout/IconCircleList"/>
    <dgm:cxn modelId="{E64FDFDA-197F-4DA7-B031-84E67B1D6F91}" srcId="{DA1748EE-F72B-4F7C-A1F3-4A6E14D6B93F}" destId="{A2550C16-12F3-4132-A97D-6E3474511639}" srcOrd="7" destOrd="0" parTransId="{D7C1BCAF-0623-4215-9EAE-8EA53C0A3A8B}" sibTransId="{30B4886D-1E69-4132-8D72-6A7B5BBFA766}"/>
    <dgm:cxn modelId="{365C16DC-6F21-4950-90E0-17506CAF2221}" type="presOf" srcId="{FF7E3808-C0C7-4373-80D2-D77A46AA71B1}" destId="{089DEB90-C273-44BD-B1CC-EE529651D1DF}" srcOrd="0" destOrd="0" presId="urn:microsoft.com/office/officeart/2018/2/layout/IconCircleList"/>
    <dgm:cxn modelId="{8BCB8EE5-BF7A-4255-8718-C5D2A9CFD10A}" srcId="{DA1748EE-F72B-4F7C-A1F3-4A6E14D6B93F}" destId="{CCF2E81C-CA90-4729-8CC1-A7F8E237074F}" srcOrd="6" destOrd="0" parTransId="{8E335C4E-2728-455A-8B76-2FBE30A71ED8}" sibTransId="{E4C0C165-7C0E-44C4-BB0C-954AA261A9C6}"/>
    <dgm:cxn modelId="{8DDB2DEB-A2E6-417D-8B75-0D140BE4A292}" type="presOf" srcId="{827E6285-83DF-473C-8174-ABF4581E7079}" destId="{E3047EE9-5E14-4F29-90FB-6B40D359CDBC}" srcOrd="0" destOrd="0" presId="urn:microsoft.com/office/officeart/2018/2/layout/IconCircleList"/>
    <dgm:cxn modelId="{7A7CA4FA-4C84-4E7D-9DD9-C0581EFFB81B}" srcId="{DA1748EE-F72B-4F7C-A1F3-4A6E14D6B93F}" destId="{D7242375-6E8D-435A-A735-A16978A7B650}" srcOrd="5" destOrd="0" parTransId="{9A461D7E-C505-4689-8DE5-FCD9C572A406}" sibTransId="{D6A7B2A7-7293-4A18-A114-B8EE2F80AD09}"/>
    <dgm:cxn modelId="{467BA6FE-CA5B-4B1C-A9DB-37D75857B8FB}" srcId="{DA1748EE-F72B-4F7C-A1F3-4A6E14D6B93F}" destId="{FF7E3808-C0C7-4373-80D2-D77A46AA71B1}" srcOrd="2" destOrd="0" parTransId="{5254B185-49E3-4AC6-B50A-5FF1A324B624}" sibTransId="{0A59A32E-7CEF-4661-8E24-AD208F9E498A}"/>
    <dgm:cxn modelId="{ACB54208-412C-47A3-B242-D6E3CC6DA26A}" type="presParOf" srcId="{5DC5C481-D049-4E83-879A-EEE33711781A}" destId="{CF060DFF-65C5-45FA-B198-39AF4DFDC14C}" srcOrd="0" destOrd="0" presId="urn:microsoft.com/office/officeart/2018/2/layout/IconCircleList"/>
    <dgm:cxn modelId="{D1A9AEC2-3A4A-4BED-9F3B-04F143254E52}" type="presParOf" srcId="{CF060DFF-65C5-45FA-B198-39AF4DFDC14C}" destId="{9D7A06BC-E993-4A0C-B3B5-C23CD64AC952}" srcOrd="0" destOrd="0" presId="urn:microsoft.com/office/officeart/2018/2/layout/IconCircleList"/>
    <dgm:cxn modelId="{9F5D4688-72F0-41A7-8C48-228674634867}" type="presParOf" srcId="{9D7A06BC-E993-4A0C-B3B5-C23CD64AC952}" destId="{8790C740-C9D8-4BBF-BA03-7DD21B0A72E0}" srcOrd="0" destOrd="0" presId="urn:microsoft.com/office/officeart/2018/2/layout/IconCircleList"/>
    <dgm:cxn modelId="{438FF591-48F6-4821-93E4-F81C4CD346BF}" type="presParOf" srcId="{9D7A06BC-E993-4A0C-B3B5-C23CD64AC952}" destId="{05DD5C65-B574-47EF-AE18-ACD8001B3ADE}" srcOrd="1" destOrd="0" presId="urn:microsoft.com/office/officeart/2018/2/layout/IconCircleList"/>
    <dgm:cxn modelId="{B8D964F8-1DE7-473E-B1F5-70A423B4D02F}" type="presParOf" srcId="{9D7A06BC-E993-4A0C-B3B5-C23CD64AC952}" destId="{8EEFCDE3-809F-4DEA-B329-CC0AA2F75DF5}" srcOrd="2" destOrd="0" presId="urn:microsoft.com/office/officeart/2018/2/layout/IconCircleList"/>
    <dgm:cxn modelId="{338BC963-BEBF-480D-8EB7-76A8B0881E84}" type="presParOf" srcId="{9D7A06BC-E993-4A0C-B3B5-C23CD64AC952}" destId="{DC8A9A29-CD80-4220-855D-4B2E20EC0179}" srcOrd="3" destOrd="0" presId="urn:microsoft.com/office/officeart/2018/2/layout/IconCircleList"/>
    <dgm:cxn modelId="{05D6F456-D312-44B1-A8BF-82F0AE34069C}" type="presParOf" srcId="{CF060DFF-65C5-45FA-B198-39AF4DFDC14C}" destId="{36D0CC34-A43A-4B39-A908-E8BA18257B18}" srcOrd="1" destOrd="0" presId="urn:microsoft.com/office/officeart/2018/2/layout/IconCircleList"/>
    <dgm:cxn modelId="{483A693A-9ADD-4A6E-8295-31A45070AFBA}" type="presParOf" srcId="{CF060DFF-65C5-45FA-B198-39AF4DFDC14C}" destId="{AC5D86A2-F0B2-4842-A2D8-6A2451185CFF}" srcOrd="2" destOrd="0" presId="urn:microsoft.com/office/officeart/2018/2/layout/IconCircleList"/>
    <dgm:cxn modelId="{717ECD94-C96F-45F4-9D7E-42B3284B0A1E}" type="presParOf" srcId="{AC5D86A2-F0B2-4842-A2D8-6A2451185CFF}" destId="{0615F3F6-67D6-434C-89DA-23D8C5896951}" srcOrd="0" destOrd="0" presId="urn:microsoft.com/office/officeart/2018/2/layout/IconCircleList"/>
    <dgm:cxn modelId="{B618632D-B5F8-43A7-A876-A311AD99452C}" type="presParOf" srcId="{AC5D86A2-F0B2-4842-A2D8-6A2451185CFF}" destId="{FA38C1DB-E371-4316-A3E3-74EACADECD3D}" srcOrd="1" destOrd="0" presId="urn:microsoft.com/office/officeart/2018/2/layout/IconCircleList"/>
    <dgm:cxn modelId="{9062D89D-C399-4CDA-BDAE-561272FAE3A3}" type="presParOf" srcId="{AC5D86A2-F0B2-4842-A2D8-6A2451185CFF}" destId="{E61955A1-A68B-4AF1-976D-84018E14901E}" srcOrd="2" destOrd="0" presId="urn:microsoft.com/office/officeart/2018/2/layout/IconCircleList"/>
    <dgm:cxn modelId="{8C560407-BE0D-4EB7-ADE6-D9B13107A6FB}" type="presParOf" srcId="{AC5D86A2-F0B2-4842-A2D8-6A2451185CFF}" destId="{E3047EE9-5E14-4F29-90FB-6B40D359CDBC}" srcOrd="3" destOrd="0" presId="urn:microsoft.com/office/officeart/2018/2/layout/IconCircleList"/>
    <dgm:cxn modelId="{F29D06E2-8490-43EE-9C9F-16E54EAE410D}" type="presParOf" srcId="{CF060DFF-65C5-45FA-B198-39AF4DFDC14C}" destId="{61708E6B-F1B5-45F6-9D19-512B8B8DC679}" srcOrd="3" destOrd="0" presId="urn:microsoft.com/office/officeart/2018/2/layout/IconCircleList"/>
    <dgm:cxn modelId="{EEDDEE7D-561D-4019-9A0C-6D88D896E147}" type="presParOf" srcId="{CF060DFF-65C5-45FA-B198-39AF4DFDC14C}" destId="{84250FFE-CE43-44AF-BD3B-9A9B26616188}" srcOrd="4" destOrd="0" presId="urn:microsoft.com/office/officeart/2018/2/layout/IconCircleList"/>
    <dgm:cxn modelId="{278212E7-0308-4CDB-A4B3-8C9192777B1F}" type="presParOf" srcId="{84250FFE-CE43-44AF-BD3B-9A9B26616188}" destId="{0DCA8BBA-3879-4BF7-9B10-A95C9F855647}" srcOrd="0" destOrd="0" presId="urn:microsoft.com/office/officeart/2018/2/layout/IconCircleList"/>
    <dgm:cxn modelId="{2CE5B3CB-9F07-4D14-A439-1FA32C5C810F}" type="presParOf" srcId="{84250FFE-CE43-44AF-BD3B-9A9B26616188}" destId="{320A1921-DE82-4126-A164-4C20AFD4DF20}" srcOrd="1" destOrd="0" presId="urn:microsoft.com/office/officeart/2018/2/layout/IconCircleList"/>
    <dgm:cxn modelId="{6715B2AA-C122-4674-956A-12849A9D8474}" type="presParOf" srcId="{84250FFE-CE43-44AF-BD3B-9A9B26616188}" destId="{2E5A744E-2864-4C41-8AD1-1CDB5660A467}" srcOrd="2" destOrd="0" presId="urn:microsoft.com/office/officeart/2018/2/layout/IconCircleList"/>
    <dgm:cxn modelId="{2107F94F-EBF4-4982-B545-7958E934B510}" type="presParOf" srcId="{84250FFE-CE43-44AF-BD3B-9A9B26616188}" destId="{089DEB90-C273-44BD-B1CC-EE529651D1DF}" srcOrd="3" destOrd="0" presId="urn:microsoft.com/office/officeart/2018/2/layout/IconCircleList"/>
    <dgm:cxn modelId="{241CFC28-4761-422C-B7A0-02C86805FA94}" type="presParOf" srcId="{CF060DFF-65C5-45FA-B198-39AF4DFDC14C}" destId="{0DB721DC-6703-435C-8A9C-EA2693D07510}" srcOrd="5" destOrd="0" presId="urn:microsoft.com/office/officeart/2018/2/layout/IconCircleList"/>
    <dgm:cxn modelId="{424D0F91-F529-4B44-A68D-9D3167ED7645}" type="presParOf" srcId="{CF060DFF-65C5-45FA-B198-39AF4DFDC14C}" destId="{D2326F4C-1BB2-4C21-951F-6BAD42AE0DB5}" srcOrd="6" destOrd="0" presId="urn:microsoft.com/office/officeart/2018/2/layout/IconCircleList"/>
    <dgm:cxn modelId="{3FA4F335-2E61-4C68-A28A-C3B3221400A8}" type="presParOf" srcId="{D2326F4C-1BB2-4C21-951F-6BAD42AE0DB5}" destId="{57191335-DE60-49D5-8D75-626D6AB8A06D}" srcOrd="0" destOrd="0" presId="urn:microsoft.com/office/officeart/2018/2/layout/IconCircleList"/>
    <dgm:cxn modelId="{5B607326-C432-407B-A3EB-DD0CBC18BC64}" type="presParOf" srcId="{D2326F4C-1BB2-4C21-951F-6BAD42AE0DB5}" destId="{EC896DD7-F241-43ED-BB8B-80A9FF1853C9}" srcOrd="1" destOrd="0" presId="urn:microsoft.com/office/officeart/2018/2/layout/IconCircleList"/>
    <dgm:cxn modelId="{4CC64EB8-5F91-4AD5-8E0D-6D409AB1ED1F}" type="presParOf" srcId="{D2326F4C-1BB2-4C21-951F-6BAD42AE0DB5}" destId="{6F769E27-58C7-43F9-B56C-9B56F0B35897}" srcOrd="2" destOrd="0" presId="urn:microsoft.com/office/officeart/2018/2/layout/IconCircleList"/>
    <dgm:cxn modelId="{650CDA43-42B1-4A58-AACF-D2B38EC9513F}" type="presParOf" srcId="{D2326F4C-1BB2-4C21-951F-6BAD42AE0DB5}" destId="{72ACF7F5-CEB2-4DB5-A97D-AA8D6D19E8E9}" srcOrd="3" destOrd="0" presId="urn:microsoft.com/office/officeart/2018/2/layout/IconCircleList"/>
    <dgm:cxn modelId="{C2CCF49D-7679-4E6A-AEB8-66E2524729B1}" type="presParOf" srcId="{CF060DFF-65C5-45FA-B198-39AF4DFDC14C}" destId="{685B32EC-708E-4A24-B205-2735D60A0807}" srcOrd="7" destOrd="0" presId="urn:microsoft.com/office/officeart/2018/2/layout/IconCircleList"/>
    <dgm:cxn modelId="{694E9597-42D0-4478-BE82-011898FD1CC9}" type="presParOf" srcId="{CF060DFF-65C5-45FA-B198-39AF4DFDC14C}" destId="{CF8466D8-F27B-46DA-8009-B5438F3FF516}" srcOrd="8" destOrd="0" presId="urn:microsoft.com/office/officeart/2018/2/layout/IconCircleList"/>
    <dgm:cxn modelId="{55A56129-45BE-4EA5-9E79-A07B0E90B1C6}" type="presParOf" srcId="{CF8466D8-F27B-46DA-8009-B5438F3FF516}" destId="{3DBF451F-E25E-4B34-9CFD-92611BAA1E2C}" srcOrd="0" destOrd="0" presId="urn:microsoft.com/office/officeart/2018/2/layout/IconCircleList"/>
    <dgm:cxn modelId="{3480BECF-79CE-4935-B881-C9161D51F42B}" type="presParOf" srcId="{CF8466D8-F27B-46DA-8009-B5438F3FF516}" destId="{1F664112-2525-4A18-AD20-6F75A25D0EA7}" srcOrd="1" destOrd="0" presId="urn:microsoft.com/office/officeart/2018/2/layout/IconCircleList"/>
    <dgm:cxn modelId="{70F07125-966B-4342-8AB1-4EA6D64C4435}" type="presParOf" srcId="{CF8466D8-F27B-46DA-8009-B5438F3FF516}" destId="{57D78547-11BC-420F-90A6-464852ABEA1D}" srcOrd="2" destOrd="0" presId="urn:microsoft.com/office/officeart/2018/2/layout/IconCircleList"/>
    <dgm:cxn modelId="{C89296F6-55EC-4477-8C0C-33932AE0F268}" type="presParOf" srcId="{CF8466D8-F27B-46DA-8009-B5438F3FF516}" destId="{2205F00A-91C0-45BD-9CE7-F9BF7AA25493}" srcOrd="3" destOrd="0" presId="urn:microsoft.com/office/officeart/2018/2/layout/IconCircleList"/>
    <dgm:cxn modelId="{BB7E7F78-C008-4E65-9FC0-AA957D1981CF}" type="presParOf" srcId="{CF060DFF-65C5-45FA-B198-39AF4DFDC14C}" destId="{955DE56F-A52A-4AE3-B5D2-1524F3707827}" srcOrd="9" destOrd="0" presId="urn:microsoft.com/office/officeart/2018/2/layout/IconCircleList"/>
    <dgm:cxn modelId="{65698266-A713-440A-BD47-0D219F3FDEC8}" type="presParOf" srcId="{CF060DFF-65C5-45FA-B198-39AF4DFDC14C}" destId="{709D69B7-BE71-447F-AA94-40B8289CF483}" srcOrd="10" destOrd="0" presId="urn:microsoft.com/office/officeart/2018/2/layout/IconCircleList"/>
    <dgm:cxn modelId="{D78C49D6-2831-4C42-9D0B-7D7DA4B3624C}" type="presParOf" srcId="{709D69B7-BE71-447F-AA94-40B8289CF483}" destId="{515FF867-3A38-45BA-B2DD-388CB124645C}" srcOrd="0" destOrd="0" presId="urn:microsoft.com/office/officeart/2018/2/layout/IconCircleList"/>
    <dgm:cxn modelId="{92908834-28F4-4BAC-983C-642BEDC4D653}" type="presParOf" srcId="{709D69B7-BE71-447F-AA94-40B8289CF483}" destId="{6CBFBA47-D1A3-4DA3-BC00-5E15D03676CC}" srcOrd="1" destOrd="0" presId="urn:microsoft.com/office/officeart/2018/2/layout/IconCircleList"/>
    <dgm:cxn modelId="{23402FCD-27E9-4400-AE3B-F1A512A38486}" type="presParOf" srcId="{709D69B7-BE71-447F-AA94-40B8289CF483}" destId="{8F89DEC8-C532-4352-B213-6E157ED42BB9}" srcOrd="2" destOrd="0" presId="urn:microsoft.com/office/officeart/2018/2/layout/IconCircleList"/>
    <dgm:cxn modelId="{9773FBA8-96BD-4482-887D-62459F31034E}" type="presParOf" srcId="{709D69B7-BE71-447F-AA94-40B8289CF483}" destId="{61712F20-D151-45E1-841D-5981761C0144}" srcOrd="3" destOrd="0" presId="urn:microsoft.com/office/officeart/2018/2/layout/IconCircleList"/>
    <dgm:cxn modelId="{F4F14DCA-DED0-4EA4-870D-D455B9C1827E}" type="presParOf" srcId="{CF060DFF-65C5-45FA-B198-39AF4DFDC14C}" destId="{6F911DA0-AC3B-48DC-A73D-E26B28C6A78D}" srcOrd="11" destOrd="0" presId="urn:microsoft.com/office/officeart/2018/2/layout/IconCircleList"/>
    <dgm:cxn modelId="{067EABE7-58E7-4E26-AE6C-8588C1C49362}" type="presParOf" srcId="{CF060DFF-65C5-45FA-B198-39AF4DFDC14C}" destId="{8671E5D9-A6E9-488C-AFBF-8FF30870D70A}" srcOrd="12" destOrd="0" presId="urn:microsoft.com/office/officeart/2018/2/layout/IconCircleList"/>
    <dgm:cxn modelId="{40686B1A-61D8-4D3C-B7E1-8F435764C731}" type="presParOf" srcId="{8671E5D9-A6E9-488C-AFBF-8FF30870D70A}" destId="{87DE035F-6F49-43D3-BB10-0316151B10E9}" srcOrd="0" destOrd="0" presId="urn:microsoft.com/office/officeart/2018/2/layout/IconCircleList"/>
    <dgm:cxn modelId="{12EF8D42-7D5D-4522-A7FA-A9CBA28D0782}" type="presParOf" srcId="{8671E5D9-A6E9-488C-AFBF-8FF30870D70A}" destId="{A7831682-7A07-4C26-A927-D110CA44403A}" srcOrd="1" destOrd="0" presId="urn:microsoft.com/office/officeart/2018/2/layout/IconCircleList"/>
    <dgm:cxn modelId="{1CC75B6A-21B8-45E7-9C56-AAF9C2897D09}" type="presParOf" srcId="{8671E5D9-A6E9-488C-AFBF-8FF30870D70A}" destId="{F82DA485-907E-43F2-A2A9-2803336AC84C}" srcOrd="2" destOrd="0" presId="urn:microsoft.com/office/officeart/2018/2/layout/IconCircleList"/>
    <dgm:cxn modelId="{CA1C2BBB-FAB6-4606-BA18-43D7502120F1}" type="presParOf" srcId="{8671E5D9-A6E9-488C-AFBF-8FF30870D70A}" destId="{2D3779D4-36F3-4A17-8D1A-78A7B53E2587}" srcOrd="3" destOrd="0" presId="urn:microsoft.com/office/officeart/2018/2/layout/IconCircleList"/>
    <dgm:cxn modelId="{5EEB201C-9F78-485B-A45F-BFEF45A98C32}" type="presParOf" srcId="{CF060DFF-65C5-45FA-B198-39AF4DFDC14C}" destId="{B891D1A2-8A91-4CD8-83CA-BF2872673CA6}" srcOrd="13" destOrd="0" presId="urn:microsoft.com/office/officeart/2018/2/layout/IconCircleList"/>
    <dgm:cxn modelId="{DC0CD40C-251D-45CD-A678-7BA2EFEEE515}" type="presParOf" srcId="{CF060DFF-65C5-45FA-B198-39AF4DFDC14C}" destId="{4EC3F09C-250F-4CE3-83B4-BF8EFDB1FDF8}" srcOrd="14" destOrd="0" presId="urn:microsoft.com/office/officeart/2018/2/layout/IconCircleList"/>
    <dgm:cxn modelId="{74B1085E-8CEF-423B-B2CF-617414EA8B21}" type="presParOf" srcId="{4EC3F09C-250F-4CE3-83B4-BF8EFDB1FDF8}" destId="{E8CA7471-F285-4D3F-B250-306B474E1F5B}" srcOrd="0" destOrd="0" presId="urn:microsoft.com/office/officeart/2018/2/layout/IconCircleList"/>
    <dgm:cxn modelId="{A8529922-34E4-414F-8725-4BF0CB55F666}" type="presParOf" srcId="{4EC3F09C-250F-4CE3-83B4-BF8EFDB1FDF8}" destId="{02139BDC-558B-4C5D-ACF1-8F3DFA1F3DAA}" srcOrd="1" destOrd="0" presId="urn:microsoft.com/office/officeart/2018/2/layout/IconCircleList"/>
    <dgm:cxn modelId="{15CD478A-CF85-4986-9A4B-20924473BD86}" type="presParOf" srcId="{4EC3F09C-250F-4CE3-83B4-BF8EFDB1FDF8}" destId="{A1BA71EB-69A3-4613-93CC-D84DCA450813}" srcOrd="2" destOrd="0" presId="urn:microsoft.com/office/officeart/2018/2/layout/IconCircleList"/>
    <dgm:cxn modelId="{64B5B7AC-5D83-4A79-940D-CC7EC43E1DA3}" type="presParOf" srcId="{4EC3F09C-250F-4CE3-83B4-BF8EFDB1FDF8}" destId="{937F4B71-50B2-4623-978E-33A991F16037}"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B2C0C69-82B8-4F4B-99F2-1FC6D406A27C}" type="doc">
      <dgm:prSet loTypeId="urn:microsoft.com/office/officeart/2005/8/layout/bProcess4" loCatId="process" qsTypeId="urn:microsoft.com/office/officeart/2005/8/quickstyle/simple1" qsCatId="simple" csTypeId="urn:microsoft.com/office/officeart/2005/8/colors/accent1_2" csCatId="accent1"/>
      <dgm:spPr/>
      <dgm:t>
        <a:bodyPr/>
        <a:lstStyle/>
        <a:p>
          <a:endParaRPr lang="en-US"/>
        </a:p>
      </dgm:t>
    </dgm:pt>
    <dgm:pt modelId="{3A646738-1308-4CC0-8161-ED10A757B0DE}">
      <dgm:prSet/>
      <dgm:spPr/>
      <dgm:t>
        <a:bodyPr/>
        <a:lstStyle/>
        <a:p>
          <a:r>
            <a:rPr lang="en-US"/>
            <a:t>It has also been noted that Psychological Capital has been tested as a construct to show that it impacts positively on employee wellbeing, </a:t>
          </a:r>
        </a:p>
      </dgm:t>
    </dgm:pt>
    <dgm:pt modelId="{0C1BF9C1-BAF5-448F-8DAD-85324117DDF2}" type="parTrans" cxnId="{C25478ED-7C5E-4E51-92E1-44065D49C5A5}">
      <dgm:prSet/>
      <dgm:spPr/>
      <dgm:t>
        <a:bodyPr/>
        <a:lstStyle/>
        <a:p>
          <a:endParaRPr lang="en-US"/>
        </a:p>
      </dgm:t>
    </dgm:pt>
    <dgm:pt modelId="{B6D88249-F27A-44AD-9D4D-2F545B4AD28F}" type="sibTrans" cxnId="{C25478ED-7C5E-4E51-92E1-44065D49C5A5}">
      <dgm:prSet/>
      <dgm:spPr/>
      <dgm:t>
        <a:bodyPr/>
        <a:lstStyle/>
        <a:p>
          <a:endParaRPr lang="en-US"/>
        </a:p>
      </dgm:t>
    </dgm:pt>
    <dgm:pt modelId="{27C4B8DE-FA9F-46CA-A2D3-B506FA646217}">
      <dgm:prSet/>
      <dgm:spPr/>
      <dgm:t>
        <a:bodyPr/>
        <a:lstStyle/>
        <a:p>
          <a:r>
            <a:rPr lang="en-US"/>
            <a:t>PsyCap has the capacity to facilitate and enhance high levels of positive psychological well-being. Bakker and Leiter (2010) </a:t>
          </a:r>
        </a:p>
      </dgm:t>
    </dgm:pt>
    <dgm:pt modelId="{97441A36-5EDC-47CD-AE50-BEAFF0AD8692}" type="parTrans" cxnId="{B9401ECD-0F44-4AA0-BA8D-52FFA09D1394}">
      <dgm:prSet/>
      <dgm:spPr/>
      <dgm:t>
        <a:bodyPr/>
        <a:lstStyle/>
        <a:p>
          <a:endParaRPr lang="en-US"/>
        </a:p>
      </dgm:t>
    </dgm:pt>
    <dgm:pt modelId="{D0FD56CB-3637-400C-B287-166947487C91}" type="sibTrans" cxnId="{B9401ECD-0F44-4AA0-BA8D-52FFA09D1394}">
      <dgm:prSet/>
      <dgm:spPr/>
      <dgm:t>
        <a:bodyPr/>
        <a:lstStyle/>
        <a:p>
          <a:endParaRPr lang="en-US"/>
        </a:p>
      </dgm:t>
    </dgm:pt>
    <dgm:pt modelId="{E6CA5B63-7481-418A-A93C-F6B90F787A4B}">
      <dgm:prSet/>
      <dgm:spPr/>
      <dgm:t>
        <a:bodyPr/>
        <a:lstStyle/>
        <a:p>
          <a:r>
            <a:rPr lang="en-US"/>
            <a:t>Employee Engagement (UWES) is defined as the ability for employees to be present, focused and energised while feeling connected to their Organisational purpose. Paek,S. (2015) </a:t>
          </a:r>
        </a:p>
      </dgm:t>
    </dgm:pt>
    <dgm:pt modelId="{2E8BFE29-6CB8-49E9-AB0A-E1CC535ED5E0}" type="parTrans" cxnId="{C53C55B0-5C9A-4B0B-99CA-E4425D32C883}">
      <dgm:prSet/>
      <dgm:spPr/>
      <dgm:t>
        <a:bodyPr/>
        <a:lstStyle/>
        <a:p>
          <a:endParaRPr lang="en-US"/>
        </a:p>
      </dgm:t>
    </dgm:pt>
    <dgm:pt modelId="{4CAA1A50-55D6-4CDB-BDEB-DC0B43709708}" type="sibTrans" cxnId="{C53C55B0-5C9A-4B0B-99CA-E4425D32C883}">
      <dgm:prSet/>
      <dgm:spPr/>
      <dgm:t>
        <a:bodyPr/>
        <a:lstStyle/>
        <a:p>
          <a:endParaRPr lang="en-US"/>
        </a:p>
      </dgm:t>
    </dgm:pt>
    <dgm:pt modelId="{6ACE2B39-7436-4D24-BCE5-36C50A02AFD1}">
      <dgm:prSet/>
      <dgm:spPr/>
      <dgm:t>
        <a:bodyPr/>
        <a:lstStyle/>
        <a:p>
          <a:r>
            <a:rPr lang="en-US" dirty="0"/>
            <a:t>UWES </a:t>
          </a:r>
          <a:r>
            <a:rPr lang="en-US" dirty="0" err="1"/>
            <a:t>emphasises</a:t>
          </a:r>
          <a:r>
            <a:rPr lang="en-US" dirty="0"/>
            <a:t> that an engaged individual employee is enthusiastic, inspired, proud and challenged at work, and is willing to make an effort while maintaining concentration and being deeply engrossed in the task.</a:t>
          </a:r>
        </a:p>
      </dgm:t>
    </dgm:pt>
    <dgm:pt modelId="{0423838D-6874-4327-9271-75C51707FC2A}" type="parTrans" cxnId="{F625C224-2096-4C7F-B3BB-63F02C87D873}">
      <dgm:prSet/>
      <dgm:spPr/>
      <dgm:t>
        <a:bodyPr/>
        <a:lstStyle/>
        <a:p>
          <a:endParaRPr lang="en-US"/>
        </a:p>
      </dgm:t>
    </dgm:pt>
    <dgm:pt modelId="{33590B51-AE6F-4D55-9102-2BCCD8FE42B9}" type="sibTrans" cxnId="{F625C224-2096-4C7F-B3BB-63F02C87D873}">
      <dgm:prSet/>
      <dgm:spPr/>
      <dgm:t>
        <a:bodyPr/>
        <a:lstStyle/>
        <a:p>
          <a:endParaRPr lang="en-US"/>
        </a:p>
      </dgm:t>
    </dgm:pt>
    <dgm:pt modelId="{0D1B19F6-E0E1-44BA-A44D-A55667BE5C35}">
      <dgm:prSet/>
      <dgm:spPr/>
      <dgm:t>
        <a:bodyPr/>
        <a:lstStyle/>
        <a:p>
          <a:r>
            <a:rPr lang="en-US"/>
            <a:t>The individual is persistent in the face of difficulties or distractions, and sees time at work passing by quickly, finding it difficulty to detach him or herself from work (schaufeli, et al.,2002:74-75). </a:t>
          </a:r>
        </a:p>
      </dgm:t>
    </dgm:pt>
    <dgm:pt modelId="{6807DF89-A34B-4694-B405-3CC4DBB92D51}" type="parTrans" cxnId="{B4B2A803-7455-4C3C-96DA-E0ED23A9C46E}">
      <dgm:prSet/>
      <dgm:spPr/>
      <dgm:t>
        <a:bodyPr/>
        <a:lstStyle/>
        <a:p>
          <a:endParaRPr lang="en-US"/>
        </a:p>
      </dgm:t>
    </dgm:pt>
    <dgm:pt modelId="{6F91765C-EE29-4BFD-8717-6A7CC66A0A86}" type="sibTrans" cxnId="{B4B2A803-7455-4C3C-96DA-E0ED23A9C46E}">
      <dgm:prSet/>
      <dgm:spPr/>
      <dgm:t>
        <a:bodyPr/>
        <a:lstStyle/>
        <a:p>
          <a:endParaRPr lang="en-US"/>
        </a:p>
      </dgm:t>
    </dgm:pt>
    <dgm:pt modelId="{2F5E2346-978C-455B-A554-8B751F8F50AB}">
      <dgm:prSet/>
      <dgm:spPr/>
      <dgm:t>
        <a:bodyPr/>
        <a:lstStyle/>
        <a:p>
          <a:r>
            <a:rPr lang="en-US"/>
            <a:t>Strong positive correlations between all the observed dimensions of General Well-being (PGWBI) and Work Engagement (UWES). </a:t>
          </a:r>
        </a:p>
      </dgm:t>
    </dgm:pt>
    <dgm:pt modelId="{0ED5E3A5-7744-439D-A5BB-E5F998D45AB8}" type="parTrans" cxnId="{21583C9E-BD7C-47AC-A8E0-8ABCE32C9A3B}">
      <dgm:prSet/>
      <dgm:spPr/>
      <dgm:t>
        <a:bodyPr/>
        <a:lstStyle/>
        <a:p>
          <a:endParaRPr lang="en-US"/>
        </a:p>
      </dgm:t>
    </dgm:pt>
    <dgm:pt modelId="{75E426A8-F5D7-4856-ADD1-D98428424ED4}" type="sibTrans" cxnId="{21583C9E-BD7C-47AC-A8E0-8ABCE32C9A3B}">
      <dgm:prSet/>
      <dgm:spPr/>
      <dgm:t>
        <a:bodyPr/>
        <a:lstStyle/>
        <a:p>
          <a:endParaRPr lang="en-US"/>
        </a:p>
      </dgm:t>
    </dgm:pt>
    <dgm:pt modelId="{FDEA3DA6-C498-4B21-8E5A-2F23F95D7311}">
      <dgm:prSet/>
      <dgm:spPr/>
      <dgm:t>
        <a:bodyPr/>
        <a:lstStyle/>
        <a:p>
          <a:r>
            <a:rPr lang="en-US"/>
            <a:t>Similarly, strong correlations between all dimensions of Psychological Capacity (PWB) and Work Engagement (UWES). </a:t>
          </a:r>
        </a:p>
      </dgm:t>
    </dgm:pt>
    <dgm:pt modelId="{DAC22E0C-6201-4DC5-A3CE-7C265E9612D8}" type="parTrans" cxnId="{8A5F28B5-8103-42CF-9647-25F9F47D5AFD}">
      <dgm:prSet/>
      <dgm:spPr/>
      <dgm:t>
        <a:bodyPr/>
        <a:lstStyle/>
        <a:p>
          <a:endParaRPr lang="en-US"/>
        </a:p>
      </dgm:t>
    </dgm:pt>
    <dgm:pt modelId="{34C0F396-9FDB-47A7-9EC3-225ABFD59A56}" type="sibTrans" cxnId="{8A5F28B5-8103-42CF-9647-25F9F47D5AFD}">
      <dgm:prSet/>
      <dgm:spPr/>
      <dgm:t>
        <a:bodyPr/>
        <a:lstStyle/>
        <a:p>
          <a:endParaRPr lang="en-US"/>
        </a:p>
      </dgm:t>
    </dgm:pt>
    <dgm:pt modelId="{453D5BBF-89BE-4298-B405-B17E0E69DAC3}">
      <dgm:prSet/>
      <dgm:spPr/>
      <dgm:t>
        <a:bodyPr/>
        <a:lstStyle/>
        <a:p>
          <a:r>
            <a:rPr lang="en-US"/>
            <a:t>The correlations between all dimensions of General Well-being (PGWBI) and Psychological Capacity (PSYCAP) were insignificant and weak.</a:t>
          </a:r>
        </a:p>
      </dgm:t>
    </dgm:pt>
    <dgm:pt modelId="{8B8D9253-52DC-4AB4-9946-A0626AC109AB}" type="parTrans" cxnId="{A373C242-FA96-4F5A-95CA-189D9C47403B}">
      <dgm:prSet/>
      <dgm:spPr/>
      <dgm:t>
        <a:bodyPr/>
        <a:lstStyle/>
        <a:p>
          <a:endParaRPr lang="en-US"/>
        </a:p>
      </dgm:t>
    </dgm:pt>
    <dgm:pt modelId="{85DAAECB-C72F-49D9-9400-FB5772775F80}" type="sibTrans" cxnId="{A373C242-FA96-4F5A-95CA-189D9C47403B}">
      <dgm:prSet/>
      <dgm:spPr/>
      <dgm:t>
        <a:bodyPr/>
        <a:lstStyle/>
        <a:p>
          <a:endParaRPr lang="en-US"/>
        </a:p>
      </dgm:t>
    </dgm:pt>
    <dgm:pt modelId="{E1BEBC3E-AE1B-4D9F-BC7F-FD9DB9C5512B}">
      <dgm:prSet/>
      <dgm:spPr/>
      <dgm:t>
        <a:bodyPr/>
        <a:lstStyle/>
        <a:p>
          <a:r>
            <a:rPr lang="en-US"/>
            <a:t>This led us to conclude that Psychological Capacity had little influence on the General Well-being of employees, this role being fulfilled by a construct such as Work Engagement. </a:t>
          </a:r>
        </a:p>
      </dgm:t>
    </dgm:pt>
    <dgm:pt modelId="{E8705D2C-8685-4B09-8FE6-DB6D6577E67B}" type="parTrans" cxnId="{EFC079B9-FAC3-47C3-B6AB-D5DD5BAF895B}">
      <dgm:prSet/>
      <dgm:spPr/>
      <dgm:t>
        <a:bodyPr/>
        <a:lstStyle/>
        <a:p>
          <a:endParaRPr lang="en-US"/>
        </a:p>
      </dgm:t>
    </dgm:pt>
    <dgm:pt modelId="{E9A8F249-C7DA-4C42-A78E-53E29C25ADA0}" type="sibTrans" cxnId="{EFC079B9-FAC3-47C3-B6AB-D5DD5BAF895B}">
      <dgm:prSet/>
      <dgm:spPr/>
      <dgm:t>
        <a:bodyPr/>
        <a:lstStyle/>
        <a:p>
          <a:endParaRPr lang="en-US"/>
        </a:p>
      </dgm:t>
    </dgm:pt>
    <dgm:pt modelId="{A1F55CC4-3035-40B2-A8AB-65E947DFA35B}" type="pres">
      <dgm:prSet presAssocID="{9B2C0C69-82B8-4F4B-99F2-1FC6D406A27C}" presName="Name0" presStyleCnt="0">
        <dgm:presLayoutVars>
          <dgm:dir/>
          <dgm:resizeHandles/>
        </dgm:presLayoutVars>
      </dgm:prSet>
      <dgm:spPr/>
    </dgm:pt>
    <dgm:pt modelId="{DE1CCF6B-429E-4F58-BBC5-0018DEF76F5F}" type="pres">
      <dgm:prSet presAssocID="{3A646738-1308-4CC0-8161-ED10A757B0DE}" presName="compNode" presStyleCnt="0"/>
      <dgm:spPr/>
    </dgm:pt>
    <dgm:pt modelId="{1928359E-54F3-473C-A584-46DB1ADC0B93}" type="pres">
      <dgm:prSet presAssocID="{3A646738-1308-4CC0-8161-ED10A757B0DE}" presName="dummyConnPt" presStyleCnt="0"/>
      <dgm:spPr/>
    </dgm:pt>
    <dgm:pt modelId="{B20BD072-1646-4D16-B05F-E001E9524089}" type="pres">
      <dgm:prSet presAssocID="{3A646738-1308-4CC0-8161-ED10A757B0DE}" presName="node" presStyleLbl="node1" presStyleIdx="0" presStyleCnt="9">
        <dgm:presLayoutVars>
          <dgm:bulletEnabled val="1"/>
        </dgm:presLayoutVars>
      </dgm:prSet>
      <dgm:spPr/>
    </dgm:pt>
    <dgm:pt modelId="{8ECD8F7F-C555-40BF-81BF-3F341AA12F90}" type="pres">
      <dgm:prSet presAssocID="{B6D88249-F27A-44AD-9D4D-2F545B4AD28F}" presName="sibTrans" presStyleLbl="bgSibTrans2D1" presStyleIdx="0" presStyleCnt="8"/>
      <dgm:spPr/>
    </dgm:pt>
    <dgm:pt modelId="{2DE513D3-E399-48D3-9C71-1F836E99E7E7}" type="pres">
      <dgm:prSet presAssocID="{27C4B8DE-FA9F-46CA-A2D3-B506FA646217}" presName="compNode" presStyleCnt="0"/>
      <dgm:spPr/>
    </dgm:pt>
    <dgm:pt modelId="{93F23E32-A3B2-4235-BA83-ECFA0A570A18}" type="pres">
      <dgm:prSet presAssocID="{27C4B8DE-FA9F-46CA-A2D3-B506FA646217}" presName="dummyConnPt" presStyleCnt="0"/>
      <dgm:spPr/>
    </dgm:pt>
    <dgm:pt modelId="{C5F0DCC4-9512-4799-999F-0877404E8345}" type="pres">
      <dgm:prSet presAssocID="{27C4B8DE-FA9F-46CA-A2D3-B506FA646217}" presName="node" presStyleLbl="node1" presStyleIdx="1" presStyleCnt="9">
        <dgm:presLayoutVars>
          <dgm:bulletEnabled val="1"/>
        </dgm:presLayoutVars>
      </dgm:prSet>
      <dgm:spPr/>
    </dgm:pt>
    <dgm:pt modelId="{960ED04C-35D6-430E-81E6-CD15319A70C6}" type="pres">
      <dgm:prSet presAssocID="{D0FD56CB-3637-400C-B287-166947487C91}" presName="sibTrans" presStyleLbl="bgSibTrans2D1" presStyleIdx="1" presStyleCnt="8"/>
      <dgm:spPr/>
    </dgm:pt>
    <dgm:pt modelId="{534A0850-FF9B-4539-A3B2-6DC4C1C53067}" type="pres">
      <dgm:prSet presAssocID="{E6CA5B63-7481-418A-A93C-F6B90F787A4B}" presName="compNode" presStyleCnt="0"/>
      <dgm:spPr/>
    </dgm:pt>
    <dgm:pt modelId="{2B98209D-C4D4-4FF1-A9AA-16889C0BD296}" type="pres">
      <dgm:prSet presAssocID="{E6CA5B63-7481-418A-A93C-F6B90F787A4B}" presName="dummyConnPt" presStyleCnt="0"/>
      <dgm:spPr/>
    </dgm:pt>
    <dgm:pt modelId="{6DDD6661-99FE-4FC9-9CD0-98831948B2B0}" type="pres">
      <dgm:prSet presAssocID="{E6CA5B63-7481-418A-A93C-F6B90F787A4B}" presName="node" presStyleLbl="node1" presStyleIdx="2" presStyleCnt="9">
        <dgm:presLayoutVars>
          <dgm:bulletEnabled val="1"/>
        </dgm:presLayoutVars>
      </dgm:prSet>
      <dgm:spPr/>
    </dgm:pt>
    <dgm:pt modelId="{1D0B6F29-2632-4965-9C2E-062E5204A6AE}" type="pres">
      <dgm:prSet presAssocID="{4CAA1A50-55D6-4CDB-BDEB-DC0B43709708}" presName="sibTrans" presStyleLbl="bgSibTrans2D1" presStyleIdx="2" presStyleCnt="8"/>
      <dgm:spPr/>
    </dgm:pt>
    <dgm:pt modelId="{41724FD3-BFF4-4DBE-B0D6-855B14CCC3B0}" type="pres">
      <dgm:prSet presAssocID="{6ACE2B39-7436-4D24-BCE5-36C50A02AFD1}" presName="compNode" presStyleCnt="0"/>
      <dgm:spPr/>
    </dgm:pt>
    <dgm:pt modelId="{BED4A4A0-4CCF-4B8B-ACA9-1D6EE93E0142}" type="pres">
      <dgm:prSet presAssocID="{6ACE2B39-7436-4D24-BCE5-36C50A02AFD1}" presName="dummyConnPt" presStyleCnt="0"/>
      <dgm:spPr/>
    </dgm:pt>
    <dgm:pt modelId="{4D541C75-F500-4CF9-8AE2-0801D8025E8A}" type="pres">
      <dgm:prSet presAssocID="{6ACE2B39-7436-4D24-BCE5-36C50A02AFD1}" presName="node" presStyleLbl="node1" presStyleIdx="3" presStyleCnt="9">
        <dgm:presLayoutVars>
          <dgm:bulletEnabled val="1"/>
        </dgm:presLayoutVars>
      </dgm:prSet>
      <dgm:spPr/>
    </dgm:pt>
    <dgm:pt modelId="{535EA3BF-EAA4-40C0-9C5B-B739BCA7146C}" type="pres">
      <dgm:prSet presAssocID="{33590B51-AE6F-4D55-9102-2BCCD8FE42B9}" presName="sibTrans" presStyleLbl="bgSibTrans2D1" presStyleIdx="3" presStyleCnt="8"/>
      <dgm:spPr/>
    </dgm:pt>
    <dgm:pt modelId="{7FC3E5B8-14B4-4E71-BA5E-082EA81473D6}" type="pres">
      <dgm:prSet presAssocID="{0D1B19F6-E0E1-44BA-A44D-A55667BE5C35}" presName="compNode" presStyleCnt="0"/>
      <dgm:spPr/>
    </dgm:pt>
    <dgm:pt modelId="{0C709504-BD55-4AB7-AE8C-A26D02CF1E21}" type="pres">
      <dgm:prSet presAssocID="{0D1B19F6-E0E1-44BA-A44D-A55667BE5C35}" presName="dummyConnPt" presStyleCnt="0"/>
      <dgm:spPr/>
    </dgm:pt>
    <dgm:pt modelId="{0A0330D6-04B1-4F50-BD17-A45A5B8C685D}" type="pres">
      <dgm:prSet presAssocID="{0D1B19F6-E0E1-44BA-A44D-A55667BE5C35}" presName="node" presStyleLbl="node1" presStyleIdx="4" presStyleCnt="9">
        <dgm:presLayoutVars>
          <dgm:bulletEnabled val="1"/>
        </dgm:presLayoutVars>
      </dgm:prSet>
      <dgm:spPr/>
    </dgm:pt>
    <dgm:pt modelId="{A9D8F4D9-9CF4-49E1-A7F0-6EA40FA0E2F7}" type="pres">
      <dgm:prSet presAssocID="{6F91765C-EE29-4BFD-8717-6A7CC66A0A86}" presName="sibTrans" presStyleLbl="bgSibTrans2D1" presStyleIdx="4" presStyleCnt="8"/>
      <dgm:spPr/>
    </dgm:pt>
    <dgm:pt modelId="{2590C93A-07C1-4691-9651-F710398283B2}" type="pres">
      <dgm:prSet presAssocID="{2F5E2346-978C-455B-A554-8B751F8F50AB}" presName="compNode" presStyleCnt="0"/>
      <dgm:spPr/>
    </dgm:pt>
    <dgm:pt modelId="{3251CC2C-87D3-492D-91A8-FD7F9247FA9B}" type="pres">
      <dgm:prSet presAssocID="{2F5E2346-978C-455B-A554-8B751F8F50AB}" presName="dummyConnPt" presStyleCnt="0"/>
      <dgm:spPr/>
    </dgm:pt>
    <dgm:pt modelId="{F04C7676-64C9-4D25-8CD0-D37D08C0E46A}" type="pres">
      <dgm:prSet presAssocID="{2F5E2346-978C-455B-A554-8B751F8F50AB}" presName="node" presStyleLbl="node1" presStyleIdx="5" presStyleCnt="9">
        <dgm:presLayoutVars>
          <dgm:bulletEnabled val="1"/>
        </dgm:presLayoutVars>
      </dgm:prSet>
      <dgm:spPr/>
    </dgm:pt>
    <dgm:pt modelId="{BC4B47CD-C500-4211-8C0A-F8DB0A3ABDBB}" type="pres">
      <dgm:prSet presAssocID="{75E426A8-F5D7-4856-ADD1-D98428424ED4}" presName="sibTrans" presStyleLbl="bgSibTrans2D1" presStyleIdx="5" presStyleCnt="8"/>
      <dgm:spPr/>
    </dgm:pt>
    <dgm:pt modelId="{BAD4D344-C472-4496-B387-450FC983D902}" type="pres">
      <dgm:prSet presAssocID="{FDEA3DA6-C498-4B21-8E5A-2F23F95D7311}" presName="compNode" presStyleCnt="0"/>
      <dgm:spPr/>
    </dgm:pt>
    <dgm:pt modelId="{4820D8EE-40D3-4C25-996F-B2706877289B}" type="pres">
      <dgm:prSet presAssocID="{FDEA3DA6-C498-4B21-8E5A-2F23F95D7311}" presName="dummyConnPt" presStyleCnt="0"/>
      <dgm:spPr/>
    </dgm:pt>
    <dgm:pt modelId="{803B7FC4-154D-4EE4-B4DE-A5E616EF2466}" type="pres">
      <dgm:prSet presAssocID="{FDEA3DA6-C498-4B21-8E5A-2F23F95D7311}" presName="node" presStyleLbl="node1" presStyleIdx="6" presStyleCnt="9">
        <dgm:presLayoutVars>
          <dgm:bulletEnabled val="1"/>
        </dgm:presLayoutVars>
      </dgm:prSet>
      <dgm:spPr/>
    </dgm:pt>
    <dgm:pt modelId="{F2895465-EF68-4A08-8D16-D27217CF60C8}" type="pres">
      <dgm:prSet presAssocID="{34C0F396-9FDB-47A7-9EC3-225ABFD59A56}" presName="sibTrans" presStyleLbl="bgSibTrans2D1" presStyleIdx="6" presStyleCnt="8"/>
      <dgm:spPr/>
    </dgm:pt>
    <dgm:pt modelId="{39CF07C2-7230-452F-AF0C-B9DC1E985266}" type="pres">
      <dgm:prSet presAssocID="{453D5BBF-89BE-4298-B405-B17E0E69DAC3}" presName="compNode" presStyleCnt="0"/>
      <dgm:spPr/>
    </dgm:pt>
    <dgm:pt modelId="{E28F8D8F-049B-478D-9149-2C3F2D793098}" type="pres">
      <dgm:prSet presAssocID="{453D5BBF-89BE-4298-B405-B17E0E69DAC3}" presName="dummyConnPt" presStyleCnt="0"/>
      <dgm:spPr/>
    </dgm:pt>
    <dgm:pt modelId="{EBBCFE0A-4E6A-40F2-8901-42F84CBBB9B9}" type="pres">
      <dgm:prSet presAssocID="{453D5BBF-89BE-4298-B405-B17E0E69DAC3}" presName="node" presStyleLbl="node1" presStyleIdx="7" presStyleCnt="9">
        <dgm:presLayoutVars>
          <dgm:bulletEnabled val="1"/>
        </dgm:presLayoutVars>
      </dgm:prSet>
      <dgm:spPr/>
    </dgm:pt>
    <dgm:pt modelId="{5337EC5C-2FFC-454E-9E77-FAB20FE777D1}" type="pres">
      <dgm:prSet presAssocID="{85DAAECB-C72F-49D9-9400-FB5772775F80}" presName="sibTrans" presStyleLbl="bgSibTrans2D1" presStyleIdx="7" presStyleCnt="8"/>
      <dgm:spPr/>
    </dgm:pt>
    <dgm:pt modelId="{A440A023-9380-4E38-A697-4A853A6A8E32}" type="pres">
      <dgm:prSet presAssocID="{E1BEBC3E-AE1B-4D9F-BC7F-FD9DB9C5512B}" presName="compNode" presStyleCnt="0"/>
      <dgm:spPr/>
    </dgm:pt>
    <dgm:pt modelId="{B54F7E50-24DE-40F3-A73C-15F2491BACDD}" type="pres">
      <dgm:prSet presAssocID="{E1BEBC3E-AE1B-4D9F-BC7F-FD9DB9C5512B}" presName="dummyConnPt" presStyleCnt="0"/>
      <dgm:spPr/>
    </dgm:pt>
    <dgm:pt modelId="{B0ED5A3C-88F9-43F5-A5DC-34C2D01964BF}" type="pres">
      <dgm:prSet presAssocID="{E1BEBC3E-AE1B-4D9F-BC7F-FD9DB9C5512B}" presName="node" presStyleLbl="node1" presStyleIdx="8" presStyleCnt="9">
        <dgm:presLayoutVars>
          <dgm:bulletEnabled val="1"/>
        </dgm:presLayoutVars>
      </dgm:prSet>
      <dgm:spPr/>
    </dgm:pt>
  </dgm:ptLst>
  <dgm:cxnLst>
    <dgm:cxn modelId="{B4B2A803-7455-4C3C-96DA-E0ED23A9C46E}" srcId="{9B2C0C69-82B8-4F4B-99F2-1FC6D406A27C}" destId="{0D1B19F6-E0E1-44BA-A44D-A55667BE5C35}" srcOrd="4" destOrd="0" parTransId="{6807DF89-A34B-4694-B405-3CC4DBB92D51}" sibTransId="{6F91765C-EE29-4BFD-8717-6A7CC66A0A86}"/>
    <dgm:cxn modelId="{F625C224-2096-4C7F-B3BB-63F02C87D873}" srcId="{9B2C0C69-82B8-4F4B-99F2-1FC6D406A27C}" destId="{6ACE2B39-7436-4D24-BCE5-36C50A02AFD1}" srcOrd="3" destOrd="0" parTransId="{0423838D-6874-4327-9271-75C51707FC2A}" sibTransId="{33590B51-AE6F-4D55-9102-2BCCD8FE42B9}"/>
    <dgm:cxn modelId="{B1AB0432-C3C6-4A35-9F5A-BBD7EA28392D}" type="presOf" srcId="{85DAAECB-C72F-49D9-9400-FB5772775F80}" destId="{5337EC5C-2FFC-454E-9E77-FAB20FE777D1}" srcOrd="0" destOrd="0" presId="urn:microsoft.com/office/officeart/2005/8/layout/bProcess4"/>
    <dgm:cxn modelId="{D97A3B33-FA5C-4FEC-A313-1FB6F71AA85C}" type="presOf" srcId="{D0FD56CB-3637-400C-B287-166947487C91}" destId="{960ED04C-35D6-430E-81E6-CD15319A70C6}" srcOrd="0" destOrd="0" presId="urn:microsoft.com/office/officeart/2005/8/layout/bProcess4"/>
    <dgm:cxn modelId="{389F2A38-D189-4A81-B326-C4DBAA8726F7}" type="presOf" srcId="{B6D88249-F27A-44AD-9D4D-2F545B4AD28F}" destId="{8ECD8F7F-C555-40BF-81BF-3F341AA12F90}" srcOrd="0" destOrd="0" presId="urn:microsoft.com/office/officeart/2005/8/layout/bProcess4"/>
    <dgm:cxn modelId="{8FDA8A39-2C3E-4C0A-AF2F-2DDFD046A8F1}" type="presOf" srcId="{FDEA3DA6-C498-4B21-8E5A-2F23F95D7311}" destId="{803B7FC4-154D-4EE4-B4DE-A5E616EF2466}" srcOrd="0" destOrd="0" presId="urn:microsoft.com/office/officeart/2005/8/layout/bProcess4"/>
    <dgm:cxn modelId="{1117105B-71AF-4DAB-936B-CDEFF20E10D9}" type="presOf" srcId="{6F91765C-EE29-4BFD-8717-6A7CC66A0A86}" destId="{A9D8F4D9-9CF4-49E1-A7F0-6EA40FA0E2F7}" srcOrd="0" destOrd="0" presId="urn:microsoft.com/office/officeart/2005/8/layout/bProcess4"/>
    <dgm:cxn modelId="{81FA0962-9912-42BD-A81F-95EF4CDF30EC}" type="presOf" srcId="{453D5BBF-89BE-4298-B405-B17E0E69DAC3}" destId="{EBBCFE0A-4E6A-40F2-8901-42F84CBBB9B9}" srcOrd="0" destOrd="0" presId="urn:microsoft.com/office/officeart/2005/8/layout/bProcess4"/>
    <dgm:cxn modelId="{A373C242-FA96-4F5A-95CA-189D9C47403B}" srcId="{9B2C0C69-82B8-4F4B-99F2-1FC6D406A27C}" destId="{453D5BBF-89BE-4298-B405-B17E0E69DAC3}" srcOrd="7" destOrd="0" parTransId="{8B8D9253-52DC-4AB4-9946-A0626AC109AB}" sibTransId="{85DAAECB-C72F-49D9-9400-FB5772775F80}"/>
    <dgm:cxn modelId="{919F3376-4F08-4612-BC7D-182B48486E0D}" type="presOf" srcId="{3A646738-1308-4CC0-8161-ED10A757B0DE}" destId="{B20BD072-1646-4D16-B05F-E001E9524089}" srcOrd="0" destOrd="0" presId="urn:microsoft.com/office/officeart/2005/8/layout/bProcess4"/>
    <dgm:cxn modelId="{2F464E57-2574-4B32-B3D3-95B40D07D2DE}" type="presOf" srcId="{2F5E2346-978C-455B-A554-8B751F8F50AB}" destId="{F04C7676-64C9-4D25-8CD0-D37D08C0E46A}" srcOrd="0" destOrd="0" presId="urn:microsoft.com/office/officeart/2005/8/layout/bProcess4"/>
    <dgm:cxn modelId="{17B6F958-4844-4CA7-9DF3-F3BE076C6071}" type="presOf" srcId="{33590B51-AE6F-4D55-9102-2BCCD8FE42B9}" destId="{535EA3BF-EAA4-40C0-9C5B-B739BCA7146C}" srcOrd="0" destOrd="0" presId="urn:microsoft.com/office/officeart/2005/8/layout/bProcess4"/>
    <dgm:cxn modelId="{04200E5A-3E6D-490F-A3D5-88832A48276D}" type="presOf" srcId="{75E426A8-F5D7-4856-ADD1-D98428424ED4}" destId="{BC4B47CD-C500-4211-8C0A-F8DB0A3ABDBB}" srcOrd="0" destOrd="0" presId="urn:microsoft.com/office/officeart/2005/8/layout/bProcess4"/>
    <dgm:cxn modelId="{B2BAE185-539D-4B52-81AA-CD672F3FF853}" type="presOf" srcId="{34C0F396-9FDB-47A7-9EC3-225ABFD59A56}" destId="{F2895465-EF68-4A08-8D16-D27217CF60C8}" srcOrd="0" destOrd="0" presId="urn:microsoft.com/office/officeart/2005/8/layout/bProcess4"/>
    <dgm:cxn modelId="{59E8718A-1657-46AC-A7EF-755703061357}" type="presOf" srcId="{6ACE2B39-7436-4D24-BCE5-36C50A02AFD1}" destId="{4D541C75-F500-4CF9-8AE2-0801D8025E8A}" srcOrd="0" destOrd="0" presId="urn:microsoft.com/office/officeart/2005/8/layout/bProcess4"/>
    <dgm:cxn modelId="{21583C9E-BD7C-47AC-A8E0-8ABCE32C9A3B}" srcId="{9B2C0C69-82B8-4F4B-99F2-1FC6D406A27C}" destId="{2F5E2346-978C-455B-A554-8B751F8F50AB}" srcOrd="5" destOrd="0" parTransId="{0ED5E3A5-7744-439D-A5BB-E5F998D45AB8}" sibTransId="{75E426A8-F5D7-4856-ADD1-D98428424ED4}"/>
    <dgm:cxn modelId="{C53C55B0-5C9A-4B0B-99CA-E4425D32C883}" srcId="{9B2C0C69-82B8-4F4B-99F2-1FC6D406A27C}" destId="{E6CA5B63-7481-418A-A93C-F6B90F787A4B}" srcOrd="2" destOrd="0" parTransId="{2E8BFE29-6CB8-49E9-AB0A-E1CC535ED5E0}" sibTransId="{4CAA1A50-55D6-4CDB-BDEB-DC0B43709708}"/>
    <dgm:cxn modelId="{8A5F28B5-8103-42CF-9647-25F9F47D5AFD}" srcId="{9B2C0C69-82B8-4F4B-99F2-1FC6D406A27C}" destId="{FDEA3DA6-C498-4B21-8E5A-2F23F95D7311}" srcOrd="6" destOrd="0" parTransId="{DAC22E0C-6201-4DC5-A3CE-7C265E9612D8}" sibTransId="{34C0F396-9FDB-47A7-9EC3-225ABFD59A56}"/>
    <dgm:cxn modelId="{EFC079B9-FAC3-47C3-B6AB-D5DD5BAF895B}" srcId="{9B2C0C69-82B8-4F4B-99F2-1FC6D406A27C}" destId="{E1BEBC3E-AE1B-4D9F-BC7F-FD9DB9C5512B}" srcOrd="8" destOrd="0" parTransId="{E8705D2C-8685-4B09-8FE6-DB6D6577E67B}" sibTransId="{E9A8F249-C7DA-4C42-A78E-53E29C25ADA0}"/>
    <dgm:cxn modelId="{84BE2BBA-20B8-4A03-B66E-38CFE2D55B6C}" type="presOf" srcId="{0D1B19F6-E0E1-44BA-A44D-A55667BE5C35}" destId="{0A0330D6-04B1-4F50-BD17-A45A5B8C685D}" srcOrd="0" destOrd="0" presId="urn:microsoft.com/office/officeart/2005/8/layout/bProcess4"/>
    <dgm:cxn modelId="{848D68C9-6D11-437F-B222-552DF642A235}" type="presOf" srcId="{27C4B8DE-FA9F-46CA-A2D3-B506FA646217}" destId="{C5F0DCC4-9512-4799-999F-0877404E8345}" srcOrd="0" destOrd="0" presId="urn:microsoft.com/office/officeart/2005/8/layout/bProcess4"/>
    <dgm:cxn modelId="{B9401ECD-0F44-4AA0-BA8D-52FFA09D1394}" srcId="{9B2C0C69-82B8-4F4B-99F2-1FC6D406A27C}" destId="{27C4B8DE-FA9F-46CA-A2D3-B506FA646217}" srcOrd="1" destOrd="0" parTransId="{97441A36-5EDC-47CD-AE50-BEAFF0AD8692}" sibTransId="{D0FD56CB-3637-400C-B287-166947487C91}"/>
    <dgm:cxn modelId="{2A16F8D2-4569-49B3-A1A7-EF694D629E26}" type="presOf" srcId="{9B2C0C69-82B8-4F4B-99F2-1FC6D406A27C}" destId="{A1F55CC4-3035-40B2-A8AB-65E947DFA35B}" srcOrd="0" destOrd="0" presId="urn:microsoft.com/office/officeart/2005/8/layout/bProcess4"/>
    <dgm:cxn modelId="{CA681EE5-7927-447B-A0E9-1E45C8A2568D}" type="presOf" srcId="{E6CA5B63-7481-418A-A93C-F6B90F787A4B}" destId="{6DDD6661-99FE-4FC9-9CD0-98831948B2B0}" srcOrd="0" destOrd="0" presId="urn:microsoft.com/office/officeart/2005/8/layout/bProcess4"/>
    <dgm:cxn modelId="{C25478ED-7C5E-4E51-92E1-44065D49C5A5}" srcId="{9B2C0C69-82B8-4F4B-99F2-1FC6D406A27C}" destId="{3A646738-1308-4CC0-8161-ED10A757B0DE}" srcOrd="0" destOrd="0" parTransId="{0C1BF9C1-BAF5-448F-8DAD-85324117DDF2}" sibTransId="{B6D88249-F27A-44AD-9D4D-2F545B4AD28F}"/>
    <dgm:cxn modelId="{C6C228F2-8CA1-43DE-8160-F9A3126B3DAD}" type="presOf" srcId="{E1BEBC3E-AE1B-4D9F-BC7F-FD9DB9C5512B}" destId="{B0ED5A3C-88F9-43F5-A5DC-34C2D01964BF}" srcOrd="0" destOrd="0" presId="urn:microsoft.com/office/officeart/2005/8/layout/bProcess4"/>
    <dgm:cxn modelId="{061917F5-4647-4105-973E-64811D527502}" type="presOf" srcId="{4CAA1A50-55D6-4CDB-BDEB-DC0B43709708}" destId="{1D0B6F29-2632-4965-9C2E-062E5204A6AE}" srcOrd="0" destOrd="0" presId="urn:microsoft.com/office/officeart/2005/8/layout/bProcess4"/>
    <dgm:cxn modelId="{96F483CA-3360-462C-8ECD-3E9F6B0032B2}" type="presParOf" srcId="{A1F55CC4-3035-40B2-A8AB-65E947DFA35B}" destId="{DE1CCF6B-429E-4F58-BBC5-0018DEF76F5F}" srcOrd="0" destOrd="0" presId="urn:microsoft.com/office/officeart/2005/8/layout/bProcess4"/>
    <dgm:cxn modelId="{AD0E36C4-9CD3-4740-8E21-04860610C7EF}" type="presParOf" srcId="{DE1CCF6B-429E-4F58-BBC5-0018DEF76F5F}" destId="{1928359E-54F3-473C-A584-46DB1ADC0B93}" srcOrd="0" destOrd="0" presId="urn:microsoft.com/office/officeart/2005/8/layout/bProcess4"/>
    <dgm:cxn modelId="{3368186C-FAD2-41CE-8EA6-79BA7FCFC970}" type="presParOf" srcId="{DE1CCF6B-429E-4F58-BBC5-0018DEF76F5F}" destId="{B20BD072-1646-4D16-B05F-E001E9524089}" srcOrd="1" destOrd="0" presId="urn:microsoft.com/office/officeart/2005/8/layout/bProcess4"/>
    <dgm:cxn modelId="{E407B1DE-6A7E-4D98-89A4-67A4B2C3034E}" type="presParOf" srcId="{A1F55CC4-3035-40B2-A8AB-65E947DFA35B}" destId="{8ECD8F7F-C555-40BF-81BF-3F341AA12F90}" srcOrd="1" destOrd="0" presId="urn:microsoft.com/office/officeart/2005/8/layout/bProcess4"/>
    <dgm:cxn modelId="{C2E554FD-3BDF-4859-B2DF-7643D2F0F263}" type="presParOf" srcId="{A1F55CC4-3035-40B2-A8AB-65E947DFA35B}" destId="{2DE513D3-E399-48D3-9C71-1F836E99E7E7}" srcOrd="2" destOrd="0" presId="urn:microsoft.com/office/officeart/2005/8/layout/bProcess4"/>
    <dgm:cxn modelId="{A682E889-D43B-4FB5-B2CC-A65FD995E156}" type="presParOf" srcId="{2DE513D3-E399-48D3-9C71-1F836E99E7E7}" destId="{93F23E32-A3B2-4235-BA83-ECFA0A570A18}" srcOrd="0" destOrd="0" presId="urn:microsoft.com/office/officeart/2005/8/layout/bProcess4"/>
    <dgm:cxn modelId="{03B847AE-478A-4A89-A9C8-655FF7A1890F}" type="presParOf" srcId="{2DE513D3-E399-48D3-9C71-1F836E99E7E7}" destId="{C5F0DCC4-9512-4799-999F-0877404E8345}" srcOrd="1" destOrd="0" presId="urn:microsoft.com/office/officeart/2005/8/layout/bProcess4"/>
    <dgm:cxn modelId="{5CA09A22-5691-47EC-9E7E-4E295912E521}" type="presParOf" srcId="{A1F55CC4-3035-40B2-A8AB-65E947DFA35B}" destId="{960ED04C-35D6-430E-81E6-CD15319A70C6}" srcOrd="3" destOrd="0" presId="urn:microsoft.com/office/officeart/2005/8/layout/bProcess4"/>
    <dgm:cxn modelId="{4ACE58CF-27D0-4336-A959-F0DBABB48EDE}" type="presParOf" srcId="{A1F55CC4-3035-40B2-A8AB-65E947DFA35B}" destId="{534A0850-FF9B-4539-A3B2-6DC4C1C53067}" srcOrd="4" destOrd="0" presId="urn:microsoft.com/office/officeart/2005/8/layout/bProcess4"/>
    <dgm:cxn modelId="{16C848B7-6FC1-4B87-A8E1-7722A8E0E053}" type="presParOf" srcId="{534A0850-FF9B-4539-A3B2-6DC4C1C53067}" destId="{2B98209D-C4D4-4FF1-A9AA-16889C0BD296}" srcOrd="0" destOrd="0" presId="urn:microsoft.com/office/officeart/2005/8/layout/bProcess4"/>
    <dgm:cxn modelId="{B0094417-4B47-418D-A2DC-89F7BCB77697}" type="presParOf" srcId="{534A0850-FF9B-4539-A3B2-6DC4C1C53067}" destId="{6DDD6661-99FE-4FC9-9CD0-98831948B2B0}" srcOrd="1" destOrd="0" presId="urn:microsoft.com/office/officeart/2005/8/layout/bProcess4"/>
    <dgm:cxn modelId="{9118904F-B0A0-4DAD-8539-6D6077B46117}" type="presParOf" srcId="{A1F55CC4-3035-40B2-A8AB-65E947DFA35B}" destId="{1D0B6F29-2632-4965-9C2E-062E5204A6AE}" srcOrd="5" destOrd="0" presId="urn:microsoft.com/office/officeart/2005/8/layout/bProcess4"/>
    <dgm:cxn modelId="{A6D42796-EF5F-44C2-BBFD-B53C723EDBEE}" type="presParOf" srcId="{A1F55CC4-3035-40B2-A8AB-65E947DFA35B}" destId="{41724FD3-BFF4-4DBE-B0D6-855B14CCC3B0}" srcOrd="6" destOrd="0" presId="urn:microsoft.com/office/officeart/2005/8/layout/bProcess4"/>
    <dgm:cxn modelId="{7362D6B8-B6BC-4803-83CF-86522969F988}" type="presParOf" srcId="{41724FD3-BFF4-4DBE-B0D6-855B14CCC3B0}" destId="{BED4A4A0-4CCF-4B8B-ACA9-1D6EE93E0142}" srcOrd="0" destOrd="0" presId="urn:microsoft.com/office/officeart/2005/8/layout/bProcess4"/>
    <dgm:cxn modelId="{7EAB5788-2F5D-4B61-AAC1-E6C48E1B9BB4}" type="presParOf" srcId="{41724FD3-BFF4-4DBE-B0D6-855B14CCC3B0}" destId="{4D541C75-F500-4CF9-8AE2-0801D8025E8A}" srcOrd="1" destOrd="0" presId="urn:microsoft.com/office/officeart/2005/8/layout/bProcess4"/>
    <dgm:cxn modelId="{49BDE72A-B90A-4206-B751-112118DB7168}" type="presParOf" srcId="{A1F55CC4-3035-40B2-A8AB-65E947DFA35B}" destId="{535EA3BF-EAA4-40C0-9C5B-B739BCA7146C}" srcOrd="7" destOrd="0" presId="urn:microsoft.com/office/officeart/2005/8/layout/bProcess4"/>
    <dgm:cxn modelId="{247B8B87-9EBA-4CD1-8506-438EDE01ECDC}" type="presParOf" srcId="{A1F55CC4-3035-40B2-A8AB-65E947DFA35B}" destId="{7FC3E5B8-14B4-4E71-BA5E-082EA81473D6}" srcOrd="8" destOrd="0" presId="urn:microsoft.com/office/officeart/2005/8/layout/bProcess4"/>
    <dgm:cxn modelId="{82A7CCEC-CBE7-40FA-BD50-B0C1292EC350}" type="presParOf" srcId="{7FC3E5B8-14B4-4E71-BA5E-082EA81473D6}" destId="{0C709504-BD55-4AB7-AE8C-A26D02CF1E21}" srcOrd="0" destOrd="0" presId="urn:microsoft.com/office/officeart/2005/8/layout/bProcess4"/>
    <dgm:cxn modelId="{64C55BDF-D3A5-4D14-B3A1-12D4DE5C521C}" type="presParOf" srcId="{7FC3E5B8-14B4-4E71-BA5E-082EA81473D6}" destId="{0A0330D6-04B1-4F50-BD17-A45A5B8C685D}" srcOrd="1" destOrd="0" presId="urn:microsoft.com/office/officeart/2005/8/layout/bProcess4"/>
    <dgm:cxn modelId="{D5DC2AD2-8D10-4AAC-808E-9EE2E323AD3E}" type="presParOf" srcId="{A1F55CC4-3035-40B2-A8AB-65E947DFA35B}" destId="{A9D8F4D9-9CF4-49E1-A7F0-6EA40FA0E2F7}" srcOrd="9" destOrd="0" presId="urn:microsoft.com/office/officeart/2005/8/layout/bProcess4"/>
    <dgm:cxn modelId="{C8CB8FCD-3315-4F8B-B2B2-86A2123C9417}" type="presParOf" srcId="{A1F55CC4-3035-40B2-A8AB-65E947DFA35B}" destId="{2590C93A-07C1-4691-9651-F710398283B2}" srcOrd="10" destOrd="0" presId="urn:microsoft.com/office/officeart/2005/8/layout/bProcess4"/>
    <dgm:cxn modelId="{FB52E519-DE16-457B-8268-6E4223122A54}" type="presParOf" srcId="{2590C93A-07C1-4691-9651-F710398283B2}" destId="{3251CC2C-87D3-492D-91A8-FD7F9247FA9B}" srcOrd="0" destOrd="0" presId="urn:microsoft.com/office/officeart/2005/8/layout/bProcess4"/>
    <dgm:cxn modelId="{9E109A3C-9F79-43E2-B443-C782E6DBECAF}" type="presParOf" srcId="{2590C93A-07C1-4691-9651-F710398283B2}" destId="{F04C7676-64C9-4D25-8CD0-D37D08C0E46A}" srcOrd="1" destOrd="0" presId="urn:microsoft.com/office/officeart/2005/8/layout/bProcess4"/>
    <dgm:cxn modelId="{705C319E-0EC8-4112-8729-A7DE3A960DB8}" type="presParOf" srcId="{A1F55CC4-3035-40B2-A8AB-65E947DFA35B}" destId="{BC4B47CD-C500-4211-8C0A-F8DB0A3ABDBB}" srcOrd="11" destOrd="0" presId="urn:microsoft.com/office/officeart/2005/8/layout/bProcess4"/>
    <dgm:cxn modelId="{8295B39F-B350-4019-A7BC-06F0071FE4A4}" type="presParOf" srcId="{A1F55CC4-3035-40B2-A8AB-65E947DFA35B}" destId="{BAD4D344-C472-4496-B387-450FC983D902}" srcOrd="12" destOrd="0" presId="urn:microsoft.com/office/officeart/2005/8/layout/bProcess4"/>
    <dgm:cxn modelId="{32A25FA8-8BDE-430E-99C7-428291C76EA5}" type="presParOf" srcId="{BAD4D344-C472-4496-B387-450FC983D902}" destId="{4820D8EE-40D3-4C25-996F-B2706877289B}" srcOrd="0" destOrd="0" presId="urn:microsoft.com/office/officeart/2005/8/layout/bProcess4"/>
    <dgm:cxn modelId="{D594426B-35B7-44C1-A90B-12A368E6FDB0}" type="presParOf" srcId="{BAD4D344-C472-4496-B387-450FC983D902}" destId="{803B7FC4-154D-4EE4-B4DE-A5E616EF2466}" srcOrd="1" destOrd="0" presId="urn:microsoft.com/office/officeart/2005/8/layout/bProcess4"/>
    <dgm:cxn modelId="{36CE5110-B4AA-4C4A-97B9-C69A1AE2B21B}" type="presParOf" srcId="{A1F55CC4-3035-40B2-A8AB-65E947DFA35B}" destId="{F2895465-EF68-4A08-8D16-D27217CF60C8}" srcOrd="13" destOrd="0" presId="urn:microsoft.com/office/officeart/2005/8/layout/bProcess4"/>
    <dgm:cxn modelId="{757BB80E-B58D-4CC2-8523-1C97F958A98E}" type="presParOf" srcId="{A1F55CC4-3035-40B2-A8AB-65E947DFA35B}" destId="{39CF07C2-7230-452F-AF0C-B9DC1E985266}" srcOrd="14" destOrd="0" presId="urn:microsoft.com/office/officeart/2005/8/layout/bProcess4"/>
    <dgm:cxn modelId="{51F59C8B-4DF8-4A14-9D5E-D2C628628990}" type="presParOf" srcId="{39CF07C2-7230-452F-AF0C-B9DC1E985266}" destId="{E28F8D8F-049B-478D-9149-2C3F2D793098}" srcOrd="0" destOrd="0" presId="urn:microsoft.com/office/officeart/2005/8/layout/bProcess4"/>
    <dgm:cxn modelId="{1712B719-F888-41BE-BC27-1478B9F97A85}" type="presParOf" srcId="{39CF07C2-7230-452F-AF0C-B9DC1E985266}" destId="{EBBCFE0A-4E6A-40F2-8901-42F84CBBB9B9}" srcOrd="1" destOrd="0" presId="urn:microsoft.com/office/officeart/2005/8/layout/bProcess4"/>
    <dgm:cxn modelId="{1C66F9C4-8516-4782-BF5E-3EEF10E6AD02}" type="presParOf" srcId="{A1F55CC4-3035-40B2-A8AB-65E947DFA35B}" destId="{5337EC5C-2FFC-454E-9E77-FAB20FE777D1}" srcOrd="15" destOrd="0" presId="urn:microsoft.com/office/officeart/2005/8/layout/bProcess4"/>
    <dgm:cxn modelId="{CAF32099-4F7F-443A-8B73-47C13086E80D}" type="presParOf" srcId="{A1F55CC4-3035-40B2-A8AB-65E947DFA35B}" destId="{A440A023-9380-4E38-A697-4A853A6A8E32}" srcOrd="16" destOrd="0" presId="urn:microsoft.com/office/officeart/2005/8/layout/bProcess4"/>
    <dgm:cxn modelId="{A9F31909-8111-44C9-9ABC-9E73E5259F6D}" type="presParOf" srcId="{A440A023-9380-4E38-A697-4A853A6A8E32}" destId="{B54F7E50-24DE-40F3-A73C-15F2491BACDD}" srcOrd="0" destOrd="0" presId="urn:microsoft.com/office/officeart/2005/8/layout/bProcess4"/>
    <dgm:cxn modelId="{FE0F2267-4478-4A3C-B7A6-B95A58B10354}" type="presParOf" srcId="{A440A023-9380-4E38-A697-4A853A6A8E32}" destId="{B0ED5A3C-88F9-43F5-A5DC-34C2D01964BF}"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6034D6-2D84-4460-81FE-9A2983AA40C8}">
      <dsp:nvSpPr>
        <dsp:cNvPr id="0" name=""/>
        <dsp:cNvSpPr/>
      </dsp:nvSpPr>
      <dsp:spPr>
        <a:xfrm>
          <a:off x="0" y="199366"/>
          <a:ext cx="6422901" cy="1510396"/>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ZA" sz="2700" b="1" kern="1200"/>
            <a:t>Presenters: P V Seodi and Prof WJH Roestenburg</a:t>
          </a:r>
          <a:endParaRPr lang="en-US" sz="2700" kern="1200"/>
        </a:p>
      </dsp:txBody>
      <dsp:txXfrm>
        <a:off x="73731" y="273097"/>
        <a:ext cx="6275439" cy="1362934"/>
      </dsp:txXfrm>
    </dsp:sp>
    <dsp:sp modelId="{CBAE6063-C239-44D3-9C92-DFF47F8680D1}">
      <dsp:nvSpPr>
        <dsp:cNvPr id="0" name=""/>
        <dsp:cNvSpPr/>
      </dsp:nvSpPr>
      <dsp:spPr>
        <a:xfrm>
          <a:off x="0" y="1787523"/>
          <a:ext cx="6422901" cy="1510396"/>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a:t>Dissertation submitted in </a:t>
          </a:r>
          <a:r>
            <a:rPr lang="en-ZA" sz="2700" kern="1200"/>
            <a:t>fulfilment</a:t>
          </a:r>
          <a:r>
            <a:rPr lang="en-US" sz="2700" kern="1200"/>
            <a:t> of the requirements for the degree Master of Social Work at the </a:t>
          </a:r>
          <a:r>
            <a:rPr lang="en-US" sz="2700" b="1" kern="1200"/>
            <a:t>North-West University</a:t>
          </a:r>
          <a:endParaRPr lang="en-US" sz="2700" kern="1200"/>
        </a:p>
      </dsp:txBody>
      <dsp:txXfrm>
        <a:off x="73731" y="1861254"/>
        <a:ext cx="6275439" cy="1362934"/>
      </dsp:txXfrm>
    </dsp:sp>
    <dsp:sp modelId="{DBCA919F-E591-4876-9B68-CD9867F83F58}">
      <dsp:nvSpPr>
        <dsp:cNvPr id="0" name=""/>
        <dsp:cNvSpPr/>
      </dsp:nvSpPr>
      <dsp:spPr>
        <a:xfrm>
          <a:off x="0" y="3375680"/>
          <a:ext cx="6422901" cy="1510396"/>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b="1" kern="1200"/>
            <a:t>orcid.org/ 0000-0003-0427-751X</a:t>
          </a:r>
          <a:endParaRPr lang="en-US" sz="2700" kern="1200"/>
        </a:p>
      </dsp:txBody>
      <dsp:txXfrm>
        <a:off x="73731" y="3449411"/>
        <a:ext cx="6275439" cy="13629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AED116-B4C1-4EA9-9CF3-8B6E0D8E5660}">
      <dsp:nvSpPr>
        <dsp:cNvPr id="0" name=""/>
        <dsp:cNvSpPr/>
      </dsp:nvSpPr>
      <dsp:spPr>
        <a:xfrm>
          <a:off x="4038976" y="1067589"/>
          <a:ext cx="579281" cy="91440"/>
        </a:xfrm>
        <a:custGeom>
          <a:avLst/>
          <a:gdLst/>
          <a:ahLst/>
          <a:cxnLst/>
          <a:rect l="0" t="0" r="0" b="0"/>
          <a:pathLst>
            <a:path>
              <a:moveTo>
                <a:pt x="0" y="45720"/>
              </a:moveTo>
              <a:lnTo>
                <a:pt x="579281"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313370" y="1110257"/>
        <a:ext cx="30494" cy="6104"/>
      </dsp:txXfrm>
    </dsp:sp>
    <dsp:sp modelId="{AE0B8FBB-A169-41E7-BC0D-F8D9DC9C95DD}">
      <dsp:nvSpPr>
        <dsp:cNvPr id="0" name=""/>
        <dsp:cNvSpPr/>
      </dsp:nvSpPr>
      <dsp:spPr>
        <a:xfrm>
          <a:off x="428873" y="3439"/>
          <a:ext cx="3611903" cy="2219740"/>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933" tIns="136388" rIns="129933" bIns="136388" numCol="1" spcCol="1270" anchor="ctr" anchorCtr="0">
          <a:noAutofit/>
        </a:bodyPr>
        <a:lstStyle/>
        <a:p>
          <a:pPr marL="0" lvl="0" indent="0" algn="ctr" defTabSz="622300">
            <a:lnSpc>
              <a:spcPct val="90000"/>
            </a:lnSpc>
            <a:spcBef>
              <a:spcPct val="0"/>
            </a:spcBef>
            <a:spcAft>
              <a:spcPct val="35000"/>
            </a:spcAft>
            <a:buNone/>
          </a:pPr>
          <a:r>
            <a:rPr lang="en-US" sz="1400" kern="1200" dirty="0"/>
            <a:t>The researcher explored the relationships amongst biographical data, objective indicators of EH&amp;W programme performance and perceived (subjective) social wellbeing of three business units identified in the </a:t>
          </a:r>
          <a:r>
            <a:rPr lang="en-US" sz="1400" kern="1200" dirty="0" err="1"/>
            <a:t>organisation</a:t>
          </a:r>
          <a:r>
            <a:rPr lang="en-US" sz="1400" kern="1200" dirty="0"/>
            <a:t>, Units A, B and C.</a:t>
          </a:r>
        </a:p>
      </dsp:txBody>
      <dsp:txXfrm>
        <a:off x="428873" y="3439"/>
        <a:ext cx="3611903" cy="2219740"/>
      </dsp:txXfrm>
    </dsp:sp>
    <dsp:sp modelId="{F6CA26E1-B299-475B-B8CB-CB8F11B681B7}">
      <dsp:nvSpPr>
        <dsp:cNvPr id="0" name=""/>
        <dsp:cNvSpPr/>
      </dsp:nvSpPr>
      <dsp:spPr>
        <a:xfrm>
          <a:off x="7300516" y="1067589"/>
          <a:ext cx="579281" cy="91440"/>
        </a:xfrm>
        <a:custGeom>
          <a:avLst/>
          <a:gdLst/>
          <a:ahLst/>
          <a:cxnLst/>
          <a:rect l="0" t="0" r="0" b="0"/>
          <a:pathLst>
            <a:path>
              <a:moveTo>
                <a:pt x="0" y="45720"/>
              </a:moveTo>
              <a:lnTo>
                <a:pt x="579281" y="45720"/>
              </a:lnTo>
            </a:path>
          </a:pathLst>
        </a:custGeom>
        <a:noFill/>
        <a:ln w="6350" cap="flat" cmpd="sng" algn="ctr">
          <a:solidFill>
            <a:schemeClr val="accent2">
              <a:hueOff val="-363841"/>
              <a:satOff val="-20982"/>
              <a:lumOff val="2157"/>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574909" y="1110257"/>
        <a:ext cx="30494" cy="6104"/>
      </dsp:txXfrm>
    </dsp:sp>
    <dsp:sp modelId="{C6111A3C-C242-40FC-97D9-ABBA0908AC1A}">
      <dsp:nvSpPr>
        <dsp:cNvPr id="0" name=""/>
        <dsp:cNvSpPr/>
      </dsp:nvSpPr>
      <dsp:spPr>
        <a:xfrm>
          <a:off x="4650657" y="317812"/>
          <a:ext cx="2651658" cy="1590994"/>
        </a:xfrm>
        <a:prstGeom prst="rect">
          <a:avLst/>
        </a:prstGeom>
        <a:solidFill>
          <a:schemeClr val="accent2">
            <a:hueOff val="-291073"/>
            <a:satOff val="-16786"/>
            <a:lumOff val="172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933" tIns="136388" rIns="129933" bIns="136388" numCol="1" spcCol="1270" anchor="ctr" anchorCtr="0">
          <a:noAutofit/>
        </a:bodyPr>
        <a:lstStyle/>
        <a:p>
          <a:pPr marL="0" lvl="0" indent="0" algn="ctr" defTabSz="711200">
            <a:lnSpc>
              <a:spcPct val="90000"/>
            </a:lnSpc>
            <a:spcBef>
              <a:spcPct val="0"/>
            </a:spcBef>
            <a:spcAft>
              <a:spcPct val="35000"/>
            </a:spcAft>
            <a:buNone/>
          </a:pPr>
          <a:r>
            <a:rPr lang="en-US" sz="1600" kern="1200" dirty="0"/>
            <a:t>The study approach and design was Quantitative and used a Cross Sectional Survey-Design and exploratory</a:t>
          </a:r>
        </a:p>
      </dsp:txBody>
      <dsp:txXfrm>
        <a:off x="4650657" y="317812"/>
        <a:ext cx="2651658" cy="1590994"/>
      </dsp:txXfrm>
    </dsp:sp>
    <dsp:sp modelId="{E7070EDA-EDF9-4EE7-9832-69497D2CB30F}">
      <dsp:nvSpPr>
        <dsp:cNvPr id="0" name=""/>
        <dsp:cNvSpPr/>
      </dsp:nvSpPr>
      <dsp:spPr>
        <a:xfrm>
          <a:off x="1754702" y="2079471"/>
          <a:ext cx="7483324" cy="1030980"/>
        </a:xfrm>
        <a:custGeom>
          <a:avLst/>
          <a:gdLst/>
          <a:ahLst/>
          <a:cxnLst/>
          <a:rect l="0" t="0" r="0" b="0"/>
          <a:pathLst>
            <a:path>
              <a:moveTo>
                <a:pt x="7483324" y="0"/>
              </a:moveTo>
              <a:lnTo>
                <a:pt x="7483324" y="532590"/>
              </a:lnTo>
              <a:lnTo>
                <a:pt x="0" y="532590"/>
              </a:lnTo>
              <a:lnTo>
                <a:pt x="0" y="1030980"/>
              </a:lnTo>
            </a:path>
          </a:pathLst>
        </a:custGeom>
        <a:noFill/>
        <a:ln w="6350" cap="flat" cmpd="sng" algn="ctr">
          <a:solidFill>
            <a:schemeClr val="accent2">
              <a:hueOff val="-727682"/>
              <a:satOff val="-41964"/>
              <a:lumOff val="4314"/>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307408" y="2591909"/>
        <a:ext cx="377912" cy="6104"/>
      </dsp:txXfrm>
    </dsp:sp>
    <dsp:sp modelId="{87652B77-8D89-4C38-AD8B-88B3EEE7FB38}">
      <dsp:nvSpPr>
        <dsp:cNvPr id="0" name=""/>
        <dsp:cNvSpPr/>
      </dsp:nvSpPr>
      <dsp:spPr>
        <a:xfrm>
          <a:off x="7912197" y="145348"/>
          <a:ext cx="2651658" cy="1935922"/>
        </a:xfrm>
        <a:prstGeom prst="rect">
          <a:avLst/>
        </a:prstGeom>
        <a:solidFill>
          <a:schemeClr val="accent2">
            <a:hueOff val="-582145"/>
            <a:satOff val="-33571"/>
            <a:lumOff val="34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933" tIns="136388" rIns="129933" bIns="136388" numCol="1" spcCol="1270" anchor="ctr" anchorCtr="0">
          <a:noAutofit/>
        </a:bodyPr>
        <a:lstStyle/>
        <a:p>
          <a:pPr marL="0" lvl="0" indent="0" algn="ctr" defTabSz="711200">
            <a:lnSpc>
              <a:spcPct val="90000"/>
            </a:lnSpc>
            <a:spcBef>
              <a:spcPct val="0"/>
            </a:spcBef>
            <a:spcAft>
              <a:spcPct val="35000"/>
            </a:spcAft>
            <a:buNone/>
          </a:pPr>
          <a:r>
            <a:rPr lang="en-US" sz="1600" kern="1200" dirty="0"/>
            <a:t>The researcher was not concerned with the </a:t>
          </a:r>
          <a:r>
            <a:rPr lang="en-US" sz="1600" kern="1200" dirty="0" err="1"/>
            <a:t>generalisation</a:t>
          </a:r>
          <a:r>
            <a:rPr lang="en-US" sz="1600" kern="1200" dirty="0"/>
            <a:t> of the results to all the employees, but rather to the business units being selected.</a:t>
          </a:r>
        </a:p>
      </dsp:txBody>
      <dsp:txXfrm>
        <a:off x="7912197" y="145348"/>
        <a:ext cx="2651658" cy="1935922"/>
      </dsp:txXfrm>
    </dsp:sp>
    <dsp:sp modelId="{F0373D89-416A-45F1-A13F-A6987015BFA7}">
      <dsp:nvSpPr>
        <dsp:cNvPr id="0" name=""/>
        <dsp:cNvSpPr/>
      </dsp:nvSpPr>
      <dsp:spPr>
        <a:xfrm>
          <a:off x="3078731" y="3892629"/>
          <a:ext cx="665407" cy="91440"/>
        </a:xfrm>
        <a:custGeom>
          <a:avLst/>
          <a:gdLst/>
          <a:ahLst/>
          <a:cxnLst/>
          <a:rect l="0" t="0" r="0" b="0"/>
          <a:pathLst>
            <a:path>
              <a:moveTo>
                <a:pt x="0" y="45720"/>
              </a:moveTo>
              <a:lnTo>
                <a:pt x="349803" y="45720"/>
              </a:lnTo>
              <a:lnTo>
                <a:pt x="349803" y="49159"/>
              </a:lnTo>
              <a:lnTo>
                <a:pt x="665407" y="49159"/>
              </a:lnTo>
            </a:path>
          </a:pathLst>
        </a:custGeom>
        <a:noFill/>
        <a:ln w="6350" cap="flat" cmpd="sng" algn="ctr">
          <a:solidFill>
            <a:schemeClr val="accent2">
              <a:hueOff val="-1091522"/>
              <a:satOff val="-62946"/>
              <a:lumOff val="6471"/>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394034" y="3935296"/>
        <a:ext cx="34800" cy="6104"/>
      </dsp:txXfrm>
    </dsp:sp>
    <dsp:sp modelId="{D9C82A9D-EDD2-4619-806A-0DFED3A9C717}">
      <dsp:nvSpPr>
        <dsp:cNvPr id="0" name=""/>
        <dsp:cNvSpPr/>
      </dsp:nvSpPr>
      <dsp:spPr>
        <a:xfrm>
          <a:off x="428873" y="3142851"/>
          <a:ext cx="2651658" cy="1590994"/>
        </a:xfrm>
        <a:prstGeom prst="rect">
          <a:avLst/>
        </a:prstGeom>
        <a:solidFill>
          <a:schemeClr val="accent2">
            <a:hueOff val="-873218"/>
            <a:satOff val="-50357"/>
            <a:lumOff val="5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933" tIns="136388" rIns="129933" bIns="136388" numCol="1" spcCol="1270" anchor="ctr" anchorCtr="0">
          <a:noAutofit/>
        </a:bodyPr>
        <a:lstStyle/>
        <a:p>
          <a:pPr marL="0" lvl="0" indent="0" algn="ctr" defTabSz="711200">
            <a:lnSpc>
              <a:spcPct val="90000"/>
            </a:lnSpc>
            <a:spcBef>
              <a:spcPct val="0"/>
            </a:spcBef>
            <a:spcAft>
              <a:spcPct val="35000"/>
            </a:spcAft>
            <a:buNone/>
          </a:pPr>
          <a:r>
            <a:rPr lang="en-US" sz="1600" kern="1200" dirty="0"/>
            <a:t>The researcher obtained three sample groups from three business units for comparison purposes and for purposes of collecting indicator data</a:t>
          </a:r>
          <a:r>
            <a:rPr lang="en-US" sz="1200" kern="1200" dirty="0"/>
            <a:t>. </a:t>
          </a:r>
        </a:p>
      </dsp:txBody>
      <dsp:txXfrm>
        <a:off x="428873" y="3142851"/>
        <a:ext cx="2651658" cy="1590994"/>
      </dsp:txXfrm>
    </dsp:sp>
    <dsp:sp modelId="{4E5CE443-0141-4BF0-9FEE-46F70967AF66}">
      <dsp:nvSpPr>
        <dsp:cNvPr id="0" name=""/>
        <dsp:cNvSpPr/>
      </dsp:nvSpPr>
      <dsp:spPr>
        <a:xfrm>
          <a:off x="6426396" y="3892629"/>
          <a:ext cx="493155" cy="91440"/>
        </a:xfrm>
        <a:custGeom>
          <a:avLst/>
          <a:gdLst/>
          <a:ahLst/>
          <a:cxnLst/>
          <a:rect l="0" t="0" r="0" b="0"/>
          <a:pathLst>
            <a:path>
              <a:moveTo>
                <a:pt x="0" y="49159"/>
              </a:moveTo>
              <a:lnTo>
                <a:pt x="263677" y="49159"/>
              </a:lnTo>
              <a:lnTo>
                <a:pt x="263677" y="45720"/>
              </a:lnTo>
              <a:lnTo>
                <a:pt x="493155" y="45720"/>
              </a:lnTo>
            </a:path>
          </a:pathLst>
        </a:custGeom>
        <a:noFill/>
        <a:ln w="6350" cap="flat" cmpd="sng" algn="ctr">
          <a:solidFill>
            <a:schemeClr val="accent2">
              <a:hueOff val="-1455363"/>
              <a:satOff val="-83928"/>
              <a:lumOff val="8628"/>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659880" y="3935296"/>
        <a:ext cx="26188" cy="6104"/>
      </dsp:txXfrm>
    </dsp:sp>
    <dsp:sp modelId="{F2DF66F1-E161-4F72-B8FF-62A1B585319E}">
      <dsp:nvSpPr>
        <dsp:cNvPr id="0" name=""/>
        <dsp:cNvSpPr/>
      </dsp:nvSpPr>
      <dsp:spPr>
        <a:xfrm>
          <a:off x="3776538" y="2836500"/>
          <a:ext cx="2651658" cy="2210576"/>
        </a:xfrm>
        <a:prstGeom prst="rect">
          <a:avLst/>
        </a:prstGeom>
        <a:solidFill>
          <a:schemeClr val="accent2">
            <a:hueOff val="-1164290"/>
            <a:satOff val="-67142"/>
            <a:lumOff val="6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933" tIns="136388" rIns="129933" bIns="136388" numCol="1" spcCol="1270" anchor="ctr" anchorCtr="0">
          <a:noAutofit/>
        </a:bodyPr>
        <a:lstStyle/>
        <a:p>
          <a:pPr marL="0" lvl="0" indent="0" algn="ctr" defTabSz="622300">
            <a:lnSpc>
              <a:spcPct val="90000"/>
            </a:lnSpc>
            <a:spcBef>
              <a:spcPct val="0"/>
            </a:spcBef>
            <a:spcAft>
              <a:spcPct val="35000"/>
            </a:spcAft>
            <a:buNone/>
          </a:pPr>
          <a:r>
            <a:rPr lang="en-US" sz="1400" kern="1200" dirty="0"/>
            <a:t>Business Unit A was selected on the basis that it is a unit that is under-resourced and under-performing as per the performance indicators outlined in the design. Business Unit B was considered on the basis that it is average resourced and lastly Business Unit C, was identified as a well-resourced unit as per the performance criteria</a:t>
          </a:r>
        </a:p>
      </dsp:txBody>
      <dsp:txXfrm>
        <a:off x="3776538" y="2836500"/>
        <a:ext cx="2651658" cy="2210576"/>
      </dsp:txXfrm>
    </dsp:sp>
    <dsp:sp modelId="{B71129CB-3E6D-48CA-B34B-6C4C3F9C7A08}">
      <dsp:nvSpPr>
        <dsp:cNvPr id="0" name=""/>
        <dsp:cNvSpPr/>
      </dsp:nvSpPr>
      <dsp:spPr>
        <a:xfrm>
          <a:off x="6951952" y="3142851"/>
          <a:ext cx="2651658" cy="1590994"/>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933" tIns="136388" rIns="129933" bIns="136388" numCol="1" spcCol="1270" anchor="ctr" anchorCtr="0">
          <a:noAutofit/>
        </a:bodyPr>
        <a:lstStyle/>
        <a:p>
          <a:pPr marL="0" lvl="0" indent="0" algn="ctr" defTabSz="800100">
            <a:lnSpc>
              <a:spcPct val="90000"/>
            </a:lnSpc>
            <a:spcBef>
              <a:spcPct val="0"/>
            </a:spcBef>
            <a:spcAft>
              <a:spcPct val="35000"/>
            </a:spcAft>
            <a:buNone/>
          </a:pPr>
          <a:r>
            <a:rPr lang="en-US" sz="1800" kern="1200"/>
            <a:t>We performed Structural Equation Modelling by means of IBM AMOS 21 statistical software. </a:t>
          </a:r>
        </a:p>
      </dsp:txBody>
      <dsp:txXfrm>
        <a:off x="6951952" y="3142851"/>
        <a:ext cx="2651658" cy="159099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90C740-C9D8-4BBF-BA03-7DD21B0A72E0}">
      <dsp:nvSpPr>
        <dsp:cNvPr id="0" name=""/>
        <dsp:cNvSpPr/>
      </dsp:nvSpPr>
      <dsp:spPr>
        <a:xfrm>
          <a:off x="506900" y="334182"/>
          <a:ext cx="947057" cy="947057"/>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5DD5C65-B574-47EF-AE18-ACD8001B3ADE}">
      <dsp:nvSpPr>
        <dsp:cNvPr id="0" name=""/>
        <dsp:cNvSpPr/>
      </dsp:nvSpPr>
      <dsp:spPr>
        <a:xfrm>
          <a:off x="705782" y="533064"/>
          <a:ext cx="549293" cy="54929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C8A9A29-CD80-4220-855D-4B2E20EC0179}">
      <dsp:nvSpPr>
        <dsp:cNvPr id="0" name=""/>
        <dsp:cNvSpPr/>
      </dsp:nvSpPr>
      <dsp:spPr>
        <a:xfrm>
          <a:off x="1656898" y="334182"/>
          <a:ext cx="2232349" cy="9470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100000"/>
            </a:lnSpc>
            <a:spcBef>
              <a:spcPct val="0"/>
            </a:spcBef>
            <a:spcAft>
              <a:spcPct val="35000"/>
            </a:spcAft>
            <a:buNone/>
          </a:pPr>
          <a:r>
            <a:rPr lang="en-US" sz="1600" kern="1200" dirty="0"/>
            <a:t>This study utilized a survey to get relevant data from sampled population</a:t>
          </a:r>
          <a:r>
            <a:rPr lang="en-US" sz="1300" kern="1200" dirty="0"/>
            <a:t>.</a:t>
          </a:r>
        </a:p>
      </dsp:txBody>
      <dsp:txXfrm>
        <a:off x="1656898" y="334182"/>
        <a:ext cx="2232349" cy="947057"/>
      </dsp:txXfrm>
    </dsp:sp>
    <dsp:sp modelId="{0615F3F6-67D6-434C-89DA-23D8C5896951}">
      <dsp:nvSpPr>
        <dsp:cNvPr id="0" name=""/>
        <dsp:cNvSpPr/>
      </dsp:nvSpPr>
      <dsp:spPr>
        <a:xfrm>
          <a:off x="4278218" y="334182"/>
          <a:ext cx="947057" cy="947057"/>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A38C1DB-E371-4316-A3E3-74EACADECD3D}">
      <dsp:nvSpPr>
        <dsp:cNvPr id="0" name=""/>
        <dsp:cNvSpPr/>
      </dsp:nvSpPr>
      <dsp:spPr>
        <a:xfrm>
          <a:off x="4477100" y="533064"/>
          <a:ext cx="549293" cy="54929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3047EE9-5E14-4F29-90FB-6B40D359CDBC}">
      <dsp:nvSpPr>
        <dsp:cNvPr id="0" name=""/>
        <dsp:cNvSpPr/>
      </dsp:nvSpPr>
      <dsp:spPr>
        <a:xfrm>
          <a:off x="5428216" y="47692"/>
          <a:ext cx="2232349" cy="15200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100000"/>
            </a:lnSpc>
            <a:spcBef>
              <a:spcPct val="0"/>
            </a:spcBef>
            <a:spcAft>
              <a:spcPct val="35000"/>
            </a:spcAft>
            <a:buNone/>
          </a:pPr>
          <a:r>
            <a:rPr lang="en-US" sz="1600" kern="1200" dirty="0"/>
            <a:t>The survey was done by means of quantitative questionnaire. Data was collected over a period of three months. </a:t>
          </a:r>
        </a:p>
      </dsp:txBody>
      <dsp:txXfrm>
        <a:off x="5428216" y="47692"/>
        <a:ext cx="2232349" cy="1520036"/>
      </dsp:txXfrm>
    </dsp:sp>
    <dsp:sp modelId="{0DCA8BBA-3879-4BF7-9B10-A95C9F855647}">
      <dsp:nvSpPr>
        <dsp:cNvPr id="0" name=""/>
        <dsp:cNvSpPr/>
      </dsp:nvSpPr>
      <dsp:spPr>
        <a:xfrm>
          <a:off x="8049536" y="334182"/>
          <a:ext cx="947057" cy="947057"/>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20A1921-DE82-4126-A164-4C20AFD4DF20}">
      <dsp:nvSpPr>
        <dsp:cNvPr id="0" name=""/>
        <dsp:cNvSpPr/>
      </dsp:nvSpPr>
      <dsp:spPr>
        <a:xfrm>
          <a:off x="8248418" y="533064"/>
          <a:ext cx="549293" cy="54929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89DEB90-C273-44BD-B1CC-EE529651D1DF}">
      <dsp:nvSpPr>
        <dsp:cNvPr id="0" name=""/>
        <dsp:cNvSpPr/>
      </dsp:nvSpPr>
      <dsp:spPr>
        <a:xfrm>
          <a:off x="9199534" y="334182"/>
          <a:ext cx="2232349" cy="9470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33400">
            <a:lnSpc>
              <a:spcPct val="100000"/>
            </a:lnSpc>
            <a:spcBef>
              <a:spcPct val="0"/>
            </a:spcBef>
            <a:spcAft>
              <a:spcPct val="35000"/>
            </a:spcAft>
            <a:buNone/>
          </a:pPr>
          <a:r>
            <a:rPr lang="af-ZA" sz="1200" kern="1200" dirty="0"/>
            <a:t>through an electronically administered questionnaire by means of an e-mailed link. to those who had departmental e-mail addresses, </a:t>
          </a:r>
          <a:endParaRPr lang="en-US" sz="1200" kern="1200" dirty="0"/>
        </a:p>
      </dsp:txBody>
      <dsp:txXfrm>
        <a:off x="9199534" y="334182"/>
        <a:ext cx="2232349" cy="947057"/>
      </dsp:txXfrm>
    </dsp:sp>
    <dsp:sp modelId="{57191335-DE60-49D5-8D75-626D6AB8A06D}">
      <dsp:nvSpPr>
        <dsp:cNvPr id="0" name=""/>
        <dsp:cNvSpPr/>
      </dsp:nvSpPr>
      <dsp:spPr>
        <a:xfrm>
          <a:off x="506900" y="2743075"/>
          <a:ext cx="947057" cy="947057"/>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C896DD7-F241-43ED-BB8B-80A9FF1853C9}">
      <dsp:nvSpPr>
        <dsp:cNvPr id="0" name=""/>
        <dsp:cNvSpPr/>
      </dsp:nvSpPr>
      <dsp:spPr>
        <a:xfrm>
          <a:off x="705782" y="2941957"/>
          <a:ext cx="549293" cy="54929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2ACF7F5-CEB2-4DB5-A97D-AA8D6D19E8E9}">
      <dsp:nvSpPr>
        <dsp:cNvPr id="0" name=""/>
        <dsp:cNvSpPr/>
      </dsp:nvSpPr>
      <dsp:spPr>
        <a:xfrm>
          <a:off x="1656898" y="2617812"/>
          <a:ext cx="2232349" cy="11975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100000"/>
            </a:lnSpc>
            <a:spcBef>
              <a:spcPct val="0"/>
            </a:spcBef>
            <a:spcAft>
              <a:spcPct val="35000"/>
            </a:spcAft>
            <a:buNone/>
          </a:pPr>
          <a:r>
            <a:rPr lang="en-GB" sz="1600" kern="1200" dirty="0"/>
            <a:t>The researcher then used the web-interface to distribute the SurveyMonkey questionnaire.</a:t>
          </a:r>
          <a:r>
            <a:rPr lang="en-US" sz="1600" kern="1200" dirty="0"/>
            <a:t> </a:t>
          </a:r>
        </a:p>
      </dsp:txBody>
      <dsp:txXfrm>
        <a:off x="1656898" y="2617812"/>
        <a:ext cx="2232349" cy="1197582"/>
      </dsp:txXfrm>
    </dsp:sp>
    <dsp:sp modelId="{3DBF451F-E25E-4B34-9CFD-92611BAA1E2C}">
      <dsp:nvSpPr>
        <dsp:cNvPr id="0" name=""/>
        <dsp:cNvSpPr/>
      </dsp:nvSpPr>
      <dsp:spPr>
        <a:xfrm>
          <a:off x="4278218" y="2743075"/>
          <a:ext cx="947057" cy="947057"/>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F664112-2525-4A18-AD20-6F75A25D0EA7}">
      <dsp:nvSpPr>
        <dsp:cNvPr id="0" name=""/>
        <dsp:cNvSpPr/>
      </dsp:nvSpPr>
      <dsp:spPr>
        <a:xfrm>
          <a:off x="4477100" y="2941957"/>
          <a:ext cx="549293" cy="549293"/>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05F00A-91C0-45BD-9CE7-F9BF7AA25493}">
      <dsp:nvSpPr>
        <dsp:cNvPr id="0" name=""/>
        <dsp:cNvSpPr/>
      </dsp:nvSpPr>
      <dsp:spPr>
        <a:xfrm>
          <a:off x="5428216" y="2743075"/>
          <a:ext cx="2232349" cy="9470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22300">
            <a:lnSpc>
              <a:spcPct val="100000"/>
            </a:lnSpc>
            <a:spcBef>
              <a:spcPct val="0"/>
            </a:spcBef>
            <a:spcAft>
              <a:spcPct val="35000"/>
            </a:spcAft>
            <a:buNone/>
          </a:pPr>
          <a:r>
            <a:rPr lang="en-US" sz="1400" kern="1200" dirty="0"/>
            <a:t>A paper based questionnaire was also distributed to all the employees who did not have computers and a </a:t>
          </a:r>
          <a:r>
            <a:rPr lang="en-US" sz="1400" kern="1200" dirty="0" err="1"/>
            <a:t>recognised</a:t>
          </a:r>
          <a:r>
            <a:rPr lang="en-US" sz="1400" kern="1200" dirty="0"/>
            <a:t> or a departmental email address.</a:t>
          </a:r>
        </a:p>
      </dsp:txBody>
      <dsp:txXfrm>
        <a:off x="5428216" y="2743075"/>
        <a:ext cx="2232349" cy="947057"/>
      </dsp:txXfrm>
    </dsp:sp>
    <dsp:sp modelId="{515FF867-3A38-45BA-B2DD-388CB124645C}">
      <dsp:nvSpPr>
        <dsp:cNvPr id="0" name=""/>
        <dsp:cNvSpPr/>
      </dsp:nvSpPr>
      <dsp:spPr>
        <a:xfrm>
          <a:off x="8049536" y="2743075"/>
          <a:ext cx="947057" cy="947057"/>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CBFBA47-D1A3-4DA3-BC00-5E15D03676CC}">
      <dsp:nvSpPr>
        <dsp:cNvPr id="0" name=""/>
        <dsp:cNvSpPr/>
      </dsp:nvSpPr>
      <dsp:spPr>
        <a:xfrm>
          <a:off x="8248418" y="2941957"/>
          <a:ext cx="549293" cy="549293"/>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1712F20-D151-45E1-841D-5981761C0144}">
      <dsp:nvSpPr>
        <dsp:cNvPr id="0" name=""/>
        <dsp:cNvSpPr/>
      </dsp:nvSpPr>
      <dsp:spPr>
        <a:xfrm>
          <a:off x="9199534" y="2743075"/>
          <a:ext cx="2232349" cy="9470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33400">
            <a:lnSpc>
              <a:spcPct val="100000"/>
            </a:lnSpc>
            <a:spcBef>
              <a:spcPct val="0"/>
            </a:spcBef>
            <a:spcAft>
              <a:spcPct val="35000"/>
            </a:spcAft>
            <a:buNone/>
          </a:pPr>
          <a:r>
            <a:rPr lang="en-US" sz="1200" kern="1200" dirty="0"/>
            <a:t>The participants who showed an interest they were requested to complete informed consent form prior to data collection. </a:t>
          </a:r>
        </a:p>
      </dsp:txBody>
      <dsp:txXfrm>
        <a:off x="9199534" y="2743075"/>
        <a:ext cx="2232349" cy="947057"/>
      </dsp:txXfrm>
    </dsp:sp>
    <dsp:sp modelId="{87DE035F-6F49-43D3-BB10-0316151B10E9}">
      <dsp:nvSpPr>
        <dsp:cNvPr id="0" name=""/>
        <dsp:cNvSpPr/>
      </dsp:nvSpPr>
      <dsp:spPr>
        <a:xfrm>
          <a:off x="506900" y="5023846"/>
          <a:ext cx="947057" cy="947057"/>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7831682-7A07-4C26-A927-D110CA44403A}">
      <dsp:nvSpPr>
        <dsp:cNvPr id="0" name=""/>
        <dsp:cNvSpPr/>
      </dsp:nvSpPr>
      <dsp:spPr>
        <a:xfrm>
          <a:off x="705782" y="5222728"/>
          <a:ext cx="549293" cy="549293"/>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D3779D4-36F3-4A17-8D1A-78A7B53E2587}">
      <dsp:nvSpPr>
        <dsp:cNvPr id="0" name=""/>
        <dsp:cNvSpPr/>
      </dsp:nvSpPr>
      <dsp:spPr>
        <a:xfrm>
          <a:off x="1656898" y="5023846"/>
          <a:ext cx="2232349" cy="9470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22300">
            <a:lnSpc>
              <a:spcPct val="100000"/>
            </a:lnSpc>
            <a:spcBef>
              <a:spcPct val="0"/>
            </a:spcBef>
            <a:spcAft>
              <a:spcPct val="35000"/>
            </a:spcAft>
            <a:buNone/>
          </a:pPr>
          <a:r>
            <a:rPr lang="en-US" sz="1400" kern="1200" dirty="0"/>
            <a:t>Within each business unit all employees as population, were eligible for participation. </a:t>
          </a:r>
        </a:p>
      </dsp:txBody>
      <dsp:txXfrm>
        <a:off x="1656898" y="5023846"/>
        <a:ext cx="2232349" cy="947057"/>
      </dsp:txXfrm>
    </dsp:sp>
    <dsp:sp modelId="{E8CA7471-F285-4D3F-B250-306B474E1F5B}">
      <dsp:nvSpPr>
        <dsp:cNvPr id="0" name=""/>
        <dsp:cNvSpPr/>
      </dsp:nvSpPr>
      <dsp:spPr>
        <a:xfrm>
          <a:off x="4278218" y="5023846"/>
          <a:ext cx="947057" cy="947057"/>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2139BDC-558B-4C5D-ACF1-8F3DFA1F3DAA}">
      <dsp:nvSpPr>
        <dsp:cNvPr id="0" name=""/>
        <dsp:cNvSpPr/>
      </dsp:nvSpPr>
      <dsp:spPr>
        <a:xfrm>
          <a:off x="4477100" y="5222728"/>
          <a:ext cx="549293" cy="549293"/>
        </a:xfrm>
        <a:prstGeom prst="rect">
          <a:avLst/>
        </a:prstGeom>
        <a:blipFill>
          <a:blip xmlns:r="http://schemas.openxmlformats.org/officeDocument/2006/relationships"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37F4B71-50B2-4623-978E-33A991F16037}">
      <dsp:nvSpPr>
        <dsp:cNvPr id="0" name=""/>
        <dsp:cNvSpPr/>
      </dsp:nvSpPr>
      <dsp:spPr>
        <a:xfrm>
          <a:off x="5262822" y="4865479"/>
          <a:ext cx="2563139" cy="12637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22300">
            <a:lnSpc>
              <a:spcPct val="100000"/>
            </a:lnSpc>
            <a:spcBef>
              <a:spcPct val="0"/>
            </a:spcBef>
            <a:spcAft>
              <a:spcPct val="35000"/>
            </a:spcAft>
            <a:buNone/>
          </a:pPr>
          <a:r>
            <a:rPr lang="en-US" sz="1400" kern="1200" dirty="0"/>
            <a:t>The sampling was all-inclusive. Employees who were at work within the allocated period were included, and all job levels were represented. </a:t>
          </a:r>
        </a:p>
      </dsp:txBody>
      <dsp:txXfrm>
        <a:off x="5262822" y="4865479"/>
        <a:ext cx="2563139" cy="126379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CD8F7F-C555-40BF-81BF-3F341AA12F90}">
      <dsp:nvSpPr>
        <dsp:cNvPr id="0" name=""/>
        <dsp:cNvSpPr/>
      </dsp:nvSpPr>
      <dsp:spPr>
        <a:xfrm rot="5400000">
          <a:off x="-554438" y="1746567"/>
          <a:ext cx="2434185" cy="293281"/>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20BD072-1646-4D16-B05F-E001E9524089}">
      <dsp:nvSpPr>
        <dsp:cNvPr id="0" name=""/>
        <dsp:cNvSpPr/>
      </dsp:nvSpPr>
      <dsp:spPr>
        <a:xfrm>
          <a:off x="6004" y="193780"/>
          <a:ext cx="3258682" cy="195520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It has also been noted that Psychological Capital has been tested as a construct to show that it impacts positively on employee wellbeing, </a:t>
          </a:r>
        </a:p>
      </dsp:txBody>
      <dsp:txXfrm>
        <a:off x="63270" y="251046"/>
        <a:ext cx="3144150" cy="1840677"/>
      </dsp:txXfrm>
    </dsp:sp>
    <dsp:sp modelId="{960ED04C-35D6-430E-81E6-CD15319A70C6}">
      <dsp:nvSpPr>
        <dsp:cNvPr id="0" name=""/>
        <dsp:cNvSpPr/>
      </dsp:nvSpPr>
      <dsp:spPr>
        <a:xfrm rot="5400000">
          <a:off x="-554438" y="4190579"/>
          <a:ext cx="2434185" cy="293281"/>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5F0DCC4-9512-4799-999F-0877404E8345}">
      <dsp:nvSpPr>
        <dsp:cNvPr id="0" name=""/>
        <dsp:cNvSpPr/>
      </dsp:nvSpPr>
      <dsp:spPr>
        <a:xfrm>
          <a:off x="6004" y="2637792"/>
          <a:ext cx="3258682" cy="195520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PsyCap has the capacity to facilitate and enhance high levels of positive psychological well-being. Bakker and Leiter (2010) </a:t>
          </a:r>
        </a:p>
      </dsp:txBody>
      <dsp:txXfrm>
        <a:off x="63270" y="2695058"/>
        <a:ext cx="3144150" cy="1840677"/>
      </dsp:txXfrm>
    </dsp:sp>
    <dsp:sp modelId="{1D0B6F29-2632-4965-9C2E-062E5204A6AE}">
      <dsp:nvSpPr>
        <dsp:cNvPr id="0" name=""/>
        <dsp:cNvSpPr/>
      </dsp:nvSpPr>
      <dsp:spPr>
        <a:xfrm>
          <a:off x="667566" y="5412585"/>
          <a:ext cx="4324220" cy="293281"/>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DDD6661-99FE-4FC9-9CD0-98831948B2B0}">
      <dsp:nvSpPr>
        <dsp:cNvPr id="0" name=""/>
        <dsp:cNvSpPr/>
      </dsp:nvSpPr>
      <dsp:spPr>
        <a:xfrm>
          <a:off x="6004" y="5081803"/>
          <a:ext cx="3258682" cy="195520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Employee Engagement (UWES) is defined as the ability for employees to be present, focused and energised while feeling connected to their Organisational purpose. Paek,S. (2015) </a:t>
          </a:r>
        </a:p>
      </dsp:txBody>
      <dsp:txXfrm>
        <a:off x="63270" y="5139069"/>
        <a:ext cx="3144150" cy="1840677"/>
      </dsp:txXfrm>
    </dsp:sp>
    <dsp:sp modelId="{535EA3BF-EAA4-40C0-9C5B-B739BCA7146C}">
      <dsp:nvSpPr>
        <dsp:cNvPr id="0" name=""/>
        <dsp:cNvSpPr/>
      </dsp:nvSpPr>
      <dsp:spPr>
        <a:xfrm rot="16200000">
          <a:off x="3779608" y="4190579"/>
          <a:ext cx="2434185" cy="293281"/>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D541C75-F500-4CF9-8AE2-0801D8025E8A}">
      <dsp:nvSpPr>
        <dsp:cNvPr id="0" name=""/>
        <dsp:cNvSpPr/>
      </dsp:nvSpPr>
      <dsp:spPr>
        <a:xfrm>
          <a:off x="4340051" y="5081803"/>
          <a:ext cx="3258682" cy="195520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UWES </a:t>
          </a:r>
          <a:r>
            <a:rPr lang="en-US" sz="1600" kern="1200" dirty="0" err="1"/>
            <a:t>emphasises</a:t>
          </a:r>
          <a:r>
            <a:rPr lang="en-US" sz="1600" kern="1200" dirty="0"/>
            <a:t> that an engaged individual employee is enthusiastic, inspired, proud and challenged at work, and is willing to make an effort while maintaining concentration and being deeply engrossed in the task.</a:t>
          </a:r>
        </a:p>
      </dsp:txBody>
      <dsp:txXfrm>
        <a:off x="4397317" y="5139069"/>
        <a:ext cx="3144150" cy="1840677"/>
      </dsp:txXfrm>
    </dsp:sp>
    <dsp:sp modelId="{A9D8F4D9-9CF4-49E1-A7F0-6EA40FA0E2F7}">
      <dsp:nvSpPr>
        <dsp:cNvPr id="0" name=""/>
        <dsp:cNvSpPr/>
      </dsp:nvSpPr>
      <dsp:spPr>
        <a:xfrm rot="16200000">
          <a:off x="3779608" y="1746567"/>
          <a:ext cx="2434185" cy="293281"/>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A0330D6-04B1-4F50-BD17-A45A5B8C685D}">
      <dsp:nvSpPr>
        <dsp:cNvPr id="0" name=""/>
        <dsp:cNvSpPr/>
      </dsp:nvSpPr>
      <dsp:spPr>
        <a:xfrm>
          <a:off x="4340051" y="2637792"/>
          <a:ext cx="3258682" cy="195520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The individual is persistent in the face of difficulties or distractions, and sees time at work passing by quickly, finding it difficulty to detach him or herself from work (schaufeli, et al.,2002:74-75). </a:t>
          </a:r>
        </a:p>
      </dsp:txBody>
      <dsp:txXfrm>
        <a:off x="4397317" y="2695058"/>
        <a:ext cx="3144150" cy="1840677"/>
      </dsp:txXfrm>
    </dsp:sp>
    <dsp:sp modelId="{BC4B47CD-C500-4211-8C0A-F8DB0A3ABDBB}">
      <dsp:nvSpPr>
        <dsp:cNvPr id="0" name=""/>
        <dsp:cNvSpPr/>
      </dsp:nvSpPr>
      <dsp:spPr>
        <a:xfrm>
          <a:off x="5001614" y="524562"/>
          <a:ext cx="4324220" cy="293281"/>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04C7676-64C9-4D25-8CD0-D37D08C0E46A}">
      <dsp:nvSpPr>
        <dsp:cNvPr id="0" name=""/>
        <dsp:cNvSpPr/>
      </dsp:nvSpPr>
      <dsp:spPr>
        <a:xfrm>
          <a:off x="4340051" y="193780"/>
          <a:ext cx="3258682" cy="195520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Strong positive correlations between all the observed dimensions of General Well-being (PGWBI) and Work Engagement (UWES). </a:t>
          </a:r>
        </a:p>
      </dsp:txBody>
      <dsp:txXfrm>
        <a:off x="4397317" y="251046"/>
        <a:ext cx="3144150" cy="1840677"/>
      </dsp:txXfrm>
    </dsp:sp>
    <dsp:sp modelId="{F2895465-EF68-4A08-8D16-D27217CF60C8}">
      <dsp:nvSpPr>
        <dsp:cNvPr id="0" name=""/>
        <dsp:cNvSpPr/>
      </dsp:nvSpPr>
      <dsp:spPr>
        <a:xfrm rot="5400000">
          <a:off x="8113655" y="1746567"/>
          <a:ext cx="2434185" cy="293281"/>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03B7FC4-154D-4EE4-B4DE-A5E616EF2466}">
      <dsp:nvSpPr>
        <dsp:cNvPr id="0" name=""/>
        <dsp:cNvSpPr/>
      </dsp:nvSpPr>
      <dsp:spPr>
        <a:xfrm>
          <a:off x="8674098" y="193780"/>
          <a:ext cx="3258682" cy="195520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Similarly, strong correlations between all dimensions of Psychological Capacity (PWB) and Work Engagement (UWES). </a:t>
          </a:r>
        </a:p>
      </dsp:txBody>
      <dsp:txXfrm>
        <a:off x="8731364" y="251046"/>
        <a:ext cx="3144150" cy="1840677"/>
      </dsp:txXfrm>
    </dsp:sp>
    <dsp:sp modelId="{5337EC5C-2FFC-454E-9E77-FAB20FE777D1}">
      <dsp:nvSpPr>
        <dsp:cNvPr id="0" name=""/>
        <dsp:cNvSpPr/>
      </dsp:nvSpPr>
      <dsp:spPr>
        <a:xfrm rot="5400000">
          <a:off x="8113655" y="4190579"/>
          <a:ext cx="2434185" cy="293281"/>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BBCFE0A-4E6A-40F2-8901-42F84CBBB9B9}">
      <dsp:nvSpPr>
        <dsp:cNvPr id="0" name=""/>
        <dsp:cNvSpPr/>
      </dsp:nvSpPr>
      <dsp:spPr>
        <a:xfrm>
          <a:off x="8674098" y="2637792"/>
          <a:ext cx="3258682" cy="195520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The correlations between all dimensions of General Well-being (PGWBI) and Psychological Capacity (PSYCAP) were insignificant and weak.</a:t>
          </a:r>
        </a:p>
      </dsp:txBody>
      <dsp:txXfrm>
        <a:off x="8731364" y="2695058"/>
        <a:ext cx="3144150" cy="1840677"/>
      </dsp:txXfrm>
    </dsp:sp>
    <dsp:sp modelId="{B0ED5A3C-88F9-43F5-A5DC-34C2D01964BF}">
      <dsp:nvSpPr>
        <dsp:cNvPr id="0" name=""/>
        <dsp:cNvSpPr/>
      </dsp:nvSpPr>
      <dsp:spPr>
        <a:xfrm>
          <a:off x="8674098" y="5081803"/>
          <a:ext cx="3258682" cy="195520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This led us to conclude that Psychological Capacity had little influence on the General Well-being of employees, this role being fulfilled by a construct such as Work Engagement. </a:t>
          </a:r>
        </a:p>
      </dsp:txBody>
      <dsp:txXfrm>
        <a:off x="8731364" y="5139069"/>
        <a:ext cx="3144150" cy="184067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C0DF5-DA94-47AA-AB43-383B98CC35A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D291873-D8AC-468E-B9D7-5C3E78F93B1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F5C14E1-2762-4FE0-813B-8373FA934B75}"/>
              </a:ext>
            </a:extLst>
          </p:cNvPr>
          <p:cNvSpPr>
            <a:spLocks noGrp="1"/>
          </p:cNvSpPr>
          <p:nvPr>
            <p:ph type="dt" sz="half" idx="10"/>
          </p:nvPr>
        </p:nvSpPr>
        <p:spPr/>
        <p:txBody>
          <a:bodyPr/>
          <a:lstStyle/>
          <a:p>
            <a:fld id="{B8900964-C4E3-4710-A9BD-C406D97B7BBD}" type="datetimeFigureOut">
              <a:rPr lang="en-US" smtClean="0"/>
              <a:t>9/25/2023</a:t>
            </a:fld>
            <a:endParaRPr lang="en-US"/>
          </a:p>
        </p:txBody>
      </p:sp>
      <p:sp>
        <p:nvSpPr>
          <p:cNvPr id="5" name="Footer Placeholder 4">
            <a:extLst>
              <a:ext uri="{FF2B5EF4-FFF2-40B4-BE49-F238E27FC236}">
                <a16:creationId xmlns:a16="http://schemas.microsoft.com/office/drawing/2014/main" id="{9392FD2D-D497-4141-AA80-DB7FDD9F3C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703479-D407-4EAE-AB50-7F2A4C876214}"/>
              </a:ext>
            </a:extLst>
          </p:cNvPr>
          <p:cNvSpPr>
            <a:spLocks noGrp="1"/>
          </p:cNvSpPr>
          <p:nvPr>
            <p:ph type="sldNum" sz="quarter" idx="12"/>
          </p:nvPr>
        </p:nvSpPr>
        <p:spPr/>
        <p:txBody>
          <a:bodyPr/>
          <a:lstStyle/>
          <a:p>
            <a:fld id="{6FD71470-1D94-4A69-BCA7-592167293E65}" type="slidenum">
              <a:rPr lang="en-US" smtClean="0"/>
              <a:t>‹#›</a:t>
            </a:fld>
            <a:endParaRPr lang="en-US"/>
          </a:p>
        </p:txBody>
      </p:sp>
    </p:spTree>
    <p:extLst>
      <p:ext uri="{BB962C8B-B14F-4D97-AF65-F5344CB8AC3E}">
        <p14:creationId xmlns:p14="http://schemas.microsoft.com/office/powerpoint/2010/main" val="2453928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9D8CC-5F8F-4D7F-9540-763CD0EB0C9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24C7318-DB50-4F62-92CC-EA29534B284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54330E-9B14-4641-A595-B5DFD8DF6342}"/>
              </a:ext>
            </a:extLst>
          </p:cNvPr>
          <p:cNvSpPr>
            <a:spLocks noGrp="1"/>
          </p:cNvSpPr>
          <p:nvPr>
            <p:ph type="dt" sz="half" idx="10"/>
          </p:nvPr>
        </p:nvSpPr>
        <p:spPr/>
        <p:txBody>
          <a:bodyPr/>
          <a:lstStyle/>
          <a:p>
            <a:fld id="{B8900964-C4E3-4710-A9BD-C406D97B7BBD}" type="datetimeFigureOut">
              <a:rPr lang="en-US" smtClean="0"/>
              <a:t>9/25/2023</a:t>
            </a:fld>
            <a:endParaRPr lang="en-US"/>
          </a:p>
        </p:txBody>
      </p:sp>
      <p:sp>
        <p:nvSpPr>
          <p:cNvPr id="5" name="Footer Placeholder 4">
            <a:extLst>
              <a:ext uri="{FF2B5EF4-FFF2-40B4-BE49-F238E27FC236}">
                <a16:creationId xmlns:a16="http://schemas.microsoft.com/office/drawing/2014/main" id="{2A747311-9410-4F19-A40C-3C5C73B3FE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1C28F8-1141-44CF-BB54-00AD1DF5B7C8}"/>
              </a:ext>
            </a:extLst>
          </p:cNvPr>
          <p:cNvSpPr>
            <a:spLocks noGrp="1"/>
          </p:cNvSpPr>
          <p:nvPr>
            <p:ph type="sldNum" sz="quarter" idx="12"/>
          </p:nvPr>
        </p:nvSpPr>
        <p:spPr/>
        <p:txBody>
          <a:bodyPr/>
          <a:lstStyle/>
          <a:p>
            <a:fld id="{6FD71470-1D94-4A69-BCA7-592167293E65}" type="slidenum">
              <a:rPr lang="en-US" smtClean="0"/>
              <a:t>‹#›</a:t>
            </a:fld>
            <a:endParaRPr lang="en-US"/>
          </a:p>
        </p:txBody>
      </p:sp>
    </p:spTree>
    <p:extLst>
      <p:ext uri="{BB962C8B-B14F-4D97-AF65-F5344CB8AC3E}">
        <p14:creationId xmlns:p14="http://schemas.microsoft.com/office/powerpoint/2010/main" val="1924214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06F8CB-D9C0-4D87-9D0A-648AA7A41AE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E2DCA8B-FC2B-4FF0-A065-C8FBDAE51A9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B0A2D0-782B-4E1E-8BED-F2753B48E284}"/>
              </a:ext>
            </a:extLst>
          </p:cNvPr>
          <p:cNvSpPr>
            <a:spLocks noGrp="1"/>
          </p:cNvSpPr>
          <p:nvPr>
            <p:ph type="dt" sz="half" idx="10"/>
          </p:nvPr>
        </p:nvSpPr>
        <p:spPr/>
        <p:txBody>
          <a:bodyPr/>
          <a:lstStyle/>
          <a:p>
            <a:fld id="{B8900964-C4E3-4710-A9BD-C406D97B7BBD}" type="datetimeFigureOut">
              <a:rPr lang="en-US" smtClean="0"/>
              <a:t>9/25/2023</a:t>
            </a:fld>
            <a:endParaRPr lang="en-US"/>
          </a:p>
        </p:txBody>
      </p:sp>
      <p:sp>
        <p:nvSpPr>
          <p:cNvPr id="5" name="Footer Placeholder 4">
            <a:extLst>
              <a:ext uri="{FF2B5EF4-FFF2-40B4-BE49-F238E27FC236}">
                <a16:creationId xmlns:a16="http://schemas.microsoft.com/office/drawing/2014/main" id="{49C358C1-613F-42E4-977A-C7FACB8165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64B90A-D35F-497F-AF69-BCFE3CD7D4EE}"/>
              </a:ext>
            </a:extLst>
          </p:cNvPr>
          <p:cNvSpPr>
            <a:spLocks noGrp="1"/>
          </p:cNvSpPr>
          <p:nvPr>
            <p:ph type="sldNum" sz="quarter" idx="12"/>
          </p:nvPr>
        </p:nvSpPr>
        <p:spPr/>
        <p:txBody>
          <a:bodyPr/>
          <a:lstStyle/>
          <a:p>
            <a:fld id="{6FD71470-1D94-4A69-BCA7-592167293E65}" type="slidenum">
              <a:rPr lang="en-US" smtClean="0"/>
              <a:t>‹#›</a:t>
            </a:fld>
            <a:endParaRPr lang="en-US"/>
          </a:p>
        </p:txBody>
      </p:sp>
    </p:spTree>
    <p:extLst>
      <p:ext uri="{BB962C8B-B14F-4D97-AF65-F5344CB8AC3E}">
        <p14:creationId xmlns:p14="http://schemas.microsoft.com/office/powerpoint/2010/main" val="2408012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21606-F9C1-4A97-86CE-256C0446012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238DAF-7EF4-43FE-A3D7-C79AB5C9EDE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32A7DD-D9FC-4B1C-B813-18F0EC99D990}"/>
              </a:ext>
            </a:extLst>
          </p:cNvPr>
          <p:cNvSpPr>
            <a:spLocks noGrp="1"/>
          </p:cNvSpPr>
          <p:nvPr>
            <p:ph type="dt" sz="half" idx="10"/>
          </p:nvPr>
        </p:nvSpPr>
        <p:spPr/>
        <p:txBody>
          <a:bodyPr/>
          <a:lstStyle/>
          <a:p>
            <a:fld id="{B8900964-C4E3-4710-A9BD-C406D97B7BBD}" type="datetimeFigureOut">
              <a:rPr lang="en-US" smtClean="0"/>
              <a:t>9/25/2023</a:t>
            </a:fld>
            <a:endParaRPr lang="en-US"/>
          </a:p>
        </p:txBody>
      </p:sp>
      <p:sp>
        <p:nvSpPr>
          <p:cNvPr id="5" name="Footer Placeholder 4">
            <a:extLst>
              <a:ext uri="{FF2B5EF4-FFF2-40B4-BE49-F238E27FC236}">
                <a16:creationId xmlns:a16="http://schemas.microsoft.com/office/drawing/2014/main" id="{2298EC3D-F25A-4D8C-B8D0-D59843868F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749998-9700-4BFB-BBC1-77E34BAC761C}"/>
              </a:ext>
            </a:extLst>
          </p:cNvPr>
          <p:cNvSpPr>
            <a:spLocks noGrp="1"/>
          </p:cNvSpPr>
          <p:nvPr>
            <p:ph type="sldNum" sz="quarter" idx="12"/>
          </p:nvPr>
        </p:nvSpPr>
        <p:spPr/>
        <p:txBody>
          <a:bodyPr/>
          <a:lstStyle/>
          <a:p>
            <a:fld id="{6FD71470-1D94-4A69-BCA7-592167293E65}" type="slidenum">
              <a:rPr lang="en-US" smtClean="0"/>
              <a:t>‹#›</a:t>
            </a:fld>
            <a:endParaRPr lang="en-US"/>
          </a:p>
        </p:txBody>
      </p:sp>
    </p:spTree>
    <p:extLst>
      <p:ext uri="{BB962C8B-B14F-4D97-AF65-F5344CB8AC3E}">
        <p14:creationId xmlns:p14="http://schemas.microsoft.com/office/powerpoint/2010/main" val="196613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15D77-5B48-40EF-BB26-5A3A3D25AE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F23C663-580B-4A48-843D-8C998F25A0D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F8AE2CD-90C1-427E-80EA-812688C9AB88}"/>
              </a:ext>
            </a:extLst>
          </p:cNvPr>
          <p:cNvSpPr>
            <a:spLocks noGrp="1"/>
          </p:cNvSpPr>
          <p:nvPr>
            <p:ph type="dt" sz="half" idx="10"/>
          </p:nvPr>
        </p:nvSpPr>
        <p:spPr/>
        <p:txBody>
          <a:bodyPr/>
          <a:lstStyle/>
          <a:p>
            <a:fld id="{B8900964-C4E3-4710-A9BD-C406D97B7BBD}" type="datetimeFigureOut">
              <a:rPr lang="en-US" smtClean="0"/>
              <a:t>9/25/2023</a:t>
            </a:fld>
            <a:endParaRPr lang="en-US"/>
          </a:p>
        </p:txBody>
      </p:sp>
      <p:sp>
        <p:nvSpPr>
          <p:cNvPr id="5" name="Footer Placeholder 4">
            <a:extLst>
              <a:ext uri="{FF2B5EF4-FFF2-40B4-BE49-F238E27FC236}">
                <a16:creationId xmlns:a16="http://schemas.microsoft.com/office/drawing/2014/main" id="{3C576C8E-0500-4E44-967A-F2CABD64F2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C8EAE6-F6E0-413A-9F68-2F74BBFD2B79}"/>
              </a:ext>
            </a:extLst>
          </p:cNvPr>
          <p:cNvSpPr>
            <a:spLocks noGrp="1"/>
          </p:cNvSpPr>
          <p:nvPr>
            <p:ph type="sldNum" sz="quarter" idx="12"/>
          </p:nvPr>
        </p:nvSpPr>
        <p:spPr/>
        <p:txBody>
          <a:bodyPr/>
          <a:lstStyle/>
          <a:p>
            <a:fld id="{6FD71470-1D94-4A69-BCA7-592167293E65}" type="slidenum">
              <a:rPr lang="en-US" smtClean="0"/>
              <a:t>‹#›</a:t>
            </a:fld>
            <a:endParaRPr lang="en-US"/>
          </a:p>
        </p:txBody>
      </p:sp>
    </p:spTree>
    <p:extLst>
      <p:ext uri="{BB962C8B-B14F-4D97-AF65-F5344CB8AC3E}">
        <p14:creationId xmlns:p14="http://schemas.microsoft.com/office/powerpoint/2010/main" val="4249752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F5404-3E58-4D44-BA74-E98670FB1BC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9612002-DFE9-4089-A7A2-C9655DE2CD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646A294-D7B3-47C4-BCC8-6756B41EED4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D313DF3-FD77-481A-B1A1-CB9BC1B76471}"/>
              </a:ext>
            </a:extLst>
          </p:cNvPr>
          <p:cNvSpPr>
            <a:spLocks noGrp="1"/>
          </p:cNvSpPr>
          <p:nvPr>
            <p:ph type="dt" sz="half" idx="10"/>
          </p:nvPr>
        </p:nvSpPr>
        <p:spPr/>
        <p:txBody>
          <a:bodyPr/>
          <a:lstStyle/>
          <a:p>
            <a:fld id="{B8900964-C4E3-4710-A9BD-C406D97B7BBD}" type="datetimeFigureOut">
              <a:rPr lang="en-US" smtClean="0"/>
              <a:t>9/25/2023</a:t>
            </a:fld>
            <a:endParaRPr lang="en-US"/>
          </a:p>
        </p:txBody>
      </p:sp>
      <p:sp>
        <p:nvSpPr>
          <p:cNvPr id="6" name="Footer Placeholder 5">
            <a:extLst>
              <a:ext uri="{FF2B5EF4-FFF2-40B4-BE49-F238E27FC236}">
                <a16:creationId xmlns:a16="http://schemas.microsoft.com/office/drawing/2014/main" id="{FD83CD04-EDB8-4772-9809-8B4A613FFE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AFF9C0-614C-4D0B-92CB-ADC1F9603B66}"/>
              </a:ext>
            </a:extLst>
          </p:cNvPr>
          <p:cNvSpPr>
            <a:spLocks noGrp="1"/>
          </p:cNvSpPr>
          <p:nvPr>
            <p:ph type="sldNum" sz="quarter" idx="12"/>
          </p:nvPr>
        </p:nvSpPr>
        <p:spPr/>
        <p:txBody>
          <a:bodyPr/>
          <a:lstStyle/>
          <a:p>
            <a:fld id="{6FD71470-1D94-4A69-BCA7-592167293E65}" type="slidenum">
              <a:rPr lang="en-US" smtClean="0"/>
              <a:t>‹#›</a:t>
            </a:fld>
            <a:endParaRPr lang="en-US"/>
          </a:p>
        </p:txBody>
      </p:sp>
    </p:spTree>
    <p:extLst>
      <p:ext uri="{BB962C8B-B14F-4D97-AF65-F5344CB8AC3E}">
        <p14:creationId xmlns:p14="http://schemas.microsoft.com/office/powerpoint/2010/main" val="949899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FE4B-FC6F-45E4-B8F8-A4EA8BBA764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B262903-1711-4802-B972-FAE6443EC5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05A8FCF-DC67-4F88-85BD-338C85ADB09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D812F70-2900-4C05-972A-7701807D0AB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C73164F-3631-49D2-ABD4-CECD54922F4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F7BE43E-3C7B-4D6B-A48E-FE8D31086377}"/>
              </a:ext>
            </a:extLst>
          </p:cNvPr>
          <p:cNvSpPr>
            <a:spLocks noGrp="1"/>
          </p:cNvSpPr>
          <p:nvPr>
            <p:ph type="dt" sz="half" idx="10"/>
          </p:nvPr>
        </p:nvSpPr>
        <p:spPr/>
        <p:txBody>
          <a:bodyPr/>
          <a:lstStyle/>
          <a:p>
            <a:fld id="{B8900964-C4E3-4710-A9BD-C406D97B7BBD}" type="datetimeFigureOut">
              <a:rPr lang="en-US" smtClean="0"/>
              <a:t>9/25/2023</a:t>
            </a:fld>
            <a:endParaRPr lang="en-US"/>
          </a:p>
        </p:txBody>
      </p:sp>
      <p:sp>
        <p:nvSpPr>
          <p:cNvPr id="8" name="Footer Placeholder 7">
            <a:extLst>
              <a:ext uri="{FF2B5EF4-FFF2-40B4-BE49-F238E27FC236}">
                <a16:creationId xmlns:a16="http://schemas.microsoft.com/office/drawing/2014/main" id="{1DA17C7F-9265-43F8-994F-F0B1B98BC24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8A80B18-6458-4877-82A8-8475C9D38409}"/>
              </a:ext>
            </a:extLst>
          </p:cNvPr>
          <p:cNvSpPr>
            <a:spLocks noGrp="1"/>
          </p:cNvSpPr>
          <p:nvPr>
            <p:ph type="sldNum" sz="quarter" idx="12"/>
          </p:nvPr>
        </p:nvSpPr>
        <p:spPr/>
        <p:txBody>
          <a:bodyPr/>
          <a:lstStyle/>
          <a:p>
            <a:fld id="{6FD71470-1D94-4A69-BCA7-592167293E65}" type="slidenum">
              <a:rPr lang="en-US" smtClean="0"/>
              <a:t>‹#›</a:t>
            </a:fld>
            <a:endParaRPr lang="en-US"/>
          </a:p>
        </p:txBody>
      </p:sp>
    </p:spTree>
    <p:extLst>
      <p:ext uri="{BB962C8B-B14F-4D97-AF65-F5344CB8AC3E}">
        <p14:creationId xmlns:p14="http://schemas.microsoft.com/office/powerpoint/2010/main" val="2364069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13903-1FD3-4CD8-989C-5124CFDDA6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E610666-0C4A-4EB4-B6D1-254BC58E3BBC}"/>
              </a:ext>
            </a:extLst>
          </p:cNvPr>
          <p:cNvSpPr>
            <a:spLocks noGrp="1"/>
          </p:cNvSpPr>
          <p:nvPr>
            <p:ph type="dt" sz="half" idx="10"/>
          </p:nvPr>
        </p:nvSpPr>
        <p:spPr/>
        <p:txBody>
          <a:bodyPr/>
          <a:lstStyle/>
          <a:p>
            <a:fld id="{B8900964-C4E3-4710-A9BD-C406D97B7BBD}" type="datetimeFigureOut">
              <a:rPr lang="en-US" smtClean="0"/>
              <a:t>9/25/2023</a:t>
            </a:fld>
            <a:endParaRPr lang="en-US"/>
          </a:p>
        </p:txBody>
      </p:sp>
      <p:sp>
        <p:nvSpPr>
          <p:cNvPr id="4" name="Footer Placeholder 3">
            <a:extLst>
              <a:ext uri="{FF2B5EF4-FFF2-40B4-BE49-F238E27FC236}">
                <a16:creationId xmlns:a16="http://schemas.microsoft.com/office/drawing/2014/main" id="{835D7E84-FE40-4E3B-B180-4ED11D44C84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1C15862-AB7D-44B3-9A02-A5BB7E428807}"/>
              </a:ext>
            </a:extLst>
          </p:cNvPr>
          <p:cNvSpPr>
            <a:spLocks noGrp="1"/>
          </p:cNvSpPr>
          <p:nvPr>
            <p:ph type="sldNum" sz="quarter" idx="12"/>
          </p:nvPr>
        </p:nvSpPr>
        <p:spPr/>
        <p:txBody>
          <a:bodyPr/>
          <a:lstStyle/>
          <a:p>
            <a:fld id="{6FD71470-1D94-4A69-BCA7-592167293E65}" type="slidenum">
              <a:rPr lang="en-US" smtClean="0"/>
              <a:t>‹#›</a:t>
            </a:fld>
            <a:endParaRPr lang="en-US"/>
          </a:p>
        </p:txBody>
      </p:sp>
    </p:spTree>
    <p:extLst>
      <p:ext uri="{BB962C8B-B14F-4D97-AF65-F5344CB8AC3E}">
        <p14:creationId xmlns:p14="http://schemas.microsoft.com/office/powerpoint/2010/main" val="77518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4A976AB-B3C6-42CA-9A6E-5BA184DA573E}"/>
              </a:ext>
            </a:extLst>
          </p:cNvPr>
          <p:cNvSpPr>
            <a:spLocks noGrp="1"/>
          </p:cNvSpPr>
          <p:nvPr>
            <p:ph type="dt" sz="half" idx="10"/>
          </p:nvPr>
        </p:nvSpPr>
        <p:spPr/>
        <p:txBody>
          <a:bodyPr/>
          <a:lstStyle/>
          <a:p>
            <a:fld id="{B8900964-C4E3-4710-A9BD-C406D97B7BBD}" type="datetimeFigureOut">
              <a:rPr lang="en-US" smtClean="0"/>
              <a:t>9/25/2023</a:t>
            </a:fld>
            <a:endParaRPr lang="en-US"/>
          </a:p>
        </p:txBody>
      </p:sp>
      <p:sp>
        <p:nvSpPr>
          <p:cNvPr id="3" name="Footer Placeholder 2">
            <a:extLst>
              <a:ext uri="{FF2B5EF4-FFF2-40B4-BE49-F238E27FC236}">
                <a16:creationId xmlns:a16="http://schemas.microsoft.com/office/drawing/2014/main" id="{62E6E243-2376-434A-88A7-BCA65DC7CB9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FB923AE-336A-4F09-8529-F1C2D4AC5C26}"/>
              </a:ext>
            </a:extLst>
          </p:cNvPr>
          <p:cNvSpPr>
            <a:spLocks noGrp="1"/>
          </p:cNvSpPr>
          <p:nvPr>
            <p:ph type="sldNum" sz="quarter" idx="12"/>
          </p:nvPr>
        </p:nvSpPr>
        <p:spPr/>
        <p:txBody>
          <a:bodyPr/>
          <a:lstStyle/>
          <a:p>
            <a:fld id="{6FD71470-1D94-4A69-BCA7-592167293E65}" type="slidenum">
              <a:rPr lang="en-US" smtClean="0"/>
              <a:t>‹#›</a:t>
            </a:fld>
            <a:endParaRPr lang="en-US"/>
          </a:p>
        </p:txBody>
      </p:sp>
    </p:spTree>
    <p:extLst>
      <p:ext uri="{BB962C8B-B14F-4D97-AF65-F5344CB8AC3E}">
        <p14:creationId xmlns:p14="http://schemas.microsoft.com/office/powerpoint/2010/main" val="1357091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C0718-EEF3-41FD-A8A2-8076D26800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DB43D93-9330-4235-865D-A7DCB298947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CE7BEAC-C9D0-4C21-82E1-A5D6E4E4BD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3266BDA-350A-4ABC-975B-BE8A4B3EDE1F}"/>
              </a:ext>
            </a:extLst>
          </p:cNvPr>
          <p:cNvSpPr>
            <a:spLocks noGrp="1"/>
          </p:cNvSpPr>
          <p:nvPr>
            <p:ph type="dt" sz="half" idx="10"/>
          </p:nvPr>
        </p:nvSpPr>
        <p:spPr/>
        <p:txBody>
          <a:bodyPr/>
          <a:lstStyle/>
          <a:p>
            <a:fld id="{B8900964-C4E3-4710-A9BD-C406D97B7BBD}" type="datetimeFigureOut">
              <a:rPr lang="en-US" smtClean="0"/>
              <a:t>9/25/2023</a:t>
            </a:fld>
            <a:endParaRPr lang="en-US"/>
          </a:p>
        </p:txBody>
      </p:sp>
      <p:sp>
        <p:nvSpPr>
          <p:cNvPr id="6" name="Footer Placeholder 5">
            <a:extLst>
              <a:ext uri="{FF2B5EF4-FFF2-40B4-BE49-F238E27FC236}">
                <a16:creationId xmlns:a16="http://schemas.microsoft.com/office/drawing/2014/main" id="{3F6A6926-87EB-4191-A3DE-9565DCE94A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9C1C5A-3E10-41F5-918C-D7F355169DB2}"/>
              </a:ext>
            </a:extLst>
          </p:cNvPr>
          <p:cNvSpPr>
            <a:spLocks noGrp="1"/>
          </p:cNvSpPr>
          <p:nvPr>
            <p:ph type="sldNum" sz="quarter" idx="12"/>
          </p:nvPr>
        </p:nvSpPr>
        <p:spPr/>
        <p:txBody>
          <a:bodyPr/>
          <a:lstStyle/>
          <a:p>
            <a:fld id="{6FD71470-1D94-4A69-BCA7-592167293E65}" type="slidenum">
              <a:rPr lang="en-US" smtClean="0"/>
              <a:t>‹#›</a:t>
            </a:fld>
            <a:endParaRPr lang="en-US"/>
          </a:p>
        </p:txBody>
      </p:sp>
    </p:spTree>
    <p:extLst>
      <p:ext uri="{BB962C8B-B14F-4D97-AF65-F5344CB8AC3E}">
        <p14:creationId xmlns:p14="http://schemas.microsoft.com/office/powerpoint/2010/main" val="1057034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CCBB7-F6B7-47F4-9190-7F1DB1754F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922103-8775-4FF3-AC51-121AA75715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124FCC3-51A0-443A-AA03-5C7DF5B357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D1055E1-62E1-4EF9-B2E9-B8BE2E102757}"/>
              </a:ext>
            </a:extLst>
          </p:cNvPr>
          <p:cNvSpPr>
            <a:spLocks noGrp="1"/>
          </p:cNvSpPr>
          <p:nvPr>
            <p:ph type="dt" sz="half" idx="10"/>
          </p:nvPr>
        </p:nvSpPr>
        <p:spPr/>
        <p:txBody>
          <a:bodyPr/>
          <a:lstStyle/>
          <a:p>
            <a:fld id="{B8900964-C4E3-4710-A9BD-C406D97B7BBD}" type="datetimeFigureOut">
              <a:rPr lang="en-US" smtClean="0"/>
              <a:t>9/25/2023</a:t>
            </a:fld>
            <a:endParaRPr lang="en-US"/>
          </a:p>
        </p:txBody>
      </p:sp>
      <p:sp>
        <p:nvSpPr>
          <p:cNvPr id="6" name="Footer Placeholder 5">
            <a:extLst>
              <a:ext uri="{FF2B5EF4-FFF2-40B4-BE49-F238E27FC236}">
                <a16:creationId xmlns:a16="http://schemas.microsoft.com/office/drawing/2014/main" id="{DEC412CF-6663-4BE2-BA85-FE0AEE045A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35A734-B787-4D82-9B9F-161D67024F4C}"/>
              </a:ext>
            </a:extLst>
          </p:cNvPr>
          <p:cNvSpPr>
            <a:spLocks noGrp="1"/>
          </p:cNvSpPr>
          <p:nvPr>
            <p:ph type="sldNum" sz="quarter" idx="12"/>
          </p:nvPr>
        </p:nvSpPr>
        <p:spPr/>
        <p:txBody>
          <a:bodyPr/>
          <a:lstStyle/>
          <a:p>
            <a:fld id="{6FD71470-1D94-4A69-BCA7-592167293E65}" type="slidenum">
              <a:rPr lang="en-US" smtClean="0"/>
              <a:t>‹#›</a:t>
            </a:fld>
            <a:endParaRPr lang="en-US"/>
          </a:p>
        </p:txBody>
      </p:sp>
    </p:spTree>
    <p:extLst>
      <p:ext uri="{BB962C8B-B14F-4D97-AF65-F5344CB8AC3E}">
        <p14:creationId xmlns:p14="http://schemas.microsoft.com/office/powerpoint/2010/main" val="1812156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97199EA-B9C0-47F5-9759-B1C4623DF3C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63C4C01-B228-4ADE-934E-B8247793061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78DF88-3690-44A3-A186-B261E1195B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900964-C4E3-4710-A9BD-C406D97B7BBD}" type="datetimeFigureOut">
              <a:rPr lang="en-US" smtClean="0"/>
              <a:t>9/25/2023</a:t>
            </a:fld>
            <a:endParaRPr lang="en-US"/>
          </a:p>
        </p:txBody>
      </p:sp>
      <p:sp>
        <p:nvSpPr>
          <p:cNvPr id="5" name="Footer Placeholder 4">
            <a:extLst>
              <a:ext uri="{FF2B5EF4-FFF2-40B4-BE49-F238E27FC236}">
                <a16:creationId xmlns:a16="http://schemas.microsoft.com/office/drawing/2014/main" id="{90AAEC66-92A2-4E75-B138-27FCCBECE9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1B480C2-AD33-4EA9-84BE-CBC856E712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D71470-1D94-4A69-BCA7-592167293E65}" type="slidenum">
              <a:rPr lang="en-US" smtClean="0"/>
              <a:t>‹#›</a:t>
            </a:fld>
            <a:endParaRPr lang="en-US"/>
          </a:p>
        </p:txBody>
      </p:sp>
    </p:spTree>
    <p:extLst>
      <p:ext uri="{BB962C8B-B14F-4D97-AF65-F5344CB8AC3E}">
        <p14:creationId xmlns:p14="http://schemas.microsoft.com/office/powerpoint/2010/main" val="772059369"/>
      </p:ext>
    </p:extLst>
  </p:cSld>
  <p:clrMap bg1="lt1" tx1="dk1" bg2="lt2" tx2="dk2" accent1="accent1" accent2="accent2" accent3="accent3" accent4="accent4" accent5="accent5" accent6="accent6" hlink="hlink" folHlink="folHlink"/>
  <p:sldLayoutIdLst>
    <p:sldLayoutId id="2147483809" r:id="rId1"/>
    <p:sldLayoutId id="2147483810" r:id="rId2"/>
    <p:sldLayoutId id="2147483811" r:id="rId3"/>
    <p:sldLayoutId id="2147483812" r:id="rId4"/>
    <p:sldLayoutId id="2147483813" r:id="rId5"/>
    <p:sldLayoutId id="2147483814" r:id="rId6"/>
    <p:sldLayoutId id="2147483815" r:id="rId7"/>
    <p:sldLayoutId id="2147483816" r:id="rId8"/>
    <p:sldLayoutId id="2147483817" r:id="rId9"/>
    <p:sldLayoutId id="2147483818" r:id="rId10"/>
    <p:sldLayoutId id="21474838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3.sv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4522B21E-B2B9-4C72-9A71-C87EFD1374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5EB7D2A2-F448-44D4-938C-DC84CBCB3B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871AEA07-1E14-44B4-8E55-64EF049CD6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ED47A35-FFEA-4A73-8836-73BBF9B1B91B}"/>
              </a:ext>
            </a:extLst>
          </p:cNvPr>
          <p:cNvSpPr>
            <a:spLocks noGrp="1"/>
          </p:cNvSpPr>
          <p:nvPr>
            <p:ph type="ctrTitle"/>
          </p:nvPr>
        </p:nvSpPr>
        <p:spPr>
          <a:xfrm>
            <a:off x="1524000" y="1293338"/>
            <a:ext cx="9144000" cy="3274592"/>
          </a:xfrm>
        </p:spPr>
        <p:txBody>
          <a:bodyPr anchor="ctr">
            <a:normAutofit/>
          </a:bodyPr>
          <a:lstStyle/>
          <a:p>
            <a:r>
              <a:rPr lang="en-US" sz="4500" b="1"/>
              <a:t>International</a:t>
            </a:r>
            <a:br>
              <a:rPr lang="en-US" sz="4500" b="1"/>
            </a:br>
            <a:r>
              <a:rPr lang="en-US" sz="4500" b="1"/>
              <a:t>Social work Conference</a:t>
            </a:r>
            <a:br>
              <a:rPr lang="en-US" sz="4500" b="1"/>
            </a:br>
            <a:r>
              <a:rPr lang="en-US" sz="4500" b="1"/>
              <a:t>27 – 29 September 2023</a:t>
            </a:r>
            <a:br>
              <a:rPr lang="en-US" sz="4500" b="1"/>
            </a:br>
            <a:r>
              <a:rPr lang="en-US" sz="4500" b="1"/>
              <a:t>ELANGENI HOTEL</a:t>
            </a:r>
            <a:br>
              <a:rPr lang="en-US" sz="4500" b="1"/>
            </a:br>
            <a:endParaRPr lang="en-US" sz="4500"/>
          </a:p>
        </p:txBody>
      </p:sp>
      <p:sp>
        <p:nvSpPr>
          <p:cNvPr id="3" name="Subtitle 2">
            <a:extLst>
              <a:ext uri="{FF2B5EF4-FFF2-40B4-BE49-F238E27FC236}">
                <a16:creationId xmlns:a16="http://schemas.microsoft.com/office/drawing/2014/main" id="{5DAEA0C9-C1D6-49EC-A613-DE4B6A4D807E}"/>
              </a:ext>
            </a:extLst>
          </p:cNvPr>
          <p:cNvSpPr>
            <a:spLocks noGrp="1"/>
          </p:cNvSpPr>
          <p:nvPr>
            <p:ph type="subTitle" idx="1"/>
          </p:nvPr>
        </p:nvSpPr>
        <p:spPr>
          <a:xfrm>
            <a:off x="1524000" y="5514052"/>
            <a:ext cx="9144000" cy="651910"/>
          </a:xfrm>
        </p:spPr>
        <p:txBody>
          <a:bodyPr anchor="ctr">
            <a:normAutofit/>
          </a:bodyPr>
          <a:lstStyle/>
          <a:p>
            <a:r>
              <a:rPr lang="en-US" sz="1500"/>
              <a:t>ASASWEI</a:t>
            </a:r>
          </a:p>
          <a:p>
            <a:r>
              <a:rPr lang="en-US" sz="1500"/>
              <a:t>ASSOCIATION OF SOUTH AFRICAN SOCIAL WORK EDUCATION INSTITUTIONS</a:t>
            </a:r>
          </a:p>
        </p:txBody>
      </p:sp>
      <p:cxnSp>
        <p:nvCxnSpPr>
          <p:cNvPr id="30" name="Straight Connector 29">
            <a:extLst>
              <a:ext uri="{FF2B5EF4-FFF2-40B4-BE49-F238E27FC236}">
                <a16:creationId xmlns:a16="http://schemas.microsoft.com/office/drawing/2014/main" id="{F7C8EA93-3210-4C62-99E9-153C275E3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12948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A2ACCD-5646-4037-83F1-5EA4577AC490}"/>
              </a:ext>
            </a:extLst>
          </p:cNvPr>
          <p:cNvSpPr>
            <a:spLocks noGrp="1"/>
          </p:cNvSpPr>
          <p:nvPr>
            <p:ph type="title"/>
          </p:nvPr>
        </p:nvSpPr>
        <p:spPr>
          <a:xfrm>
            <a:off x="1371599" y="294538"/>
            <a:ext cx="9895951" cy="1033669"/>
          </a:xfrm>
        </p:spPr>
        <p:txBody>
          <a:bodyPr>
            <a:normAutofit/>
          </a:bodyPr>
          <a:lstStyle/>
          <a:p>
            <a:r>
              <a:rPr lang="en-US" sz="4000" b="1">
                <a:solidFill>
                  <a:srgbClr val="FFFFFF"/>
                </a:solidFill>
              </a:rPr>
              <a:t>FINDINGS</a:t>
            </a:r>
          </a:p>
        </p:txBody>
      </p:sp>
      <p:sp>
        <p:nvSpPr>
          <p:cNvPr id="3" name="Content Placeholder 2">
            <a:extLst>
              <a:ext uri="{FF2B5EF4-FFF2-40B4-BE49-F238E27FC236}">
                <a16:creationId xmlns:a16="http://schemas.microsoft.com/office/drawing/2014/main" id="{EF3997BA-E224-4D84-AB81-4A2899A636B1}"/>
              </a:ext>
            </a:extLst>
          </p:cNvPr>
          <p:cNvSpPr>
            <a:spLocks noGrp="1"/>
          </p:cNvSpPr>
          <p:nvPr>
            <p:ph idx="1"/>
          </p:nvPr>
        </p:nvSpPr>
        <p:spPr>
          <a:xfrm>
            <a:off x="337625" y="1622745"/>
            <a:ext cx="10758005" cy="5235255"/>
          </a:xfrm>
        </p:spPr>
        <p:txBody>
          <a:bodyPr anchor="ctr">
            <a:normAutofit/>
          </a:bodyPr>
          <a:lstStyle/>
          <a:p>
            <a:r>
              <a:rPr lang="en-US" sz="1800" dirty="0">
                <a:latin typeface="+mj-lt"/>
              </a:rPr>
              <a:t>It was noted that </a:t>
            </a:r>
            <a:r>
              <a:rPr lang="en-US" sz="1800" i="1" dirty="0">
                <a:latin typeface="+mj-lt"/>
              </a:rPr>
              <a:t>years of employment </a:t>
            </a:r>
            <a:r>
              <a:rPr lang="en-US" sz="1800" dirty="0">
                <a:latin typeface="+mj-lt"/>
              </a:rPr>
              <a:t>had a very small positive effect on work engagement meaning that as employee gains experience in the workplace he tends to engage more with his work,  This effect work jointly with the employee’s general well being to achieve better work engagement. </a:t>
            </a:r>
          </a:p>
          <a:p>
            <a:r>
              <a:rPr lang="en-US" sz="1800" dirty="0">
                <a:latin typeface="+mj-lt"/>
              </a:rPr>
              <a:t>In contrast it was observed from the above result that the lower an employee’s </a:t>
            </a:r>
            <a:r>
              <a:rPr lang="en-US" sz="1800" i="1" dirty="0">
                <a:latin typeface="+mj-lt"/>
              </a:rPr>
              <a:t>occupational category </a:t>
            </a:r>
            <a:r>
              <a:rPr lang="en-US" sz="1800" dirty="0">
                <a:latin typeface="+mj-lt"/>
              </a:rPr>
              <a:t>and </a:t>
            </a:r>
            <a:r>
              <a:rPr lang="en-US" sz="1800" i="1" dirty="0">
                <a:latin typeface="+mj-lt"/>
              </a:rPr>
              <a:t>salary band</a:t>
            </a:r>
            <a:r>
              <a:rPr lang="en-US" sz="1800" dirty="0">
                <a:latin typeface="+mj-lt"/>
              </a:rPr>
              <a:t> the less likely the employee would be able to engage effectively with his work. </a:t>
            </a:r>
          </a:p>
          <a:p>
            <a:r>
              <a:rPr lang="en-US" sz="1800" dirty="0">
                <a:latin typeface="+mj-lt"/>
              </a:rPr>
              <a:t>These effects were very small and were not significant.</a:t>
            </a:r>
          </a:p>
          <a:p>
            <a:r>
              <a:rPr lang="en-US" sz="1800" dirty="0">
                <a:latin typeface="+mj-lt"/>
              </a:rPr>
              <a:t> We observed non-significant mediation for Psychological General Well-Being on Psychological Capacity and the three structural variables Years of employment, Occupational categories, and Salary bands. </a:t>
            </a:r>
          </a:p>
          <a:p>
            <a:r>
              <a:rPr lang="en-US" sz="1800" dirty="0">
                <a:latin typeface="+mj-lt"/>
              </a:rPr>
              <a:t>Interpretation: The main predictor of work engagement (UWES) was general well-being (PGWBI) and interacts with Psychological Capacity (PSYCAP).</a:t>
            </a:r>
          </a:p>
          <a:p>
            <a:r>
              <a:rPr lang="en-US" sz="1800" dirty="0">
                <a:latin typeface="+mj-lt"/>
              </a:rPr>
              <a:t> Psychological Capacity (PSYCAP) is stronger to influence on work engagement than general well-being (PGWBI).</a:t>
            </a:r>
          </a:p>
          <a:p>
            <a:r>
              <a:rPr lang="en-US" sz="1800" dirty="0">
                <a:latin typeface="+mj-lt"/>
              </a:rPr>
              <a:t>This effect will work jointly with the employee’s general well being to achieve better work engagement. </a:t>
            </a:r>
          </a:p>
          <a:p>
            <a:r>
              <a:rPr lang="en-US" sz="1800" dirty="0">
                <a:latin typeface="+mj-lt"/>
              </a:rPr>
              <a:t>In contrast it was observed from the above result that the lower an employee’s </a:t>
            </a:r>
            <a:r>
              <a:rPr lang="en-US" sz="1800" i="1" dirty="0">
                <a:latin typeface="+mj-lt"/>
              </a:rPr>
              <a:t>occupational category </a:t>
            </a:r>
            <a:r>
              <a:rPr lang="en-US" sz="1800" dirty="0">
                <a:latin typeface="+mj-lt"/>
              </a:rPr>
              <a:t>and </a:t>
            </a:r>
            <a:r>
              <a:rPr lang="en-US" sz="1800" i="1" dirty="0">
                <a:latin typeface="+mj-lt"/>
              </a:rPr>
              <a:t>salary band </a:t>
            </a:r>
            <a:r>
              <a:rPr lang="en-US" sz="1800" dirty="0">
                <a:latin typeface="+mj-lt"/>
              </a:rPr>
              <a:t>The main predictor of work engagement (UWES) was general well-being (PGWBI) and interacts with Psychological Capacity (PSYCAP).</a:t>
            </a:r>
          </a:p>
        </p:txBody>
      </p:sp>
    </p:spTree>
    <p:extLst>
      <p:ext uri="{BB962C8B-B14F-4D97-AF65-F5344CB8AC3E}">
        <p14:creationId xmlns:p14="http://schemas.microsoft.com/office/powerpoint/2010/main" val="22465430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DD77349-6ADE-99FE-8E04-12919EE56F9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9768"/>
            <a:ext cx="12202175" cy="1519356"/>
            <a:chOff x="-1" y="-29768"/>
            <a:chExt cx="12202175" cy="1519356"/>
          </a:xfrm>
        </p:grpSpPr>
        <p:sp>
          <p:nvSpPr>
            <p:cNvPr id="9" name="Rectangle 8">
              <a:extLst>
                <a:ext uri="{FF2B5EF4-FFF2-40B4-BE49-F238E27FC236}">
                  <a16:creationId xmlns:a16="http://schemas.microsoft.com/office/drawing/2014/main" id="{D5B2B92C-44DF-B41D-C67A-EBF175DF52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5341412" y="-5371175"/>
              <a:ext cx="1519350" cy="12202174"/>
            </a:xfrm>
            <a:prstGeom prst="rect">
              <a:avLst/>
            </a:prstGeom>
            <a:gradFill>
              <a:gsLst>
                <a:gs pos="0">
                  <a:schemeClr val="accent5"/>
                </a:gs>
                <a:gs pos="100000">
                  <a:schemeClr val="accent2"/>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41EB2F1-D26A-D7C9-E9AC-B63BE629A2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8917093" y="-1801610"/>
              <a:ext cx="1507122" cy="5063040"/>
            </a:xfrm>
            <a:prstGeom prst="rect">
              <a:avLst/>
            </a:prstGeom>
            <a:gradFill>
              <a:gsLst>
                <a:gs pos="59000">
                  <a:schemeClr val="accent5">
                    <a:lumMod val="60000"/>
                    <a:lumOff val="40000"/>
                    <a:alpha val="0"/>
                  </a:schemeClr>
                </a:gs>
                <a:gs pos="100000">
                  <a:schemeClr val="accent5">
                    <a:lumMod val="60000"/>
                    <a:lumOff val="40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6D16430-53D3-47E5-F4B8-B441E710D4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3100712" y="-3130481"/>
              <a:ext cx="1519356" cy="7720782"/>
            </a:xfrm>
            <a:prstGeom prst="rect">
              <a:avLst/>
            </a:prstGeom>
            <a:gradFill>
              <a:gsLst>
                <a:gs pos="29000">
                  <a:schemeClr val="accent5">
                    <a:lumMod val="60000"/>
                    <a:lumOff val="40000"/>
                    <a:alpha val="0"/>
                  </a:schemeClr>
                </a:gs>
                <a:gs pos="100000">
                  <a:schemeClr val="accent5">
                    <a:lumMod val="75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18A2ACCD-5646-4037-83F1-5EA4577AC490}"/>
              </a:ext>
            </a:extLst>
          </p:cNvPr>
          <p:cNvSpPr>
            <a:spLocks noGrp="1"/>
          </p:cNvSpPr>
          <p:nvPr>
            <p:ph type="title"/>
          </p:nvPr>
        </p:nvSpPr>
        <p:spPr>
          <a:xfrm>
            <a:off x="876691" y="301843"/>
            <a:ext cx="10477109" cy="1003532"/>
          </a:xfrm>
        </p:spPr>
        <p:txBody>
          <a:bodyPr anchor="ctr">
            <a:normAutofit/>
          </a:bodyPr>
          <a:lstStyle/>
          <a:p>
            <a:r>
              <a:rPr lang="en-US" sz="3200" b="1">
                <a:solidFill>
                  <a:srgbClr val="FFFFFF"/>
                </a:solidFill>
              </a:rPr>
              <a:t>FINDINGS</a:t>
            </a:r>
          </a:p>
        </p:txBody>
      </p:sp>
      <p:sp>
        <p:nvSpPr>
          <p:cNvPr id="3" name="Content Placeholder 2">
            <a:extLst>
              <a:ext uri="{FF2B5EF4-FFF2-40B4-BE49-F238E27FC236}">
                <a16:creationId xmlns:a16="http://schemas.microsoft.com/office/drawing/2014/main" id="{EF3997BA-E224-4D84-AB81-4A2899A636B1}"/>
              </a:ext>
            </a:extLst>
          </p:cNvPr>
          <p:cNvSpPr>
            <a:spLocks noGrp="1"/>
          </p:cNvSpPr>
          <p:nvPr>
            <p:ph idx="1"/>
          </p:nvPr>
        </p:nvSpPr>
        <p:spPr>
          <a:xfrm>
            <a:off x="450166" y="1808965"/>
            <a:ext cx="11310425" cy="4577767"/>
          </a:xfrm>
        </p:spPr>
        <p:txBody>
          <a:bodyPr>
            <a:normAutofit/>
          </a:bodyPr>
          <a:lstStyle/>
          <a:p>
            <a:pPr marL="0" indent="0">
              <a:buNone/>
            </a:pPr>
            <a:r>
              <a:rPr lang="en-US" sz="1700" b="1" dirty="0">
                <a:latin typeface="+mj-lt"/>
              </a:rPr>
              <a:t>Conclusion about the above model </a:t>
            </a:r>
            <a:endParaRPr lang="en-US" sz="1700" dirty="0">
              <a:latin typeface="+mj-lt"/>
            </a:endParaRPr>
          </a:p>
          <a:p>
            <a:r>
              <a:rPr lang="en-US" sz="2400" dirty="0">
                <a:latin typeface="+mj-lt"/>
              </a:rPr>
              <a:t>In contrast to what we hypothesized, it appeared that those workplace variables we thought could influence work engagement (Years of employment, salary band and job category) failed to explain the output factor work engagement (UWES).</a:t>
            </a:r>
          </a:p>
          <a:p>
            <a:r>
              <a:rPr lang="en-US" sz="2400" dirty="0">
                <a:latin typeface="+mj-lt"/>
              </a:rPr>
              <a:t> Instead, work engagement was influenced most significantly by the mediation role of PSYCAP in General well-being’s (PGWBI) influence on UWES. </a:t>
            </a:r>
          </a:p>
          <a:p>
            <a:r>
              <a:rPr lang="en-US" sz="2400" dirty="0">
                <a:latin typeface="+mj-lt"/>
              </a:rPr>
              <a:t>We thereby conclude that work engagement in this context is mostly determined by a combination of well-being and predominantly psychological capacity. </a:t>
            </a:r>
          </a:p>
          <a:p>
            <a:r>
              <a:rPr lang="en-US" sz="2400" dirty="0">
                <a:latin typeface="+mj-lt"/>
              </a:rPr>
              <a:t>To further explore the plausibility of this model’s assumption, Model 4 hypothesis was formulated to evaluate the </a:t>
            </a:r>
            <a:r>
              <a:rPr lang="en-US" sz="2400" dirty="0" err="1">
                <a:latin typeface="+mj-lt"/>
              </a:rPr>
              <a:t>plausbility</a:t>
            </a:r>
            <a:r>
              <a:rPr lang="en-US" sz="2400" dirty="0">
                <a:latin typeface="+mj-lt"/>
              </a:rPr>
              <a:t> of the above effect without entering the workplace observed variables of </a:t>
            </a:r>
            <a:r>
              <a:rPr lang="en-US" sz="2400" i="1" dirty="0">
                <a:latin typeface="+mj-lt"/>
              </a:rPr>
              <a:t>years of employment</a:t>
            </a:r>
            <a:r>
              <a:rPr lang="en-US" sz="2400" dirty="0">
                <a:latin typeface="+mj-lt"/>
              </a:rPr>
              <a:t>, </a:t>
            </a:r>
            <a:r>
              <a:rPr lang="en-US" sz="2400" i="1" dirty="0">
                <a:latin typeface="+mj-lt"/>
              </a:rPr>
              <a:t>job category </a:t>
            </a:r>
            <a:r>
              <a:rPr lang="en-US" sz="2400" dirty="0">
                <a:latin typeface="+mj-lt"/>
              </a:rPr>
              <a:t>and </a:t>
            </a:r>
            <a:r>
              <a:rPr lang="en-US" sz="2400" i="1" dirty="0">
                <a:latin typeface="+mj-lt"/>
              </a:rPr>
              <a:t>salary band</a:t>
            </a:r>
            <a:r>
              <a:rPr lang="en-US" sz="2400" dirty="0"/>
              <a:t>. </a:t>
            </a:r>
            <a:endParaRPr lang="en-US" sz="2400" dirty="0">
              <a:latin typeface="+mj-lt"/>
            </a:endParaRPr>
          </a:p>
        </p:txBody>
      </p:sp>
    </p:spTree>
    <p:extLst>
      <p:ext uri="{BB962C8B-B14F-4D97-AF65-F5344CB8AC3E}">
        <p14:creationId xmlns:p14="http://schemas.microsoft.com/office/powerpoint/2010/main" val="1204780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DA9F1DC-8A44-4CB4-A7A5-A33261B4FE25}"/>
              </a:ext>
            </a:extLst>
          </p:cNvPr>
          <p:cNvPicPr>
            <a:picLocks noChangeAspect="1"/>
          </p:cNvPicPr>
          <p:nvPr/>
        </p:nvPicPr>
        <p:blipFill>
          <a:blip r:embed="rId2"/>
          <a:stretch>
            <a:fillRect/>
          </a:stretch>
        </p:blipFill>
        <p:spPr>
          <a:xfrm>
            <a:off x="759655" y="1385437"/>
            <a:ext cx="4473527" cy="4087125"/>
          </a:xfrm>
          <a:prstGeom prst="rect">
            <a:avLst/>
          </a:prstGeom>
        </p:spPr>
      </p:pic>
      <p:graphicFrame>
        <p:nvGraphicFramePr>
          <p:cNvPr id="3" name="Table 2">
            <a:extLst>
              <a:ext uri="{FF2B5EF4-FFF2-40B4-BE49-F238E27FC236}">
                <a16:creationId xmlns:a16="http://schemas.microsoft.com/office/drawing/2014/main" id="{1CA79710-36C0-4031-A206-50E45A118234}"/>
              </a:ext>
            </a:extLst>
          </p:cNvPr>
          <p:cNvGraphicFramePr>
            <a:graphicFrameLocks noGrp="1"/>
          </p:cNvGraphicFramePr>
          <p:nvPr>
            <p:extLst>
              <p:ext uri="{D42A27DB-BD31-4B8C-83A1-F6EECF244321}">
                <p14:modId xmlns:p14="http://schemas.microsoft.com/office/powerpoint/2010/main" val="4254615176"/>
              </p:ext>
            </p:extLst>
          </p:nvPr>
        </p:nvGraphicFramePr>
        <p:xfrm>
          <a:off x="5978769" y="647114"/>
          <a:ext cx="5542671" cy="914400"/>
        </p:xfrm>
        <a:graphic>
          <a:graphicData uri="http://schemas.openxmlformats.org/drawingml/2006/table">
            <a:tbl>
              <a:tblPr/>
              <a:tblGrid>
                <a:gridCol w="5542671">
                  <a:extLst>
                    <a:ext uri="{9D8B030D-6E8A-4147-A177-3AD203B41FA5}">
                      <a16:colId xmlns:a16="http://schemas.microsoft.com/office/drawing/2014/main" val="1533541797"/>
                    </a:ext>
                  </a:extLst>
                </a:gridCol>
              </a:tblGrid>
              <a:tr h="407963">
                <a:tc>
                  <a:txBody>
                    <a:bodyPr/>
                    <a:lstStyle/>
                    <a:p>
                      <a:r>
                        <a:rPr lang="en-US" sz="1800" b="0" i="0" u="none" strike="noStrike" kern="1200" baseline="0" dirty="0">
                          <a:solidFill>
                            <a:schemeClr val="tx1"/>
                          </a:solidFill>
                          <a:latin typeface="+mj-lt"/>
                          <a:ea typeface="+mn-ea"/>
                          <a:cs typeface="+mn-cs"/>
                        </a:rPr>
                        <a:t>Model 4: Psychological Capacity (PSYCAP) mediates the influence of Psychological General Well-being (PGWBI) on Work Engagement (UWES). </a:t>
                      </a:r>
                      <a:endParaRPr lang="en-US" dirty="0">
                        <a:latin typeface="+mj-lt"/>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2640381874"/>
                  </a:ext>
                </a:extLst>
              </a:tr>
            </a:tbl>
          </a:graphicData>
        </a:graphic>
      </p:graphicFrame>
      <p:graphicFrame>
        <p:nvGraphicFramePr>
          <p:cNvPr id="4" name="Table 3">
            <a:extLst>
              <a:ext uri="{FF2B5EF4-FFF2-40B4-BE49-F238E27FC236}">
                <a16:creationId xmlns:a16="http://schemas.microsoft.com/office/drawing/2014/main" id="{553A6448-EADD-448B-8C1E-77C164559402}"/>
              </a:ext>
            </a:extLst>
          </p:cNvPr>
          <p:cNvGraphicFramePr>
            <a:graphicFrameLocks noGrp="1"/>
          </p:cNvGraphicFramePr>
          <p:nvPr>
            <p:extLst>
              <p:ext uri="{D42A27DB-BD31-4B8C-83A1-F6EECF244321}">
                <p14:modId xmlns:p14="http://schemas.microsoft.com/office/powerpoint/2010/main" val="3849028330"/>
              </p:ext>
            </p:extLst>
          </p:nvPr>
        </p:nvGraphicFramePr>
        <p:xfrm>
          <a:off x="5978770" y="1702192"/>
          <a:ext cx="5613008" cy="4206240"/>
        </p:xfrm>
        <a:graphic>
          <a:graphicData uri="http://schemas.openxmlformats.org/drawingml/2006/table">
            <a:tbl>
              <a:tblPr/>
              <a:tblGrid>
                <a:gridCol w="5613008">
                  <a:extLst>
                    <a:ext uri="{9D8B030D-6E8A-4147-A177-3AD203B41FA5}">
                      <a16:colId xmlns:a16="http://schemas.microsoft.com/office/drawing/2014/main" val="1287185844"/>
                    </a:ext>
                  </a:extLst>
                </a:gridCol>
              </a:tblGrid>
              <a:tr h="2876844">
                <a:tc>
                  <a:txBody>
                    <a:bodyPr/>
                    <a:lstStyle/>
                    <a:p>
                      <a:r>
                        <a:rPr lang="en-US" sz="1800" b="0" i="0" u="none" strike="noStrike" kern="1200" baseline="0" dirty="0">
                          <a:solidFill>
                            <a:schemeClr val="tx1"/>
                          </a:solidFill>
                          <a:latin typeface="+mj-lt"/>
                          <a:ea typeface="+mn-ea"/>
                          <a:cs typeface="+mn-cs"/>
                        </a:rPr>
                        <a:t>Firstly we evaluated a general interaction model. The results indicated that Psychological Capacity (PSYCAP) significantly interacted with General well-being (PGWBI) on Work Engagement (UWES).</a:t>
                      </a:r>
                    </a:p>
                    <a:p>
                      <a:r>
                        <a:rPr lang="en-US" sz="1800" b="0" i="0" u="none" strike="noStrike" kern="1200" baseline="0" dirty="0">
                          <a:solidFill>
                            <a:schemeClr val="tx1"/>
                          </a:solidFill>
                          <a:latin typeface="+mj-lt"/>
                          <a:ea typeface="+mn-ea"/>
                          <a:cs typeface="+mn-cs"/>
                        </a:rPr>
                        <a:t>Interpretation: The hypothesis that PSYCAP and General Psychological well-being (PGWBI) jointly influenced Work Engagement (UWES), and was partially supported and mediation could not be established.</a:t>
                      </a:r>
                    </a:p>
                    <a:p>
                      <a:r>
                        <a:rPr lang="en-US" sz="1800" b="0" i="0" u="none" strike="noStrike" kern="1200" baseline="0" dirty="0">
                          <a:solidFill>
                            <a:schemeClr val="tx1"/>
                          </a:solidFill>
                          <a:latin typeface="+mj-lt"/>
                          <a:ea typeface="+mn-ea"/>
                          <a:cs typeface="+mn-cs"/>
                        </a:rPr>
                        <a:t>Therefore, we conclude that at most Psychological General well-being (PGWBI) and PSYCAP jointly influenced Work Engagement (UWES) but the direction was not clear. According to the standardized regression weights table, the results indicated that PSYCAP played a bigger role in Work Engagement (UWES) than General Psychological Well-being (PGWBI).  </a:t>
                      </a:r>
                      <a:endParaRPr lang="en-US" dirty="0">
                        <a:latin typeface="+mj-lt"/>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290473286"/>
                  </a:ext>
                </a:extLst>
              </a:tr>
            </a:tbl>
          </a:graphicData>
        </a:graphic>
      </p:graphicFrame>
    </p:spTree>
    <p:extLst>
      <p:ext uri="{BB962C8B-B14F-4D97-AF65-F5344CB8AC3E}">
        <p14:creationId xmlns:p14="http://schemas.microsoft.com/office/powerpoint/2010/main" val="19201665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2ACCD-5646-4037-83F1-5EA4577AC490}"/>
              </a:ext>
            </a:extLst>
          </p:cNvPr>
          <p:cNvSpPr>
            <a:spLocks noGrp="1"/>
          </p:cNvSpPr>
          <p:nvPr>
            <p:ph type="title"/>
          </p:nvPr>
        </p:nvSpPr>
        <p:spPr>
          <a:xfrm>
            <a:off x="126608" y="0"/>
            <a:ext cx="11227191" cy="681037"/>
          </a:xfrm>
        </p:spPr>
        <p:txBody>
          <a:bodyPr>
            <a:normAutofit fontScale="90000"/>
          </a:bodyPr>
          <a:lstStyle/>
          <a:p>
            <a:r>
              <a:rPr lang="en-US" b="1" dirty="0"/>
              <a:t>FINDINGS</a:t>
            </a:r>
          </a:p>
        </p:txBody>
      </p:sp>
      <p:graphicFrame>
        <p:nvGraphicFramePr>
          <p:cNvPr id="5" name="Content Placeholder 2">
            <a:extLst>
              <a:ext uri="{FF2B5EF4-FFF2-40B4-BE49-F238E27FC236}">
                <a16:creationId xmlns:a16="http://schemas.microsoft.com/office/drawing/2014/main" id="{030FE1A0-F761-7C5E-E20E-2D5F3D8DAAB0}"/>
              </a:ext>
            </a:extLst>
          </p:cNvPr>
          <p:cNvGraphicFramePr>
            <a:graphicFrameLocks noGrp="1"/>
          </p:cNvGraphicFramePr>
          <p:nvPr>
            <p:ph idx="1"/>
          </p:nvPr>
        </p:nvGraphicFramePr>
        <p:xfrm>
          <a:off x="126607" y="492370"/>
          <a:ext cx="11938785" cy="72307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984636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A2ACCD-5646-4037-83F1-5EA4577AC490}"/>
              </a:ext>
            </a:extLst>
          </p:cNvPr>
          <p:cNvSpPr>
            <a:spLocks noGrp="1"/>
          </p:cNvSpPr>
          <p:nvPr>
            <p:ph type="title"/>
          </p:nvPr>
        </p:nvSpPr>
        <p:spPr>
          <a:xfrm>
            <a:off x="466722" y="586855"/>
            <a:ext cx="3201366" cy="3387497"/>
          </a:xfrm>
        </p:spPr>
        <p:txBody>
          <a:bodyPr anchor="b">
            <a:normAutofit/>
          </a:bodyPr>
          <a:lstStyle/>
          <a:p>
            <a:pPr algn="r"/>
            <a:r>
              <a:rPr lang="en-US" sz="4000" b="1" dirty="0">
                <a:solidFill>
                  <a:srgbClr val="FFFFFF"/>
                </a:solidFill>
              </a:rPr>
              <a:t>FINDINGS</a:t>
            </a:r>
          </a:p>
        </p:txBody>
      </p:sp>
      <p:sp>
        <p:nvSpPr>
          <p:cNvPr id="13" name="Content Placeholder 2">
            <a:extLst>
              <a:ext uri="{FF2B5EF4-FFF2-40B4-BE49-F238E27FC236}">
                <a16:creationId xmlns:a16="http://schemas.microsoft.com/office/drawing/2014/main" id="{EF3997BA-E224-4D84-AB81-4A2899A636B1}"/>
              </a:ext>
            </a:extLst>
          </p:cNvPr>
          <p:cNvSpPr>
            <a:spLocks noGrp="1"/>
          </p:cNvSpPr>
          <p:nvPr>
            <p:ph idx="1"/>
          </p:nvPr>
        </p:nvSpPr>
        <p:spPr>
          <a:xfrm>
            <a:off x="4810259" y="649480"/>
            <a:ext cx="6555347" cy="5546047"/>
          </a:xfrm>
        </p:spPr>
        <p:txBody>
          <a:bodyPr anchor="ctr">
            <a:normAutofit/>
          </a:bodyPr>
          <a:lstStyle/>
          <a:p>
            <a:pPr marL="0" indent="0">
              <a:buNone/>
            </a:pPr>
            <a:r>
              <a:rPr lang="en-US" sz="1700" b="1" dirty="0">
                <a:latin typeface="+mj-lt"/>
              </a:rPr>
              <a:t>Findings from the study confirmed two sets of prediction models.</a:t>
            </a:r>
          </a:p>
          <a:p>
            <a:r>
              <a:rPr lang="en-US" sz="1700" dirty="0">
                <a:latin typeface="+mj-lt"/>
              </a:rPr>
              <a:t> </a:t>
            </a:r>
            <a:r>
              <a:rPr lang="en-US" sz="1700" b="1" dirty="0">
                <a:latin typeface="+mj-lt"/>
              </a:rPr>
              <a:t>Firstly</a:t>
            </a:r>
            <a:r>
              <a:rPr lang="en-US" sz="1700" dirty="0">
                <a:latin typeface="+mj-lt"/>
              </a:rPr>
              <a:t>, at the organizational structural level the study confirmed that employees’ General Well-being was directly influenced by their Psychological Capacity </a:t>
            </a:r>
          </a:p>
          <a:p>
            <a:r>
              <a:rPr lang="en-US" sz="1700" b="1" dirty="0">
                <a:latin typeface="+mj-lt"/>
              </a:rPr>
              <a:t>Secondly</a:t>
            </a:r>
            <a:r>
              <a:rPr lang="en-US" sz="1700" dirty="0">
                <a:latin typeface="+mj-lt"/>
              </a:rPr>
              <a:t>, Employee efficacy at the direct observational level was a powerful indicator of both well being and work engagement, </a:t>
            </a:r>
          </a:p>
          <a:p>
            <a:r>
              <a:rPr lang="en-US" sz="1700" dirty="0">
                <a:latin typeface="+mj-lt"/>
              </a:rPr>
              <a:t>Psychological capacity is to a lesser extent influenced by these issues and is a fundamental capacity in ensuring the level of adjustment to the workplace. </a:t>
            </a:r>
          </a:p>
          <a:p>
            <a:r>
              <a:rPr lang="en-US" sz="1700" dirty="0">
                <a:latin typeface="+mj-lt"/>
              </a:rPr>
              <a:t>Conclusion is reached that employees in low salary bands and who are relatively new in the </a:t>
            </a:r>
            <a:r>
              <a:rPr lang="en-US" sz="1700" dirty="0" err="1">
                <a:latin typeface="+mj-lt"/>
              </a:rPr>
              <a:t>Organziation</a:t>
            </a:r>
            <a:r>
              <a:rPr lang="en-US" sz="1700" dirty="0">
                <a:latin typeface="+mj-lt"/>
              </a:rPr>
              <a:t> should be given special attention by the </a:t>
            </a:r>
            <a:r>
              <a:rPr lang="en-US" sz="1700" dirty="0" err="1">
                <a:latin typeface="+mj-lt"/>
              </a:rPr>
              <a:t>Organisational</a:t>
            </a:r>
            <a:r>
              <a:rPr lang="en-US" sz="1700" dirty="0">
                <a:latin typeface="+mj-lt"/>
              </a:rPr>
              <a:t> Wellness Programme</a:t>
            </a:r>
          </a:p>
          <a:p>
            <a:r>
              <a:rPr lang="en-US" sz="1700" dirty="0">
                <a:latin typeface="+mj-lt"/>
              </a:rPr>
              <a:t> whilst Human Resources (HR) Practices should encourage participation in work decision making, planning and managing of workload as this has an empowering effect on employees. </a:t>
            </a:r>
          </a:p>
          <a:p>
            <a:r>
              <a:rPr lang="en-US" sz="1700" dirty="0">
                <a:latin typeface="+mj-lt"/>
              </a:rPr>
              <a:t>It was indicate that SEM is an appropriate tool for estimating relationships among theoretical interesting and meaningful constructs that are free of the effects of measurement problems as a result of reliability issues. </a:t>
            </a:r>
            <a:r>
              <a:rPr lang="en-US" sz="1700" dirty="0" err="1">
                <a:latin typeface="+mj-lt"/>
              </a:rPr>
              <a:t>Nesselroade</a:t>
            </a:r>
            <a:r>
              <a:rPr lang="en-US" sz="1700" dirty="0">
                <a:latin typeface="+mj-lt"/>
              </a:rPr>
              <a:t> (1991: 499)</a:t>
            </a:r>
          </a:p>
          <a:p>
            <a:endParaRPr lang="en-US" sz="1700" dirty="0">
              <a:latin typeface="+mj-lt"/>
            </a:endParaRPr>
          </a:p>
          <a:p>
            <a:endParaRPr lang="en-US" sz="1700" dirty="0">
              <a:latin typeface="+mj-lt"/>
            </a:endParaRPr>
          </a:p>
        </p:txBody>
      </p:sp>
    </p:spTree>
    <p:extLst>
      <p:ext uri="{BB962C8B-B14F-4D97-AF65-F5344CB8AC3E}">
        <p14:creationId xmlns:p14="http://schemas.microsoft.com/office/powerpoint/2010/main" val="40524066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245A9F99-D9B1-4094-A2E2-B90AC1DB7B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7FAF607-473A-4A43-A23D-BBFF5C4117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A2ACCD-5646-4037-83F1-5EA4577AC490}"/>
              </a:ext>
            </a:extLst>
          </p:cNvPr>
          <p:cNvSpPr>
            <a:spLocks noGrp="1"/>
          </p:cNvSpPr>
          <p:nvPr>
            <p:ph type="title"/>
          </p:nvPr>
        </p:nvSpPr>
        <p:spPr>
          <a:xfrm>
            <a:off x="6090574" y="170602"/>
            <a:ext cx="4977976" cy="626427"/>
          </a:xfrm>
        </p:spPr>
        <p:txBody>
          <a:bodyPr>
            <a:normAutofit/>
          </a:bodyPr>
          <a:lstStyle/>
          <a:p>
            <a:r>
              <a:rPr lang="en-US" sz="3600" b="1" dirty="0">
                <a:solidFill>
                  <a:schemeClr val="tx2"/>
                </a:solidFill>
              </a:rPr>
              <a:t>DISCUSSION</a:t>
            </a:r>
          </a:p>
        </p:txBody>
      </p:sp>
      <p:pic>
        <p:nvPicPr>
          <p:cNvPr id="14" name="Graphic 13" descr="Group">
            <a:extLst>
              <a:ext uri="{FF2B5EF4-FFF2-40B4-BE49-F238E27FC236}">
                <a16:creationId xmlns:a16="http://schemas.microsoft.com/office/drawing/2014/main" id="{D53E9F39-E1B6-5BD1-BDAC-F8B65A882F6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86951" y="1793846"/>
            <a:ext cx="3620021" cy="3620021"/>
          </a:xfrm>
          <a:prstGeom prst="rect">
            <a:avLst/>
          </a:prstGeom>
        </p:spPr>
      </p:pic>
      <p:sp>
        <p:nvSpPr>
          <p:cNvPr id="3" name="Content Placeholder 2">
            <a:extLst>
              <a:ext uri="{FF2B5EF4-FFF2-40B4-BE49-F238E27FC236}">
                <a16:creationId xmlns:a16="http://schemas.microsoft.com/office/drawing/2014/main" id="{EF3997BA-E224-4D84-AB81-4A2899A636B1}"/>
              </a:ext>
            </a:extLst>
          </p:cNvPr>
          <p:cNvSpPr>
            <a:spLocks noGrp="1"/>
          </p:cNvSpPr>
          <p:nvPr>
            <p:ph idx="1"/>
          </p:nvPr>
        </p:nvSpPr>
        <p:spPr>
          <a:xfrm>
            <a:off x="5416063" y="661182"/>
            <a:ext cx="6773302" cy="5894363"/>
          </a:xfrm>
        </p:spPr>
        <p:txBody>
          <a:bodyPr anchor="ctr">
            <a:normAutofit/>
          </a:bodyPr>
          <a:lstStyle/>
          <a:p>
            <a:r>
              <a:rPr lang="en-US" sz="1400" b="1" dirty="0">
                <a:solidFill>
                  <a:schemeClr val="tx2"/>
                </a:solidFill>
                <a:latin typeface="+mj-lt"/>
              </a:rPr>
              <a:t>The above finding had pertinent implications for wellness </a:t>
            </a:r>
            <a:r>
              <a:rPr lang="en-US" sz="1400" b="1" dirty="0" err="1">
                <a:solidFill>
                  <a:schemeClr val="tx2"/>
                </a:solidFill>
                <a:latin typeface="+mj-lt"/>
              </a:rPr>
              <a:t>programmes</a:t>
            </a:r>
            <a:r>
              <a:rPr lang="en-US" sz="1400" b="1" dirty="0">
                <a:solidFill>
                  <a:schemeClr val="tx2"/>
                </a:solidFill>
                <a:latin typeface="+mj-lt"/>
              </a:rPr>
              <a:t>. </a:t>
            </a:r>
          </a:p>
          <a:p>
            <a:r>
              <a:rPr lang="en-US" sz="1600" dirty="0">
                <a:solidFill>
                  <a:schemeClr val="tx2"/>
                </a:solidFill>
                <a:latin typeface="+mj-lt"/>
              </a:rPr>
              <a:t>The result indicates that wellness </a:t>
            </a:r>
            <a:r>
              <a:rPr lang="en-US" sz="1600" dirty="0" err="1">
                <a:solidFill>
                  <a:schemeClr val="tx2"/>
                </a:solidFill>
                <a:latin typeface="+mj-lt"/>
              </a:rPr>
              <a:t>programmes</a:t>
            </a:r>
            <a:r>
              <a:rPr lang="en-US" sz="1600" dirty="0">
                <a:solidFill>
                  <a:schemeClr val="tx2"/>
                </a:solidFill>
                <a:latin typeface="+mj-lt"/>
              </a:rPr>
              <a:t> should focus their efforts towards newer employees that had just joined the organization and were more likely to present with severe psychological adjustment problems during the first period of their employment. </a:t>
            </a:r>
          </a:p>
          <a:p>
            <a:r>
              <a:rPr lang="en-US" sz="1600" dirty="0">
                <a:solidFill>
                  <a:schemeClr val="tx2"/>
                </a:solidFill>
                <a:latin typeface="+mj-lt"/>
              </a:rPr>
              <a:t>Consideration should be given to how long the employee had worked for the department.</a:t>
            </a:r>
          </a:p>
          <a:p>
            <a:r>
              <a:rPr lang="en-US" sz="1600" dirty="0">
                <a:solidFill>
                  <a:schemeClr val="tx2"/>
                </a:solidFill>
                <a:latin typeface="+mj-lt"/>
              </a:rPr>
              <a:t> It could be expected that the longer the person had worked the better his overall well-being and psychological capacity would be to withstand the stresses of the workplace.</a:t>
            </a:r>
          </a:p>
          <a:p>
            <a:r>
              <a:rPr lang="en-US" sz="1600" dirty="0">
                <a:solidFill>
                  <a:schemeClr val="tx2"/>
                </a:solidFill>
                <a:latin typeface="+mj-lt"/>
              </a:rPr>
              <a:t>It was likely that younger employees would have more immediate well-being problems due to their difficulties in the workplace combined with having less psychological resources such as resilience and efficacy to deal with difficult situations. </a:t>
            </a:r>
          </a:p>
          <a:p>
            <a:r>
              <a:rPr lang="en-US" sz="1600" dirty="0">
                <a:solidFill>
                  <a:schemeClr val="tx2"/>
                </a:solidFill>
                <a:latin typeface="+mj-lt"/>
              </a:rPr>
              <a:t>Services such as reactive counselling were more suitable for young employees who tended to experience anxiety related to their adjustment to the work-environment.</a:t>
            </a:r>
          </a:p>
          <a:p>
            <a:r>
              <a:rPr lang="en-US" sz="1600" dirty="0">
                <a:solidFill>
                  <a:schemeClr val="tx2"/>
                </a:solidFill>
                <a:latin typeface="+mj-lt"/>
              </a:rPr>
              <a:t> It was possible that in these three units at least, short term employees had more problems with adjustment to the system, than long term employees who knew the system and had already adjusted.</a:t>
            </a:r>
          </a:p>
          <a:p>
            <a:endParaRPr lang="en-US" sz="900" dirty="0">
              <a:solidFill>
                <a:schemeClr val="tx2"/>
              </a:solidFill>
            </a:endParaRPr>
          </a:p>
        </p:txBody>
      </p:sp>
      <p:grpSp>
        <p:nvGrpSpPr>
          <p:cNvPr id="21" name="Group 20">
            <a:extLst>
              <a:ext uri="{FF2B5EF4-FFF2-40B4-BE49-F238E27FC236}">
                <a16:creationId xmlns:a16="http://schemas.microsoft.com/office/drawing/2014/main" id="{C5F6476F-D303-44D3-B30F-1BA348F0F64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2635" y="52996"/>
            <a:ext cx="5928607" cy="6805005"/>
            <a:chOff x="6095999" y="52996"/>
            <a:chExt cx="6093363" cy="6805005"/>
          </a:xfrm>
          <a:solidFill>
            <a:schemeClr val="accent5">
              <a:alpha val="10000"/>
            </a:schemeClr>
          </a:solidFill>
        </p:grpSpPr>
        <p:sp>
          <p:nvSpPr>
            <p:cNvPr id="22" name="Freeform: Shape 21">
              <a:extLst>
                <a:ext uri="{FF2B5EF4-FFF2-40B4-BE49-F238E27FC236}">
                  <a16:creationId xmlns:a16="http://schemas.microsoft.com/office/drawing/2014/main" id="{C972EB4B-0539-4430-9340-8117B9D7C3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1" y="52996"/>
              <a:ext cx="6093361" cy="6805003"/>
            </a:xfrm>
            <a:custGeom>
              <a:avLst/>
              <a:gdLst>
                <a:gd name="connsiteX0" fmla="*/ 3391253 w 5890489"/>
                <a:gd name="connsiteY0" fmla="*/ 0 h 6578438"/>
                <a:gd name="connsiteX1" fmla="*/ 3434974 w 5890489"/>
                <a:gd name="connsiteY1" fmla="*/ 646 h 6578438"/>
                <a:gd name="connsiteX2" fmla="*/ 3522419 w 5890489"/>
                <a:gd name="connsiteY2" fmla="*/ 2712 h 6578438"/>
                <a:gd name="connsiteX3" fmla="*/ 3610261 w 5890489"/>
                <a:gd name="connsiteY3" fmla="*/ 6458 h 6578438"/>
                <a:gd name="connsiteX4" fmla="*/ 3786872 w 5890489"/>
                <a:gd name="connsiteY4" fmla="*/ 20667 h 6578438"/>
                <a:gd name="connsiteX5" fmla="*/ 3962291 w 5890489"/>
                <a:gd name="connsiteY5" fmla="*/ 43530 h 6578438"/>
                <a:gd name="connsiteX6" fmla="*/ 4135855 w 5890489"/>
                <a:gd name="connsiteY6" fmla="*/ 75176 h 6578438"/>
                <a:gd name="connsiteX7" fmla="*/ 4307299 w 5890489"/>
                <a:gd name="connsiteY7" fmla="*/ 114315 h 6578438"/>
                <a:gd name="connsiteX8" fmla="*/ 4476358 w 5890489"/>
                <a:gd name="connsiteY8" fmla="*/ 160816 h 6578438"/>
                <a:gd name="connsiteX9" fmla="*/ 4559829 w 5890489"/>
                <a:gd name="connsiteY9" fmla="*/ 186779 h 6578438"/>
                <a:gd name="connsiteX10" fmla="*/ 4642901 w 5890489"/>
                <a:gd name="connsiteY10" fmla="*/ 213648 h 6578438"/>
                <a:gd name="connsiteX11" fmla="*/ 5280847 w 5890489"/>
                <a:gd name="connsiteY11" fmla="*/ 485936 h 6578438"/>
                <a:gd name="connsiteX12" fmla="*/ 5865400 w 5890489"/>
                <a:gd name="connsiteY12" fmla="*/ 851099 h 6578438"/>
                <a:gd name="connsiteX13" fmla="*/ 5890489 w 5890489"/>
                <a:gd name="connsiteY13" fmla="*/ 870950 h 6578438"/>
                <a:gd name="connsiteX14" fmla="*/ 5890489 w 5890489"/>
                <a:gd name="connsiteY14" fmla="*/ 1321814 h 6578438"/>
                <a:gd name="connsiteX15" fmla="*/ 5887395 w 5890489"/>
                <a:gd name="connsiteY15" fmla="*/ 1318952 h 6578438"/>
                <a:gd name="connsiteX16" fmla="*/ 5830291 w 5890489"/>
                <a:gd name="connsiteY16" fmla="*/ 1265992 h 6578438"/>
                <a:gd name="connsiteX17" fmla="*/ 5815981 w 5890489"/>
                <a:gd name="connsiteY17" fmla="*/ 1252687 h 6578438"/>
                <a:gd name="connsiteX18" fmla="*/ 5801142 w 5890489"/>
                <a:gd name="connsiteY18" fmla="*/ 1240158 h 6578438"/>
                <a:gd name="connsiteX19" fmla="*/ 5771464 w 5890489"/>
                <a:gd name="connsiteY19" fmla="*/ 1214969 h 6578438"/>
                <a:gd name="connsiteX20" fmla="*/ 5651030 w 5890489"/>
                <a:gd name="connsiteY20" fmla="*/ 1115767 h 6578438"/>
                <a:gd name="connsiteX21" fmla="*/ 5123183 w 5890489"/>
                <a:gd name="connsiteY21" fmla="*/ 780443 h 6578438"/>
                <a:gd name="connsiteX22" fmla="*/ 4533860 w 5890489"/>
                <a:gd name="connsiteY22" fmla="*/ 567701 h 6578438"/>
                <a:gd name="connsiteX23" fmla="*/ 4457281 w 5890489"/>
                <a:gd name="connsiteY23" fmla="*/ 550780 h 6578438"/>
                <a:gd name="connsiteX24" fmla="*/ 4380568 w 5890489"/>
                <a:gd name="connsiteY24" fmla="*/ 535279 h 6578438"/>
                <a:gd name="connsiteX25" fmla="*/ 4303325 w 5890489"/>
                <a:gd name="connsiteY25" fmla="*/ 522879 h 6578438"/>
                <a:gd name="connsiteX26" fmla="*/ 4264769 w 5890489"/>
                <a:gd name="connsiteY26" fmla="*/ 516679 h 6578438"/>
                <a:gd name="connsiteX27" fmla="*/ 4226082 w 5890489"/>
                <a:gd name="connsiteY27" fmla="*/ 511253 h 6578438"/>
                <a:gd name="connsiteX28" fmla="*/ 4070934 w 5890489"/>
                <a:gd name="connsiteY28" fmla="*/ 494848 h 6578438"/>
                <a:gd name="connsiteX29" fmla="*/ 3915521 w 5890489"/>
                <a:gd name="connsiteY29" fmla="*/ 486065 h 6578438"/>
                <a:gd name="connsiteX30" fmla="*/ 3760241 w 5890489"/>
                <a:gd name="connsiteY30" fmla="*/ 484257 h 6578438"/>
                <a:gd name="connsiteX31" fmla="*/ 3682734 w 5890489"/>
                <a:gd name="connsiteY31" fmla="*/ 486581 h 6578438"/>
                <a:gd name="connsiteX32" fmla="*/ 3605491 w 5890489"/>
                <a:gd name="connsiteY32" fmla="*/ 488907 h 6578438"/>
                <a:gd name="connsiteX33" fmla="*/ 3527454 w 5890489"/>
                <a:gd name="connsiteY33" fmla="*/ 493169 h 6578438"/>
                <a:gd name="connsiteX34" fmla="*/ 3449151 w 5890489"/>
                <a:gd name="connsiteY34" fmla="*/ 498336 h 6578438"/>
                <a:gd name="connsiteX35" fmla="*/ 3410067 w 5890489"/>
                <a:gd name="connsiteY35" fmla="*/ 500532 h 6578438"/>
                <a:gd name="connsiteX36" fmla="*/ 3371246 w 5890489"/>
                <a:gd name="connsiteY36" fmla="*/ 504279 h 6578438"/>
                <a:gd name="connsiteX37" fmla="*/ 3293739 w 5890489"/>
                <a:gd name="connsiteY37" fmla="*/ 511512 h 6578438"/>
                <a:gd name="connsiteX38" fmla="*/ 2689445 w 5890489"/>
                <a:gd name="connsiteY38" fmla="*/ 610198 h 6578438"/>
                <a:gd name="connsiteX39" fmla="*/ 2117875 w 5890489"/>
                <a:gd name="connsiteY39" fmla="*/ 800335 h 6578438"/>
                <a:gd name="connsiteX40" fmla="*/ 1981276 w 5890489"/>
                <a:gd name="connsiteY40" fmla="*/ 865566 h 6578438"/>
                <a:gd name="connsiteX41" fmla="*/ 1847991 w 5890489"/>
                <a:gd name="connsiteY41" fmla="*/ 938676 h 6578438"/>
                <a:gd name="connsiteX42" fmla="*/ 1783069 w 5890489"/>
                <a:gd name="connsiteY42" fmla="*/ 978718 h 6578438"/>
                <a:gd name="connsiteX43" fmla="*/ 1750609 w 5890489"/>
                <a:gd name="connsiteY43" fmla="*/ 998869 h 6578438"/>
                <a:gd name="connsiteX44" fmla="*/ 1734312 w 5890489"/>
                <a:gd name="connsiteY44" fmla="*/ 1008945 h 6578438"/>
                <a:gd name="connsiteX45" fmla="*/ 1718547 w 5890489"/>
                <a:gd name="connsiteY45" fmla="*/ 1019924 h 6578438"/>
                <a:gd name="connsiteX46" fmla="*/ 1655481 w 5890489"/>
                <a:gd name="connsiteY46" fmla="*/ 1063582 h 6578438"/>
                <a:gd name="connsiteX47" fmla="*/ 1593077 w 5890489"/>
                <a:gd name="connsiteY47" fmla="*/ 1108664 h 6578438"/>
                <a:gd name="connsiteX48" fmla="*/ 1532263 w 5890489"/>
                <a:gd name="connsiteY48" fmla="*/ 1156197 h 6578438"/>
                <a:gd name="connsiteX49" fmla="*/ 1472509 w 5890489"/>
                <a:gd name="connsiteY49" fmla="*/ 1205152 h 6578438"/>
                <a:gd name="connsiteX50" fmla="*/ 1414212 w 5890489"/>
                <a:gd name="connsiteY50" fmla="*/ 1256175 h 6578438"/>
                <a:gd name="connsiteX51" fmla="*/ 1357242 w 5890489"/>
                <a:gd name="connsiteY51" fmla="*/ 1308359 h 6578438"/>
                <a:gd name="connsiteX52" fmla="*/ 1153072 w 5890489"/>
                <a:gd name="connsiteY52" fmla="*/ 1529498 h 6578438"/>
                <a:gd name="connsiteX53" fmla="*/ 1002694 w 5890489"/>
                <a:gd name="connsiteY53" fmla="*/ 1770658 h 6578438"/>
                <a:gd name="connsiteX54" fmla="*/ 974076 w 5890489"/>
                <a:gd name="connsiteY54" fmla="*/ 1835371 h 6578438"/>
                <a:gd name="connsiteX55" fmla="*/ 949564 w 5890489"/>
                <a:gd name="connsiteY55" fmla="*/ 1903573 h 6578438"/>
                <a:gd name="connsiteX56" fmla="*/ 927173 w 5890489"/>
                <a:gd name="connsiteY56" fmla="*/ 1974229 h 6578438"/>
                <a:gd name="connsiteX57" fmla="*/ 906107 w 5890489"/>
                <a:gd name="connsiteY57" fmla="*/ 2046952 h 6578438"/>
                <a:gd name="connsiteX58" fmla="*/ 751092 w 5890489"/>
                <a:gd name="connsiteY58" fmla="*/ 2676266 h 6578438"/>
                <a:gd name="connsiteX59" fmla="*/ 547189 w 5890489"/>
                <a:gd name="connsiteY59" fmla="*/ 3308422 h 6578438"/>
                <a:gd name="connsiteX60" fmla="*/ 441195 w 5890489"/>
                <a:gd name="connsiteY60" fmla="*/ 3866306 h 6578438"/>
                <a:gd name="connsiteX61" fmla="*/ 527182 w 5890489"/>
                <a:gd name="connsiteY61" fmla="*/ 4439174 h 6578438"/>
                <a:gd name="connsiteX62" fmla="*/ 775073 w 5890489"/>
                <a:gd name="connsiteY62" fmla="*/ 4987240 h 6578438"/>
                <a:gd name="connsiteX63" fmla="*/ 943206 w 5890489"/>
                <a:gd name="connsiteY63" fmla="*/ 5244933 h 6578438"/>
                <a:gd name="connsiteX64" fmla="*/ 1133728 w 5890489"/>
                <a:gd name="connsiteY64" fmla="*/ 5490356 h 6578438"/>
                <a:gd name="connsiteX65" fmla="*/ 1359626 w 5890489"/>
                <a:gd name="connsiteY65" fmla="*/ 5709815 h 6578438"/>
                <a:gd name="connsiteX66" fmla="*/ 1481254 w 5890489"/>
                <a:gd name="connsiteY66" fmla="*/ 5809146 h 6578438"/>
                <a:gd name="connsiteX67" fmla="*/ 1543260 w 5890489"/>
                <a:gd name="connsiteY67" fmla="*/ 5856940 h 6578438"/>
                <a:gd name="connsiteX68" fmla="*/ 1607518 w 5890489"/>
                <a:gd name="connsiteY68" fmla="*/ 5901374 h 6578438"/>
                <a:gd name="connsiteX69" fmla="*/ 2145566 w 5890489"/>
                <a:gd name="connsiteY69" fmla="*/ 6193814 h 6578438"/>
                <a:gd name="connsiteX70" fmla="*/ 2214991 w 5890489"/>
                <a:gd name="connsiteY70" fmla="*/ 6221844 h 6578438"/>
                <a:gd name="connsiteX71" fmla="*/ 2249307 w 5890489"/>
                <a:gd name="connsiteY71" fmla="*/ 6236182 h 6578438"/>
                <a:gd name="connsiteX72" fmla="*/ 2284285 w 5890489"/>
                <a:gd name="connsiteY72" fmla="*/ 6248711 h 6578438"/>
                <a:gd name="connsiteX73" fmla="*/ 2354241 w 5890489"/>
                <a:gd name="connsiteY73" fmla="*/ 6273124 h 6578438"/>
                <a:gd name="connsiteX74" fmla="*/ 2371597 w 5890489"/>
                <a:gd name="connsiteY74" fmla="*/ 6279324 h 6578438"/>
                <a:gd name="connsiteX75" fmla="*/ 2387894 w 5890489"/>
                <a:gd name="connsiteY75" fmla="*/ 6287719 h 6578438"/>
                <a:gd name="connsiteX76" fmla="*/ 2421414 w 5890489"/>
                <a:gd name="connsiteY76" fmla="*/ 6302186 h 6578438"/>
                <a:gd name="connsiteX77" fmla="*/ 2489117 w 5890489"/>
                <a:gd name="connsiteY77" fmla="*/ 6329441 h 6578438"/>
                <a:gd name="connsiteX78" fmla="*/ 2522902 w 5890489"/>
                <a:gd name="connsiteY78" fmla="*/ 6343134 h 6578438"/>
                <a:gd name="connsiteX79" fmla="*/ 2556953 w 5890489"/>
                <a:gd name="connsiteY79" fmla="*/ 6356051 h 6578438"/>
                <a:gd name="connsiteX80" fmla="*/ 2695009 w 5890489"/>
                <a:gd name="connsiteY80" fmla="*/ 6401905 h 6578438"/>
                <a:gd name="connsiteX81" fmla="*/ 3268035 w 5890489"/>
                <a:gd name="connsiteY81" fmla="*/ 6501238 h 6578438"/>
                <a:gd name="connsiteX82" fmla="*/ 3341038 w 5890489"/>
                <a:gd name="connsiteY82" fmla="*/ 6506145 h 6578438"/>
                <a:gd name="connsiteX83" fmla="*/ 3414703 w 5890489"/>
                <a:gd name="connsiteY83" fmla="*/ 6507050 h 6578438"/>
                <a:gd name="connsiteX84" fmla="*/ 3488237 w 5890489"/>
                <a:gd name="connsiteY84" fmla="*/ 6508212 h 6578438"/>
                <a:gd name="connsiteX85" fmla="*/ 3524142 w 5890489"/>
                <a:gd name="connsiteY85" fmla="*/ 6507955 h 6578438"/>
                <a:gd name="connsiteX86" fmla="*/ 3559252 w 5890489"/>
                <a:gd name="connsiteY86" fmla="*/ 6506921 h 6578438"/>
                <a:gd name="connsiteX87" fmla="*/ 3629207 w 5890489"/>
                <a:gd name="connsiteY87" fmla="*/ 6503045 h 6578438"/>
                <a:gd name="connsiteX88" fmla="*/ 3698633 w 5890489"/>
                <a:gd name="connsiteY88" fmla="*/ 6496845 h 6578438"/>
                <a:gd name="connsiteX89" fmla="*/ 3733213 w 5890489"/>
                <a:gd name="connsiteY89" fmla="*/ 6493357 h 6578438"/>
                <a:gd name="connsiteX90" fmla="*/ 3767529 w 5890489"/>
                <a:gd name="connsiteY90" fmla="*/ 6488707 h 6578438"/>
                <a:gd name="connsiteX91" fmla="*/ 3801845 w 5890489"/>
                <a:gd name="connsiteY91" fmla="*/ 6484057 h 6578438"/>
                <a:gd name="connsiteX92" fmla="*/ 3835895 w 5890489"/>
                <a:gd name="connsiteY92" fmla="*/ 6478116 h 6578438"/>
                <a:gd name="connsiteX93" fmla="*/ 4364801 w 5890489"/>
                <a:gd name="connsiteY93" fmla="*/ 6308517 h 6578438"/>
                <a:gd name="connsiteX94" fmla="*/ 4861379 w 5890489"/>
                <a:gd name="connsiteY94" fmla="*/ 6000576 h 6578438"/>
                <a:gd name="connsiteX95" fmla="*/ 5341263 w 5890489"/>
                <a:gd name="connsiteY95" fmla="*/ 5605834 h 6578438"/>
                <a:gd name="connsiteX96" fmla="*/ 5587301 w 5890489"/>
                <a:gd name="connsiteY96" fmla="*/ 5390379 h 6578438"/>
                <a:gd name="connsiteX97" fmla="*/ 5849105 w 5890489"/>
                <a:gd name="connsiteY97" fmla="*/ 5176344 h 6578438"/>
                <a:gd name="connsiteX98" fmla="*/ 5890489 w 5890489"/>
                <a:gd name="connsiteY98" fmla="*/ 5145260 h 6578438"/>
                <a:gd name="connsiteX99" fmla="*/ 5890489 w 5890489"/>
                <a:gd name="connsiteY99" fmla="*/ 5995323 h 6578438"/>
                <a:gd name="connsiteX100" fmla="*/ 5811477 w 5890489"/>
                <a:gd name="connsiteY100" fmla="*/ 6077819 h 6578438"/>
                <a:gd name="connsiteX101" fmla="*/ 5301384 w 5890489"/>
                <a:gd name="connsiteY101" fmla="*/ 6542958 h 6578438"/>
                <a:gd name="connsiteX102" fmla="*/ 5252008 w 5890489"/>
                <a:gd name="connsiteY102" fmla="*/ 6578438 h 6578438"/>
                <a:gd name="connsiteX103" fmla="*/ 1653730 w 5890489"/>
                <a:gd name="connsiteY103" fmla="*/ 6578438 h 6578438"/>
                <a:gd name="connsiteX104" fmla="*/ 1549768 w 5890489"/>
                <a:gd name="connsiteY104" fmla="*/ 6488821 h 6578438"/>
                <a:gd name="connsiteX105" fmla="*/ 1298282 w 5890489"/>
                <a:gd name="connsiteY105" fmla="*/ 6243932 h 6578438"/>
                <a:gd name="connsiteX106" fmla="*/ 1237999 w 5890489"/>
                <a:gd name="connsiteY106" fmla="*/ 6181671 h 6578438"/>
                <a:gd name="connsiteX107" fmla="*/ 1179967 w 5890489"/>
                <a:gd name="connsiteY107" fmla="*/ 6117862 h 6578438"/>
                <a:gd name="connsiteX108" fmla="*/ 1121936 w 5890489"/>
                <a:gd name="connsiteY108" fmla="*/ 6054569 h 6578438"/>
                <a:gd name="connsiteX109" fmla="*/ 1065628 w 5890489"/>
                <a:gd name="connsiteY109" fmla="*/ 5990243 h 6578438"/>
                <a:gd name="connsiteX110" fmla="*/ 954335 w 5890489"/>
                <a:gd name="connsiteY110" fmla="*/ 5861460 h 6578438"/>
                <a:gd name="connsiteX111" fmla="*/ 898953 w 5890489"/>
                <a:gd name="connsiteY111" fmla="*/ 5797393 h 6578438"/>
                <a:gd name="connsiteX112" fmla="*/ 842908 w 5890489"/>
                <a:gd name="connsiteY112" fmla="*/ 5733582 h 6578438"/>
                <a:gd name="connsiteX113" fmla="*/ 622442 w 5890489"/>
                <a:gd name="connsiteY113" fmla="*/ 5471884 h 6578438"/>
                <a:gd name="connsiteX114" fmla="*/ 425559 w 5890489"/>
                <a:gd name="connsiteY114" fmla="*/ 5190036 h 6578438"/>
                <a:gd name="connsiteX115" fmla="*/ 123877 w 5890489"/>
                <a:gd name="connsiteY115" fmla="*/ 4564210 h 6578438"/>
                <a:gd name="connsiteX116" fmla="*/ 130 w 5890489"/>
                <a:gd name="connsiteY116" fmla="*/ 3865530 h 6578438"/>
                <a:gd name="connsiteX117" fmla="*/ 30602 w 5890489"/>
                <a:gd name="connsiteY117" fmla="*/ 3505793 h 6578438"/>
                <a:gd name="connsiteX118" fmla="*/ 126924 w 5890489"/>
                <a:gd name="connsiteY118" fmla="*/ 3157164 h 6578438"/>
                <a:gd name="connsiteX119" fmla="*/ 334803 w 5890489"/>
                <a:gd name="connsiteY119" fmla="*/ 2560530 h 6578438"/>
                <a:gd name="connsiteX120" fmla="*/ 381176 w 5890489"/>
                <a:gd name="connsiteY120" fmla="*/ 2409144 h 6578438"/>
                <a:gd name="connsiteX121" fmla="*/ 425825 w 5890489"/>
                <a:gd name="connsiteY121" fmla="*/ 2255819 h 6578438"/>
                <a:gd name="connsiteX122" fmla="*/ 470210 w 5890489"/>
                <a:gd name="connsiteY122" fmla="*/ 2099523 h 6578438"/>
                <a:gd name="connsiteX123" fmla="*/ 492998 w 5890489"/>
                <a:gd name="connsiteY123" fmla="*/ 2020213 h 6578438"/>
                <a:gd name="connsiteX124" fmla="*/ 517509 w 5890489"/>
                <a:gd name="connsiteY124" fmla="*/ 1939224 h 6578438"/>
                <a:gd name="connsiteX125" fmla="*/ 544007 w 5890489"/>
                <a:gd name="connsiteY125" fmla="*/ 1857201 h 6578438"/>
                <a:gd name="connsiteX126" fmla="*/ 573288 w 5890489"/>
                <a:gd name="connsiteY126" fmla="*/ 1774274 h 6578438"/>
                <a:gd name="connsiteX127" fmla="*/ 606146 w 5890489"/>
                <a:gd name="connsiteY127" fmla="*/ 1690832 h 6578438"/>
                <a:gd name="connsiteX128" fmla="*/ 644569 w 5890489"/>
                <a:gd name="connsiteY128" fmla="*/ 1607775 h 6578438"/>
                <a:gd name="connsiteX129" fmla="*/ 837874 w 5890489"/>
                <a:gd name="connsiteY129" fmla="*/ 1297638 h 6578438"/>
                <a:gd name="connsiteX130" fmla="*/ 1069602 w 5890489"/>
                <a:gd name="connsiteY130" fmla="*/ 1032194 h 6578438"/>
                <a:gd name="connsiteX131" fmla="*/ 1130548 w 5890489"/>
                <a:gd name="connsiteY131" fmla="*/ 970839 h 6578438"/>
                <a:gd name="connsiteX132" fmla="*/ 1192024 w 5890489"/>
                <a:gd name="connsiteY132" fmla="*/ 910129 h 6578438"/>
                <a:gd name="connsiteX133" fmla="*/ 1255356 w 5890489"/>
                <a:gd name="connsiteY133" fmla="*/ 850841 h 6578438"/>
                <a:gd name="connsiteX134" fmla="*/ 1319614 w 5890489"/>
                <a:gd name="connsiteY134" fmla="*/ 792068 h 6578438"/>
                <a:gd name="connsiteX135" fmla="*/ 1385728 w 5890489"/>
                <a:gd name="connsiteY135" fmla="*/ 734975 h 6578438"/>
                <a:gd name="connsiteX136" fmla="*/ 1452768 w 5890489"/>
                <a:gd name="connsiteY136" fmla="*/ 678528 h 6578438"/>
                <a:gd name="connsiteX137" fmla="*/ 1469594 w 5890489"/>
                <a:gd name="connsiteY137" fmla="*/ 664449 h 6578438"/>
                <a:gd name="connsiteX138" fmla="*/ 1487083 w 5890489"/>
                <a:gd name="connsiteY138" fmla="*/ 651015 h 6578438"/>
                <a:gd name="connsiteX139" fmla="*/ 1522193 w 5890489"/>
                <a:gd name="connsiteY139" fmla="*/ 624277 h 6578438"/>
                <a:gd name="connsiteX140" fmla="*/ 1592415 w 5890489"/>
                <a:gd name="connsiteY140" fmla="*/ 570671 h 6578438"/>
                <a:gd name="connsiteX141" fmla="*/ 1738287 w 5890489"/>
                <a:gd name="connsiteY141" fmla="*/ 469402 h 6578438"/>
                <a:gd name="connsiteX142" fmla="*/ 1890918 w 5890489"/>
                <a:gd name="connsiteY142" fmla="*/ 376530 h 6578438"/>
                <a:gd name="connsiteX143" fmla="*/ 2555363 w 5890489"/>
                <a:gd name="connsiteY143" fmla="*/ 105274 h 6578438"/>
                <a:gd name="connsiteX144" fmla="*/ 3259291 w 5890489"/>
                <a:gd name="connsiteY144" fmla="*/ 3229 h 6578438"/>
                <a:gd name="connsiteX145" fmla="*/ 3347265 w 5890489"/>
                <a:gd name="connsiteY145" fmla="*/ 903 h 6578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5890489" h="6578438">
                  <a:moveTo>
                    <a:pt x="3391253" y="0"/>
                  </a:moveTo>
                  <a:lnTo>
                    <a:pt x="3434974" y="646"/>
                  </a:lnTo>
                  <a:lnTo>
                    <a:pt x="3522419" y="2712"/>
                  </a:lnTo>
                  <a:cubicBezTo>
                    <a:pt x="3551567" y="3488"/>
                    <a:pt x="3580451" y="3746"/>
                    <a:pt x="3610261" y="6458"/>
                  </a:cubicBezTo>
                  <a:cubicBezTo>
                    <a:pt x="3669353" y="10850"/>
                    <a:pt x="3728179" y="14337"/>
                    <a:pt x="3786872" y="20667"/>
                  </a:cubicBezTo>
                  <a:lnTo>
                    <a:pt x="3962291" y="43530"/>
                  </a:lnTo>
                  <a:lnTo>
                    <a:pt x="4135855" y="75176"/>
                  </a:lnTo>
                  <a:cubicBezTo>
                    <a:pt x="4193224" y="87836"/>
                    <a:pt x="4250328" y="101398"/>
                    <a:pt x="4307299" y="114315"/>
                  </a:cubicBezTo>
                  <a:cubicBezTo>
                    <a:pt x="4364139" y="128394"/>
                    <a:pt x="4420050" y="145575"/>
                    <a:pt x="4476358" y="160816"/>
                  </a:cubicBezTo>
                  <a:cubicBezTo>
                    <a:pt x="4504580" y="167921"/>
                    <a:pt x="4532138" y="177995"/>
                    <a:pt x="4559829" y="186779"/>
                  </a:cubicBezTo>
                  <a:lnTo>
                    <a:pt x="4642901" y="213648"/>
                  </a:lnTo>
                  <a:cubicBezTo>
                    <a:pt x="4863234" y="288307"/>
                    <a:pt x="5076414" y="379371"/>
                    <a:pt x="5280847" y="485936"/>
                  </a:cubicBezTo>
                  <a:cubicBezTo>
                    <a:pt x="5485018" y="592631"/>
                    <a:pt x="5681768" y="713145"/>
                    <a:pt x="5865400" y="851099"/>
                  </a:cubicBezTo>
                  <a:lnTo>
                    <a:pt x="5890489" y="870950"/>
                  </a:lnTo>
                  <a:lnTo>
                    <a:pt x="5890489" y="1321814"/>
                  </a:lnTo>
                  <a:lnTo>
                    <a:pt x="5887395" y="1318952"/>
                  </a:lnTo>
                  <a:lnTo>
                    <a:pt x="5830291" y="1265992"/>
                  </a:lnTo>
                  <a:lnTo>
                    <a:pt x="5815981" y="1252687"/>
                  </a:lnTo>
                  <a:lnTo>
                    <a:pt x="5801142" y="1240158"/>
                  </a:lnTo>
                  <a:lnTo>
                    <a:pt x="5771464" y="1214969"/>
                  </a:lnTo>
                  <a:cubicBezTo>
                    <a:pt x="5731849" y="1181385"/>
                    <a:pt x="5692897" y="1146896"/>
                    <a:pt x="5651030" y="1115767"/>
                  </a:cubicBezTo>
                  <a:cubicBezTo>
                    <a:pt x="5487534" y="986985"/>
                    <a:pt x="5311321" y="872542"/>
                    <a:pt x="5123183" y="780443"/>
                  </a:cubicBezTo>
                  <a:cubicBezTo>
                    <a:pt x="4935309" y="688087"/>
                    <a:pt x="4737102" y="616398"/>
                    <a:pt x="4533860" y="567701"/>
                  </a:cubicBezTo>
                  <a:lnTo>
                    <a:pt x="4457281" y="550780"/>
                  </a:lnTo>
                  <a:cubicBezTo>
                    <a:pt x="4431709" y="545484"/>
                    <a:pt x="4406536" y="538896"/>
                    <a:pt x="4380568" y="535279"/>
                  </a:cubicBezTo>
                  <a:lnTo>
                    <a:pt x="4303325" y="522879"/>
                  </a:lnTo>
                  <a:lnTo>
                    <a:pt x="4264769" y="516679"/>
                  </a:lnTo>
                  <a:cubicBezTo>
                    <a:pt x="4251918" y="514612"/>
                    <a:pt x="4239067" y="512415"/>
                    <a:pt x="4226082" y="511253"/>
                  </a:cubicBezTo>
                  <a:cubicBezTo>
                    <a:pt x="4174145" y="505829"/>
                    <a:pt x="4122606" y="499498"/>
                    <a:pt x="4070934" y="494848"/>
                  </a:cubicBezTo>
                  <a:lnTo>
                    <a:pt x="3915521" y="486065"/>
                  </a:lnTo>
                  <a:lnTo>
                    <a:pt x="3760241" y="484257"/>
                  </a:lnTo>
                  <a:cubicBezTo>
                    <a:pt x="3734405" y="483869"/>
                    <a:pt x="3708571" y="485936"/>
                    <a:pt x="3682734" y="486581"/>
                  </a:cubicBezTo>
                  <a:lnTo>
                    <a:pt x="3605491" y="488907"/>
                  </a:lnTo>
                  <a:cubicBezTo>
                    <a:pt x="3579921" y="489165"/>
                    <a:pt x="3553555" y="491490"/>
                    <a:pt x="3527454" y="493169"/>
                  </a:cubicBezTo>
                  <a:lnTo>
                    <a:pt x="3449151" y="498336"/>
                  </a:lnTo>
                  <a:lnTo>
                    <a:pt x="3410067" y="500532"/>
                  </a:lnTo>
                  <a:lnTo>
                    <a:pt x="3371246" y="504279"/>
                  </a:lnTo>
                  <a:cubicBezTo>
                    <a:pt x="3345410" y="506862"/>
                    <a:pt x="3319575" y="509315"/>
                    <a:pt x="3293739" y="511512"/>
                  </a:cubicBezTo>
                  <a:cubicBezTo>
                    <a:pt x="3087450" y="531662"/>
                    <a:pt x="2885531" y="563180"/>
                    <a:pt x="2689445" y="610198"/>
                  </a:cubicBezTo>
                  <a:cubicBezTo>
                    <a:pt x="2493357" y="657344"/>
                    <a:pt x="2302303" y="719088"/>
                    <a:pt x="2117875" y="800335"/>
                  </a:cubicBezTo>
                  <a:cubicBezTo>
                    <a:pt x="2072298" y="821648"/>
                    <a:pt x="2026854" y="843606"/>
                    <a:pt x="1981276" y="865566"/>
                  </a:cubicBezTo>
                  <a:cubicBezTo>
                    <a:pt x="1937025" y="889978"/>
                    <a:pt x="1891978" y="913229"/>
                    <a:pt x="1847991" y="938676"/>
                  </a:cubicBezTo>
                  <a:lnTo>
                    <a:pt x="1783069" y="978718"/>
                  </a:lnTo>
                  <a:lnTo>
                    <a:pt x="1750609" y="998869"/>
                  </a:lnTo>
                  <a:lnTo>
                    <a:pt x="1734312" y="1008945"/>
                  </a:lnTo>
                  <a:lnTo>
                    <a:pt x="1718547" y="1019924"/>
                  </a:lnTo>
                  <a:lnTo>
                    <a:pt x="1655481" y="1063582"/>
                  </a:lnTo>
                  <a:cubicBezTo>
                    <a:pt x="1634414" y="1078178"/>
                    <a:pt x="1612950" y="1092259"/>
                    <a:pt x="1593077" y="1108664"/>
                  </a:cubicBezTo>
                  <a:lnTo>
                    <a:pt x="1532263" y="1156197"/>
                  </a:lnTo>
                  <a:cubicBezTo>
                    <a:pt x="1511992" y="1172085"/>
                    <a:pt x="1491587" y="1187844"/>
                    <a:pt x="1472509" y="1205152"/>
                  </a:cubicBezTo>
                  <a:lnTo>
                    <a:pt x="1414212" y="1256175"/>
                  </a:lnTo>
                  <a:cubicBezTo>
                    <a:pt x="1395001" y="1273354"/>
                    <a:pt x="1375127" y="1290147"/>
                    <a:pt x="1357242" y="1308359"/>
                  </a:cubicBezTo>
                  <a:cubicBezTo>
                    <a:pt x="1283178" y="1379532"/>
                    <a:pt x="1212163" y="1452513"/>
                    <a:pt x="1153072" y="1529498"/>
                  </a:cubicBezTo>
                  <a:cubicBezTo>
                    <a:pt x="1090933" y="1605578"/>
                    <a:pt x="1043501" y="1685794"/>
                    <a:pt x="1002694" y="1770658"/>
                  </a:cubicBezTo>
                  <a:lnTo>
                    <a:pt x="974076" y="1835371"/>
                  </a:lnTo>
                  <a:lnTo>
                    <a:pt x="949564" y="1903573"/>
                  </a:lnTo>
                  <a:cubicBezTo>
                    <a:pt x="940820" y="1925661"/>
                    <a:pt x="934593" y="1950719"/>
                    <a:pt x="927173" y="1974229"/>
                  </a:cubicBezTo>
                  <a:cubicBezTo>
                    <a:pt x="920019" y="1998254"/>
                    <a:pt x="912468" y="2021504"/>
                    <a:pt x="906107" y="2046952"/>
                  </a:cubicBezTo>
                  <a:cubicBezTo>
                    <a:pt x="853906" y="2245614"/>
                    <a:pt x="809918" y="2463136"/>
                    <a:pt x="751092" y="2676266"/>
                  </a:cubicBezTo>
                  <a:cubicBezTo>
                    <a:pt x="693458" y="2889912"/>
                    <a:pt x="624166" y="3100976"/>
                    <a:pt x="547189" y="3308422"/>
                  </a:cubicBezTo>
                  <a:cubicBezTo>
                    <a:pt x="479617" y="3487580"/>
                    <a:pt x="444109" y="3675523"/>
                    <a:pt x="441195" y="3866306"/>
                  </a:cubicBezTo>
                  <a:cubicBezTo>
                    <a:pt x="438014" y="4057089"/>
                    <a:pt x="469282" y="4250456"/>
                    <a:pt x="527182" y="4439174"/>
                  </a:cubicBezTo>
                  <a:cubicBezTo>
                    <a:pt x="584815" y="4628278"/>
                    <a:pt x="671067" y="4811828"/>
                    <a:pt x="775073" y="4987240"/>
                  </a:cubicBezTo>
                  <a:cubicBezTo>
                    <a:pt x="827009" y="5075075"/>
                    <a:pt x="884246" y="5160327"/>
                    <a:pt x="943206" y="5244933"/>
                  </a:cubicBezTo>
                  <a:cubicBezTo>
                    <a:pt x="1002296" y="5329411"/>
                    <a:pt x="1064964" y="5412337"/>
                    <a:pt x="1133728" y="5490356"/>
                  </a:cubicBezTo>
                  <a:cubicBezTo>
                    <a:pt x="1203949" y="5567728"/>
                    <a:pt x="1279337" y="5642259"/>
                    <a:pt x="1359626" y="5709815"/>
                  </a:cubicBezTo>
                  <a:cubicBezTo>
                    <a:pt x="1398711" y="5744949"/>
                    <a:pt x="1439916" y="5777241"/>
                    <a:pt x="1481254" y="5809146"/>
                  </a:cubicBezTo>
                  <a:cubicBezTo>
                    <a:pt x="1501922" y="5825163"/>
                    <a:pt x="1522325" y="5841309"/>
                    <a:pt x="1543260" y="5856940"/>
                  </a:cubicBezTo>
                  <a:cubicBezTo>
                    <a:pt x="1564591" y="5871923"/>
                    <a:pt x="1585921" y="5886777"/>
                    <a:pt x="1607518" y="5901374"/>
                  </a:cubicBezTo>
                  <a:cubicBezTo>
                    <a:pt x="1778565" y="6019693"/>
                    <a:pt x="1961271" y="6115924"/>
                    <a:pt x="2145566" y="6193814"/>
                  </a:cubicBezTo>
                  <a:lnTo>
                    <a:pt x="2214991" y="6221844"/>
                  </a:lnTo>
                  <a:lnTo>
                    <a:pt x="2249307" y="6236182"/>
                  </a:lnTo>
                  <a:cubicBezTo>
                    <a:pt x="2260702" y="6241089"/>
                    <a:pt x="2272625" y="6244577"/>
                    <a:pt x="2284285" y="6248711"/>
                  </a:cubicBezTo>
                  <a:lnTo>
                    <a:pt x="2354241" y="6273124"/>
                  </a:lnTo>
                  <a:cubicBezTo>
                    <a:pt x="2360070" y="6275190"/>
                    <a:pt x="2365899" y="6277128"/>
                    <a:pt x="2371597" y="6279324"/>
                  </a:cubicBezTo>
                  <a:cubicBezTo>
                    <a:pt x="2377161" y="6281778"/>
                    <a:pt x="2382329" y="6285007"/>
                    <a:pt x="2387894" y="6287719"/>
                  </a:cubicBezTo>
                  <a:cubicBezTo>
                    <a:pt x="2398757" y="6293274"/>
                    <a:pt x="2410153" y="6297666"/>
                    <a:pt x="2421414" y="6302186"/>
                  </a:cubicBezTo>
                  <a:lnTo>
                    <a:pt x="2489117" y="6329441"/>
                  </a:lnTo>
                  <a:lnTo>
                    <a:pt x="2522902" y="6343134"/>
                  </a:lnTo>
                  <a:cubicBezTo>
                    <a:pt x="2534165" y="6347654"/>
                    <a:pt x="2545294" y="6352563"/>
                    <a:pt x="2556953" y="6356051"/>
                  </a:cubicBezTo>
                  <a:lnTo>
                    <a:pt x="2695009" y="6401905"/>
                  </a:lnTo>
                  <a:cubicBezTo>
                    <a:pt x="2880895" y="6457190"/>
                    <a:pt x="3073141" y="6489095"/>
                    <a:pt x="3268035" y="6501238"/>
                  </a:cubicBezTo>
                  <a:cubicBezTo>
                    <a:pt x="3292413" y="6502659"/>
                    <a:pt x="3316527" y="6505629"/>
                    <a:pt x="3341038" y="6506145"/>
                  </a:cubicBezTo>
                  <a:lnTo>
                    <a:pt x="3414703" y="6507050"/>
                  </a:lnTo>
                  <a:lnTo>
                    <a:pt x="3488237" y="6508212"/>
                  </a:lnTo>
                  <a:cubicBezTo>
                    <a:pt x="3500690" y="6508729"/>
                    <a:pt x="3512483" y="6508471"/>
                    <a:pt x="3524142" y="6507955"/>
                  </a:cubicBezTo>
                  <a:lnTo>
                    <a:pt x="3559252" y="6506921"/>
                  </a:lnTo>
                  <a:cubicBezTo>
                    <a:pt x="3582835" y="6506792"/>
                    <a:pt x="3605889" y="6504467"/>
                    <a:pt x="3629207" y="6503045"/>
                  </a:cubicBezTo>
                  <a:cubicBezTo>
                    <a:pt x="3652526" y="6502012"/>
                    <a:pt x="3675579" y="6499171"/>
                    <a:pt x="3698633" y="6496845"/>
                  </a:cubicBezTo>
                  <a:cubicBezTo>
                    <a:pt x="3710160" y="6495683"/>
                    <a:pt x="3721819" y="6494907"/>
                    <a:pt x="3733213" y="6493357"/>
                  </a:cubicBezTo>
                  <a:lnTo>
                    <a:pt x="3767529" y="6488707"/>
                  </a:lnTo>
                  <a:lnTo>
                    <a:pt x="3801845" y="6484057"/>
                  </a:lnTo>
                  <a:lnTo>
                    <a:pt x="3835895" y="6478116"/>
                  </a:lnTo>
                  <a:cubicBezTo>
                    <a:pt x="4017673" y="6446727"/>
                    <a:pt x="4194152" y="6390281"/>
                    <a:pt x="4364801" y="6308517"/>
                  </a:cubicBezTo>
                  <a:cubicBezTo>
                    <a:pt x="4535583" y="6227139"/>
                    <a:pt x="4700138" y="6120962"/>
                    <a:pt x="4861379" y="6000576"/>
                  </a:cubicBezTo>
                  <a:cubicBezTo>
                    <a:pt x="5022621" y="5879931"/>
                    <a:pt x="5180684" y="5745337"/>
                    <a:pt x="5341263" y="5605834"/>
                  </a:cubicBezTo>
                  <a:lnTo>
                    <a:pt x="5587301" y="5390379"/>
                  </a:lnTo>
                  <a:cubicBezTo>
                    <a:pt x="5674216" y="5315718"/>
                    <a:pt x="5761527" y="5244416"/>
                    <a:pt x="5849105" y="5176344"/>
                  </a:cubicBezTo>
                  <a:lnTo>
                    <a:pt x="5890489" y="5145260"/>
                  </a:lnTo>
                  <a:lnTo>
                    <a:pt x="5890489" y="5995323"/>
                  </a:lnTo>
                  <a:lnTo>
                    <a:pt x="5811477" y="6077819"/>
                  </a:lnTo>
                  <a:cubicBezTo>
                    <a:pt x="5654739" y="6238377"/>
                    <a:pt x="5487138" y="6396093"/>
                    <a:pt x="5301384" y="6542958"/>
                  </a:cubicBezTo>
                  <a:lnTo>
                    <a:pt x="5252008" y="6578438"/>
                  </a:lnTo>
                  <a:lnTo>
                    <a:pt x="1653730" y="6578438"/>
                  </a:lnTo>
                  <a:lnTo>
                    <a:pt x="1549768" y="6488821"/>
                  </a:lnTo>
                  <a:cubicBezTo>
                    <a:pt x="1461976" y="6409495"/>
                    <a:pt x="1378573" y="6327182"/>
                    <a:pt x="1298282" y="6243932"/>
                  </a:cubicBezTo>
                  <a:cubicBezTo>
                    <a:pt x="1278277" y="6223006"/>
                    <a:pt x="1258138" y="6202210"/>
                    <a:pt x="1237999" y="6181671"/>
                  </a:cubicBezTo>
                  <a:lnTo>
                    <a:pt x="1179967" y="6117862"/>
                  </a:lnTo>
                  <a:lnTo>
                    <a:pt x="1121936" y="6054569"/>
                  </a:lnTo>
                  <a:cubicBezTo>
                    <a:pt x="1102328" y="6033644"/>
                    <a:pt x="1084573" y="6011427"/>
                    <a:pt x="1065628" y="5990243"/>
                  </a:cubicBezTo>
                  <a:cubicBezTo>
                    <a:pt x="1028662" y="5947099"/>
                    <a:pt x="990239" y="5904991"/>
                    <a:pt x="954335" y="5861460"/>
                  </a:cubicBezTo>
                  <a:cubicBezTo>
                    <a:pt x="936050" y="5840018"/>
                    <a:pt x="917634" y="5818446"/>
                    <a:pt x="898953" y="5797393"/>
                  </a:cubicBezTo>
                  <a:cubicBezTo>
                    <a:pt x="880404" y="5776208"/>
                    <a:pt x="861325" y="5755412"/>
                    <a:pt x="842908" y="5733582"/>
                  </a:cubicBezTo>
                  <a:cubicBezTo>
                    <a:pt x="767919" y="5647942"/>
                    <a:pt x="693061" y="5561786"/>
                    <a:pt x="622442" y="5471884"/>
                  </a:cubicBezTo>
                  <a:cubicBezTo>
                    <a:pt x="551559" y="5382112"/>
                    <a:pt x="486639" y="5287430"/>
                    <a:pt x="425559" y="5190036"/>
                  </a:cubicBezTo>
                  <a:cubicBezTo>
                    <a:pt x="303668" y="4994990"/>
                    <a:pt x="200193" y="4786123"/>
                    <a:pt x="123877" y="4564210"/>
                  </a:cubicBezTo>
                  <a:cubicBezTo>
                    <a:pt x="47694" y="4342555"/>
                    <a:pt x="2249" y="4106045"/>
                    <a:pt x="130" y="3865530"/>
                  </a:cubicBezTo>
                  <a:cubicBezTo>
                    <a:pt x="-1328" y="3745403"/>
                    <a:pt x="9537" y="3624629"/>
                    <a:pt x="30602" y="3505793"/>
                  </a:cubicBezTo>
                  <a:cubicBezTo>
                    <a:pt x="51802" y="3386828"/>
                    <a:pt x="84659" y="3270059"/>
                    <a:pt x="126924" y="3157164"/>
                  </a:cubicBezTo>
                  <a:cubicBezTo>
                    <a:pt x="200457" y="2959276"/>
                    <a:pt x="271737" y="2761388"/>
                    <a:pt x="334803" y="2560530"/>
                  </a:cubicBezTo>
                  <a:lnTo>
                    <a:pt x="381176" y="2409144"/>
                  </a:lnTo>
                  <a:lnTo>
                    <a:pt x="425825" y="2255819"/>
                  </a:lnTo>
                  <a:lnTo>
                    <a:pt x="470210" y="2099523"/>
                  </a:lnTo>
                  <a:lnTo>
                    <a:pt x="492998" y="2020213"/>
                  </a:lnTo>
                  <a:lnTo>
                    <a:pt x="517509" y="1939224"/>
                  </a:lnTo>
                  <a:cubicBezTo>
                    <a:pt x="525061" y="1912485"/>
                    <a:pt x="534866" y="1884586"/>
                    <a:pt x="544007" y="1857201"/>
                  </a:cubicBezTo>
                  <a:cubicBezTo>
                    <a:pt x="553680" y="1829559"/>
                    <a:pt x="561496" y="1802304"/>
                    <a:pt x="573288" y="1774274"/>
                  </a:cubicBezTo>
                  <a:lnTo>
                    <a:pt x="606146" y="1690832"/>
                  </a:lnTo>
                  <a:cubicBezTo>
                    <a:pt x="618467" y="1663060"/>
                    <a:pt x="631716" y="1635417"/>
                    <a:pt x="644569" y="1607775"/>
                  </a:cubicBezTo>
                  <a:cubicBezTo>
                    <a:pt x="698625" y="1498368"/>
                    <a:pt x="763413" y="1391287"/>
                    <a:pt x="837874" y="1297638"/>
                  </a:cubicBezTo>
                  <a:cubicBezTo>
                    <a:pt x="910348" y="1201278"/>
                    <a:pt x="990107" y="1115897"/>
                    <a:pt x="1069602" y="1032194"/>
                  </a:cubicBezTo>
                  <a:cubicBezTo>
                    <a:pt x="1089079" y="1010624"/>
                    <a:pt x="1110012" y="990990"/>
                    <a:pt x="1130548" y="970839"/>
                  </a:cubicBezTo>
                  <a:lnTo>
                    <a:pt x="1192024" y="910129"/>
                  </a:lnTo>
                  <a:cubicBezTo>
                    <a:pt x="1212031" y="889462"/>
                    <a:pt x="1234024" y="870475"/>
                    <a:pt x="1255356" y="850841"/>
                  </a:cubicBezTo>
                  <a:lnTo>
                    <a:pt x="1319614" y="792068"/>
                  </a:lnTo>
                  <a:cubicBezTo>
                    <a:pt x="1340680" y="772176"/>
                    <a:pt x="1363469" y="753834"/>
                    <a:pt x="1385728" y="734975"/>
                  </a:cubicBezTo>
                  <a:lnTo>
                    <a:pt x="1452768" y="678528"/>
                  </a:lnTo>
                  <a:lnTo>
                    <a:pt x="1469594" y="664449"/>
                  </a:lnTo>
                  <a:lnTo>
                    <a:pt x="1487083" y="651015"/>
                  </a:lnTo>
                  <a:lnTo>
                    <a:pt x="1522193" y="624277"/>
                  </a:lnTo>
                  <a:lnTo>
                    <a:pt x="1592415" y="570671"/>
                  </a:lnTo>
                  <a:cubicBezTo>
                    <a:pt x="1640110" y="535925"/>
                    <a:pt x="1689531" y="503245"/>
                    <a:pt x="1738287" y="469402"/>
                  </a:cubicBezTo>
                  <a:cubicBezTo>
                    <a:pt x="1788634" y="438015"/>
                    <a:pt x="1839643" y="407013"/>
                    <a:pt x="1890918" y="376530"/>
                  </a:cubicBezTo>
                  <a:cubicBezTo>
                    <a:pt x="2098400" y="258209"/>
                    <a:pt x="2323503" y="166241"/>
                    <a:pt x="2555363" y="105274"/>
                  </a:cubicBezTo>
                  <a:cubicBezTo>
                    <a:pt x="2787223" y="44047"/>
                    <a:pt x="3024516" y="12013"/>
                    <a:pt x="3259291" y="3229"/>
                  </a:cubicBezTo>
                  <a:lnTo>
                    <a:pt x="3347265" y="903"/>
                  </a:ln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ACA5348F-9FF6-485F-898D-1BED7EC727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5999" y="52997"/>
              <a:ext cx="6093363" cy="6805004"/>
            </a:xfrm>
            <a:custGeom>
              <a:avLst/>
              <a:gdLst>
                <a:gd name="connsiteX0" fmla="*/ 3517682 w 5890491"/>
                <a:gd name="connsiteY0" fmla="*/ 0 h 6578439"/>
                <a:gd name="connsiteX1" fmla="*/ 5849513 w 5890491"/>
                <a:gd name="connsiteY1" fmla="*/ 841730 h 6578439"/>
                <a:gd name="connsiteX2" fmla="*/ 5890491 w 5890491"/>
                <a:gd name="connsiteY2" fmla="*/ 879061 h 6578439"/>
                <a:gd name="connsiteX3" fmla="*/ 5890491 w 5890491"/>
                <a:gd name="connsiteY3" fmla="*/ 2034114 h 6578439"/>
                <a:gd name="connsiteX4" fmla="*/ 5757065 w 5890491"/>
                <a:gd name="connsiteY4" fmla="*/ 1854938 h 6578439"/>
                <a:gd name="connsiteX5" fmla="*/ 5564060 w 5890491"/>
                <a:gd name="connsiteY5" fmla="*/ 1642182 h 6578439"/>
                <a:gd name="connsiteX6" fmla="*/ 3517551 w 5890491"/>
                <a:gd name="connsiteY6" fmla="*/ 790012 h 6578439"/>
                <a:gd name="connsiteX7" fmla="*/ 1611552 w 5890491"/>
                <a:gd name="connsiteY7" fmla="*/ 1543282 h 6578439"/>
                <a:gd name="connsiteX8" fmla="*/ 1340656 w 5890491"/>
                <a:gd name="connsiteY8" fmla="*/ 1897925 h 6578439"/>
                <a:gd name="connsiteX9" fmla="*/ 1201705 w 5890491"/>
                <a:gd name="connsiteY9" fmla="*/ 2361213 h 6578439"/>
                <a:gd name="connsiteX10" fmla="*/ 852705 w 5890491"/>
                <a:gd name="connsiteY10" fmla="*/ 3529176 h 6578439"/>
                <a:gd name="connsiteX11" fmla="*/ 863863 w 5890491"/>
                <a:gd name="connsiteY11" fmla="*/ 4437051 h 6578439"/>
                <a:gd name="connsiteX12" fmla="*/ 1413569 w 5890491"/>
                <a:gd name="connsiteY12" fmla="*/ 5357174 h 6578439"/>
                <a:gd name="connsiteX13" fmla="*/ 2339129 w 5890491"/>
                <a:gd name="connsiteY13" fmla="*/ 6143367 h 6578439"/>
                <a:gd name="connsiteX14" fmla="*/ 3439449 w 5890491"/>
                <a:gd name="connsiteY14" fmla="*/ 6420049 h 6578439"/>
                <a:gd name="connsiteX15" fmla="*/ 5251388 w 5890491"/>
                <a:gd name="connsiteY15" fmla="*/ 5349009 h 6578439"/>
                <a:gd name="connsiteX16" fmla="*/ 5657731 w 5890491"/>
                <a:gd name="connsiteY16" fmla="*/ 4959205 h 6578439"/>
                <a:gd name="connsiteX17" fmla="*/ 5836127 w 5890491"/>
                <a:gd name="connsiteY17" fmla="*/ 4792052 h 6578439"/>
                <a:gd name="connsiteX18" fmla="*/ 5890491 w 5890491"/>
                <a:gd name="connsiteY18" fmla="*/ 4738662 h 6578439"/>
                <a:gd name="connsiteX19" fmla="*/ 5890491 w 5890491"/>
                <a:gd name="connsiteY19" fmla="*/ 5821964 h 6578439"/>
                <a:gd name="connsiteX20" fmla="*/ 5802001 w 5890491"/>
                <a:gd name="connsiteY20" fmla="*/ 5907904 h 6578439"/>
                <a:gd name="connsiteX21" fmla="*/ 5294358 w 5890491"/>
                <a:gd name="connsiteY21" fmla="*/ 6397505 h 6578439"/>
                <a:gd name="connsiteX22" fmla="*/ 5077178 w 5890491"/>
                <a:gd name="connsiteY22" fmla="*/ 6578439 h 6578439"/>
                <a:gd name="connsiteX23" fmla="*/ 1567290 w 5890491"/>
                <a:gd name="connsiteY23" fmla="*/ 6578439 h 6578439"/>
                <a:gd name="connsiteX24" fmla="*/ 1508588 w 5890491"/>
                <a:gd name="connsiteY24" fmla="*/ 6535186 h 6578439"/>
                <a:gd name="connsiteX25" fmla="*/ 826498 w 5890491"/>
                <a:gd name="connsiteY25" fmla="*/ 5876034 h 6578439"/>
                <a:gd name="connsiteX26" fmla="*/ 122403 w 5890491"/>
                <a:gd name="connsiteY26" fmla="*/ 3255655 h 6578439"/>
                <a:gd name="connsiteX27" fmla="*/ 1061197 w 5890491"/>
                <a:gd name="connsiteY27" fmla="*/ 984650 h 6578439"/>
                <a:gd name="connsiteX28" fmla="*/ 3517682 w 5890491"/>
                <a:gd name="connsiteY28" fmla="*/ 0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890491" h="6578439">
                  <a:moveTo>
                    <a:pt x="3517682" y="0"/>
                  </a:moveTo>
                  <a:cubicBezTo>
                    <a:pt x="4402017" y="0"/>
                    <a:pt x="5213742" y="315483"/>
                    <a:pt x="5849513" y="841730"/>
                  </a:cubicBezTo>
                  <a:lnTo>
                    <a:pt x="5890491" y="879061"/>
                  </a:lnTo>
                  <a:lnTo>
                    <a:pt x="5890491" y="2034114"/>
                  </a:lnTo>
                  <a:lnTo>
                    <a:pt x="5757065" y="1854938"/>
                  </a:lnTo>
                  <a:cubicBezTo>
                    <a:pt x="5696443" y="1781264"/>
                    <a:pt x="5632076" y="1710299"/>
                    <a:pt x="5564060" y="1642182"/>
                  </a:cubicBezTo>
                  <a:cubicBezTo>
                    <a:pt x="5015393" y="1092636"/>
                    <a:pt x="4288592" y="790012"/>
                    <a:pt x="3517551" y="790012"/>
                  </a:cubicBezTo>
                  <a:cubicBezTo>
                    <a:pt x="2701750" y="790012"/>
                    <a:pt x="2131676" y="1015335"/>
                    <a:pt x="1611552" y="1543282"/>
                  </a:cubicBezTo>
                  <a:cubicBezTo>
                    <a:pt x="1435754" y="1721722"/>
                    <a:pt x="1375945" y="1822729"/>
                    <a:pt x="1340656" y="1897925"/>
                  </a:cubicBezTo>
                  <a:cubicBezTo>
                    <a:pt x="1289148" y="2007623"/>
                    <a:pt x="1252432" y="2155907"/>
                    <a:pt x="1201705" y="2361213"/>
                  </a:cubicBezTo>
                  <a:cubicBezTo>
                    <a:pt x="1133721" y="2635919"/>
                    <a:pt x="1040568" y="3012290"/>
                    <a:pt x="852705" y="3529176"/>
                  </a:cubicBezTo>
                  <a:cubicBezTo>
                    <a:pt x="749952" y="3811784"/>
                    <a:pt x="753584" y="4108747"/>
                    <a:pt x="863863" y="4437051"/>
                  </a:cubicBezTo>
                  <a:cubicBezTo>
                    <a:pt x="964800" y="4737438"/>
                    <a:pt x="1154869" y="5055603"/>
                    <a:pt x="1413569" y="5357174"/>
                  </a:cubicBezTo>
                  <a:cubicBezTo>
                    <a:pt x="1718326" y="5712343"/>
                    <a:pt x="2021008" y="5969404"/>
                    <a:pt x="2339129" y="6143367"/>
                  </a:cubicBezTo>
                  <a:cubicBezTo>
                    <a:pt x="2679565" y="6329577"/>
                    <a:pt x="3039591" y="6420049"/>
                    <a:pt x="3439449" y="6420049"/>
                  </a:cubicBezTo>
                  <a:cubicBezTo>
                    <a:pt x="4142246" y="6420049"/>
                    <a:pt x="4633828" y="5976251"/>
                    <a:pt x="5251388" y="5349009"/>
                  </a:cubicBezTo>
                  <a:cubicBezTo>
                    <a:pt x="5389949" y="5208364"/>
                    <a:pt x="5526047" y="5081677"/>
                    <a:pt x="5657731" y="4959205"/>
                  </a:cubicBezTo>
                  <a:cubicBezTo>
                    <a:pt x="5719520" y="4901722"/>
                    <a:pt x="5779200" y="4846206"/>
                    <a:pt x="5836127" y="4792052"/>
                  </a:cubicBezTo>
                  <a:lnTo>
                    <a:pt x="5890491" y="4738662"/>
                  </a:lnTo>
                  <a:lnTo>
                    <a:pt x="5890491" y="5821964"/>
                  </a:lnTo>
                  <a:lnTo>
                    <a:pt x="5802001" y="5907904"/>
                  </a:lnTo>
                  <a:cubicBezTo>
                    <a:pt x="5634962" y="6077456"/>
                    <a:pt x="5467509" y="6243625"/>
                    <a:pt x="5294358" y="6397505"/>
                  </a:cubicBezTo>
                  <a:lnTo>
                    <a:pt x="5077178" y="6578439"/>
                  </a:lnTo>
                  <a:lnTo>
                    <a:pt x="1567290" y="6578439"/>
                  </a:lnTo>
                  <a:lnTo>
                    <a:pt x="1508588" y="6535186"/>
                  </a:lnTo>
                  <a:cubicBezTo>
                    <a:pt x="1263991" y="6345442"/>
                    <a:pt x="1038054" y="6122666"/>
                    <a:pt x="826498" y="5876034"/>
                  </a:cubicBezTo>
                  <a:cubicBezTo>
                    <a:pt x="261613" y="5217713"/>
                    <a:pt x="-239182" y="4250314"/>
                    <a:pt x="122403" y="3255655"/>
                  </a:cubicBezTo>
                  <a:cubicBezTo>
                    <a:pt x="607497" y="1921629"/>
                    <a:pt x="393040" y="1662857"/>
                    <a:pt x="1061197" y="984650"/>
                  </a:cubicBezTo>
                  <a:cubicBezTo>
                    <a:pt x="1729484" y="306444"/>
                    <a:pt x="2498060" y="0"/>
                    <a:pt x="351768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33B89F41-1D91-447A-88C5-8A917809FE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0" y="52997"/>
              <a:ext cx="6093362" cy="6805004"/>
            </a:xfrm>
            <a:custGeom>
              <a:avLst/>
              <a:gdLst>
                <a:gd name="connsiteX0" fmla="*/ 5890490 w 5890490"/>
                <a:gd name="connsiteY0" fmla="*/ 5389037 h 6578439"/>
                <a:gd name="connsiteX1" fmla="*/ 5890490 w 5890490"/>
                <a:gd name="connsiteY1" fmla="*/ 5855587 h 6578439"/>
                <a:gd name="connsiteX2" fmla="*/ 5784593 w 5890490"/>
                <a:gd name="connsiteY2" fmla="*/ 5962054 h 6578439"/>
                <a:gd name="connsiteX3" fmla="*/ 5663414 w 5890490"/>
                <a:gd name="connsiteY3" fmla="*/ 6082564 h 6578439"/>
                <a:gd name="connsiteX4" fmla="*/ 5147099 w 5890490"/>
                <a:gd name="connsiteY4" fmla="*/ 6547726 h 6578439"/>
                <a:gd name="connsiteX5" fmla="*/ 5105015 w 5890490"/>
                <a:gd name="connsiteY5" fmla="*/ 6578439 h 6578439"/>
                <a:gd name="connsiteX6" fmla="*/ 4385601 w 5890490"/>
                <a:gd name="connsiteY6" fmla="*/ 6578439 h 6578439"/>
                <a:gd name="connsiteX7" fmla="*/ 4507252 w 5890490"/>
                <a:gd name="connsiteY7" fmla="*/ 6515968 h 6578439"/>
                <a:gd name="connsiteX8" fmla="*/ 4909330 w 5890490"/>
                <a:gd name="connsiteY8" fmla="*/ 6253453 h 6578439"/>
                <a:gd name="connsiteX9" fmla="*/ 5411374 w 5890490"/>
                <a:gd name="connsiteY9" fmla="*/ 5828544 h 6578439"/>
                <a:gd name="connsiteX10" fmla="*/ 5533570 w 5890490"/>
                <a:gd name="connsiteY10" fmla="*/ 5714534 h 6578439"/>
                <a:gd name="connsiteX11" fmla="*/ 5657425 w 5890490"/>
                <a:gd name="connsiteY11" fmla="*/ 5597650 h 6578439"/>
                <a:gd name="connsiteX12" fmla="*/ 3336813 w 5890490"/>
                <a:gd name="connsiteY12" fmla="*/ 499 h 6578439"/>
                <a:gd name="connsiteX13" fmla="*/ 3513674 w 5890490"/>
                <a:gd name="connsiteY13" fmla="*/ 1202 h 6578439"/>
                <a:gd name="connsiteX14" fmla="*/ 3602743 w 5890490"/>
                <a:gd name="connsiteY14" fmla="*/ 4827 h 6578439"/>
                <a:gd name="connsiteX15" fmla="*/ 3647213 w 5890490"/>
                <a:gd name="connsiteY15" fmla="*/ 6703 h 6578439"/>
                <a:gd name="connsiteX16" fmla="*/ 3691684 w 5890490"/>
                <a:gd name="connsiteY16" fmla="*/ 9453 h 6578439"/>
                <a:gd name="connsiteX17" fmla="*/ 3868927 w 5890490"/>
                <a:gd name="connsiteY17" fmla="*/ 27080 h 6578439"/>
                <a:gd name="connsiteX18" fmla="*/ 5200872 w 5890490"/>
                <a:gd name="connsiteY18" fmla="*/ 472240 h 6578439"/>
                <a:gd name="connsiteX19" fmla="*/ 5772711 w 5890490"/>
                <a:gd name="connsiteY19" fmla="*/ 866334 h 6578439"/>
                <a:gd name="connsiteX20" fmla="*/ 5890490 w 5890490"/>
                <a:gd name="connsiteY20" fmla="*/ 972426 h 6578439"/>
                <a:gd name="connsiteX21" fmla="*/ 5890490 w 5890490"/>
                <a:gd name="connsiteY21" fmla="*/ 1158576 h 6578439"/>
                <a:gd name="connsiteX22" fmla="*/ 5676045 w 5890490"/>
                <a:gd name="connsiteY22" fmla="*/ 986969 h 6578439"/>
                <a:gd name="connsiteX23" fmla="*/ 5103776 w 5890490"/>
                <a:gd name="connsiteY23" fmla="*/ 655879 h 6578439"/>
                <a:gd name="connsiteX24" fmla="*/ 4482465 w 5890490"/>
                <a:gd name="connsiteY24" fmla="*/ 440363 h 6578439"/>
                <a:gd name="connsiteX25" fmla="*/ 4402444 w 5890490"/>
                <a:gd name="connsiteY25" fmla="*/ 422111 h 6578439"/>
                <a:gd name="connsiteX26" fmla="*/ 4322423 w 5890490"/>
                <a:gd name="connsiteY26" fmla="*/ 404610 h 6578439"/>
                <a:gd name="connsiteX27" fmla="*/ 4241892 w 5890490"/>
                <a:gd name="connsiteY27" fmla="*/ 389858 h 6578439"/>
                <a:gd name="connsiteX28" fmla="*/ 4201627 w 5890490"/>
                <a:gd name="connsiteY28" fmla="*/ 382483 h 6578439"/>
                <a:gd name="connsiteX29" fmla="*/ 4161234 w 5890490"/>
                <a:gd name="connsiteY29" fmla="*/ 375857 h 6578439"/>
                <a:gd name="connsiteX30" fmla="*/ 3999280 w 5890490"/>
                <a:gd name="connsiteY30" fmla="*/ 353606 h 6578439"/>
                <a:gd name="connsiteX31" fmla="*/ 3836817 w 5890490"/>
                <a:gd name="connsiteY31" fmla="*/ 338480 h 6578439"/>
                <a:gd name="connsiteX32" fmla="*/ 3673972 w 5890490"/>
                <a:gd name="connsiteY32" fmla="*/ 330604 h 6578439"/>
                <a:gd name="connsiteX33" fmla="*/ 3511126 w 5890490"/>
                <a:gd name="connsiteY33" fmla="*/ 328978 h 6578439"/>
                <a:gd name="connsiteX34" fmla="*/ 3183142 w 5890490"/>
                <a:gd name="connsiteY34" fmla="*/ 342854 h 6578439"/>
                <a:gd name="connsiteX35" fmla="*/ 2541444 w 5890490"/>
                <a:gd name="connsiteY35" fmla="*/ 439988 h 6578439"/>
                <a:gd name="connsiteX36" fmla="*/ 1933895 w 5890490"/>
                <a:gd name="connsiteY36" fmla="*/ 650505 h 6578439"/>
                <a:gd name="connsiteX37" fmla="*/ 1378079 w 5890490"/>
                <a:gd name="connsiteY37" fmla="*/ 983905 h 6578439"/>
                <a:gd name="connsiteX38" fmla="*/ 1312967 w 5890490"/>
                <a:gd name="connsiteY38" fmla="*/ 1033660 h 6578439"/>
                <a:gd name="connsiteX39" fmla="*/ 1248364 w 5890490"/>
                <a:gd name="connsiteY39" fmla="*/ 1084413 h 6578439"/>
                <a:gd name="connsiteX40" fmla="*/ 1185163 w 5890490"/>
                <a:gd name="connsiteY40" fmla="*/ 1137168 h 6578439"/>
                <a:gd name="connsiteX41" fmla="*/ 1122852 w 5890490"/>
                <a:gd name="connsiteY41" fmla="*/ 1190922 h 6578439"/>
                <a:gd name="connsiteX42" fmla="*/ 892092 w 5890490"/>
                <a:gd name="connsiteY42" fmla="*/ 1421440 h 6578439"/>
                <a:gd name="connsiteX43" fmla="*/ 707202 w 5890490"/>
                <a:gd name="connsiteY43" fmla="*/ 1684212 h 6578439"/>
                <a:gd name="connsiteX44" fmla="*/ 670121 w 5890490"/>
                <a:gd name="connsiteY44" fmla="*/ 1756093 h 6578439"/>
                <a:gd name="connsiteX45" fmla="*/ 637630 w 5890490"/>
                <a:gd name="connsiteY45" fmla="*/ 1830724 h 6578439"/>
                <a:gd name="connsiteX46" fmla="*/ 607685 w 5890490"/>
                <a:gd name="connsiteY46" fmla="*/ 1907105 h 6578439"/>
                <a:gd name="connsiteX47" fmla="*/ 580034 w 5890490"/>
                <a:gd name="connsiteY47" fmla="*/ 1984986 h 6578439"/>
                <a:gd name="connsiteX48" fmla="*/ 481919 w 5890490"/>
                <a:gd name="connsiteY48" fmla="*/ 2304386 h 6578439"/>
                <a:gd name="connsiteX49" fmla="*/ 433881 w 5890490"/>
                <a:gd name="connsiteY49" fmla="*/ 2465399 h 6578439"/>
                <a:gd name="connsiteX50" fmla="*/ 384442 w 5890490"/>
                <a:gd name="connsiteY50" fmla="*/ 2626163 h 6578439"/>
                <a:gd name="connsiteX51" fmla="*/ 166039 w 5890490"/>
                <a:gd name="connsiteY51" fmla="*/ 3261338 h 6578439"/>
                <a:gd name="connsiteX52" fmla="*/ 56202 w 5890490"/>
                <a:gd name="connsiteY52" fmla="*/ 3910265 h 6578439"/>
                <a:gd name="connsiteX53" fmla="*/ 93664 w 5890490"/>
                <a:gd name="connsiteY53" fmla="*/ 4237292 h 6578439"/>
                <a:gd name="connsiteX54" fmla="*/ 111758 w 5890490"/>
                <a:gd name="connsiteY54" fmla="*/ 4317548 h 6578439"/>
                <a:gd name="connsiteX55" fmla="*/ 133038 w 5890490"/>
                <a:gd name="connsiteY55" fmla="*/ 4397054 h 6578439"/>
                <a:gd name="connsiteX56" fmla="*/ 157757 w 5890490"/>
                <a:gd name="connsiteY56" fmla="*/ 4475560 h 6578439"/>
                <a:gd name="connsiteX57" fmla="*/ 185153 w 5890490"/>
                <a:gd name="connsiteY57" fmla="*/ 4553066 h 6578439"/>
                <a:gd name="connsiteX58" fmla="*/ 493642 w 5890490"/>
                <a:gd name="connsiteY58" fmla="*/ 5132239 h 6578439"/>
                <a:gd name="connsiteX59" fmla="*/ 914391 w 5890490"/>
                <a:gd name="connsiteY59" fmla="*/ 5636528 h 6578439"/>
                <a:gd name="connsiteX60" fmla="*/ 1402034 w 5890490"/>
                <a:gd name="connsiteY60" fmla="*/ 6076188 h 6578439"/>
                <a:gd name="connsiteX61" fmla="*/ 1664397 w 5890490"/>
                <a:gd name="connsiteY61" fmla="*/ 6267079 h 6578439"/>
                <a:gd name="connsiteX62" fmla="*/ 1938992 w 5890490"/>
                <a:gd name="connsiteY62" fmla="*/ 6434343 h 6578439"/>
                <a:gd name="connsiteX63" fmla="*/ 2225931 w 5890490"/>
                <a:gd name="connsiteY63" fmla="*/ 6574322 h 6578439"/>
                <a:gd name="connsiteX64" fmla="*/ 2236328 w 5890490"/>
                <a:gd name="connsiteY64" fmla="*/ 6578439 h 6578439"/>
                <a:gd name="connsiteX65" fmla="*/ 1504665 w 5890490"/>
                <a:gd name="connsiteY65" fmla="*/ 6578439 h 6578439"/>
                <a:gd name="connsiteX66" fmla="*/ 1456827 w 5890490"/>
                <a:gd name="connsiteY66" fmla="*/ 6543476 h 6578439"/>
                <a:gd name="connsiteX67" fmla="*/ 1188475 w 5890490"/>
                <a:gd name="connsiteY67" fmla="*/ 6314083 h 6578439"/>
                <a:gd name="connsiteX68" fmla="*/ 721728 w 5890490"/>
                <a:gd name="connsiteY68" fmla="*/ 5798666 h 6578439"/>
                <a:gd name="connsiteX69" fmla="*/ 344175 w 5890490"/>
                <a:gd name="connsiteY69" fmla="*/ 5219495 h 6578439"/>
                <a:gd name="connsiteX70" fmla="*/ 87293 w 5890490"/>
                <a:gd name="connsiteY70" fmla="*/ 4583569 h 6578439"/>
                <a:gd name="connsiteX71" fmla="*/ 65886 w 5890490"/>
                <a:gd name="connsiteY71" fmla="*/ 4500813 h 6578439"/>
                <a:gd name="connsiteX72" fmla="*/ 47409 w 5890490"/>
                <a:gd name="connsiteY72" fmla="*/ 4417431 h 6578439"/>
                <a:gd name="connsiteX73" fmla="*/ 39000 w 5890490"/>
                <a:gd name="connsiteY73" fmla="*/ 4375677 h 6578439"/>
                <a:gd name="connsiteX74" fmla="*/ 31610 w 5890490"/>
                <a:gd name="connsiteY74" fmla="*/ 4333674 h 6578439"/>
                <a:gd name="connsiteX75" fmla="*/ 18868 w 5890490"/>
                <a:gd name="connsiteY75" fmla="*/ 4249417 h 6578439"/>
                <a:gd name="connsiteX76" fmla="*/ 646 w 5890490"/>
                <a:gd name="connsiteY76" fmla="*/ 3910265 h 6578439"/>
                <a:gd name="connsiteX77" fmla="*/ 130234 w 5890490"/>
                <a:gd name="connsiteY77" fmla="*/ 3248337 h 6578439"/>
                <a:gd name="connsiteX78" fmla="*/ 335383 w 5890490"/>
                <a:gd name="connsiteY78" fmla="*/ 2611911 h 6578439"/>
                <a:gd name="connsiteX79" fmla="*/ 487272 w 5890490"/>
                <a:gd name="connsiteY79" fmla="*/ 1958609 h 6578439"/>
                <a:gd name="connsiteX80" fmla="*/ 508550 w 5890490"/>
                <a:gd name="connsiteY80" fmla="*/ 1876227 h 6578439"/>
                <a:gd name="connsiteX81" fmla="*/ 531742 w 5890490"/>
                <a:gd name="connsiteY81" fmla="*/ 1793721 h 6578439"/>
                <a:gd name="connsiteX82" fmla="*/ 558245 w 5890490"/>
                <a:gd name="connsiteY82" fmla="*/ 1711465 h 6578439"/>
                <a:gd name="connsiteX83" fmla="*/ 590100 w 5890490"/>
                <a:gd name="connsiteY83" fmla="*/ 1630332 h 6578439"/>
                <a:gd name="connsiteX84" fmla="*/ 758680 w 5890490"/>
                <a:gd name="connsiteY84" fmla="*/ 1322433 h 6578439"/>
                <a:gd name="connsiteX85" fmla="*/ 976317 w 5890490"/>
                <a:gd name="connsiteY85" fmla="*/ 1049286 h 6578439"/>
                <a:gd name="connsiteX86" fmla="*/ 1035314 w 5890490"/>
                <a:gd name="connsiteY86" fmla="*/ 985406 h 6578439"/>
                <a:gd name="connsiteX87" fmla="*/ 1095329 w 5890490"/>
                <a:gd name="connsiteY87" fmla="*/ 922526 h 6578439"/>
                <a:gd name="connsiteX88" fmla="*/ 1157384 w 5890490"/>
                <a:gd name="connsiteY88" fmla="*/ 861271 h 6578439"/>
                <a:gd name="connsiteX89" fmla="*/ 1220841 w 5890490"/>
                <a:gd name="connsiteY89" fmla="*/ 801017 h 6578439"/>
                <a:gd name="connsiteX90" fmla="*/ 1286462 w 5890490"/>
                <a:gd name="connsiteY90" fmla="*/ 742886 h 6578439"/>
                <a:gd name="connsiteX91" fmla="*/ 1353233 w 5890490"/>
                <a:gd name="connsiteY91" fmla="*/ 685632 h 6578439"/>
                <a:gd name="connsiteX92" fmla="*/ 1369924 w 5890490"/>
                <a:gd name="connsiteY92" fmla="*/ 671256 h 6578439"/>
                <a:gd name="connsiteX93" fmla="*/ 1387380 w 5890490"/>
                <a:gd name="connsiteY93" fmla="*/ 657755 h 6578439"/>
                <a:gd name="connsiteX94" fmla="*/ 1422422 w 5890490"/>
                <a:gd name="connsiteY94" fmla="*/ 630877 h 6578439"/>
                <a:gd name="connsiteX95" fmla="*/ 1492759 w 5890490"/>
                <a:gd name="connsiteY95" fmla="*/ 577248 h 6578439"/>
                <a:gd name="connsiteX96" fmla="*/ 1528820 w 5890490"/>
                <a:gd name="connsiteY96" fmla="*/ 551496 h 6578439"/>
                <a:gd name="connsiteX97" fmla="*/ 1565390 w 5890490"/>
                <a:gd name="connsiteY97" fmla="*/ 526370 h 6578439"/>
                <a:gd name="connsiteX98" fmla="*/ 1639040 w 5890490"/>
                <a:gd name="connsiteY98" fmla="*/ 476490 h 6578439"/>
                <a:gd name="connsiteX99" fmla="*/ 1792075 w 5890490"/>
                <a:gd name="connsiteY99" fmla="*/ 384859 h 6578439"/>
                <a:gd name="connsiteX100" fmla="*/ 2455943 w 5890490"/>
                <a:gd name="connsiteY100" fmla="*/ 117836 h 6578439"/>
                <a:gd name="connsiteX101" fmla="*/ 3159952 w 5890490"/>
                <a:gd name="connsiteY101" fmla="*/ 7203 h 6578439"/>
                <a:gd name="connsiteX102" fmla="*/ 3336813 w 5890490"/>
                <a:gd name="connsiteY102" fmla="*/ 499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5890490" h="6578439">
                  <a:moveTo>
                    <a:pt x="5890490" y="5389037"/>
                  </a:moveTo>
                  <a:lnTo>
                    <a:pt x="5890490" y="5855587"/>
                  </a:lnTo>
                  <a:lnTo>
                    <a:pt x="5784593" y="5962054"/>
                  </a:lnTo>
                  <a:cubicBezTo>
                    <a:pt x="5744454" y="6002308"/>
                    <a:pt x="5704062" y="6042436"/>
                    <a:pt x="5663414" y="6082564"/>
                  </a:cubicBezTo>
                  <a:cubicBezTo>
                    <a:pt x="5500314" y="6242577"/>
                    <a:pt x="5330970" y="6400714"/>
                    <a:pt x="5147099" y="6547726"/>
                  </a:cubicBezTo>
                  <a:lnTo>
                    <a:pt x="5105015" y="6578439"/>
                  </a:lnTo>
                  <a:lnTo>
                    <a:pt x="4385601" y="6578439"/>
                  </a:lnTo>
                  <a:lnTo>
                    <a:pt x="4507252" y="6515968"/>
                  </a:lnTo>
                  <a:cubicBezTo>
                    <a:pt x="4645901" y="6439679"/>
                    <a:pt x="4779837" y="6350961"/>
                    <a:pt x="4909330" y="6253453"/>
                  </a:cubicBezTo>
                  <a:cubicBezTo>
                    <a:pt x="5082369" y="6123567"/>
                    <a:pt x="5248145" y="5979180"/>
                    <a:pt x="5411374" y="5828544"/>
                  </a:cubicBezTo>
                  <a:cubicBezTo>
                    <a:pt x="5452149" y="5790791"/>
                    <a:pt x="5492924" y="5752788"/>
                    <a:pt x="5533570" y="5714534"/>
                  </a:cubicBezTo>
                  <a:lnTo>
                    <a:pt x="5657425" y="5597650"/>
                  </a:lnTo>
                  <a:close/>
                  <a:moveTo>
                    <a:pt x="3336813" y="499"/>
                  </a:moveTo>
                  <a:cubicBezTo>
                    <a:pt x="3395682" y="-392"/>
                    <a:pt x="3454550" y="-48"/>
                    <a:pt x="3513674" y="1202"/>
                  </a:cubicBezTo>
                  <a:lnTo>
                    <a:pt x="3602743" y="4827"/>
                  </a:lnTo>
                  <a:lnTo>
                    <a:pt x="3647213" y="6703"/>
                  </a:lnTo>
                  <a:cubicBezTo>
                    <a:pt x="3661994" y="7327"/>
                    <a:pt x="3676903" y="7703"/>
                    <a:pt x="3691684" y="9453"/>
                  </a:cubicBezTo>
                  <a:lnTo>
                    <a:pt x="3868927" y="27080"/>
                  </a:lnTo>
                  <a:cubicBezTo>
                    <a:pt x="4340645" y="85584"/>
                    <a:pt x="4795160" y="243221"/>
                    <a:pt x="5200872" y="472240"/>
                  </a:cubicBezTo>
                  <a:cubicBezTo>
                    <a:pt x="5403855" y="587124"/>
                    <a:pt x="5594988" y="719447"/>
                    <a:pt x="5772711" y="866334"/>
                  </a:cubicBezTo>
                  <a:lnTo>
                    <a:pt x="5890490" y="972426"/>
                  </a:lnTo>
                  <a:lnTo>
                    <a:pt x="5890490" y="1158576"/>
                  </a:lnTo>
                  <a:lnTo>
                    <a:pt x="5676045" y="986969"/>
                  </a:lnTo>
                  <a:cubicBezTo>
                    <a:pt x="5496587" y="857740"/>
                    <a:pt x="5304275" y="746699"/>
                    <a:pt x="5103776" y="655879"/>
                  </a:cubicBezTo>
                  <a:cubicBezTo>
                    <a:pt x="4903214" y="564747"/>
                    <a:pt x="4695006" y="492492"/>
                    <a:pt x="4482465" y="440363"/>
                  </a:cubicBezTo>
                  <a:lnTo>
                    <a:pt x="4402444" y="422111"/>
                  </a:lnTo>
                  <a:cubicBezTo>
                    <a:pt x="4375813" y="416111"/>
                    <a:pt x="4349436" y="408859"/>
                    <a:pt x="4322423" y="404610"/>
                  </a:cubicBezTo>
                  <a:lnTo>
                    <a:pt x="4241892" y="389858"/>
                  </a:lnTo>
                  <a:lnTo>
                    <a:pt x="4201627" y="382483"/>
                  </a:lnTo>
                  <a:cubicBezTo>
                    <a:pt x="4188248" y="379983"/>
                    <a:pt x="4174869" y="377483"/>
                    <a:pt x="4161234" y="375857"/>
                  </a:cubicBezTo>
                  <a:cubicBezTo>
                    <a:pt x="4107208" y="368482"/>
                    <a:pt x="4053308" y="360482"/>
                    <a:pt x="3999280" y="353606"/>
                  </a:cubicBezTo>
                  <a:cubicBezTo>
                    <a:pt x="3944999" y="348855"/>
                    <a:pt x="3890844" y="343854"/>
                    <a:pt x="3836817" y="338480"/>
                  </a:cubicBezTo>
                  <a:lnTo>
                    <a:pt x="3673972" y="330604"/>
                  </a:lnTo>
                  <a:cubicBezTo>
                    <a:pt x="3619690" y="329104"/>
                    <a:pt x="3565281" y="329604"/>
                    <a:pt x="3511126" y="328978"/>
                  </a:cubicBezTo>
                  <a:cubicBezTo>
                    <a:pt x="3402054" y="330728"/>
                    <a:pt x="3291706" y="334604"/>
                    <a:pt x="3183142" y="342854"/>
                  </a:cubicBezTo>
                  <a:cubicBezTo>
                    <a:pt x="2965505" y="358855"/>
                    <a:pt x="2750670" y="389733"/>
                    <a:pt x="2541444" y="439988"/>
                  </a:cubicBezTo>
                  <a:cubicBezTo>
                    <a:pt x="2332216" y="490117"/>
                    <a:pt x="2128850" y="559997"/>
                    <a:pt x="1933895" y="650505"/>
                  </a:cubicBezTo>
                  <a:cubicBezTo>
                    <a:pt x="1738939" y="741261"/>
                    <a:pt x="1553540" y="854146"/>
                    <a:pt x="1378079" y="983905"/>
                  </a:cubicBezTo>
                  <a:lnTo>
                    <a:pt x="1312967" y="1033660"/>
                  </a:lnTo>
                  <a:cubicBezTo>
                    <a:pt x="1291178" y="1050286"/>
                    <a:pt x="1269006" y="1066412"/>
                    <a:pt x="1248364" y="1084413"/>
                  </a:cubicBezTo>
                  <a:lnTo>
                    <a:pt x="1185163" y="1137168"/>
                  </a:lnTo>
                  <a:cubicBezTo>
                    <a:pt x="1164138" y="1154794"/>
                    <a:pt x="1142603" y="1172046"/>
                    <a:pt x="1122852" y="1190922"/>
                  </a:cubicBezTo>
                  <a:cubicBezTo>
                    <a:pt x="1041557" y="1264303"/>
                    <a:pt x="961663" y="1339309"/>
                    <a:pt x="892092" y="1421440"/>
                  </a:cubicBezTo>
                  <a:cubicBezTo>
                    <a:pt x="819589" y="1501822"/>
                    <a:pt x="759827" y="1590329"/>
                    <a:pt x="707202" y="1684212"/>
                  </a:cubicBezTo>
                  <a:cubicBezTo>
                    <a:pt x="694715" y="1708089"/>
                    <a:pt x="682227" y="1731841"/>
                    <a:pt x="670121" y="1756093"/>
                  </a:cubicBezTo>
                  <a:lnTo>
                    <a:pt x="637630" y="1830724"/>
                  </a:lnTo>
                  <a:cubicBezTo>
                    <a:pt x="626161" y="1855350"/>
                    <a:pt x="617624" y="1881603"/>
                    <a:pt x="607685" y="1907105"/>
                  </a:cubicBezTo>
                  <a:cubicBezTo>
                    <a:pt x="598128" y="1932857"/>
                    <a:pt x="588317" y="1958483"/>
                    <a:pt x="580034" y="1984986"/>
                  </a:cubicBezTo>
                  <a:cubicBezTo>
                    <a:pt x="544611" y="2089620"/>
                    <a:pt x="513393" y="2197128"/>
                    <a:pt x="481919" y="2304386"/>
                  </a:cubicBezTo>
                  <a:lnTo>
                    <a:pt x="433881" y="2465399"/>
                  </a:lnTo>
                  <a:lnTo>
                    <a:pt x="384442" y="2626163"/>
                  </a:lnTo>
                  <a:cubicBezTo>
                    <a:pt x="317672" y="2839680"/>
                    <a:pt x="243129" y="3050946"/>
                    <a:pt x="166039" y="3261338"/>
                  </a:cubicBezTo>
                  <a:cubicBezTo>
                    <a:pt x="88822" y="3468979"/>
                    <a:pt x="50850" y="3690248"/>
                    <a:pt x="56202" y="3910265"/>
                  </a:cubicBezTo>
                  <a:cubicBezTo>
                    <a:pt x="58495" y="4020274"/>
                    <a:pt x="71493" y="4129783"/>
                    <a:pt x="93664" y="4237292"/>
                  </a:cubicBezTo>
                  <a:cubicBezTo>
                    <a:pt x="99143" y="4264168"/>
                    <a:pt x="104623" y="4291045"/>
                    <a:pt x="111758" y="4317548"/>
                  </a:cubicBezTo>
                  <a:cubicBezTo>
                    <a:pt x="118384" y="4344176"/>
                    <a:pt x="124627" y="4370802"/>
                    <a:pt x="133038" y="4397054"/>
                  </a:cubicBezTo>
                  <a:cubicBezTo>
                    <a:pt x="140810" y="4423307"/>
                    <a:pt x="148456" y="4449683"/>
                    <a:pt x="157757" y="4475560"/>
                  </a:cubicBezTo>
                  <a:cubicBezTo>
                    <a:pt x="166549" y="4501562"/>
                    <a:pt x="175087" y="4527564"/>
                    <a:pt x="185153" y="4553066"/>
                  </a:cubicBezTo>
                  <a:cubicBezTo>
                    <a:pt x="262371" y="4758458"/>
                    <a:pt x="368895" y="4951974"/>
                    <a:pt x="493642" y="5132239"/>
                  </a:cubicBezTo>
                  <a:cubicBezTo>
                    <a:pt x="618389" y="5312627"/>
                    <a:pt x="760846" y="5480391"/>
                    <a:pt x="914391" y="5636528"/>
                  </a:cubicBezTo>
                  <a:cubicBezTo>
                    <a:pt x="1069081" y="5793166"/>
                    <a:pt x="1231544" y="5941677"/>
                    <a:pt x="1402034" y="6076188"/>
                  </a:cubicBezTo>
                  <a:cubicBezTo>
                    <a:pt x="1487535" y="6143320"/>
                    <a:pt x="1574565" y="6207574"/>
                    <a:pt x="1664397" y="6267079"/>
                  </a:cubicBezTo>
                  <a:cubicBezTo>
                    <a:pt x="1753592" y="6327459"/>
                    <a:pt x="1845336" y="6383088"/>
                    <a:pt x="1938992" y="6434343"/>
                  </a:cubicBezTo>
                  <a:cubicBezTo>
                    <a:pt x="2032647" y="6485659"/>
                    <a:pt x="2128309" y="6532600"/>
                    <a:pt x="2225931" y="6574322"/>
                  </a:cubicBezTo>
                  <a:lnTo>
                    <a:pt x="2236328" y="6578439"/>
                  </a:lnTo>
                  <a:lnTo>
                    <a:pt x="1504665" y="6578439"/>
                  </a:lnTo>
                  <a:lnTo>
                    <a:pt x="1456827" y="6543476"/>
                  </a:lnTo>
                  <a:cubicBezTo>
                    <a:pt x="1363554" y="6470595"/>
                    <a:pt x="1273848" y="6394340"/>
                    <a:pt x="1188475" y="6314083"/>
                  </a:cubicBezTo>
                  <a:cubicBezTo>
                    <a:pt x="1017856" y="6153445"/>
                    <a:pt x="863803" y="5979931"/>
                    <a:pt x="721728" y="5798666"/>
                  </a:cubicBezTo>
                  <a:cubicBezTo>
                    <a:pt x="579397" y="5616027"/>
                    <a:pt x="452103" y="5422511"/>
                    <a:pt x="344175" y="5219495"/>
                  </a:cubicBezTo>
                  <a:cubicBezTo>
                    <a:pt x="236505" y="5016354"/>
                    <a:pt x="147946" y="4803586"/>
                    <a:pt x="87293" y="4583569"/>
                  </a:cubicBezTo>
                  <a:cubicBezTo>
                    <a:pt x="79138" y="4556193"/>
                    <a:pt x="72639" y="4528440"/>
                    <a:pt x="65886" y="4500813"/>
                  </a:cubicBezTo>
                  <a:cubicBezTo>
                    <a:pt x="58751" y="4473311"/>
                    <a:pt x="53144" y="4445308"/>
                    <a:pt x="47409" y="4417431"/>
                  </a:cubicBezTo>
                  <a:cubicBezTo>
                    <a:pt x="44733" y="4403430"/>
                    <a:pt x="41294" y="4389679"/>
                    <a:pt x="39000" y="4375677"/>
                  </a:cubicBezTo>
                  <a:lnTo>
                    <a:pt x="31610" y="4333674"/>
                  </a:lnTo>
                  <a:cubicBezTo>
                    <a:pt x="26258" y="4305797"/>
                    <a:pt x="22563" y="4277544"/>
                    <a:pt x="18868" y="4249417"/>
                  </a:cubicBezTo>
                  <a:cubicBezTo>
                    <a:pt x="4214" y="4136784"/>
                    <a:pt x="-2158" y="4023275"/>
                    <a:pt x="646" y="3910265"/>
                  </a:cubicBezTo>
                  <a:cubicBezTo>
                    <a:pt x="5997" y="3683872"/>
                    <a:pt x="50596" y="3459605"/>
                    <a:pt x="130234" y="3248337"/>
                  </a:cubicBezTo>
                  <a:cubicBezTo>
                    <a:pt x="207961" y="3039196"/>
                    <a:pt x="278044" y="2827179"/>
                    <a:pt x="335383" y="2611911"/>
                  </a:cubicBezTo>
                  <a:cubicBezTo>
                    <a:pt x="393743" y="2396644"/>
                    <a:pt x="435792" y="2178627"/>
                    <a:pt x="487272" y="1958609"/>
                  </a:cubicBezTo>
                  <a:cubicBezTo>
                    <a:pt x="493259" y="1931107"/>
                    <a:pt x="501287" y="1903730"/>
                    <a:pt x="508550" y="1876227"/>
                  </a:cubicBezTo>
                  <a:cubicBezTo>
                    <a:pt x="516195" y="1848725"/>
                    <a:pt x="522312" y="1820972"/>
                    <a:pt x="531742" y="1793721"/>
                  </a:cubicBezTo>
                  <a:lnTo>
                    <a:pt x="558245" y="1711465"/>
                  </a:lnTo>
                  <a:cubicBezTo>
                    <a:pt x="568439" y="1684337"/>
                    <a:pt x="579652" y="1657459"/>
                    <a:pt x="590100" y="1630332"/>
                  </a:cubicBezTo>
                  <a:cubicBezTo>
                    <a:pt x="635080" y="1523075"/>
                    <a:pt x="690637" y="1417566"/>
                    <a:pt x="758680" y="1322433"/>
                  </a:cubicBezTo>
                  <a:cubicBezTo>
                    <a:pt x="824430" y="1225051"/>
                    <a:pt x="899610" y="1136168"/>
                    <a:pt x="976317" y="1049286"/>
                  </a:cubicBezTo>
                  <a:cubicBezTo>
                    <a:pt x="995049" y="1027035"/>
                    <a:pt x="1015436" y="1006533"/>
                    <a:pt x="1035314" y="985406"/>
                  </a:cubicBezTo>
                  <a:lnTo>
                    <a:pt x="1095329" y="922526"/>
                  </a:lnTo>
                  <a:cubicBezTo>
                    <a:pt x="1114953" y="901149"/>
                    <a:pt x="1136359" y="881397"/>
                    <a:pt x="1157384" y="861271"/>
                  </a:cubicBezTo>
                  <a:lnTo>
                    <a:pt x="1220841" y="801017"/>
                  </a:lnTo>
                  <a:cubicBezTo>
                    <a:pt x="1241610" y="780514"/>
                    <a:pt x="1264418" y="762014"/>
                    <a:pt x="1286462" y="742886"/>
                  </a:cubicBezTo>
                  <a:lnTo>
                    <a:pt x="1353233" y="685632"/>
                  </a:lnTo>
                  <a:lnTo>
                    <a:pt x="1369924" y="671256"/>
                  </a:lnTo>
                  <a:cubicBezTo>
                    <a:pt x="1375658" y="666631"/>
                    <a:pt x="1381520" y="662255"/>
                    <a:pt x="1387380" y="657755"/>
                  </a:cubicBezTo>
                  <a:lnTo>
                    <a:pt x="1422422" y="630877"/>
                  </a:lnTo>
                  <a:lnTo>
                    <a:pt x="1492759" y="577248"/>
                  </a:lnTo>
                  <a:cubicBezTo>
                    <a:pt x="1504355" y="567997"/>
                    <a:pt x="1516714" y="559997"/>
                    <a:pt x="1528820" y="551496"/>
                  </a:cubicBezTo>
                  <a:lnTo>
                    <a:pt x="1565390" y="526370"/>
                  </a:lnTo>
                  <a:lnTo>
                    <a:pt x="1639040" y="476490"/>
                  </a:lnTo>
                  <a:cubicBezTo>
                    <a:pt x="1689754" y="445613"/>
                    <a:pt x="1740723" y="414986"/>
                    <a:pt x="1792075" y="384859"/>
                  </a:cubicBezTo>
                  <a:cubicBezTo>
                    <a:pt x="2000282" y="268724"/>
                    <a:pt x="2224927" y="179467"/>
                    <a:pt x="2455943" y="117836"/>
                  </a:cubicBezTo>
                  <a:cubicBezTo>
                    <a:pt x="2687088" y="55957"/>
                    <a:pt x="2923964" y="21204"/>
                    <a:pt x="3159952" y="7203"/>
                  </a:cubicBezTo>
                  <a:cubicBezTo>
                    <a:pt x="3219076" y="3515"/>
                    <a:pt x="3277945" y="1389"/>
                    <a:pt x="3336813" y="49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4871965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A2ACCD-5646-4037-83F1-5EA4577AC490}"/>
              </a:ext>
            </a:extLst>
          </p:cNvPr>
          <p:cNvSpPr>
            <a:spLocks noGrp="1"/>
          </p:cNvSpPr>
          <p:nvPr>
            <p:ph type="title"/>
          </p:nvPr>
        </p:nvSpPr>
        <p:spPr>
          <a:xfrm>
            <a:off x="196948" y="36576"/>
            <a:ext cx="8088923" cy="783570"/>
          </a:xfrm>
        </p:spPr>
        <p:txBody>
          <a:bodyPr anchor="b">
            <a:normAutofit/>
          </a:bodyPr>
          <a:lstStyle/>
          <a:p>
            <a:r>
              <a:rPr lang="en-US" sz="4200" b="1" dirty="0"/>
              <a:t>HAVE THE OBJECTIVE BEEN REACHED</a:t>
            </a:r>
          </a:p>
        </p:txBody>
      </p:sp>
      <p:sp>
        <p:nvSpPr>
          <p:cNvPr id="12" name="sketch line">
            <a:extLst>
              <a:ext uri="{FF2B5EF4-FFF2-40B4-BE49-F238E27FC236}">
                <a16:creationId xmlns:a16="http://schemas.microsoft.com/office/drawing/2014/main" id="{71877DBC-BB60-40F0-AC93-2ACDBAAE60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F3997BA-E224-4D84-AB81-4A2899A636B1}"/>
              </a:ext>
            </a:extLst>
          </p:cNvPr>
          <p:cNvSpPr>
            <a:spLocks noGrp="1"/>
          </p:cNvSpPr>
          <p:nvPr>
            <p:ph idx="1"/>
          </p:nvPr>
        </p:nvSpPr>
        <p:spPr>
          <a:xfrm>
            <a:off x="196948" y="699516"/>
            <a:ext cx="5252876" cy="5537395"/>
          </a:xfrm>
        </p:spPr>
        <p:txBody>
          <a:bodyPr anchor="t">
            <a:normAutofit/>
          </a:bodyPr>
          <a:lstStyle/>
          <a:p>
            <a:r>
              <a:rPr lang="en-ZA" sz="1800" dirty="0">
                <a:latin typeface="+mj-lt"/>
              </a:rPr>
              <a:t>Globally Employee Health and Wellness has been recognized as a critical strategic intervention.</a:t>
            </a:r>
          </a:p>
          <a:p>
            <a:r>
              <a:rPr lang="en-ZA" sz="1800" dirty="0">
                <a:latin typeface="+mj-lt"/>
              </a:rPr>
              <a:t>The employer is required to implement integrated employee health and wellness programme or health promotion programme hat looks after the needs of its own people.</a:t>
            </a:r>
          </a:p>
          <a:p>
            <a:endParaRPr lang="en-ZA" sz="1500" dirty="0">
              <a:latin typeface="+mj-lt"/>
            </a:endParaRPr>
          </a:p>
          <a:p>
            <a:r>
              <a:rPr lang="en-ZA" sz="1800" dirty="0">
                <a:latin typeface="+mj-lt"/>
              </a:rPr>
              <a:t>The implementation of a wellness programme requires commitment of resources (both materials and financial support) for implementing on-site activities. </a:t>
            </a:r>
          </a:p>
          <a:p>
            <a:r>
              <a:rPr lang="en-ZA" sz="1800" dirty="0">
                <a:latin typeface="+mj-lt"/>
              </a:rPr>
              <a:t>Previous researchers concluded that the health and wellness of employees could be improved by worksite health initiative.</a:t>
            </a:r>
            <a:endParaRPr lang="en-US" sz="1800" dirty="0">
              <a:latin typeface="+mj-lt"/>
            </a:endParaRPr>
          </a:p>
          <a:p>
            <a:endParaRPr lang="en-US" sz="1500" dirty="0"/>
          </a:p>
        </p:txBody>
      </p:sp>
      <p:pic>
        <p:nvPicPr>
          <p:cNvPr id="7" name="Graphic 6" descr="Connections">
            <a:extLst>
              <a:ext uri="{FF2B5EF4-FFF2-40B4-BE49-F238E27FC236}">
                <a16:creationId xmlns:a16="http://schemas.microsoft.com/office/drawing/2014/main" id="{C951A05B-1A1E-6158-1AA1-6A3FF1C6123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96000" y="699516"/>
            <a:ext cx="5458968" cy="5458968"/>
          </a:xfrm>
          <a:prstGeom prst="rect">
            <a:avLst/>
          </a:prstGeom>
        </p:spPr>
      </p:pic>
    </p:spTree>
    <p:extLst>
      <p:ext uri="{BB962C8B-B14F-4D97-AF65-F5344CB8AC3E}">
        <p14:creationId xmlns:p14="http://schemas.microsoft.com/office/powerpoint/2010/main" val="6468430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6">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8">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c 10">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3" name="Oval 12">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Rectangle 1">
            <a:extLst>
              <a:ext uri="{FF2B5EF4-FFF2-40B4-BE49-F238E27FC236}">
                <a16:creationId xmlns:a16="http://schemas.microsoft.com/office/drawing/2014/main" id="{703771C3-5B2E-4E47-9F46-F0D15B9C9FE6}"/>
              </a:ext>
            </a:extLst>
          </p:cNvPr>
          <p:cNvSpPr/>
          <p:nvPr/>
        </p:nvSpPr>
        <p:spPr>
          <a:xfrm>
            <a:off x="6827915" y="2433711"/>
            <a:ext cx="4078635" cy="3027603"/>
          </a:xfrm>
          <a:prstGeom prst="rect">
            <a:avLst/>
          </a:prstGeom>
        </p:spPr>
        <p:txBody>
          <a:bodyPr vert="horz" lIns="91440" tIns="45720" rIns="91440" bIns="45720" rtlCol="0">
            <a:normAutofit/>
          </a:bodyPr>
          <a:lstStyle/>
          <a:p>
            <a:pPr indent="-228600">
              <a:lnSpc>
                <a:spcPct val="90000"/>
              </a:lnSpc>
              <a:spcAft>
                <a:spcPts val="600"/>
              </a:spcAft>
              <a:buFont typeface="Arial" panose="020B0604020202020204" pitchFamily="34" charset="0"/>
              <a:buChar char="•"/>
            </a:pPr>
            <a:r>
              <a:rPr lang="en-US" sz="4000" dirty="0"/>
              <a:t>KEALEBOGA</a:t>
            </a:r>
          </a:p>
          <a:p>
            <a:pPr indent="-228600">
              <a:lnSpc>
                <a:spcPct val="90000"/>
              </a:lnSpc>
              <a:spcAft>
                <a:spcPts val="600"/>
              </a:spcAft>
              <a:buFont typeface="Arial" panose="020B0604020202020204" pitchFamily="34" charset="0"/>
              <a:buChar char="•"/>
            </a:pPr>
            <a:r>
              <a:rPr lang="en-US" sz="4000" dirty="0"/>
              <a:t>THANK YOU</a:t>
            </a:r>
          </a:p>
          <a:p>
            <a:pPr indent="-228600">
              <a:lnSpc>
                <a:spcPct val="90000"/>
              </a:lnSpc>
              <a:spcAft>
                <a:spcPts val="600"/>
              </a:spcAft>
              <a:buFont typeface="Arial" panose="020B0604020202020204" pitchFamily="34" charset="0"/>
              <a:buChar char="•"/>
            </a:pPr>
            <a:r>
              <a:rPr lang="en-US" sz="4000" dirty="0"/>
              <a:t>SIYABONGA</a:t>
            </a:r>
          </a:p>
        </p:txBody>
      </p:sp>
    </p:spTree>
    <p:extLst>
      <p:ext uri="{BB962C8B-B14F-4D97-AF65-F5344CB8AC3E}">
        <p14:creationId xmlns:p14="http://schemas.microsoft.com/office/powerpoint/2010/main" val="360706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9F6F39C2-8746-4599-843B-CED156C408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5D714AD-9E94-4752-AA45-D4B0EAAB5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4652"/>
            <a:ext cx="4444163" cy="6323347"/>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ACAA67D-1CA3-4411-ACA3-616FA38E6A24}"/>
              </a:ext>
            </a:extLst>
          </p:cNvPr>
          <p:cNvSpPr>
            <a:spLocks noGrp="1"/>
          </p:cNvSpPr>
          <p:nvPr>
            <p:ph type="title"/>
          </p:nvPr>
        </p:nvSpPr>
        <p:spPr>
          <a:xfrm>
            <a:off x="599411" y="767258"/>
            <a:ext cx="3209335" cy="5323484"/>
          </a:xfrm>
        </p:spPr>
        <p:txBody>
          <a:bodyPr>
            <a:normAutofit/>
          </a:bodyPr>
          <a:lstStyle/>
          <a:p>
            <a:pPr algn="ctr"/>
            <a:br>
              <a:rPr lang="en-US" sz="2800" b="1" dirty="0">
                <a:solidFill>
                  <a:schemeClr val="bg1"/>
                </a:solidFill>
              </a:rPr>
            </a:br>
            <a:r>
              <a:rPr lang="en-US" sz="2800" b="1" dirty="0">
                <a:solidFill>
                  <a:schemeClr val="bg1"/>
                </a:solidFill>
              </a:rPr>
              <a:t>TOPIC: Employee Health and Wellness Performance Indicators for the Gauteng Department of Health</a:t>
            </a:r>
            <a:br>
              <a:rPr lang="en-US" sz="2800" dirty="0">
                <a:solidFill>
                  <a:schemeClr val="bg1"/>
                </a:solidFill>
              </a:rPr>
            </a:br>
            <a:endParaRPr lang="en-US" sz="2800" dirty="0">
              <a:solidFill>
                <a:schemeClr val="bg1"/>
              </a:solidFill>
            </a:endParaRPr>
          </a:p>
        </p:txBody>
      </p:sp>
      <p:sp>
        <p:nvSpPr>
          <p:cNvPr id="24" name="Rectangle 23">
            <a:extLst>
              <a:ext uri="{FF2B5EF4-FFF2-40B4-BE49-F238E27FC236}">
                <a16:creationId xmlns:a16="http://schemas.microsoft.com/office/drawing/2014/main" id="{7FF89E09-42FB-4694-96E4-95652B1D83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983158" y="3396997"/>
            <a:ext cx="6858002"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25D3C032-881F-4579-A4BF-0FA966E9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470645"/>
            <a:ext cx="12192000"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EAB0846C-6CDC-A520-A20D-FFDB9AA3FDA6}"/>
              </a:ext>
            </a:extLst>
          </p:cNvPr>
          <p:cNvGraphicFramePr>
            <a:graphicFrameLocks noGrp="1"/>
          </p:cNvGraphicFramePr>
          <p:nvPr>
            <p:ph idx="1"/>
            <p:extLst>
              <p:ext uri="{D42A27DB-BD31-4B8C-83A1-F6EECF244321}">
                <p14:modId xmlns:p14="http://schemas.microsoft.com/office/powerpoint/2010/main" val="3925606093"/>
              </p:ext>
            </p:extLst>
          </p:nvPr>
        </p:nvGraphicFramePr>
        <p:xfrm>
          <a:off x="5242917" y="1005298"/>
          <a:ext cx="6422901" cy="50854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116107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A2ACCD-5646-4037-83F1-5EA4577AC490}"/>
              </a:ext>
            </a:extLst>
          </p:cNvPr>
          <p:cNvSpPr>
            <a:spLocks noGrp="1"/>
          </p:cNvSpPr>
          <p:nvPr>
            <p:ph type="title"/>
          </p:nvPr>
        </p:nvSpPr>
        <p:spPr>
          <a:xfrm>
            <a:off x="1171074" y="1396686"/>
            <a:ext cx="3240506" cy="4064628"/>
          </a:xfrm>
        </p:spPr>
        <p:txBody>
          <a:bodyPr>
            <a:normAutofit/>
          </a:bodyPr>
          <a:lstStyle/>
          <a:p>
            <a:r>
              <a:rPr lang="en-ZA" sz="3100" b="1">
                <a:solidFill>
                  <a:srgbClr val="FFFFFF"/>
                </a:solidFill>
                <a:latin typeface="Arial" panose="020B0604020202020204" pitchFamily="34" charset="0"/>
                <a:cs typeface="Arial" panose="020B0604020202020204" pitchFamily="34" charset="0"/>
              </a:rPr>
              <a:t>BACKGROUND</a:t>
            </a:r>
            <a:endParaRPr lang="en-US" sz="3100">
              <a:solidFill>
                <a:srgbClr val="FFFFFF"/>
              </a:solidFill>
            </a:endParaRPr>
          </a:p>
        </p:txBody>
      </p:sp>
      <p:sp>
        <p:nvSpPr>
          <p:cNvPr id="17"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EF3997BA-E224-4D84-AB81-4A2899A636B1}"/>
              </a:ext>
            </a:extLst>
          </p:cNvPr>
          <p:cNvSpPr>
            <a:spLocks noGrp="1"/>
          </p:cNvSpPr>
          <p:nvPr>
            <p:ph idx="1"/>
          </p:nvPr>
        </p:nvSpPr>
        <p:spPr>
          <a:xfrm>
            <a:off x="5370153" y="395780"/>
            <a:ext cx="6502979" cy="5822139"/>
          </a:xfrm>
        </p:spPr>
        <p:txBody>
          <a:bodyPr>
            <a:normAutofit lnSpcReduction="10000"/>
          </a:bodyPr>
          <a:lstStyle/>
          <a:p>
            <a:pPr marL="285750" indent="-285750">
              <a:buFont typeface="Wingdings" panose="05000000000000000000" pitchFamily="2" charset="2"/>
              <a:buChar char="Ø"/>
            </a:pPr>
            <a:r>
              <a:rPr lang="af-ZA" sz="2400" dirty="0">
                <a:latin typeface="+mj-lt"/>
              </a:rPr>
              <a:t>The study was conducted at Gauteng Department of Health(GDOH) facilities,</a:t>
            </a:r>
          </a:p>
          <a:p>
            <a:pPr marL="285750" indent="-285750">
              <a:buFont typeface="Wingdings" panose="05000000000000000000" pitchFamily="2" charset="2"/>
              <a:buChar char="Ø"/>
            </a:pPr>
            <a:r>
              <a:rPr lang="en-GB" sz="2400" dirty="0">
                <a:latin typeface="+mj-lt"/>
              </a:rPr>
              <a:t>The study focuses on the identification of programme performance Indicators, as there are no prescribed indicators that the government and private sector in South Africa are reporting on. </a:t>
            </a:r>
            <a:endParaRPr lang="af-ZA" sz="2400" dirty="0">
              <a:latin typeface="+mj-lt"/>
            </a:endParaRPr>
          </a:p>
          <a:p>
            <a:pPr marL="285750" indent="-285750">
              <a:buFont typeface="Wingdings" panose="05000000000000000000" pitchFamily="2" charset="2"/>
              <a:buChar char="Ø"/>
            </a:pPr>
            <a:r>
              <a:rPr lang="af-ZA" sz="2400" dirty="0">
                <a:latin typeface="+mj-lt"/>
              </a:rPr>
              <a:t>GDOH has a total staff component of 78 000, ranging from medical professors to unskilled workers.</a:t>
            </a:r>
          </a:p>
          <a:p>
            <a:pPr marL="285750" indent="-285750">
              <a:buFont typeface="Wingdings" panose="05000000000000000000" pitchFamily="2" charset="2"/>
              <a:buChar char="Ø"/>
            </a:pPr>
            <a:r>
              <a:rPr lang="af-ZA" sz="2400" dirty="0">
                <a:latin typeface="+mj-lt"/>
              </a:rPr>
              <a:t> The workplace environment is complex, and employees face various environmental, health and wellness challenges.</a:t>
            </a:r>
          </a:p>
          <a:p>
            <a:pPr marL="285750" indent="-285750">
              <a:buFont typeface="Wingdings" panose="05000000000000000000" pitchFamily="2" charset="2"/>
              <a:buChar char="Ø"/>
            </a:pPr>
            <a:r>
              <a:rPr lang="af-ZA" sz="2400" dirty="0">
                <a:latin typeface="+mj-lt"/>
              </a:rPr>
              <a:t> such as workplace trauma, violence, staff shortages, HIV and AIDS, and increasing occurrence of workplace disputes and conflicts. Gauteng Provincial Government, </a:t>
            </a:r>
            <a:r>
              <a:rPr lang="af-ZA" sz="1800" dirty="0">
                <a:latin typeface="+mj-lt"/>
              </a:rPr>
              <a:t>(2008). </a:t>
            </a:r>
          </a:p>
          <a:p>
            <a:endParaRPr lang="en-US" sz="1800" dirty="0"/>
          </a:p>
        </p:txBody>
      </p:sp>
    </p:spTree>
    <p:extLst>
      <p:ext uri="{BB962C8B-B14F-4D97-AF65-F5344CB8AC3E}">
        <p14:creationId xmlns:p14="http://schemas.microsoft.com/office/powerpoint/2010/main" val="754966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A2ACCD-5646-4037-83F1-5EA4577AC490}"/>
              </a:ext>
            </a:extLst>
          </p:cNvPr>
          <p:cNvSpPr>
            <a:spLocks noGrp="1"/>
          </p:cNvSpPr>
          <p:nvPr>
            <p:ph type="title"/>
          </p:nvPr>
        </p:nvSpPr>
        <p:spPr>
          <a:xfrm>
            <a:off x="466722" y="586855"/>
            <a:ext cx="3201366" cy="3387497"/>
          </a:xfrm>
        </p:spPr>
        <p:txBody>
          <a:bodyPr anchor="b">
            <a:normAutofit/>
          </a:bodyPr>
          <a:lstStyle/>
          <a:p>
            <a:pPr algn="r"/>
            <a:r>
              <a:rPr lang="en-US" b="1" dirty="0">
                <a:solidFill>
                  <a:srgbClr val="FFFFFF"/>
                </a:solidFill>
              </a:rPr>
              <a:t>PURPOSE</a:t>
            </a:r>
            <a:endParaRPr lang="en-US" dirty="0">
              <a:solidFill>
                <a:srgbClr val="FFFFFF"/>
              </a:solidFill>
            </a:endParaRPr>
          </a:p>
        </p:txBody>
      </p:sp>
      <p:sp>
        <p:nvSpPr>
          <p:cNvPr id="3" name="Content Placeholder 2">
            <a:extLst>
              <a:ext uri="{FF2B5EF4-FFF2-40B4-BE49-F238E27FC236}">
                <a16:creationId xmlns:a16="http://schemas.microsoft.com/office/drawing/2014/main" id="{EF3997BA-E224-4D84-AB81-4A2899A636B1}"/>
              </a:ext>
            </a:extLst>
          </p:cNvPr>
          <p:cNvSpPr>
            <a:spLocks noGrp="1"/>
          </p:cNvSpPr>
          <p:nvPr>
            <p:ph idx="1"/>
          </p:nvPr>
        </p:nvSpPr>
        <p:spPr>
          <a:xfrm>
            <a:off x="4810259" y="511388"/>
            <a:ext cx="6555347" cy="6156698"/>
          </a:xfrm>
        </p:spPr>
        <p:txBody>
          <a:bodyPr anchor="ctr">
            <a:normAutofit/>
          </a:bodyPr>
          <a:lstStyle/>
          <a:p>
            <a:pPr marL="285750" indent="-285750">
              <a:buFont typeface="Wingdings" panose="05000000000000000000" pitchFamily="2" charset="2"/>
              <a:buChar char="Ø"/>
            </a:pPr>
            <a:r>
              <a:rPr lang="en-GB" dirty="0">
                <a:latin typeface="+mj-lt"/>
              </a:rPr>
              <a:t>The study was to establish the best performance indicators for GDOH by means of a pilot study within three health care business units namely (unit A, B &amp; C). </a:t>
            </a:r>
          </a:p>
          <a:p>
            <a:pPr marL="285750" indent="-285750">
              <a:buFont typeface="Wingdings" panose="05000000000000000000" pitchFamily="2" charset="2"/>
              <a:buChar char="Ø"/>
            </a:pPr>
            <a:r>
              <a:rPr lang="af-ZA" dirty="0">
                <a:latin typeface="+mj-lt"/>
              </a:rPr>
              <a:t>This study did not involve the total population.</a:t>
            </a:r>
          </a:p>
          <a:p>
            <a:pPr marL="285750" indent="-285750">
              <a:buFont typeface="Wingdings" panose="05000000000000000000" pitchFamily="2" charset="2"/>
              <a:buChar char="Ø"/>
            </a:pPr>
            <a:r>
              <a:rPr lang="af-ZA" dirty="0">
                <a:latin typeface="+mj-lt"/>
              </a:rPr>
              <a:t>The purpose of this article was to investigate whether a range of objective workplace indicators together with subjective factors work engagement and psychological capacity significantly predicted the general well-being of employees at three Healthcare facilities at the GDOH.</a:t>
            </a:r>
          </a:p>
          <a:p>
            <a:pPr marL="0" indent="0">
              <a:buNone/>
            </a:pPr>
            <a:endParaRPr lang="en-US" sz="2000" dirty="0"/>
          </a:p>
        </p:txBody>
      </p:sp>
    </p:spTree>
    <p:extLst>
      <p:ext uri="{BB962C8B-B14F-4D97-AF65-F5344CB8AC3E}">
        <p14:creationId xmlns:p14="http://schemas.microsoft.com/office/powerpoint/2010/main" val="3756030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28AE7F92-3954-416F-282D-EF15A835E6C4}"/>
              </a:ext>
            </a:extLst>
          </p:cNvPr>
          <p:cNvPicPr>
            <a:picLocks noChangeAspect="1"/>
          </p:cNvPicPr>
          <p:nvPr/>
        </p:nvPicPr>
        <p:blipFill rotWithShape="1">
          <a:blip r:embed="rId2">
            <a:duotone>
              <a:schemeClr val="bg2">
                <a:shade val="45000"/>
                <a:satMod val="135000"/>
              </a:schemeClr>
              <a:prstClr val="white"/>
            </a:duotone>
          </a:blip>
          <a:srcRect t="15413"/>
          <a:stretch/>
        </p:blipFill>
        <p:spPr>
          <a:xfrm>
            <a:off x="20" y="10"/>
            <a:ext cx="12191980" cy="6857990"/>
          </a:xfrm>
          <a:prstGeom prst="rect">
            <a:avLst/>
          </a:prstGeom>
        </p:spPr>
      </p:pic>
      <p:sp>
        <p:nvSpPr>
          <p:cNvPr id="17" name="Rectangle 16">
            <a:extLst>
              <a:ext uri="{FF2B5EF4-FFF2-40B4-BE49-F238E27FC236}">
                <a16:creationId xmlns:a16="http://schemas.microsoft.com/office/drawing/2014/main" id="{B50AB553-2A96-4A92-96F2-93548E096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A2ACCD-5646-4037-83F1-5EA4577AC490}"/>
              </a:ext>
            </a:extLst>
          </p:cNvPr>
          <p:cNvSpPr>
            <a:spLocks noGrp="1"/>
          </p:cNvSpPr>
          <p:nvPr>
            <p:ph type="title"/>
          </p:nvPr>
        </p:nvSpPr>
        <p:spPr>
          <a:xfrm>
            <a:off x="838200" y="365125"/>
            <a:ext cx="10515600" cy="1325563"/>
          </a:xfrm>
        </p:spPr>
        <p:txBody>
          <a:bodyPr>
            <a:normAutofit/>
          </a:bodyPr>
          <a:lstStyle/>
          <a:p>
            <a:r>
              <a:rPr lang="en-US" b="1" dirty="0"/>
              <a:t>STUDY DESIGN</a:t>
            </a:r>
            <a:endParaRPr lang="en-US"/>
          </a:p>
        </p:txBody>
      </p:sp>
      <p:graphicFrame>
        <p:nvGraphicFramePr>
          <p:cNvPr id="5" name="Content Placeholder 2">
            <a:extLst>
              <a:ext uri="{FF2B5EF4-FFF2-40B4-BE49-F238E27FC236}">
                <a16:creationId xmlns:a16="http://schemas.microsoft.com/office/drawing/2014/main" id="{BFAFC4F2-40D7-E206-534E-49095329B17B}"/>
              </a:ext>
            </a:extLst>
          </p:cNvPr>
          <p:cNvGraphicFramePr>
            <a:graphicFrameLocks noGrp="1"/>
          </p:cNvGraphicFramePr>
          <p:nvPr>
            <p:ph idx="1"/>
            <p:extLst>
              <p:ext uri="{D42A27DB-BD31-4B8C-83A1-F6EECF244321}">
                <p14:modId xmlns:p14="http://schemas.microsoft.com/office/powerpoint/2010/main" val="3229391751"/>
              </p:ext>
            </p:extLst>
          </p:nvPr>
        </p:nvGraphicFramePr>
        <p:xfrm>
          <a:off x="838199" y="1445797"/>
          <a:ext cx="10992729" cy="504707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90882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2ACCD-5646-4037-83F1-5EA4577AC490}"/>
              </a:ext>
            </a:extLst>
          </p:cNvPr>
          <p:cNvSpPr>
            <a:spLocks noGrp="1"/>
          </p:cNvSpPr>
          <p:nvPr>
            <p:ph type="title"/>
          </p:nvPr>
        </p:nvSpPr>
        <p:spPr>
          <a:xfrm>
            <a:off x="126608" y="0"/>
            <a:ext cx="11227191" cy="681037"/>
          </a:xfrm>
        </p:spPr>
        <p:txBody>
          <a:bodyPr>
            <a:normAutofit fontScale="90000"/>
          </a:bodyPr>
          <a:lstStyle/>
          <a:p>
            <a:r>
              <a:rPr lang="en-US" dirty="0"/>
              <a:t>RESEARCH QUESTIONS</a:t>
            </a:r>
          </a:p>
        </p:txBody>
      </p:sp>
      <p:graphicFrame>
        <p:nvGraphicFramePr>
          <p:cNvPr id="9" name="Content Placeholder 2">
            <a:extLst>
              <a:ext uri="{FF2B5EF4-FFF2-40B4-BE49-F238E27FC236}">
                <a16:creationId xmlns:a16="http://schemas.microsoft.com/office/drawing/2014/main" id="{C4049DDC-9836-AB45-F197-FF81BCA8F3C8}"/>
              </a:ext>
            </a:extLst>
          </p:cNvPr>
          <p:cNvGraphicFramePr>
            <a:graphicFrameLocks noGrp="1"/>
          </p:cNvGraphicFramePr>
          <p:nvPr>
            <p:ph idx="1"/>
            <p:extLst>
              <p:ext uri="{D42A27DB-BD31-4B8C-83A1-F6EECF244321}">
                <p14:modId xmlns:p14="http://schemas.microsoft.com/office/powerpoint/2010/main" val="938634810"/>
              </p:ext>
            </p:extLst>
          </p:nvPr>
        </p:nvGraphicFramePr>
        <p:xfrm>
          <a:off x="126607" y="681036"/>
          <a:ext cx="11938785" cy="6176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762123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A2ACCD-5646-4037-83F1-5EA4577AC490}"/>
              </a:ext>
            </a:extLst>
          </p:cNvPr>
          <p:cNvSpPr>
            <a:spLocks noGrp="1"/>
          </p:cNvSpPr>
          <p:nvPr>
            <p:ph type="title"/>
          </p:nvPr>
        </p:nvSpPr>
        <p:spPr>
          <a:xfrm>
            <a:off x="1075767" y="1188637"/>
            <a:ext cx="2988234" cy="4480726"/>
          </a:xfrm>
        </p:spPr>
        <p:txBody>
          <a:bodyPr>
            <a:normAutofit/>
          </a:bodyPr>
          <a:lstStyle/>
          <a:p>
            <a:pPr algn="r"/>
            <a:r>
              <a:rPr lang="en-US" sz="3100" b="1"/>
              <a:t>METHODOLOGY AND APPROACH</a:t>
            </a:r>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F3997BA-E224-4D84-AB81-4A2899A636B1}"/>
              </a:ext>
            </a:extLst>
          </p:cNvPr>
          <p:cNvSpPr>
            <a:spLocks noGrp="1"/>
          </p:cNvSpPr>
          <p:nvPr>
            <p:ph idx="1"/>
          </p:nvPr>
        </p:nvSpPr>
        <p:spPr>
          <a:xfrm>
            <a:off x="5255259" y="623275"/>
            <a:ext cx="6291564" cy="6234725"/>
          </a:xfrm>
        </p:spPr>
        <p:txBody>
          <a:bodyPr anchor="ctr">
            <a:normAutofit/>
          </a:bodyPr>
          <a:lstStyle/>
          <a:p>
            <a:pPr marL="285750" indent="-285750">
              <a:buFont typeface="Wingdings" panose="05000000000000000000" pitchFamily="2" charset="2"/>
              <a:buChar char="Ø"/>
            </a:pPr>
            <a:r>
              <a:rPr lang="af-ZA" sz="1800" dirty="0">
                <a:latin typeface="+mj-lt"/>
              </a:rPr>
              <a:t>The three business units were selected-budget spending on the internal wellness programme.</a:t>
            </a:r>
          </a:p>
          <a:p>
            <a:pPr marL="285750" indent="-285750">
              <a:buFont typeface="Wingdings" panose="05000000000000000000" pitchFamily="2" charset="2"/>
              <a:buChar char="Ø"/>
            </a:pPr>
            <a:r>
              <a:rPr lang="af-ZA" sz="1800" dirty="0">
                <a:latin typeface="+mj-lt"/>
              </a:rPr>
              <a:t>They were divided into a low-budget (A), medium budget (B) and high-budget (C) category.</a:t>
            </a:r>
          </a:p>
          <a:p>
            <a:pPr marL="285750" indent="-285750">
              <a:buClrTx/>
              <a:buFont typeface="Wingdings" panose="05000000000000000000" pitchFamily="2" charset="2"/>
              <a:buChar char="Ø"/>
            </a:pPr>
            <a:r>
              <a:rPr lang="af-ZA" sz="1800" dirty="0">
                <a:latin typeface="+mj-lt"/>
              </a:rPr>
              <a:t>For example, budget size could be determined by the number of wellness events held annually, </a:t>
            </a:r>
          </a:p>
          <a:p>
            <a:pPr marL="285750" indent="-285750">
              <a:buClrTx/>
              <a:buFont typeface="Wingdings" panose="05000000000000000000" pitchFamily="2" charset="2"/>
              <a:buChar char="Ø"/>
            </a:pPr>
            <a:r>
              <a:rPr lang="af-ZA" sz="1800" dirty="0">
                <a:latin typeface="+mj-lt"/>
              </a:rPr>
              <a:t>whether the unit could afford to appoint a Wellness Coordinator and whether provide direct services such a Wellness Clinic Services and Workplace interventions were affordable.</a:t>
            </a:r>
          </a:p>
          <a:p>
            <a:pPr marL="285750" indent="-285750">
              <a:buClrTx/>
              <a:buFont typeface="Wingdings" panose="05000000000000000000" pitchFamily="2" charset="2"/>
              <a:buChar char="Ø"/>
            </a:pPr>
            <a:r>
              <a:rPr lang="af-ZA" sz="1800" dirty="0">
                <a:latin typeface="+mj-lt"/>
              </a:rPr>
              <a:t>The study utilised a survey instrument -three constructs of measurement, namely Psychological Capacity, Work Engagement and General Well being. </a:t>
            </a:r>
          </a:p>
          <a:p>
            <a:pPr marL="285750" indent="-285750">
              <a:buClrTx/>
              <a:buFont typeface="Wingdings" panose="05000000000000000000" pitchFamily="2" charset="2"/>
              <a:buChar char="Ø"/>
            </a:pPr>
            <a:r>
              <a:rPr lang="af-ZA" sz="1800" dirty="0">
                <a:latin typeface="+mj-lt"/>
              </a:rPr>
              <a:t>Psychological capacity was measured utilizing the PCQ-24 (PsyCap), Work engagement using the Utrecht Work Engagement instrument (UWES) and well-being using the Psychological General Well-being Scale (PGWBI). </a:t>
            </a:r>
          </a:p>
          <a:p>
            <a:pPr marL="0" indent="0">
              <a:buNone/>
            </a:pPr>
            <a:endParaRPr lang="af-ZA" sz="1100" dirty="0"/>
          </a:p>
          <a:p>
            <a:pPr marL="285750" indent="-285750">
              <a:buClrTx/>
              <a:buFont typeface="Wingdings" panose="05000000000000000000" pitchFamily="2" charset="2"/>
              <a:buChar char="Ø"/>
            </a:pPr>
            <a:endParaRPr lang="af-ZA" sz="1100" dirty="0"/>
          </a:p>
          <a:p>
            <a:endParaRPr lang="en-US" sz="1100" dirty="0"/>
          </a:p>
        </p:txBody>
      </p:sp>
    </p:spTree>
    <p:extLst>
      <p:ext uri="{BB962C8B-B14F-4D97-AF65-F5344CB8AC3E}">
        <p14:creationId xmlns:p14="http://schemas.microsoft.com/office/powerpoint/2010/main" val="3953093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AD318CC-E2A8-4E27-9548-A047A78999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A2ACCD-5646-4037-83F1-5EA4577AC490}"/>
              </a:ext>
            </a:extLst>
          </p:cNvPr>
          <p:cNvSpPr>
            <a:spLocks noGrp="1"/>
          </p:cNvSpPr>
          <p:nvPr>
            <p:ph type="title"/>
          </p:nvPr>
        </p:nvSpPr>
        <p:spPr>
          <a:xfrm>
            <a:off x="645065" y="1463040"/>
            <a:ext cx="3796306" cy="2690949"/>
          </a:xfrm>
        </p:spPr>
        <p:txBody>
          <a:bodyPr anchor="t">
            <a:normAutofit/>
          </a:bodyPr>
          <a:lstStyle/>
          <a:p>
            <a:r>
              <a:rPr lang="en-US" b="1" dirty="0"/>
              <a:t>METHODOLOGY AND APPROACH</a:t>
            </a:r>
          </a:p>
        </p:txBody>
      </p:sp>
      <p:grpSp>
        <p:nvGrpSpPr>
          <p:cNvPr id="16" name="Group 9">
            <a:extLst>
              <a:ext uri="{FF2B5EF4-FFF2-40B4-BE49-F238E27FC236}">
                <a16:creationId xmlns:a16="http://schemas.microsoft.com/office/drawing/2014/main" id="{B14B560F-9DD7-4302-A60B-EBD3EF59B0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9667" y="4415246"/>
            <a:ext cx="11982332" cy="2087795"/>
            <a:chOff x="143163" y="5763486"/>
            <a:chExt cx="11982332" cy="739555"/>
          </a:xfrm>
        </p:grpSpPr>
        <p:sp>
          <p:nvSpPr>
            <p:cNvPr id="11" name="Rectangle 10">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357444" y="5763486"/>
              <a:ext cx="11768051" cy="7395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1">
              <a:extLst>
                <a:ext uri="{FF2B5EF4-FFF2-40B4-BE49-F238E27FC236}">
                  <a16:creationId xmlns:a16="http://schemas.microsoft.com/office/drawing/2014/main" id="{C21D6966-343E-49AC-A026-D2497E0C3CA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43163" y="5763486"/>
              <a:ext cx="1" cy="73955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8" name="Rectangle 13">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3706" y="587829"/>
            <a:ext cx="6505300" cy="56823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F3997BA-E224-4D84-AB81-4A2899A636B1}"/>
              </a:ext>
            </a:extLst>
          </p:cNvPr>
          <p:cNvSpPr>
            <a:spLocks noGrp="1"/>
          </p:cNvSpPr>
          <p:nvPr>
            <p:ph idx="1"/>
          </p:nvPr>
        </p:nvSpPr>
        <p:spPr>
          <a:xfrm>
            <a:off x="5627077" y="942535"/>
            <a:ext cx="6011929" cy="5327636"/>
          </a:xfrm>
        </p:spPr>
        <p:txBody>
          <a:bodyPr anchor="t">
            <a:normAutofit lnSpcReduction="10000"/>
          </a:bodyPr>
          <a:lstStyle/>
          <a:p>
            <a:pPr marL="285750" indent="-285750">
              <a:buFont typeface="Wingdings" panose="05000000000000000000" pitchFamily="2" charset="2"/>
              <a:buChar char="Ø"/>
            </a:pPr>
            <a:r>
              <a:rPr lang="af-ZA" sz="1600" b="1" dirty="0">
                <a:latin typeface="+mj-lt"/>
              </a:rPr>
              <a:t>These are set of performance indicators data that were obtainable per business unit:</a:t>
            </a:r>
            <a:endParaRPr lang="en-US" sz="1600" b="1" dirty="0">
              <a:latin typeface="+mj-lt"/>
            </a:endParaRPr>
          </a:p>
          <a:p>
            <a:pPr marL="285750" indent="-285750">
              <a:buFont typeface="Wingdings" panose="05000000000000000000" pitchFamily="2" charset="2"/>
              <a:buChar char="Ø"/>
            </a:pPr>
            <a:r>
              <a:rPr lang="en-GB" sz="1600" dirty="0">
                <a:latin typeface="+mj-lt"/>
              </a:rPr>
              <a:t>Budget allocation per business unit as well as EH&amp;W direct and indirect costs per unit.</a:t>
            </a:r>
            <a:endParaRPr lang="en-US" sz="1600" dirty="0">
              <a:latin typeface="+mj-lt"/>
            </a:endParaRPr>
          </a:p>
          <a:p>
            <a:pPr marL="285750" indent="-285750">
              <a:buFont typeface="Wingdings" panose="05000000000000000000" pitchFamily="2" charset="2"/>
              <a:buChar char="Ø"/>
            </a:pPr>
            <a:r>
              <a:rPr lang="en-GB" sz="1600" dirty="0">
                <a:latin typeface="+mj-lt"/>
              </a:rPr>
              <a:t>Presence of a wellness coordinator or not. </a:t>
            </a:r>
            <a:endParaRPr lang="en-US" sz="1600" dirty="0">
              <a:latin typeface="+mj-lt"/>
            </a:endParaRPr>
          </a:p>
          <a:p>
            <a:pPr marL="285750" indent="-285750">
              <a:buFont typeface="Wingdings" panose="05000000000000000000" pitchFamily="2" charset="2"/>
              <a:buChar char="Ø"/>
            </a:pPr>
            <a:r>
              <a:rPr lang="en-GB" sz="1600" dirty="0">
                <a:latin typeface="+mj-lt"/>
              </a:rPr>
              <a:t>The number of preventative programmes presented over a period of one year</a:t>
            </a:r>
          </a:p>
          <a:p>
            <a:pPr marL="285750" indent="-285750">
              <a:buFont typeface="Wingdings" panose="05000000000000000000" pitchFamily="2" charset="2"/>
              <a:buChar char="Ø"/>
            </a:pPr>
            <a:r>
              <a:rPr lang="en-GB" sz="1600" dirty="0">
                <a:latin typeface="+mj-lt"/>
              </a:rPr>
              <a:t>Work attendance figures versus absenteeism (ratios are included),</a:t>
            </a:r>
            <a:endParaRPr lang="en-US" sz="1600" dirty="0">
              <a:latin typeface="+mj-lt"/>
            </a:endParaRPr>
          </a:p>
          <a:p>
            <a:pPr marL="285750" indent="-285750">
              <a:buFont typeface="Wingdings" panose="05000000000000000000" pitchFamily="2" charset="2"/>
              <a:buChar char="Ø"/>
            </a:pPr>
            <a:r>
              <a:rPr lang="en-GB" sz="1600" dirty="0">
                <a:latin typeface="+mj-lt"/>
              </a:rPr>
              <a:t>Staff attendance records of wellness events,</a:t>
            </a:r>
            <a:endParaRPr lang="en-US" sz="1600" dirty="0">
              <a:latin typeface="+mj-lt"/>
            </a:endParaRPr>
          </a:p>
          <a:p>
            <a:pPr marL="285750" indent="-285750">
              <a:buFont typeface="Wingdings" panose="05000000000000000000" pitchFamily="2" charset="2"/>
              <a:buChar char="Ø"/>
            </a:pPr>
            <a:r>
              <a:rPr lang="en-GB" sz="1600" dirty="0">
                <a:latin typeface="+mj-lt"/>
              </a:rPr>
              <a:t>Number of cases seen by the EH&amp;W, number of successful case closures.</a:t>
            </a:r>
            <a:endParaRPr lang="en-US" sz="1600" dirty="0">
              <a:latin typeface="+mj-lt"/>
            </a:endParaRPr>
          </a:p>
          <a:p>
            <a:pPr marL="285750" indent="-285750">
              <a:buFont typeface="Wingdings" panose="05000000000000000000" pitchFamily="2" charset="2"/>
              <a:buChar char="Ø"/>
            </a:pPr>
            <a:r>
              <a:rPr lang="en-GB" sz="1600" dirty="0">
                <a:latin typeface="+mj-lt"/>
              </a:rPr>
              <a:t>Number of HIV/Aids cases counselled during a period.</a:t>
            </a:r>
            <a:endParaRPr lang="en-US" sz="1600" dirty="0">
              <a:latin typeface="+mj-lt"/>
            </a:endParaRPr>
          </a:p>
          <a:p>
            <a:pPr marL="285750" indent="-285750">
              <a:buFont typeface="Wingdings" panose="05000000000000000000" pitchFamily="2" charset="2"/>
              <a:buChar char="Ø"/>
            </a:pPr>
            <a:r>
              <a:rPr lang="en-ZA" sz="1600" dirty="0">
                <a:latin typeface="+mj-lt"/>
              </a:rPr>
              <a:t>The accuracy of data was significantly different from one unit to the next, indicating the following variations :-</a:t>
            </a:r>
            <a:endParaRPr lang="en-US" sz="1600" dirty="0">
              <a:latin typeface="+mj-lt"/>
            </a:endParaRPr>
          </a:p>
          <a:p>
            <a:pPr marL="285750" indent="-285750">
              <a:buFont typeface="Wingdings" panose="05000000000000000000" pitchFamily="2" charset="2"/>
              <a:buChar char="Ø"/>
            </a:pPr>
            <a:r>
              <a:rPr lang="af-ZA" sz="1600" dirty="0">
                <a:latin typeface="+mj-lt"/>
              </a:rPr>
              <a:t>Employees actively utilising the wellness programme in business Unit C as it appears to have the most resources (wellness coordinator, wellness centre and there are two nurses in the clinic).</a:t>
            </a:r>
          </a:p>
          <a:p>
            <a:pPr marL="285750" indent="-285750">
              <a:buFont typeface="Wingdings" panose="05000000000000000000" pitchFamily="2" charset="2"/>
              <a:buChar char="Ø"/>
            </a:pPr>
            <a:r>
              <a:rPr lang="af-ZA" sz="1600" dirty="0">
                <a:latin typeface="+mj-lt"/>
              </a:rPr>
              <a:t>We hypothesized that the Wellness Programme budget had a significant impact on how the Wellness Programme was structured, </a:t>
            </a:r>
          </a:p>
          <a:p>
            <a:pPr marL="0" indent="0">
              <a:buNone/>
            </a:pPr>
            <a:endParaRPr lang="af-ZA" sz="1200" dirty="0">
              <a:latin typeface="+mj-lt"/>
            </a:endParaRPr>
          </a:p>
          <a:p>
            <a:endParaRPr lang="en-US" sz="1200" dirty="0"/>
          </a:p>
        </p:txBody>
      </p:sp>
    </p:spTree>
    <p:extLst>
      <p:ext uri="{BB962C8B-B14F-4D97-AF65-F5344CB8AC3E}">
        <p14:creationId xmlns:p14="http://schemas.microsoft.com/office/powerpoint/2010/main" val="36039947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0">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diagram of a work flow&#10;&#10;Description automatically generated">
            <a:extLst>
              <a:ext uri="{FF2B5EF4-FFF2-40B4-BE49-F238E27FC236}">
                <a16:creationId xmlns:a16="http://schemas.microsoft.com/office/drawing/2014/main" id="{B0619192-20A8-4A80-BC8E-9231E53636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554" y="457200"/>
            <a:ext cx="4516906" cy="5943600"/>
          </a:xfrm>
          <a:prstGeom prst="rect">
            <a:avLst/>
          </a:prstGeom>
        </p:spPr>
      </p:pic>
      <p:graphicFrame>
        <p:nvGraphicFramePr>
          <p:cNvPr id="7" name="Table 6">
            <a:extLst>
              <a:ext uri="{FF2B5EF4-FFF2-40B4-BE49-F238E27FC236}">
                <a16:creationId xmlns:a16="http://schemas.microsoft.com/office/drawing/2014/main" id="{64E29E00-9E35-4345-B577-20F7C5EE1D63}"/>
              </a:ext>
            </a:extLst>
          </p:cNvPr>
          <p:cNvGraphicFramePr>
            <a:graphicFrameLocks noGrp="1"/>
          </p:cNvGraphicFramePr>
          <p:nvPr>
            <p:extLst>
              <p:ext uri="{D42A27DB-BD31-4B8C-83A1-F6EECF244321}">
                <p14:modId xmlns:p14="http://schemas.microsoft.com/office/powerpoint/2010/main" val="3506723336"/>
              </p:ext>
            </p:extLst>
          </p:nvPr>
        </p:nvGraphicFramePr>
        <p:xfrm>
          <a:off x="6552118" y="2959611"/>
          <a:ext cx="4919003" cy="1603717"/>
        </p:xfrm>
        <a:graphic>
          <a:graphicData uri="http://schemas.openxmlformats.org/drawingml/2006/table">
            <a:tbl>
              <a:tblPr/>
              <a:tblGrid>
                <a:gridCol w="4919003">
                  <a:extLst>
                    <a:ext uri="{9D8B030D-6E8A-4147-A177-3AD203B41FA5}">
                      <a16:colId xmlns:a16="http://schemas.microsoft.com/office/drawing/2014/main" val="1344313460"/>
                    </a:ext>
                  </a:extLst>
                </a:gridCol>
              </a:tblGrid>
              <a:tr h="1603717">
                <a:tc>
                  <a: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000" b="1" i="0" u="none" strike="noStrike" kern="1200" cap="none" spc="0" normalizeH="0" baseline="0" noProof="0" dirty="0">
                          <a:ln>
                            <a:noFill/>
                          </a:ln>
                          <a:solidFill>
                            <a:schemeClr val="bg1"/>
                          </a:solidFill>
                          <a:effectLst/>
                          <a:uLnTx/>
                          <a:uFillTx/>
                          <a:latin typeface="+mj-lt"/>
                          <a:ea typeface="+mn-ea"/>
                          <a:cs typeface="+mn-cs"/>
                        </a:rPr>
                        <a:t>Structural Equation Model reflecting best predictor variables explaining employee well-being as measured at three business units of GDOH. </a:t>
                      </a:r>
                    </a:p>
                    <a:p>
                      <a:endParaRPr lang="en-US" sz="1800" dirty="0">
                        <a:latin typeface="+mj-lt"/>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2615061842"/>
                  </a:ext>
                </a:extLst>
              </a:tr>
            </a:tbl>
          </a:graphicData>
        </a:graphic>
      </p:graphicFrame>
      <p:graphicFrame>
        <p:nvGraphicFramePr>
          <p:cNvPr id="10" name="Table 9">
            <a:extLst>
              <a:ext uri="{FF2B5EF4-FFF2-40B4-BE49-F238E27FC236}">
                <a16:creationId xmlns:a16="http://schemas.microsoft.com/office/drawing/2014/main" id="{AA9802ED-1E1B-4ECC-9298-137446F763FB}"/>
              </a:ext>
            </a:extLst>
          </p:cNvPr>
          <p:cNvGraphicFramePr>
            <a:graphicFrameLocks noGrp="1"/>
          </p:cNvGraphicFramePr>
          <p:nvPr>
            <p:extLst>
              <p:ext uri="{D42A27DB-BD31-4B8C-83A1-F6EECF244321}">
                <p14:modId xmlns:p14="http://schemas.microsoft.com/office/powerpoint/2010/main" val="2520014022"/>
              </p:ext>
            </p:extLst>
          </p:nvPr>
        </p:nvGraphicFramePr>
        <p:xfrm>
          <a:off x="6392698" y="821093"/>
          <a:ext cx="4919003" cy="1920240"/>
        </p:xfrm>
        <a:graphic>
          <a:graphicData uri="http://schemas.openxmlformats.org/drawingml/2006/table">
            <a:tbl>
              <a:tblPr/>
              <a:tblGrid>
                <a:gridCol w="4919003">
                  <a:extLst>
                    <a:ext uri="{9D8B030D-6E8A-4147-A177-3AD203B41FA5}">
                      <a16:colId xmlns:a16="http://schemas.microsoft.com/office/drawing/2014/main" val="3353437641"/>
                    </a:ext>
                  </a:extLst>
                </a:gridCol>
              </a:tblGrid>
              <a:tr h="1603717">
                <a:tc>
                  <a:txBody>
                    <a:bodyPr/>
                    <a:lstStyle/>
                    <a:p>
                      <a:r>
                        <a:rPr lang="en-US" sz="2000" b="1" i="0" u="none" strike="noStrike" kern="1200" baseline="0" dirty="0">
                          <a:solidFill>
                            <a:schemeClr val="bg1"/>
                          </a:solidFill>
                          <a:latin typeface="+mj-lt"/>
                          <a:ea typeface="+mn-ea"/>
                          <a:cs typeface="+mn-cs"/>
                        </a:rPr>
                        <a:t>Model diagram 3:</a:t>
                      </a:r>
                    </a:p>
                    <a:p>
                      <a:r>
                        <a:rPr lang="en-US" sz="2000" b="1" i="0" u="none" strike="noStrike" kern="1200" baseline="0" dirty="0">
                          <a:solidFill>
                            <a:schemeClr val="bg1"/>
                          </a:solidFill>
                          <a:latin typeface="+mj-lt"/>
                          <a:ea typeface="+mn-ea"/>
                          <a:cs typeface="+mn-cs"/>
                        </a:rPr>
                        <a:t> mediated effect of Psychological capacity (PSYCAP), Years of employment, job category and salary band on the effect of General well being (PGWBI) on employee Work Engagement (UWES).</a:t>
                      </a:r>
                      <a:endParaRPr lang="en-US" sz="2000" b="1" dirty="0">
                        <a:solidFill>
                          <a:schemeClr val="bg1"/>
                        </a:solidFill>
                        <a:latin typeface="+mj-lt"/>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3238903190"/>
                  </a:ext>
                </a:extLst>
              </a:tr>
            </a:tbl>
          </a:graphicData>
        </a:graphic>
      </p:graphicFrame>
    </p:spTree>
    <p:extLst>
      <p:ext uri="{BB962C8B-B14F-4D97-AF65-F5344CB8AC3E}">
        <p14:creationId xmlns:p14="http://schemas.microsoft.com/office/powerpoint/2010/main" val="24209615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2132</Words>
  <Application>Microsoft Office PowerPoint</Application>
  <PresentationFormat>Widescreen</PresentationFormat>
  <Paragraphs>110</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Wingdings</vt:lpstr>
      <vt:lpstr>Office Theme</vt:lpstr>
      <vt:lpstr>International Social work Conference 27 – 29 September 2023 ELANGENI HOTEL </vt:lpstr>
      <vt:lpstr> TOPIC: Employee Health and Wellness Performance Indicators for the Gauteng Department of Health </vt:lpstr>
      <vt:lpstr>BACKGROUND</vt:lpstr>
      <vt:lpstr>PURPOSE</vt:lpstr>
      <vt:lpstr>STUDY DESIGN</vt:lpstr>
      <vt:lpstr>RESEARCH QUESTIONS</vt:lpstr>
      <vt:lpstr>METHODOLOGY AND APPROACH</vt:lpstr>
      <vt:lpstr>METHODOLOGY AND APPROACH</vt:lpstr>
      <vt:lpstr>PowerPoint Presentation</vt:lpstr>
      <vt:lpstr>FINDINGS</vt:lpstr>
      <vt:lpstr>FINDINGS</vt:lpstr>
      <vt:lpstr>PowerPoint Presentation</vt:lpstr>
      <vt:lpstr>FINDINGS</vt:lpstr>
      <vt:lpstr>FINDINGS</vt:lpstr>
      <vt:lpstr>DISCUSSION</vt:lpstr>
      <vt:lpstr>HAVE THE OBJECTIVE BEEN REACHED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Social work Conference 27 – 29 September 2023 ELANGENI HOTEL </dc:title>
  <dc:creator>Seodi, Palesa (GPHEALTH)</dc:creator>
  <cp:lastModifiedBy>Seodi, Palesa (GPHEALTH)</cp:lastModifiedBy>
  <cp:revision>2</cp:revision>
  <dcterms:created xsi:type="dcterms:W3CDTF">2023-09-25T11:11:44Z</dcterms:created>
  <dcterms:modified xsi:type="dcterms:W3CDTF">2023-09-25T11:24:09Z</dcterms:modified>
</cp:coreProperties>
</file>