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notesMasterIdLst>
    <p:notesMasterId r:id="rId17"/>
  </p:notesMasterIdLst>
  <p:sldIdLst>
    <p:sldId id="256" r:id="rId2"/>
    <p:sldId id="862" r:id="rId3"/>
    <p:sldId id="867" r:id="rId4"/>
    <p:sldId id="868" r:id="rId5"/>
    <p:sldId id="869" r:id="rId6"/>
    <p:sldId id="863" r:id="rId7"/>
    <p:sldId id="864" r:id="rId8"/>
    <p:sldId id="865" r:id="rId9"/>
    <p:sldId id="856" r:id="rId10"/>
    <p:sldId id="866" r:id="rId11"/>
    <p:sldId id="857" r:id="rId12"/>
    <p:sldId id="858" r:id="rId13"/>
    <p:sldId id="859" r:id="rId14"/>
    <p:sldId id="870" r:id="rId15"/>
    <p:sldId id="8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ZAHNE SIMEON" initials="ES" lastIdx="2" clrIdx="0">
    <p:extLst>
      <p:ext uri="{19B8F6BF-5375-455C-9EA6-DF929625EA0E}">
        <p15:presenceInfo xmlns:p15="http://schemas.microsoft.com/office/powerpoint/2012/main" userId="S-1-5-21-3653316322-1959521481-606805265-85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snapToGrid="0">
      <p:cViewPr varScale="1">
        <p:scale>
          <a:sx n="86" d="100"/>
          <a:sy n="86" d="100"/>
        </p:scale>
        <p:origin x="57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AC0380-78C1-4BB0-B3F0-92EB6A78392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9EB89132-CF73-4052-97B2-3A66EC5588A8}">
      <dgm:prSet phldrT="[Text]"/>
      <dgm:spPr/>
      <dgm:t>
        <a:bodyPr/>
        <a:lstStyle/>
        <a:p>
          <a:r>
            <a:rPr lang="en-ZA" dirty="0"/>
            <a:t>No clear guidelines</a:t>
          </a:r>
          <a:endParaRPr lang="en-GB" dirty="0"/>
        </a:p>
      </dgm:t>
    </dgm:pt>
    <dgm:pt modelId="{0E7C596A-9830-4B58-B4EF-8404B9965041}" type="parTrans" cxnId="{9E9D919A-4F29-489B-9DF9-CFD9A7A285EA}">
      <dgm:prSet/>
      <dgm:spPr/>
      <dgm:t>
        <a:bodyPr/>
        <a:lstStyle/>
        <a:p>
          <a:endParaRPr lang="en-GB"/>
        </a:p>
      </dgm:t>
    </dgm:pt>
    <dgm:pt modelId="{DEE6B1F7-02F7-4BDA-A411-6B4448416A9C}" type="sibTrans" cxnId="{9E9D919A-4F29-489B-9DF9-CFD9A7A285EA}">
      <dgm:prSet/>
      <dgm:spPr/>
      <dgm:t>
        <a:bodyPr/>
        <a:lstStyle/>
        <a:p>
          <a:endParaRPr lang="en-GB"/>
        </a:p>
      </dgm:t>
    </dgm:pt>
    <dgm:pt modelId="{5DFDA2CA-55FA-419E-83AB-85CDDD79A580}">
      <dgm:prSet phldrT="[Text]"/>
      <dgm:spPr/>
      <dgm:t>
        <a:bodyPr/>
        <a:lstStyle/>
        <a:p>
          <a:r>
            <a:rPr lang="en-ZA" dirty="0"/>
            <a:t>Social workers prepare children according to own discretion</a:t>
          </a:r>
          <a:endParaRPr lang="en-GB" dirty="0"/>
        </a:p>
      </dgm:t>
    </dgm:pt>
    <dgm:pt modelId="{30501D10-78B8-43FF-968F-70C86D3CA2C7}" type="parTrans" cxnId="{0D6FC7D0-0354-42E4-AD48-369FAF04CD03}">
      <dgm:prSet/>
      <dgm:spPr/>
      <dgm:t>
        <a:bodyPr/>
        <a:lstStyle/>
        <a:p>
          <a:endParaRPr lang="en-GB"/>
        </a:p>
      </dgm:t>
    </dgm:pt>
    <dgm:pt modelId="{4A8C5AFB-E057-45D4-A119-E6FF645CC350}" type="sibTrans" cxnId="{0D6FC7D0-0354-42E4-AD48-369FAF04CD03}">
      <dgm:prSet/>
      <dgm:spPr/>
      <dgm:t>
        <a:bodyPr/>
        <a:lstStyle/>
        <a:p>
          <a:endParaRPr lang="en-GB"/>
        </a:p>
      </dgm:t>
    </dgm:pt>
    <dgm:pt modelId="{015013EF-3B79-4E3F-8C2F-223B2B7F5EB9}">
      <dgm:prSet phldrT="[Text]"/>
      <dgm:spPr/>
      <dgm:t>
        <a:bodyPr/>
        <a:lstStyle/>
        <a:p>
          <a:r>
            <a:rPr lang="en-ZA" dirty="0"/>
            <a:t>Children don’t participate</a:t>
          </a:r>
          <a:endParaRPr lang="en-GB" dirty="0"/>
        </a:p>
      </dgm:t>
    </dgm:pt>
    <dgm:pt modelId="{E5FBC9C0-D5CF-431B-9BEB-DF977124D7D9}" type="parTrans" cxnId="{954EA0EE-9D64-4D77-814B-CA8F44088ACB}">
      <dgm:prSet/>
      <dgm:spPr/>
      <dgm:t>
        <a:bodyPr/>
        <a:lstStyle/>
        <a:p>
          <a:endParaRPr lang="en-GB"/>
        </a:p>
      </dgm:t>
    </dgm:pt>
    <dgm:pt modelId="{D00E084A-1B06-46D7-A3A1-3A878E3DFEEE}" type="sibTrans" cxnId="{954EA0EE-9D64-4D77-814B-CA8F44088ACB}">
      <dgm:prSet/>
      <dgm:spPr/>
      <dgm:t>
        <a:bodyPr/>
        <a:lstStyle/>
        <a:p>
          <a:endParaRPr lang="en-GB"/>
        </a:p>
      </dgm:t>
    </dgm:pt>
    <dgm:pt modelId="{8EDF2A70-BCEF-44FB-99FA-44A9555B111F}">
      <dgm:prSet phldrT="[Text]"/>
      <dgm:spPr/>
      <dgm:t>
        <a:bodyPr/>
        <a:lstStyle/>
        <a:p>
          <a:r>
            <a:rPr lang="en-ZA" dirty="0"/>
            <a:t>Children don’t know what to expect in the children’s court</a:t>
          </a:r>
          <a:endParaRPr lang="en-GB" dirty="0"/>
        </a:p>
      </dgm:t>
    </dgm:pt>
    <dgm:pt modelId="{A98CA7CE-FD76-499B-8944-B3DA11F52888}" type="parTrans" cxnId="{228A6387-52F1-4427-8B91-E32D61FBE3AA}">
      <dgm:prSet/>
      <dgm:spPr/>
      <dgm:t>
        <a:bodyPr/>
        <a:lstStyle/>
        <a:p>
          <a:endParaRPr lang="en-GB"/>
        </a:p>
      </dgm:t>
    </dgm:pt>
    <dgm:pt modelId="{CD849504-3D6F-4708-B25D-5B281B1EC314}" type="sibTrans" cxnId="{228A6387-52F1-4427-8B91-E32D61FBE3AA}">
      <dgm:prSet/>
      <dgm:spPr/>
      <dgm:t>
        <a:bodyPr/>
        <a:lstStyle/>
        <a:p>
          <a:endParaRPr lang="en-GB"/>
        </a:p>
      </dgm:t>
    </dgm:pt>
    <dgm:pt modelId="{8BCB33FA-AEF8-4648-B407-CE3D0145B0D6}">
      <dgm:prSet phldrT="[Text]"/>
      <dgm:spPr/>
      <dgm:t>
        <a:bodyPr/>
        <a:lstStyle/>
        <a:p>
          <a:r>
            <a:rPr lang="en-ZA" dirty="0"/>
            <a:t>A need for more specific guidelines to prepare children for the children’s court</a:t>
          </a:r>
          <a:endParaRPr lang="en-GB" dirty="0"/>
        </a:p>
      </dgm:t>
    </dgm:pt>
    <dgm:pt modelId="{AF360091-6F7D-42FB-AE9F-E0B0B1403FA2}" type="parTrans" cxnId="{299AF5DE-0EA1-4C8E-8443-A801C7F4F564}">
      <dgm:prSet/>
      <dgm:spPr/>
      <dgm:t>
        <a:bodyPr/>
        <a:lstStyle/>
        <a:p>
          <a:endParaRPr lang="en-GB"/>
        </a:p>
      </dgm:t>
    </dgm:pt>
    <dgm:pt modelId="{0A562786-CC7B-422C-B4C4-5019D6A768DF}" type="sibTrans" cxnId="{299AF5DE-0EA1-4C8E-8443-A801C7F4F564}">
      <dgm:prSet/>
      <dgm:spPr/>
      <dgm:t>
        <a:bodyPr/>
        <a:lstStyle/>
        <a:p>
          <a:endParaRPr lang="en-GB"/>
        </a:p>
      </dgm:t>
    </dgm:pt>
    <dgm:pt modelId="{981CAE32-1372-40C5-AE1A-1246BCD71A68}" type="pres">
      <dgm:prSet presAssocID="{28AC0380-78C1-4BB0-B3F0-92EB6A783927}" presName="diagram" presStyleCnt="0">
        <dgm:presLayoutVars>
          <dgm:dir/>
          <dgm:resizeHandles val="exact"/>
        </dgm:presLayoutVars>
      </dgm:prSet>
      <dgm:spPr/>
    </dgm:pt>
    <dgm:pt modelId="{32D6537D-53D2-4AB4-9F37-230F1F488B0A}" type="pres">
      <dgm:prSet presAssocID="{9EB89132-CF73-4052-97B2-3A66EC5588A8}" presName="node" presStyleLbl="node1" presStyleIdx="0" presStyleCnt="5">
        <dgm:presLayoutVars>
          <dgm:bulletEnabled val="1"/>
        </dgm:presLayoutVars>
      </dgm:prSet>
      <dgm:spPr/>
    </dgm:pt>
    <dgm:pt modelId="{A4A3FE93-600F-4058-A2D3-1DBEFD86461A}" type="pres">
      <dgm:prSet presAssocID="{DEE6B1F7-02F7-4BDA-A411-6B4448416A9C}" presName="sibTrans" presStyleCnt="0"/>
      <dgm:spPr/>
    </dgm:pt>
    <dgm:pt modelId="{AD23D62D-470C-4A64-A294-CD61429EB7BB}" type="pres">
      <dgm:prSet presAssocID="{5DFDA2CA-55FA-419E-83AB-85CDDD79A580}" presName="node" presStyleLbl="node1" presStyleIdx="1" presStyleCnt="5">
        <dgm:presLayoutVars>
          <dgm:bulletEnabled val="1"/>
        </dgm:presLayoutVars>
      </dgm:prSet>
      <dgm:spPr/>
    </dgm:pt>
    <dgm:pt modelId="{0E86FA7E-6199-4D18-8BB9-20BBA28BE32D}" type="pres">
      <dgm:prSet presAssocID="{4A8C5AFB-E057-45D4-A119-E6FF645CC350}" presName="sibTrans" presStyleCnt="0"/>
      <dgm:spPr/>
    </dgm:pt>
    <dgm:pt modelId="{6C2D7517-EC79-49A9-AB48-291CAF223C91}" type="pres">
      <dgm:prSet presAssocID="{015013EF-3B79-4E3F-8C2F-223B2B7F5EB9}" presName="node" presStyleLbl="node1" presStyleIdx="2" presStyleCnt="5">
        <dgm:presLayoutVars>
          <dgm:bulletEnabled val="1"/>
        </dgm:presLayoutVars>
      </dgm:prSet>
      <dgm:spPr/>
    </dgm:pt>
    <dgm:pt modelId="{7ABA63DD-1F6E-4615-B0E6-8E3506A5C921}" type="pres">
      <dgm:prSet presAssocID="{D00E084A-1B06-46D7-A3A1-3A878E3DFEEE}" presName="sibTrans" presStyleCnt="0"/>
      <dgm:spPr/>
    </dgm:pt>
    <dgm:pt modelId="{CE8A409B-1699-4F29-A9A2-007A3DF260BC}" type="pres">
      <dgm:prSet presAssocID="{8EDF2A70-BCEF-44FB-99FA-44A9555B111F}" presName="node" presStyleLbl="node1" presStyleIdx="3" presStyleCnt="5">
        <dgm:presLayoutVars>
          <dgm:bulletEnabled val="1"/>
        </dgm:presLayoutVars>
      </dgm:prSet>
      <dgm:spPr/>
    </dgm:pt>
    <dgm:pt modelId="{74D1704A-B745-4F02-AE8E-81B54E2A67BB}" type="pres">
      <dgm:prSet presAssocID="{CD849504-3D6F-4708-B25D-5B281B1EC314}" presName="sibTrans" presStyleCnt="0"/>
      <dgm:spPr/>
    </dgm:pt>
    <dgm:pt modelId="{91A5E6E0-A1F8-417A-BF38-F44D983B762D}" type="pres">
      <dgm:prSet presAssocID="{8BCB33FA-AEF8-4648-B407-CE3D0145B0D6}" presName="node" presStyleLbl="node1" presStyleIdx="4" presStyleCnt="5">
        <dgm:presLayoutVars>
          <dgm:bulletEnabled val="1"/>
        </dgm:presLayoutVars>
      </dgm:prSet>
      <dgm:spPr/>
    </dgm:pt>
  </dgm:ptLst>
  <dgm:cxnLst>
    <dgm:cxn modelId="{BDB4B15D-4E40-4E5D-9145-7789A3F794C6}" type="presOf" srcId="{28AC0380-78C1-4BB0-B3F0-92EB6A783927}" destId="{981CAE32-1372-40C5-AE1A-1246BCD71A68}" srcOrd="0" destOrd="0" presId="urn:microsoft.com/office/officeart/2005/8/layout/default"/>
    <dgm:cxn modelId="{2661BF7C-0259-4D1D-8F43-C3E59CE7657E}" type="presOf" srcId="{8BCB33FA-AEF8-4648-B407-CE3D0145B0D6}" destId="{91A5E6E0-A1F8-417A-BF38-F44D983B762D}" srcOrd="0" destOrd="0" presId="urn:microsoft.com/office/officeart/2005/8/layout/default"/>
    <dgm:cxn modelId="{228A6387-52F1-4427-8B91-E32D61FBE3AA}" srcId="{28AC0380-78C1-4BB0-B3F0-92EB6A783927}" destId="{8EDF2A70-BCEF-44FB-99FA-44A9555B111F}" srcOrd="3" destOrd="0" parTransId="{A98CA7CE-FD76-499B-8944-B3DA11F52888}" sibTransId="{CD849504-3D6F-4708-B25D-5B281B1EC314}"/>
    <dgm:cxn modelId="{8C071B90-540D-421B-B404-DD950CC0CAD0}" type="presOf" srcId="{5DFDA2CA-55FA-419E-83AB-85CDDD79A580}" destId="{AD23D62D-470C-4A64-A294-CD61429EB7BB}" srcOrd="0" destOrd="0" presId="urn:microsoft.com/office/officeart/2005/8/layout/default"/>
    <dgm:cxn modelId="{61D47892-C993-4667-A011-A3444D58E2C7}" type="presOf" srcId="{8EDF2A70-BCEF-44FB-99FA-44A9555B111F}" destId="{CE8A409B-1699-4F29-A9A2-007A3DF260BC}" srcOrd="0" destOrd="0" presId="urn:microsoft.com/office/officeart/2005/8/layout/default"/>
    <dgm:cxn modelId="{9E9D919A-4F29-489B-9DF9-CFD9A7A285EA}" srcId="{28AC0380-78C1-4BB0-B3F0-92EB6A783927}" destId="{9EB89132-CF73-4052-97B2-3A66EC5588A8}" srcOrd="0" destOrd="0" parTransId="{0E7C596A-9830-4B58-B4EF-8404B9965041}" sibTransId="{DEE6B1F7-02F7-4BDA-A411-6B4448416A9C}"/>
    <dgm:cxn modelId="{572200A3-F494-4C66-9AFD-40D96364E4B8}" type="presOf" srcId="{9EB89132-CF73-4052-97B2-3A66EC5588A8}" destId="{32D6537D-53D2-4AB4-9F37-230F1F488B0A}" srcOrd="0" destOrd="0" presId="urn:microsoft.com/office/officeart/2005/8/layout/default"/>
    <dgm:cxn modelId="{91C130C7-E771-4D70-B03C-9BB2C6E571C0}" type="presOf" srcId="{015013EF-3B79-4E3F-8C2F-223B2B7F5EB9}" destId="{6C2D7517-EC79-49A9-AB48-291CAF223C91}" srcOrd="0" destOrd="0" presId="urn:microsoft.com/office/officeart/2005/8/layout/default"/>
    <dgm:cxn modelId="{0D6FC7D0-0354-42E4-AD48-369FAF04CD03}" srcId="{28AC0380-78C1-4BB0-B3F0-92EB6A783927}" destId="{5DFDA2CA-55FA-419E-83AB-85CDDD79A580}" srcOrd="1" destOrd="0" parTransId="{30501D10-78B8-43FF-968F-70C86D3CA2C7}" sibTransId="{4A8C5AFB-E057-45D4-A119-E6FF645CC350}"/>
    <dgm:cxn modelId="{299AF5DE-0EA1-4C8E-8443-A801C7F4F564}" srcId="{28AC0380-78C1-4BB0-B3F0-92EB6A783927}" destId="{8BCB33FA-AEF8-4648-B407-CE3D0145B0D6}" srcOrd="4" destOrd="0" parTransId="{AF360091-6F7D-42FB-AE9F-E0B0B1403FA2}" sibTransId="{0A562786-CC7B-422C-B4C4-5019D6A768DF}"/>
    <dgm:cxn modelId="{954EA0EE-9D64-4D77-814B-CA8F44088ACB}" srcId="{28AC0380-78C1-4BB0-B3F0-92EB6A783927}" destId="{015013EF-3B79-4E3F-8C2F-223B2B7F5EB9}" srcOrd="2" destOrd="0" parTransId="{E5FBC9C0-D5CF-431B-9BEB-DF977124D7D9}" sibTransId="{D00E084A-1B06-46D7-A3A1-3A878E3DFEEE}"/>
    <dgm:cxn modelId="{5F42F35D-D03B-43A4-ACF9-E537B4CA4EF3}" type="presParOf" srcId="{981CAE32-1372-40C5-AE1A-1246BCD71A68}" destId="{32D6537D-53D2-4AB4-9F37-230F1F488B0A}" srcOrd="0" destOrd="0" presId="urn:microsoft.com/office/officeart/2005/8/layout/default"/>
    <dgm:cxn modelId="{5509F663-8DDB-4853-8378-8B08675E7D5B}" type="presParOf" srcId="{981CAE32-1372-40C5-AE1A-1246BCD71A68}" destId="{A4A3FE93-600F-4058-A2D3-1DBEFD86461A}" srcOrd="1" destOrd="0" presId="urn:microsoft.com/office/officeart/2005/8/layout/default"/>
    <dgm:cxn modelId="{A44287AA-276C-4CBB-A09D-2303647AE1E4}" type="presParOf" srcId="{981CAE32-1372-40C5-AE1A-1246BCD71A68}" destId="{AD23D62D-470C-4A64-A294-CD61429EB7BB}" srcOrd="2" destOrd="0" presId="urn:microsoft.com/office/officeart/2005/8/layout/default"/>
    <dgm:cxn modelId="{CC47083A-D6DA-4DA6-B7DF-93E7FC5799F3}" type="presParOf" srcId="{981CAE32-1372-40C5-AE1A-1246BCD71A68}" destId="{0E86FA7E-6199-4D18-8BB9-20BBA28BE32D}" srcOrd="3" destOrd="0" presId="urn:microsoft.com/office/officeart/2005/8/layout/default"/>
    <dgm:cxn modelId="{AC9B7CB6-07C2-48FA-B178-EE7945AFEFF8}" type="presParOf" srcId="{981CAE32-1372-40C5-AE1A-1246BCD71A68}" destId="{6C2D7517-EC79-49A9-AB48-291CAF223C91}" srcOrd="4" destOrd="0" presId="urn:microsoft.com/office/officeart/2005/8/layout/default"/>
    <dgm:cxn modelId="{B528ECA3-103B-47AE-9996-5C238949157D}" type="presParOf" srcId="{981CAE32-1372-40C5-AE1A-1246BCD71A68}" destId="{7ABA63DD-1F6E-4615-B0E6-8E3506A5C921}" srcOrd="5" destOrd="0" presId="urn:microsoft.com/office/officeart/2005/8/layout/default"/>
    <dgm:cxn modelId="{CF8A7237-3C9D-4ECE-A995-D4AC592055FC}" type="presParOf" srcId="{981CAE32-1372-40C5-AE1A-1246BCD71A68}" destId="{CE8A409B-1699-4F29-A9A2-007A3DF260BC}" srcOrd="6" destOrd="0" presId="urn:microsoft.com/office/officeart/2005/8/layout/default"/>
    <dgm:cxn modelId="{60EF372E-4B6D-41AE-B280-D67226551389}" type="presParOf" srcId="{981CAE32-1372-40C5-AE1A-1246BCD71A68}" destId="{74D1704A-B745-4F02-AE8E-81B54E2A67BB}" srcOrd="7" destOrd="0" presId="urn:microsoft.com/office/officeart/2005/8/layout/default"/>
    <dgm:cxn modelId="{55602B7E-80CB-4DE0-A583-C946F0417F24}" type="presParOf" srcId="{981CAE32-1372-40C5-AE1A-1246BCD71A68}" destId="{91A5E6E0-A1F8-417A-BF38-F44D983B762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6537D-53D2-4AB4-9F37-230F1F488B0A}">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ZA" sz="2800" kern="1200" dirty="0"/>
            <a:t>No clear guidelines</a:t>
          </a:r>
          <a:endParaRPr lang="en-GB" sz="2800" kern="1200" dirty="0"/>
        </a:p>
      </dsp:txBody>
      <dsp:txXfrm>
        <a:off x="0" y="39687"/>
        <a:ext cx="3286125" cy="1971675"/>
      </dsp:txXfrm>
    </dsp:sp>
    <dsp:sp modelId="{AD23D62D-470C-4A64-A294-CD61429EB7BB}">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ZA" sz="2800" kern="1200" dirty="0"/>
            <a:t>Social workers prepare children according to own discretion</a:t>
          </a:r>
          <a:endParaRPr lang="en-GB" sz="2800" kern="1200" dirty="0"/>
        </a:p>
      </dsp:txBody>
      <dsp:txXfrm>
        <a:off x="3614737" y="39687"/>
        <a:ext cx="3286125" cy="1971675"/>
      </dsp:txXfrm>
    </dsp:sp>
    <dsp:sp modelId="{6C2D7517-EC79-49A9-AB48-291CAF223C91}">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ZA" sz="2800" kern="1200" dirty="0"/>
            <a:t>Children don’t participate</a:t>
          </a:r>
          <a:endParaRPr lang="en-GB" sz="2800" kern="1200" dirty="0"/>
        </a:p>
      </dsp:txBody>
      <dsp:txXfrm>
        <a:off x="7229475" y="39687"/>
        <a:ext cx="3286125" cy="1971675"/>
      </dsp:txXfrm>
    </dsp:sp>
    <dsp:sp modelId="{CE8A409B-1699-4F29-A9A2-007A3DF260BC}">
      <dsp:nvSpPr>
        <dsp:cNvPr id="0" name=""/>
        <dsp:cNvSpPr/>
      </dsp:nvSpPr>
      <dsp:spPr>
        <a:xfrm>
          <a:off x="1807368"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ZA" sz="2800" kern="1200" dirty="0"/>
            <a:t>Children don’t know what to expect in the children’s court</a:t>
          </a:r>
          <a:endParaRPr lang="en-GB" sz="2800" kern="1200" dirty="0"/>
        </a:p>
      </dsp:txBody>
      <dsp:txXfrm>
        <a:off x="1807368" y="2339975"/>
        <a:ext cx="3286125" cy="1971675"/>
      </dsp:txXfrm>
    </dsp:sp>
    <dsp:sp modelId="{91A5E6E0-A1F8-417A-BF38-F44D983B762D}">
      <dsp:nvSpPr>
        <dsp:cNvPr id="0" name=""/>
        <dsp:cNvSpPr/>
      </dsp:nvSpPr>
      <dsp:spPr>
        <a:xfrm>
          <a:off x="5422106"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ZA" sz="2800" kern="1200" dirty="0"/>
            <a:t>A need for more specific guidelines to prepare children for the children’s court</a:t>
          </a:r>
          <a:endParaRPr lang="en-GB" sz="2800" kern="1200" dirty="0"/>
        </a:p>
      </dsp:txBody>
      <dsp:txXfrm>
        <a:off x="5422106"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C825D-804B-4973-B91F-CC11664E5D01}" type="datetimeFigureOut">
              <a:rPr lang="en-ZA" smtClean="0"/>
              <a:t>2023/09/25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BE48C0-A0B3-46E3-B9B9-5466F1F08EE7}" type="slidenum">
              <a:rPr lang="en-ZA" smtClean="0"/>
              <a:t>‹#›</a:t>
            </a:fld>
            <a:endParaRPr lang="en-ZA"/>
          </a:p>
        </p:txBody>
      </p:sp>
    </p:spTree>
    <p:extLst>
      <p:ext uri="{BB962C8B-B14F-4D97-AF65-F5344CB8AC3E}">
        <p14:creationId xmlns:p14="http://schemas.microsoft.com/office/powerpoint/2010/main" val="3411672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BF58F-305C-4346-8585-1FC81CB900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0385D83D-8665-4D24-8F64-E3C74625A9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031771B0-A2F8-4AE3-99EB-72770FAC5751}"/>
              </a:ext>
            </a:extLst>
          </p:cNvPr>
          <p:cNvSpPr>
            <a:spLocks noGrp="1"/>
          </p:cNvSpPr>
          <p:nvPr>
            <p:ph type="dt" sz="half" idx="10"/>
          </p:nvPr>
        </p:nvSpPr>
        <p:spPr/>
        <p:txBody>
          <a:bodyPr/>
          <a:lstStyle/>
          <a:p>
            <a:fld id="{6111BE9B-1FC2-4EAE-BE67-0C5D929AD040}" type="datetimeFigureOut">
              <a:rPr lang="en-US" smtClean="0"/>
              <a:t>9/25/2023</a:t>
            </a:fld>
            <a:endParaRPr lang="en-US"/>
          </a:p>
        </p:txBody>
      </p:sp>
      <p:sp>
        <p:nvSpPr>
          <p:cNvPr id="5" name="Footer Placeholder 4">
            <a:extLst>
              <a:ext uri="{FF2B5EF4-FFF2-40B4-BE49-F238E27FC236}">
                <a16:creationId xmlns:a16="http://schemas.microsoft.com/office/drawing/2014/main" id="{0F459F0C-3CD3-4624-8ABC-6822F3BDC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FC5699-5357-4E87-A7BF-7E7EC6704109}"/>
              </a:ext>
            </a:extLst>
          </p:cNvPr>
          <p:cNvSpPr>
            <a:spLocks noGrp="1"/>
          </p:cNvSpPr>
          <p:nvPr>
            <p:ph type="sldNum" sz="quarter" idx="12"/>
          </p:nvPr>
        </p:nvSpPr>
        <p:spPr/>
        <p:txBody>
          <a:bodyPr/>
          <a:lstStyle/>
          <a:p>
            <a:fld id="{733F3879-40DA-427A-9187-025AC75CA907}" type="slidenum">
              <a:rPr lang="en-US" smtClean="0"/>
              <a:t>‹#›</a:t>
            </a:fld>
            <a:endParaRPr lang="en-US"/>
          </a:p>
        </p:txBody>
      </p:sp>
    </p:spTree>
    <p:extLst>
      <p:ext uri="{BB962C8B-B14F-4D97-AF65-F5344CB8AC3E}">
        <p14:creationId xmlns:p14="http://schemas.microsoft.com/office/powerpoint/2010/main" val="343201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547FF-850D-4F00-8A7F-A98FB568F68D}"/>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3F7D5E58-23E3-4125-A9E5-7DBCDD4D28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CCF894D-A2E5-41D5-815D-F3E2D8841169}"/>
              </a:ext>
            </a:extLst>
          </p:cNvPr>
          <p:cNvSpPr>
            <a:spLocks noGrp="1"/>
          </p:cNvSpPr>
          <p:nvPr>
            <p:ph type="dt" sz="half" idx="10"/>
          </p:nvPr>
        </p:nvSpPr>
        <p:spPr/>
        <p:txBody>
          <a:bodyPr/>
          <a:lstStyle/>
          <a:p>
            <a:fld id="{6111BE9B-1FC2-4EAE-BE67-0C5D929AD040}" type="datetimeFigureOut">
              <a:rPr lang="en-US" smtClean="0"/>
              <a:t>9/25/2023</a:t>
            </a:fld>
            <a:endParaRPr lang="en-US"/>
          </a:p>
        </p:txBody>
      </p:sp>
      <p:sp>
        <p:nvSpPr>
          <p:cNvPr id="5" name="Footer Placeholder 4">
            <a:extLst>
              <a:ext uri="{FF2B5EF4-FFF2-40B4-BE49-F238E27FC236}">
                <a16:creationId xmlns:a16="http://schemas.microsoft.com/office/drawing/2014/main" id="{F2F69A7E-838D-4698-AB54-C6E3BA2F4D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241-38EF-4F1D-A409-6ADDBA8C33DD}"/>
              </a:ext>
            </a:extLst>
          </p:cNvPr>
          <p:cNvSpPr>
            <a:spLocks noGrp="1"/>
          </p:cNvSpPr>
          <p:nvPr>
            <p:ph type="sldNum" sz="quarter" idx="12"/>
          </p:nvPr>
        </p:nvSpPr>
        <p:spPr/>
        <p:txBody>
          <a:bodyPr/>
          <a:lstStyle/>
          <a:p>
            <a:fld id="{733F3879-40DA-427A-9187-025AC75CA907}" type="slidenum">
              <a:rPr lang="en-US" smtClean="0"/>
              <a:t>‹#›</a:t>
            </a:fld>
            <a:endParaRPr lang="en-US"/>
          </a:p>
        </p:txBody>
      </p:sp>
    </p:spTree>
    <p:extLst>
      <p:ext uri="{BB962C8B-B14F-4D97-AF65-F5344CB8AC3E}">
        <p14:creationId xmlns:p14="http://schemas.microsoft.com/office/powerpoint/2010/main" val="4077941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F0338-AAE4-4B14-AD36-309FAA9928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C5EFFA7F-5ABD-4F66-88A2-CBC649EC1E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52F52A1-43EB-4078-965F-49655E59A51A}"/>
              </a:ext>
            </a:extLst>
          </p:cNvPr>
          <p:cNvSpPr>
            <a:spLocks noGrp="1"/>
          </p:cNvSpPr>
          <p:nvPr>
            <p:ph type="dt" sz="half" idx="10"/>
          </p:nvPr>
        </p:nvSpPr>
        <p:spPr/>
        <p:txBody>
          <a:bodyPr/>
          <a:lstStyle/>
          <a:p>
            <a:fld id="{6111BE9B-1FC2-4EAE-BE67-0C5D929AD040}" type="datetimeFigureOut">
              <a:rPr lang="en-US" smtClean="0"/>
              <a:t>9/25/2023</a:t>
            </a:fld>
            <a:endParaRPr lang="en-US"/>
          </a:p>
        </p:txBody>
      </p:sp>
      <p:sp>
        <p:nvSpPr>
          <p:cNvPr id="5" name="Footer Placeholder 4">
            <a:extLst>
              <a:ext uri="{FF2B5EF4-FFF2-40B4-BE49-F238E27FC236}">
                <a16:creationId xmlns:a16="http://schemas.microsoft.com/office/drawing/2014/main" id="{FD88BA80-B015-4F13-9149-791B1CD92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02BA0-FDDD-4C8B-A9EE-88418E1FA27F}"/>
              </a:ext>
            </a:extLst>
          </p:cNvPr>
          <p:cNvSpPr>
            <a:spLocks noGrp="1"/>
          </p:cNvSpPr>
          <p:nvPr>
            <p:ph type="sldNum" sz="quarter" idx="12"/>
          </p:nvPr>
        </p:nvSpPr>
        <p:spPr/>
        <p:txBody>
          <a:bodyPr/>
          <a:lstStyle/>
          <a:p>
            <a:fld id="{733F3879-40DA-427A-9187-025AC75CA907}" type="slidenum">
              <a:rPr lang="en-US" smtClean="0"/>
              <a:t>‹#›</a:t>
            </a:fld>
            <a:endParaRPr lang="en-US"/>
          </a:p>
        </p:txBody>
      </p:sp>
    </p:spTree>
    <p:extLst>
      <p:ext uri="{BB962C8B-B14F-4D97-AF65-F5344CB8AC3E}">
        <p14:creationId xmlns:p14="http://schemas.microsoft.com/office/powerpoint/2010/main" val="3037604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694AF-E260-4507-892D-3D36EE2D903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8BEAF25E-3982-4159-90B1-FFC0A33702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553C8A4-BF23-4754-96C9-815B37C1DA4A}"/>
              </a:ext>
            </a:extLst>
          </p:cNvPr>
          <p:cNvSpPr>
            <a:spLocks noGrp="1"/>
          </p:cNvSpPr>
          <p:nvPr>
            <p:ph type="dt" sz="half" idx="10"/>
          </p:nvPr>
        </p:nvSpPr>
        <p:spPr/>
        <p:txBody>
          <a:bodyPr/>
          <a:lstStyle/>
          <a:p>
            <a:fld id="{6111BE9B-1FC2-4EAE-BE67-0C5D929AD040}" type="datetimeFigureOut">
              <a:rPr lang="en-US" smtClean="0"/>
              <a:t>9/25/2023</a:t>
            </a:fld>
            <a:endParaRPr lang="en-US"/>
          </a:p>
        </p:txBody>
      </p:sp>
      <p:sp>
        <p:nvSpPr>
          <p:cNvPr id="5" name="Footer Placeholder 4">
            <a:extLst>
              <a:ext uri="{FF2B5EF4-FFF2-40B4-BE49-F238E27FC236}">
                <a16:creationId xmlns:a16="http://schemas.microsoft.com/office/drawing/2014/main" id="{66D5DC29-1D52-49B9-94E5-88D7162B70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1B1802-E31E-4242-85FD-A4654788D18D}"/>
              </a:ext>
            </a:extLst>
          </p:cNvPr>
          <p:cNvSpPr>
            <a:spLocks noGrp="1"/>
          </p:cNvSpPr>
          <p:nvPr>
            <p:ph type="sldNum" sz="quarter" idx="12"/>
          </p:nvPr>
        </p:nvSpPr>
        <p:spPr/>
        <p:txBody>
          <a:bodyPr/>
          <a:lstStyle/>
          <a:p>
            <a:fld id="{733F3879-40DA-427A-9187-025AC75CA907}" type="slidenum">
              <a:rPr lang="en-US" smtClean="0"/>
              <a:t>‹#›</a:t>
            </a:fld>
            <a:endParaRPr lang="en-US"/>
          </a:p>
        </p:txBody>
      </p:sp>
    </p:spTree>
    <p:extLst>
      <p:ext uri="{BB962C8B-B14F-4D97-AF65-F5344CB8AC3E}">
        <p14:creationId xmlns:p14="http://schemas.microsoft.com/office/powerpoint/2010/main" val="1045456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2E322-FE47-4174-9768-0408FC4484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D8E01DA9-3D2D-4967-A76A-9310F46D9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27E052-6824-4A95-844D-95EC2012F630}"/>
              </a:ext>
            </a:extLst>
          </p:cNvPr>
          <p:cNvSpPr>
            <a:spLocks noGrp="1"/>
          </p:cNvSpPr>
          <p:nvPr>
            <p:ph type="dt" sz="half" idx="10"/>
          </p:nvPr>
        </p:nvSpPr>
        <p:spPr/>
        <p:txBody>
          <a:bodyPr/>
          <a:lstStyle/>
          <a:p>
            <a:fld id="{6111BE9B-1FC2-4EAE-BE67-0C5D929AD040}" type="datetimeFigureOut">
              <a:rPr lang="en-US" smtClean="0"/>
              <a:t>9/25/2023</a:t>
            </a:fld>
            <a:endParaRPr lang="en-US"/>
          </a:p>
        </p:txBody>
      </p:sp>
      <p:sp>
        <p:nvSpPr>
          <p:cNvPr id="5" name="Footer Placeholder 4">
            <a:extLst>
              <a:ext uri="{FF2B5EF4-FFF2-40B4-BE49-F238E27FC236}">
                <a16:creationId xmlns:a16="http://schemas.microsoft.com/office/drawing/2014/main" id="{F2630919-2B42-4EE9-9386-72E02ADA10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538BC-C87B-46E8-9264-732B7A52A1A6}"/>
              </a:ext>
            </a:extLst>
          </p:cNvPr>
          <p:cNvSpPr>
            <a:spLocks noGrp="1"/>
          </p:cNvSpPr>
          <p:nvPr>
            <p:ph type="sldNum" sz="quarter" idx="12"/>
          </p:nvPr>
        </p:nvSpPr>
        <p:spPr/>
        <p:txBody>
          <a:bodyPr/>
          <a:lstStyle/>
          <a:p>
            <a:fld id="{733F3879-40DA-427A-9187-025AC75CA907}" type="slidenum">
              <a:rPr lang="en-US" smtClean="0"/>
              <a:t>‹#›</a:t>
            </a:fld>
            <a:endParaRPr lang="en-US"/>
          </a:p>
        </p:txBody>
      </p:sp>
    </p:spTree>
    <p:extLst>
      <p:ext uri="{BB962C8B-B14F-4D97-AF65-F5344CB8AC3E}">
        <p14:creationId xmlns:p14="http://schemas.microsoft.com/office/powerpoint/2010/main" val="3889330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8A90F-D437-4595-B603-783A079EFCE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D92A602-2C19-428A-B485-1814429DC2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AB353468-EEE9-4B6D-801C-1FA8DF6383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C5A1359E-3A94-428E-A20D-0CEE5C27DC1F}"/>
              </a:ext>
            </a:extLst>
          </p:cNvPr>
          <p:cNvSpPr>
            <a:spLocks noGrp="1"/>
          </p:cNvSpPr>
          <p:nvPr>
            <p:ph type="dt" sz="half" idx="10"/>
          </p:nvPr>
        </p:nvSpPr>
        <p:spPr/>
        <p:txBody>
          <a:bodyPr/>
          <a:lstStyle/>
          <a:p>
            <a:fld id="{6111BE9B-1FC2-4EAE-BE67-0C5D929AD040}" type="datetimeFigureOut">
              <a:rPr lang="en-US" smtClean="0"/>
              <a:t>9/25/2023</a:t>
            </a:fld>
            <a:endParaRPr lang="en-US"/>
          </a:p>
        </p:txBody>
      </p:sp>
      <p:sp>
        <p:nvSpPr>
          <p:cNvPr id="6" name="Footer Placeholder 5">
            <a:extLst>
              <a:ext uri="{FF2B5EF4-FFF2-40B4-BE49-F238E27FC236}">
                <a16:creationId xmlns:a16="http://schemas.microsoft.com/office/drawing/2014/main" id="{1C4604B3-E948-4775-AE41-2EC0204061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40CFF-2CB1-4D50-ADFC-2558E7AC7941}"/>
              </a:ext>
            </a:extLst>
          </p:cNvPr>
          <p:cNvSpPr>
            <a:spLocks noGrp="1"/>
          </p:cNvSpPr>
          <p:nvPr>
            <p:ph type="sldNum" sz="quarter" idx="12"/>
          </p:nvPr>
        </p:nvSpPr>
        <p:spPr/>
        <p:txBody>
          <a:bodyPr/>
          <a:lstStyle/>
          <a:p>
            <a:fld id="{733F3879-40DA-427A-9187-025AC75CA907}" type="slidenum">
              <a:rPr lang="en-US" smtClean="0"/>
              <a:t>‹#›</a:t>
            </a:fld>
            <a:endParaRPr lang="en-US"/>
          </a:p>
        </p:txBody>
      </p:sp>
    </p:spTree>
    <p:extLst>
      <p:ext uri="{BB962C8B-B14F-4D97-AF65-F5344CB8AC3E}">
        <p14:creationId xmlns:p14="http://schemas.microsoft.com/office/powerpoint/2010/main" val="306464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B1F8D-DABA-4957-84B7-340517B782B2}"/>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6EE7E40F-3316-4F72-BEAB-F62A50D95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D8EE0E-780D-435D-A3B9-6F8DC94186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8607F21A-D1FC-497F-8C0B-B27C2D26BD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3DE28E-B047-4659-929C-8C530B98F0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1D2ABA2F-92D2-4B23-B3F4-897CA1E285C6}"/>
              </a:ext>
            </a:extLst>
          </p:cNvPr>
          <p:cNvSpPr>
            <a:spLocks noGrp="1"/>
          </p:cNvSpPr>
          <p:nvPr>
            <p:ph type="dt" sz="half" idx="10"/>
          </p:nvPr>
        </p:nvSpPr>
        <p:spPr/>
        <p:txBody>
          <a:bodyPr/>
          <a:lstStyle/>
          <a:p>
            <a:fld id="{6111BE9B-1FC2-4EAE-BE67-0C5D929AD040}" type="datetimeFigureOut">
              <a:rPr lang="en-US" smtClean="0"/>
              <a:t>9/25/2023</a:t>
            </a:fld>
            <a:endParaRPr lang="en-US"/>
          </a:p>
        </p:txBody>
      </p:sp>
      <p:sp>
        <p:nvSpPr>
          <p:cNvPr id="8" name="Footer Placeholder 7">
            <a:extLst>
              <a:ext uri="{FF2B5EF4-FFF2-40B4-BE49-F238E27FC236}">
                <a16:creationId xmlns:a16="http://schemas.microsoft.com/office/drawing/2014/main" id="{4A086943-2BB3-4B0D-8EB5-39E592DC43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2ACEAB-A11E-4FA1-9103-26BF0DD8595B}"/>
              </a:ext>
            </a:extLst>
          </p:cNvPr>
          <p:cNvSpPr>
            <a:spLocks noGrp="1"/>
          </p:cNvSpPr>
          <p:nvPr>
            <p:ph type="sldNum" sz="quarter" idx="12"/>
          </p:nvPr>
        </p:nvSpPr>
        <p:spPr/>
        <p:txBody>
          <a:bodyPr/>
          <a:lstStyle/>
          <a:p>
            <a:fld id="{733F3879-40DA-427A-9187-025AC75CA907}" type="slidenum">
              <a:rPr lang="en-US" smtClean="0"/>
              <a:t>‹#›</a:t>
            </a:fld>
            <a:endParaRPr lang="en-US"/>
          </a:p>
        </p:txBody>
      </p:sp>
    </p:spTree>
    <p:extLst>
      <p:ext uri="{BB962C8B-B14F-4D97-AF65-F5344CB8AC3E}">
        <p14:creationId xmlns:p14="http://schemas.microsoft.com/office/powerpoint/2010/main" val="378372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047BE-3493-42BA-9AF6-56A84F9A11B6}"/>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4B299B18-AA2C-439D-9F65-2594DDD3669E}"/>
              </a:ext>
            </a:extLst>
          </p:cNvPr>
          <p:cNvSpPr>
            <a:spLocks noGrp="1"/>
          </p:cNvSpPr>
          <p:nvPr>
            <p:ph type="dt" sz="half" idx="10"/>
          </p:nvPr>
        </p:nvSpPr>
        <p:spPr/>
        <p:txBody>
          <a:bodyPr/>
          <a:lstStyle/>
          <a:p>
            <a:fld id="{6111BE9B-1FC2-4EAE-BE67-0C5D929AD040}" type="datetimeFigureOut">
              <a:rPr lang="en-US" smtClean="0"/>
              <a:t>9/25/2023</a:t>
            </a:fld>
            <a:endParaRPr lang="en-US"/>
          </a:p>
        </p:txBody>
      </p:sp>
      <p:sp>
        <p:nvSpPr>
          <p:cNvPr id="4" name="Footer Placeholder 3">
            <a:extLst>
              <a:ext uri="{FF2B5EF4-FFF2-40B4-BE49-F238E27FC236}">
                <a16:creationId xmlns:a16="http://schemas.microsoft.com/office/drawing/2014/main" id="{6EBDF3CF-9526-4415-8475-D1914540C6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69F44B-83CD-454D-85DF-CD4B5555F81F}"/>
              </a:ext>
            </a:extLst>
          </p:cNvPr>
          <p:cNvSpPr>
            <a:spLocks noGrp="1"/>
          </p:cNvSpPr>
          <p:nvPr>
            <p:ph type="sldNum" sz="quarter" idx="12"/>
          </p:nvPr>
        </p:nvSpPr>
        <p:spPr/>
        <p:txBody>
          <a:bodyPr/>
          <a:lstStyle/>
          <a:p>
            <a:fld id="{733F3879-40DA-427A-9187-025AC75CA907}" type="slidenum">
              <a:rPr lang="en-US" smtClean="0"/>
              <a:t>‹#›</a:t>
            </a:fld>
            <a:endParaRPr lang="en-US"/>
          </a:p>
        </p:txBody>
      </p:sp>
    </p:spTree>
    <p:extLst>
      <p:ext uri="{BB962C8B-B14F-4D97-AF65-F5344CB8AC3E}">
        <p14:creationId xmlns:p14="http://schemas.microsoft.com/office/powerpoint/2010/main" val="262786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A33DE9-FA06-438F-9F6F-A3382BD7EE59}"/>
              </a:ext>
            </a:extLst>
          </p:cNvPr>
          <p:cNvSpPr>
            <a:spLocks noGrp="1"/>
          </p:cNvSpPr>
          <p:nvPr>
            <p:ph type="dt" sz="half" idx="10"/>
          </p:nvPr>
        </p:nvSpPr>
        <p:spPr/>
        <p:txBody>
          <a:bodyPr/>
          <a:lstStyle/>
          <a:p>
            <a:fld id="{6111BE9B-1FC2-4EAE-BE67-0C5D929AD040}" type="datetimeFigureOut">
              <a:rPr lang="en-US" smtClean="0"/>
              <a:t>9/25/2023</a:t>
            </a:fld>
            <a:endParaRPr lang="en-US"/>
          </a:p>
        </p:txBody>
      </p:sp>
      <p:sp>
        <p:nvSpPr>
          <p:cNvPr id="3" name="Footer Placeholder 2">
            <a:extLst>
              <a:ext uri="{FF2B5EF4-FFF2-40B4-BE49-F238E27FC236}">
                <a16:creationId xmlns:a16="http://schemas.microsoft.com/office/drawing/2014/main" id="{E460FE77-C5AD-491F-98CB-999472E32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AD7278-8923-4E4A-A2D8-AE35B499625D}"/>
              </a:ext>
            </a:extLst>
          </p:cNvPr>
          <p:cNvSpPr>
            <a:spLocks noGrp="1"/>
          </p:cNvSpPr>
          <p:nvPr>
            <p:ph type="sldNum" sz="quarter" idx="12"/>
          </p:nvPr>
        </p:nvSpPr>
        <p:spPr/>
        <p:txBody>
          <a:bodyPr/>
          <a:lstStyle/>
          <a:p>
            <a:fld id="{733F3879-40DA-427A-9187-025AC75CA907}" type="slidenum">
              <a:rPr lang="en-US" smtClean="0"/>
              <a:t>‹#›</a:t>
            </a:fld>
            <a:endParaRPr lang="en-US"/>
          </a:p>
        </p:txBody>
      </p:sp>
    </p:spTree>
    <p:extLst>
      <p:ext uri="{BB962C8B-B14F-4D97-AF65-F5344CB8AC3E}">
        <p14:creationId xmlns:p14="http://schemas.microsoft.com/office/powerpoint/2010/main" val="202983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02F7F-D322-4425-AB55-CC19185BD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C713F9E2-489F-469D-B928-5AAA2E22BC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D7DE11A3-123B-4A1A-8780-A031AA3C7A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6DA955-35A2-4E42-A79C-F08ED97CEFE0}"/>
              </a:ext>
            </a:extLst>
          </p:cNvPr>
          <p:cNvSpPr>
            <a:spLocks noGrp="1"/>
          </p:cNvSpPr>
          <p:nvPr>
            <p:ph type="dt" sz="half" idx="10"/>
          </p:nvPr>
        </p:nvSpPr>
        <p:spPr/>
        <p:txBody>
          <a:bodyPr/>
          <a:lstStyle/>
          <a:p>
            <a:fld id="{6111BE9B-1FC2-4EAE-BE67-0C5D929AD040}" type="datetimeFigureOut">
              <a:rPr lang="en-US" smtClean="0"/>
              <a:t>9/25/2023</a:t>
            </a:fld>
            <a:endParaRPr lang="en-US"/>
          </a:p>
        </p:txBody>
      </p:sp>
      <p:sp>
        <p:nvSpPr>
          <p:cNvPr id="6" name="Footer Placeholder 5">
            <a:extLst>
              <a:ext uri="{FF2B5EF4-FFF2-40B4-BE49-F238E27FC236}">
                <a16:creationId xmlns:a16="http://schemas.microsoft.com/office/drawing/2014/main" id="{C5881189-EB6F-420B-888B-5EA2C0D69E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8F976A-1A0B-43E2-8DDC-3EB08F4DC8B3}"/>
              </a:ext>
            </a:extLst>
          </p:cNvPr>
          <p:cNvSpPr>
            <a:spLocks noGrp="1"/>
          </p:cNvSpPr>
          <p:nvPr>
            <p:ph type="sldNum" sz="quarter" idx="12"/>
          </p:nvPr>
        </p:nvSpPr>
        <p:spPr/>
        <p:txBody>
          <a:bodyPr/>
          <a:lstStyle/>
          <a:p>
            <a:fld id="{733F3879-40DA-427A-9187-025AC75CA907}" type="slidenum">
              <a:rPr lang="en-US" smtClean="0"/>
              <a:t>‹#›</a:t>
            </a:fld>
            <a:endParaRPr lang="en-US"/>
          </a:p>
        </p:txBody>
      </p:sp>
    </p:spTree>
    <p:extLst>
      <p:ext uri="{BB962C8B-B14F-4D97-AF65-F5344CB8AC3E}">
        <p14:creationId xmlns:p14="http://schemas.microsoft.com/office/powerpoint/2010/main" val="2996535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C120E-835E-4B30-8C7B-82443E6BBB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286FE221-A576-4D68-8090-6D552C0F2A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79993C61-377C-40EE-9B2A-81F20BB017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D3AF64-06F9-49BF-873E-1EE2D3DA9237}"/>
              </a:ext>
            </a:extLst>
          </p:cNvPr>
          <p:cNvSpPr>
            <a:spLocks noGrp="1"/>
          </p:cNvSpPr>
          <p:nvPr>
            <p:ph type="dt" sz="half" idx="10"/>
          </p:nvPr>
        </p:nvSpPr>
        <p:spPr/>
        <p:txBody>
          <a:bodyPr/>
          <a:lstStyle/>
          <a:p>
            <a:fld id="{6111BE9B-1FC2-4EAE-BE67-0C5D929AD040}" type="datetimeFigureOut">
              <a:rPr lang="en-US" smtClean="0"/>
              <a:t>9/25/2023</a:t>
            </a:fld>
            <a:endParaRPr lang="en-US"/>
          </a:p>
        </p:txBody>
      </p:sp>
      <p:sp>
        <p:nvSpPr>
          <p:cNvPr id="6" name="Footer Placeholder 5">
            <a:extLst>
              <a:ext uri="{FF2B5EF4-FFF2-40B4-BE49-F238E27FC236}">
                <a16:creationId xmlns:a16="http://schemas.microsoft.com/office/drawing/2014/main" id="{4CBAF06C-30DE-41CA-9131-53383CDFE0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59766F-CF6E-4C47-BC12-3892EBD92E89}"/>
              </a:ext>
            </a:extLst>
          </p:cNvPr>
          <p:cNvSpPr>
            <a:spLocks noGrp="1"/>
          </p:cNvSpPr>
          <p:nvPr>
            <p:ph type="sldNum" sz="quarter" idx="12"/>
          </p:nvPr>
        </p:nvSpPr>
        <p:spPr/>
        <p:txBody>
          <a:bodyPr/>
          <a:lstStyle/>
          <a:p>
            <a:fld id="{733F3879-40DA-427A-9187-025AC75CA907}" type="slidenum">
              <a:rPr lang="en-US" smtClean="0"/>
              <a:t>‹#›</a:t>
            </a:fld>
            <a:endParaRPr lang="en-US"/>
          </a:p>
        </p:txBody>
      </p:sp>
    </p:spTree>
    <p:extLst>
      <p:ext uri="{BB962C8B-B14F-4D97-AF65-F5344CB8AC3E}">
        <p14:creationId xmlns:p14="http://schemas.microsoft.com/office/powerpoint/2010/main" val="2256026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FF7872-FBF7-4962-BB26-B980C9031C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CD533BDC-5F44-40E0-BF60-2B57838E46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BB8FC6F-02E4-403F-88F9-0295DC60CE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1BE9B-1FC2-4EAE-BE67-0C5D929AD040}" type="datetimeFigureOut">
              <a:rPr lang="en-US" smtClean="0"/>
              <a:t>9/25/2023</a:t>
            </a:fld>
            <a:endParaRPr lang="en-US"/>
          </a:p>
        </p:txBody>
      </p:sp>
      <p:sp>
        <p:nvSpPr>
          <p:cNvPr id="5" name="Footer Placeholder 4">
            <a:extLst>
              <a:ext uri="{FF2B5EF4-FFF2-40B4-BE49-F238E27FC236}">
                <a16:creationId xmlns:a16="http://schemas.microsoft.com/office/drawing/2014/main" id="{42BA0E0C-08E7-4F3F-A362-1A1767CB4C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240ABD-5EF6-4AB7-84DD-086599879C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F3879-40DA-427A-9187-025AC75CA907}" type="slidenum">
              <a:rPr lang="en-US" smtClean="0"/>
              <a:t>‹#›</a:t>
            </a:fld>
            <a:endParaRPr lang="en-US"/>
          </a:p>
        </p:txBody>
      </p:sp>
    </p:spTree>
    <p:extLst>
      <p:ext uri="{BB962C8B-B14F-4D97-AF65-F5344CB8AC3E}">
        <p14:creationId xmlns:p14="http://schemas.microsoft.com/office/powerpoint/2010/main" val="1202004405"/>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18840" y="872872"/>
            <a:ext cx="5354320" cy="4616648"/>
          </a:xfrm>
          <a:prstGeom prst="rect">
            <a:avLst/>
          </a:prstGeom>
          <a:noFill/>
        </p:spPr>
        <p:txBody>
          <a:bodyPr wrap="square" rtlCol="0">
            <a:spAutoFit/>
          </a:bodyPr>
          <a:lstStyle/>
          <a:p>
            <a:pPr algn="ctr"/>
            <a:r>
              <a:rPr lang="en-GB" sz="3200" dirty="0"/>
              <a:t>Social Workers Experiences in Preparing Children  for the Children’s Court: The Need for Specific  Guidelines:</a:t>
            </a:r>
          </a:p>
          <a:p>
            <a:pPr algn="ctr"/>
            <a:endParaRPr lang="en-GB" sz="3200" dirty="0"/>
          </a:p>
          <a:p>
            <a:pPr algn="ctr"/>
            <a:r>
              <a:rPr lang="en-GB" sz="2000" b="1" dirty="0">
                <a:latin typeface="Arial" panose="020B0604020202020204" pitchFamily="34" charset="0"/>
                <a:cs typeface="Arial" panose="020B0604020202020204" pitchFamily="34" charset="0"/>
              </a:rPr>
              <a:t>Presenter: Dr E Simeon De Jager</a:t>
            </a:r>
          </a:p>
          <a:p>
            <a:pPr algn="ctr"/>
            <a:endParaRPr lang="en-GB" sz="3200" b="1" dirty="0">
              <a:latin typeface="Arial" panose="020B0604020202020204" pitchFamily="34" charset="0"/>
              <a:cs typeface="Arial" panose="020B0604020202020204" pitchFamily="34" charset="0"/>
            </a:endParaRPr>
          </a:p>
          <a:p>
            <a:pPr algn="ctr"/>
            <a:endParaRPr lang="en-GB" sz="3200" b="1" dirty="0">
              <a:latin typeface="Arial" panose="020B0604020202020204" pitchFamily="34" charset="0"/>
              <a:cs typeface="Arial" panose="020B0604020202020204" pitchFamily="34" charset="0"/>
            </a:endParaRPr>
          </a:p>
          <a:p>
            <a:pPr algn="ctr"/>
            <a:endParaRPr lang="en-GB" sz="3200" b="1"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February &amp; Simeon De Jager</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917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7297-25DF-450B-0406-0DE4C45A99FD}"/>
              </a:ext>
            </a:extLst>
          </p:cNvPr>
          <p:cNvSpPr>
            <a:spLocks noGrp="1"/>
          </p:cNvSpPr>
          <p:nvPr>
            <p:ph type="title"/>
          </p:nvPr>
        </p:nvSpPr>
        <p:spPr/>
        <p:txBody>
          <a:bodyPr/>
          <a:lstStyle/>
          <a:p>
            <a:r>
              <a:rPr lang="en-ZA" dirty="0"/>
              <a:t>Situation in SA</a:t>
            </a:r>
            <a:endParaRPr lang="en-GB" dirty="0"/>
          </a:p>
        </p:txBody>
      </p:sp>
      <p:graphicFrame>
        <p:nvGraphicFramePr>
          <p:cNvPr id="4" name="Content Placeholder 3">
            <a:extLst>
              <a:ext uri="{FF2B5EF4-FFF2-40B4-BE49-F238E27FC236}">
                <a16:creationId xmlns:a16="http://schemas.microsoft.com/office/drawing/2014/main" id="{3125C122-D903-3CC2-2BA2-F67CDE3A7A2A}"/>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67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Key findings</a:t>
            </a:r>
          </a:p>
        </p:txBody>
      </p:sp>
      <p:graphicFrame>
        <p:nvGraphicFramePr>
          <p:cNvPr id="11" name="Table 11">
            <a:extLst>
              <a:ext uri="{FF2B5EF4-FFF2-40B4-BE49-F238E27FC236}">
                <a16:creationId xmlns:a16="http://schemas.microsoft.com/office/drawing/2014/main" id="{D74E8410-074D-610A-016C-8BE9BE9FFBAA}"/>
              </a:ext>
            </a:extLst>
          </p:cNvPr>
          <p:cNvGraphicFramePr>
            <a:graphicFrameLocks noGrp="1"/>
          </p:cNvGraphicFramePr>
          <p:nvPr>
            <p:extLst>
              <p:ext uri="{D42A27DB-BD31-4B8C-83A1-F6EECF244321}">
                <p14:modId xmlns:p14="http://schemas.microsoft.com/office/powerpoint/2010/main" val="2844212162"/>
              </p:ext>
            </p:extLst>
          </p:nvPr>
        </p:nvGraphicFramePr>
        <p:xfrm>
          <a:off x="914400" y="1669002"/>
          <a:ext cx="10235953" cy="4515033"/>
        </p:xfrm>
        <a:graphic>
          <a:graphicData uri="http://schemas.openxmlformats.org/drawingml/2006/table">
            <a:tbl>
              <a:tblPr firstRow="1" bandRow="1">
                <a:tableStyleId>{5C22544A-7EE6-4342-B048-85BDC9FD1C3A}</a:tableStyleId>
              </a:tblPr>
              <a:tblGrid>
                <a:gridCol w="10235953">
                  <a:extLst>
                    <a:ext uri="{9D8B030D-6E8A-4147-A177-3AD203B41FA5}">
                      <a16:colId xmlns:a16="http://schemas.microsoft.com/office/drawing/2014/main" val="4204138609"/>
                    </a:ext>
                  </a:extLst>
                </a:gridCol>
              </a:tblGrid>
              <a:tr h="10986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Theme 1: The Roles of the Social Worker in the Children’s Court Context</a:t>
                      </a:r>
                      <a:endParaRPr lang="en-GB" sz="2800" dirty="0">
                        <a:highlight>
                          <a:srgbClr val="00FF00"/>
                        </a:highlight>
                      </a:endParaRPr>
                    </a:p>
                    <a:p>
                      <a:endParaRPr lang="en-GB" dirty="0"/>
                    </a:p>
                  </a:txBody>
                  <a:tcPr/>
                </a:tc>
                <a:extLst>
                  <a:ext uri="{0D108BD9-81ED-4DB2-BD59-A6C34878D82A}">
                    <a16:rowId xmlns:a16="http://schemas.microsoft.com/office/drawing/2014/main" val="3513562291"/>
                  </a:ext>
                </a:extLst>
              </a:tr>
              <a:tr h="10986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Subtheme 1.1: Assessments and Court Report</a:t>
                      </a:r>
                    </a:p>
                    <a:p>
                      <a:endParaRPr lang="en-GB" sz="2000" dirty="0"/>
                    </a:p>
                  </a:txBody>
                  <a:tcPr/>
                </a:tc>
                <a:extLst>
                  <a:ext uri="{0D108BD9-81ED-4DB2-BD59-A6C34878D82A}">
                    <a16:rowId xmlns:a16="http://schemas.microsoft.com/office/drawing/2014/main" val="1402367851"/>
                  </a:ext>
                </a:extLst>
              </a:tr>
              <a:tr h="10986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Subtheme 1.2 Best Interests of the Child</a:t>
                      </a:r>
                    </a:p>
                    <a:p>
                      <a:endParaRPr lang="en-GB" sz="2000" dirty="0"/>
                    </a:p>
                  </a:txBody>
                  <a:tcPr/>
                </a:tc>
                <a:extLst>
                  <a:ext uri="{0D108BD9-81ED-4DB2-BD59-A6C34878D82A}">
                    <a16:rowId xmlns:a16="http://schemas.microsoft.com/office/drawing/2014/main" val="3331659278"/>
                  </a:ext>
                </a:extLst>
              </a:tr>
              <a:tr h="10986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Subtheme 1.3: Make Recommendations to Court</a:t>
                      </a:r>
                      <a:endParaRPr lang="en-US" sz="2000" dirty="0"/>
                    </a:p>
                    <a:p>
                      <a:endParaRPr lang="en-GB" sz="2000" dirty="0"/>
                    </a:p>
                  </a:txBody>
                  <a:tcPr/>
                </a:tc>
                <a:extLst>
                  <a:ext uri="{0D108BD9-81ED-4DB2-BD59-A6C34878D82A}">
                    <a16:rowId xmlns:a16="http://schemas.microsoft.com/office/drawing/2014/main" val="4021933568"/>
                  </a:ext>
                </a:extLst>
              </a:tr>
            </a:tbl>
          </a:graphicData>
        </a:graphic>
      </p:graphicFrame>
    </p:spTree>
    <p:extLst>
      <p:ext uri="{BB962C8B-B14F-4D97-AF65-F5344CB8AC3E}">
        <p14:creationId xmlns:p14="http://schemas.microsoft.com/office/powerpoint/2010/main" val="1974778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089B-1FA0-E69B-ADEF-D44EA697219E}"/>
              </a:ext>
            </a:extLst>
          </p:cNvPr>
          <p:cNvSpPr>
            <a:spLocks noGrp="1"/>
          </p:cNvSpPr>
          <p:nvPr>
            <p:ph type="title"/>
          </p:nvPr>
        </p:nvSpPr>
        <p:spPr/>
        <p:txBody>
          <a:bodyPr/>
          <a:lstStyle/>
          <a:p>
            <a:r>
              <a:rPr lang="en-ZA" dirty="0"/>
              <a:t>Key findings</a:t>
            </a:r>
            <a:endParaRPr lang="en-GB" dirty="0"/>
          </a:p>
        </p:txBody>
      </p:sp>
      <p:graphicFrame>
        <p:nvGraphicFramePr>
          <p:cNvPr id="4" name="Table 4">
            <a:extLst>
              <a:ext uri="{FF2B5EF4-FFF2-40B4-BE49-F238E27FC236}">
                <a16:creationId xmlns:a16="http://schemas.microsoft.com/office/drawing/2014/main" id="{F52C5636-D387-3BCE-601A-66C595BEB2E0}"/>
              </a:ext>
            </a:extLst>
          </p:cNvPr>
          <p:cNvGraphicFramePr>
            <a:graphicFrameLocks noGrp="1"/>
          </p:cNvGraphicFramePr>
          <p:nvPr>
            <p:extLst>
              <p:ext uri="{D42A27DB-BD31-4B8C-83A1-F6EECF244321}">
                <p14:modId xmlns:p14="http://schemas.microsoft.com/office/powerpoint/2010/main" val="3170939737"/>
              </p:ext>
            </p:extLst>
          </p:nvPr>
        </p:nvGraphicFramePr>
        <p:xfrm>
          <a:off x="958788" y="1580225"/>
          <a:ext cx="10244832" cy="4714038"/>
        </p:xfrm>
        <a:graphic>
          <a:graphicData uri="http://schemas.openxmlformats.org/drawingml/2006/table">
            <a:tbl>
              <a:tblPr firstRow="1" bandRow="1">
                <a:tableStyleId>{5C22544A-7EE6-4342-B048-85BDC9FD1C3A}</a:tableStyleId>
              </a:tblPr>
              <a:tblGrid>
                <a:gridCol w="10244832">
                  <a:extLst>
                    <a:ext uri="{9D8B030D-6E8A-4147-A177-3AD203B41FA5}">
                      <a16:colId xmlns:a16="http://schemas.microsoft.com/office/drawing/2014/main" val="2414765185"/>
                    </a:ext>
                  </a:extLst>
                </a:gridCol>
              </a:tblGrid>
              <a:tr h="785673">
                <a:tc>
                  <a:txBody>
                    <a:bodyPr/>
                    <a:lstStyle/>
                    <a:p>
                      <a:r>
                        <a:rPr lang="en-GB" dirty="0"/>
                        <a:t>Theme 2: Barriers/Challenges experienced by social workers</a:t>
                      </a:r>
                    </a:p>
                    <a:p>
                      <a:endParaRPr lang="en-GB" dirty="0"/>
                    </a:p>
                  </a:txBody>
                  <a:tcPr/>
                </a:tc>
                <a:extLst>
                  <a:ext uri="{0D108BD9-81ED-4DB2-BD59-A6C34878D82A}">
                    <a16:rowId xmlns:a16="http://schemas.microsoft.com/office/drawing/2014/main" val="1563878617"/>
                  </a:ext>
                </a:extLst>
              </a:tr>
              <a:tr h="7856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Subtheme 2.1: Lack of Resources</a:t>
                      </a:r>
                    </a:p>
                    <a:p>
                      <a:endParaRPr lang="en-GB" dirty="0"/>
                    </a:p>
                  </a:txBody>
                  <a:tcPr/>
                </a:tc>
                <a:extLst>
                  <a:ext uri="{0D108BD9-81ED-4DB2-BD59-A6C34878D82A}">
                    <a16:rowId xmlns:a16="http://schemas.microsoft.com/office/drawing/2014/main" val="1757390988"/>
                  </a:ext>
                </a:extLst>
              </a:tr>
              <a:tr h="7856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Subtheme 2.2: High Caseloads and Administrative Tasks</a:t>
                      </a:r>
                    </a:p>
                    <a:p>
                      <a:endParaRPr lang="en-GB" dirty="0"/>
                    </a:p>
                  </a:txBody>
                  <a:tcPr/>
                </a:tc>
                <a:extLst>
                  <a:ext uri="{0D108BD9-81ED-4DB2-BD59-A6C34878D82A}">
                    <a16:rowId xmlns:a16="http://schemas.microsoft.com/office/drawing/2014/main" val="3934625471"/>
                  </a:ext>
                </a:extLst>
              </a:tr>
              <a:tr h="7856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Subtheme 2.3: Lack of Supervision</a:t>
                      </a:r>
                    </a:p>
                    <a:p>
                      <a:endParaRPr lang="en-GB" dirty="0"/>
                    </a:p>
                  </a:txBody>
                  <a:tcPr/>
                </a:tc>
                <a:extLst>
                  <a:ext uri="{0D108BD9-81ED-4DB2-BD59-A6C34878D82A}">
                    <a16:rowId xmlns:a16="http://schemas.microsoft.com/office/drawing/2014/main" val="2758419968"/>
                  </a:ext>
                </a:extLst>
              </a:tr>
              <a:tr h="7856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Subtheme 2.4: Lack of Specific Guidelines/Protocols</a:t>
                      </a:r>
                    </a:p>
                    <a:p>
                      <a:endParaRPr lang="en-GB" dirty="0"/>
                    </a:p>
                  </a:txBody>
                  <a:tcPr/>
                </a:tc>
                <a:extLst>
                  <a:ext uri="{0D108BD9-81ED-4DB2-BD59-A6C34878D82A}">
                    <a16:rowId xmlns:a16="http://schemas.microsoft.com/office/drawing/2014/main" val="1084130598"/>
                  </a:ext>
                </a:extLst>
              </a:tr>
              <a:tr h="7856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Subtheme 2.5: Unplanned/Emergency Court Dates</a:t>
                      </a:r>
                    </a:p>
                    <a:p>
                      <a:endParaRPr lang="en-GB" dirty="0"/>
                    </a:p>
                  </a:txBody>
                  <a:tcPr/>
                </a:tc>
                <a:extLst>
                  <a:ext uri="{0D108BD9-81ED-4DB2-BD59-A6C34878D82A}">
                    <a16:rowId xmlns:a16="http://schemas.microsoft.com/office/drawing/2014/main" val="4179166165"/>
                  </a:ext>
                </a:extLst>
              </a:tr>
            </a:tbl>
          </a:graphicData>
        </a:graphic>
      </p:graphicFrame>
    </p:spTree>
    <p:extLst>
      <p:ext uri="{BB962C8B-B14F-4D97-AF65-F5344CB8AC3E}">
        <p14:creationId xmlns:p14="http://schemas.microsoft.com/office/powerpoint/2010/main" val="2881696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20B7C-8269-B1B9-D1BF-2EFB513376EF}"/>
              </a:ext>
            </a:extLst>
          </p:cNvPr>
          <p:cNvSpPr>
            <a:spLocks noGrp="1"/>
          </p:cNvSpPr>
          <p:nvPr>
            <p:ph type="title"/>
          </p:nvPr>
        </p:nvSpPr>
        <p:spPr/>
        <p:txBody>
          <a:bodyPr/>
          <a:lstStyle/>
          <a:p>
            <a:r>
              <a:rPr lang="en-ZA" dirty="0"/>
              <a:t>KEY FINDINGS</a:t>
            </a:r>
            <a:endParaRPr lang="en-GB" dirty="0"/>
          </a:p>
        </p:txBody>
      </p:sp>
      <p:graphicFrame>
        <p:nvGraphicFramePr>
          <p:cNvPr id="4" name="Table 4">
            <a:extLst>
              <a:ext uri="{FF2B5EF4-FFF2-40B4-BE49-F238E27FC236}">
                <a16:creationId xmlns:a16="http://schemas.microsoft.com/office/drawing/2014/main" id="{F61720FA-1373-7FBD-5A8E-1CA9095F8D19}"/>
              </a:ext>
            </a:extLst>
          </p:cNvPr>
          <p:cNvGraphicFramePr>
            <a:graphicFrameLocks noGrp="1"/>
          </p:cNvGraphicFramePr>
          <p:nvPr>
            <p:extLst>
              <p:ext uri="{D42A27DB-BD31-4B8C-83A1-F6EECF244321}">
                <p14:modId xmlns:p14="http://schemas.microsoft.com/office/powerpoint/2010/main" val="1478882399"/>
              </p:ext>
            </p:extLst>
          </p:nvPr>
        </p:nvGraphicFramePr>
        <p:xfrm>
          <a:off x="1038687" y="1690688"/>
          <a:ext cx="10200443" cy="4275103"/>
        </p:xfrm>
        <a:graphic>
          <a:graphicData uri="http://schemas.openxmlformats.org/drawingml/2006/table">
            <a:tbl>
              <a:tblPr firstRow="1" bandRow="1">
                <a:tableStyleId>{5C22544A-7EE6-4342-B048-85BDC9FD1C3A}</a:tableStyleId>
              </a:tblPr>
              <a:tblGrid>
                <a:gridCol w="10200443">
                  <a:extLst>
                    <a:ext uri="{9D8B030D-6E8A-4147-A177-3AD203B41FA5}">
                      <a16:colId xmlns:a16="http://schemas.microsoft.com/office/drawing/2014/main" val="4191794409"/>
                    </a:ext>
                  </a:extLst>
                </a:gridCol>
              </a:tblGrid>
              <a:tr h="665016">
                <a:tc>
                  <a:txBody>
                    <a:bodyPr/>
                    <a:lstStyle/>
                    <a:p>
                      <a:r>
                        <a:rPr lang="en-GB" dirty="0"/>
                        <a:t>Theme 3: Focus and Content of a Guideline</a:t>
                      </a:r>
                    </a:p>
                    <a:p>
                      <a:endParaRPr lang="en-GB" dirty="0"/>
                    </a:p>
                  </a:txBody>
                  <a:tcPr/>
                </a:tc>
                <a:extLst>
                  <a:ext uri="{0D108BD9-81ED-4DB2-BD59-A6C34878D82A}">
                    <a16:rowId xmlns:a16="http://schemas.microsoft.com/office/drawing/2014/main" val="2315417499"/>
                  </a:ext>
                </a:extLst>
              </a:tr>
              <a:tr h="6650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Subtheme 3.1: Age-Appropriate Guidelines and Tools</a:t>
                      </a:r>
                    </a:p>
                    <a:p>
                      <a:endParaRPr lang="en-GB" dirty="0"/>
                    </a:p>
                  </a:txBody>
                  <a:tcPr/>
                </a:tc>
                <a:extLst>
                  <a:ext uri="{0D108BD9-81ED-4DB2-BD59-A6C34878D82A}">
                    <a16:rowId xmlns:a16="http://schemas.microsoft.com/office/drawing/2014/main" val="2735925498"/>
                  </a:ext>
                </a:extLst>
              </a:tr>
              <a:tr h="6650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Subtheme 3.2: Therapeutic Techniques</a:t>
                      </a:r>
                    </a:p>
                    <a:p>
                      <a:endParaRPr lang="en-GB" dirty="0"/>
                    </a:p>
                  </a:txBody>
                  <a:tcPr/>
                </a:tc>
                <a:extLst>
                  <a:ext uri="{0D108BD9-81ED-4DB2-BD59-A6C34878D82A}">
                    <a16:rowId xmlns:a16="http://schemas.microsoft.com/office/drawing/2014/main" val="1713717731"/>
                  </a:ext>
                </a:extLst>
              </a:tr>
              <a:tr h="9500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Subtheme 3.3: Discussing What the Expectations/Roles Are of All Relevant Parties in  the Children’s Court</a:t>
                      </a:r>
                    </a:p>
                    <a:p>
                      <a:endParaRPr lang="en-GB" dirty="0"/>
                    </a:p>
                  </a:txBody>
                  <a:tcPr/>
                </a:tc>
                <a:extLst>
                  <a:ext uri="{0D108BD9-81ED-4DB2-BD59-A6C34878D82A}">
                    <a16:rowId xmlns:a16="http://schemas.microsoft.com/office/drawing/2014/main" val="1674343856"/>
                  </a:ext>
                </a:extLst>
              </a:tr>
              <a:tr h="6650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Subtheme 3.4: Role Plays and Trial Simulations Exercises</a:t>
                      </a:r>
                    </a:p>
                    <a:p>
                      <a:endParaRPr lang="en-GB" dirty="0"/>
                    </a:p>
                  </a:txBody>
                  <a:tcPr/>
                </a:tc>
                <a:extLst>
                  <a:ext uri="{0D108BD9-81ED-4DB2-BD59-A6C34878D82A}">
                    <a16:rowId xmlns:a16="http://schemas.microsoft.com/office/drawing/2014/main" val="2097784476"/>
                  </a:ext>
                </a:extLst>
              </a:tr>
              <a:tr h="6650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Subtheme 3.5: Focus on Possible Outcomes and Future Planning</a:t>
                      </a:r>
                    </a:p>
                    <a:p>
                      <a:endParaRPr lang="en-GB" dirty="0"/>
                    </a:p>
                  </a:txBody>
                  <a:tcPr/>
                </a:tc>
                <a:extLst>
                  <a:ext uri="{0D108BD9-81ED-4DB2-BD59-A6C34878D82A}">
                    <a16:rowId xmlns:a16="http://schemas.microsoft.com/office/drawing/2014/main" val="2150989245"/>
                  </a:ext>
                </a:extLst>
              </a:tr>
            </a:tbl>
          </a:graphicData>
        </a:graphic>
      </p:graphicFrame>
    </p:spTree>
    <p:extLst>
      <p:ext uri="{BB962C8B-B14F-4D97-AF65-F5344CB8AC3E}">
        <p14:creationId xmlns:p14="http://schemas.microsoft.com/office/powerpoint/2010/main" val="3079315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0F80-5A4D-C3B0-6DB2-6798EEAD2D12}"/>
              </a:ext>
            </a:extLst>
          </p:cNvPr>
          <p:cNvSpPr>
            <a:spLocks noGrp="1"/>
          </p:cNvSpPr>
          <p:nvPr>
            <p:ph type="title"/>
          </p:nvPr>
        </p:nvSpPr>
        <p:spPr/>
        <p:txBody>
          <a:bodyPr/>
          <a:lstStyle/>
          <a:p>
            <a:r>
              <a:rPr lang="en-ZA" dirty="0"/>
              <a:t>What should the guideline include?</a:t>
            </a:r>
            <a:endParaRPr lang="en-GB" dirty="0"/>
          </a:p>
        </p:txBody>
      </p:sp>
      <p:sp>
        <p:nvSpPr>
          <p:cNvPr id="3" name="Content Placeholder 2">
            <a:extLst>
              <a:ext uri="{FF2B5EF4-FFF2-40B4-BE49-F238E27FC236}">
                <a16:creationId xmlns:a16="http://schemas.microsoft.com/office/drawing/2014/main" id="{BB366E5C-F0C1-DAA6-7634-F9A455B0D6A9}"/>
              </a:ext>
            </a:extLst>
          </p:cNvPr>
          <p:cNvSpPr>
            <a:spLocks noGrp="1"/>
          </p:cNvSpPr>
          <p:nvPr>
            <p:ph idx="1"/>
          </p:nvPr>
        </p:nvSpPr>
        <p:spPr>
          <a:xfrm>
            <a:off x="838200" y="1589103"/>
            <a:ext cx="10515600" cy="4740676"/>
          </a:xfrm>
        </p:spPr>
        <p:txBody>
          <a:bodyPr>
            <a:normAutofit/>
          </a:bodyPr>
          <a:lstStyle/>
          <a:p>
            <a:pPr marL="342900" lvl="0" indent="-342900">
              <a:buFont typeface="Symbol" panose="05050102010706020507" pitchFamily="18" charset="2"/>
              <a:buChar char=""/>
            </a:pPr>
            <a:r>
              <a:rPr lang="en-GB" sz="1800" dirty="0">
                <a:solidFill>
                  <a:srgbClr val="000000"/>
                </a:solidFill>
                <a:effectLst/>
                <a:latin typeface="Times New Roman" panose="02020603050405020304" pitchFamily="18" charset="0"/>
                <a:ea typeface="Calibri" panose="020F0502020204030204" pitchFamily="34" charset="0"/>
              </a:rPr>
              <a:t>Children’s court preparation: Age-appropriate guidelines for being interviewed  in their parents presence or not. Preparing age groups in accordance with their  own learning/emotional needs for what to expect and what will be asked or required from them. </a:t>
            </a:r>
          </a:p>
          <a:p>
            <a:pPr marL="342900" lvl="0" indent="-342900">
              <a:buFont typeface="Symbol" panose="05050102010706020507" pitchFamily="18" charset="2"/>
              <a:buChar char=""/>
            </a:pPr>
            <a:r>
              <a:rPr lang="en-GB" sz="1800" dirty="0">
                <a:solidFill>
                  <a:srgbClr val="000000"/>
                </a:solidFill>
                <a:effectLst/>
                <a:latin typeface="Times New Roman" panose="02020603050405020304" pitchFamily="18" charset="0"/>
                <a:ea typeface="Calibri" panose="020F0502020204030204" pitchFamily="34" charset="0"/>
              </a:rPr>
              <a:t>Conversations with the child regarding the need for the  children’s court proceedings. </a:t>
            </a:r>
          </a:p>
          <a:p>
            <a:pPr marL="342900" lvl="0" indent="-342900">
              <a:buFont typeface="Symbol" panose="05050102010706020507" pitchFamily="18" charset="2"/>
              <a:buChar char=""/>
            </a:pPr>
            <a:r>
              <a:rPr lang="en-GB" sz="1800" dirty="0">
                <a:solidFill>
                  <a:srgbClr val="000000"/>
                </a:solidFill>
                <a:effectLst/>
                <a:latin typeface="Times New Roman" panose="02020603050405020304" pitchFamily="18" charset="0"/>
                <a:ea typeface="Calibri" panose="020F0502020204030204" pitchFamily="34" charset="0"/>
              </a:rPr>
              <a:t>Using child-friendly techniques and tools: Using age-appropriate play therapy  techniques to engage with children and elicit their responses.</a:t>
            </a:r>
          </a:p>
          <a:p>
            <a:pPr marL="342900" lvl="0" indent="-342900">
              <a:buFont typeface="Symbol" panose="05050102010706020507" pitchFamily="18" charset="2"/>
              <a:buChar char=""/>
            </a:pPr>
            <a:r>
              <a:rPr lang="en-GB" sz="1800" dirty="0">
                <a:solidFill>
                  <a:srgbClr val="000000"/>
                </a:solidFill>
                <a:effectLst/>
                <a:latin typeface="Times New Roman" panose="02020603050405020304" pitchFamily="18" charset="0"/>
                <a:ea typeface="Calibri" panose="020F0502020204030204" pitchFamily="34" charset="0"/>
              </a:rPr>
              <a:t>Specialist training: Social workers need specialist training programmes to use  play therapy and to engage with potentially highly traumatised children.  </a:t>
            </a:r>
          </a:p>
          <a:p>
            <a:pPr marL="342900" lvl="0" indent="-342900">
              <a:buFont typeface="Symbol" panose="05050102010706020507" pitchFamily="18" charset="2"/>
              <a:buChar char=""/>
            </a:pPr>
            <a:r>
              <a:rPr lang="en-GB" sz="1800" dirty="0">
                <a:solidFill>
                  <a:srgbClr val="000000"/>
                </a:solidFill>
                <a:effectLst/>
                <a:latin typeface="Times New Roman" panose="02020603050405020304" pitchFamily="18" charset="0"/>
                <a:ea typeface="Calibri" panose="020F0502020204030204" pitchFamily="34" charset="0"/>
              </a:rPr>
              <a:t>Children’s court orientation: Orientation that is age appropriate to make  children feel at ease about the children’s court. </a:t>
            </a:r>
          </a:p>
          <a:p>
            <a:pPr marL="342900" lvl="0" indent="-342900">
              <a:buFont typeface="Symbol" panose="05050102010706020507" pitchFamily="18" charset="2"/>
              <a:buChar char=""/>
            </a:pPr>
            <a:r>
              <a:rPr lang="en-GB" sz="1800" dirty="0">
                <a:solidFill>
                  <a:srgbClr val="000000"/>
                </a:solidFill>
                <a:effectLst/>
                <a:latin typeface="Times New Roman" panose="02020603050405020304" pitchFamily="18" charset="0"/>
                <a:ea typeface="Calibri" panose="020F0502020204030204" pitchFamily="34" charset="0"/>
              </a:rPr>
              <a:t>Therapeutic techniques: Age-appropriate techniques to engage with children. </a:t>
            </a:r>
          </a:p>
          <a:p>
            <a:pPr marL="342900" lvl="0" indent="-342900">
              <a:buFont typeface="Symbol" panose="05050102010706020507" pitchFamily="18" charset="2"/>
              <a:buChar char=""/>
            </a:pPr>
            <a:r>
              <a:rPr lang="en-GB" sz="1800" dirty="0">
                <a:solidFill>
                  <a:srgbClr val="000000"/>
                </a:solidFill>
                <a:effectLst/>
                <a:latin typeface="Times New Roman" panose="02020603050405020304" pitchFamily="18" charset="0"/>
                <a:ea typeface="Calibri" panose="020F0502020204030204" pitchFamily="34" charset="0"/>
              </a:rPr>
              <a:t>Court simulation activities: Discussions on expectations/roles of all relevant  parties in the children’s court. Showing children how the court looks as it is  imposing and disconcerting for children. </a:t>
            </a:r>
          </a:p>
          <a:p>
            <a:pPr marL="342900" lvl="0" indent="-342900">
              <a:buFont typeface="Symbol" panose="05050102010706020507" pitchFamily="18" charset="2"/>
              <a:buChar char=""/>
            </a:pPr>
            <a:r>
              <a:rPr lang="en-GB" sz="1800" dirty="0">
                <a:solidFill>
                  <a:srgbClr val="000000"/>
                </a:solidFill>
                <a:effectLst/>
                <a:latin typeface="Times New Roman" panose="02020603050405020304" pitchFamily="18" charset="0"/>
                <a:ea typeface="Calibri" panose="020F0502020204030204" pitchFamily="34" charset="0"/>
              </a:rPr>
              <a:t>Post-court preparation: Role play activities as to what the possible outcomes could be and the implications and effects on them and their future lifestyle.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768584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81FCE-994D-10FF-135A-47022B76884B}"/>
              </a:ext>
            </a:extLst>
          </p:cNvPr>
          <p:cNvSpPr>
            <a:spLocks noGrp="1"/>
          </p:cNvSpPr>
          <p:nvPr>
            <p:ph type="title"/>
          </p:nvPr>
        </p:nvSpPr>
        <p:spPr/>
        <p:txBody>
          <a:bodyPr/>
          <a:lstStyle/>
          <a:p>
            <a:r>
              <a:rPr lang="en-ZA" dirty="0"/>
              <a:t>RECOMMENDATIONS</a:t>
            </a:r>
            <a:endParaRPr lang="en-GB" dirty="0"/>
          </a:p>
        </p:txBody>
      </p:sp>
      <p:sp>
        <p:nvSpPr>
          <p:cNvPr id="3" name="Content Placeholder 2">
            <a:extLst>
              <a:ext uri="{FF2B5EF4-FFF2-40B4-BE49-F238E27FC236}">
                <a16:creationId xmlns:a16="http://schemas.microsoft.com/office/drawing/2014/main" id="{63E84C1A-0FAE-4C72-71DB-14F8511A823C}"/>
              </a:ext>
            </a:extLst>
          </p:cNvPr>
          <p:cNvSpPr>
            <a:spLocks noGrp="1"/>
          </p:cNvSpPr>
          <p:nvPr>
            <p:ph idx="1"/>
          </p:nvPr>
        </p:nvSpPr>
        <p:spPr/>
        <p:txBody>
          <a:bodyPr/>
          <a:lstStyle/>
          <a:p>
            <a:endParaRPr lang="en-GB" dirty="0"/>
          </a:p>
          <a:p>
            <a:r>
              <a:rPr lang="en-GB" dirty="0"/>
              <a:t>Research is needed in all the other provinces in SA.</a:t>
            </a:r>
          </a:p>
          <a:p>
            <a:r>
              <a:rPr lang="en-GB" dirty="0"/>
              <a:t>If more research is undertaken and published, then a standardised guideline  could be developed to assist social workers in preparing children for the  children’s court.</a:t>
            </a:r>
          </a:p>
          <a:p>
            <a:endParaRPr lang="en-GB" dirty="0"/>
          </a:p>
          <a:p>
            <a:pPr marL="0" indent="0">
              <a:buNone/>
            </a:pPr>
            <a:endParaRPr lang="en-GB" dirty="0"/>
          </a:p>
          <a:p>
            <a:endParaRPr lang="en-GB" dirty="0"/>
          </a:p>
          <a:p>
            <a:endParaRPr lang="en-GB" dirty="0"/>
          </a:p>
        </p:txBody>
      </p:sp>
      <p:pic>
        <p:nvPicPr>
          <p:cNvPr id="5" name="Picture 4" descr="A purple tag with white flowers&#10;&#10;Description automatically generated">
            <a:extLst>
              <a:ext uri="{FF2B5EF4-FFF2-40B4-BE49-F238E27FC236}">
                <a16:creationId xmlns:a16="http://schemas.microsoft.com/office/drawing/2014/main" id="{129F30AD-1499-3BC1-5CFA-01365D98F9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5225" y="4186191"/>
            <a:ext cx="3962400" cy="1752600"/>
          </a:xfrm>
          <a:prstGeom prst="rect">
            <a:avLst/>
          </a:prstGeom>
        </p:spPr>
      </p:pic>
    </p:spTree>
    <p:extLst>
      <p:ext uri="{BB962C8B-B14F-4D97-AF65-F5344CB8AC3E}">
        <p14:creationId xmlns:p14="http://schemas.microsoft.com/office/powerpoint/2010/main" val="319079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4B57-CA6C-7796-3BED-9F619ED9C780}"/>
              </a:ext>
            </a:extLst>
          </p:cNvPr>
          <p:cNvSpPr>
            <a:spLocks noGrp="1"/>
          </p:cNvSpPr>
          <p:nvPr>
            <p:ph type="title"/>
          </p:nvPr>
        </p:nvSpPr>
        <p:spPr/>
        <p:txBody>
          <a:bodyPr/>
          <a:lstStyle/>
          <a:p>
            <a:r>
              <a:rPr lang="en-ZA" dirty="0"/>
              <a:t>Introduction</a:t>
            </a:r>
            <a:endParaRPr lang="en-GB" dirty="0"/>
          </a:p>
        </p:txBody>
      </p:sp>
      <p:sp>
        <p:nvSpPr>
          <p:cNvPr id="3" name="Content Placeholder 2">
            <a:extLst>
              <a:ext uri="{FF2B5EF4-FFF2-40B4-BE49-F238E27FC236}">
                <a16:creationId xmlns:a16="http://schemas.microsoft.com/office/drawing/2014/main" id="{EAFF82BA-75E5-3304-C961-0B566F154AF6}"/>
              </a:ext>
            </a:extLst>
          </p:cNvPr>
          <p:cNvSpPr>
            <a:spLocks noGrp="1"/>
          </p:cNvSpPr>
          <p:nvPr>
            <p:ph idx="1"/>
          </p:nvPr>
        </p:nvSpPr>
        <p:spPr/>
        <p:txBody>
          <a:bodyPr>
            <a:normAutofit/>
          </a:bodyPr>
          <a:lstStyle/>
          <a:p>
            <a:pPr algn="just"/>
            <a:r>
              <a:rPr lang="en-GB" dirty="0"/>
              <a:t>A Children’s Court is a special court which deals with issues affecting children.</a:t>
            </a:r>
          </a:p>
          <a:p>
            <a:pPr algn="just"/>
            <a:r>
              <a:rPr lang="en-GB" dirty="0"/>
              <a:t>The children’s court also takes care of children who are in need of care and protection and makes decisions about children who are abandoned, neglected or abused.</a:t>
            </a:r>
          </a:p>
          <a:p>
            <a:pPr algn="just"/>
            <a:r>
              <a:rPr lang="en-GB" dirty="0"/>
              <a:t>Best interest of the child.</a:t>
            </a:r>
          </a:p>
          <a:p>
            <a:pPr algn="just"/>
            <a:r>
              <a:rPr lang="en-GB" dirty="0"/>
              <a:t>Alternative care placements with court order (Children’s Act 38 of 2005).</a:t>
            </a:r>
          </a:p>
          <a:p>
            <a:pPr algn="just"/>
            <a:endParaRPr lang="en-GB" dirty="0"/>
          </a:p>
        </p:txBody>
      </p:sp>
    </p:spTree>
    <p:extLst>
      <p:ext uri="{BB962C8B-B14F-4D97-AF65-F5344CB8AC3E}">
        <p14:creationId xmlns:p14="http://schemas.microsoft.com/office/powerpoint/2010/main" val="3812049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16E83-DC9B-28EC-4153-2D7987589F51}"/>
              </a:ext>
            </a:extLst>
          </p:cNvPr>
          <p:cNvSpPr>
            <a:spLocks noGrp="1"/>
          </p:cNvSpPr>
          <p:nvPr>
            <p:ph type="title"/>
          </p:nvPr>
        </p:nvSpPr>
        <p:spPr/>
        <p:txBody>
          <a:bodyPr/>
          <a:lstStyle/>
          <a:p>
            <a:r>
              <a:rPr lang="en-ZA" dirty="0"/>
              <a:t>Methodology</a:t>
            </a:r>
            <a:endParaRPr lang="en-GB" dirty="0"/>
          </a:p>
        </p:txBody>
      </p:sp>
      <p:sp>
        <p:nvSpPr>
          <p:cNvPr id="3" name="Content Placeholder 2">
            <a:extLst>
              <a:ext uri="{FF2B5EF4-FFF2-40B4-BE49-F238E27FC236}">
                <a16:creationId xmlns:a16="http://schemas.microsoft.com/office/drawing/2014/main" id="{FD42FF2C-5E88-8FA2-851E-07FBF6556DB3}"/>
              </a:ext>
            </a:extLst>
          </p:cNvPr>
          <p:cNvSpPr>
            <a:spLocks noGrp="1"/>
          </p:cNvSpPr>
          <p:nvPr>
            <p:ph idx="1"/>
          </p:nvPr>
        </p:nvSpPr>
        <p:spPr/>
        <p:txBody>
          <a:bodyPr>
            <a:normAutofit/>
          </a:bodyPr>
          <a:lstStyle/>
          <a:p>
            <a:r>
              <a:rPr lang="en-ZA" dirty="0"/>
              <a:t>Results of a master study in social work: child protection</a:t>
            </a:r>
          </a:p>
          <a:p>
            <a:r>
              <a:rPr lang="en-ZA" dirty="0"/>
              <a:t>Aim of the study</a:t>
            </a:r>
          </a:p>
          <a:p>
            <a:r>
              <a:rPr lang="en-GB" sz="1700" b="0" i="0" u="none" strike="noStrike" baseline="0" dirty="0">
                <a:solidFill>
                  <a:srgbClr val="000000"/>
                </a:solidFill>
                <a:latin typeface="Times New Roman" panose="02020603050405020304" pitchFamily="18" charset="0"/>
              </a:rPr>
              <a:t>The aim of the study was to explore the experiences of social workers in preparing children for  the children’s court and their need for specific guidelines to assist them when preparing children for the chil</a:t>
            </a:r>
            <a:r>
              <a:rPr lang="en-GB" sz="1700" dirty="0">
                <a:solidFill>
                  <a:srgbClr val="000000"/>
                </a:solidFill>
                <a:latin typeface="Times New Roman" panose="02020603050405020304" pitchFamily="18" charset="0"/>
              </a:rPr>
              <a:t>dren’s court.</a:t>
            </a:r>
          </a:p>
          <a:p>
            <a:pPr marL="0" indent="0">
              <a:buNone/>
            </a:pPr>
            <a:endParaRPr lang="en-ZA" sz="1700" dirty="0"/>
          </a:p>
          <a:p>
            <a:r>
              <a:rPr lang="en-ZA" dirty="0"/>
              <a:t>Qualitative study </a:t>
            </a:r>
            <a:r>
              <a:rPr lang="en-GB" sz="1800" b="0" i="0" u="none" strike="noStrike" baseline="0" dirty="0">
                <a:solidFill>
                  <a:srgbClr val="000000"/>
                </a:solidFill>
                <a:latin typeface="Times New Roman" panose="02020603050405020304" pitchFamily="18" charset="0"/>
              </a:rPr>
              <a:t>(Creswell and Creswell 2018; </a:t>
            </a:r>
            <a:r>
              <a:rPr lang="en-GB" sz="1800" b="0" i="0" u="none" strike="noStrike" baseline="0" dirty="0" err="1">
                <a:solidFill>
                  <a:srgbClr val="000000"/>
                </a:solidFill>
                <a:latin typeface="Times New Roman" panose="02020603050405020304" pitchFamily="18" charset="0"/>
              </a:rPr>
              <a:t>Fouché</a:t>
            </a:r>
            <a:r>
              <a:rPr lang="en-GB" sz="1800" b="0" i="0" u="none" strike="noStrike" baseline="0" dirty="0">
                <a:solidFill>
                  <a:srgbClr val="000000"/>
                </a:solidFill>
                <a:latin typeface="Times New Roman" panose="02020603050405020304" pitchFamily="18" charset="0"/>
              </a:rPr>
              <a:t> et al. 2021). </a:t>
            </a:r>
          </a:p>
          <a:p>
            <a:r>
              <a:rPr lang="en-GB" sz="1800" b="0" i="0" u="none" strike="noStrike" baseline="0" dirty="0">
                <a:solidFill>
                  <a:srgbClr val="000000"/>
                </a:solidFill>
                <a:latin typeface="Times New Roman" panose="02020603050405020304" pitchFamily="18" charset="0"/>
              </a:rPr>
              <a:t> The  researchers conducted semi-structured interviews by following a </a:t>
            </a:r>
            <a:r>
              <a:rPr lang="en-GB" sz="1800" b="1" i="0" u="none" strike="noStrike" baseline="0" dirty="0">
                <a:solidFill>
                  <a:srgbClr val="000000"/>
                </a:solidFill>
                <a:latin typeface="Times New Roman" panose="02020603050405020304" pitchFamily="18" charset="0"/>
              </a:rPr>
              <a:t>purposive sampling method </a:t>
            </a:r>
            <a:r>
              <a:rPr lang="en-GB" sz="1800" b="0" i="0" u="none" strike="noStrike" baseline="0" dirty="0">
                <a:solidFill>
                  <a:srgbClr val="000000"/>
                </a:solidFill>
                <a:latin typeface="Times New Roman" panose="02020603050405020304" pitchFamily="18" charset="0"/>
              </a:rPr>
              <a:t>with social workers from the Department of Social Development in the</a:t>
            </a:r>
            <a:r>
              <a:rPr lang="en-GB" sz="1800" dirty="0">
                <a:solidFill>
                  <a:srgbClr val="000000"/>
                </a:solidFill>
                <a:latin typeface="Times New Roman" panose="02020603050405020304" pitchFamily="18" charset="0"/>
              </a:rPr>
              <a:t> (</a:t>
            </a:r>
            <a:r>
              <a:rPr lang="en-GB" sz="1800" b="0" i="0" u="none" strike="noStrike" baseline="0" dirty="0">
                <a:solidFill>
                  <a:srgbClr val="000000"/>
                </a:solidFill>
                <a:latin typeface="Times New Roman" panose="02020603050405020304" pitchFamily="18" charset="0"/>
              </a:rPr>
              <a:t>ZFM) </a:t>
            </a:r>
            <a:r>
              <a:rPr lang="en-GB" sz="1800" b="0" i="0" u="none" strike="noStrike" baseline="0" dirty="0" err="1">
                <a:solidFill>
                  <a:srgbClr val="000000"/>
                </a:solidFill>
                <a:latin typeface="Times New Roman" panose="02020603050405020304" pitchFamily="18" charset="0"/>
              </a:rPr>
              <a:t>Zwelentlanga</a:t>
            </a:r>
            <a:r>
              <a:rPr lang="en-GB" sz="1800" b="0" i="0" u="none" strike="noStrike" baseline="0" dirty="0">
                <a:solidFill>
                  <a:srgbClr val="000000"/>
                </a:solidFill>
                <a:latin typeface="Times New Roman" panose="02020603050405020304" pitchFamily="18" charset="0"/>
              </a:rPr>
              <a:t> </a:t>
            </a:r>
            <a:r>
              <a:rPr lang="en-GB" sz="1800" b="0" i="0" u="none" strike="noStrike" baseline="0" dirty="0" err="1">
                <a:solidFill>
                  <a:srgbClr val="000000"/>
                </a:solidFill>
                <a:latin typeface="Times New Roman" panose="02020603050405020304" pitchFamily="18" charset="0"/>
              </a:rPr>
              <a:t>Fatman</a:t>
            </a:r>
            <a:r>
              <a:rPr lang="en-GB" sz="1800" b="0" i="0" u="none" strike="noStrike" baseline="0" dirty="0">
                <a:solidFill>
                  <a:srgbClr val="000000"/>
                </a:solidFill>
                <a:latin typeface="Times New Roman" panose="02020603050405020304" pitchFamily="18" charset="0"/>
              </a:rPr>
              <a:t> </a:t>
            </a:r>
            <a:r>
              <a:rPr lang="en-GB" sz="1800" b="0" i="0" u="none" strike="noStrike" baseline="0" dirty="0" err="1">
                <a:solidFill>
                  <a:srgbClr val="000000"/>
                </a:solidFill>
                <a:latin typeface="Times New Roman" panose="02020603050405020304" pitchFamily="18" charset="0"/>
              </a:rPr>
              <a:t>Mgcawu</a:t>
            </a:r>
            <a:r>
              <a:rPr lang="en-GB" sz="1800" b="0" i="0" u="none" strike="noStrike" baseline="0" dirty="0">
                <a:solidFill>
                  <a:srgbClr val="000000"/>
                </a:solidFill>
                <a:latin typeface="Times New Roman" panose="02020603050405020304" pitchFamily="18" charset="0"/>
              </a:rPr>
              <a:t> District Municipality with  the purpose of exploring the need for specific guidelines in preparing children for children’s court.</a:t>
            </a:r>
            <a:endParaRPr lang="en-ZA" dirty="0"/>
          </a:p>
          <a:p>
            <a:r>
              <a:rPr lang="en-GB" sz="1700" dirty="0"/>
              <a:t>Semi-structured interviews with 20 social workers from DSD in the ZFM District Municipality in the Northern Cape Province. The sample included 16 female  and four male participants.</a:t>
            </a:r>
            <a:endParaRPr lang="en-ZA" sz="1700" dirty="0"/>
          </a:p>
          <a:p>
            <a:endParaRPr lang="en-GB" dirty="0"/>
          </a:p>
        </p:txBody>
      </p:sp>
    </p:spTree>
    <p:extLst>
      <p:ext uri="{BB962C8B-B14F-4D97-AF65-F5344CB8AC3E}">
        <p14:creationId xmlns:p14="http://schemas.microsoft.com/office/powerpoint/2010/main" val="2179555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533C5-2FB8-0110-1CB2-9945637FD2FA}"/>
              </a:ext>
            </a:extLst>
          </p:cNvPr>
          <p:cNvSpPr>
            <a:spLocks noGrp="1"/>
          </p:cNvSpPr>
          <p:nvPr>
            <p:ph type="title"/>
          </p:nvPr>
        </p:nvSpPr>
        <p:spPr/>
        <p:txBody>
          <a:bodyPr/>
          <a:lstStyle/>
          <a:p>
            <a:r>
              <a:rPr lang="en-ZA" dirty="0"/>
              <a:t>Methodology</a:t>
            </a:r>
            <a:endParaRPr lang="en-GB" dirty="0"/>
          </a:p>
        </p:txBody>
      </p:sp>
      <p:sp>
        <p:nvSpPr>
          <p:cNvPr id="3" name="Content Placeholder 2">
            <a:extLst>
              <a:ext uri="{FF2B5EF4-FFF2-40B4-BE49-F238E27FC236}">
                <a16:creationId xmlns:a16="http://schemas.microsoft.com/office/drawing/2014/main" id="{A53ED61A-0169-1311-B256-E2DE8CAC8774}"/>
              </a:ext>
            </a:extLst>
          </p:cNvPr>
          <p:cNvSpPr>
            <a:spLocks noGrp="1"/>
          </p:cNvSpPr>
          <p:nvPr>
            <p:ph idx="1"/>
          </p:nvPr>
        </p:nvSpPr>
        <p:spPr/>
        <p:txBody>
          <a:bodyPr>
            <a:normAutofit/>
          </a:bodyPr>
          <a:lstStyle/>
          <a:p>
            <a:endParaRPr lang="en-GB" sz="1800" b="1" dirty="0">
              <a:solidFill>
                <a:srgbClr val="000000"/>
              </a:solidFill>
              <a:latin typeface="Times New Roman" panose="02020603050405020304" pitchFamily="18" charset="0"/>
            </a:endParaRPr>
          </a:p>
          <a:p>
            <a:r>
              <a:rPr lang="en-GB" sz="1800" b="0" i="0" u="none" strike="noStrike" baseline="0" dirty="0">
                <a:solidFill>
                  <a:srgbClr val="000000"/>
                </a:solidFill>
                <a:latin typeface="Times New Roman" panose="02020603050405020304" pitchFamily="18" charset="0"/>
              </a:rPr>
              <a:t>The inclusion criteria consisted of statutory social workers within the child and family  programme employed in the DSD in the ZFM District Municipality. It included social workers who work with children in children’s court proceedings. </a:t>
            </a:r>
          </a:p>
          <a:p>
            <a:r>
              <a:rPr lang="en-GB" sz="1800" b="0" i="0" u="none" strike="noStrike" baseline="0" dirty="0">
                <a:solidFill>
                  <a:srgbClr val="000000"/>
                </a:solidFill>
                <a:latin typeface="Times New Roman" panose="02020603050405020304" pitchFamily="18" charset="0"/>
              </a:rPr>
              <a:t>The inclusion criteria  was that social workers should have had a </a:t>
            </a:r>
            <a:r>
              <a:rPr lang="en-GB" sz="1800" b="1" i="0" u="none" strike="noStrike" baseline="0" dirty="0">
                <a:solidFill>
                  <a:srgbClr val="000000"/>
                </a:solidFill>
                <a:latin typeface="Times New Roman" panose="02020603050405020304" pitchFamily="18" charset="0"/>
              </a:rPr>
              <a:t>minimum of one year of experience in statutory work participating in children’s court proceedings,</a:t>
            </a:r>
            <a:r>
              <a:rPr lang="en-GB" sz="1800" b="0" i="0" u="none" strike="noStrike" baseline="0" dirty="0">
                <a:solidFill>
                  <a:srgbClr val="000000"/>
                </a:solidFill>
                <a:latin typeface="Times New Roman" panose="02020603050405020304" pitchFamily="18" charset="0"/>
              </a:rPr>
              <a:t> and they had to be employed by the DSD in the ZFM District Municipality. Social workers with less than  one year of experience in children’s court proceedings were excluded from the study.  Social workers with less than one year of experience are social workers who have just  started their professional career and may not have done any foster care placement or  might not have been involved in any children’s court matters on their own, and therefore  they were excluded from the study. Social workers who were not in the child and family  programme of the DSD were also excluded from this study. The sample size was 20 social work participants and data saturation determined that this sample was sufficient to suspend further data collection interviews. </a:t>
            </a:r>
            <a:endParaRPr lang="en-GB" b="1" dirty="0"/>
          </a:p>
        </p:txBody>
      </p:sp>
    </p:spTree>
    <p:extLst>
      <p:ext uri="{BB962C8B-B14F-4D97-AF65-F5344CB8AC3E}">
        <p14:creationId xmlns:p14="http://schemas.microsoft.com/office/powerpoint/2010/main" val="119670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1FF74-2CFF-5AD9-EBB3-BE70EA82B2CF}"/>
              </a:ext>
            </a:extLst>
          </p:cNvPr>
          <p:cNvSpPr>
            <a:spLocks noGrp="1"/>
          </p:cNvSpPr>
          <p:nvPr>
            <p:ph type="title"/>
          </p:nvPr>
        </p:nvSpPr>
        <p:spPr/>
        <p:txBody>
          <a:bodyPr/>
          <a:lstStyle/>
          <a:p>
            <a:r>
              <a:rPr lang="en-ZA" dirty="0"/>
              <a:t>Data analysis</a:t>
            </a:r>
            <a:endParaRPr lang="en-GB" dirty="0"/>
          </a:p>
        </p:txBody>
      </p:sp>
      <p:sp>
        <p:nvSpPr>
          <p:cNvPr id="3" name="Content Placeholder 2">
            <a:extLst>
              <a:ext uri="{FF2B5EF4-FFF2-40B4-BE49-F238E27FC236}">
                <a16:creationId xmlns:a16="http://schemas.microsoft.com/office/drawing/2014/main" id="{04436346-F62D-2FBB-760F-4629D7F127F8}"/>
              </a:ext>
            </a:extLst>
          </p:cNvPr>
          <p:cNvSpPr>
            <a:spLocks noGrp="1"/>
          </p:cNvSpPr>
          <p:nvPr>
            <p:ph idx="1"/>
          </p:nvPr>
        </p:nvSpPr>
        <p:spPr/>
        <p:txBody>
          <a:bodyPr/>
          <a:lstStyle/>
          <a:p>
            <a:pPr marL="0" indent="0">
              <a:buNone/>
            </a:pPr>
            <a:endParaRPr lang="en-GB" sz="1800" b="0" i="0" u="none" strike="noStrike" baseline="0" dirty="0">
              <a:solidFill>
                <a:srgbClr val="000000"/>
              </a:solidFill>
              <a:latin typeface="Times New Roman" panose="02020603050405020304" pitchFamily="18" charset="0"/>
            </a:endParaRPr>
          </a:p>
          <a:p>
            <a:r>
              <a:rPr lang="en-GB" sz="1800" b="0" i="0" u="none" strike="noStrike" baseline="0" dirty="0">
                <a:solidFill>
                  <a:srgbClr val="000000"/>
                </a:solidFill>
                <a:latin typeface="Times New Roman" panose="02020603050405020304" pitchFamily="18" charset="0"/>
              </a:rPr>
              <a:t>To analyse data, the  researchers used </a:t>
            </a:r>
            <a:r>
              <a:rPr lang="en-GB" sz="1800" b="1" i="0" u="none" strike="noStrike" baseline="0" dirty="0">
                <a:solidFill>
                  <a:srgbClr val="000000"/>
                </a:solidFill>
                <a:latin typeface="Times New Roman" panose="02020603050405020304" pitchFamily="18" charset="0"/>
              </a:rPr>
              <a:t>thematic analysis </a:t>
            </a:r>
            <a:r>
              <a:rPr lang="en-GB" sz="1800" b="0" i="0" u="none" strike="noStrike" baseline="0" dirty="0">
                <a:solidFill>
                  <a:srgbClr val="000000"/>
                </a:solidFill>
                <a:latin typeface="Times New Roman" panose="02020603050405020304" pitchFamily="18" charset="0"/>
              </a:rPr>
              <a:t>to manually identify salient themes, ideas, and patterns (Bryman 2016). </a:t>
            </a:r>
          </a:p>
          <a:p>
            <a:r>
              <a:rPr lang="en-GB" sz="1800" dirty="0">
                <a:solidFill>
                  <a:srgbClr val="000000"/>
                </a:solidFill>
                <a:latin typeface="Times New Roman" panose="02020603050405020304" pitchFamily="18" charset="0"/>
              </a:rPr>
              <a:t>Ethical considerations:</a:t>
            </a:r>
          </a:p>
          <a:p>
            <a:r>
              <a:rPr lang="en-GB" sz="1800" b="0" i="0" u="none" strike="noStrike" baseline="0" dirty="0">
                <a:solidFill>
                  <a:srgbClr val="000000"/>
                </a:solidFill>
                <a:latin typeface="Times New Roman" panose="02020603050405020304" pitchFamily="18" charset="0"/>
              </a:rPr>
              <a:t>The researchers adhered to ethical guidelines as approved by the Health and Research  Ethics of the North-West University (NWU-00179-21 A). After ethical approval was received from the institution through which the application was made, </a:t>
            </a:r>
            <a:r>
              <a:rPr lang="en-GB" sz="1800" b="1" i="0" u="none" strike="noStrike" baseline="0" dirty="0">
                <a:solidFill>
                  <a:srgbClr val="000000"/>
                </a:solidFill>
                <a:latin typeface="Times New Roman" panose="02020603050405020304" pitchFamily="18" charset="0"/>
              </a:rPr>
              <a:t>written  consent  </a:t>
            </a:r>
            <a:r>
              <a:rPr lang="en-GB" sz="1800" b="0" i="0" u="none" strike="noStrike" baseline="0" dirty="0">
                <a:solidFill>
                  <a:srgbClr val="000000"/>
                </a:solidFill>
                <a:latin typeface="Times New Roman" panose="02020603050405020304" pitchFamily="18" charset="0"/>
              </a:rPr>
              <a:t>to conduct the research within the DSD was requested from the Northern Cape Provincial Office. The researchers commenced data collection after obtaining approval  from the Head Office (Research Division) in the DSD. The researchers adhered to the following ethical issues: avoidance of harm to the participants, obtaining informed  consent from participants, voluntary participation, avoiding deception of participants,  ensuring the privacy, and the confidentiality of participants. </a:t>
            </a:r>
            <a:endParaRPr lang="en-GB" dirty="0"/>
          </a:p>
        </p:txBody>
      </p:sp>
    </p:spTree>
    <p:extLst>
      <p:ext uri="{BB962C8B-B14F-4D97-AF65-F5344CB8AC3E}">
        <p14:creationId xmlns:p14="http://schemas.microsoft.com/office/powerpoint/2010/main" val="3402882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A5CF0-812F-6182-43EF-93E626A4F388}"/>
              </a:ext>
            </a:extLst>
          </p:cNvPr>
          <p:cNvSpPr>
            <a:spLocks noGrp="1"/>
          </p:cNvSpPr>
          <p:nvPr>
            <p:ph type="title"/>
          </p:nvPr>
        </p:nvSpPr>
        <p:spPr/>
        <p:txBody>
          <a:bodyPr/>
          <a:lstStyle/>
          <a:p>
            <a:r>
              <a:rPr lang="en-ZA" dirty="0"/>
              <a:t>Children’s court</a:t>
            </a:r>
            <a:endParaRPr lang="en-GB" dirty="0"/>
          </a:p>
        </p:txBody>
      </p:sp>
      <p:sp>
        <p:nvSpPr>
          <p:cNvPr id="3" name="Content Placeholder 2">
            <a:extLst>
              <a:ext uri="{FF2B5EF4-FFF2-40B4-BE49-F238E27FC236}">
                <a16:creationId xmlns:a16="http://schemas.microsoft.com/office/drawing/2014/main" id="{16A0D070-FD56-6509-A8A5-C5198E401A66}"/>
              </a:ext>
            </a:extLst>
          </p:cNvPr>
          <p:cNvSpPr>
            <a:spLocks noGrp="1"/>
          </p:cNvSpPr>
          <p:nvPr>
            <p:ph idx="1"/>
          </p:nvPr>
        </p:nvSpPr>
        <p:spPr/>
        <p:txBody>
          <a:bodyPr/>
          <a:lstStyle/>
          <a:p>
            <a:r>
              <a:rPr lang="en-GB" sz="1800" b="0" i="0" u="none" strike="noStrike" baseline="0" dirty="0">
                <a:solidFill>
                  <a:srgbClr val="000000"/>
                </a:solidFill>
                <a:latin typeface="Times New Roman" panose="02020603050405020304" pitchFamily="18" charset="0"/>
              </a:rPr>
              <a:t>It is important to prepare children for the children's court as it is alien to their everyday 24 experiences. In South Africa, the latest statistics on record are that there were 76,799 25 children’s court enquiries in 201</a:t>
            </a:r>
            <a:r>
              <a:rPr lang="en-GB" sz="1800" dirty="0">
                <a:solidFill>
                  <a:srgbClr val="000000"/>
                </a:solidFill>
                <a:latin typeface="Times New Roman" panose="02020603050405020304" pitchFamily="18" charset="0"/>
              </a:rPr>
              <a:t>7</a:t>
            </a:r>
            <a:r>
              <a:rPr lang="en-GB" sz="1800" b="0" i="0" u="none" strike="noStrike" baseline="0" dirty="0">
                <a:solidFill>
                  <a:srgbClr val="000000"/>
                </a:solidFill>
                <a:latin typeface="Times New Roman" panose="02020603050405020304" pitchFamily="18" charset="0"/>
              </a:rPr>
              <a:t>/2018. During this period</a:t>
            </a:r>
            <a:r>
              <a:rPr lang="en-GB" sz="1800" b="1" i="0" u="none" strike="noStrike" baseline="0" dirty="0">
                <a:solidFill>
                  <a:srgbClr val="000000"/>
                </a:solidFill>
                <a:latin typeface="Times New Roman" panose="02020603050405020304" pitchFamily="18" charset="0"/>
              </a:rPr>
              <a:t>, 70,220 </a:t>
            </a:r>
            <a:r>
              <a:rPr lang="en-GB" sz="1800" b="0" i="0" u="none" strike="noStrike" baseline="0" dirty="0">
                <a:solidFill>
                  <a:srgbClr val="000000"/>
                </a:solidFill>
                <a:latin typeface="Times New Roman" panose="02020603050405020304" pitchFamily="18" charset="0"/>
              </a:rPr>
              <a:t>children were  identified to be in need of care and protection (</a:t>
            </a:r>
            <a:r>
              <a:rPr lang="en-GB" sz="1800" b="0" i="0" u="none" strike="noStrike" baseline="0" dirty="0" err="1">
                <a:solidFill>
                  <a:srgbClr val="000000"/>
                </a:solidFill>
                <a:latin typeface="Times New Roman" panose="02020603050405020304" pitchFamily="18" charset="0"/>
              </a:rPr>
              <a:t>Claasen</a:t>
            </a:r>
            <a:r>
              <a:rPr lang="en-GB" sz="1800" b="0" i="0" u="none" strike="noStrike" baseline="0" dirty="0">
                <a:solidFill>
                  <a:srgbClr val="000000"/>
                </a:solidFill>
                <a:latin typeface="Times New Roman" panose="02020603050405020304" pitchFamily="18" charset="0"/>
              </a:rPr>
              <a:t> and Spies 2017). These numbers indicate how many children were referred to a children’s court for further investigation.  The goal of the children’s court in South Africa (Children’s Act 38 of 2005) is to act in the best interests of children in need of care and protection. Children’s court proceedings take place in cases of child abuse, neglect, and if there is reason to believe that the child may need care and protection. </a:t>
            </a:r>
            <a:endParaRPr lang="en-GB" dirty="0"/>
          </a:p>
        </p:txBody>
      </p:sp>
    </p:spTree>
    <p:extLst>
      <p:ext uri="{BB962C8B-B14F-4D97-AF65-F5344CB8AC3E}">
        <p14:creationId xmlns:p14="http://schemas.microsoft.com/office/powerpoint/2010/main" val="352625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53430-6929-B9F5-41BE-6EFEEB84A722}"/>
              </a:ext>
            </a:extLst>
          </p:cNvPr>
          <p:cNvSpPr>
            <a:spLocks noGrp="1"/>
          </p:cNvSpPr>
          <p:nvPr>
            <p:ph type="title"/>
          </p:nvPr>
        </p:nvSpPr>
        <p:spPr/>
        <p:txBody>
          <a:bodyPr/>
          <a:lstStyle/>
          <a:p>
            <a:r>
              <a:rPr lang="en-ZA" dirty="0"/>
              <a:t>Importance of preparing children for the children’s court</a:t>
            </a:r>
            <a:endParaRPr lang="en-GB" dirty="0"/>
          </a:p>
        </p:txBody>
      </p:sp>
      <p:sp>
        <p:nvSpPr>
          <p:cNvPr id="3" name="Content Placeholder 2">
            <a:extLst>
              <a:ext uri="{FF2B5EF4-FFF2-40B4-BE49-F238E27FC236}">
                <a16:creationId xmlns:a16="http://schemas.microsoft.com/office/drawing/2014/main" id="{EA1474C3-E83B-EE5B-A084-37C32F477DF3}"/>
              </a:ext>
            </a:extLst>
          </p:cNvPr>
          <p:cNvSpPr>
            <a:spLocks noGrp="1"/>
          </p:cNvSpPr>
          <p:nvPr>
            <p:ph idx="1"/>
          </p:nvPr>
        </p:nvSpPr>
        <p:spPr/>
        <p:txBody>
          <a:bodyPr>
            <a:normAutofit lnSpcReduction="10000"/>
          </a:bodyPr>
          <a:lstStyle/>
          <a:p>
            <a:r>
              <a:rPr lang="en-GB" sz="1800" b="0" i="0" u="none" strike="noStrike" baseline="0" dirty="0">
                <a:solidFill>
                  <a:srgbClr val="000000"/>
                </a:solidFill>
                <a:latin typeface="Times New Roman" panose="02020603050405020304" pitchFamily="18" charset="0"/>
              </a:rPr>
              <a:t>Most children are already traumatised before court proceedings, and the court  proceedings can be incredibly stressful for the child if they have not been prepared  adequately by the social worker, especially if they are going to be placed in alternative care or a place of safety (</a:t>
            </a:r>
            <a:r>
              <a:rPr lang="en-GB" sz="1800" b="0" i="0" u="none" strike="noStrike" baseline="0" dirty="0" err="1">
                <a:solidFill>
                  <a:srgbClr val="000000"/>
                </a:solidFill>
                <a:latin typeface="Times New Roman" panose="02020603050405020304" pitchFamily="18" charset="0"/>
              </a:rPr>
              <a:t>Pantell</a:t>
            </a:r>
            <a:r>
              <a:rPr lang="en-GB" sz="1800" b="0" i="0" u="none" strike="noStrike" baseline="0" dirty="0">
                <a:solidFill>
                  <a:srgbClr val="000000"/>
                </a:solidFill>
                <a:latin typeface="Times New Roman" panose="02020603050405020304" pitchFamily="18" charset="0"/>
              </a:rPr>
              <a:t> et al. 2017). </a:t>
            </a:r>
            <a:endParaRPr lang="en-GB" sz="1800" dirty="0">
              <a:solidFill>
                <a:srgbClr val="000000"/>
              </a:solidFill>
              <a:latin typeface="Times New Roman" panose="02020603050405020304" pitchFamily="18" charset="0"/>
            </a:endParaRPr>
          </a:p>
          <a:p>
            <a:r>
              <a:rPr lang="en-GB" sz="1800" dirty="0">
                <a:solidFill>
                  <a:srgbClr val="000000"/>
                </a:solidFill>
                <a:latin typeface="Times New Roman" panose="02020603050405020304" pitchFamily="18" charset="0"/>
              </a:rPr>
              <a:t>Most of the children experienced abuse or neglect (traumatised).</a:t>
            </a:r>
          </a:p>
          <a:p>
            <a:r>
              <a:rPr lang="en-GB" sz="1800" dirty="0">
                <a:solidFill>
                  <a:srgbClr val="000000"/>
                </a:solidFill>
                <a:latin typeface="Times New Roman" panose="02020603050405020304" pitchFamily="18" charset="0"/>
              </a:rPr>
              <a:t>Removed from their families.</a:t>
            </a:r>
          </a:p>
          <a:p>
            <a:r>
              <a:rPr lang="en-GB" sz="1800" b="0" i="0" u="none" strike="noStrike" baseline="0" dirty="0">
                <a:solidFill>
                  <a:srgbClr val="000000"/>
                </a:solidFill>
                <a:latin typeface="Times New Roman" panose="02020603050405020304" pitchFamily="18" charset="0"/>
              </a:rPr>
              <a:t>Nathanson and </a:t>
            </a:r>
            <a:r>
              <a:rPr lang="en-GB" sz="1800" b="0" i="0" u="none" strike="noStrike" baseline="0" dirty="0" err="1">
                <a:solidFill>
                  <a:srgbClr val="000000"/>
                </a:solidFill>
                <a:latin typeface="Times New Roman" panose="02020603050405020304" pitchFamily="18" charset="0"/>
              </a:rPr>
              <a:t>Saywitz</a:t>
            </a:r>
            <a:r>
              <a:rPr lang="en-GB" sz="1800" b="0" i="0" u="none" strike="noStrike" baseline="0" dirty="0">
                <a:solidFill>
                  <a:srgbClr val="000000"/>
                </a:solidFill>
                <a:latin typeface="Times New Roman" panose="02020603050405020304" pitchFamily="18" charset="0"/>
              </a:rPr>
              <a:t>  (2015) state that the demands of court systems are challenging for adults, but more so  for children who are still developing necessary cognitive, communicative, and  emotional abilities, and even more so for children who were already traumatised by the  circumstances that have brought them to the children’s court. </a:t>
            </a:r>
          </a:p>
          <a:p>
            <a:r>
              <a:rPr lang="en-GB" sz="1800" b="0" i="0" u="none" strike="noStrike" baseline="0" dirty="0">
                <a:solidFill>
                  <a:srgbClr val="000000"/>
                </a:solidFill>
                <a:latin typeface="Times New Roman" panose="02020603050405020304" pitchFamily="18" charset="0"/>
              </a:rPr>
              <a:t>It is not expected that children have knowledge regarding the children’s court’s  proceedings and the legal system in general. Therefore, when a child hears “court” they  may automatically go into shock because courts are very intimidating for most children; they associate it with doing something wrong (Martin 2015). </a:t>
            </a:r>
          </a:p>
          <a:p>
            <a:r>
              <a:rPr lang="en-GB" sz="1800" dirty="0">
                <a:solidFill>
                  <a:srgbClr val="000000"/>
                </a:solidFill>
                <a:latin typeface="Times New Roman" panose="02020603050405020304" pitchFamily="18" charset="0"/>
              </a:rPr>
              <a:t>Children may feel scared and overwhelmed and intimidated by the court proceedings </a:t>
            </a:r>
            <a:r>
              <a:rPr lang="en-GB" sz="1800" b="0" i="0" u="none" strike="noStrike" baseline="0" dirty="0">
                <a:solidFill>
                  <a:srgbClr val="000000"/>
                </a:solidFill>
                <a:latin typeface="Times New Roman" panose="02020603050405020304" pitchFamily="18" charset="0"/>
              </a:rPr>
              <a:t>Davies and </a:t>
            </a:r>
            <a:r>
              <a:rPr lang="en-GB" sz="1800" b="0" i="0" u="none" strike="noStrike" baseline="0" dirty="0" err="1">
                <a:solidFill>
                  <a:srgbClr val="000000"/>
                </a:solidFill>
                <a:latin typeface="Times New Roman" panose="02020603050405020304" pitchFamily="18" charset="0"/>
              </a:rPr>
              <a:t>Chames</a:t>
            </a:r>
            <a:r>
              <a:rPr lang="en-GB" sz="1800" b="0" i="0" u="none" strike="noStrike" baseline="0" dirty="0">
                <a:solidFill>
                  <a:srgbClr val="000000"/>
                </a:solidFill>
                <a:latin typeface="Times New Roman" panose="02020603050405020304" pitchFamily="18" charset="0"/>
              </a:rPr>
              <a:t> (2018).</a:t>
            </a:r>
          </a:p>
          <a:p>
            <a:r>
              <a:rPr lang="en-GB" sz="1800" dirty="0">
                <a:solidFill>
                  <a:srgbClr val="000000"/>
                </a:solidFill>
                <a:latin typeface="Times New Roman" panose="02020603050405020304" pitchFamily="18" charset="0"/>
              </a:rPr>
              <a:t>Hence the importance to prepare them for children’s court proceedings.</a:t>
            </a:r>
            <a:endParaRPr lang="en-GB" dirty="0"/>
          </a:p>
        </p:txBody>
      </p:sp>
    </p:spTree>
    <p:extLst>
      <p:ext uri="{BB962C8B-B14F-4D97-AF65-F5344CB8AC3E}">
        <p14:creationId xmlns:p14="http://schemas.microsoft.com/office/powerpoint/2010/main" val="1675514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2E27-50C7-C6B0-4F77-60B2B6B73304}"/>
              </a:ext>
            </a:extLst>
          </p:cNvPr>
          <p:cNvSpPr>
            <a:spLocks noGrp="1"/>
          </p:cNvSpPr>
          <p:nvPr>
            <p:ph type="title"/>
          </p:nvPr>
        </p:nvSpPr>
        <p:spPr/>
        <p:txBody>
          <a:bodyPr/>
          <a:lstStyle/>
          <a:p>
            <a:r>
              <a:rPr lang="en-ZA" dirty="0"/>
              <a:t>What is the role of the social worker in court</a:t>
            </a:r>
            <a:endParaRPr lang="en-GB" dirty="0"/>
          </a:p>
        </p:txBody>
      </p:sp>
      <p:sp>
        <p:nvSpPr>
          <p:cNvPr id="3" name="Content Placeholder 2">
            <a:extLst>
              <a:ext uri="{FF2B5EF4-FFF2-40B4-BE49-F238E27FC236}">
                <a16:creationId xmlns:a16="http://schemas.microsoft.com/office/drawing/2014/main" id="{66F8F2AF-7C0E-F757-0407-C8DC63EC6DBB}"/>
              </a:ext>
            </a:extLst>
          </p:cNvPr>
          <p:cNvSpPr>
            <a:spLocks noGrp="1"/>
          </p:cNvSpPr>
          <p:nvPr>
            <p:ph idx="1"/>
          </p:nvPr>
        </p:nvSpPr>
        <p:spPr/>
        <p:txBody>
          <a:bodyPr/>
          <a:lstStyle/>
          <a:p>
            <a:r>
              <a:rPr lang="en-ZA" dirty="0"/>
              <a:t>Act in best interest of the child</a:t>
            </a:r>
          </a:p>
          <a:p>
            <a:r>
              <a:rPr lang="en-GB" sz="1800" b="0" i="0" u="none" strike="noStrike" baseline="0" dirty="0">
                <a:solidFill>
                  <a:srgbClr val="000000"/>
                </a:solidFill>
                <a:latin typeface="Times New Roman" panose="02020603050405020304" pitchFamily="18" charset="0"/>
              </a:rPr>
              <a:t>It is crucial for social workers to prepare children for the children’s court, to ease their stress, and to prevent any further trauma (</a:t>
            </a:r>
            <a:r>
              <a:rPr lang="en-GB" sz="1800" b="0" i="0" u="none" strike="noStrike" baseline="0" dirty="0" err="1">
                <a:solidFill>
                  <a:srgbClr val="000000"/>
                </a:solidFill>
                <a:latin typeface="Times New Roman" panose="02020603050405020304" pitchFamily="18" charset="0"/>
              </a:rPr>
              <a:t>Ayalew</a:t>
            </a:r>
            <a:r>
              <a:rPr lang="en-GB" sz="1800" b="0" i="0" u="none" strike="noStrike" baseline="0" dirty="0">
                <a:solidFill>
                  <a:srgbClr val="000000"/>
                </a:solidFill>
                <a:latin typeface="Times New Roman" panose="02020603050405020304" pitchFamily="18" charset="0"/>
              </a:rPr>
              <a:t> 2016). </a:t>
            </a:r>
          </a:p>
          <a:p>
            <a:r>
              <a:rPr lang="en-GB" sz="1800" dirty="0">
                <a:solidFill>
                  <a:srgbClr val="000000"/>
                </a:solidFill>
                <a:latin typeface="Times New Roman" panose="02020603050405020304" pitchFamily="18" charset="0"/>
              </a:rPr>
              <a:t>Safeguard the child against secondary trauma.</a:t>
            </a:r>
          </a:p>
          <a:p>
            <a:r>
              <a:rPr lang="en-GB" sz="1800" b="0" i="0" u="none" strike="noStrike" baseline="0" dirty="0">
                <a:solidFill>
                  <a:srgbClr val="000000"/>
                </a:solidFill>
                <a:latin typeface="Times New Roman" panose="02020603050405020304" pitchFamily="18" charset="0"/>
              </a:rPr>
              <a:t>The role of the social worker, as mentioned above, starts outside the courtroom and prior  to court proceedings when the social worker builds a relationship with the child. The  key task of the social worker is to prepare a professional report on the child’s standard  of care and apply the best interest of the child standard.</a:t>
            </a:r>
          </a:p>
          <a:p>
            <a:r>
              <a:rPr lang="en-GB" sz="1800" dirty="0">
                <a:solidFill>
                  <a:srgbClr val="000000"/>
                </a:solidFill>
                <a:latin typeface="Times New Roman" panose="02020603050405020304" pitchFamily="18" charset="0"/>
              </a:rPr>
              <a:t>Recommendations to the children’s court.</a:t>
            </a:r>
          </a:p>
          <a:p>
            <a:endParaRPr lang="en-GB" dirty="0"/>
          </a:p>
        </p:txBody>
      </p:sp>
    </p:spTree>
    <p:extLst>
      <p:ext uri="{BB962C8B-B14F-4D97-AF65-F5344CB8AC3E}">
        <p14:creationId xmlns:p14="http://schemas.microsoft.com/office/powerpoint/2010/main" val="339649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6E0C9-24ED-168C-6515-0BB14307BD99}"/>
              </a:ext>
            </a:extLst>
          </p:cNvPr>
          <p:cNvSpPr>
            <a:spLocks noGrp="1"/>
          </p:cNvSpPr>
          <p:nvPr>
            <p:ph type="title"/>
          </p:nvPr>
        </p:nvSpPr>
        <p:spPr/>
        <p:txBody>
          <a:bodyPr/>
          <a:lstStyle/>
          <a:p>
            <a:r>
              <a:rPr lang="en-ZA" dirty="0"/>
              <a:t>Key findings</a:t>
            </a:r>
            <a:endParaRPr lang="en-GB" dirty="0"/>
          </a:p>
        </p:txBody>
      </p:sp>
      <p:sp>
        <p:nvSpPr>
          <p:cNvPr id="3" name="Content Placeholder 2">
            <a:extLst>
              <a:ext uri="{FF2B5EF4-FFF2-40B4-BE49-F238E27FC236}">
                <a16:creationId xmlns:a16="http://schemas.microsoft.com/office/drawing/2014/main" id="{6BDBAEE8-02DE-5884-7AC4-D8D87B82372C}"/>
              </a:ext>
            </a:extLst>
          </p:cNvPr>
          <p:cNvSpPr>
            <a:spLocks noGrp="1"/>
          </p:cNvSpPr>
          <p:nvPr>
            <p:ph idx="1"/>
          </p:nvPr>
        </p:nvSpPr>
        <p:spPr/>
        <p:txBody>
          <a:bodyPr/>
          <a:lstStyle/>
          <a:p>
            <a:pPr marL="0" indent="0">
              <a:buNone/>
            </a:pPr>
            <a:r>
              <a:rPr lang="en-GB" dirty="0"/>
              <a:t>The findings are based on an analysis of semi-structured interviews with 20 social workers from DSD in the ZFM District Municipality. The sample included 16 female  and four male participants (social workers). They had between four and 12 years of experience in  children’s court cases. The themes and subthemes will be discussed next.</a:t>
            </a:r>
          </a:p>
        </p:txBody>
      </p:sp>
    </p:spTree>
    <p:extLst>
      <p:ext uri="{BB962C8B-B14F-4D97-AF65-F5344CB8AC3E}">
        <p14:creationId xmlns:p14="http://schemas.microsoft.com/office/powerpoint/2010/main" val="3932912552"/>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1133</TotalTime>
  <Words>1533</Words>
  <Application>Microsoft Office PowerPoint</Application>
  <PresentationFormat>Widescreen</PresentationFormat>
  <Paragraphs>87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Times New Roman</vt:lpstr>
      <vt:lpstr>Office Theme</vt:lpstr>
      <vt:lpstr>PowerPoint Presentation</vt:lpstr>
      <vt:lpstr>Introduction</vt:lpstr>
      <vt:lpstr>Methodology</vt:lpstr>
      <vt:lpstr>Methodology</vt:lpstr>
      <vt:lpstr>Data analysis</vt:lpstr>
      <vt:lpstr>Children’s court</vt:lpstr>
      <vt:lpstr>Importance of preparing children for the children’s court</vt:lpstr>
      <vt:lpstr>What is the role of the social worker in court</vt:lpstr>
      <vt:lpstr>Key findings</vt:lpstr>
      <vt:lpstr>Situation in SA</vt:lpstr>
      <vt:lpstr>Key findings</vt:lpstr>
      <vt:lpstr>Key findings</vt:lpstr>
      <vt:lpstr>KEY FINDINGS</vt:lpstr>
      <vt:lpstr>What should the guideline include?</vt:lpstr>
      <vt:lpstr>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NWUUSER</dc:creator>
  <cp:lastModifiedBy>Elzahne Simeon-De Jager</cp:lastModifiedBy>
  <cp:revision>50</cp:revision>
  <dcterms:created xsi:type="dcterms:W3CDTF">2022-04-25T12:44:32Z</dcterms:created>
  <dcterms:modified xsi:type="dcterms:W3CDTF">2023-09-25T12:15:01Z</dcterms:modified>
</cp:coreProperties>
</file>