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708" r:id="rId3"/>
  </p:sldMasterIdLst>
  <p:handoutMasterIdLst>
    <p:handoutMasterId r:id="rId25"/>
  </p:handoutMasterIdLst>
  <p:sldIdLst>
    <p:sldId id="354" r:id="rId4"/>
    <p:sldId id="257" r:id="rId5"/>
    <p:sldId id="402" r:id="rId6"/>
    <p:sldId id="383" r:id="rId7"/>
    <p:sldId id="400" r:id="rId8"/>
    <p:sldId id="384" r:id="rId9"/>
    <p:sldId id="399" r:id="rId10"/>
    <p:sldId id="363" r:id="rId11"/>
    <p:sldId id="361" r:id="rId12"/>
    <p:sldId id="403" r:id="rId13"/>
    <p:sldId id="404" r:id="rId14"/>
    <p:sldId id="405" r:id="rId15"/>
    <p:sldId id="407" r:id="rId16"/>
    <p:sldId id="408" r:id="rId17"/>
    <p:sldId id="409" r:id="rId18"/>
    <p:sldId id="410" r:id="rId19"/>
    <p:sldId id="411" r:id="rId20"/>
    <p:sldId id="394" r:id="rId21"/>
    <p:sldId id="412" r:id="rId22"/>
    <p:sldId id="398" r:id="rId23"/>
    <p:sldId id="401" r:id="rId24"/>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9900CC"/>
    <a:srgbClr val="EA34AD"/>
    <a:srgbClr val="BE6AA6"/>
    <a:srgbClr val="FFCCFF"/>
    <a:srgbClr val="FF99FF"/>
    <a:srgbClr val="C96FB6"/>
    <a:srgbClr val="CC99FF"/>
    <a:srgbClr val="FF3300"/>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660"/>
  </p:normalViewPr>
  <p:slideViewPr>
    <p:cSldViewPr snapToGrid="0" showGuides="1">
      <p:cViewPr varScale="1">
        <p:scale>
          <a:sx n="86" d="100"/>
          <a:sy n="86" d="100"/>
        </p:scale>
        <p:origin x="140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B4B426-4FFA-45B7-BC53-606F40D5B39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ZA"/>
        </a:p>
      </dgm:t>
    </dgm:pt>
    <dgm:pt modelId="{2A396FA7-5D0B-4411-AD8B-CCED1CA581DD}">
      <dgm:prSet phldrT="[Text]" custT="1"/>
      <dgm:spPr>
        <a:solidFill>
          <a:srgbClr val="FFCCFF"/>
        </a:solidFill>
        <a:ln>
          <a:solidFill>
            <a:srgbClr val="FF99FF"/>
          </a:solidFill>
        </a:ln>
      </dgm:spPr>
      <dgm:t>
        <a:bodyPr/>
        <a:lstStyle/>
        <a:p>
          <a:r>
            <a:rPr lang="en-ZA" sz="1000" dirty="0">
              <a:solidFill>
                <a:schemeClr val="tx1"/>
              </a:solidFill>
            </a:rPr>
            <a:t>This study is based on the results of a Master study in Social Work: Child Protection</a:t>
          </a:r>
        </a:p>
      </dgm:t>
    </dgm:pt>
    <dgm:pt modelId="{29273853-D0EE-4D3E-8EBA-F4266E1F21F2}" type="parTrans" cxnId="{D0DCE032-0C53-464D-8942-4A47059EA5DD}">
      <dgm:prSet/>
      <dgm:spPr/>
      <dgm:t>
        <a:bodyPr/>
        <a:lstStyle/>
        <a:p>
          <a:endParaRPr lang="en-ZA"/>
        </a:p>
      </dgm:t>
    </dgm:pt>
    <dgm:pt modelId="{146E5587-4B0A-4F22-BED5-88D91BF10995}" type="sibTrans" cxnId="{D0DCE032-0C53-464D-8942-4A47059EA5DD}">
      <dgm:prSet/>
      <dgm:spPr/>
      <dgm:t>
        <a:bodyPr/>
        <a:lstStyle/>
        <a:p>
          <a:endParaRPr lang="en-ZA"/>
        </a:p>
      </dgm:t>
    </dgm:pt>
    <dgm:pt modelId="{5156EFCC-5EF1-47DF-8E7C-E2A869C5372B}">
      <dgm:prSet phldrT="[Text]" custT="1"/>
      <dgm:spPr>
        <a:ln>
          <a:solidFill>
            <a:srgbClr val="FF99FF"/>
          </a:solidFill>
        </a:ln>
      </dgm:spPr>
      <dgm:t>
        <a:bodyPr/>
        <a:lstStyle/>
        <a:p>
          <a:r>
            <a:rPr lang="en-GB" sz="1400" dirty="0"/>
            <a:t>According to the Children’s Act 38 of 2005 and the Children’s Amendment Act, 41 of 2007, child headed households are a form of alternative care in South Africa. </a:t>
          </a:r>
          <a:endParaRPr lang="en-ZA" sz="1400" b="1" dirty="0">
            <a:effectLst>
              <a:outerShdw blurRad="38100" dist="38100" dir="2700000" algn="tl">
                <a:srgbClr val="000000">
                  <a:alpha val="43137"/>
                </a:srgbClr>
              </a:outerShdw>
            </a:effectLst>
          </a:endParaRPr>
        </a:p>
      </dgm:t>
    </dgm:pt>
    <dgm:pt modelId="{E4403695-211B-4307-B055-929EA9BD89D6}" type="parTrans" cxnId="{3E537661-CFA4-4FC7-9DC4-6534C703FADB}">
      <dgm:prSet/>
      <dgm:spPr/>
      <dgm:t>
        <a:bodyPr/>
        <a:lstStyle/>
        <a:p>
          <a:endParaRPr lang="en-ZA"/>
        </a:p>
      </dgm:t>
    </dgm:pt>
    <dgm:pt modelId="{C414DB20-765F-4C6B-A13F-99906EDEC088}" type="sibTrans" cxnId="{3E537661-CFA4-4FC7-9DC4-6534C703FADB}">
      <dgm:prSet/>
      <dgm:spPr/>
      <dgm:t>
        <a:bodyPr/>
        <a:lstStyle/>
        <a:p>
          <a:endParaRPr lang="en-ZA"/>
        </a:p>
      </dgm:t>
    </dgm:pt>
    <dgm:pt modelId="{2DD52218-7704-4A11-AFDF-D4040D878BEA}">
      <dgm:prSet/>
      <dgm:spPr>
        <a:solidFill>
          <a:srgbClr val="CC99FF"/>
        </a:solidFill>
        <a:ln>
          <a:solidFill>
            <a:srgbClr val="CC99FF"/>
          </a:solidFill>
        </a:ln>
      </dgm:spPr>
      <dgm:t>
        <a:bodyPr/>
        <a:lstStyle/>
        <a:p>
          <a:endParaRPr lang="en-ZA" dirty="0"/>
        </a:p>
      </dgm:t>
    </dgm:pt>
    <dgm:pt modelId="{D76326E9-58E4-40D6-8466-EE1C7ED84457}" type="parTrans" cxnId="{B18F3AA5-AD4B-420E-9662-9AF0704DB174}">
      <dgm:prSet/>
      <dgm:spPr/>
      <dgm:t>
        <a:bodyPr/>
        <a:lstStyle/>
        <a:p>
          <a:endParaRPr lang="en-ZA"/>
        </a:p>
      </dgm:t>
    </dgm:pt>
    <dgm:pt modelId="{B51DAEE8-A4A0-40AB-A859-79887C62AB4C}" type="sibTrans" cxnId="{B18F3AA5-AD4B-420E-9662-9AF0704DB174}">
      <dgm:prSet/>
      <dgm:spPr/>
      <dgm:t>
        <a:bodyPr/>
        <a:lstStyle/>
        <a:p>
          <a:endParaRPr lang="en-ZA"/>
        </a:p>
      </dgm:t>
    </dgm:pt>
    <dgm:pt modelId="{0EA38C0C-95F4-4C45-B472-85FA64F985C1}">
      <dgm:prSet/>
      <dgm:spPr>
        <a:solidFill>
          <a:srgbClr val="9900CC"/>
        </a:solidFill>
        <a:ln>
          <a:solidFill>
            <a:srgbClr val="9900CC"/>
          </a:solidFill>
        </a:ln>
      </dgm:spPr>
      <dgm:t>
        <a:bodyPr/>
        <a:lstStyle/>
        <a:p>
          <a:endParaRPr lang="en-ZA" dirty="0"/>
        </a:p>
      </dgm:t>
    </dgm:pt>
    <dgm:pt modelId="{90174B12-3E4F-4E65-8C9B-AF434C88712C}" type="parTrans" cxnId="{BC23E295-0417-4C33-A6CA-449B9D15665F}">
      <dgm:prSet/>
      <dgm:spPr/>
      <dgm:t>
        <a:bodyPr/>
        <a:lstStyle/>
        <a:p>
          <a:endParaRPr lang="en-ZA"/>
        </a:p>
      </dgm:t>
    </dgm:pt>
    <dgm:pt modelId="{51FE42AD-DD2C-456C-819C-F0AAC0D03385}" type="sibTrans" cxnId="{BC23E295-0417-4C33-A6CA-449B9D15665F}">
      <dgm:prSet/>
      <dgm:spPr/>
      <dgm:t>
        <a:bodyPr/>
        <a:lstStyle/>
        <a:p>
          <a:endParaRPr lang="en-ZA"/>
        </a:p>
      </dgm:t>
    </dgm:pt>
    <dgm:pt modelId="{B2824E41-46AB-4B58-8AE5-216D6B0C0BBB}">
      <dgm:prSet custT="1"/>
      <dgm:spPr>
        <a:ln>
          <a:solidFill>
            <a:srgbClr val="CC99FF"/>
          </a:solidFill>
        </a:ln>
      </dgm:spPr>
      <dgm:t>
        <a:bodyPr/>
        <a:lstStyle/>
        <a:p>
          <a:r>
            <a:rPr lang="en-ZA" sz="1400" dirty="0"/>
            <a:t>A household is recognised as a child headed household if: the parent or caregiver of the household is terminally ill; has died or has abandoned the child; no adult family member is available to care for children in the household; and a child over the age of 16 years has assumed the role of caregiver in respect of the children in the household.</a:t>
          </a:r>
        </a:p>
      </dgm:t>
    </dgm:pt>
    <dgm:pt modelId="{730084E1-B5C9-4500-BB91-C428C8A88F65}" type="parTrans" cxnId="{414D5BC4-70C8-4D18-B3A5-F680671E6640}">
      <dgm:prSet/>
      <dgm:spPr/>
      <dgm:t>
        <a:bodyPr/>
        <a:lstStyle/>
        <a:p>
          <a:endParaRPr lang="en-ZA"/>
        </a:p>
      </dgm:t>
    </dgm:pt>
    <dgm:pt modelId="{ADB4626B-094A-4556-986B-A2612576BA00}" type="sibTrans" cxnId="{414D5BC4-70C8-4D18-B3A5-F680671E6640}">
      <dgm:prSet/>
      <dgm:spPr/>
      <dgm:t>
        <a:bodyPr/>
        <a:lstStyle/>
        <a:p>
          <a:endParaRPr lang="en-ZA"/>
        </a:p>
      </dgm:t>
    </dgm:pt>
    <dgm:pt modelId="{260B4BA8-8E07-41B4-BB6F-24EBA652BFB5}">
      <dgm:prSet custT="1"/>
      <dgm:spPr>
        <a:ln>
          <a:solidFill>
            <a:srgbClr val="9900CC"/>
          </a:solidFill>
        </a:ln>
      </dgm:spPr>
      <dgm:t>
        <a:bodyPr/>
        <a:lstStyle/>
        <a:p>
          <a:r>
            <a:rPr lang="en-ZA" sz="1400" dirty="0"/>
            <a:t>Child headed households increased as a social problem in South Africa; because of the prevalence of HIV and AIDS related diseases.</a:t>
          </a:r>
        </a:p>
      </dgm:t>
    </dgm:pt>
    <dgm:pt modelId="{BFC64E81-DBCF-4207-8A5A-146C229B8B8C}" type="parTrans" cxnId="{4DE3CAD7-555F-481D-B864-8E09EB7B5FF2}">
      <dgm:prSet/>
      <dgm:spPr/>
      <dgm:t>
        <a:bodyPr/>
        <a:lstStyle/>
        <a:p>
          <a:endParaRPr lang="en-ZA"/>
        </a:p>
      </dgm:t>
    </dgm:pt>
    <dgm:pt modelId="{A73CFE29-189B-4359-9385-FED996E09606}" type="sibTrans" cxnId="{4DE3CAD7-555F-481D-B864-8E09EB7B5FF2}">
      <dgm:prSet/>
      <dgm:spPr/>
      <dgm:t>
        <a:bodyPr/>
        <a:lstStyle/>
        <a:p>
          <a:endParaRPr lang="en-ZA"/>
        </a:p>
      </dgm:t>
    </dgm:pt>
    <dgm:pt modelId="{AE4CD2C8-7923-4081-B822-7FADCA2219B8}">
      <dgm:prSet/>
      <dgm:spPr>
        <a:solidFill>
          <a:srgbClr val="7030A0"/>
        </a:solidFill>
        <a:ln>
          <a:solidFill>
            <a:srgbClr val="9900CC"/>
          </a:solidFill>
        </a:ln>
      </dgm:spPr>
      <dgm:t>
        <a:bodyPr/>
        <a:lstStyle/>
        <a:p>
          <a:endParaRPr lang="en-ZA" dirty="0"/>
        </a:p>
      </dgm:t>
    </dgm:pt>
    <dgm:pt modelId="{0B74BA2B-A3DF-4006-9E06-A58D11CBC50A}" type="parTrans" cxnId="{4181AEB3-8023-417F-85B6-974839B0682D}">
      <dgm:prSet/>
      <dgm:spPr/>
      <dgm:t>
        <a:bodyPr/>
        <a:lstStyle/>
        <a:p>
          <a:endParaRPr lang="en-ZA"/>
        </a:p>
      </dgm:t>
    </dgm:pt>
    <dgm:pt modelId="{FD2BB930-27DB-49A2-B9F3-4E57F69B7A4A}" type="sibTrans" cxnId="{4181AEB3-8023-417F-85B6-974839B0682D}">
      <dgm:prSet/>
      <dgm:spPr/>
      <dgm:t>
        <a:bodyPr/>
        <a:lstStyle/>
        <a:p>
          <a:endParaRPr lang="en-ZA"/>
        </a:p>
      </dgm:t>
    </dgm:pt>
    <dgm:pt modelId="{66141A46-8966-4AE6-9184-011FE344054A}">
      <dgm:prSet custT="1"/>
      <dgm:spPr>
        <a:ln>
          <a:solidFill>
            <a:srgbClr val="800080"/>
          </a:solidFill>
        </a:ln>
      </dgm:spPr>
      <dgm:t>
        <a:bodyPr/>
        <a:lstStyle/>
        <a:p>
          <a:r>
            <a:rPr lang="en-ZA" sz="1400" dirty="0"/>
            <a:t>Section 137 of the Children’s Amendment Act 41 of 2007 focuses specifically on statutory social work services for child-headed households.</a:t>
          </a:r>
        </a:p>
      </dgm:t>
    </dgm:pt>
    <dgm:pt modelId="{BA151906-89A2-499D-A141-51803D13A617}" type="parTrans" cxnId="{33BEE210-E837-450C-B22E-EA7E560A948F}">
      <dgm:prSet/>
      <dgm:spPr/>
      <dgm:t>
        <a:bodyPr/>
        <a:lstStyle/>
        <a:p>
          <a:endParaRPr lang="en-ZA"/>
        </a:p>
      </dgm:t>
    </dgm:pt>
    <dgm:pt modelId="{4F14322B-8B8C-4203-81BF-098F79381A6E}" type="sibTrans" cxnId="{33BEE210-E837-450C-B22E-EA7E560A948F}">
      <dgm:prSet/>
      <dgm:spPr/>
      <dgm:t>
        <a:bodyPr/>
        <a:lstStyle/>
        <a:p>
          <a:endParaRPr lang="en-ZA"/>
        </a:p>
      </dgm:t>
    </dgm:pt>
    <dgm:pt modelId="{D2AE8EA4-6F38-4543-B519-69B6C2A99B0D}" type="pres">
      <dgm:prSet presAssocID="{37B4B426-4FFA-45B7-BC53-606F40D5B390}" presName="linearFlow" presStyleCnt="0">
        <dgm:presLayoutVars>
          <dgm:dir/>
          <dgm:animLvl val="lvl"/>
          <dgm:resizeHandles val="exact"/>
        </dgm:presLayoutVars>
      </dgm:prSet>
      <dgm:spPr/>
    </dgm:pt>
    <dgm:pt modelId="{82A32839-94E1-49D6-A23F-E027DA9D9FB7}" type="pres">
      <dgm:prSet presAssocID="{2A396FA7-5D0B-4411-AD8B-CCED1CA581DD}" presName="composite" presStyleCnt="0"/>
      <dgm:spPr/>
    </dgm:pt>
    <dgm:pt modelId="{0989C048-F049-4D1A-823F-6CAFB1B8AAE3}" type="pres">
      <dgm:prSet presAssocID="{2A396FA7-5D0B-4411-AD8B-CCED1CA581DD}" presName="parentText" presStyleLbl="alignNode1" presStyleIdx="0" presStyleCnt="4">
        <dgm:presLayoutVars>
          <dgm:chMax val="1"/>
          <dgm:bulletEnabled val="1"/>
        </dgm:presLayoutVars>
      </dgm:prSet>
      <dgm:spPr/>
    </dgm:pt>
    <dgm:pt modelId="{907556D8-0053-4388-B4D5-3EE7507AE3E9}" type="pres">
      <dgm:prSet presAssocID="{2A396FA7-5D0B-4411-AD8B-CCED1CA581DD}" presName="descendantText" presStyleLbl="alignAcc1" presStyleIdx="0" presStyleCnt="4">
        <dgm:presLayoutVars>
          <dgm:bulletEnabled val="1"/>
        </dgm:presLayoutVars>
      </dgm:prSet>
      <dgm:spPr/>
    </dgm:pt>
    <dgm:pt modelId="{2F6072A7-8541-4A0E-AF75-5C4D6D57F2E9}" type="pres">
      <dgm:prSet presAssocID="{146E5587-4B0A-4F22-BED5-88D91BF10995}" presName="sp" presStyleCnt="0"/>
      <dgm:spPr/>
    </dgm:pt>
    <dgm:pt modelId="{279F2FDF-94FE-4C98-9123-448C288BE45B}" type="pres">
      <dgm:prSet presAssocID="{2DD52218-7704-4A11-AFDF-D4040D878BEA}" presName="composite" presStyleCnt="0"/>
      <dgm:spPr/>
    </dgm:pt>
    <dgm:pt modelId="{70252E33-39B9-46DD-8F4E-BF48EE2554D8}" type="pres">
      <dgm:prSet presAssocID="{2DD52218-7704-4A11-AFDF-D4040D878BEA}" presName="parentText" presStyleLbl="alignNode1" presStyleIdx="1" presStyleCnt="4">
        <dgm:presLayoutVars>
          <dgm:chMax val="1"/>
          <dgm:bulletEnabled val="1"/>
        </dgm:presLayoutVars>
      </dgm:prSet>
      <dgm:spPr/>
    </dgm:pt>
    <dgm:pt modelId="{4306AF4F-BE31-4E50-A586-5408343E33B5}" type="pres">
      <dgm:prSet presAssocID="{2DD52218-7704-4A11-AFDF-D4040D878BEA}" presName="descendantText" presStyleLbl="alignAcc1" presStyleIdx="1" presStyleCnt="4" custScaleY="144693">
        <dgm:presLayoutVars>
          <dgm:bulletEnabled val="1"/>
        </dgm:presLayoutVars>
      </dgm:prSet>
      <dgm:spPr/>
    </dgm:pt>
    <dgm:pt modelId="{B5BF9927-0506-4702-BF2F-6BB6EA69A6D0}" type="pres">
      <dgm:prSet presAssocID="{B51DAEE8-A4A0-40AB-A859-79887C62AB4C}" presName="sp" presStyleCnt="0"/>
      <dgm:spPr/>
    </dgm:pt>
    <dgm:pt modelId="{2EAA1C77-BCDD-4DE6-B521-15EF376C6317}" type="pres">
      <dgm:prSet presAssocID="{0EA38C0C-95F4-4C45-B472-85FA64F985C1}" presName="composite" presStyleCnt="0"/>
      <dgm:spPr/>
    </dgm:pt>
    <dgm:pt modelId="{E515CBFC-205E-453D-96D3-98BF1A684755}" type="pres">
      <dgm:prSet presAssocID="{0EA38C0C-95F4-4C45-B472-85FA64F985C1}" presName="parentText" presStyleLbl="alignNode1" presStyleIdx="2" presStyleCnt="4">
        <dgm:presLayoutVars>
          <dgm:chMax val="1"/>
          <dgm:bulletEnabled val="1"/>
        </dgm:presLayoutVars>
      </dgm:prSet>
      <dgm:spPr/>
    </dgm:pt>
    <dgm:pt modelId="{C00CE4B6-7387-40A5-B705-D9E324A101F8}" type="pres">
      <dgm:prSet presAssocID="{0EA38C0C-95F4-4C45-B472-85FA64F985C1}" presName="descendantText" presStyleLbl="alignAcc1" presStyleIdx="2" presStyleCnt="4">
        <dgm:presLayoutVars>
          <dgm:bulletEnabled val="1"/>
        </dgm:presLayoutVars>
      </dgm:prSet>
      <dgm:spPr/>
    </dgm:pt>
    <dgm:pt modelId="{75DDAD1F-086C-4788-85B8-78D25A180212}" type="pres">
      <dgm:prSet presAssocID="{51FE42AD-DD2C-456C-819C-F0AAC0D03385}" presName="sp" presStyleCnt="0"/>
      <dgm:spPr/>
    </dgm:pt>
    <dgm:pt modelId="{471A16E5-7A48-4102-B0FB-0C354CFAB50A}" type="pres">
      <dgm:prSet presAssocID="{AE4CD2C8-7923-4081-B822-7FADCA2219B8}" presName="composite" presStyleCnt="0"/>
      <dgm:spPr/>
    </dgm:pt>
    <dgm:pt modelId="{87C43943-C044-42F1-BA24-13627D626BD9}" type="pres">
      <dgm:prSet presAssocID="{AE4CD2C8-7923-4081-B822-7FADCA2219B8}" presName="parentText" presStyleLbl="alignNode1" presStyleIdx="3" presStyleCnt="4">
        <dgm:presLayoutVars>
          <dgm:chMax val="1"/>
          <dgm:bulletEnabled val="1"/>
        </dgm:presLayoutVars>
      </dgm:prSet>
      <dgm:spPr/>
    </dgm:pt>
    <dgm:pt modelId="{4E243AB6-7F88-439B-B1D8-B1033DB57A5A}" type="pres">
      <dgm:prSet presAssocID="{AE4CD2C8-7923-4081-B822-7FADCA2219B8}" presName="descendantText" presStyleLbl="alignAcc1" presStyleIdx="3" presStyleCnt="4">
        <dgm:presLayoutVars>
          <dgm:bulletEnabled val="1"/>
        </dgm:presLayoutVars>
      </dgm:prSet>
      <dgm:spPr/>
    </dgm:pt>
  </dgm:ptLst>
  <dgm:cxnLst>
    <dgm:cxn modelId="{CE001802-EAD6-4886-897F-6E34E92689AA}" type="presOf" srcId="{66141A46-8966-4AE6-9184-011FE344054A}" destId="{4E243AB6-7F88-439B-B1D8-B1033DB57A5A}" srcOrd="0" destOrd="0" presId="urn:microsoft.com/office/officeart/2005/8/layout/chevron2"/>
    <dgm:cxn modelId="{33BEE210-E837-450C-B22E-EA7E560A948F}" srcId="{AE4CD2C8-7923-4081-B822-7FADCA2219B8}" destId="{66141A46-8966-4AE6-9184-011FE344054A}" srcOrd="0" destOrd="0" parTransId="{BA151906-89A2-499D-A141-51803D13A617}" sibTransId="{4F14322B-8B8C-4203-81BF-098F79381A6E}"/>
    <dgm:cxn modelId="{D0DCE032-0C53-464D-8942-4A47059EA5DD}" srcId="{37B4B426-4FFA-45B7-BC53-606F40D5B390}" destId="{2A396FA7-5D0B-4411-AD8B-CCED1CA581DD}" srcOrd="0" destOrd="0" parTransId="{29273853-D0EE-4D3E-8EBA-F4266E1F21F2}" sibTransId="{146E5587-4B0A-4F22-BED5-88D91BF10995}"/>
    <dgm:cxn modelId="{3E537661-CFA4-4FC7-9DC4-6534C703FADB}" srcId="{2A396FA7-5D0B-4411-AD8B-CCED1CA581DD}" destId="{5156EFCC-5EF1-47DF-8E7C-E2A869C5372B}" srcOrd="0" destOrd="0" parTransId="{E4403695-211B-4307-B055-929EA9BD89D6}" sibTransId="{C414DB20-765F-4C6B-A13F-99906EDEC088}"/>
    <dgm:cxn modelId="{458CF261-21BA-4C1F-98ED-57D480B71D6F}" type="presOf" srcId="{5156EFCC-5EF1-47DF-8E7C-E2A869C5372B}" destId="{907556D8-0053-4388-B4D5-3EE7507AE3E9}" srcOrd="0" destOrd="0" presId="urn:microsoft.com/office/officeart/2005/8/layout/chevron2"/>
    <dgm:cxn modelId="{46138668-533A-4BBB-8F73-5628074FF650}" type="presOf" srcId="{AE4CD2C8-7923-4081-B822-7FADCA2219B8}" destId="{87C43943-C044-42F1-BA24-13627D626BD9}" srcOrd="0" destOrd="0" presId="urn:microsoft.com/office/officeart/2005/8/layout/chevron2"/>
    <dgm:cxn modelId="{E894BF79-9374-42C0-8FD7-20245FFA8555}" type="presOf" srcId="{260B4BA8-8E07-41B4-BB6F-24EBA652BFB5}" destId="{C00CE4B6-7387-40A5-B705-D9E324A101F8}" srcOrd="0" destOrd="0" presId="urn:microsoft.com/office/officeart/2005/8/layout/chevron2"/>
    <dgm:cxn modelId="{BC23E295-0417-4C33-A6CA-449B9D15665F}" srcId="{37B4B426-4FFA-45B7-BC53-606F40D5B390}" destId="{0EA38C0C-95F4-4C45-B472-85FA64F985C1}" srcOrd="2" destOrd="0" parTransId="{90174B12-3E4F-4E65-8C9B-AF434C88712C}" sibTransId="{51FE42AD-DD2C-456C-819C-F0AAC0D03385}"/>
    <dgm:cxn modelId="{8398279C-A1DF-4E0B-8C44-99D6880FD248}" type="presOf" srcId="{2A396FA7-5D0B-4411-AD8B-CCED1CA581DD}" destId="{0989C048-F049-4D1A-823F-6CAFB1B8AAE3}" srcOrd="0" destOrd="0" presId="urn:microsoft.com/office/officeart/2005/8/layout/chevron2"/>
    <dgm:cxn modelId="{B18F3AA5-AD4B-420E-9662-9AF0704DB174}" srcId="{37B4B426-4FFA-45B7-BC53-606F40D5B390}" destId="{2DD52218-7704-4A11-AFDF-D4040D878BEA}" srcOrd="1" destOrd="0" parTransId="{D76326E9-58E4-40D6-8466-EE1C7ED84457}" sibTransId="{B51DAEE8-A4A0-40AB-A859-79887C62AB4C}"/>
    <dgm:cxn modelId="{4181AEB3-8023-417F-85B6-974839B0682D}" srcId="{37B4B426-4FFA-45B7-BC53-606F40D5B390}" destId="{AE4CD2C8-7923-4081-B822-7FADCA2219B8}" srcOrd="3" destOrd="0" parTransId="{0B74BA2B-A3DF-4006-9E06-A58D11CBC50A}" sibTransId="{FD2BB930-27DB-49A2-B9F3-4E57F69B7A4A}"/>
    <dgm:cxn modelId="{414D5BC4-70C8-4D18-B3A5-F680671E6640}" srcId="{2DD52218-7704-4A11-AFDF-D4040D878BEA}" destId="{B2824E41-46AB-4B58-8AE5-216D6B0C0BBB}" srcOrd="0" destOrd="0" parTransId="{730084E1-B5C9-4500-BB91-C428C8A88F65}" sibTransId="{ADB4626B-094A-4556-986B-A2612576BA00}"/>
    <dgm:cxn modelId="{130C90D2-0D1E-4392-B0AA-6CD8D3EA1742}" type="presOf" srcId="{B2824E41-46AB-4B58-8AE5-216D6B0C0BBB}" destId="{4306AF4F-BE31-4E50-A586-5408343E33B5}" srcOrd="0" destOrd="0" presId="urn:microsoft.com/office/officeart/2005/8/layout/chevron2"/>
    <dgm:cxn modelId="{4DE3CAD7-555F-481D-B864-8E09EB7B5FF2}" srcId="{0EA38C0C-95F4-4C45-B472-85FA64F985C1}" destId="{260B4BA8-8E07-41B4-BB6F-24EBA652BFB5}" srcOrd="0" destOrd="0" parTransId="{BFC64E81-DBCF-4207-8A5A-146C229B8B8C}" sibTransId="{A73CFE29-189B-4359-9385-FED996E09606}"/>
    <dgm:cxn modelId="{D52DD3F3-F359-48FC-8F50-63E0540DCEE9}" type="presOf" srcId="{0EA38C0C-95F4-4C45-B472-85FA64F985C1}" destId="{E515CBFC-205E-453D-96D3-98BF1A684755}" srcOrd="0" destOrd="0" presId="urn:microsoft.com/office/officeart/2005/8/layout/chevron2"/>
    <dgm:cxn modelId="{ED6830F5-A8D6-42BD-AF3F-46D865A7C222}" type="presOf" srcId="{37B4B426-4FFA-45B7-BC53-606F40D5B390}" destId="{D2AE8EA4-6F38-4543-B519-69B6C2A99B0D}" srcOrd="0" destOrd="0" presId="urn:microsoft.com/office/officeart/2005/8/layout/chevron2"/>
    <dgm:cxn modelId="{18BBE9FD-F721-4879-B5DF-E62D46950ED6}" type="presOf" srcId="{2DD52218-7704-4A11-AFDF-D4040D878BEA}" destId="{70252E33-39B9-46DD-8F4E-BF48EE2554D8}" srcOrd="0" destOrd="0" presId="urn:microsoft.com/office/officeart/2005/8/layout/chevron2"/>
    <dgm:cxn modelId="{4DA1CBA1-727D-4EC2-A31B-2AFE7E27957F}" type="presParOf" srcId="{D2AE8EA4-6F38-4543-B519-69B6C2A99B0D}" destId="{82A32839-94E1-49D6-A23F-E027DA9D9FB7}" srcOrd="0" destOrd="0" presId="urn:microsoft.com/office/officeart/2005/8/layout/chevron2"/>
    <dgm:cxn modelId="{8EF22528-C856-4800-8847-F4EFB2EAB4F0}" type="presParOf" srcId="{82A32839-94E1-49D6-A23F-E027DA9D9FB7}" destId="{0989C048-F049-4D1A-823F-6CAFB1B8AAE3}" srcOrd="0" destOrd="0" presId="urn:microsoft.com/office/officeart/2005/8/layout/chevron2"/>
    <dgm:cxn modelId="{02A2AF2C-499B-4E5C-9F62-0EAB00AF4CDB}" type="presParOf" srcId="{82A32839-94E1-49D6-A23F-E027DA9D9FB7}" destId="{907556D8-0053-4388-B4D5-3EE7507AE3E9}" srcOrd="1" destOrd="0" presId="urn:microsoft.com/office/officeart/2005/8/layout/chevron2"/>
    <dgm:cxn modelId="{E2607ADA-3E37-4AC8-8B52-F80FE95102F1}" type="presParOf" srcId="{D2AE8EA4-6F38-4543-B519-69B6C2A99B0D}" destId="{2F6072A7-8541-4A0E-AF75-5C4D6D57F2E9}" srcOrd="1" destOrd="0" presId="urn:microsoft.com/office/officeart/2005/8/layout/chevron2"/>
    <dgm:cxn modelId="{EB118C8C-3A36-457B-8E93-B5FC6779B127}" type="presParOf" srcId="{D2AE8EA4-6F38-4543-B519-69B6C2A99B0D}" destId="{279F2FDF-94FE-4C98-9123-448C288BE45B}" srcOrd="2" destOrd="0" presId="urn:microsoft.com/office/officeart/2005/8/layout/chevron2"/>
    <dgm:cxn modelId="{3C2AB939-8F1A-4C71-8871-5638568F9507}" type="presParOf" srcId="{279F2FDF-94FE-4C98-9123-448C288BE45B}" destId="{70252E33-39B9-46DD-8F4E-BF48EE2554D8}" srcOrd="0" destOrd="0" presId="urn:microsoft.com/office/officeart/2005/8/layout/chevron2"/>
    <dgm:cxn modelId="{544A905B-7565-4700-A4E7-001058B3595C}" type="presParOf" srcId="{279F2FDF-94FE-4C98-9123-448C288BE45B}" destId="{4306AF4F-BE31-4E50-A586-5408343E33B5}" srcOrd="1" destOrd="0" presId="urn:microsoft.com/office/officeart/2005/8/layout/chevron2"/>
    <dgm:cxn modelId="{1D6C9A5E-2474-448C-B9DA-44B22D47F634}" type="presParOf" srcId="{D2AE8EA4-6F38-4543-B519-69B6C2A99B0D}" destId="{B5BF9927-0506-4702-BF2F-6BB6EA69A6D0}" srcOrd="3" destOrd="0" presId="urn:microsoft.com/office/officeart/2005/8/layout/chevron2"/>
    <dgm:cxn modelId="{AD83C1EC-DE10-4EE3-9AA7-3177FCD6185D}" type="presParOf" srcId="{D2AE8EA4-6F38-4543-B519-69B6C2A99B0D}" destId="{2EAA1C77-BCDD-4DE6-B521-15EF376C6317}" srcOrd="4" destOrd="0" presId="urn:microsoft.com/office/officeart/2005/8/layout/chevron2"/>
    <dgm:cxn modelId="{90B19785-E675-431F-A0BE-AED85584CAEF}" type="presParOf" srcId="{2EAA1C77-BCDD-4DE6-B521-15EF376C6317}" destId="{E515CBFC-205E-453D-96D3-98BF1A684755}" srcOrd="0" destOrd="0" presId="urn:microsoft.com/office/officeart/2005/8/layout/chevron2"/>
    <dgm:cxn modelId="{AA301D80-5E91-49FD-92C8-28C6E091D9F2}" type="presParOf" srcId="{2EAA1C77-BCDD-4DE6-B521-15EF376C6317}" destId="{C00CE4B6-7387-40A5-B705-D9E324A101F8}" srcOrd="1" destOrd="0" presId="urn:microsoft.com/office/officeart/2005/8/layout/chevron2"/>
    <dgm:cxn modelId="{F5FC13C3-6964-4478-9D51-7AC42FA5988C}" type="presParOf" srcId="{D2AE8EA4-6F38-4543-B519-69B6C2A99B0D}" destId="{75DDAD1F-086C-4788-85B8-78D25A180212}" srcOrd="5" destOrd="0" presId="urn:microsoft.com/office/officeart/2005/8/layout/chevron2"/>
    <dgm:cxn modelId="{047D8FEB-1FB7-4922-8C7D-89313CC9BFAE}" type="presParOf" srcId="{D2AE8EA4-6F38-4543-B519-69B6C2A99B0D}" destId="{471A16E5-7A48-4102-B0FB-0C354CFAB50A}" srcOrd="6" destOrd="0" presId="urn:microsoft.com/office/officeart/2005/8/layout/chevron2"/>
    <dgm:cxn modelId="{53DB0045-651D-4C3E-A6AF-C34B12053B7F}" type="presParOf" srcId="{471A16E5-7A48-4102-B0FB-0C354CFAB50A}" destId="{87C43943-C044-42F1-BA24-13627D626BD9}" srcOrd="0" destOrd="0" presId="urn:microsoft.com/office/officeart/2005/8/layout/chevron2"/>
    <dgm:cxn modelId="{DE28660A-51CC-4CDA-BE19-C55D76C3788F}" type="presParOf" srcId="{471A16E5-7A48-4102-B0FB-0C354CFAB50A}" destId="{4E243AB6-7F88-439B-B1D8-B1033DB57A5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7B4B426-4FFA-45B7-BC53-606F40D5B39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ZA"/>
        </a:p>
      </dgm:t>
    </dgm:pt>
    <dgm:pt modelId="{2A396FA7-5D0B-4411-AD8B-CCED1CA581DD}">
      <dgm:prSet phldrT="[Text]"/>
      <dgm:spPr>
        <a:solidFill>
          <a:srgbClr val="FFCCFF"/>
        </a:solidFill>
        <a:ln>
          <a:solidFill>
            <a:srgbClr val="FF99FF"/>
          </a:solidFill>
        </a:ln>
      </dgm:spPr>
      <dgm:t>
        <a:bodyPr/>
        <a:lstStyle/>
        <a:p>
          <a:endParaRPr lang="en-ZA" dirty="0"/>
        </a:p>
      </dgm:t>
    </dgm:pt>
    <dgm:pt modelId="{29273853-D0EE-4D3E-8EBA-F4266E1F21F2}" type="parTrans" cxnId="{D0DCE032-0C53-464D-8942-4A47059EA5DD}">
      <dgm:prSet/>
      <dgm:spPr/>
      <dgm:t>
        <a:bodyPr/>
        <a:lstStyle/>
        <a:p>
          <a:endParaRPr lang="en-ZA"/>
        </a:p>
      </dgm:t>
    </dgm:pt>
    <dgm:pt modelId="{146E5587-4B0A-4F22-BED5-88D91BF10995}" type="sibTrans" cxnId="{D0DCE032-0C53-464D-8942-4A47059EA5DD}">
      <dgm:prSet/>
      <dgm:spPr/>
      <dgm:t>
        <a:bodyPr/>
        <a:lstStyle/>
        <a:p>
          <a:endParaRPr lang="en-ZA"/>
        </a:p>
      </dgm:t>
    </dgm:pt>
    <dgm:pt modelId="{5156EFCC-5EF1-47DF-8E7C-E2A869C5372B}">
      <dgm:prSet phldrT="[Text]" custT="1"/>
      <dgm:spPr>
        <a:ln>
          <a:solidFill>
            <a:srgbClr val="FF99FF"/>
          </a:solidFill>
        </a:ln>
      </dgm:spPr>
      <dgm:t>
        <a:bodyPr/>
        <a:lstStyle/>
        <a:p>
          <a:r>
            <a:rPr lang="en-ZA" sz="1400" dirty="0"/>
            <a:t>Social </a:t>
          </a:r>
          <a:r>
            <a:rPr lang="en-GB" sz="1400" dirty="0"/>
            <a:t>workers are the key implementers of the provisions of services for child-headed households as described in section 137 of the Children’s Amendment Act 41 of 2007.</a:t>
          </a:r>
          <a:endParaRPr lang="en-ZA" sz="1400" b="1" dirty="0">
            <a:effectLst>
              <a:outerShdw blurRad="38100" dist="38100" dir="2700000" algn="tl">
                <a:srgbClr val="000000">
                  <a:alpha val="43137"/>
                </a:srgbClr>
              </a:outerShdw>
            </a:effectLst>
          </a:endParaRPr>
        </a:p>
      </dgm:t>
    </dgm:pt>
    <dgm:pt modelId="{E4403695-211B-4307-B055-929EA9BD89D6}" type="parTrans" cxnId="{3E537661-CFA4-4FC7-9DC4-6534C703FADB}">
      <dgm:prSet/>
      <dgm:spPr/>
      <dgm:t>
        <a:bodyPr/>
        <a:lstStyle/>
        <a:p>
          <a:endParaRPr lang="en-ZA"/>
        </a:p>
      </dgm:t>
    </dgm:pt>
    <dgm:pt modelId="{C414DB20-765F-4C6B-A13F-99906EDEC088}" type="sibTrans" cxnId="{3E537661-CFA4-4FC7-9DC4-6534C703FADB}">
      <dgm:prSet/>
      <dgm:spPr/>
      <dgm:t>
        <a:bodyPr/>
        <a:lstStyle/>
        <a:p>
          <a:endParaRPr lang="en-ZA"/>
        </a:p>
      </dgm:t>
    </dgm:pt>
    <dgm:pt modelId="{2DD52218-7704-4A11-AFDF-D4040D878BEA}">
      <dgm:prSet/>
      <dgm:spPr>
        <a:solidFill>
          <a:srgbClr val="CC99FF"/>
        </a:solidFill>
        <a:ln>
          <a:solidFill>
            <a:srgbClr val="CC99FF"/>
          </a:solidFill>
        </a:ln>
      </dgm:spPr>
      <dgm:t>
        <a:bodyPr/>
        <a:lstStyle/>
        <a:p>
          <a:endParaRPr lang="en-ZA" dirty="0"/>
        </a:p>
      </dgm:t>
    </dgm:pt>
    <dgm:pt modelId="{D76326E9-58E4-40D6-8466-EE1C7ED84457}" type="parTrans" cxnId="{B18F3AA5-AD4B-420E-9662-9AF0704DB174}">
      <dgm:prSet/>
      <dgm:spPr/>
      <dgm:t>
        <a:bodyPr/>
        <a:lstStyle/>
        <a:p>
          <a:endParaRPr lang="en-ZA"/>
        </a:p>
      </dgm:t>
    </dgm:pt>
    <dgm:pt modelId="{B51DAEE8-A4A0-40AB-A859-79887C62AB4C}" type="sibTrans" cxnId="{B18F3AA5-AD4B-420E-9662-9AF0704DB174}">
      <dgm:prSet/>
      <dgm:spPr/>
      <dgm:t>
        <a:bodyPr/>
        <a:lstStyle/>
        <a:p>
          <a:endParaRPr lang="en-ZA"/>
        </a:p>
      </dgm:t>
    </dgm:pt>
    <dgm:pt modelId="{B2824E41-46AB-4B58-8AE5-216D6B0C0BBB}">
      <dgm:prSet custT="1"/>
      <dgm:spPr>
        <a:ln>
          <a:solidFill>
            <a:srgbClr val="CC99FF"/>
          </a:solidFill>
        </a:ln>
      </dgm:spPr>
      <dgm:t>
        <a:bodyPr/>
        <a:lstStyle/>
        <a:p>
          <a:r>
            <a:rPr lang="en-ZA" sz="1400" dirty="0"/>
            <a:t>The need was to know from social workers what is happening in practice with regard to the implementation of the Act and how the provisions of the act are translated in practice and how well it improves or not improve the lives of child-headed households. .</a:t>
          </a:r>
        </a:p>
      </dgm:t>
    </dgm:pt>
    <dgm:pt modelId="{730084E1-B5C9-4500-BB91-C428C8A88F65}" type="parTrans" cxnId="{414D5BC4-70C8-4D18-B3A5-F680671E6640}">
      <dgm:prSet/>
      <dgm:spPr/>
      <dgm:t>
        <a:bodyPr/>
        <a:lstStyle/>
        <a:p>
          <a:endParaRPr lang="en-ZA"/>
        </a:p>
      </dgm:t>
    </dgm:pt>
    <dgm:pt modelId="{ADB4626B-094A-4556-986B-A2612576BA00}" type="sibTrans" cxnId="{414D5BC4-70C8-4D18-B3A5-F680671E6640}">
      <dgm:prSet/>
      <dgm:spPr/>
      <dgm:t>
        <a:bodyPr/>
        <a:lstStyle/>
        <a:p>
          <a:endParaRPr lang="en-ZA"/>
        </a:p>
      </dgm:t>
    </dgm:pt>
    <dgm:pt modelId="{AE4CD2C8-7923-4081-B822-7FADCA2219B8}">
      <dgm:prSet/>
      <dgm:spPr>
        <a:solidFill>
          <a:srgbClr val="7030A0"/>
        </a:solidFill>
        <a:ln>
          <a:solidFill>
            <a:srgbClr val="9900CC"/>
          </a:solidFill>
        </a:ln>
      </dgm:spPr>
      <dgm:t>
        <a:bodyPr/>
        <a:lstStyle/>
        <a:p>
          <a:endParaRPr lang="en-ZA" dirty="0"/>
        </a:p>
      </dgm:t>
    </dgm:pt>
    <dgm:pt modelId="{0B74BA2B-A3DF-4006-9E06-A58D11CBC50A}" type="parTrans" cxnId="{4181AEB3-8023-417F-85B6-974839B0682D}">
      <dgm:prSet/>
      <dgm:spPr/>
      <dgm:t>
        <a:bodyPr/>
        <a:lstStyle/>
        <a:p>
          <a:endParaRPr lang="en-ZA"/>
        </a:p>
      </dgm:t>
    </dgm:pt>
    <dgm:pt modelId="{FD2BB930-27DB-49A2-B9F3-4E57F69B7A4A}" type="sibTrans" cxnId="{4181AEB3-8023-417F-85B6-974839B0682D}">
      <dgm:prSet/>
      <dgm:spPr/>
      <dgm:t>
        <a:bodyPr/>
        <a:lstStyle/>
        <a:p>
          <a:endParaRPr lang="en-ZA"/>
        </a:p>
      </dgm:t>
    </dgm:pt>
    <dgm:pt modelId="{66141A46-8966-4AE6-9184-011FE344054A}">
      <dgm:prSet custT="1"/>
      <dgm:spPr>
        <a:ln>
          <a:solidFill>
            <a:srgbClr val="800080"/>
          </a:solidFill>
        </a:ln>
      </dgm:spPr>
      <dgm:t>
        <a:bodyPr/>
        <a:lstStyle/>
        <a:p>
          <a:r>
            <a:rPr lang="en-GB" sz="1400" dirty="0"/>
            <a:t>This study focused on a qualitative approach that aims to explore the views of social workers through semi-structured interviews regarding the implementation section 137 of the Children’s Amendment Act 41 of 2007 for child-headed households, to identify how it is implemented in practice.</a:t>
          </a:r>
          <a:endParaRPr lang="en-ZA" sz="1400" dirty="0"/>
        </a:p>
      </dgm:t>
    </dgm:pt>
    <dgm:pt modelId="{BA151906-89A2-499D-A141-51803D13A617}" type="parTrans" cxnId="{33BEE210-E837-450C-B22E-EA7E560A948F}">
      <dgm:prSet/>
      <dgm:spPr/>
      <dgm:t>
        <a:bodyPr/>
        <a:lstStyle/>
        <a:p>
          <a:endParaRPr lang="en-ZA"/>
        </a:p>
      </dgm:t>
    </dgm:pt>
    <dgm:pt modelId="{4F14322B-8B8C-4203-81BF-098F79381A6E}" type="sibTrans" cxnId="{33BEE210-E837-450C-B22E-EA7E560A948F}">
      <dgm:prSet/>
      <dgm:spPr/>
      <dgm:t>
        <a:bodyPr/>
        <a:lstStyle/>
        <a:p>
          <a:endParaRPr lang="en-ZA"/>
        </a:p>
      </dgm:t>
    </dgm:pt>
    <dgm:pt modelId="{D2AE8EA4-6F38-4543-B519-69B6C2A99B0D}" type="pres">
      <dgm:prSet presAssocID="{37B4B426-4FFA-45B7-BC53-606F40D5B390}" presName="linearFlow" presStyleCnt="0">
        <dgm:presLayoutVars>
          <dgm:dir/>
          <dgm:animLvl val="lvl"/>
          <dgm:resizeHandles val="exact"/>
        </dgm:presLayoutVars>
      </dgm:prSet>
      <dgm:spPr/>
    </dgm:pt>
    <dgm:pt modelId="{82A32839-94E1-49D6-A23F-E027DA9D9FB7}" type="pres">
      <dgm:prSet presAssocID="{2A396FA7-5D0B-4411-AD8B-CCED1CA581DD}" presName="composite" presStyleCnt="0"/>
      <dgm:spPr/>
    </dgm:pt>
    <dgm:pt modelId="{0989C048-F049-4D1A-823F-6CAFB1B8AAE3}" type="pres">
      <dgm:prSet presAssocID="{2A396FA7-5D0B-4411-AD8B-CCED1CA581DD}" presName="parentText" presStyleLbl="alignNode1" presStyleIdx="0" presStyleCnt="3">
        <dgm:presLayoutVars>
          <dgm:chMax val="1"/>
          <dgm:bulletEnabled val="1"/>
        </dgm:presLayoutVars>
      </dgm:prSet>
      <dgm:spPr/>
    </dgm:pt>
    <dgm:pt modelId="{907556D8-0053-4388-B4D5-3EE7507AE3E9}" type="pres">
      <dgm:prSet presAssocID="{2A396FA7-5D0B-4411-AD8B-CCED1CA581DD}" presName="descendantText" presStyleLbl="alignAcc1" presStyleIdx="0" presStyleCnt="3">
        <dgm:presLayoutVars>
          <dgm:bulletEnabled val="1"/>
        </dgm:presLayoutVars>
      </dgm:prSet>
      <dgm:spPr/>
    </dgm:pt>
    <dgm:pt modelId="{2F6072A7-8541-4A0E-AF75-5C4D6D57F2E9}" type="pres">
      <dgm:prSet presAssocID="{146E5587-4B0A-4F22-BED5-88D91BF10995}" presName="sp" presStyleCnt="0"/>
      <dgm:spPr/>
    </dgm:pt>
    <dgm:pt modelId="{279F2FDF-94FE-4C98-9123-448C288BE45B}" type="pres">
      <dgm:prSet presAssocID="{2DD52218-7704-4A11-AFDF-D4040D878BEA}" presName="composite" presStyleCnt="0"/>
      <dgm:spPr/>
    </dgm:pt>
    <dgm:pt modelId="{70252E33-39B9-46DD-8F4E-BF48EE2554D8}" type="pres">
      <dgm:prSet presAssocID="{2DD52218-7704-4A11-AFDF-D4040D878BEA}" presName="parentText" presStyleLbl="alignNode1" presStyleIdx="1" presStyleCnt="3">
        <dgm:presLayoutVars>
          <dgm:chMax val="1"/>
          <dgm:bulletEnabled val="1"/>
        </dgm:presLayoutVars>
      </dgm:prSet>
      <dgm:spPr/>
    </dgm:pt>
    <dgm:pt modelId="{4306AF4F-BE31-4E50-A586-5408343E33B5}" type="pres">
      <dgm:prSet presAssocID="{2DD52218-7704-4A11-AFDF-D4040D878BEA}" presName="descendantText" presStyleLbl="alignAcc1" presStyleIdx="1" presStyleCnt="3" custScaleY="144693">
        <dgm:presLayoutVars>
          <dgm:bulletEnabled val="1"/>
        </dgm:presLayoutVars>
      </dgm:prSet>
      <dgm:spPr/>
    </dgm:pt>
    <dgm:pt modelId="{B5BF9927-0506-4702-BF2F-6BB6EA69A6D0}" type="pres">
      <dgm:prSet presAssocID="{B51DAEE8-A4A0-40AB-A859-79887C62AB4C}" presName="sp" presStyleCnt="0"/>
      <dgm:spPr/>
    </dgm:pt>
    <dgm:pt modelId="{471A16E5-7A48-4102-B0FB-0C354CFAB50A}" type="pres">
      <dgm:prSet presAssocID="{AE4CD2C8-7923-4081-B822-7FADCA2219B8}" presName="composite" presStyleCnt="0"/>
      <dgm:spPr/>
    </dgm:pt>
    <dgm:pt modelId="{87C43943-C044-42F1-BA24-13627D626BD9}" type="pres">
      <dgm:prSet presAssocID="{AE4CD2C8-7923-4081-B822-7FADCA2219B8}" presName="parentText" presStyleLbl="alignNode1" presStyleIdx="2" presStyleCnt="3">
        <dgm:presLayoutVars>
          <dgm:chMax val="1"/>
          <dgm:bulletEnabled val="1"/>
        </dgm:presLayoutVars>
      </dgm:prSet>
      <dgm:spPr/>
    </dgm:pt>
    <dgm:pt modelId="{4E243AB6-7F88-439B-B1D8-B1033DB57A5A}" type="pres">
      <dgm:prSet presAssocID="{AE4CD2C8-7923-4081-B822-7FADCA2219B8}" presName="descendantText" presStyleLbl="alignAcc1" presStyleIdx="2" presStyleCnt="3" custLinFactNeighborY="0">
        <dgm:presLayoutVars>
          <dgm:bulletEnabled val="1"/>
        </dgm:presLayoutVars>
      </dgm:prSet>
      <dgm:spPr/>
    </dgm:pt>
  </dgm:ptLst>
  <dgm:cxnLst>
    <dgm:cxn modelId="{CE001802-EAD6-4886-897F-6E34E92689AA}" type="presOf" srcId="{66141A46-8966-4AE6-9184-011FE344054A}" destId="{4E243AB6-7F88-439B-B1D8-B1033DB57A5A}" srcOrd="0" destOrd="0" presId="urn:microsoft.com/office/officeart/2005/8/layout/chevron2"/>
    <dgm:cxn modelId="{33BEE210-E837-450C-B22E-EA7E560A948F}" srcId="{AE4CD2C8-7923-4081-B822-7FADCA2219B8}" destId="{66141A46-8966-4AE6-9184-011FE344054A}" srcOrd="0" destOrd="0" parTransId="{BA151906-89A2-499D-A141-51803D13A617}" sibTransId="{4F14322B-8B8C-4203-81BF-098F79381A6E}"/>
    <dgm:cxn modelId="{D0DCE032-0C53-464D-8942-4A47059EA5DD}" srcId="{37B4B426-4FFA-45B7-BC53-606F40D5B390}" destId="{2A396FA7-5D0B-4411-AD8B-CCED1CA581DD}" srcOrd="0" destOrd="0" parTransId="{29273853-D0EE-4D3E-8EBA-F4266E1F21F2}" sibTransId="{146E5587-4B0A-4F22-BED5-88D91BF10995}"/>
    <dgm:cxn modelId="{3E537661-CFA4-4FC7-9DC4-6534C703FADB}" srcId="{2A396FA7-5D0B-4411-AD8B-CCED1CA581DD}" destId="{5156EFCC-5EF1-47DF-8E7C-E2A869C5372B}" srcOrd="0" destOrd="0" parTransId="{E4403695-211B-4307-B055-929EA9BD89D6}" sibTransId="{C414DB20-765F-4C6B-A13F-99906EDEC088}"/>
    <dgm:cxn modelId="{458CF261-21BA-4C1F-98ED-57D480B71D6F}" type="presOf" srcId="{5156EFCC-5EF1-47DF-8E7C-E2A869C5372B}" destId="{907556D8-0053-4388-B4D5-3EE7507AE3E9}" srcOrd="0" destOrd="0" presId="urn:microsoft.com/office/officeart/2005/8/layout/chevron2"/>
    <dgm:cxn modelId="{46138668-533A-4BBB-8F73-5628074FF650}" type="presOf" srcId="{AE4CD2C8-7923-4081-B822-7FADCA2219B8}" destId="{87C43943-C044-42F1-BA24-13627D626BD9}" srcOrd="0" destOrd="0" presId="urn:microsoft.com/office/officeart/2005/8/layout/chevron2"/>
    <dgm:cxn modelId="{8398279C-A1DF-4E0B-8C44-99D6880FD248}" type="presOf" srcId="{2A396FA7-5D0B-4411-AD8B-CCED1CA581DD}" destId="{0989C048-F049-4D1A-823F-6CAFB1B8AAE3}" srcOrd="0" destOrd="0" presId="urn:microsoft.com/office/officeart/2005/8/layout/chevron2"/>
    <dgm:cxn modelId="{B18F3AA5-AD4B-420E-9662-9AF0704DB174}" srcId="{37B4B426-4FFA-45B7-BC53-606F40D5B390}" destId="{2DD52218-7704-4A11-AFDF-D4040D878BEA}" srcOrd="1" destOrd="0" parTransId="{D76326E9-58E4-40D6-8466-EE1C7ED84457}" sibTransId="{B51DAEE8-A4A0-40AB-A859-79887C62AB4C}"/>
    <dgm:cxn modelId="{4181AEB3-8023-417F-85B6-974839B0682D}" srcId="{37B4B426-4FFA-45B7-BC53-606F40D5B390}" destId="{AE4CD2C8-7923-4081-B822-7FADCA2219B8}" srcOrd="2" destOrd="0" parTransId="{0B74BA2B-A3DF-4006-9E06-A58D11CBC50A}" sibTransId="{FD2BB930-27DB-49A2-B9F3-4E57F69B7A4A}"/>
    <dgm:cxn modelId="{414D5BC4-70C8-4D18-B3A5-F680671E6640}" srcId="{2DD52218-7704-4A11-AFDF-D4040D878BEA}" destId="{B2824E41-46AB-4B58-8AE5-216D6B0C0BBB}" srcOrd="0" destOrd="0" parTransId="{730084E1-B5C9-4500-BB91-C428C8A88F65}" sibTransId="{ADB4626B-094A-4556-986B-A2612576BA00}"/>
    <dgm:cxn modelId="{130C90D2-0D1E-4392-B0AA-6CD8D3EA1742}" type="presOf" srcId="{B2824E41-46AB-4B58-8AE5-216D6B0C0BBB}" destId="{4306AF4F-BE31-4E50-A586-5408343E33B5}" srcOrd="0" destOrd="0" presId="urn:microsoft.com/office/officeart/2005/8/layout/chevron2"/>
    <dgm:cxn modelId="{ED6830F5-A8D6-42BD-AF3F-46D865A7C222}" type="presOf" srcId="{37B4B426-4FFA-45B7-BC53-606F40D5B390}" destId="{D2AE8EA4-6F38-4543-B519-69B6C2A99B0D}" srcOrd="0" destOrd="0" presId="urn:microsoft.com/office/officeart/2005/8/layout/chevron2"/>
    <dgm:cxn modelId="{18BBE9FD-F721-4879-B5DF-E62D46950ED6}" type="presOf" srcId="{2DD52218-7704-4A11-AFDF-D4040D878BEA}" destId="{70252E33-39B9-46DD-8F4E-BF48EE2554D8}" srcOrd="0" destOrd="0" presId="urn:microsoft.com/office/officeart/2005/8/layout/chevron2"/>
    <dgm:cxn modelId="{4DA1CBA1-727D-4EC2-A31B-2AFE7E27957F}" type="presParOf" srcId="{D2AE8EA4-6F38-4543-B519-69B6C2A99B0D}" destId="{82A32839-94E1-49D6-A23F-E027DA9D9FB7}" srcOrd="0" destOrd="0" presId="urn:microsoft.com/office/officeart/2005/8/layout/chevron2"/>
    <dgm:cxn modelId="{8EF22528-C856-4800-8847-F4EFB2EAB4F0}" type="presParOf" srcId="{82A32839-94E1-49D6-A23F-E027DA9D9FB7}" destId="{0989C048-F049-4D1A-823F-6CAFB1B8AAE3}" srcOrd="0" destOrd="0" presId="urn:microsoft.com/office/officeart/2005/8/layout/chevron2"/>
    <dgm:cxn modelId="{02A2AF2C-499B-4E5C-9F62-0EAB00AF4CDB}" type="presParOf" srcId="{82A32839-94E1-49D6-A23F-E027DA9D9FB7}" destId="{907556D8-0053-4388-B4D5-3EE7507AE3E9}" srcOrd="1" destOrd="0" presId="urn:microsoft.com/office/officeart/2005/8/layout/chevron2"/>
    <dgm:cxn modelId="{E2607ADA-3E37-4AC8-8B52-F80FE95102F1}" type="presParOf" srcId="{D2AE8EA4-6F38-4543-B519-69B6C2A99B0D}" destId="{2F6072A7-8541-4A0E-AF75-5C4D6D57F2E9}" srcOrd="1" destOrd="0" presId="urn:microsoft.com/office/officeart/2005/8/layout/chevron2"/>
    <dgm:cxn modelId="{EB118C8C-3A36-457B-8E93-B5FC6779B127}" type="presParOf" srcId="{D2AE8EA4-6F38-4543-B519-69B6C2A99B0D}" destId="{279F2FDF-94FE-4C98-9123-448C288BE45B}" srcOrd="2" destOrd="0" presId="urn:microsoft.com/office/officeart/2005/8/layout/chevron2"/>
    <dgm:cxn modelId="{3C2AB939-8F1A-4C71-8871-5638568F9507}" type="presParOf" srcId="{279F2FDF-94FE-4C98-9123-448C288BE45B}" destId="{70252E33-39B9-46DD-8F4E-BF48EE2554D8}" srcOrd="0" destOrd="0" presId="urn:microsoft.com/office/officeart/2005/8/layout/chevron2"/>
    <dgm:cxn modelId="{544A905B-7565-4700-A4E7-001058B3595C}" type="presParOf" srcId="{279F2FDF-94FE-4C98-9123-448C288BE45B}" destId="{4306AF4F-BE31-4E50-A586-5408343E33B5}" srcOrd="1" destOrd="0" presId="urn:microsoft.com/office/officeart/2005/8/layout/chevron2"/>
    <dgm:cxn modelId="{1D6C9A5E-2474-448C-B9DA-44B22D47F634}" type="presParOf" srcId="{D2AE8EA4-6F38-4543-B519-69B6C2A99B0D}" destId="{B5BF9927-0506-4702-BF2F-6BB6EA69A6D0}" srcOrd="3" destOrd="0" presId="urn:microsoft.com/office/officeart/2005/8/layout/chevron2"/>
    <dgm:cxn modelId="{047D8FEB-1FB7-4922-8C7D-89313CC9BFAE}" type="presParOf" srcId="{D2AE8EA4-6F38-4543-B519-69B6C2A99B0D}" destId="{471A16E5-7A48-4102-B0FB-0C354CFAB50A}" srcOrd="4" destOrd="0" presId="urn:microsoft.com/office/officeart/2005/8/layout/chevron2"/>
    <dgm:cxn modelId="{53DB0045-651D-4C3E-A6AF-C34B12053B7F}" type="presParOf" srcId="{471A16E5-7A48-4102-B0FB-0C354CFAB50A}" destId="{87C43943-C044-42F1-BA24-13627D626BD9}" srcOrd="0" destOrd="0" presId="urn:microsoft.com/office/officeart/2005/8/layout/chevron2"/>
    <dgm:cxn modelId="{DE28660A-51CC-4CDA-BE19-C55D76C3788F}" type="presParOf" srcId="{471A16E5-7A48-4102-B0FB-0C354CFAB50A}" destId="{4E243AB6-7F88-439B-B1D8-B1033DB57A5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7B4B426-4FFA-45B7-BC53-606F40D5B39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ZA"/>
        </a:p>
      </dgm:t>
    </dgm:pt>
    <dgm:pt modelId="{2A396FA7-5D0B-4411-AD8B-CCED1CA581DD}">
      <dgm:prSet phldrT="[Text]"/>
      <dgm:spPr>
        <a:solidFill>
          <a:srgbClr val="FFCCFF"/>
        </a:solidFill>
        <a:ln>
          <a:solidFill>
            <a:srgbClr val="FF99FF"/>
          </a:solidFill>
        </a:ln>
      </dgm:spPr>
      <dgm:t>
        <a:bodyPr/>
        <a:lstStyle/>
        <a:p>
          <a:endParaRPr lang="en-ZA" dirty="0"/>
        </a:p>
      </dgm:t>
    </dgm:pt>
    <dgm:pt modelId="{29273853-D0EE-4D3E-8EBA-F4266E1F21F2}" type="parTrans" cxnId="{D0DCE032-0C53-464D-8942-4A47059EA5DD}">
      <dgm:prSet/>
      <dgm:spPr/>
      <dgm:t>
        <a:bodyPr/>
        <a:lstStyle/>
        <a:p>
          <a:endParaRPr lang="en-ZA"/>
        </a:p>
      </dgm:t>
    </dgm:pt>
    <dgm:pt modelId="{146E5587-4B0A-4F22-BED5-88D91BF10995}" type="sibTrans" cxnId="{D0DCE032-0C53-464D-8942-4A47059EA5DD}">
      <dgm:prSet/>
      <dgm:spPr/>
      <dgm:t>
        <a:bodyPr/>
        <a:lstStyle/>
        <a:p>
          <a:endParaRPr lang="en-ZA"/>
        </a:p>
      </dgm:t>
    </dgm:pt>
    <dgm:pt modelId="{5156EFCC-5EF1-47DF-8E7C-E2A869C5372B}">
      <dgm:prSet phldrT="[Text]" custT="1"/>
      <dgm:spPr>
        <a:ln>
          <a:solidFill>
            <a:srgbClr val="FF99FF"/>
          </a:solidFill>
        </a:ln>
      </dgm:spPr>
      <dgm:t>
        <a:bodyPr/>
        <a:lstStyle/>
        <a:p>
          <a:r>
            <a:rPr lang="en-ZA" sz="1200" dirty="0">
              <a:latin typeface="+mn-lt"/>
            </a:rPr>
            <a:t>Semi-structured, interviews were done with 20 social workers f</a:t>
          </a:r>
          <a:r>
            <a:rPr lang="en-US" sz="1200" dirty="0">
              <a:latin typeface="+mn-lt"/>
            </a:rPr>
            <a:t>rom </a:t>
          </a:r>
          <a:r>
            <a:rPr lang="en-ZA" sz="1200" dirty="0">
              <a:latin typeface="+mn-lt"/>
            </a:rPr>
            <a:t>the Department of Social </a:t>
          </a:r>
          <a:r>
            <a:rPr lang="en-ZA" sz="1200" dirty="0">
              <a:latin typeface="+mn-lt"/>
              <a:cs typeface="Arial" panose="020B0604020202020204" pitchFamily="34" charset="0"/>
            </a:rPr>
            <a:t>Development</a:t>
          </a:r>
          <a:r>
            <a:rPr lang="en-ZA" sz="1200" dirty="0">
              <a:latin typeface="+mn-lt"/>
            </a:rPr>
            <a:t> (DSD) who are providing social work services to child headed households in the Gauteng Province</a:t>
          </a:r>
          <a:endParaRPr lang="en-ZA" sz="1200" b="1" dirty="0">
            <a:effectLst>
              <a:outerShdw blurRad="38100" dist="38100" dir="2700000" algn="tl">
                <a:srgbClr val="000000">
                  <a:alpha val="43137"/>
                </a:srgbClr>
              </a:outerShdw>
            </a:effectLst>
          </a:endParaRPr>
        </a:p>
      </dgm:t>
    </dgm:pt>
    <dgm:pt modelId="{E4403695-211B-4307-B055-929EA9BD89D6}" type="parTrans" cxnId="{3E537661-CFA4-4FC7-9DC4-6534C703FADB}">
      <dgm:prSet/>
      <dgm:spPr/>
      <dgm:t>
        <a:bodyPr/>
        <a:lstStyle/>
        <a:p>
          <a:endParaRPr lang="en-ZA"/>
        </a:p>
      </dgm:t>
    </dgm:pt>
    <dgm:pt modelId="{C414DB20-765F-4C6B-A13F-99906EDEC088}" type="sibTrans" cxnId="{3E537661-CFA4-4FC7-9DC4-6534C703FADB}">
      <dgm:prSet/>
      <dgm:spPr/>
      <dgm:t>
        <a:bodyPr/>
        <a:lstStyle/>
        <a:p>
          <a:endParaRPr lang="en-ZA"/>
        </a:p>
      </dgm:t>
    </dgm:pt>
    <dgm:pt modelId="{2DD52218-7704-4A11-AFDF-D4040D878BEA}">
      <dgm:prSet/>
      <dgm:spPr>
        <a:solidFill>
          <a:srgbClr val="CC99FF"/>
        </a:solidFill>
        <a:ln>
          <a:solidFill>
            <a:srgbClr val="CC99FF"/>
          </a:solidFill>
        </a:ln>
      </dgm:spPr>
      <dgm:t>
        <a:bodyPr/>
        <a:lstStyle/>
        <a:p>
          <a:endParaRPr lang="en-ZA" dirty="0"/>
        </a:p>
      </dgm:t>
    </dgm:pt>
    <dgm:pt modelId="{D76326E9-58E4-40D6-8466-EE1C7ED84457}" type="parTrans" cxnId="{B18F3AA5-AD4B-420E-9662-9AF0704DB174}">
      <dgm:prSet/>
      <dgm:spPr/>
      <dgm:t>
        <a:bodyPr/>
        <a:lstStyle/>
        <a:p>
          <a:endParaRPr lang="en-ZA"/>
        </a:p>
      </dgm:t>
    </dgm:pt>
    <dgm:pt modelId="{B51DAEE8-A4A0-40AB-A859-79887C62AB4C}" type="sibTrans" cxnId="{B18F3AA5-AD4B-420E-9662-9AF0704DB174}">
      <dgm:prSet/>
      <dgm:spPr/>
      <dgm:t>
        <a:bodyPr/>
        <a:lstStyle/>
        <a:p>
          <a:endParaRPr lang="en-ZA"/>
        </a:p>
      </dgm:t>
    </dgm:pt>
    <dgm:pt modelId="{0EA38C0C-95F4-4C45-B472-85FA64F985C1}">
      <dgm:prSet/>
      <dgm:spPr>
        <a:solidFill>
          <a:srgbClr val="9900CC"/>
        </a:solidFill>
        <a:ln>
          <a:solidFill>
            <a:srgbClr val="9900CC"/>
          </a:solidFill>
        </a:ln>
      </dgm:spPr>
      <dgm:t>
        <a:bodyPr/>
        <a:lstStyle/>
        <a:p>
          <a:endParaRPr lang="en-ZA" dirty="0"/>
        </a:p>
      </dgm:t>
    </dgm:pt>
    <dgm:pt modelId="{90174B12-3E4F-4E65-8C9B-AF434C88712C}" type="parTrans" cxnId="{BC23E295-0417-4C33-A6CA-449B9D15665F}">
      <dgm:prSet/>
      <dgm:spPr/>
      <dgm:t>
        <a:bodyPr/>
        <a:lstStyle/>
        <a:p>
          <a:endParaRPr lang="en-ZA"/>
        </a:p>
      </dgm:t>
    </dgm:pt>
    <dgm:pt modelId="{51FE42AD-DD2C-456C-819C-F0AAC0D03385}" type="sibTrans" cxnId="{BC23E295-0417-4C33-A6CA-449B9D15665F}">
      <dgm:prSet/>
      <dgm:spPr/>
      <dgm:t>
        <a:bodyPr/>
        <a:lstStyle/>
        <a:p>
          <a:endParaRPr lang="en-ZA"/>
        </a:p>
      </dgm:t>
    </dgm:pt>
    <dgm:pt modelId="{B2824E41-46AB-4B58-8AE5-216D6B0C0BBB}">
      <dgm:prSet custT="1"/>
      <dgm:spPr>
        <a:ln>
          <a:solidFill>
            <a:srgbClr val="CC99FF"/>
          </a:solidFill>
        </a:ln>
      </dgm:spPr>
      <dgm:t>
        <a:bodyPr/>
        <a:lstStyle/>
        <a:p>
          <a:r>
            <a:rPr lang="en-ZA" sz="1000" dirty="0"/>
            <a:t> </a:t>
          </a:r>
          <a:r>
            <a:rPr lang="en-ZA" sz="1400" dirty="0">
              <a:latin typeface="+mn-lt"/>
              <a:cs typeface="Arial" panose="020B0604020202020204" pitchFamily="34" charset="0"/>
            </a:rPr>
            <a:t>The researchers used an interview schedule with pre-designed open-ended questions as a guide for the interview</a:t>
          </a:r>
          <a:endParaRPr lang="en-ZA" sz="1400" dirty="0"/>
        </a:p>
      </dgm:t>
    </dgm:pt>
    <dgm:pt modelId="{730084E1-B5C9-4500-BB91-C428C8A88F65}" type="parTrans" cxnId="{414D5BC4-70C8-4D18-B3A5-F680671E6640}">
      <dgm:prSet/>
      <dgm:spPr/>
      <dgm:t>
        <a:bodyPr/>
        <a:lstStyle/>
        <a:p>
          <a:endParaRPr lang="en-ZA"/>
        </a:p>
      </dgm:t>
    </dgm:pt>
    <dgm:pt modelId="{ADB4626B-094A-4556-986B-A2612576BA00}" type="sibTrans" cxnId="{414D5BC4-70C8-4D18-B3A5-F680671E6640}">
      <dgm:prSet/>
      <dgm:spPr/>
      <dgm:t>
        <a:bodyPr/>
        <a:lstStyle/>
        <a:p>
          <a:endParaRPr lang="en-ZA"/>
        </a:p>
      </dgm:t>
    </dgm:pt>
    <dgm:pt modelId="{260B4BA8-8E07-41B4-BB6F-24EBA652BFB5}">
      <dgm:prSet custT="1"/>
      <dgm:spPr>
        <a:ln>
          <a:solidFill>
            <a:srgbClr val="9900CC"/>
          </a:solidFill>
        </a:ln>
      </dgm:spPr>
      <dgm:t>
        <a:bodyPr/>
        <a:lstStyle/>
        <a:p>
          <a:r>
            <a:rPr lang="en-ZA" sz="1400" dirty="0">
              <a:latin typeface="+mn-lt"/>
              <a:cs typeface="Arial" panose="020B0604020202020204" pitchFamily="34" charset="0"/>
            </a:rPr>
            <a:t>Six questions guided the interview. These questions are in accordance with the content of Section 37 of the Children’s Amendment Act, 41 of 2007</a:t>
          </a:r>
          <a:r>
            <a:rPr lang="en-ZA" sz="1400" dirty="0">
              <a:latin typeface="Arial" panose="020B0604020202020204" pitchFamily="34" charset="0"/>
              <a:cs typeface="Arial" panose="020B0604020202020204" pitchFamily="34" charset="0"/>
            </a:rPr>
            <a:t>. </a:t>
          </a:r>
          <a:endParaRPr lang="en-ZA" sz="1400" dirty="0"/>
        </a:p>
      </dgm:t>
    </dgm:pt>
    <dgm:pt modelId="{BFC64E81-DBCF-4207-8A5A-146C229B8B8C}" type="parTrans" cxnId="{4DE3CAD7-555F-481D-B864-8E09EB7B5FF2}">
      <dgm:prSet/>
      <dgm:spPr/>
      <dgm:t>
        <a:bodyPr/>
        <a:lstStyle/>
        <a:p>
          <a:endParaRPr lang="en-ZA"/>
        </a:p>
      </dgm:t>
    </dgm:pt>
    <dgm:pt modelId="{A73CFE29-189B-4359-9385-FED996E09606}" type="sibTrans" cxnId="{4DE3CAD7-555F-481D-B864-8E09EB7B5FF2}">
      <dgm:prSet/>
      <dgm:spPr/>
      <dgm:t>
        <a:bodyPr/>
        <a:lstStyle/>
        <a:p>
          <a:endParaRPr lang="en-ZA"/>
        </a:p>
      </dgm:t>
    </dgm:pt>
    <dgm:pt modelId="{AE4CD2C8-7923-4081-B822-7FADCA2219B8}">
      <dgm:prSet/>
      <dgm:spPr>
        <a:solidFill>
          <a:srgbClr val="7030A0"/>
        </a:solidFill>
        <a:ln>
          <a:solidFill>
            <a:srgbClr val="9900CC"/>
          </a:solidFill>
        </a:ln>
      </dgm:spPr>
      <dgm:t>
        <a:bodyPr/>
        <a:lstStyle/>
        <a:p>
          <a:endParaRPr lang="en-ZA" dirty="0"/>
        </a:p>
      </dgm:t>
    </dgm:pt>
    <dgm:pt modelId="{0B74BA2B-A3DF-4006-9E06-A58D11CBC50A}" type="parTrans" cxnId="{4181AEB3-8023-417F-85B6-974839B0682D}">
      <dgm:prSet/>
      <dgm:spPr/>
      <dgm:t>
        <a:bodyPr/>
        <a:lstStyle/>
        <a:p>
          <a:endParaRPr lang="en-ZA"/>
        </a:p>
      </dgm:t>
    </dgm:pt>
    <dgm:pt modelId="{FD2BB930-27DB-49A2-B9F3-4E57F69B7A4A}" type="sibTrans" cxnId="{4181AEB3-8023-417F-85B6-974839B0682D}">
      <dgm:prSet/>
      <dgm:spPr/>
      <dgm:t>
        <a:bodyPr/>
        <a:lstStyle/>
        <a:p>
          <a:endParaRPr lang="en-ZA"/>
        </a:p>
      </dgm:t>
    </dgm:pt>
    <dgm:pt modelId="{66141A46-8966-4AE6-9184-011FE344054A}">
      <dgm:prSet/>
      <dgm:spPr>
        <a:ln>
          <a:solidFill>
            <a:srgbClr val="800080"/>
          </a:solidFill>
        </a:ln>
      </dgm:spPr>
      <dgm:t>
        <a:bodyPr/>
        <a:lstStyle/>
        <a:p>
          <a:endParaRPr lang="en-ZA" sz="1000" dirty="0"/>
        </a:p>
      </dgm:t>
    </dgm:pt>
    <dgm:pt modelId="{BA151906-89A2-499D-A141-51803D13A617}" type="parTrans" cxnId="{33BEE210-E837-450C-B22E-EA7E560A948F}">
      <dgm:prSet/>
      <dgm:spPr/>
      <dgm:t>
        <a:bodyPr/>
        <a:lstStyle/>
        <a:p>
          <a:endParaRPr lang="en-ZA"/>
        </a:p>
      </dgm:t>
    </dgm:pt>
    <dgm:pt modelId="{4F14322B-8B8C-4203-81BF-098F79381A6E}" type="sibTrans" cxnId="{33BEE210-E837-450C-B22E-EA7E560A948F}">
      <dgm:prSet/>
      <dgm:spPr/>
      <dgm:t>
        <a:bodyPr/>
        <a:lstStyle/>
        <a:p>
          <a:endParaRPr lang="en-ZA"/>
        </a:p>
      </dgm:t>
    </dgm:pt>
    <dgm:pt modelId="{46292D1D-9592-437B-B93B-AA7A6D605B3B}">
      <dgm:prSet/>
      <dgm:spPr>
        <a:ln>
          <a:solidFill>
            <a:srgbClr val="800080"/>
          </a:solidFill>
        </a:ln>
      </dgm:spPr>
      <dgm:t>
        <a:bodyPr/>
        <a:lstStyle/>
        <a:p>
          <a:endParaRPr lang="en-ZA" dirty="0"/>
        </a:p>
      </dgm:t>
    </dgm:pt>
    <dgm:pt modelId="{D5B2B30E-1878-4DDD-BC0E-0A6EF990359C}" type="parTrans" cxnId="{70EF18E2-E239-4173-8AB2-0AA0150FB81F}">
      <dgm:prSet/>
      <dgm:spPr/>
      <dgm:t>
        <a:bodyPr/>
        <a:lstStyle/>
        <a:p>
          <a:endParaRPr lang="en-ZA"/>
        </a:p>
      </dgm:t>
    </dgm:pt>
    <dgm:pt modelId="{956380EE-2DFF-4B18-AB03-F0A698B1B6A1}" type="sibTrans" cxnId="{70EF18E2-E239-4173-8AB2-0AA0150FB81F}">
      <dgm:prSet/>
      <dgm:spPr/>
      <dgm:t>
        <a:bodyPr/>
        <a:lstStyle/>
        <a:p>
          <a:endParaRPr lang="en-ZA"/>
        </a:p>
      </dgm:t>
    </dgm:pt>
    <dgm:pt modelId="{F4FD907E-7A90-4707-8778-D8474E730841}">
      <dgm:prSet custT="1"/>
      <dgm:spPr>
        <a:ln>
          <a:solidFill>
            <a:srgbClr val="CC99FF"/>
          </a:solidFill>
        </a:ln>
      </dgm:spPr>
      <dgm:t>
        <a:bodyPr/>
        <a:lstStyle/>
        <a:p>
          <a:r>
            <a:rPr lang="en-ZA" sz="1400" dirty="0">
              <a:latin typeface="+mn-lt"/>
              <a:cs typeface="Arial" panose="020B0604020202020204" pitchFamily="34" charset="0"/>
            </a:rPr>
            <a:t> </a:t>
          </a:r>
          <a:endParaRPr lang="en-ZA" sz="1400" dirty="0"/>
        </a:p>
      </dgm:t>
    </dgm:pt>
    <dgm:pt modelId="{FC03DBF1-DBC7-4CC0-9AD9-5BDC60695EE0}" type="parTrans" cxnId="{2E753301-0FA5-46EC-A8F1-7D2D9FDD43E7}">
      <dgm:prSet/>
      <dgm:spPr/>
      <dgm:t>
        <a:bodyPr/>
        <a:lstStyle/>
        <a:p>
          <a:endParaRPr lang="en-ZA"/>
        </a:p>
      </dgm:t>
    </dgm:pt>
    <dgm:pt modelId="{4051406D-38F3-4764-8E13-61CFDD634884}" type="sibTrans" cxnId="{2E753301-0FA5-46EC-A8F1-7D2D9FDD43E7}">
      <dgm:prSet/>
      <dgm:spPr/>
      <dgm:t>
        <a:bodyPr/>
        <a:lstStyle/>
        <a:p>
          <a:endParaRPr lang="en-ZA"/>
        </a:p>
      </dgm:t>
    </dgm:pt>
    <dgm:pt modelId="{B11EADD5-55D7-4B3C-BAFE-A27E87C4AA53}">
      <dgm:prSet custT="1"/>
      <dgm:spPr/>
      <dgm:t>
        <a:bodyPr/>
        <a:lstStyle/>
        <a:p>
          <a:r>
            <a:rPr lang="en-ZA" sz="1400" dirty="0">
              <a:latin typeface="+mn-lt"/>
              <a:cs typeface="Arial" panose="020B0604020202020204" pitchFamily="34" charset="0"/>
            </a:rPr>
            <a:t>All interviews were recorded</a:t>
          </a:r>
          <a:endParaRPr lang="en-US" sz="1400" dirty="0"/>
        </a:p>
      </dgm:t>
    </dgm:pt>
    <dgm:pt modelId="{6A0DA1F9-9071-4ED5-83CF-930B701C7E12}" type="parTrans" cxnId="{C9735BC8-86A0-4AB4-AD0A-6686BCB79286}">
      <dgm:prSet/>
      <dgm:spPr/>
      <dgm:t>
        <a:bodyPr/>
        <a:lstStyle/>
        <a:p>
          <a:endParaRPr lang="en-ZA"/>
        </a:p>
      </dgm:t>
    </dgm:pt>
    <dgm:pt modelId="{87846878-F72C-4B56-9F86-B02A8487C7FC}" type="sibTrans" cxnId="{C9735BC8-86A0-4AB4-AD0A-6686BCB79286}">
      <dgm:prSet/>
      <dgm:spPr/>
      <dgm:t>
        <a:bodyPr/>
        <a:lstStyle/>
        <a:p>
          <a:endParaRPr lang="en-ZA"/>
        </a:p>
      </dgm:t>
    </dgm:pt>
    <dgm:pt modelId="{1DDC3842-F83E-446E-AB05-E2C82D52CE11}">
      <dgm:prSet custT="1"/>
      <dgm:spPr/>
      <dgm:t>
        <a:bodyPr/>
        <a:lstStyle/>
        <a:p>
          <a:r>
            <a:rPr lang="en-ZA" sz="1400" dirty="0">
              <a:latin typeface="+mn-lt"/>
              <a:cs typeface="Arial" panose="020B0604020202020204" pitchFamily="34" charset="0"/>
            </a:rPr>
            <a:t>All</a:t>
          </a:r>
          <a:r>
            <a:rPr lang="en-GB" sz="1400" dirty="0">
              <a:latin typeface="+mn-lt"/>
              <a:cs typeface="Arial" panose="020B0604020202020204" pitchFamily="34" charset="0"/>
            </a:rPr>
            <a:t> participants gave informed consent for the research</a:t>
          </a:r>
          <a:r>
            <a:rPr lang="en-ZA" sz="1400" dirty="0"/>
            <a:t>.</a:t>
          </a:r>
        </a:p>
      </dgm:t>
    </dgm:pt>
    <dgm:pt modelId="{371D954E-7C22-44F0-8297-4094DAE5F049}" type="parTrans" cxnId="{90461FE1-82C0-4AD4-A4FC-B0FEDB7091C0}">
      <dgm:prSet/>
      <dgm:spPr/>
      <dgm:t>
        <a:bodyPr/>
        <a:lstStyle/>
        <a:p>
          <a:endParaRPr lang="en-ZA"/>
        </a:p>
      </dgm:t>
    </dgm:pt>
    <dgm:pt modelId="{6B1C21D7-AB7D-4201-99DE-296B9F34240D}" type="sibTrans" cxnId="{90461FE1-82C0-4AD4-A4FC-B0FEDB7091C0}">
      <dgm:prSet/>
      <dgm:spPr/>
      <dgm:t>
        <a:bodyPr/>
        <a:lstStyle/>
        <a:p>
          <a:endParaRPr lang="en-ZA"/>
        </a:p>
      </dgm:t>
    </dgm:pt>
    <dgm:pt modelId="{B42DAB08-405E-4B8D-92BF-1A6065A11BB5}">
      <dgm:prSet/>
      <dgm:spPr/>
      <dgm:t>
        <a:bodyPr/>
        <a:lstStyle/>
        <a:p>
          <a:endParaRPr lang="en-ZA"/>
        </a:p>
      </dgm:t>
    </dgm:pt>
    <dgm:pt modelId="{33E1843E-1B97-4CD8-8475-73C428508720}" type="parTrans" cxnId="{479CE595-3DF3-4210-A0FE-C9C9E0AB28DC}">
      <dgm:prSet/>
      <dgm:spPr/>
      <dgm:t>
        <a:bodyPr/>
        <a:lstStyle/>
        <a:p>
          <a:endParaRPr lang="en-ZA"/>
        </a:p>
      </dgm:t>
    </dgm:pt>
    <dgm:pt modelId="{A4DF02C7-1EAC-4B6C-97A2-CA7343CF8C31}" type="sibTrans" cxnId="{479CE595-3DF3-4210-A0FE-C9C9E0AB28DC}">
      <dgm:prSet/>
      <dgm:spPr/>
      <dgm:t>
        <a:bodyPr/>
        <a:lstStyle/>
        <a:p>
          <a:endParaRPr lang="en-ZA"/>
        </a:p>
      </dgm:t>
    </dgm:pt>
    <dgm:pt modelId="{340E1811-DDDE-487F-BE40-952EACEBAAE1}">
      <dgm:prSet custT="1"/>
      <dgm:spPr/>
      <dgm:t>
        <a:bodyPr/>
        <a:lstStyle/>
        <a:p>
          <a:r>
            <a:rPr lang="en-GB" sz="1400" dirty="0">
              <a:latin typeface="+mn-lt"/>
              <a:cs typeface="Arial" panose="020B0604020202020204" pitchFamily="34" charset="0"/>
            </a:rPr>
            <a:t>The data collection continued until data saturation occurred</a:t>
          </a:r>
          <a:r>
            <a:rPr lang="en-GB" sz="1400" dirty="0">
              <a:latin typeface="Arial" panose="020B0604020202020204" pitchFamily="34" charset="0"/>
              <a:cs typeface="Arial" panose="020B0604020202020204" pitchFamily="34" charset="0"/>
            </a:rPr>
            <a:t>,.</a:t>
          </a:r>
          <a:endParaRPr lang="en-ZA" sz="1400" dirty="0"/>
        </a:p>
      </dgm:t>
    </dgm:pt>
    <dgm:pt modelId="{03DE9237-8B4E-4150-993F-0216854E7A77}" type="parTrans" cxnId="{0C2523A0-FFD4-4DEA-BA66-A3CF4CC553BC}">
      <dgm:prSet/>
      <dgm:spPr/>
      <dgm:t>
        <a:bodyPr/>
        <a:lstStyle/>
        <a:p>
          <a:endParaRPr lang="en-ZA"/>
        </a:p>
      </dgm:t>
    </dgm:pt>
    <dgm:pt modelId="{2C7B0C93-39B7-4F9F-AB06-D5529D2B9B4D}" type="sibTrans" cxnId="{0C2523A0-FFD4-4DEA-BA66-A3CF4CC553BC}">
      <dgm:prSet/>
      <dgm:spPr/>
      <dgm:t>
        <a:bodyPr/>
        <a:lstStyle/>
        <a:p>
          <a:endParaRPr lang="en-ZA"/>
        </a:p>
      </dgm:t>
    </dgm:pt>
    <dgm:pt modelId="{D2AE8EA4-6F38-4543-B519-69B6C2A99B0D}" type="pres">
      <dgm:prSet presAssocID="{37B4B426-4FFA-45B7-BC53-606F40D5B390}" presName="linearFlow" presStyleCnt="0">
        <dgm:presLayoutVars>
          <dgm:dir/>
          <dgm:animLvl val="lvl"/>
          <dgm:resizeHandles val="exact"/>
        </dgm:presLayoutVars>
      </dgm:prSet>
      <dgm:spPr/>
    </dgm:pt>
    <dgm:pt modelId="{82A32839-94E1-49D6-A23F-E027DA9D9FB7}" type="pres">
      <dgm:prSet presAssocID="{2A396FA7-5D0B-4411-AD8B-CCED1CA581DD}" presName="composite" presStyleCnt="0"/>
      <dgm:spPr/>
    </dgm:pt>
    <dgm:pt modelId="{0989C048-F049-4D1A-823F-6CAFB1B8AAE3}" type="pres">
      <dgm:prSet presAssocID="{2A396FA7-5D0B-4411-AD8B-CCED1CA581DD}" presName="parentText" presStyleLbl="alignNode1" presStyleIdx="0" presStyleCnt="6">
        <dgm:presLayoutVars>
          <dgm:chMax val="1"/>
          <dgm:bulletEnabled val="1"/>
        </dgm:presLayoutVars>
      </dgm:prSet>
      <dgm:spPr/>
    </dgm:pt>
    <dgm:pt modelId="{907556D8-0053-4388-B4D5-3EE7507AE3E9}" type="pres">
      <dgm:prSet presAssocID="{2A396FA7-5D0B-4411-AD8B-CCED1CA581DD}" presName="descendantText" presStyleLbl="alignAcc1" presStyleIdx="0" presStyleCnt="6">
        <dgm:presLayoutVars>
          <dgm:bulletEnabled val="1"/>
        </dgm:presLayoutVars>
      </dgm:prSet>
      <dgm:spPr/>
    </dgm:pt>
    <dgm:pt modelId="{2F6072A7-8541-4A0E-AF75-5C4D6D57F2E9}" type="pres">
      <dgm:prSet presAssocID="{146E5587-4B0A-4F22-BED5-88D91BF10995}" presName="sp" presStyleCnt="0"/>
      <dgm:spPr/>
    </dgm:pt>
    <dgm:pt modelId="{279F2FDF-94FE-4C98-9123-448C288BE45B}" type="pres">
      <dgm:prSet presAssocID="{2DD52218-7704-4A11-AFDF-D4040D878BEA}" presName="composite" presStyleCnt="0"/>
      <dgm:spPr/>
    </dgm:pt>
    <dgm:pt modelId="{70252E33-39B9-46DD-8F4E-BF48EE2554D8}" type="pres">
      <dgm:prSet presAssocID="{2DD52218-7704-4A11-AFDF-D4040D878BEA}" presName="parentText" presStyleLbl="alignNode1" presStyleIdx="1" presStyleCnt="6">
        <dgm:presLayoutVars>
          <dgm:chMax val="1"/>
          <dgm:bulletEnabled val="1"/>
        </dgm:presLayoutVars>
      </dgm:prSet>
      <dgm:spPr/>
    </dgm:pt>
    <dgm:pt modelId="{4306AF4F-BE31-4E50-A586-5408343E33B5}" type="pres">
      <dgm:prSet presAssocID="{2DD52218-7704-4A11-AFDF-D4040D878BEA}" presName="descendantText" presStyleLbl="alignAcc1" presStyleIdx="1" presStyleCnt="6">
        <dgm:presLayoutVars>
          <dgm:bulletEnabled val="1"/>
        </dgm:presLayoutVars>
      </dgm:prSet>
      <dgm:spPr/>
    </dgm:pt>
    <dgm:pt modelId="{B5BF9927-0506-4702-BF2F-6BB6EA69A6D0}" type="pres">
      <dgm:prSet presAssocID="{B51DAEE8-A4A0-40AB-A859-79887C62AB4C}" presName="sp" presStyleCnt="0"/>
      <dgm:spPr/>
    </dgm:pt>
    <dgm:pt modelId="{2EAA1C77-BCDD-4DE6-B521-15EF376C6317}" type="pres">
      <dgm:prSet presAssocID="{0EA38C0C-95F4-4C45-B472-85FA64F985C1}" presName="composite" presStyleCnt="0"/>
      <dgm:spPr/>
    </dgm:pt>
    <dgm:pt modelId="{E515CBFC-205E-453D-96D3-98BF1A684755}" type="pres">
      <dgm:prSet presAssocID="{0EA38C0C-95F4-4C45-B472-85FA64F985C1}" presName="parentText" presStyleLbl="alignNode1" presStyleIdx="2" presStyleCnt="6">
        <dgm:presLayoutVars>
          <dgm:chMax val="1"/>
          <dgm:bulletEnabled val="1"/>
        </dgm:presLayoutVars>
      </dgm:prSet>
      <dgm:spPr/>
    </dgm:pt>
    <dgm:pt modelId="{C00CE4B6-7387-40A5-B705-D9E324A101F8}" type="pres">
      <dgm:prSet presAssocID="{0EA38C0C-95F4-4C45-B472-85FA64F985C1}" presName="descendantText" presStyleLbl="alignAcc1" presStyleIdx="2" presStyleCnt="6">
        <dgm:presLayoutVars>
          <dgm:bulletEnabled val="1"/>
        </dgm:presLayoutVars>
      </dgm:prSet>
      <dgm:spPr/>
    </dgm:pt>
    <dgm:pt modelId="{75DDAD1F-086C-4788-85B8-78D25A180212}" type="pres">
      <dgm:prSet presAssocID="{51FE42AD-DD2C-456C-819C-F0AAC0D03385}" presName="sp" presStyleCnt="0"/>
      <dgm:spPr/>
    </dgm:pt>
    <dgm:pt modelId="{471A16E5-7A48-4102-B0FB-0C354CFAB50A}" type="pres">
      <dgm:prSet presAssocID="{AE4CD2C8-7923-4081-B822-7FADCA2219B8}" presName="composite" presStyleCnt="0"/>
      <dgm:spPr/>
    </dgm:pt>
    <dgm:pt modelId="{87C43943-C044-42F1-BA24-13627D626BD9}" type="pres">
      <dgm:prSet presAssocID="{AE4CD2C8-7923-4081-B822-7FADCA2219B8}" presName="parentText" presStyleLbl="alignNode1" presStyleIdx="3" presStyleCnt="6">
        <dgm:presLayoutVars>
          <dgm:chMax val="1"/>
          <dgm:bulletEnabled val="1"/>
        </dgm:presLayoutVars>
      </dgm:prSet>
      <dgm:spPr/>
    </dgm:pt>
    <dgm:pt modelId="{4E243AB6-7F88-439B-B1D8-B1033DB57A5A}" type="pres">
      <dgm:prSet presAssocID="{AE4CD2C8-7923-4081-B822-7FADCA2219B8}" presName="descendantText" presStyleLbl="alignAcc1" presStyleIdx="3" presStyleCnt="6" custLinFactNeighborY="0">
        <dgm:presLayoutVars>
          <dgm:bulletEnabled val="1"/>
        </dgm:presLayoutVars>
      </dgm:prSet>
      <dgm:spPr/>
    </dgm:pt>
    <dgm:pt modelId="{5B01BBDB-DC83-4135-9CCB-988038289D8C}" type="pres">
      <dgm:prSet presAssocID="{FD2BB930-27DB-49A2-B9F3-4E57F69B7A4A}" presName="sp" presStyleCnt="0"/>
      <dgm:spPr/>
    </dgm:pt>
    <dgm:pt modelId="{72E467C1-8651-4715-AB02-92C940EED97E}" type="pres">
      <dgm:prSet presAssocID="{46292D1D-9592-437B-B93B-AA7A6D605B3B}" presName="composite" presStyleCnt="0"/>
      <dgm:spPr/>
    </dgm:pt>
    <dgm:pt modelId="{EF3FB3E4-6837-4D1E-AF67-C61D2E48D16B}" type="pres">
      <dgm:prSet presAssocID="{46292D1D-9592-437B-B93B-AA7A6D605B3B}" presName="parentText" presStyleLbl="alignNode1" presStyleIdx="4" presStyleCnt="6">
        <dgm:presLayoutVars>
          <dgm:chMax val="1"/>
          <dgm:bulletEnabled val="1"/>
        </dgm:presLayoutVars>
      </dgm:prSet>
      <dgm:spPr/>
    </dgm:pt>
    <dgm:pt modelId="{077A221D-2FAF-46CD-9316-EBB6464DEA95}" type="pres">
      <dgm:prSet presAssocID="{46292D1D-9592-437B-B93B-AA7A6D605B3B}" presName="descendantText" presStyleLbl="alignAcc1" presStyleIdx="4" presStyleCnt="6">
        <dgm:presLayoutVars>
          <dgm:bulletEnabled val="1"/>
        </dgm:presLayoutVars>
      </dgm:prSet>
      <dgm:spPr/>
    </dgm:pt>
    <dgm:pt modelId="{94A69F93-2CA3-40DB-A9B7-F265FC5BB48D}" type="pres">
      <dgm:prSet presAssocID="{956380EE-2DFF-4B18-AB03-F0A698B1B6A1}" presName="sp" presStyleCnt="0"/>
      <dgm:spPr/>
    </dgm:pt>
    <dgm:pt modelId="{14EBA54A-31E8-41DA-A968-B91261998457}" type="pres">
      <dgm:prSet presAssocID="{B42DAB08-405E-4B8D-92BF-1A6065A11BB5}" presName="composite" presStyleCnt="0"/>
      <dgm:spPr/>
    </dgm:pt>
    <dgm:pt modelId="{E0147330-401D-4366-B35E-CCE2A0F56F80}" type="pres">
      <dgm:prSet presAssocID="{B42DAB08-405E-4B8D-92BF-1A6065A11BB5}" presName="parentText" presStyleLbl="alignNode1" presStyleIdx="5" presStyleCnt="6">
        <dgm:presLayoutVars>
          <dgm:chMax val="1"/>
          <dgm:bulletEnabled val="1"/>
        </dgm:presLayoutVars>
      </dgm:prSet>
      <dgm:spPr/>
    </dgm:pt>
    <dgm:pt modelId="{268D2EE6-A983-4AA9-B293-AB0749CDF755}" type="pres">
      <dgm:prSet presAssocID="{B42DAB08-405E-4B8D-92BF-1A6065A11BB5}" presName="descendantText" presStyleLbl="alignAcc1" presStyleIdx="5" presStyleCnt="6">
        <dgm:presLayoutVars>
          <dgm:bulletEnabled val="1"/>
        </dgm:presLayoutVars>
      </dgm:prSet>
      <dgm:spPr/>
    </dgm:pt>
  </dgm:ptLst>
  <dgm:cxnLst>
    <dgm:cxn modelId="{2E753301-0FA5-46EC-A8F1-7D2D9FDD43E7}" srcId="{2DD52218-7704-4A11-AFDF-D4040D878BEA}" destId="{F4FD907E-7A90-4707-8778-D8474E730841}" srcOrd="1" destOrd="0" parTransId="{FC03DBF1-DBC7-4CC0-9AD9-5BDC60695EE0}" sibTransId="{4051406D-38F3-4764-8E13-61CFDD634884}"/>
    <dgm:cxn modelId="{12D6750C-8942-423C-B560-7EB6178194A5}" type="presOf" srcId="{2A396FA7-5D0B-4411-AD8B-CCED1CA581DD}" destId="{0989C048-F049-4D1A-823F-6CAFB1B8AAE3}" srcOrd="0" destOrd="0" presId="urn:microsoft.com/office/officeart/2005/8/layout/chevron2"/>
    <dgm:cxn modelId="{33BEE210-E837-450C-B22E-EA7E560A948F}" srcId="{AE4CD2C8-7923-4081-B822-7FADCA2219B8}" destId="{66141A46-8966-4AE6-9184-011FE344054A}" srcOrd="0" destOrd="0" parTransId="{BA151906-89A2-499D-A141-51803D13A617}" sibTransId="{4F14322B-8B8C-4203-81BF-098F79381A6E}"/>
    <dgm:cxn modelId="{DD22A425-1ACC-4AE2-9EDF-065360456C47}" type="presOf" srcId="{340E1811-DDDE-487F-BE40-952EACEBAAE1}" destId="{268D2EE6-A983-4AA9-B293-AB0749CDF755}" srcOrd="0" destOrd="0" presId="urn:microsoft.com/office/officeart/2005/8/layout/chevron2"/>
    <dgm:cxn modelId="{D0DCE032-0C53-464D-8942-4A47059EA5DD}" srcId="{37B4B426-4FFA-45B7-BC53-606F40D5B390}" destId="{2A396FA7-5D0B-4411-AD8B-CCED1CA581DD}" srcOrd="0" destOrd="0" parTransId="{29273853-D0EE-4D3E-8EBA-F4266E1F21F2}" sibTransId="{146E5587-4B0A-4F22-BED5-88D91BF10995}"/>
    <dgm:cxn modelId="{76F98A38-A4C7-4CAF-8690-532E25B848E0}" type="presOf" srcId="{2DD52218-7704-4A11-AFDF-D4040D878BEA}" destId="{70252E33-39B9-46DD-8F4E-BF48EE2554D8}" srcOrd="0" destOrd="0" presId="urn:microsoft.com/office/officeart/2005/8/layout/chevron2"/>
    <dgm:cxn modelId="{3E537661-CFA4-4FC7-9DC4-6534C703FADB}" srcId="{2A396FA7-5D0B-4411-AD8B-CCED1CA581DD}" destId="{5156EFCC-5EF1-47DF-8E7C-E2A869C5372B}" srcOrd="0" destOrd="0" parTransId="{E4403695-211B-4307-B055-929EA9BD89D6}" sibTransId="{C414DB20-765F-4C6B-A13F-99906EDEC088}"/>
    <dgm:cxn modelId="{AE6FC941-BCFF-41E3-877A-F3C7CBC34E68}" type="presOf" srcId="{B11EADD5-55D7-4B3C-BAFE-A27E87C4AA53}" destId="{4E243AB6-7F88-439B-B1D8-B1033DB57A5A}" srcOrd="0" destOrd="1" presId="urn:microsoft.com/office/officeart/2005/8/layout/chevron2"/>
    <dgm:cxn modelId="{2C364169-E414-41C0-816E-93DF5689FE92}" type="presOf" srcId="{46292D1D-9592-437B-B93B-AA7A6D605B3B}" destId="{EF3FB3E4-6837-4D1E-AF67-C61D2E48D16B}" srcOrd="0" destOrd="0" presId="urn:microsoft.com/office/officeart/2005/8/layout/chevron2"/>
    <dgm:cxn modelId="{9357F379-7A42-41D4-BD5F-56EA42004300}" type="presOf" srcId="{5156EFCC-5EF1-47DF-8E7C-E2A869C5372B}" destId="{907556D8-0053-4388-B4D5-3EE7507AE3E9}" srcOrd="0" destOrd="0" presId="urn:microsoft.com/office/officeart/2005/8/layout/chevron2"/>
    <dgm:cxn modelId="{861CF484-EA7D-476F-806A-FB102CB13748}" type="presOf" srcId="{260B4BA8-8E07-41B4-BB6F-24EBA652BFB5}" destId="{C00CE4B6-7387-40A5-B705-D9E324A101F8}" srcOrd="0" destOrd="0" presId="urn:microsoft.com/office/officeart/2005/8/layout/chevron2"/>
    <dgm:cxn modelId="{BC23E295-0417-4C33-A6CA-449B9D15665F}" srcId="{37B4B426-4FFA-45B7-BC53-606F40D5B390}" destId="{0EA38C0C-95F4-4C45-B472-85FA64F985C1}" srcOrd="2" destOrd="0" parTransId="{90174B12-3E4F-4E65-8C9B-AF434C88712C}" sibTransId="{51FE42AD-DD2C-456C-819C-F0AAC0D03385}"/>
    <dgm:cxn modelId="{479CE595-3DF3-4210-A0FE-C9C9E0AB28DC}" srcId="{37B4B426-4FFA-45B7-BC53-606F40D5B390}" destId="{B42DAB08-405E-4B8D-92BF-1A6065A11BB5}" srcOrd="5" destOrd="0" parTransId="{33E1843E-1B97-4CD8-8475-73C428508720}" sibTransId="{A4DF02C7-1EAC-4B6C-97A2-CA7343CF8C31}"/>
    <dgm:cxn modelId="{D2494B99-368F-4C5B-898C-958A59A837F4}" type="presOf" srcId="{F4FD907E-7A90-4707-8778-D8474E730841}" destId="{4306AF4F-BE31-4E50-A586-5408343E33B5}" srcOrd="0" destOrd="1" presId="urn:microsoft.com/office/officeart/2005/8/layout/chevron2"/>
    <dgm:cxn modelId="{DBC9049E-BE9C-4081-8A5A-80EF47CFDCDE}" type="presOf" srcId="{37B4B426-4FFA-45B7-BC53-606F40D5B390}" destId="{D2AE8EA4-6F38-4543-B519-69B6C2A99B0D}" srcOrd="0" destOrd="0" presId="urn:microsoft.com/office/officeart/2005/8/layout/chevron2"/>
    <dgm:cxn modelId="{0C2523A0-FFD4-4DEA-BA66-A3CF4CC553BC}" srcId="{B42DAB08-405E-4B8D-92BF-1A6065A11BB5}" destId="{340E1811-DDDE-487F-BE40-952EACEBAAE1}" srcOrd="0" destOrd="0" parTransId="{03DE9237-8B4E-4150-993F-0216854E7A77}" sibTransId="{2C7B0C93-39B7-4F9F-AB06-D5529D2B9B4D}"/>
    <dgm:cxn modelId="{B18F3AA5-AD4B-420E-9662-9AF0704DB174}" srcId="{37B4B426-4FFA-45B7-BC53-606F40D5B390}" destId="{2DD52218-7704-4A11-AFDF-D4040D878BEA}" srcOrd="1" destOrd="0" parTransId="{D76326E9-58E4-40D6-8466-EE1C7ED84457}" sibTransId="{B51DAEE8-A4A0-40AB-A859-79887C62AB4C}"/>
    <dgm:cxn modelId="{4181AEB3-8023-417F-85B6-974839B0682D}" srcId="{37B4B426-4FFA-45B7-BC53-606F40D5B390}" destId="{AE4CD2C8-7923-4081-B822-7FADCA2219B8}" srcOrd="3" destOrd="0" parTransId="{0B74BA2B-A3DF-4006-9E06-A58D11CBC50A}" sibTransId="{FD2BB930-27DB-49A2-B9F3-4E57F69B7A4A}"/>
    <dgm:cxn modelId="{1FAA4EC0-89E2-4B0E-866F-A394BAB9C25F}" type="presOf" srcId="{1DDC3842-F83E-446E-AB05-E2C82D52CE11}" destId="{077A221D-2FAF-46CD-9316-EBB6464DEA95}" srcOrd="0" destOrd="0" presId="urn:microsoft.com/office/officeart/2005/8/layout/chevron2"/>
    <dgm:cxn modelId="{414D5BC4-70C8-4D18-B3A5-F680671E6640}" srcId="{2DD52218-7704-4A11-AFDF-D4040D878BEA}" destId="{B2824E41-46AB-4B58-8AE5-216D6B0C0BBB}" srcOrd="0" destOrd="0" parTransId="{730084E1-B5C9-4500-BB91-C428C8A88F65}" sibTransId="{ADB4626B-094A-4556-986B-A2612576BA00}"/>
    <dgm:cxn modelId="{C9735BC8-86A0-4AB4-AD0A-6686BCB79286}" srcId="{AE4CD2C8-7923-4081-B822-7FADCA2219B8}" destId="{B11EADD5-55D7-4B3C-BAFE-A27E87C4AA53}" srcOrd="1" destOrd="0" parTransId="{6A0DA1F9-9071-4ED5-83CF-930B701C7E12}" sibTransId="{87846878-F72C-4B56-9F86-B02A8487C7FC}"/>
    <dgm:cxn modelId="{4DE3CAD7-555F-481D-B864-8E09EB7B5FF2}" srcId="{0EA38C0C-95F4-4C45-B472-85FA64F985C1}" destId="{260B4BA8-8E07-41B4-BB6F-24EBA652BFB5}" srcOrd="0" destOrd="0" parTransId="{BFC64E81-DBCF-4207-8A5A-146C229B8B8C}" sibTransId="{A73CFE29-189B-4359-9385-FED996E09606}"/>
    <dgm:cxn modelId="{CC79F7D9-2015-43F3-AA5A-6CF61378C1A5}" type="presOf" srcId="{0EA38C0C-95F4-4C45-B472-85FA64F985C1}" destId="{E515CBFC-205E-453D-96D3-98BF1A684755}" srcOrd="0" destOrd="0" presId="urn:microsoft.com/office/officeart/2005/8/layout/chevron2"/>
    <dgm:cxn modelId="{8B699BDE-64B0-4E08-970E-F1DAD1B69324}" type="presOf" srcId="{B42DAB08-405E-4B8D-92BF-1A6065A11BB5}" destId="{E0147330-401D-4366-B35E-CCE2A0F56F80}" srcOrd="0" destOrd="0" presId="urn:microsoft.com/office/officeart/2005/8/layout/chevron2"/>
    <dgm:cxn modelId="{FE5D39DF-45A3-4162-836B-9C08A4986F0F}" type="presOf" srcId="{AE4CD2C8-7923-4081-B822-7FADCA2219B8}" destId="{87C43943-C044-42F1-BA24-13627D626BD9}" srcOrd="0" destOrd="0" presId="urn:microsoft.com/office/officeart/2005/8/layout/chevron2"/>
    <dgm:cxn modelId="{90461FE1-82C0-4AD4-A4FC-B0FEDB7091C0}" srcId="{46292D1D-9592-437B-B93B-AA7A6D605B3B}" destId="{1DDC3842-F83E-446E-AB05-E2C82D52CE11}" srcOrd="0" destOrd="0" parTransId="{371D954E-7C22-44F0-8297-4094DAE5F049}" sibTransId="{6B1C21D7-AB7D-4201-99DE-296B9F34240D}"/>
    <dgm:cxn modelId="{70EF18E2-E239-4173-8AB2-0AA0150FB81F}" srcId="{37B4B426-4FFA-45B7-BC53-606F40D5B390}" destId="{46292D1D-9592-437B-B93B-AA7A6D605B3B}" srcOrd="4" destOrd="0" parTransId="{D5B2B30E-1878-4DDD-BC0E-0A6EF990359C}" sibTransId="{956380EE-2DFF-4B18-AB03-F0A698B1B6A1}"/>
    <dgm:cxn modelId="{91DBD3ED-AC60-44FC-A931-9BC5F71EDBEF}" type="presOf" srcId="{B2824E41-46AB-4B58-8AE5-216D6B0C0BBB}" destId="{4306AF4F-BE31-4E50-A586-5408343E33B5}" srcOrd="0" destOrd="0" presId="urn:microsoft.com/office/officeart/2005/8/layout/chevron2"/>
    <dgm:cxn modelId="{4A7FC4F5-1A38-48AE-A2D7-34AA9CBD6FE4}" type="presOf" srcId="{66141A46-8966-4AE6-9184-011FE344054A}" destId="{4E243AB6-7F88-439B-B1D8-B1033DB57A5A}" srcOrd="0" destOrd="0" presId="urn:microsoft.com/office/officeart/2005/8/layout/chevron2"/>
    <dgm:cxn modelId="{F23578CC-CFFA-4CD6-A27D-EDD7A3F79933}" type="presParOf" srcId="{D2AE8EA4-6F38-4543-B519-69B6C2A99B0D}" destId="{82A32839-94E1-49D6-A23F-E027DA9D9FB7}" srcOrd="0" destOrd="0" presId="urn:microsoft.com/office/officeart/2005/8/layout/chevron2"/>
    <dgm:cxn modelId="{52C4ED10-DCC1-4A94-8505-4DA9B05C9D2E}" type="presParOf" srcId="{82A32839-94E1-49D6-A23F-E027DA9D9FB7}" destId="{0989C048-F049-4D1A-823F-6CAFB1B8AAE3}" srcOrd="0" destOrd="0" presId="urn:microsoft.com/office/officeart/2005/8/layout/chevron2"/>
    <dgm:cxn modelId="{42D4B1BF-0611-4726-B992-03291FDDF93A}" type="presParOf" srcId="{82A32839-94E1-49D6-A23F-E027DA9D9FB7}" destId="{907556D8-0053-4388-B4D5-3EE7507AE3E9}" srcOrd="1" destOrd="0" presId="urn:microsoft.com/office/officeart/2005/8/layout/chevron2"/>
    <dgm:cxn modelId="{2DEBF6E6-4559-4A5A-9C70-B5915E7E0676}" type="presParOf" srcId="{D2AE8EA4-6F38-4543-B519-69B6C2A99B0D}" destId="{2F6072A7-8541-4A0E-AF75-5C4D6D57F2E9}" srcOrd="1" destOrd="0" presId="urn:microsoft.com/office/officeart/2005/8/layout/chevron2"/>
    <dgm:cxn modelId="{C6815267-2256-4341-90A6-0CB27D5F8171}" type="presParOf" srcId="{D2AE8EA4-6F38-4543-B519-69B6C2A99B0D}" destId="{279F2FDF-94FE-4C98-9123-448C288BE45B}" srcOrd="2" destOrd="0" presId="urn:microsoft.com/office/officeart/2005/8/layout/chevron2"/>
    <dgm:cxn modelId="{EA9D9E27-6B9B-4E72-8F4A-0ED8B59A8BAE}" type="presParOf" srcId="{279F2FDF-94FE-4C98-9123-448C288BE45B}" destId="{70252E33-39B9-46DD-8F4E-BF48EE2554D8}" srcOrd="0" destOrd="0" presId="urn:microsoft.com/office/officeart/2005/8/layout/chevron2"/>
    <dgm:cxn modelId="{43FCCED9-F7A0-4268-96E2-C9CA2FF4F420}" type="presParOf" srcId="{279F2FDF-94FE-4C98-9123-448C288BE45B}" destId="{4306AF4F-BE31-4E50-A586-5408343E33B5}" srcOrd="1" destOrd="0" presId="urn:microsoft.com/office/officeart/2005/8/layout/chevron2"/>
    <dgm:cxn modelId="{834CB335-D062-4FBB-BE55-7055BB50FE23}" type="presParOf" srcId="{D2AE8EA4-6F38-4543-B519-69B6C2A99B0D}" destId="{B5BF9927-0506-4702-BF2F-6BB6EA69A6D0}" srcOrd="3" destOrd="0" presId="urn:microsoft.com/office/officeart/2005/8/layout/chevron2"/>
    <dgm:cxn modelId="{424CF3BA-9884-4752-8280-996413BBE93E}" type="presParOf" srcId="{D2AE8EA4-6F38-4543-B519-69B6C2A99B0D}" destId="{2EAA1C77-BCDD-4DE6-B521-15EF376C6317}" srcOrd="4" destOrd="0" presId="urn:microsoft.com/office/officeart/2005/8/layout/chevron2"/>
    <dgm:cxn modelId="{7ABFB893-D5C8-4331-A0CC-7CFED62B1FBC}" type="presParOf" srcId="{2EAA1C77-BCDD-4DE6-B521-15EF376C6317}" destId="{E515CBFC-205E-453D-96D3-98BF1A684755}" srcOrd="0" destOrd="0" presId="urn:microsoft.com/office/officeart/2005/8/layout/chevron2"/>
    <dgm:cxn modelId="{4FD25671-10EC-443B-A53E-276E19C6F298}" type="presParOf" srcId="{2EAA1C77-BCDD-4DE6-B521-15EF376C6317}" destId="{C00CE4B6-7387-40A5-B705-D9E324A101F8}" srcOrd="1" destOrd="0" presId="urn:microsoft.com/office/officeart/2005/8/layout/chevron2"/>
    <dgm:cxn modelId="{2EDF6DF9-E2DC-4853-81AA-9D1B5B4446ED}" type="presParOf" srcId="{D2AE8EA4-6F38-4543-B519-69B6C2A99B0D}" destId="{75DDAD1F-086C-4788-85B8-78D25A180212}" srcOrd="5" destOrd="0" presId="urn:microsoft.com/office/officeart/2005/8/layout/chevron2"/>
    <dgm:cxn modelId="{D0A50BEB-519B-4DB3-B888-1D11A760B9B3}" type="presParOf" srcId="{D2AE8EA4-6F38-4543-B519-69B6C2A99B0D}" destId="{471A16E5-7A48-4102-B0FB-0C354CFAB50A}" srcOrd="6" destOrd="0" presId="urn:microsoft.com/office/officeart/2005/8/layout/chevron2"/>
    <dgm:cxn modelId="{F2898536-C1C3-4031-9028-2489AC8028C0}" type="presParOf" srcId="{471A16E5-7A48-4102-B0FB-0C354CFAB50A}" destId="{87C43943-C044-42F1-BA24-13627D626BD9}" srcOrd="0" destOrd="0" presId="urn:microsoft.com/office/officeart/2005/8/layout/chevron2"/>
    <dgm:cxn modelId="{D7989438-1175-45A7-B170-5B281F4DADCB}" type="presParOf" srcId="{471A16E5-7A48-4102-B0FB-0C354CFAB50A}" destId="{4E243AB6-7F88-439B-B1D8-B1033DB57A5A}" srcOrd="1" destOrd="0" presId="urn:microsoft.com/office/officeart/2005/8/layout/chevron2"/>
    <dgm:cxn modelId="{6D5221AC-67E4-48DF-9CF4-79D3AA03BF62}" type="presParOf" srcId="{D2AE8EA4-6F38-4543-B519-69B6C2A99B0D}" destId="{5B01BBDB-DC83-4135-9CCB-988038289D8C}" srcOrd="7" destOrd="0" presId="urn:microsoft.com/office/officeart/2005/8/layout/chevron2"/>
    <dgm:cxn modelId="{9165993D-4FF8-46B8-B856-F513BEE5D4B2}" type="presParOf" srcId="{D2AE8EA4-6F38-4543-B519-69B6C2A99B0D}" destId="{72E467C1-8651-4715-AB02-92C940EED97E}" srcOrd="8" destOrd="0" presId="urn:microsoft.com/office/officeart/2005/8/layout/chevron2"/>
    <dgm:cxn modelId="{B510E8B9-E4C5-417A-986B-A464B7089886}" type="presParOf" srcId="{72E467C1-8651-4715-AB02-92C940EED97E}" destId="{EF3FB3E4-6837-4D1E-AF67-C61D2E48D16B}" srcOrd="0" destOrd="0" presId="urn:microsoft.com/office/officeart/2005/8/layout/chevron2"/>
    <dgm:cxn modelId="{F0127004-F443-452F-AB02-2F473041AA3D}" type="presParOf" srcId="{72E467C1-8651-4715-AB02-92C940EED97E}" destId="{077A221D-2FAF-46CD-9316-EBB6464DEA95}" srcOrd="1" destOrd="0" presId="urn:microsoft.com/office/officeart/2005/8/layout/chevron2"/>
    <dgm:cxn modelId="{BEB8C23C-C2D4-4787-A399-0F8C95B8EB94}" type="presParOf" srcId="{D2AE8EA4-6F38-4543-B519-69B6C2A99B0D}" destId="{94A69F93-2CA3-40DB-A9B7-F265FC5BB48D}" srcOrd="9" destOrd="0" presId="urn:microsoft.com/office/officeart/2005/8/layout/chevron2"/>
    <dgm:cxn modelId="{2EA60BDA-8ECC-42E0-BF68-17736E9F3CCB}" type="presParOf" srcId="{D2AE8EA4-6F38-4543-B519-69B6C2A99B0D}" destId="{14EBA54A-31E8-41DA-A968-B91261998457}" srcOrd="10" destOrd="0" presId="urn:microsoft.com/office/officeart/2005/8/layout/chevron2"/>
    <dgm:cxn modelId="{7719E634-9B4F-4629-A31D-51929367D0AC}" type="presParOf" srcId="{14EBA54A-31E8-41DA-A968-B91261998457}" destId="{E0147330-401D-4366-B35E-CCE2A0F56F80}" srcOrd="0" destOrd="0" presId="urn:microsoft.com/office/officeart/2005/8/layout/chevron2"/>
    <dgm:cxn modelId="{B15CC19C-11E6-45B9-8B89-33D943EE00A1}" type="presParOf" srcId="{14EBA54A-31E8-41DA-A968-B91261998457}" destId="{268D2EE6-A983-4AA9-B293-AB0749CDF75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37B4B426-4FFA-45B7-BC53-606F40D5B39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ZA"/>
        </a:p>
      </dgm:t>
    </dgm:pt>
    <dgm:pt modelId="{2A396FA7-5D0B-4411-AD8B-CCED1CA581DD}">
      <dgm:prSet phldrT="[Text]"/>
      <dgm:spPr>
        <a:solidFill>
          <a:srgbClr val="FFCCFF"/>
        </a:solidFill>
        <a:ln>
          <a:solidFill>
            <a:srgbClr val="FF99FF"/>
          </a:solidFill>
        </a:ln>
      </dgm:spPr>
      <dgm:t>
        <a:bodyPr/>
        <a:lstStyle/>
        <a:p>
          <a:endParaRPr lang="en-ZA" dirty="0"/>
        </a:p>
      </dgm:t>
    </dgm:pt>
    <dgm:pt modelId="{29273853-D0EE-4D3E-8EBA-F4266E1F21F2}" type="parTrans" cxnId="{D0DCE032-0C53-464D-8942-4A47059EA5DD}">
      <dgm:prSet/>
      <dgm:spPr/>
      <dgm:t>
        <a:bodyPr/>
        <a:lstStyle/>
        <a:p>
          <a:endParaRPr lang="en-ZA"/>
        </a:p>
      </dgm:t>
    </dgm:pt>
    <dgm:pt modelId="{146E5587-4B0A-4F22-BED5-88D91BF10995}" type="sibTrans" cxnId="{D0DCE032-0C53-464D-8942-4A47059EA5DD}">
      <dgm:prSet/>
      <dgm:spPr/>
      <dgm:t>
        <a:bodyPr/>
        <a:lstStyle/>
        <a:p>
          <a:endParaRPr lang="en-ZA"/>
        </a:p>
      </dgm:t>
    </dgm:pt>
    <dgm:pt modelId="{2DD52218-7704-4A11-AFDF-D4040D878BEA}">
      <dgm:prSet/>
      <dgm:spPr>
        <a:solidFill>
          <a:srgbClr val="CC99FF"/>
        </a:solidFill>
        <a:ln>
          <a:solidFill>
            <a:srgbClr val="CC99FF"/>
          </a:solidFill>
        </a:ln>
      </dgm:spPr>
      <dgm:t>
        <a:bodyPr/>
        <a:lstStyle/>
        <a:p>
          <a:endParaRPr lang="en-ZA" dirty="0"/>
        </a:p>
      </dgm:t>
    </dgm:pt>
    <dgm:pt modelId="{D76326E9-58E4-40D6-8466-EE1C7ED84457}" type="parTrans" cxnId="{B18F3AA5-AD4B-420E-9662-9AF0704DB174}">
      <dgm:prSet/>
      <dgm:spPr/>
      <dgm:t>
        <a:bodyPr/>
        <a:lstStyle/>
        <a:p>
          <a:endParaRPr lang="en-ZA"/>
        </a:p>
      </dgm:t>
    </dgm:pt>
    <dgm:pt modelId="{B51DAEE8-A4A0-40AB-A859-79887C62AB4C}" type="sibTrans" cxnId="{B18F3AA5-AD4B-420E-9662-9AF0704DB174}">
      <dgm:prSet/>
      <dgm:spPr/>
      <dgm:t>
        <a:bodyPr/>
        <a:lstStyle/>
        <a:p>
          <a:endParaRPr lang="en-ZA"/>
        </a:p>
      </dgm:t>
    </dgm:pt>
    <dgm:pt modelId="{0EA38C0C-95F4-4C45-B472-85FA64F985C1}">
      <dgm:prSet/>
      <dgm:spPr>
        <a:solidFill>
          <a:srgbClr val="9900CC"/>
        </a:solidFill>
        <a:ln>
          <a:solidFill>
            <a:srgbClr val="9900CC"/>
          </a:solidFill>
        </a:ln>
      </dgm:spPr>
      <dgm:t>
        <a:bodyPr/>
        <a:lstStyle/>
        <a:p>
          <a:endParaRPr lang="en-ZA" dirty="0"/>
        </a:p>
      </dgm:t>
    </dgm:pt>
    <dgm:pt modelId="{90174B12-3E4F-4E65-8C9B-AF434C88712C}" type="parTrans" cxnId="{BC23E295-0417-4C33-A6CA-449B9D15665F}">
      <dgm:prSet/>
      <dgm:spPr/>
      <dgm:t>
        <a:bodyPr/>
        <a:lstStyle/>
        <a:p>
          <a:endParaRPr lang="en-ZA"/>
        </a:p>
      </dgm:t>
    </dgm:pt>
    <dgm:pt modelId="{51FE42AD-DD2C-456C-819C-F0AAC0D03385}" type="sibTrans" cxnId="{BC23E295-0417-4C33-A6CA-449B9D15665F}">
      <dgm:prSet/>
      <dgm:spPr/>
      <dgm:t>
        <a:bodyPr/>
        <a:lstStyle/>
        <a:p>
          <a:endParaRPr lang="en-ZA"/>
        </a:p>
      </dgm:t>
    </dgm:pt>
    <dgm:pt modelId="{B2824E41-46AB-4B58-8AE5-216D6B0C0BBB}">
      <dgm:prSet custT="1"/>
      <dgm:spPr>
        <a:ln>
          <a:solidFill>
            <a:srgbClr val="CC99FF"/>
          </a:solidFill>
        </a:ln>
      </dgm:spPr>
      <dgm:t>
        <a:bodyPr/>
        <a:lstStyle/>
        <a:p>
          <a:endParaRPr lang="en-ZA" sz="1400" dirty="0"/>
        </a:p>
      </dgm:t>
    </dgm:pt>
    <dgm:pt modelId="{730084E1-B5C9-4500-BB91-C428C8A88F65}" type="parTrans" cxnId="{414D5BC4-70C8-4D18-B3A5-F680671E6640}">
      <dgm:prSet/>
      <dgm:spPr/>
      <dgm:t>
        <a:bodyPr/>
        <a:lstStyle/>
        <a:p>
          <a:endParaRPr lang="en-ZA"/>
        </a:p>
      </dgm:t>
    </dgm:pt>
    <dgm:pt modelId="{ADB4626B-094A-4556-986B-A2612576BA00}" type="sibTrans" cxnId="{414D5BC4-70C8-4D18-B3A5-F680671E6640}">
      <dgm:prSet/>
      <dgm:spPr/>
      <dgm:t>
        <a:bodyPr/>
        <a:lstStyle/>
        <a:p>
          <a:endParaRPr lang="en-ZA"/>
        </a:p>
      </dgm:t>
    </dgm:pt>
    <dgm:pt modelId="{260B4BA8-8E07-41B4-BB6F-24EBA652BFB5}">
      <dgm:prSet custT="1"/>
      <dgm:spPr>
        <a:ln>
          <a:solidFill>
            <a:srgbClr val="9900CC"/>
          </a:solidFill>
        </a:ln>
      </dgm:spPr>
      <dgm:t>
        <a:bodyPr/>
        <a:lstStyle/>
        <a:p>
          <a:r>
            <a:rPr lang="en-ZA" sz="1400" dirty="0">
              <a:latin typeface="+mn-lt"/>
              <a:cs typeface="Arial" panose="020B0604020202020204" pitchFamily="34" charset="0"/>
            </a:rPr>
            <a:t>Preliminary codes were identified, which are the features of the data that appear interesting and meaningful. A co-coder assisted the researcher in this process</a:t>
          </a:r>
          <a:r>
            <a:rPr lang="en-ZA" sz="1400" dirty="0"/>
            <a:t>.</a:t>
          </a:r>
        </a:p>
      </dgm:t>
    </dgm:pt>
    <dgm:pt modelId="{BFC64E81-DBCF-4207-8A5A-146C229B8B8C}" type="parTrans" cxnId="{4DE3CAD7-555F-481D-B864-8E09EB7B5FF2}">
      <dgm:prSet/>
      <dgm:spPr/>
      <dgm:t>
        <a:bodyPr/>
        <a:lstStyle/>
        <a:p>
          <a:endParaRPr lang="en-ZA"/>
        </a:p>
      </dgm:t>
    </dgm:pt>
    <dgm:pt modelId="{A73CFE29-189B-4359-9385-FED996E09606}" type="sibTrans" cxnId="{4DE3CAD7-555F-481D-B864-8E09EB7B5FF2}">
      <dgm:prSet/>
      <dgm:spPr/>
      <dgm:t>
        <a:bodyPr/>
        <a:lstStyle/>
        <a:p>
          <a:endParaRPr lang="en-ZA"/>
        </a:p>
      </dgm:t>
    </dgm:pt>
    <dgm:pt modelId="{AE4CD2C8-7923-4081-B822-7FADCA2219B8}">
      <dgm:prSet/>
      <dgm:spPr>
        <a:solidFill>
          <a:srgbClr val="7030A0"/>
        </a:solidFill>
        <a:ln>
          <a:solidFill>
            <a:srgbClr val="9900CC"/>
          </a:solidFill>
        </a:ln>
      </dgm:spPr>
      <dgm:t>
        <a:bodyPr/>
        <a:lstStyle/>
        <a:p>
          <a:endParaRPr lang="en-ZA" dirty="0"/>
        </a:p>
      </dgm:t>
    </dgm:pt>
    <dgm:pt modelId="{0B74BA2B-A3DF-4006-9E06-A58D11CBC50A}" type="parTrans" cxnId="{4181AEB3-8023-417F-85B6-974839B0682D}">
      <dgm:prSet/>
      <dgm:spPr/>
      <dgm:t>
        <a:bodyPr/>
        <a:lstStyle/>
        <a:p>
          <a:endParaRPr lang="en-ZA"/>
        </a:p>
      </dgm:t>
    </dgm:pt>
    <dgm:pt modelId="{FD2BB930-27DB-49A2-B9F3-4E57F69B7A4A}" type="sibTrans" cxnId="{4181AEB3-8023-417F-85B6-974839B0682D}">
      <dgm:prSet/>
      <dgm:spPr/>
      <dgm:t>
        <a:bodyPr/>
        <a:lstStyle/>
        <a:p>
          <a:endParaRPr lang="en-ZA"/>
        </a:p>
      </dgm:t>
    </dgm:pt>
    <dgm:pt modelId="{66141A46-8966-4AE6-9184-011FE344054A}">
      <dgm:prSet/>
      <dgm:spPr>
        <a:ln>
          <a:solidFill>
            <a:srgbClr val="800080"/>
          </a:solidFill>
        </a:ln>
      </dgm:spPr>
      <dgm:t>
        <a:bodyPr/>
        <a:lstStyle/>
        <a:p>
          <a:endParaRPr lang="en-ZA" sz="1000" dirty="0"/>
        </a:p>
      </dgm:t>
    </dgm:pt>
    <dgm:pt modelId="{BA151906-89A2-499D-A141-51803D13A617}" type="parTrans" cxnId="{33BEE210-E837-450C-B22E-EA7E560A948F}">
      <dgm:prSet/>
      <dgm:spPr/>
      <dgm:t>
        <a:bodyPr/>
        <a:lstStyle/>
        <a:p>
          <a:endParaRPr lang="en-ZA"/>
        </a:p>
      </dgm:t>
    </dgm:pt>
    <dgm:pt modelId="{4F14322B-8B8C-4203-81BF-098F79381A6E}" type="sibTrans" cxnId="{33BEE210-E837-450C-B22E-EA7E560A948F}">
      <dgm:prSet/>
      <dgm:spPr/>
      <dgm:t>
        <a:bodyPr/>
        <a:lstStyle/>
        <a:p>
          <a:endParaRPr lang="en-ZA"/>
        </a:p>
      </dgm:t>
    </dgm:pt>
    <dgm:pt modelId="{46292D1D-9592-437B-B93B-AA7A6D605B3B}">
      <dgm:prSet/>
      <dgm:spPr>
        <a:ln>
          <a:solidFill>
            <a:srgbClr val="800080"/>
          </a:solidFill>
        </a:ln>
      </dgm:spPr>
      <dgm:t>
        <a:bodyPr/>
        <a:lstStyle/>
        <a:p>
          <a:endParaRPr lang="en-ZA" dirty="0"/>
        </a:p>
      </dgm:t>
    </dgm:pt>
    <dgm:pt modelId="{D5B2B30E-1878-4DDD-BC0E-0A6EF990359C}" type="parTrans" cxnId="{70EF18E2-E239-4173-8AB2-0AA0150FB81F}">
      <dgm:prSet/>
      <dgm:spPr/>
      <dgm:t>
        <a:bodyPr/>
        <a:lstStyle/>
        <a:p>
          <a:endParaRPr lang="en-ZA"/>
        </a:p>
      </dgm:t>
    </dgm:pt>
    <dgm:pt modelId="{956380EE-2DFF-4B18-AB03-F0A698B1B6A1}" type="sibTrans" cxnId="{70EF18E2-E239-4173-8AB2-0AA0150FB81F}">
      <dgm:prSet/>
      <dgm:spPr/>
      <dgm:t>
        <a:bodyPr/>
        <a:lstStyle/>
        <a:p>
          <a:endParaRPr lang="en-ZA"/>
        </a:p>
      </dgm:t>
    </dgm:pt>
    <dgm:pt modelId="{F4FD907E-7A90-4707-8778-D8474E730841}">
      <dgm:prSet custT="1"/>
      <dgm:spPr>
        <a:ln>
          <a:solidFill>
            <a:srgbClr val="CC99FF"/>
          </a:solidFill>
        </a:ln>
      </dgm:spPr>
      <dgm:t>
        <a:bodyPr/>
        <a:lstStyle/>
        <a:p>
          <a:r>
            <a:rPr lang="en-ZA" sz="1400" dirty="0">
              <a:latin typeface="+mn-lt"/>
              <a:cs typeface="Arial" panose="020B0604020202020204" pitchFamily="34" charset="0"/>
            </a:rPr>
            <a:t>All initial ideas were written down </a:t>
          </a:r>
          <a:endParaRPr lang="en-ZA" sz="1400" dirty="0"/>
        </a:p>
      </dgm:t>
    </dgm:pt>
    <dgm:pt modelId="{FC03DBF1-DBC7-4CC0-9AD9-5BDC60695EE0}" type="parTrans" cxnId="{2E753301-0FA5-46EC-A8F1-7D2D9FDD43E7}">
      <dgm:prSet/>
      <dgm:spPr/>
      <dgm:t>
        <a:bodyPr/>
        <a:lstStyle/>
        <a:p>
          <a:endParaRPr lang="en-ZA"/>
        </a:p>
      </dgm:t>
    </dgm:pt>
    <dgm:pt modelId="{4051406D-38F3-4764-8E13-61CFDD634884}" type="sibTrans" cxnId="{2E753301-0FA5-46EC-A8F1-7D2D9FDD43E7}">
      <dgm:prSet/>
      <dgm:spPr/>
      <dgm:t>
        <a:bodyPr/>
        <a:lstStyle/>
        <a:p>
          <a:endParaRPr lang="en-ZA"/>
        </a:p>
      </dgm:t>
    </dgm:pt>
    <dgm:pt modelId="{B11EADD5-55D7-4B3C-BAFE-A27E87C4AA53}">
      <dgm:prSet custT="1"/>
      <dgm:spPr/>
      <dgm:t>
        <a:bodyPr/>
        <a:lstStyle/>
        <a:p>
          <a:r>
            <a:rPr lang="en-ZA" sz="1400" dirty="0">
              <a:latin typeface="+mn-lt"/>
              <a:cs typeface="Arial" panose="020B0604020202020204" pitchFamily="34" charset="0"/>
            </a:rPr>
            <a:t>The third step was to identify all the themes and to sort the relevant data extracts (combined or split) according to the overarching themes</a:t>
          </a:r>
          <a:r>
            <a:rPr lang="en-ZA" sz="1400" dirty="0"/>
            <a:t>.</a:t>
          </a:r>
          <a:endParaRPr lang="en-US" sz="1400" dirty="0"/>
        </a:p>
      </dgm:t>
    </dgm:pt>
    <dgm:pt modelId="{6A0DA1F9-9071-4ED5-83CF-930B701C7E12}" type="parTrans" cxnId="{C9735BC8-86A0-4AB4-AD0A-6686BCB79286}">
      <dgm:prSet/>
      <dgm:spPr/>
      <dgm:t>
        <a:bodyPr/>
        <a:lstStyle/>
        <a:p>
          <a:endParaRPr lang="en-ZA"/>
        </a:p>
      </dgm:t>
    </dgm:pt>
    <dgm:pt modelId="{87846878-F72C-4B56-9F86-B02A8487C7FC}" type="sibTrans" cxnId="{C9735BC8-86A0-4AB4-AD0A-6686BCB79286}">
      <dgm:prSet/>
      <dgm:spPr/>
      <dgm:t>
        <a:bodyPr/>
        <a:lstStyle/>
        <a:p>
          <a:endParaRPr lang="en-ZA"/>
        </a:p>
      </dgm:t>
    </dgm:pt>
    <dgm:pt modelId="{1DDC3842-F83E-446E-AB05-E2C82D52CE11}">
      <dgm:prSet custT="1"/>
      <dgm:spPr/>
      <dgm:t>
        <a:bodyPr/>
        <a:lstStyle/>
        <a:p>
          <a:r>
            <a:rPr lang="en-ZA" sz="1400" dirty="0">
              <a:latin typeface="+mn-lt"/>
              <a:cs typeface="Arial" panose="020B0604020202020204" pitchFamily="34" charset="0"/>
            </a:rPr>
            <a:t>Themes were identified. The themes were analysed in relation to the codes; and 2) in relation to the studied documents</a:t>
          </a:r>
          <a:r>
            <a:rPr lang="en-ZA" sz="1400" dirty="0"/>
            <a:t>.</a:t>
          </a:r>
        </a:p>
      </dgm:t>
    </dgm:pt>
    <dgm:pt modelId="{371D954E-7C22-44F0-8297-4094DAE5F049}" type="parTrans" cxnId="{90461FE1-82C0-4AD4-A4FC-B0FEDB7091C0}">
      <dgm:prSet/>
      <dgm:spPr/>
      <dgm:t>
        <a:bodyPr/>
        <a:lstStyle/>
        <a:p>
          <a:endParaRPr lang="en-ZA"/>
        </a:p>
      </dgm:t>
    </dgm:pt>
    <dgm:pt modelId="{6B1C21D7-AB7D-4201-99DE-296B9F34240D}" type="sibTrans" cxnId="{90461FE1-82C0-4AD4-A4FC-B0FEDB7091C0}">
      <dgm:prSet/>
      <dgm:spPr/>
      <dgm:t>
        <a:bodyPr/>
        <a:lstStyle/>
        <a:p>
          <a:endParaRPr lang="en-ZA"/>
        </a:p>
      </dgm:t>
    </dgm:pt>
    <dgm:pt modelId="{B42DAB08-405E-4B8D-92BF-1A6065A11BB5}">
      <dgm:prSet/>
      <dgm:spPr/>
      <dgm:t>
        <a:bodyPr/>
        <a:lstStyle/>
        <a:p>
          <a:endParaRPr lang="en-ZA"/>
        </a:p>
      </dgm:t>
    </dgm:pt>
    <dgm:pt modelId="{33E1843E-1B97-4CD8-8475-73C428508720}" type="parTrans" cxnId="{479CE595-3DF3-4210-A0FE-C9C9E0AB28DC}">
      <dgm:prSet/>
      <dgm:spPr/>
      <dgm:t>
        <a:bodyPr/>
        <a:lstStyle/>
        <a:p>
          <a:endParaRPr lang="en-ZA"/>
        </a:p>
      </dgm:t>
    </dgm:pt>
    <dgm:pt modelId="{A4DF02C7-1EAC-4B6C-97A2-CA7343CF8C31}" type="sibTrans" cxnId="{479CE595-3DF3-4210-A0FE-C9C9E0AB28DC}">
      <dgm:prSet/>
      <dgm:spPr/>
      <dgm:t>
        <a:bodyPr/>
        <a:lstStyle/>
        <a:p>
          <a:endParaRPr lang="en-ZA"/>
        </a:p>
      </dgm:t>
    </dgm:pt>
    <dgm:pt modelId="{340E1811-DDDE-487F-BE40-952EACEBAAE1}">
      <dgm:prSet custT="1"/>
      <dgm:spPr/>
      <dgm:t>
        <a:bodyPr/>
        <a:lstStyle/>
        <a:p>
          <a:r>
            <a:rPr lang="en-ZA" sz="1400" dirty="0">
              <a:latin typeface="+mn-lt"/>
              <a:cs typeface="Arial" panose="020B0604020202020204" pitchFamily="34" charset="0"/>
            </a:rPr>
            <a:t>Themes were defined and refined and potential subthemes within the data. Ongoing analysis took place to emerge more data from the themes.</a:t>
          </a:r>
          <a:endParaRPr lang="en-ZA" sz="1400" dirty="0"/>
        </a:p>
      </dgm:t>
    </dgm:pt>
    <dgm:pt modelId="{03DE9237-8B4E-4150-993F-0216854E7A77}" type="parTrans" cxnId="{0C2523A0-FFD4-4DEA-BA66-A3CF4CC553BC}">
      <dgm:prSet/>
      <dgm:spPr/>
      <dgm:t>
        <a:bodyPr/>
        <a:lstStyle/>
        <a:p>
          <a:endParaRPr lang="en-ZA"/>
        </a:p>
      </dgm:t>
    </dgm:pt>
    <dgm:pt modelId="{2C7B0C93-39B7-4F9F-AB06-D5529D2B9B4D}" type="sibTrans" cxnId="{0C2523A0-FFD4-4DEA-BA66-A3CF4CC553BC}">
      <dgm:prSet/>
      <dgm:spPr/>
      <dgm:t>
        <a:bodyPr/>
        <a:lstStyle/>
        <a:p>
          <a:endParaRPr lang="en-ZA"/>
        </a:p>
      </dgm:t>
    </dgm:pt>
    <dgm:pt modelId="{5156EFCC-5EF1-47DF-8E7C-E2A869C5372B}">
      <dgm:prSet phldrT="[Text]" custT="1"/>
      <dgm:spPr>
        <a:ln>
          <a:solidFill>
            <a:srgbClr val="FF99FF"/>
          </a:solidFill>
        </a:ln>
      </dgm:spPr>
      <dgm:t>
        <a:bodyPr/>
        <a:lstStyle/>
        <a:p>
          <a:r>
            <a:rPr lang="en-ZA" sz="1400" dirty="0">
              <a:latin typeface="+mn-lt"/>
              <a:cs typeface="Arial" panose="020B0604020202020204" pitchFamily="34" charset="0"/>
            </a:rPr>
            <a:t>Thematic analysis was used to analyse the data. ((Braun &amp; Clarke, 2013: 122).</a:t>
          </a:r>
          <a:endParaRPr lang="en-ZA" sz="1400" b="1" dirty="0">
            <a:effectLst>
              <a:outerShdw blurRad="38100" dist="38100" dir="2700000" algn="tl">
                <a:srgbClr val="000000">
                  <a:alpha val="43137"/>
                </a:srgbClr>
              </a:outerShdw>
            </a:effectLst>
          </a:endParaRPr>
        </a:p>
      </dgm:t>
    </dgm:pt>
    <dgm:pt modelId="{C414DB20-765F-4C6B-A13F-99906EDEC088}" type="sibTrans" cxnId="{3E537661-CFA4-4FC7-9DC4-6534C703FADB}">
      <dgm:prSet/>
      <dgm:spPr/>
      <dgm:t>
        <a:bodyPr/>
        <a:lstStyle/>
        <a:p>
          <a:endParaRPr lang="en-ZA"/>
        </a:p>
      </dgm:t>
    </dgm:pt>
    <dgm:pt modelId="{E4403695-211B-4307-B055-929EA9BD89D6}" type="parTrans" cxnId="{3E537661-CFA4-4FC7-9DC4-6534C703FADB}">
      <dgm:prSet/>
      <dgm:spPr/>
      <dgm:t>
        <a:bodyPr/>
        <a:lstStyle/>
        <a:p>
          <a:endParaRPr lang="en-ZA"/>
        </a:p>
      </dgm:t>
    </dgm:pt>
    <dgm:pt modelId="{D2AE8EA4-6F38-4543-B519-69B6C2A99B0D}" type="pres">
      <dgm:prSet presAssocID="{37B4B426-4FFA-45B7-BC53-606F40D5B390}" presName="linearFlow" presStyleCnt="0">
        <dgm:presLayoutVars>
          <dgm:dir/>
          <dgm:animLvl val="lvl"/>
          <dgm:resizeHandles val="exact"/>
        </dgm:presLayoutVars>
      </dgm:prSet>
      <dgm:spPr/>
    </dgm:pt>
    <dgm:pt modelId="{82A32839-94E1-49D6-A23F-E027DA9D9FB7}" type="pres">
      <dgm:prSet presAssocID="{2A396FA7-5D0B-4411-AD8B-CCED1CA581DD}" presName="composite" presStyleCnt="0"/>
      <dgm:spPr/>
    </dgm:pt>
    <dgm:pt modelId="{0989C048-F049-4D1A-823F-6CAFB1B8AAE3}" type="pres">
      <dgm:prSet presAssocID="{2A396FA7-5D0B-4411-AD8B-CCED1CA581DD}" presName="parentText" presStyleLbl="alignNode1" presStyleIdx="0" presStyleCnt="6">
        <dgm:presLayoutVars>
          <dgm:chMax val="1"/>
          <dgm:bulletEnabled val="1"/>
        </dgm:presLayoutVars>
      </dgm:prSet>
      <dgm:spPr/>
    </dgm:pt>
    <dgm:pt modelId="{907556D8-0053-4388-B4D5-3EE7507AE3E9}" type="pres">
      <dgm:prSet presAssocID="{2A396FA7-5D0B-4411-AD8B-CCED1CA581DD}" presName="descendantText" presStyleLbl="alignAcc1" presStyleIdx="0" presStyleCnt="6">
        <dgm:presLayoutVars>
          <dgm:bulletEnabled val="1"/>
        </dgm:presLayoutVars>
      </dgm:prSet>
      <dgm:spPr/>
    </dgm:pt>
    <dgm:pt modelId="{2F6072A7-8541-4A0E-AF75-5C4D6D57F2E9}" type="pres">
      <dgm:prSet presAssocID="{146E5587-4B0A-4F22-BED5-88D91BF10995}" presName="sp" presStyleCnt="0"/>
      <dgm:spPr/>
    </dgm:pt>
    <dgm:pt modelId="{279F2FDF-94FE-4C98-9123-448C288BE45B}" type="pres">
      <dgm:prSet presAssocID="{2DD52218-7704-4A11-AFDF-D4040D878BEA}" presName="composite" presStyleCnt="0"/>
      <dgm:spPr/>
    </dgm:pt>
    <dgm:pt modelId="{70252E33-39B9-46DD-8F4E-BF48EE2554D8}" type="pres">
      <dgm:prSet presAssocID="{2DD52218-7704-4A11-AFDF-D4040D878BEA}" presName="parentText" presStyleLbl="alignNode1" presStyleIdx="1" presStyleCnt="6">
        <dgm:presLayoutVars>
          <dgm:chMax val="1"/>
          <dgm:bulletEnabled val="1"/>
        </dgm:presLayoutVars>
      </dgm:prSet>
      <dgm:spPr/>
    </dgm:pt>
    <dgm:pt modelId="{4306AF4F-BE31-4E50-A586-5408343E33B5}" type="pres">
      <dgm:prSet presAssocID="{2DD52218-7704-4A11-AFDF-D4040D878BEA}" presName="descendantText" presStyleLbl="alignAcc1" presStyleIdx="1" presStyleCnt="6">
        <dgm:presLayoutVars>
          <dgm:bulletEnabled val="1"/>
        </dgm:presLayoutVars>
      </dgm:prSet>
      <dgm:spPr/>
    </dgm:pt>
    <dgm:pt modelId="{B5BF9927-0506-4702-BF2F-6BB6EA69A6D0}" type="pres">
      <dgm:prSet presAssocID="{B51DAEE8-A4A0-40AB-A859-79887C62AB4C}" presName="sp" presStyleCnt="0"/>
      <dgm:spPr/>
    </dgm:pt>
    <dgm:pt modelId="{2EAA1C77-BCDD-4DE6-B521-15EF376C6317}" type="pres">
      <dgm:prSet presAssocID="{0EA38C0C-95F4-4C45-B472-85FA64F985C1}" presName="composite" presStyleCnt="0"/>
      <dgm:spPr/>
    </dgm:pt>
    <dgm:pt modelId="{E515CBFC-205E-453D-96D3-98BF1A684755}" type="pres">
      <dgm:prSet presAssocID="{0EA38C0C-95F4-4C45-B472-85FA64F985C1}" presName="parentText" presStyleLbl="alignNode1" presStyleIdx="2" presStyleCnt="6">
        <dgm:presLayoutVars>
          <dgm:chMax val="1"/>
          <dgm:bulletEnabled val="1"/>
        </dgm:presLayoutVars>
      </dgm:prSet>
      <dgm:spPr/>
    </dgm:pt>
    <dgm:pt modelId="{C00CE4B6-7387-40A5-B705-D9E324A101F8}" type="pres">
      <dgm:prSet presAssocID="{0EA38C0C-95F4-4C45-B472-85FA64F985C1}" presName="descendantText" presStyleLbl="alignAcc1" presStyleIdx="2" presStyleCnt="6">
        <dgm:presLayoutVars>
          <dgm:bulletEnabled val="1"/>
        </dgm:presLayoutVars>
      </dgm:prSet>
      <dgm:spPr/>
    </dgm:pt>
    <dgm:pt modelId="{75DDAD1F-086C-4788-85B8-78D25A180212}" type="pres">
      <dgm:prSet presAssocID="{51FE42AD-DD2C-456C-819C-F0AAC0D03385}" presName="sp" presStyleCnt="0"/>
      <dgm:spPr/>
    </dgm:pt>
    <dgm:pt modelId="{471A16E5-7A48-4102-B0FB-0C354CFAB50A}" type="pres">
      <dgm:prSet presAssocID="{AE4CD2C8-7923-4081-B822-7FADCA2219B8}" presName="composite" presStyleCnt="0"/>
      <dgm:spPr/>
    </dgm:pt>
    <dgm:pt modelId="{87C43943-C044-42F1-BA24-13627D626BD9}" type="pres">
      <dgm:prSet presAssocID="{AE4CD2C8-7923-4081-B822-7FADCA2219B8}" presName="parentText" presStyleLbl="alignNode1" presStyleIdx="3" presStyleCnt="6">
        <dgm:presLayoutVars>
          <dgm:chMax val="1"/>
          <dgm:bulletEnabled val="1"/>
        </dgm:presLayoutVars>
      </dgm:prSet>
      <dgm:spPr/>
    </dgm:pt>
    <dgm:pt modelId="{4E243AB6-7F88-439B-B1D8-B1033DB57A5A}" type="pres">
      <dgm:prSet presAssocID="{AE4CD2C8-7923-4081-B822-7FADCA2219B8}" presName="descendantText" presStyleLbl="alignAcc1" presStyleIdx="3" presStyleCnt="6" custScaleY="149554">
        <dgm:presLayoutVars>
          <dgm:bulletEnabled val="1"/>
        </dgm:presLayoutVars>
      </dgm:prSet>
      <dgm:spPr/>
    </dgm:pt>
    <dgm:pt modelId="{5B01BBDB-DC83-4135-9CCB-988038289D8C}" type="pres">
      <dgm:prSet presAssocID="{FD2BB930-27DB-49A2-B9F3-4E57F69B7A4A}" presName="sp" presStyleCnt="0"/>
      <dgm:spPr/>
    </dgm:pt>
    <dgm:pt modelId="{72E467C1-8651-4715-AB02-92C940EED97E}" type="pres">
      <dgm:prSet presAssocID="{46292D1D-9592-437B-B93B-AA7A6D605B3B}" presName="composite" presStyleCnt="0"/>
      <dgm:spPr/>
    </dgm:pt>
    <dgm:pt modelId="{EF3FB3E4-6837-4D1E-AF67-C61D2E48D16B}" type="pres">
      <dgm:prSet presAssocID="{46292D1D-9592-437B-B93B-AA7A6D605B3B}" presName="parentText" presStyleLbl="alignNode1" presStyleIdx="4" presStyleCnt="6">
        <dgm:presLayoutVars>
          <dgm:chMax val="1"/>
          <dgm:bulletEnabled val="1"/>
        </dgm:presLayoutVars>
      </dgm:prSet>
      <dgm:spPr/>
    </dgm:pt>
    <dgm:pt modelId="{077A221D-2FAF-46CD-9316-EBB6464DEA95}" type="pres">
      <dgm:prSet presAssocID="{46292D1D-9592-437B-B93B-AA7A6D605B3B}" presName="descendantText" presStyleLbl="alignAcc1" presStyleIdx="4" presStyleCnt="6">
        <dgm:presLayoutVars>
          <dgm:bulletEnabled val="1"/>
        </dgm:presLayoutVars>
      </dgm:prSet>
      <dgm:spPr/>
    </dgm:pt>
    <dgm:pt modelId="{94A69F93-2CA3-40DB-A9B7-F265FC5BB48D}" type="pres">
      <dgm:prSet presAssocID="{956380EE-2DFF-4B18-AB03-F0A698B1B6A1}" presName="sp" presStyleCnt="0"/>
      <dgm:spPr/>
    </dgm:pt>
    <dgm:pt modelId="{14EBA54A-31E8-41DA-A968-B91261998457}" type="pres">
      <dgm:prSet presAssocID="{B42DAB08-405E-4B8D-92BF-1A6065A11BB5}" presName="composite" presStyleCnt="0"/>
      <dgm:spPr/>
    </dgm:pt>
    <dgm:pt modelId="{E0147330-401D-4366-B35E-CCE2A0F56F80}" type="pres">
      <dgm:prSet presAssocID="{B42DAB08-405E-4B8D-92BF-1A6065A11BB5}" presName="parentText" presStyleLbl="alignNode1" presStyleIdx="5" presStyleCnt="6">
        <dgm:presLayoutVars>
          <dgm:chMax val="1"/>
          <dgm:bulletEnabled val="1"/>
        </dgm:presLayoutVars>
      </dgm:prSet>
      <dgm:spPr/>
    </dgm:pt>
    <dgm:pt modelId="{268D2EE6-A983-4AA9-B293-AB0749CDF755}" type="pres">
      <dgm:prSet presAssocID="{B42DAB08-405E-4B8D-92BF-1A6065A11BB5}" presName="descendantText" presStyleLbl="alignAcc1" presStyleIdx="5" presStyleCnt="6">
        <dgm:presLayoutVars>
          <dgm:bulletEnabled val="1"/>
        </dgm:presLayoutVars>
      </dgm:prSet>
      <dgm:spPr/>
    </dgm:pt>
  </dgm:ptLst>
  <dgm:cxnLst>
    <dgm:cxn modelId="{2E753301-0FA5-46EC-A8F1-7D2D9FDD43E7}" srcId="{2DD52218-7704-4A11-AFDF-D4040D878BEA}" destId="{F4FD907E-7A90-4707-8778-D8474E730841}" srcOrd="1" destOrd="0" parTransId="{FC03DBF1-DBC7-4CC0-9AD9-5BDC60695EE0}" sibTransId="{4051406D-38F3-4764-8E13-61CFDD634884}"/>
    <dgm:cxn modelId="{12D6750C-8942-423C-B560-7EB6178194A5}" type="presOf" srcId="{2A396FA7-5D0B-4411-AD8B-CCED1CA581DD}" destId="{0989C048-F049-4D1A-823F-6CAFB1B8AAE3}" srcOrd="0" destOrd="0" presId="urn:microsoft.com/office/officeart/2005/8/layout/chevron2"/>
    <dgm:cxn modelId="{33BEE210-E837-450C-B22E-EA7E560A948F}" srcId="{AE4CD2C8-7923-4081-B822-7FADCA2219B8}" destId="{66141A46-8966-4AE6-9184-011FE344054A}" srcOrd="0" destOrd="0" parTransId="{BA151906-89A2-499D-A141-51803D13A617}" sibTransId="{4F14322B-8B8C-4203-81BF-098F79381A6E}"/>
    <dgm:cxn modelId="{DD22A425-1ACC-4AE2-9EDF-065360456C47}" type="presOf" srcId="{340E1811-DDDE-487F-BE40-952EACEBAAE1}" destId="{268D2EE6-A983-4AA9-B293-AB0749CDF755}" srcOrd="0" destOrd="0" presId="urn:microsoft.com/office/officeart/2005/8/layout/chevron2"/>
    <dgm:cxn modelId="{D0DCE032-0C53-464D-8942-4A47059EA5DD}" srcId="{37B4B426-4FFA-45B7-BC53-606F40D5B390}" destId="{2A396FA7-5D0B-4411-AD8B-CCED1CA581DD}" srcOrd="0" destOrd="0" parTransId="{29273853-D0EE-4D3E-8EBA-F4266E1F21F2}" sibTransId="{146E5587-4B0A-4F22-BED5-88D91BF10995}"/>
    <dgm:cxn modelId="{76F98A38-A4C7-4CAF-8690-532E25B848E0}" type="presOf" srcId="{2DD52218-7704-4A11-AFDF-D4040D878BEA}" destId="{70252E33-39B9-46DD-8F4E-BF48EE2554D8}" srcOrd="0" destOrd="0" presId="urn:microsoft.com/office/officeart/2005/8/layout/chevron2"/>
    <dgm:cxn modelId="{3E537661-CFA4-4FC7-9DC4-6534C703FADB}" srcId="{2A396FA7-5D0B-4411-AD8B-CCED1CA581DD}" destId="{5156EFCC-5EF1-47DF-8E7C-E2A869C5372B}" srcOrd="0" destOrd="0" parTransId="{E4403695-211B-4307-B055-929EA9BD89D6}" sibTransId="{C414DB20-765F-4C6B-A13F-99906EDEC088}"/>
    <dgm:cxn modelId="{AE6FC941-BCFF-41E3-877A-F3C7CBC34E68}" type="presOf" srcId="{B11EADD5-55D7-4B3C-BAFE-A27E87C4AA53}" destId="{4E243AB6-7F88-439B-B1D8-B1033DB57A5A}" srcOrd="0" destOrd="1" presId="urn:microsoft.com/office/officeart/2005/8/layout/chevron2"/>
    <dgm:cxn modelId="{2C364169-E414-41C0-816E-93DF5689FE92}" type="presOf" srcId="{46292D1D-9592-437B-B93B-AA7A6D605B3B}" destId="{EF3FB3E4-6837-4D1E-AF67-C61D2E48D16B}" srcOrd="0" destOrd="0" presId="urn:microsoft.com/office/officeart/2005/8/layout/chevron2"/>
    <dgm:cxn modelId="{9357F379-7A42-41D4-BD5F-56EA42004300}" type="presOf" srcId="{5156EFCC-5EF1-47DF-8E7C-E2A869C5372B}" destId="{907556D8-0053-4388-B4D5-3EE7507AE3E9}" srcOrd="0" destOrd="0" presId="urn:microsoft.com/office/officeart/2005/8/layout/chevron2"/>
    <dgm:cxn modelId="{861CF484-EA7D-476F-806A-FB102CB13748}" type="presOf" srcId="{260B4BA8-8E07-41B4-BB6F-24EBA652BFB5}" destId="{C00CE4B6-7387-40A5-B705-D9E324A101F8}" srcOrd="0" destOrd="0" presId="urn:microsoft.com/office/officeart/2005/8/layout/chevron2"/>
    <dgm:cxn modelId="{BC23E295-0417-4C33-A6CA-449B9D15665F}" srcId="{37B4B426-4FFA-45B7-BC53-606F40D5B390}" destId="{0EA38C0C-95F4-4C45-B472-85FA64F985C1}" srcOrd="2" destOrd="0" parTransId="{90174B12-3E4F-4E65-8C9B-AF434C88712C}" sibTransId="{51FE42AD-DD2C-456C-819C-F0AAC0D03385}"/>
    <dgm:cxn modelId="{479CE595-3DF3-4210-A0FE-C9C9E0AB28DC}" srcId="{37B4B426-4FFA-45B7-BC53-606F40D5B390}" destId="{B42DAB08-405E-4B8D-92BF-1A6065A11BB5}" srcOrd="5" destOrd="0" parTransId="{33E1843E-1B97-4CD8-8475-73C428508720}" sibTransId="{A4DF02C7-1EAC-4B6C-97A2-CA7343CF8C31}"/>
    <dgm:cxn modelId="{D2494B99-368F-4C5B-898C-958A59A837F4}" type="presOf" srcId="{F4FD907E-7A90-4707-8778-D8474E730841}" destId="{4306AF4F-BE31-4E50-A586-5408343E33B5}" srcOrd="0" destOrd="1" presId="urn:microsoft.com/office/officeart/2005/8/layout/chevron2"/>
    <dgm:cxn modelId="{DBC9049E-BE9C-4081-8A5A-80EF47CFDCDE}" type="presOf" srcId="{37B4B426-4FFA-45B7-BC53-606F40D5B390}" destId="{D2AE8EA4-6F38-4543-B519-69B6C2A99B0D}" srcOrd="0" destOrd="0" presId="urn:microsoft.com/office/officeart/2005/8/layout/chevron2"/>
    <dgm:cxn modelId="{0C2523A0-FFD4-4DEA-BA66-A3CF4CC553BC}" srcId="{B42DAB08-405E-4B8D-92BF-1A6065A11BB5}" destId="{340E1811-DDDE-487F-BE40-952EACEBAAE1}" srcOrd="0" destOrd="0" parTransId="{03DE9237-8B4E-4150-993F-0216854E7A77}" sibTransId="{2C7B0C93-39B7-4F9F-AB06-D5529D2B9B4D}"/>
    <dgm:cxn modelId="{B18F3AA5-AD4B-420E-9662-9AF0704DB174}" srcId="{37B4B426-4FFA-45B7-BC53-606F40D5B390}" destId="{2DD52218-7704-4A11-AFDF-D4040D878BEA}" srcOrd="1" destOrd="0" parTransId="{D76326E9-58E4-40D6-8466-EE1C7ED84457}" sibTransId="{B51DAEE8-A4A0-40AB-A859-79887C62AB4C}"/>
    <dgm:cxn modelId="{4181AEB3-8023-417F-85B6-974839B0682D}" srcId="{37B4B426-4FFA-45B7-BC53-606F40D5B390}" destId="{AE4CD2C8-7923-4081-B822-7FADCA2219B8}" srcOrd="3" destOrd="0" parTransId="{0B74BA2B-A3DF-4006-9E06-A58D11CBC50A}" sibTransId="{FD2BB930-27DB-49A2-B9F3-4E57F69B7A4A}"/>
    <dgm:cxn modelId="{1FAA4EC0-89E2-4B0E-866F-A394BAB9C25F}" type="presOf" srcId="{1DDC3842-F83E-446E-AB05-E2C82D52CE11}" destId="{077A221D-2FAF-46CD-9316-EBB6464DEA95}" srcOrd="0" destOrd="0" presId="urn:microsoft.com/office/officeart/2005/8/layout/chevron2"/>
    <dgm:cxn modelId="{414D5BC4-70C8-4D18-B3A5-F680671E6640}" srcId="{2DD52218-7704-4A11-AFDF-D4040D878BEA}" destId="{B2824E41-46AB-4B58-8AE5-216D6B0C0BBB}" srcOrd="0" destOrd="0" parTransId="{730084E1-B5C9-4500-BB91-C428C8A88F65}" sibTransId="{ADB4626B-094A-4556-986B-A2612576BA00}"/>
    <dgm:cxn modelId="{C9735BC8-86A0-4AB4-AD0A-6686BCB79286}" srcId="{AE4CD2C8-7923-4081-B822-7FADCA2219B8}" destId="{B11EADD5-55D7-4B3C-BAFE-A27E87C4AA53}" srcOrd="1" destOrd="0" parTransId="{6A0DA1F9-9071-4ED5-83CF-930B701C7E12}" sibTransId="{87846878-F72C-4B56-9F86-B02A8487C7FC}"/>
    <dgm:cxn modelId="{4DE3CAD7-555F-481D-B864-8E09EB7B5FF2}" srcId="{0EA38C0C-95F4-4C45-B472-85FA64F985C1}" destId="{260B4BA8-8E07-41B4-BB6F-24EBA652BFB5}" srcOrd="0" destOrd="0" parTransId="{BFC64E81-DBCF-4207-8A5A-146C229B8B8C}" sibTransId="{A73CFE29-189B-4359-9385-FED996E09606}"/>
    <dgm:cxn modelId="{CC79F7D9-2015-43F3-AA5A-6CF61378C1A5}" type="presOf" srcId="{0EA38C0C-95F4-4C45-B472-85FA64F985C1}" destId="{E515CBFC-205E-453D-96D3-98BF1A684755}" srcOrd="0" destOrd="0" presId="urn:microsoft.com/office/officeart/2005/8/layout/chevron2"/>
    <dgm:cxn modelId="{8B699BDE-64B0-4E08-970E-F1DAD1B69324}" type="presOf" srcId="{B42DAB08-405E-4B8D-92BF-1A6065A11BB5}" destId="{E0147330-401D-4366-B35E-CCE2A0F56F80}" srcOrd="0" destOrd="0" presId="urn:microsoft.com/office/officeart/2005/8/layout/chevron2"/>
    <dgm:cxn modelId="{FE5D39DF-45A3-4162-836B-9C08A4986F0F}" type="presOf" srcId="{AE4CD2C8-7923-4081-B822-7FADCA2219B8}" destId="{87C43943-C044-42F1-BA24-13627D626BD9}" srcOrd="0" destOrd="0" presId="urn:microsoft.com/office/officeart/2005/8/layout/chevron2"/>
    <dgm:cxn modelId="{90461FE1-82C0-4AD4-A4FC-B0FEDB7091C0}" srcId="{46292D1D-9592-437B-B93B-AA7A6D605B3B}" destId="{1DDC3842-F83E-446E-AB05-E2C82D52CE11}" srcOrd="0" destOrd="0" parTransId="{371D954E-7C22-44F0-8297-4094DAE5F049}" sibTransId="{6B1C21D7-AB7D-4201-99DE-296B9F34240D}"/>
    <dgm:cxn modelId="{70EF18E2-E239-4173-8AB2-0AA0150FB81F}" srcId="{37B4B426-4FFA-45B7-BC53-606F40D5B390}" destId="{46292D1D-9592-437B-B93B-AA7A6D605B3B}" srcOrd="4" destOrd="0" parTransId="{D5B2B30E-1878-4DDD-BC0E-0A6EF990359C}" sibTransId="{956380EE-2DFF-4B18-AB03-F0A698B1B6A1}"/>
    <dgm:cxn modelId="{91DBD3ED-AC60-44FC-A931-9BC5F71EDBEF}" type="presOf" srcId="{B2824E41-46AB-4B58-8AE5-216D6B0C0BBB}" destId="{4306AF4F-BE31-4E50-A586-5408343E33B5}" srcOrd="0" destOrd="0" presId="urn:microsoft.com/office/officeart/2005/8/layout/chevron2"/>
    <dgm:cxn modelId="{4A7FC4F5-1A38-48AE-A2D7-34AA9CBD6FE4}" type="presOf" srcId="{66141A46-8966-4AE6-9184-011FE344054A}" destId="{4E243AB6-7F88-439B-B1D8-B1033DB57A5A}" srcOrd="0" destOrd="0" presId="urn:microsoft.com/office/officeart/2005/8/layout/chevron2"/>
    <dgm:cxn modelId="{F23578CC-CFFA-4CD6-A27D-EDD7A3F79933}" type="presParOf" srcId="{D2AE8EA4-6F38-4543-B519-69B6C2A99B0D}" destId="{82A32839-94E1-49D6-A23F-E027DA9D9FB7}" srcOrd="0" destOrd="0" presId="urn:microsoft.com/office/officeart/2005/8/layout/chevron2"/>
    <dgm:cxn modelId="{52C4ED10-DCC1-4A94-8505-4DA9B05C9D2E}" type="presParOf" srcId="{82A32839-94E1-49D6-A23F-E027DA9D9FB7}" destId="{0989C048-F049-4D1A-823F-6CAFB1B8AAE3}" srcOrd="0" destOrd="0" presId="urn:microsoft.com/office/officeart/2005/8/layout/chevron2"/>
    <dgm:cxn modelId="{42D4B1BF-0611-4726-B992-03291FDDF93A}" type="presParOf" srcId="{82A32839-94E1-49D6-A23F-E027DA9D9FB7}" destId="{907556D8-0053-4388-B4D5-3EE7507AE3E9}" srcOrd="1" destOrd="0" presId="urn:microsoft.com/office/officeart/2005/8/layout/chevron2"/>
    <dgm:cxn modelId="{2DEBF6E6-4559-4A5A-9C70-B5915E7E0676}" type="presParOf" srcId="{D2AE8EA4-6F38-4543-B519-69B6C2A99B0D}" destId="{2F6072A7-8541-4A0E-AF75-5C4D6D57F2E9}" srcOrd="1" destOrd="0" presId="urn:microsoft.com/office/officeart/2005/8/layout/chevron2"/>
    <dgm:cxn modelId="{C6815267-2256-4341-90A6-0CB27D5F8171}" type="presParOf" srcId="{D2AE8EA4-6F38-4543-B519-69B6C2A99B0D}" destId="{279F2FDF-94FE-4C98-9123-448C288BE45B}" srcOrd="2" destOrd="0" presId="urn:microsoft.com/office/officeart/2005/8/layout/chevron2"/>
    <dgm:cxn modelId="{EA9D9E27-6B9B-4E72-8F4A-0ED8B59A8BAE}" type="presParOf" srcId="{279F2FDF-94FE-4C98-9123-448C288BE45B}" destId="{70252E33-39B9-46DD-8F4E-BF48EE2554D8}" srcOrd="0" destOrd="0" presId="urn:microsoft.com/office/officeart/2005/8/layout/chevron2"/>
    <dgm:cxn modelId="{43FCCED9-F7A0-4268-96E2-C9CA2FF4F420}" type="presParOf" srcId="{279F2FDF-94FE-4C98-9123-448C288BE45B}" destId="{4306AF4F-BE31-4E50-A586-5408343E33B5}" srcOrd="1" destOrd="0" presId="urn:microsoft.com/office/officeart/2005/8/layout/chevron2"/>
    <dgm:cxn modelId="{834CB335-D062-4FBB-BE55-7055BB50FE23}" type="presParOf" srcId="{D2AE8EA4-6F38-4543-B519-69B6C2A99B0D}" destId="{B5BF9927-0506-4702-BF2F-6BB6EA69A6D0}" srcOrd="3" destOrd="0" presId="urn:microsoft.com/office/officeart/2005/8/layout/chevron2"/>
    <dgm:cxn modelId="{424CF3BA-9884-4752-8280-996413BBE93E}" type="presParOf" srcId="{D2AE8EA4-6F38-4543-B519-69B6C2A99B0D}" destId="{2EAA1C77-BCDD-4DE6-B521-15EF376C6317}" srcOrd="4" destOrd="0" presId="urn:microsoft.com/office/officeart/2005/8/layout/chevron2"/>
    <dgm:cxn modelId="{7ABFB893-D5C8-4331-A0CC-7CFED62B1FBC}" type="presParOf" srcId="{2EAA1C77-BCDD-4DE6-B521-15EF376C6317}" destId="{E515CBFC-205E-453D-96D3-98BF1A684755}" srcOrd="0" destOrd="0" presId="urn:microsoft.com/office/officeart/2005/8/layout/chevron2"/>
    <dgm:cxn modelId="{4FD25671-10EC-443B-A53E-276E19C6F298}" type="presParOf" srcId="{2EAA1C77-BCDD-4DE6-B521-15EF376C6317}" destId="{C00CE4B6-7387-40A5-B705-D9E324A101F8}" srcOrd="1" destOrd="0" presId="urn:microsoft.com/office/officeart/2005/8/layout/chevron2"/>
    <dgm:cxn modelId="{2EDF6DF9-E2DC-4853-81AA-9D1B5B4446ED}" type="presParOf" srcId="{D2AE8EA4-6F38-4543-B519-69B6C2A99B0D}" destId="{75DDAD1F-086C-4788-85B8-78D25A180212}" srcOrd="5" destOrd="0" presId="urn:microsoft.com/office/officeart/2005/8/layout/chevron2"/>
    <dgm:cxn modelId="{D0A50BEB-519B-4DB3-B888-1D11A760B9B3}" type="presParOf" srcId="{D2AE8EA4-6F38-4543-B519-69B6C2A99B0D}" destId="{471A16E5-7A48-4102-B0FB-0C354CFAB50A}" srcOrd="6" destOrd="0" presId="urn:microsoft.com/office/officeart/2005/8/layout/chevron2"/>
    <dgm:cxn modelId="{F2898536-C1C3-4031-9028-2489AC8028C0}" type="presParOf" srcId="{471A16E5-7A48-4102-B0FB-0C354CFAB50A}" destId="{87C43943-C044-42F1-BA24-13627D626BD9}" srcOrd="0" destOrd="0" presId="urn:microsoft.com/office/officeart/2005/8/layout/chevron2"/>
    <dgm:cxn modelId="{D7989438-1175-45A7-B170-5B281F4DADCB}" type="presParOf" srcId="{471A16E5-7A48-4102-B0FB-0C354CFAB50A}" destId="{4E243AB6-7F88-439B-B1D8-B1033DB57A5A}" srcOrd="1" destOrd="0" presId="urn:microsoft.com/office/officeart/2005/8/layout/chevron2"/>
    <dgm:cxn modelId="{6D5221AC-67E4-48DF-9CF4-79D3AA03BF62}" type="presParOf" srcId="{D2AE8EA4-6F38-4543-B519-69B6C2A99B0D}" destId="{5B01BBDB-DC83-4135-9CCB-988038289D8C}" srcOrd="7" destOrd="0" presId="urn:microsoft.com/office/officeart/2005/8/layout/chevron2"/>
    <dgm:cxn modelId="{9165993D-4FF8-46B8-B856-F513BEE5D4B2}" type="presParOf" srcId="{D2AE8EA4-6F38-4543-B519-69B6C2A99B0D}" destId="{72E467C1-8651-4715-AB02-92C940EED97E}" srcOrd="8" destOrd="0" presId="urn:microsoft.com/office/officeart/2005/8/layout/chevron2"/>
    <dgm:cxn modelId="{B510E8B9-E4C5-417A-986B-A464B7089886}" type="presParOf" srcId="{72E467C1-8651-4715-AB02-92C940EED97E}" destId="{EF3FB3E4-6837-4D1E-AF67-C61D2E48D16B}" srcOrd="0" destOrd="0" presId="urn:microsoft.com/office/officeart/2005/8/layout/chevron2"/>
    <dgm:cxn modelId="{F0127004-F443-452F-AB02-2F473041AA3D}" type="presParOf" srcId="{72E467C1-8651-4715-AB02-92C940EED97E}" destId="{077A221D-2FAF-46CD-9316-EBB6464DEA95}" srcOrd="1" destOrd="0" presId="urn:microsoft.com/office/officeart/2005/8/layout/chevron2"/>
    <dgm:cxn modelId="{BEB8C23C-C2D4-4787-A399-0F8C95B8EB94}" type="presParOf" srcId="{D2AE8EA4-6F38-4543-B519-69B6C2A99B0D}" destId="{94A69F93-2CA3-40DB-A9B7-F265FC5BB48D}" srcOrd="9" destOrd="0" presId="urn:microsoft.com/office/officeart/2005/8/layout/chevron2"/>
    <dgm:cxn modelId="{2EA60BDA-8ECC-42E0-BF68-17736E9F3CCB}" type="presParOf" srcId="{D2AE8EA4-6F38-4543-B519-69B6C2A99B0D}" destId="{14EBA54A-31E8-41DA-A968-B91261998457}" srcOrd="10" destOrd="0" presId="urn:microsoft.com/office/officeart/2005/8/layout/chevron2"/>
    <dgm:cxn modelId="{7719E634-9B4F-4629-A31D-51929367D0AC}" type="presParOf" srcId="{14EBA54A-31E8-41DA-A968-B91261998457}" destId="{E0147330-401D-4366-B35E-CCE2A0F56F80}" srcOrd="0" destOrd="0" presId="urn:microsoft.com/office/officeart/2005/8/layout/chevron2"/>
    <dgm:cxn modelId="{B15CC19C-11E6-45B9-8B89-33D943EE00A1}" type="presParOf" srcId="{14EBA54A-31E8-41DA-A968-B91261998457}" destId="{268D2EE6-A983-4AA9-B293-AB0749CDF75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37B4B426-4FFA-45B7-BC53-606F40D5B39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ZA"/>
        </a:p>
      </dgm:t>
    </dgm:pt>
    <dgm:pt modelId="{2A396FA7-5D0B-4411-AD8B-CCED1CA581DD}">
      <dgm:prSet phldrT="[Text]"/>
      <dgm:spPr>
        <a:solidFill>
          <a:srgbClr val="FFCCFF"/>
        </a:solidFill>
        <a:ln>
          <a:solidFill>
            <a:srgbClr val="FF99FF"/>
          </a:solidFill>
        </a:ln>
      </dgm:spPr>
      <dgm:t>
        <a:bodyPr/>
        <a:lstStyle/>
        <a:p>
          <a:r>
            <a:rPr lang="en-US" dirty="0"/>
            <a:t>A</a:t>
          </a:r>
          <a:endParaRPr lang="en-ZA" dirty="0"/>
        </a:p>
      </dgm:t>
    </dgm:pt>
    <dgm:pt modelId="{29273853-D0EE-4D3E-8EBA-F4266E1F21F2}" type="parTrans" cxnId="{D0DCE032-0C53-464D-8942-4A47059EA5DD}">
      <dgm:prSet/>
      <dgm:spPr/>
      <dgm:t>
        <a:bodyPr/>
        <a:lstStyle/>
        <a:p>
          <a:endParaRPr lang="en-ZA"/>
        </a:p>
      </dgm:t>
    </dgm:pt>
    <dgm:pt modelId="{146E5587-4B0A-4F22-BED5-88D91BF10995}" type="sibTrans" cxnId="{D0DCE032-0C53-464D-8942-4A47059EA5DD}">
      <dgm:prSet/>
      <dgm:spPr/>
      <dgm:t>
        <a:bodyPr/>
        <a:lstStyle/>
        <a:p>
          <a:endParaRPr lang="en-ZA"/>
        </a:p>
      </dgm:t>
    </dgm:pt>
    <dgm:pt modelId="{5156EFCC-5EF1-47DF-8E7C-E2A869C5372B}">
      <dgm:prSet phldrT="[Text]" custT="1"/>
      <dgm:spPr>
        <a:ln>
          <a:solidFill>
            <a:srgbClr val="FF99FF"/>
          </a:solidFill>
        </a:ln>
      </dgm:spPr>
      <dgm:t>
        <a:bodyPr/>
        <a:lstStyle/>
        <a:p>
          <a:r>
            <a:rPr lang="en-ZA" sz="1200" dirty="0">
              <a:ea typeface="Times New Roman" panose="02020603050405020304" pitchFamily="18" charset="0"/>
              <a:cs typeface="Times New Roman" panose="02020603050405020304" pitchFamily="18" charset="0"/>
            </a:rPr>
            <a:t>Social workers rendering services to child headed households should receive training on the Children’s Act 41 of 2007 on a regular basis</a:t>
          </a:r>
          <a:r>
            <a:rPr lang="en-ZA" sz="1800" dirty="0">
              <a:ea typeface="Times New Roman" panose="02020603050405020304" pitchFamily="18" charset="0"/>
              <a:cs typeface="Times New Roman" panose="02020603050405020304" pitchFamily="18" charset="0"/>
            </a:rPr>
            <a:t>.</a:t>
          </a:r>
          <a:endParaRPr lang="en-ZA" sz="1800" b="1" dirty="0">
            <a:effectLst>
              <a:outerShdw blurRad="38100" dist="38100" dir="2700000" algn="tl">
                <a:srgbClr val="000000">
                  <a:alpha val="43137"/>
                </a:srgbClr>
              </a:outerShdw>
            </a:effectLst>
          </a:endParaRPr>
        </a:p>
      </dgm:t>
    </dgm:pt>
    <dgm:pt modelId="{E4403695-211B-4307-B055-929EA9BD89D6}" type="parTrans" cxnId="{3E537661-CFA4-4FC7-9DC4-6534C703FADB}">
      <dgm:prSet/>
      <dgm:spPr/>
      <dgm:t>
        <a:bodyPr/>
        <a:lstStyle/>
        <a:p>
          <a:endParaRPr lang="en-ZA"/>
        </a:p>
      </dgm:t>
    </dgm:pt>
    <dgm:pt modelId="{C414DB20-765F-4C6B-A13F-99906EDEC088}" type="sibTrans" cxnId="{3E537661-CFA4-4FC7-9DC4-6534C703FADB}">
      <dgm:prSet/>
      <dgm:spPr/>
      <dgm:t>
        <a:bodyPr/>
        <a:lstStyle/>
        <a:p>
          <a:endParaRPr lang="en-ZA"/>
        </a:p>
      </dgm:t>
    </dgm:pt>
    <dgm:pt modelId="{2DD52218-7704-4A11-AFDF-D4040D878BEA}">
      <dgm:prSet/>
      <dgm:spPr>
        <a:solidFill>
          <a:srgbClr val="CC99FF"/>
        </a:solidFill>
        <a:ln>
          <a:solidFill>
            <a:srgbClr val="CC99FF"/>
          </a:solidFill>
        </a:ln>
      </dgm:spPr>
      <dgm:t>
        <a:bodyPr/>
        <a:lstStyle/>
        <a:p>
          <a:r>
            <a:rPr lang="en-US" dirty="0"/>
            <a:t>1</a:t>
          </a:r>
          <a:endParaRPr lang="en-ZA" dirty="0"/>
        </a:p>
      </dgm:t>
    </dgm:pt>
    <dgm:pt modelId="{D76326E9-58E4-40D6-8466-EE1C7ED84457}" type="parTrans" cxnId="{B18F3AA5-AD4B-420E-9662-9AF0704DB174}">
      <dgm:prSet/>
      <dgm:spPr/>
      <dgm:t>
        <a:bodyPr/>
        <a:lstStyle/>
        <a:p>
          <a:endParaRPr lang="en-ZA"/>
        </a:p>
      </dgm:t>
    </dgm:pt>
    <dgm:pt modelId="{B51DAEE8-A4A0-40AB-A859-79887C62AB4C}" type="sibTrans" cxnId="{B18F3AA5-AD4B-420E-9662-9AF0704DB174}">
      <dgm:prSet/>
      <dgm:spPr/>
      <dgm:t>
        <a:bodyPr/>
        <a:lstStyle/>
        <a:p>
          <a:endParaRPr lang="en-ZA"/>
        </a:p>
      </dgm:t>
    </dgm:pt>
    <dgm:pt modelId="{0EA38C0C-95F4-4C45-B472-85FA64F985C1}">
      <dgm:prSet/>
      <dgm:spPr>
        <a:solidFill>
          <a:srgbClr val="9900CC"/>
        </a:solidFill>
        <a:ln>
          <a:solidFill>
            <a:srgbClr val="9900CC"/>
          </a:solidFill>
        </a:ln>
      </dgm:spPr>
      <dgm:t>
        <a:bodyPr/>
        <a:lstStyle/>
        <a:p>
          <a:r>
            <a:rPr lang="en-US" dirty="0"/>
            <a:t>2</a:t>
          </a:r>
          <a:endParaRPr lang="en-ZA" dirty="0"/>
        </a:p>
      </dgm:t>
    </dgm:pt>
    <dgm:pt modelId="{90174B12-3E4F-4E65-8C9B-AF434C88712C}" type="parTrans" cxnId="{BC23E295-0417-4C33-A6CA-449B9D15665F}">
      <dgm:prSet/>
      <dgm:spPr/>
      <dgm:t>
        <a:bodyPr/>
        <a:lstStyle/>
        <a:p>
          <a:endParaRPr lang="en-ZA"/>
        </a:p>
      </dgm:t>
    </dgm:pt>
    <dgm:pt modelId="{51FE42AD-DD2C-456C-819C-F0AAC0D03385}" type="sibTrans" cxnId="{BC23E295-0417-4C33-A6CA-449B9D15665F}">
      <dgm:prSet/>
      <dgm:spPr/>
      <dgm:t>
        <a:bodyPr/>
        <a:lstStyle/>
        <a:p>
          <a:endParaRPr lang="en-ZA"/>
        </a:p>
      </dgm:t>
    </dgm:pt>
    <dgm:pt modelId="{B2824E41-46AB-4B58-8AE5-216D6B0C0BBB}">
      <dgm:prSet/>
      <dgm:spPr>
        <a:ln>
          <a:solidFill>
            <a:srgbClr val="CC99FF"/>
          </a:solidFill>
        </a:ln>
      </dgm:spPr>
      <dgm:t>
        <a:bodyPr/>
        <a:lstStyle/>
        <a:p>
          <a:r>
            <a:rPr lang="en-ZA" dirty="0">
              <a:ea typeface="Times New Roman" panose="02020603050405020304" pitchFamily="18" charset="0"/>
              <a:cs typeface="Times New Roman" panose="02020603050405020304" pitchFamily="18" charset="0"/>
            </a:rPr>
            <a:t>The DSD should legally appoint supervising adults and train them regarding their daily responsibilities.</a:t>
          </a:r>
          <a:endParaRPr lang="en-ZA" dirty="0"/>
        </a:p>
      </dgm:t>
    </dgm:pt>
    <dgm:pt modelId="{730084E1-B5C9-4500-BB91-C428C8A88F65}" type="parTrans" cxnId="{414D5BC4-70C8-4D18-B3A5-F680671E6640}">
      <dgm:prSet/>
      <dgm:spPr/>
      <dgm:t>
        <a:bodyPr/>
        <a:lstStyle/>
        <a:p>
          <a:endParaRPr lang="en-ZA"/>
        </a:p>
      </dgm:t>
    </dgm:pt>
    <dgm:pt modelId="{ADB4626B-094A-4556-986B-A2612576BA00}" type="sibTrans" cxnId="{414D5BC4-70C8-4D18-B3A5-F680671E6640}">
      <dgm:prSet/>
      <dgm:spPr/>
      <dgm:t>
        <a:bodyPr/>
        <a:lstStyle/>
        <a:p>
          <a:endParaRPr lang="en-ZA"/>
        </a:p>
      </dgm:t>
    </dgm:pt>
    <dgm:pt modelId="{260B4BA8-8E07-41B4-BB6F-24EBA652BFB5}">
      <dgm:prSet/>
      <dgm:spPr>
        <a:ln>
          <a:solidFill>
            <a:srgbClr val="9900CC"/>
          </a:solidFill>
        </a:ln>
      </dgm:spPr>
      <dgm:t>
        <a:bodyPr/>
        <a:lstStyle/>
        <a:p>
          <a:r>
            <a:rPr lang="en-ZA" dirty="0">
              <a:ea typeface="Times New Roman" panose="02020603050405020304" pitchFamily="18" charset="0"/>
              <a:cs typeface="Times New Roman" panose="02020603050405020304" pitchFamily="18" charset="0"/>
            </a:rPr>
            <a:t>Funding of the child headed households, and programmes in the DSD and NPOs (like Home Based Care and Community Care centres) must increase and be areas of national interest.</a:t>
          </a:r>
          <a:endParaRPr lang="en-ZA" dirty="0"/>
        </a:p>
      </dgm:t>
    </dgm:pt>
    <dgm:pt modelId="{BFC64E81-DBCF-4207-8A5A-146C229B8B8C}" type="parTrans" cxnId="{4DE3CAD7-555F-481D-B864-8E09EB7B5FF2}">
      <dgm:prSet/>
      <dgm:spPr/>
      <dgm:t>
        <a:bodyPr/>
        <a:lstStyle/>
        <a:p>
          <a:endParaRPr lang="en-ZA"/>
        </a:p>
      </dgm:t>
    </dgm:pt>
    <dgm:pt modelId="{A73CFE29-189B-4359-9385-FED996E09606}" type="sibTrans" cxnId="{4DE3CAD7-555F-481D-B864-8E09EB7B5FF2}">
      <dgm:prSet/>
      <dgm:spPr/>
      <dgm:t>
        <a:bodyPr/>
        <a:lstStyle/>
        <a:p>
          <a:endParaRPr lang="en-ZA"/>
        </a:p>
      </dgm:t>
    </dgm:pt>
    <dgm:pt modelId="{AE4CD2C8-7923-4081-B822-7FADCA2219B8}">
      <dgm:prSet/>
      <dgm:spPr>
        <a:solidFill>
          <a:srgbClr val="7030A0"/>
        </a:solidFill>
        <a:ln>
          <a:solidFill>
            <a:srgbClr val="9900CC"/>
          </a:solidFill>
        </a:ln>
      </dgm:spPr>
      <dgm:t>
        <a:bodyPr/>
        <a:lstStyle/>
        <a:p>
          <a:r>
            <a:rPr lang="en-US" dirty="0"/>
            <a:t>3</a:t>
          </a:r>
          <a:endParaRPr lang="en-ZA" dirty="0"/>
        </a:p>
      </dgm:t>
    </dgm:pt>
    <dgm:pt modelId="{0B74BA2B-A3DF-4006-9E06-A58D11CBC50A}" type="parTrans" cxnId="{4181AEB3-8023-417F-85B6-974839B0682D}">
      <dgm:prSet/>
      <dgm:spPr/>
      <dgm:t>
        <a:bodyPr/>
        <a:lstStyle/>
        <a:p>
          <a:endParaRPr lang="en-ZA"/>
        </a:p>
      </dgm:t>
    </dgm:pt>
    <dgm:pt modelId="{FD2BB930-27DB-49A2-B9F3-4E57F69B7A4A}" type="sibTrans" cxnId="{4181AEB3-8023-417F-85B6-974839B0682D}">
      <dgm:prSet/>
      <dgm:spPr/>
      <dgm:t>
        <a:bodyPr/>
        <a:lstStyle/>
        <a:p>
          <a:endParaRPr lang="en-ZA"/>
        </a:p>
      </dgm:t>
    </dgm:pt>
    <dgm:pt modelId="{66141A46-8966-4AE6-9184-011FE344054A}">
      <dgm:prSet/>
      <dgm:spPr>
        <a:ln>
          <a:solidFill>
            <a:srgbClr val="800080"/>
          </a:solidFill>
        </a:ln>
      </dgm:spPr>
      <dgm:t>
        <a:bodyPr/>
        <a:lstStyle/>
        <a:p>
          <a:r>
            <a:rPr lang="en-ZA" dirty="0">
              <a:ea typeface="Times New Roman" panose="02020603050405020304" pitchFamily="18" charset="0"/>
              <a:cs typeface="Times New Roman" panose="02020603050405020304" pitchFamily="18" charset="0"/>
            </a:rPr>
            <a:t>Children in child headed households with special needs should receive proper care and appropriate therapeutic services</a:t>
          </a:r>
          <a:endParaRPr lang="en-ZA" dirty="0"/>
        </a:p>
      </dgm:t>
    </dgm:pt>
    <dgm:pt modelId="{BA151906-89A2-499D-A141-51803D13A617}" type="parTrans" cxnId="{33BEE210-E837-450C-B22E-EA7E560A948F}">
      <dgm:prSet/>
      <dgm:spPr/>
      <dgm:t>
        <a:bodyPr/>
        <a:lstStyle/>
        <a:p>
          <a:endParaRPr lang="en-ZA"/>
        </a:p>
      </dgm:t>
    </dgm:pt>
    <dgm:pt modelId="{4F14322B-8B8C-4203-81BF-098F79381A6E}" type="sibTrans" cxnId="{33BEE210-E837-450C-B22E-EA7E560A948F}">
      <dgm:prSet/>
      <dgm:spPr/>
      <dgm:t>
        <a:bodyPr/>
        <a:lstStyle/>
        <a:p>
          <a:endParaRPr lang="en-ZA"/>
        </a:p>
      </dgm:t>
    </dgm:pt>
    <dgm:pt modelId="{D2AE8EA4-6F38-4543-B519-69B6C2A99B0D}" type="pres">
      <dgm:prSet presAssocID="{37B4B426-4FFA-45B7-BC53-606F40D5B390}" presName="linearFlow" presStyleCnt="0">
        <dgm:presLayoutVars>
          <dgm:dir/>
          <dgm:animLvl val="lvl"/>
          <dgm:resizeHandles val="exact"/>
        </dgm:presLayoutVars>
      </dgm:prSet>
      <dgm:spPr/>
    </dgm:pt>
    <dgm:pt modelId="{82A32839-94E1-49D6-A23F-E027DA9D9FB7}" type="pres">
      <dgm:prSet presAssocID="{2A396FA7-5D0B-4411-AD8B-CCED1CA581DD}" presName="composite" presStyleCnt="0"/>
      <dgm:spPr/>
    </dgm:pt>
    <dgm:pt modelId="{0989C048-F049-4D1A-823F-6CAFB1B8AAE3}" type="pres">
      <dgm:prSet presAssocID="{2A396FA7-5D0B-4411-AD8B-CCED1CA581DD}" presName="parentText" presStyleLbl="alignNode1" presStyleIdx="0" presStyleCnt="4">
        <dgm:presLayoutVars>
          <dgm:chMax val="1"/>
          <dgm:bulletEnabled val="1"/>
        </dgm:presLayoutVars>
      </dgm:prSet>
      <dgm:spPr/>
    </dgm:pt>
    <dgm:pt modelId="{907556D8-0053-4388-B4D5-3EE7507AE3E9}" type="pres">
      <dgm:prSet presAssocID="{2A396FA7-5D0B-4411-AD8B-CCED1CA581DD}" presName="descendantText" presStyleLbl="alignAcc1" presStyleIdx="0" presStyleCnt="4">
        <dgm:presLayoutVars>
          <dgm:bulletEnabled val="1"/>
        </dgm:presLayoutVars>
      </dgm:prSet>
      <dgm:spPr/>
    </dgm:pt>
    <dgm:pt modelId="{2F6072A7-8541-4A0E-AF75-5C4D6D57F2E9}" type="pres">
      <dgm:prSet presAssocID="{146E5587-4B0A-4F22-BED5-88D91BF10995}" presName="sp" presStyleCnt="0"/>
      <dgm:spPr/>
    </dgm:pt>
    <dgm:pt modelId="{279F2FDF-94FE-4C98-9123-448C288BE45B}" type="pres">
      <dgm:prSet presAssocID="{2DD52218-7704-4A11-AFDF-D4040D878BEA}" presName="composite" presStyleCnt="0"/>
      <dgm:spPr/>
    </dgm:pt>
    <dgm:pt modelId="{70252E33-39B9-46DD-8F4E-BF48EE2554D8}" type="pres">
      <dgm:prSet presAssocID="{2DD52218-7704-4A11-AFDF-D4040D878BEA}" presName="parentText" presStyleLbl="alignNode1" presStyleIdx="1" presStyleCnt="4">
        <dgm:presLayoutVars>
          <dgm:chMax val="1"/>
          <dgm:bulletEnabled val="1"/>
        </dgm:presLayoutVars>
      </dgm:prSet>
      <dgm:spPr/>
    </dgm:pt>
    <dgm:pt modelId="{4306AF4F-BE31-4E50-A586-5408343E33B5}" type="pres">
      <dgm:prSet presAssocID="{2DD52218-7704-4A11-AFDF-D4040D878BEA}" presName="descendantText" presStyleLbl="alignAcc1" presStyleIdx="1" presStyleCnt="4">
        <dgm:presLayoutVars>
          <dgm:bulletEnabled val="1"/>
        </dgm:presLayoutVars>
      </dgm:prSet>
      <dgm:spPr/>
    </dgm:pt>
    <dgm:pt modelId="{B5BF9927-0506-4702-BF2F-6BB6EA69A6D0}" type="pres">
      <dgm:prSet presAssocID="{B51DAEE8-A4A0-40AB-A859-79887C62AB4C}" presName="sp" presStyleCnt="0"/>
      <dgm:spPr/>
    </dgm:pt>
    <dgm:pt modelId="{2EAA1C77-BCDD-4DE6-B521-15EF376C6317}" type="pres">
      <dgm:prSet presAssocID="{0EA38C0C-95F4-4C45-B472-85FA64F985C1}" presName="composite" presStyleCnt="0"/>
      <dgm:spPr/>
    </dgm:pt>
    <dgm:pt modelId="{E515CBFC-205E-453D-96D3-98BF1A684755}" type="pres">
      <dgm:prSet presAssocID="{0EA38C0C-95F4-4C45-B472-85FA64F985C1}" presName="parentText" presStyleLbl="alignNode1" presStyleIdx="2" presStyleCnt="4">
        <dgm:presLayoutVars>
          <dgm:chMax val="1"/>
          <dgm:bulletEnabled val="1"/>
        </dgm:presLayoutVars>
      </dgm:prSet>
      <dgm:spPr/>
    </dgm:pt>
    <dgm:pt modelId="{C00CE4B6-7387-40A5-B705-D9E324A101F8}" type="pres">
      <dgm:prSet presAssocID="{0EA38C0C-95F4-4C45-B472-85FA64F985C1}" presName="descendantText" presStyleLbl="alignAcc1" presStyleIdx="2" presStyleCnt="4">
        <dgm:presLayoutVars>
          <dgm:bulletEnabled val="1"/>
        </dgm:presLayoutVars>
      </dgm:prSet>
      <dgm:spPr/>
    </dgm:pt>
    <dgm:pt modelId="{75DDAD1F-086C-4788-85B8-78D25A180212}" type="pres">
      <dgm:prSet presAssocID="{51FE42AD-DD2C-456C-819C-F0AAC0D03385}" presName="sp" presStyleCnt="0"/>
      <dgm:spPr/>
    </dgm:pt>
    <dgm:pt modelId="{471A16E5-7A48-4102-B0FB-0C354CFAB50A}" type="pres">
      <dgm:prSet presAssocID="{AE4CD2C8-7923-4081-B822-7FADCA2219B8}" presName="composite" presStyleCnt="0"/>
      <dgm:spPr/>
    </dgm:pt>
    <dgm:pt modelId="{87C43943-C044-42F1-BA24-13627D626BD9}" type="pres">
      <dgm:prSet presAssocID="{AE4CD2C8-7923-4081-B822-7FADCA2219B8}" presName="parentText" presStyleLbl="alignNode1" presStyleIdx="3" presStyleCnt="4">
        <dgm:presLayoutVars>
          <dgm:chMax val="1"/>
          <dgm:bulletEnabled val="1"/>
        </dgm:presLayoutVars>
      </dgm:prSet>
      <dgm:spPr/>
    </dgm:pt>
    <dgm:pt modelId="{4E243AB6-7F88-439B-B1D8-B1033DB57A5A}" type="pres">
      <dgm:prSet presAssocID="{AE4CD2C8-7923-4081-B822-7FADCA2219B8}" presName="descendantText" presStyleLbl="alignAcc1" presStyleIdx="3" presStyleCnt="4">
        <dgm:presLayoutVars>
          <dgm:bulletEnabled val="1"/>
        </dgm:presLayoutVars>
      </dgm:prSet>
      <dgm:spPr/>
    </dgm:pt>
  </dgm:ptLst>
  <dgm:cxnLst>
    <dgm:cxn modelId="{33BEE210-E837-450C-B22E-EA7E560A948F}" srcId="{AE4CD2C8-7923-4081-B822-7FADCA2219B8}" destId="{66141A46-8966-4AE6-9184-011FE344054A}" srcOrd="0" destOrd="0" parTransId="{BA151906-89A2-499D-A141-51803D13A617}" sibTransId="{4F14322B-8B8C-4203-81BF-098F79381A6E}"/>
    <dgm:cxn modelId="{6B38AB15-8774-4081-8688-3FB2600E2BC4}" type="presOf" srcId="{2A396FA7-5D0B-4411-AD8B-CCED1CA581DD}" destId="{0989C048-F049-4D1A-823F-6CAFB1B8AAE3}" srcOrd="0" destOrd="0" presId="urn:microsoft.com/office/officeart/2005/8/layout/chevron2"/>
    <dgm:cxn modelId="{371E4E1A-87EC-43C2-937D-B46534E8A3E0}" type="presOf" srcId="{B2824E41-46AB-4B58-8AE5-216D6B0C0BBB}" destId="{4306AF4F-BE31-4E50-A586-5408343E33B5}" srcOrd="0" destOrd="0" presId="urn:microsoft.com/office/officeart/2005/8/layout/chevron2"/>
    <dgm:cxn modelId="{D0DCE032-0C53-464D-8942-4A47059EA5DD}" srcId="{37B4B426-4FFA-45B7-BC53-606F40D5B390}" destId="{2A396FA7-5D0B-4411-AD8B-CCED1CA581DD}" srcOrd="0" destOrd="0" parTransId="{29273853-D0EE-4D3E-8EBA-F4266E1F21F2}" sibTransId="{146E5587-4B0A-4F22-BED5-88D91BF10995}"/>
    <dgm:cxn modelId="{3E537661-CFA4-4FC7-9DC4-6534C703FADB}" srcId="{2A396FA7-5D0B-4411-AD8B-CCED1CA581DD}" destId="{5156EFCC-5EF1-47DF-8E7C-E2A869C5372B}" srcOrd="0" destOrd="0" parTransId="{E4403695-211B-4307-B055-929EA9BD89D6}" sibTransId="{C414DB20-765F-4C6B-A13F-99906EDEC088}"/>
    <dgm:cxn modelId="{EB441243-96F0-4666-818A-B18F4B0548A3}" type="presOf" srcId="{66141A46-8966-4AE6-9184-011FE344054A}" destId="{4E243AB6-7F88-439B-B1D8-B1033DB57A5A}" srcOrd="0" destOrd="0" presId="urn:microsoft.com/office/officeart/2005/8/layout/chevron2"/>
    <dgm:cxn modelId="{B3CA7073-04EC-4355-A864-7832F4E1BCF4}" type="presOf" srcId="{0EA38C0C-95F4-4C45-B472-85FA64F985C1}" destId="{E515CBFC-205E-453D-96D3-98BF1A684755}" srcOrd="0" destOrd="0" presId="urn:microsoft.com/office/officeart/2005/8/layout/chevron2"/>
    <dgm:cxn modelId="{FF09C056-17EF-4636-8EEF-0FB59440645F}" type="presOf" srcId="{260B4BA8-8E07-41B4-BB6F-24EBA652BFB5}" destId="{C00CE4B6-7387-40A5-B705-D9E324A101F8}" srcOrd="0" destOrd="0" presId="urn:microsoft.com/office/officeart/2005/8/layout/chevron2"/>
    <dgm:cxn modelId="{A3474957-BE9D-4DF3-85A1-1CD048629E15}" type="presOf" srcId="{AE4CD2C8-7923-4081-B822-7FADCA2219B8}" destId="{87C43943-C044-42F1-BA24-13627D626BD9}" srcOrd="0" destOrd="0" presId="urn:microsoft.com/office/officeart/2005/8/layout/chevron2"/>
    <dgm:cxn modelId="{DB801F93-C73F-4F91-BD3B-40873460743F}" type="presOf" srcId="{5156EFCC-5EF1-47DF-8E7C-E2A869C5372B}" destId="{907556D8-0053-4388-B4D5-3EE7507AE3E9}" srcOrd="0" destOrd="0" presId="urn:microsoft.com/office/officeart/2005/8/layout/chevron2"/>
    <dgm:cxn modelId="{BC23E295-0417-4C33-A6CA-449B9D15665F}" srcId="{37B4B426-4FFA-45B7-BC53-606F40D5B390}" destId="{0EA38C0C-95F4-4C45-B472-85FA64F985C1}" srcOrd="2" destOrd="0" parTransId="{90174B12-3E4F-4E65-8C9B-AF434C88712C}" sibTransId="{51FE42AD-DD2C-456C-819C-F0AAC0D03385}"/>
    <dgm:cxn modelId="{B18F3AA5-AD4B-420E-9662-9AF0704DB174}" srcId="{37B4B426-4FFA-45B7-BC53-606F40D5B390}" destId="{2DD52218-7704-4A11-AFDF-D4040D878BEA}" srcOrd="1" destOrd="0" parTransId="{D76326E9-58E4-40D6-8466-EE1C7ED84457}" sibTransId="{B51DAEE8-A4A0-40AB-A859-79887C62AB4C}"/>
    <dgm:cxn modelId="{A71A32AA-1A1A-4130-A04E-C1BD429D14FB}" type="presOf" srcId="{2DD52218-7704-4A11-AFDF-D4040D878BEA}" destId="{70252E33-39B9-46DD-8F4E-BF48EE2554D8}" srcOrd="0" destOrd="0" presId="urn:microsoft.com/office/officeart/2005/8/layout/chevron2"/>
    <dgm:cxn modelId="{8F02E5AB-754B-410F-80F1-38B2394D9508}" type="presOf" srcId="{37B4B426-4FFA-45B7-BC53-606F40D5B390}" destId="{D2AE8EA4-6F38-4543-B519-69B6C2A99B0D}" srcOrd="0" destOrd="0" presId="urn:microsoft.com/office/officeart/2005/8/layout/chevron2"/>
    <dgm:cxn modelId="{4181AEB3-8023-417F-85B6-974839B0682D}" srcId="{37B4B426-4FFA-45B7-BC53-606F40D5B390}" destId="{AE4CD2C8-7923-4081-B822-7FADCA2219B8}" srcOrd="3" destOrd="0" parTransId="{0B74BA2B-A3DF-4006-9E06-A58D11CBC50A}" sibTransId="{FD2BB930-27DB-49A2-B9F3-4E57F69B7A4A}"/>
    <dgm:cxn modelId="{414D5BC4-70C8-4D18-B3A5-F680671E6640}" srcId="{2DD52218-7704-4A11-AFDF-D4040D878BEA}" destId="{B2824E41-46AB-4B58-8AE5-216D6B0C0BBB}" srcOrd="0" destOrd="0" parTransId="{730084E1-B5C9-4500-BB91-C428C8A88F65}" sibTransId="{ADB4626B-094A-4556-986B-A2612576BA00}"/>
    <dgm:cxn modelId="{4DE3CAD7-555F-481D-B864-8E09EB7B5FF2}" srcId="{0EA38C0C-95F4-4C45-B472-85FA64F985C1}" destId="{260B4BA8-8E07-41B4-BB6F-24EBA652BFB5}" srcOrd="0" destOrd="0" parTransId="{BFC64E81-DBCF-4207-8A5A-146C229B8B8C}" sibTransId="{A73CFE29-189B-4359-9385-FED996E09606}"/>
    <dgm:cxn modelId="{C50B5898-507E-4493-984C-DABB24E69215}" type="presParOf" srcId="{D2AE8EA4-6F38-4543-B519-69B6C2A99B0D}" destId="{82A32839-94E1-49D6-A23F-E027DA9D9FB7}" srcOrd="0" destOrd="0" presId="urn:microsoft.com/office/officeart/2005/8/layout/chevron2"/>
    <dgm:cxn modelId="{32E2ADC2-40DA-46C2-9333-9CABA140CA71}" type="presParOf" srcId="{82A32839-94E1-49D6-A23F-E027DA9D9FB7}" destId="{0989C048-F049-4D1A-823F-6CAFB1B8AAE3}" srcOrd="0" destOrd="0" presId="urn:microsoft.com/office/officeart/2005/8/layout/chevron2"/>
    <dgm:cxn modelId="{B2D6EA61-EFAE-4E55-97B1-0753CF34D03B}" type="presParOf" srcId="{82A32839-94E1-49D6-A23F-E027DA9D9FB7}" destId="{907556D8-0053-4388-B4D5-3EE7507AE3E9}" srcOrd="1" destOrd="0" presId="urn:microsoft.com/office/officeart/2005/8/layout/chevron2"/>
    <dgm:cxn modelId="{12964A5F-30D9-44CB-BE5B-D91F0852B6EE}" type="presParOf" srcId="{D2AE8EA4-6F38-4543-B519-69B6C2A99B0D}" destId="{2F6072A7-8541-4A0E-AF75-5C4D6D57F2E9}" srcOrd="1" destOrd="0" presId="urn:microsoft.com/office/officeart/2005/8/layout/chevron2"/>
    <dgm:cxn modelId="{5CA5A424-9745-42E0-9B05-527281023F96}" type="presParOf" srcId="{D2AE8EA4-6F38-4543-B519-69B6C2A99B0D}" destId="{279F2FDF-94FE-4C98-9123-448C288BE45B}" srcOrd="2" destOrd="0" presId="urn:microsoft.com/office/officeart/2005/8/layout/chevron2"/>
    <dgm:cxn modelId="{32A2E1F5-F714-40EA-9049-F687FAD22AD6}" type="presParOf" srcId="{279F2FDF-94FE-4C98-9123-448C288BE45B}" destId="{70252E33-39B9-46DD-8F4E-BF48EE2554D8}" srcOrd="0" destOrd="0" presId="urn:microsoft.com/office/officeart/2005/8/layout/chevron2"/>
    <dgm:cxn modelId="{4F640CC0-F57E-4339-9A1B-22D50D2D930E}" type="presParOf" srcId="{279F2FDF-94FE-4C98-9123-448C288BE45B}" destId="{4306AF4F-BE31-4E50-A586-5408343E33B5}" srcOrd="1" destOrd="0" presId="urn:microsoft.com/office/officeart/2005/8/layout/chevron2"/>
    <dgm:cxn modelId="{D6E29656-94D2-45E8-A697-2D655DC55310}" type="presParOf" srcId="{D2AE8EA4-6F38-4543-B519-69B6C2A99B0D}" destId="{B5BF9927-0506-4702-BF2F-6BB6EA69A6D0}" srcOrd="3" destOrd="0" presId="urn:microsoft.com/office/officeart/2005/8/layout/chevron2"/>
    <dgm:cxn modelId="{23DF3F98-7AC3-42AA-9F92-D79C12385B87}" type="presParOf" srcId="{D2AE8EA4-6F38-4543-B519-69B6C2A99B0D}" destId="{2EAA1C77-BCDD-4DE6-B521-15EF376C6317}" srcOrd="4" destOrd="0" presId="urn:microsoft.com/office/officeart/2005/8/layout/chevron2"/>
    <dgm:cxn modelId="{FDACA4AE-EA42-4A28-BEC6-C3E4DF7F602B}" type="presParOf" srcId="{2EAA1C77-BCDD-4DE6-B521-15EF376C6317}" destId="{E515CBFC-205E-453D-96D3-98BF1A684755}" srcOrd="0" destOrd="0" presId="urn:microsoft.com/office/officeart/2005/8/layout/chevron2"/>
    <dgm:cxn modelId="{C2548D2A-ECC3-4022-99A2-62DFC6C50D49}" type="presParOf" srcId="{2EAA1C77-BCDD-4DE6-B521-15EF376C6317}" destId="{C00CE4B6-7387-40A5-B705-D9E324A101F8}" srcOrd="1" destOrd="0" presId="urn:microsoft.com/office/officeart/2005/8/layout/chevron2"/>
    <dgm:cxn modelId="{D66A7EBE-A109-4A01-99EF-FEFEDB89EE05}" type="presParOf" srcId="{D2AE8EA4-6F38-4543-B519-69B6C2A99B0D}" destId="{75DDAD1F-086C-4788-85B8-78D25A180212}" srcOrd="5" destOrd="0" presId="urn:microsoft.com/office/officeart/2005/8/layout/chevron2"/>
    <dgm:cxn modelId="{6D5FFED7-DB1E-496A-95B2-3673FAA05E3F}" type="presParOf" srcId="{D2AE8EA4-6F38-4543-B519-69B6C2A99B0D}" destId="{471A16E5-7A48-4102-B0FB-0C354CFAB50A}" srcOrd="6" destOrd="0" presId="urn:microsoft.com/office/officeart/2005/8/layout/chevron2"/>
    <dgm:cxn modelId="{AEDFECDF-262E-4541-A756-348B14B29972}" type="presParOf" srcId="{471A16E5-7A48-4102-B0FB-0C354CFAB50A}" destId="{87C43943-C044-42F1-BA24-13627D626BD9}" srcOrd="0" destOrd="0" presId="urn:microsoft.com/office/officeart/2005/8/layout/chevron2"/>
    <dgm:cxn modelId="{730BB09B-A7EB-42D0-951E-84749248FDFD}" type="presParOf" srcId="{471A16E5-7A48-4102-B0FB-0C354CFAB50A}" destId="{4E243AB6-7F88-439B-B1D8-B1033DB57A5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9C048-F049-4D1A-823F-6CAFB1B8AAE3}">
      <dsp:nvSpPr>
        <dsp:cNvPr id="0" name=""/>
        <dsp:cNvSpPr/>
      </dsp:nvSpPr>
      <dsp:spPr>
        <a:xfrm rot="5400000">
          <a:off x="-196271" y="222574"/>
          <a:ext cx="1308476" cy="915933"/>
        </a:xfrm>
        <a:prstGeom prst="chevron">
          <a:avLst/>
        </a:prstGeom>
        <a:solidFill>
          <a:srgbClr val="FFCCFF"/>
        </a:solidFill>
        <a:ln w="12700" cap="flat" cmpd="sng" algn="ctr">
          <a:solidFill>
            <a:srgbClr val="FF99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ZA" sz="1000" kern="1200" dirty="0">
              <a:solidFill>
                <a:schemeClr val="tx1"/>
              </a:solidFill>
            </a:rPr>
            <a:t>This study is based on the results of a Master study in Social Work: Child Protection</a:t>
          </a:r>
        </a:p>
      </dsp:txBody>
      <dsp:txXfrm rot="-5400000">
        <a:off x="1" y="484270"/>
        <a:ext cx="915933" cy="392543"/>
      </dsp:txXfrm>
    </dsp:sp>
    <dsp:sp modelId="{907556D8-0053-4388-B4D5-3EE7507AE3E9}">
      <dsp:nvSpPr>
        <dsp:cNvPr id="0" name=""/>
        <dsp:cNvSpPr/>
      </dsp:nvSpPr>
      <dsp:spPr>
        <a:xfrm rot="5400000">
          <a:off x="2730060" y="-1787823"/>
          <a:ext cx="850957" cy="4479211"/>
        </a:xfrm>
        <a:prstGeom prst="round2SameRect">
          <a:avLst/>
        </a:prstGeom>
        <a:solidFill>
          <a:schemeClr val="lt1">
            <a:alpha val="90000"/>
            <a:hueOff val="0"/>
            <a:satOff val="0"/>
            <a:lumOff val="0"/>
            <a:alphaOff val="0"/>
          </a:schemeClr>
        </a:solidFill>
        <a:ln w="12700" cap="flat" cmpd="sng" algn="ctr">
          <a:solidFill>
            <a:srgbClr val="FF99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According to the Children’s Act 38 of 2005 and the Children’s Amendment Act, 41 of 2007, child headed households are a form of alternative care in South Africa. </a:t>
          </a:r>
          <a:endParaRPr lang="en-ZA" sz="1400" b="1" kern="1200" dirty="0">
            <a:effectLst>
              <a:outerShdw blurRad="38100" dist="38100" dir="2700000" algn="tl">
                <a:srgbClr val="000000">
                  <a:alpha val="43137"/>
                </a:srgbClr>
              </a:outerShdw>
            </a:effectLst>
          </a:endParaRPr>
        </a:p>
      </dsp:txBody>
      <dsp:txXfrm rot="-5400000">
        <a:off x="915933" y="67844"/>
        <a:ext cx="4437671" cy="767877"/>
      </dsp:txXfrm>
    </dsp:sp>
    <dsp:sp modelId="{70252E33-39B9-46DD-8F4E-BF48EE2554D8}">
      <dsp:nvSpPr>
        <dsp:cNvPr id="0" name=""/>
        <dsp:cNvSpPr/>
      </dsp:nvSpPr>
      <dsp:spPr>
        <a:xfrm rot="5400000">
          <a:off x="-196271" y="1582618"/>
          <a:ext cx="1308476" cy="915933"/>
        </a:xfrm>
        <a:prstGeom prst="chevron">
          <a:avLst/>
        </a:prstGeom>
        <a:solidFill>
          <a:srgbClr val="CC99FF"/>
        </a:solidFill>
        <a:ln w="12700" cap="flat" cmpd="sng" algn="ctr">
          <a:solidFill>
            <a:srgbClr val="CC99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endParaRPr lang="en-ZA" sz="2500" kern="1200" dirty="0"/>
        </a:p>
      </dsp:txBody>
      <dsp:txXfrm rot="-5400000">
        <a:off x="1" y="1844314"/>
        <a:ext cx="915933" cy="392543"/>
      </dsp:txXfrm>
    </dsp:sp>
    <dsp:sp modelId="{4306AF4F-BE31-4E50-A586-5408343E33B5}">
      <dsp:nvSpPr>
        <dsp:cNvPr id="0" name=""/>
        <dsp:cNvSpPr/>
      </dsp:nvSpPr>
      <dsp:spPr>
        <a:xfrm rot="5400000">
          <a:off x="2540225" y="-428004"/>
          <a:ext cx="1230628" cy="4479211"/>
        </a:xfrm>
        <a:prstGeom prst="round2SameRect">
          <a:avLst/>
        </a:prstGeom>
        <a:solidFill>
          <a:schemeClr val="lt1">
            <a:alpha val="90000"/>
            <a:hueOff val="0"/>
            <a:satOff val="0"/>
            <a:lumOff val="0"/>
            <a:alphaOff val="0"/>
          </a:schemeClr>
        </a:solidFill>
        <a:ln w="12700" cap="flat" cmpd="sng" algn="ctr">
          <a:solidFill>
            <a:srgbClr val="CC99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t>A household is recognised as a child headed household if: the parent or caregiver of the household is terminally ill; has died or has abandoned the child; no adult family member is available to care for children in the household; and a child over the age of 16 years has assumed the role of caregiver in respect of the children in the household.</a:t>
          </a:r>
        </a:p>
      </dsp:txBody>
      <dsp:txXfrm rot="-5400000">
        <a:off x="915934" y="1256361"/>
        <a:ext cx="4419137" cy="1110480"/>
      </dsp:txXfrm>
    </dsp:sp>
    <dsp:sp modelId="{E515CBFC-205E-453D-96D3-98BF1A684755}">
      <dsp:nvSpPr>
        <dsp:cNvPr id="0" name=""/>
        <dsp:cNvSpPr/>
      </dsp:nvSpPr>
      <dsp:spPr>
        <a:xfrm rot="5400000">
          <a:off x="-196271" y="2752602"/>
          <a:ext cx="1308476" cy="915933"/>
        </a:xfrm>
        <a:prstGeom prst="chevron">
          <a:avLst/>
        </a:prstGeom>
        <a:solidFill>
          <a:srgbClr val="9900CC"/>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endParaRPr lang="en-ZA" sz="2500" kern="1200" dirty="0"/>
        </a:p>
      </dsp:txBody>
      <dsp:txXfrm rot="-5400000">
        <a:off x="1" y="3014298"/>
        <a:ext cx="915933" cy="392543"/>
      </dsp:txXfrm>
    </dsp:sp>
    <dsp:sp modelId="{C00CE4B6-7387-40A5-B705-D9E324A101F8}">
      <dsp:nvSpPr>
        <dsp:cNvPr id="0" name=""/>
        <dsp:cNvSpPr/>
      </dsp:nvSpPr>
      <dsp:spPr>
        <a:xfrm rot="5400000">
          <a:off x="2730284" y="741980"/>
          <a:ext cx="850510" cy="4479211"/>
        </a:xfrm>
        <a:prstGeom prst="round2SameRect">
          <a:avLst/>
        </a:prstGeom>
        <a:solidFill>
          <a:schemeClr val="lt1">
            <a:alpha val="90000"/>
            <a:hueOff val="0"/>
            <a:satOff val="0"/>
            <a:lumOff val="0"/>
            <a:alphaOff val="0"/>
          </a:schemeClr>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t>Child headed households increased as a social problem in South Africa; because of the prevalence of HIV and AIDS related diseases.</a:t>
          </a:r>
        </a:p>
      </dsp:txBody>
      <dsp:txXfrm rot="-5400000">
        <a:off x="915934" y="2597848"/>
        <a:ext cx="4437693" cy="767474"/>
      </dsp:txXfrm>
    </dsp:sp>
    <dsp:sp modelId="{87C43943-C044-42F1-BA24-13627D626BD9}">
      <dsp:nvSpPr>
        <dsp:cNvPr id="0" name=""/>
        <dsp:cNvSpPr/>
      </dsp:nvSpPr>
      <dsp:spPr>
        <a:xfrm rot="5400000">
          <a:off x="-196271" y="3922586"/>
          <a:ext cx="1308476" cy="915933"/>
        </a:xfrm>
        <a:prstGeom prst="chevron">
          <a:avLst/>
        </a:prstGeom>
        <a:solidFill>
          <a:srgbClr val="7030A0"/>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endParaRPr lang="en-ZA" sz="2500" kern="1200" dirty="0"/>
        </a:p>
      </dsp:txBody>
      <dsp:txXfrm rot="-5400000">
        <a:off x="1" y="4184282"/>
        <a:ext cx="915933" cy="392543"/>
      </dsp:txXfrm>
    </dsp:sp>
    <dsp:sp modelId="{4E243AB6-7F88-439B-B1D8-B1033DB57A5A}">
      <dsp:nvSpPr>
        <dsp:cNvPr id="0" name=""/>
        <dsp:cNvSpPr/>
      </dsp:nvSpPr>
      <dsp:spPr>
        <a:xfrm rot="5400000">
          <a:off x="2730284" y="1911964"/>
          <a:ext cx="850510" cy="4479211"/>
        </a:xfrm>
        <a:prstGeom prst="round2SameRect">
          <a:avLst/>
        </a:prstGeom>
        <a:solidFill>
          <a:schemeClr val="lt1">
            <a:alpha val="90000"/>
            <a:hueOff val="0"/>
            <a:satOff val="0"/>
            <a:lumOff val="0"/>
            <a:alphaOff val="0"/>
          </a:schemeClr>
        </a:solidFill>
        <a:ln w="12700" cap="flat" cmpd="sng" algn="ctr">
          <a:solidFill>
            <a:srgbClr val="80008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t>Section 137 of the Children’s Amendment Act 41 of 2007 focuses specifically on statutory social work services for child-headed households.</a:t>
          </a:r>
        </a:p>
      </dsp:txBody>
      <dsp:txXfrm rot="-5400000">
        <a:off x="915934" y="3767832"/>
        <a:ext cx="4437693" cy="767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9C048-F049-4D1A-823F-6CAFB1B8AAE3}">
      <dsp:nvSpPr>
        <dsp:cNvPr id="0" name=""/>
        <dsp:cNvSpPr/>
      </dsp:nvSpPr>
      <dsp:spPr>
        <a:xfrm rot="5400000">
          <a:off x="-255523" y="287421"/>
          <a:ext cx="1703488" cy="1192442"/>
        </a:xfrm>
        <a:prstGeom prst="chevron">
          <a:avLst/>
        </a:prstGeom>
        <a:solidFill>
          <a:srgbClr val="FFCCFF"/>
        </a:solidFill>
        <a:ln w="12700" cap="flat" cmpd="sng" algn="ctr">
          <a:solidFill>
            <a:srgbClr val="FF99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endParaRPr lang="en-ZA" sz="3300" kern="1200" dirty="0"/>
        </a:p>
      </dsp:txBody>
      <dsp:txXfrm rot="-5400000">
        <a:off x="0" y="628119"/>
        <a:ext cx="1192442" cy="511046"/>
      </dsp:txXfrm>
    </dsp:sp>
    <dsp:sp modelId="{907556D8-0053-4388-B4D5-3EE7507AE3E9}">
      <dsp:nvSpPr>
        <dsp:cNvPr id="0" name=""/>
        <dsp:cNvSpPr/>
      </dsp:nvSpPr>
      <dsp:spPr>
        <a:xfrm rot="5400000">
          <a:off x="2740159" y="-1515819"/>
          <a:ext cx="1107267" cy="4202702"/>
        </a:xfrm>
        <a:prstGeom prst="round2SameRect">
          <a:avLst/>
        </a:prstGeom>
        <a:solidFill>
          <a:schemeClr val="lt1">
            <a:alpha val="90000"/>
            <a:hueOff val="0"/>
            <a:satOff val="0"/>
            <a:lumOff val="0"/>
            <a:alphaOff val="0"/>
          </a:schemeClr>
        </a:solidFill>
        <a:ln w="12700" cap="flat" cmpd="sng" algn="ctr">
          <a:solidFill>
            <a:srgbClr val="FF99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t>Social </a:t>
          </a:r>
          <a:r>
            <a:rPr lang="en-GB" sz="1400" kern="1200" dirty="0"/>
            <a:t>workers are the key implementers of the provisions of services for child-headed households as described in section 137 of the Children’s Amendment Act 41 of 2007.</a:t>
          </a:r>
          <a:endParaRPr lang="en-ZA" sz="1400" b="1" kern="1200" dirty="0">
            <a:effectLst>
              <a:outerShdw blurRad="38100" dist="38100" dir="2700000" algn="tl">
                <a:srgbClr val="000000">
                  <a:alpha val="43137"/>
                </a:srgbClr>
              </a:outerShdw>
            </a:effectLst>
          </a:endParaRPr>
        </a:p>
      </dsp:txBody>
      <dsp:txXfrm rot="-5400000">
        <a:off x="1192442" y="85950"/>
        <a:ext cx="4148650" cy="999163"/>
      </dsp:txXfrm>
    </dsp:sp>
    <dsp:sp modelId="{70252E33-39B9-46DD-8F4E-BF48EE2554D8}">
      <dsp:nvSpPr>
        <dsp:cNvPr id="0" name=""/>
        <dsp:cNvSpPr/>
      </dsp:nvSpPr>
      <dsp:spPr>
        <a:xfrm rot="5400000">
          <a:off x="-255523" y="2058044"/>
          <a:ext cx="1703488" cy="1192442"/>
        </a:xfrm>
        <a:prstGeom prst="chevron">
          <a:avLst/>
        </a:prstGeom>
        <a:solidFill>
          <a:srgbClr val="CC99FF"/>
        </a:solidFill>
        <a:ln w="12700" cap="flat" cmpd="sng" algn="ctr">
          <a:solidFill>
            <a:srgbClr val="CC99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endParaRPr lang="en-ZA" sz="3300" kern="1200" dirty="0"/>
        </a:p>
      </dsp:txBody>
      <dsp:txXfrm rot="-5400000">
        <a:off x="0" y="2398742"/>
        <a:ext cx="1192442" cy="511046"/>
      </dsp:txXfrm>
    </dsp:sp>
    <dsp:sp modelId="{4306AF4F-BE31-4E50-A586-5408343E33B5}">
      <dsp:nvSpPr>
        <dsp:cNvPr id="0" name=""/>
        <dsp:cNvSpPr/>
      </dsp:nvSpPr>
      <dsp:spPr>
        <a:xfrm rot="5400000">
          <a:off x="2492724" y="254803"/>
          <a:ext cx="1602138" cy="4202702"/>
        </a:xfrm>
        <a:prstGeom prst="round2SameRect">
          <a:avLst/>
        </a:prstGeom>
        <a:solidFill>
          <a:schemeClr val="lt1">
            <a:alpha val="90000"/>
            <a:hueOff val="0"/>
            <a:satOff val="0"/>
            <a:lumOff val="0"/>
            <a:alphaOff val="0"/>
          </a:schemeClr>
        </a:solidFill>
        <a:ln w="12700" cap="flat" cmpd="sng" algn="ctr">
          <a:solidFill>
            <a:srgbClr val="CC99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t>The need was to know from social workers what is happening in practice with regard to the implementation of the Act and how the provisions of the act are translated in practice and how well it improves or not improve the lives of child-headed households. .</a:t>
          </a:r>
        </a:p>
      </dsp:txBody>
      <dsp:txXfrm rot="-5400000">
        <a:off x="1192442" y="1633295"/>
        <a:ext cx="4124492" cy="1445718"/>
      </dsp:txXfrm>
    </dsp:sp>
    <dsp:sp modelId="{87C43943-C044-42F1-BA24-13627D626BD9}">
      <dsp:nvSpPr>
        <dsp:cNvPr id="0" name=""/>
        <dsp:cNvSpPr/>
      </dsp:nvSpPr>
      <dsp:spPr>
        <a:xfrm rot="5400000">
          <a:off x="-255523" y="3581231"/>
          <a:ext cx="1703488" cy="1192442"/>
        </a:xfrm>
        <a:prstGeom prst="chevron">
          <a:avLst/>
        </a:prstGeom>
        <a:solidFill>
          <a:srgbClr val="7030A0"/>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endParaRPr lang="en-ZA" sz="3300" kern="1200" dirty="0"/>
        </a:p>
      </dsp:txBody>
      <dsp:txXfrm rot="-5400000">
        <a:off x="0" y="3921929"/>
        <a:ext cx="1192442" cy="511046"/>
      </dsp:txXfrm>
    </dsp:sp>
    <dsp:sp modelId="{4E243AB6-7F88-439B-B1D8-B1033DB57A5A}">
      <dsp:nvSpPr>
        <dsp:cNvPr id="0" name=""/>
        <dsp:cNvSpPr/>
      </dsp:nvSpPr>
      <dsp:spPr>
        <a:xfrm rot="5400000">
          <a:off x="2740159" y="1777990"/>
          <a:ext cx="1107267" cy="4202702"/>
        </a:xfrm>
        <a:prstGeom prst="round2SameRect">
          <a:avLst/>
        </a:prstGeom>
        <a:solidFill>
          <a:schemeClr val="lt1">
            <a:alpha val="90000"/>
            <a:hueOff val="0"/>
            <a:satOff val="0"/>
            <a:lumOff val="0"/>
            <a:alphaOff val="0"/>
          </a:schemeClr>
        </a:solidFill>
        <a:ln w="12700" cap="flat" cmpd="sng" algn="ctr">
          <a:solidFill>
            <a:srgbClr val="80008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This study focused on a qualitative approach that aims to explore the views of social workers through semi-structured interviews regarding the implementation section 137 of the Children’s Amendment Act 41 of 2007 for child-headed households, to identify how it is implemented in practice.</a:t>
          </a:r>
          <a:endParaRPr lang="en-ZA" sz="1400" kern="1200" dirty="0"/>
        </a:p>
      </dsp:txBody>
      <dsp:txXfrm rot="-5400000">
        <a:off x="1192442" y="3379759"/>
        <a:ext cx="4148650" cy="9991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9C048-F049-4D1A-823F-6CAFB1B8AAE3}">
      <dsp:nvSpPr>
        <dsp:cNvPr id="0" name=""/>
        <dsp:cNvSpPr/>
      </dsp:nvSpPr>
      <dsp:spPr>
        <a:xfrm rot="5400000">
          <a:off x="-138501" y="143349"/>
          <a:ext cx="923340" cy="646338"/>
        </a:xfrm>
        <a:prstGeom prst="chevron">
          <a:avLst/>
        </a:prstGeom>
        <a:solidFill>
          <a:srgbClr val="FFCCFF"/>
        </a:solidFill>
        <a:ln w="12700" cap="flat" cmpd="sng" algn="ctr">
          <a:solidFill>
            <a:srgbClr val="FF99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ZA" sz="1800" kern="1200" dirty="0"/>
        </a:p>
      </dsp:txBody>
      <dsp:txXfrm rot="-5400000">
        <a:off x="0" y="328017"/>
        <a:ext cx="646338" cy="277002"/>
      </dsp:txXfrm>
    </dsp:sp>
    <dsp:sp modelId="{907556D8-0053-4388-B4D5-3EE7507AE3E9}">
      <dsp:nvSpPr>
        <dsp:cNvPr id="0" name=""/>
        <dsp:cNvSpPr/>
      </dsp:nvSpPr>
      <dsp:spPr>
        <a:xfrm rot="5400000">
          <a:off x="2720656" y="-2069469"/>
          <a:ext cx="600171" cy="4748806"/>
        </a:xfrm>
        <a:prstGeom prst="round2SameRect">
          <a:avLst/>
        </a:prstGeom>
        <a:solidFill>
          <a:schemeClr val="lt1">
            <a:alpha val="90000"/>
            <a:hueOff val="0"/>
            <a:satOff val="0"/>
            <a:lumOff val="0"/>
            <a:alphaOff val="0"/>
          </a:schemeClr>
        </a:solidFill>
        <a:ln w="12700" cap="flat" cmpd="sng" algn="ctr">
          <a:solidFill>
            <a:srgbClr val="FF99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ZA" sz="1200" kern="1200" dirty="0">
              <a:latin typeface="+mn-lt"/>
            </a:rPr>
            <a:t>Semi-structured, interviews were done with 20 social workers f</a:t>
          </a:r>
          <a:r>
            <a:rPr lang="en-US" sz="1200" kern="1200" dirty="0">
              <a:latin typeface="+mn-lt"/>
            </a:rPr>
            <a:t>rom </a:t>
          </a:r>
          <a:r>
            <a:rPr lang="en-ZA" sz="1200" kern="1200" dirty="0">
              <a:latin typeface="+mn-lt"/>
            </a:rPr>
            <a:t>the Department of Social </a:t>
          </a:r>
          <a:r>
            <a:rPr lang="en-ZA" sz="1200" kern="1200" dirty="0">
              <a:latin typeface="+mn-lt"/>
              <a:cs typeface="Arial" panose="020B0604020202020204" pitchFamily="34" charset="0"/>
            </a:rPr>
            <a:t>Development</a:t>
          </a:r>
          <a:r>
            <a:rPr lang="en-ZA" sz="1200" kern="1200" dirty="0">
              <a:latin typeface="+mn-lt"/>
            </a:rPr>
            <a:t> (DSD) who are providing social work services to child headed households in the Gauteng Province</a:t>
          </a:r>
          <a:endParaRPr lang="en-ZA" sz="1200" b="1" kern="1200" dirty="0">
            <a:effectLst>
              <a:outerShdw blurRad="38100" dist="38100" dir="2700000" algn="tl">
                <a:srgbClr val="000000">
                  <a:alpha val="43137"/>
                </a:srgbClr>
              </a:outerShdw>
            </a:effectLst>
          </a:endParaRPr>
        </a:p>
      </dsp:txBody>
      <dsp:txXfrm rot="-5400000">
        <a:off x="646339" y="34146"/>
        <a:ext cx="4719508" cy="541575"/>
      </dsp:txXfrm>
    </dsp:sp>
    <dsp:sp modelId="{70252E33-39B9-46DD-8F4E-BF48EE2554D8}">
      <dsp:nvSpPr>
        <dsp:cNvPr id="0" name=""/>
        <dsp:cNvSpPr/>
      </dsp:nvSpPr>
      <dsp:spPr>
        <a:xfrm rot="5400000">
          <a:off x="-138501" y="968961"/>
          <a:ext cx="923340" cy="646338"/>
        </a:xfrm>
        <a:prstGeom prst="chevron">
          <a:avLst/>
        </a:prstGeom>
        <a:solidFill>
          <a:srgbClr val="CC99FF"/>
        </a:solidFill>
        <a:ln w="12700" cap="flat" cmpd="sng" algn="ctr">
          <a:solidFill>
            <a:srgbClr val="CC99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ZA" sz="1800" kern="1200" dirty="0"/>
        </a:p>
      </dsp:txBody>
      <dsp:txXfrm rot="-5400000">
        <a:off x="0" y="1153629"/>
        <a:ext cx="646338" cy="277002"/>
      </dsp:txXfrm>
    </dsp:sp>
    <dsp:sp modelId="{4306AF4F-BE31-4E50-A586-5408343E33B5}">
      <dsp:nvSpPr>
        <dsp:cNvPr id="0" name=""/>
        <dsp:cNvSpPr/>
      </dsp:nvSpPr>
      <dsp:spPr>
        <a:xfrm rot="5400000">
          <a:off x="2720656" y="-1243857"/>
          <a:ext cx="600171" cy="4748806"/>
        </a:xfrm>
        <a:prstGeom prst="round2SameRect">
          <a:avLst/>
        </a:prstGeom>
        <a:solidFill>
          <a:schemeClr val="lt1">
            <a:alpha val="90000"/>
            <a:hueOff val="0"/>
            <a:satOff val="0"/>
            <a:lumOff val="0"/>
            <a:alphaOff val="0"/>
          </a:schemeClr>
        </a:solidFill>
        <a:ln w="12700" cap="flat" cmpd="sng" algn="ctr">
          <a:solidFill>
            <a:srgbClr val="CC99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ZA" sz="1000" kern="1200" dirty="0"/>
            <a:t> </a:t>
          </a:r>
          <a:r>
            <a:rPr lang="en-ZA" sz="1400" kern="1200" dirty="0">
              <a:latin typeface="+mn-lt"/>
              <a:cs typeface="Arial" panose="020B0604020202020204" pitchFamily="34" charset="0"/>
            </a:rPr>
            <a:t>The researchers used an interview schedule with pre-designed open-ended questions as a guide for the interview</a:t>
          </a:r>
          <a:endParaRPr lang="en-ZA" sz="1400" kern="1200" dirty="0"/>
        </a:p>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 </a:t>
          </a:r>
          <a:endParaRPr lang="en-ZA" sz="1400" kern="1200" dirty="0"/>
        </a:p>
      </dsp:txBody>
      <dsp:txXfrm rot="-5400000">
        <a:off x="646339" y="859758"/>
        <a:ext cx="4719508" cy="541575"/>
      </dsp:txXfrm>
    </dsp:sp>
    <dsp:sp modelId="{E515CBFC-205E-453D-96D3-98BF1A684755}">
      <dsp:nvSpPr>
        <dsp:cNvPr id="0" name=""/>
        <dsp:cNvSpPr/>
      </dsp:nvSpPr>
      <dsp:spPr>
        <a:xfrm rot="5400000">
          <a:off x="-138501" y="1794572"/>
          <a:ext cx="923340" cy="646338"/>
        </a:xfrm>
        <a:prstGeom prst="chevron">
          <a:avLst/>
        </a:prstGeom>
        <a:solidFill>
          <a:srgbClr val="9900CC"/>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ZA" sz="1800" kern="1200" dirty="0"/>
        </a:p>
      </dsp:txBody>
      <dsp:txXfrm rot="-5400000">
        <a:off x="0" y="1979240"/>
        <a:ext cx="646338" cy="277002"/>
      </dsp:txXfrm>
    </dsp:sp>
    <dsp:sp modelId="{C00CE4B6-7387-40A5-B705-D9E324A101F8}">
      <dsp:nvSpPr>
        <dsp:cNvPr id="0" name=""/>
        <dsp:cNvSpPr/>
      </dsp:nvSpPr>
      <dsp:spPr>
        <a:xfrm rot="5400000">
          <a:off x="2720656" y="-418246"/>
          <a:ext cx="600171" cy="4748806"/>
        </a:xfrm>
        <a:prstGeom prst="round2SameRect">
          <a:avLst/>
        </a:prstGeom>
        <a:solidFill>
          <a:schemeClr val="lt1">
            <a:alpha val="90000"/>
            <a:hueOff val="0"/>
            <a:satOff val="0"/>
            <a:lumOff val="0"/>
            <a:alphaOff val="0"/>
          </a:schemeClr>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Six questions guided the interview. These questions are in accordance with the content of Section 37 of the Children’s Amendment Act, 41 of 2007</a:t>
          </a:r>
          <a:r>
            <a:rPr lang="en-ZA" sz="1400" kern="1200" dirty="0">
              <a:latin typeface="Arial" panose="020B0604020202020204" pitchFamily="34" charset="0"/>
              <a:cs typeface="Arial" panose="020B0604020202020204" pitchFamily="34" charset="0"/>
            </a:rPr>
            <a:t>. </a:t>
          </a:r>
          <a:endParaRPr lang="en-ZA" sz="1400" kern="1200" dirty="0"/>
        </a:p>
      </dsp:txBody>
      <dsp:txXfrm rot="-5400000">
        <a:off x="646339" y="1685369"/>
        <a:ext cx="4719508" cy="541575"/>
      </dsp:txXfrm>
    </dsp:sp>
    <dsp:sp modelId="{87C43943-C044-42F1-BA24-13627D626BD9}">
      <dsp:nvSpPr>
        <dsp:cNvPr id="0" name=""/>
        <dsp:cNvSpPr/>
      </dsp:nvSpPr>
      <dsp:spPr>
        <a:xfrm rot="5400000">
          <a:off x="-138501" y="2620184"/>
          <a:ext cx="923340" cy="646338"/>
        </a:xfrm>
        <a:prstGeom prst="chevron">
          <a:avLst/>
        </a:prstGeom>
        <a:solidFill>
          <a:srgbClr val="7030A0"/>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ZA" sz="1800" kern="1200" dirty="0"/>
        </a:p>
      </dsp:txBody>
      <dsp:txXfrm rot="-5400000">
        <a:off x="0" y="2804852"/>
        <a:ext cx="646338" cy="277002"/>
      </dsp:txXfrm>
    </dsp:sp>
    <dsp:sp modelId="{4E243AB6-7F88-439B-B1D8-B1033DB57A5A}">
      <dsp:nvSpPr>
        <dsp:cNvPr id="0" name=""/>
        <dsp:cNvSpPr/>
      </dsp:nvSpPr>
      <dsp:spPr>
        <a:xfrm rot="5400000">
          <a:off x="2720656" y="407365"/>
          <a:ext cx="600171" cy="4748806"/>
        </a:xfrm>
        <a:prstGeom prst="round2SameRect">
          <a:avLst/>
        </a:prstGeom>
        <a:solidFill>
          <a:schemeClr val="lt1">
            <a:alpha val="90000"/>
            <a:hueOff val="0"/>
            <a:satOff val="0"/>
            <a:lumOff val="0"/>
            <a:alphaOff val="0"/>
          </a:schemeClr>
        </a:solidFill>
        <a:ln w="12700" cap="flat" cmpd="sng" algn="ctr">
          <a:solidFill>
            <a:srgbClr val="80008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57150" lvl="1" indent="-57150" algn="l" defTabSz="444500">
            <a:lnSpc>
              <a:spcPct val="90000"/>
            </a:lnSpc>
            <a:spcBef>
              <a:spcPct val="0"/>
            </a:spcBef>
            <a:spcAft>
              <a:spcPct val="15000"/>
            </a:spcAft>
            <a:buChar char="•"/>
          </a:pPr>
          <a:endParaRPr lang="en-ZA" sz="1000" kern="1200" dirty="0"/>
        </a:p>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All interviews were recorded</a:t>
          </a:r>
          <a:endParaRPr lang="en-US" sz="1400" kern="1200" dirty="0"/>
        </a:p>
      </dsp:txBody>
      <dsp:txXfrm rot="-5400000">
        <a:off x="646339" y="2510980"/>
        <a:ext cx="4719508" cy="541575"/>
      </dsp:txXfrm>
    </dsp:sp>
    <dsp:sp modelId="{EF3FB3E4-6837-4D1E-AF67-C61D2E48D16B}">
      <dsp:nvSpPr>
        <dsp:cNvPr id="0" name=""/>
        <dsp:cNvSpPr/>
      </dsp:nvSpPr>
      <dsp:spPr>
        <a:xfrm rot="5400000">
          <a:off x="-138501" y="3445795"/>
          <a:ext cx="923340" cy="646338"/>
        </a:xfrm>
        <a:prstGeom prst="chevron">
          <a:avLst/>
        </a:prstGeom>
        <a:solidFill>
          <a:schemeClr val="accent5">
            <a:hueOff val="-5882676"/>
            <a:satOff val="-8182"/>
            <a:lumOff val="-3138"/>
            <a:alphaOff val="0"/>
          </a:schemeClr>
        </a:solidFill>
        <a:ln w="12700" cap="flat" cmpd="sng" algn="ctr">
          <a:solidFill>
            <a:srgbClr val="80008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ZA" sz="1800" kern="1200" dirty="0"/>
        </a:p>
      </dsp:txBody>
      <dsp:txXfrm rot="-5400000">
        <a:off x="0" y="3630463"/>
        <a:ext cx="646338" cy="277002"/>
      </dsp:txXfrm>
    </dsp:sp>
    <dsp:sp modelId="{077A221D-2FAF-46CD-9316-EBB6464DEA95}">
      <dsp:nvSpPr>
        <dsp:cNvPr id="0" name=""/>
        <dsp:cNvSpPr/>
      </dsp:nvSpPr>
      <dsp:spPr>
        <a:xfrm rot="5400000">
          <a:off x="2720656" y="1232976"/>
          <a:ext cx="600171" cy="4748806"/>
        </a:xfrm>
        <a:prstGeom prst="round2SameRect">
          <a:avLst/>
        </a:prstGeom>
        <a:solidFill>
          <a:schemeClr val="lt1">
            <a:alpha val="90000"/>
            <a:hueOff val="0"/>
            <a:satOff val="0"/>
            <a:lumOff val="0"/>
            <a:alphaOff val="0"/>
          </a:schemeClr>
        </a:solidFill>
        <a:ln w="12700" cap="flat" cmpd="sng" algn="ctr">
          <a:solidFill>
            <a:schemeClr val="accent5">
              <a:hueOff val="-5882676"/>
              <a:satOff val="-8182"/>
              <a:lumOff val="-31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All</a:t>
          </a:r>
          <a:r>
            <a:rPr lang="en-GB" sz="1400" kern="1200" dirty="0">
              <a:latin typeface="+mn-lt"/>
              <a:cs typeface="Arial" panose="020B0604020202020204" pitchFamily="34" charset="0"/>
            </a:rPr>
            <a:t> participants gave informed consent for the research</a:t>
          </a:r>
          <a:r>
            <a:rPr lang="en-ZA" sz="1400" kern="1200" dirty="0"/>
            <a:t>.</a:t>
          </a:r>
        </a:p>
      </dsp:txBody>
      <dsp:txXfrm rot="-5400000">
        <a:off x="646339" y="3336591"/>
        <a:ext cx="4719508" cy="541575"/>
      </dsp:txXfrm>
    </dsp:sp>
    <dsp:sp modelId="{E0147330-401D-4366-B35E-CCE2A0F56F80}">
      <dsp:nvSpPr>
        <dsp:cNvPr id="0" name=""/>
        <dsp:cNvSpPr/>
      </dsp:nvSpPr>
      <dsp:spPr>
        <a:xfrm rot="5400000">
          <a:off x="-138501" y="4271407"/>
          <a:ext cx="923340" cy="646338"/>
        </a:xfrm>
        <a:prstGeom prst="chevron">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en-ZA" sz="1800" kern="1200"/>
        </a:p>
      </dsp:txBody>
      <dsp:txXfrm rot="-5400000">
        <a:off x="0" y="4456075"/>
        <a:ext cx="646338" cy="277002"/>
      </dsp:txXfrm>
    </dsp:sp>
    <dsp:sp modelId="{268D2EE6-A983-4AA9-B293-AB0749CDF755}">
      <dsp:nvSpPr>
        <dsp:cNvPr id="0" name=""/>
        <dsp:cNvSpPr/>
      </dsp:nvSpPr>
      <dsp:spPr>
        <a:xfrm rot="5400000">
          <a:off x="2720656" y="2058588"/>
          <a:ext cx="600171" cy="4748806"/>
        </a:xfrm>
        <a:prstGeom prst="round2Same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latin typeface="+mn-lt"/>
              <a:cs typeface="Arial" panose="020B0604020202020204" pitchFamily="34" charset="0"/>
            </a:rPr>
            <a:t>The data collection continued until data saturation occurred</a:t>
          </a:r>
          <a:r>
            <a:rPr lang="en-GB" sz="1400" kern="1200" dirty="0">
              <a:latin typeface="Arial" panose="020B0604020202020204" pitchFamily="34" charset="0"/>
              <a:cs typeface="Arial" panose="020B0604020202020204" pitchFamily="34" charset="0"/>
            </a:rPr>
            <a:t>,.</a:t>
          </a:r>
          <a:endParaRPr lang="en-ZA" sz="1400" kern="1200" dirty="0"/>
        </a:p>
      </dsp:txBody>
      <dsp:txXfrm rot="-5400000">
        <a:off x="646339" y="4162203"/>
        <a:ext cx="4719508" cy="541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9C048-F049-4D1A-823F-6CAFB1B8AAE3}">
      <dsp:nvSpPr>
        <dsp:cNvPr id="0" name=""/>
        <dsp:cNvSpPr/>
      </dsp:nvSpPr>
      <dsp:spPr>
        <a:xfrm rot="5400000">
          <a:off x="-133686" y="154559"/>
          <a:ext cx="891245" cy="623871"/>
        </a:xfrm>
        <a:prstGeom prst="chevron">
          <a:avLst/>
        </a:prstGeom>
        <a:solidFill>
          <a:srgbClr val="FFCCFF"/>
        </a:solidFill>
        <a:ln w="12700" cap="flat" cmpd="sng" algn="ctr">
          <a:solidFill>
            <a:srgbClr val="FF99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ZA" sz="1700" kern="1200" dirty="0"/>
        </a:p>
      </dsp:txBody>
      <dsp:txXfrm rot="-5400000">
        <a:off x="2" y="332808"/>
        <a:ext cx="623871" cy="267374"/>
      </dsp:txXfrm>
    </dsp:sp>
    <dsp:sp modelId="{907556D8-0053-4388-B4D5-3EE7507AE3E9}">
      <dsp:nvSpPr>
        <dsp:cNvPr id="0" name=""/>
        <dsp:cNvSpPr/>
      </dsp:nvSpPr>
      <dsp:spPr>
        <a:xfrm rot="5400000">
          <a:off x="2719853" y="-2075109"/>
          <a:ext cx="579309" cy="4771273"/>
        </a:xfrm>
        <a:prstGeom prst="round2SameRect">
          <a:avLst/>
        </a:prstGeom>
        <a:solidFill>
          <a:schemeClr val="lt1">
            <a:alpha val="90000"/>
            <a:hueOff val="0"/>
            <a:satOff val="0"/>
            <a:lumOff val="0"/>
            <a:alphaOff val="0"/>
          </a:schemeClr>
        </a:solidFill>
        <a:ln w="12700" cap="flat" cmpd="sng" algn="ctr">
          <a:solidFill>
            <a:srgbClr val="FF99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Thematic analysis was used to analyse the data. ((Braun &amp; Clarke, 2013: 122).</a:t>
          </a:r>
          <a:endParaRPr lang="en-ZA" sz="1400" b="1" kern="1200" dirty="0">
            <a:effectLst>
              <a:outerShdw blurRad="38100" dist="38100" dir="2700000" algn="tl">
                <a:srgbClr val="000000">
                  <a:alpha val="43137"/>
                </a:srgbClr>
              </a:outerShdw>
            </a:effectLst>
          </a:endParaRPr>
        </a:p>
      </dsp:txBody>
      <dsp:txXfrm rot="-5400000">
        <a:off x="623871" y="49153"/>
        <a:ext cx="4742993" cy="522749"/>
      </dsp:txXfrm>
    </dsp:sp>
    <dsp:sp modelId="{70252E33-39B9-46DD-8F4E-BF48EE2554D8}">
      <dsp:nvSpPr>
        <dsp:cNvPr id="0" name=""/>
        <dsp:cNvSpPr/>
      </dsp:nvSpPr>
      <dsp:spPr>
        <a:xfrm rot="5400000">
          <a:off x="-133686" y="951473"/>
          <a:ext cx="891245" cy="623871"/>
        </a:xfrm>
        <a:prstGeom prst="chevron">
          <a:avLst/>
        </a:prstGeom>
        <a:solidFill>
          <a:srgbClr val="CC99FF"/>
        </a:solidFill>
        <a:ln w="12700" cap="flat" cmpd="sng" algn="ctr">
          <a:solidFill>
            <a:srgbClr val="CC99F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ZA" sz="1700" kern="1200" dirty="0"/>
        </a:p>
      </dsp:txBody>
      <dsp:txXfrm rot="-5400000">
        <a:off x="2" y="1129722"/>
        <a:ext cx="623871" cy="267374"/>
      </dsp:txXfrm>
    </dsp:sp>
    <dsp:sp modelId="{4306AF4F-BE31-4E50-A586-5408343E33B5}">
      <dsp:nvSpPr>
        <dsp:cNvPr id="0" name=""/>
        <dsp:cNvSpPr/>
      </dsp:nvSpPr>
      <dsp:spPr>
        <a:xfrm rot="5400000">
          <a:off x="2719853" y="-1278195"/>
          <a:ext cx="579309" cy="4771273"/>
        </a:xfrm>
        <a:prstGeom prst="round2SameRect">
          <a:avLst/>
        </a:prstGeom>
        <a:solidFill>
          <a:schemeClr val="lt1">
            <a:alpha val="90000"/>
            <a:hueOff val="0"/>
            <a:satOff val="0"/>
            <a:lumOff val="0"/>
            <a:alphaOff val="0"/>
          </a:schemeClr>
        </a:solidFill>
        <a:ln w="12700" cap="flat" cmpd="sng" algn="ctr">
          <a:solidFill>
            <a:srgbClr val="CC99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ZA" sz="1400" kern="1200" dirty="0"/>
        </a:p>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All initial ideas were written down </a:t>
          </a:r>
          <a:endParaRPr lang="en-ZA" sz="1400" kern="1200" dirty="0"/>
        </a:p>
      </dsp:txBody>
      <dsp:txXfrm rot="-5400000">
        <a:off x="623871" y="846067"/>
        <a:ext cx="4742993" cy="522749"/>
      </dsp:txXfrm>
    </dsp:sp>
    <dsp:sp modelId="{E515CBFC-205E-453D-96D3-98BF1A684755}">
      <dsp:nvSpPr>
        <dsp:cNvPr id="0" name=""/>
        <dsp:cNvSpPr/>
      </dsp:nvSpPr>
      <dsp:spPr>
        <a:xfrm rot="5400000">
          <a:off x="-133686" y="1748386"/>
          <a:ext cx="891245" cy="623871"/>
        </a:xfrm>
        <a:prstGeom prst="chevron">
          <a:avLst/>
        </a:prstGeom>
        <a:solidFill>
          <a:srgbClr val="9900CC"/>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ZA" sz="1700" kern="1200" dirty="0"/>
        </a:p>
      </dsp:txBody>
      <dsp:txXfrm rot="-5400000">
        <a:off x="2" y="1926635"/>
        <a:ext cx="623871" cy="267374"/>
      </dsp:txXfrm>
    </dsp:sp>
    <dsp:sp modelId="{C00CE4B6-7387-40A5-B705-D9E324A101F8}">
      <dsp:nvSpPr>
        <dsp:cNvPr id="0" name=""/>
        <dsp:cNvSpPr/>
      </dsp:nvSpPr>
      <dsp:spPr>
        <a:xfrm rot="5400000">
          <a:off x="2719853" y="-481281"/>
          <a:ext cx="579309" cy="4771273"/>
        </a:xfrm>
        <a:prstGeom prst="round2SameRect">
          <a:avLst/>
        </a:prstGeom>
        <a:solidFill>
          <a:schemeClr val="lt1">
            <a:alpha val="90000"/>
            <a:hueOff val="0"/>
            <a:satOff val="0"/>
            <a:lumOff val="0"/>
            <a:alphaOff val="0"/>
          </a:schemeClr>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Preliminary codes were identified, which are the features of the data that appear interesting and meaningful. A co-coder assisted the researcher in this process</a:t>
          </a:r>
          <a:r>
            <a:rPr lang="en-ZA" sz="1400" kern="1200" dirty="0"/>
            <a:t>.</a:t>
          </a:r>
        </a:p>
      </dsp:txBody>
      <dsp:txXfrm rot="-5400000">
        <a:off x="623871" y="1642981"/>
        <a:ext cx="4742993" cy="522749"/>
      </dsp:txXfrm>
    </dsp:sp>
    <dsp:sp modelId="{87C43943-C044-42F1-BA24-13627D626BD9}">
      <dsp:nvSpPr>
        <dsp:cNvPr id="0" name=""/>
        <dsp:cNvSpPr/>
      </dsp:nvSpPr>
      <dsp:spPr>
        <a:xfrm rot="5400000">
          <a:off x="-133686" y="2688836"/>
          <a:ext cx="891245" cy="623871"/>
        </a:xfrm>
        <a:prstGeom prst="chevron">
          <a:avLst/>
        </a:prstGeom>
        <a:solidFill>
          <a:srgbClr val="7030A0"/>
        </a:solidFill>
        <a:ln w="12700" cap="flat" cmpd="sng" algn="ctr">
          <a:solidFill>
            <a:srgbClr val="9900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ZA" sz="1700" kern="1200" dirty="0"/>
        </a:p>
      </dsp:txBody>
      <dsp:txXfrm rot="-5400000">
        <a:off x="2" y="2867085"/>
        <a:ext cx="623871" cy="267374"/>
      </dsp:txXfrm>
    </dsp:sp>
    <dsp:sp modelId="{4E243AB6-7F88-439B-B1D8-B1033DB57A5A}">
      <dsp:nvSpPr>
        <dsp:cNvPr id="0" name=""/>
        <dsp:cNvSpPr/>
      </dsp:nvSpPr>
      <dsp:spPr>
        <a:xfrm rot="5400000">
          <a:off x="2576318" y="459167"/>
          <a:ext cx="866380" cy="4771273"/>
        </a:xfrm>
        <a:prstGeom prst="round2SameRect">
          <a:avLst/>
        </a:prstGeom>
        <a:solidFill>
          <a:schemeClr val="lt1">
            <a:alpha val="90000"/>
            <a:hueOff val="0"/>
            <a:satOff val="0"/>
            <a:lumOff val="0"/>
            <a:alphaOff val="0"/>
          </a:schemeClr>
        </a:solidFill>
        <a:ln w="12700" cap="flat" cmpd="sng" algn="ctr">
          <a:solidFill>
            <a:srgbClr val="80008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57150" lvl="1" indent="-57150" algn="l" defTabSz="444500">
            <a:lnSpc>
              <a:spcPct val="90000"/>
            </a:lnSpc>
            <a:spcBef>
              <a:spcPct val="0"/>
            </a:spcBef>
            <a:spcAft>
              <a:spcPct val="15000"/>
            </a:spcAft>
            <a:buChar char="•"/>
          </a:pPr>
          <a:endParaRPr lang="en-ZA" sz="1000" kern="1200" dirty="0"/>
        </a:p>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The third step was to identify all the themes and to sort the relevant data extracts (combined or split) according to the overarching themes</a:t>
          </a:r>
          <a:r>
            <a:rPr lang="en-ZA" sz="1400" kern="1200" dirty="0"/>
            <a:t>.</a:t>
          </a:r>
          <a:endParaRPr lang="en-US" sz="1400" kern="1200" dirty="0"/>
        </a:p>
      </dsp:txBody>
      <dsp:txXfrm rot="-5400000">
        <a:off x="623872" y="2453907"/>
        <a:ext cx="4728980" cy="781794"/>
      </dsp:txXfrm>
    </dsp:sp>
    <dsp:sp modelId="{EF3FB3E4-6837-4D1E-AF67-C61D2E48D16B}">
      <dsp:nvSpPr>
        <dsp:cNvPr id="0" name=""/>
        <dsp:cNvSpPr/>
      </dsp:nvSpPr>
      <dsp:spPr>
        <a:xfrm rot="5400000">
          <a:off x="-133686" y="3485749"/>
          <a:ext cx="891245" cy="623871"/>
        </a:xfrm>
        <a:prstGeom prst="chevron">
          <a:avLst/>
        </a:prstGeom>
        <a:solidFill>
          <a:schemeClr val="accent5">
            <a:hueOff val="-5882676"/>
            <a:satOff val="-8182"/>
            <a:lumOff val="-3138"/>
            <a:alphaOff val="0"/>
          </a:schemeClr>
        </a:solidFill>
        <a:ln w="12700" cap="flat" cmpd="sng" algn="ctr">
          <a:solidFill>
            <a:srgbClr val="80008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ZA" sz="1700" kern="1200" dirty="0"/>
        </a:p>
      </dsp:txBody>
      <dsp:txXfrm rot="-5400000">
        <a:off x="2" y="3663998"/>
        <a:ext cx="623871" cy="267374"/>
      </dsp:txXfrm>
    </dsp:sp>
    <dsp:sp modelId="{077A221D-2FAF-46CD-9316-EBB6464DEA95}">
      <dsp:nvSpPr>
        <dsp:cNvPr id="0" name=""/>
        <dsp:cNvSpPr/>
      </dsp:nvSpPr>
      <dsp:spPr>
        <a:xfrm rot="5400000">
          <a:off x="2719853" y="1256081"/>
          <a:ext cx="579309" cy="4771273"/>
        </a:xfrm>
        <a:prstGeom prst="round2SameRect">
          <a:avLst/>
        </a:prstGeom>
        <a:solidFill>
          <a:schemeClr val="lt1">
            <a:alpha val="90000"/>
            <a:hueOff val="0"/>
            <a:satOff val="0"/>
            <a:lumOff val="0"/>
            <a:alphaOff val="0"/>
          </a:schemeClr>
        </a:solidFill>
        <a:ln w="12700" cap="flat" cmpd="sng" algn="ctr">
          <a:solidFill>
            <a:schemeClr val="accent5">
              <a:hueOff val="-5882676"/>
              <a:satOff val="-8182"/>
              <a:lumOff val="-31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Themes were identified. The themes were analysed in relation to the codes; and 2) in relation to the studied documents</a:t>
          </a:r>
          <a:r>
            <a:rPr lang="en-ZA" sz="1400" kern="1200" dirty="0"/>
            <a:t>.</a:t>
          </a:r>
        </a:p>
      </dsp:txBody>
      <dsp:txXfrm rot="-5400000">
        <a:off x="623871" y="3380343"/>
        <a:ext cx="4742993" cy="522749"/>
      </dsp:txXfrm>
    </dsp:sp>
    <dsp:sp modelId="{E0147330-401D-4366-B35E-CCE2A0F56F80}">
      <dsp:nvSpPr>
        <dsp:cNvPr id="0" name=""/>
        <dsp:cNvSpPr/>
      </dsp:nvSpPr>
      <dsp:spPr>
        <a:xfrm rot="5400000">
          <a:off x="-133686" y="4282663"/>
          <a:ext cx="891245" cy="623871"/>
        </a:xfrm>
        <a:prstGeom prst="chevron">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endParaRPr lang="en-ZA" sz="1700" kern="1200"/>
        </a:p>
      </dsp:txBody>
      <dsp:txXfrm rot="-5400000">
        <a:off x="2" y="4460912"/>
        <a:ext cx="623871" cy="267374"/>
      </dsp:txXfrm>
    </dsp:sp>
    <dsp:sp modelId="{268D2EE6-A983-4AA9-B293-AB0749CDF755}">
      <dsp:nvSpPr>
        <dsp:cNvPr id="0" name=""/>
        <dsp:cNvSpPr/>
      </dsp:nvSpPr>
      <dsp:spPr>
        <a:xfrm rot="5400000">
          <a:off x="2719853" y="2052995"/>
          <a:ext cx="579309" cy="4771273"/>
        </a:xfrm>
        <a:prstGeom prst="round2Same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latin typeface="+mn-lt"/>
              <a:cs typeface="Arial" panose="020B0604020202020204" pitchFamily="34" charset="0"/>
            </a:rPr>
            <a:t>Themes were defined and refined and potential subthemes within the data. Ongoing analysis took place to emerge more data from the themes.</a:t>
          </a:r>
          <a:endParaRPr lang="en-ZA" sz="1400" kern="1200" dirty="0"/>
        </a:p>
      </dsp:txBody>
      <dsp:txXfrm rot="-5400000">
        <a:off x="623871" y="4177257"/>
        <a:ext cx="4742993" cy="5227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9C048-F049-4D1A-823F-6CAFB1B8AAE3}">
      <dsp:nvSpPr>
        <dsp:cNvPr id="0" name=""/>
        <dsp:cNvSpPr/>
      </dsp:nvSpPr>
      <dsp:spPr>
        <a:xfrm rot="5400000">
          <a:off x="-206101" y="206775"/>
          <a:ext cx="1374008" cy="961805"/>
        </a:xfrm>
        <a:prstGeom prst="chevron">
          <a:avLst/>
        </a:prstGeom>
        <a:solidFill>
          <a:srgbClr val="FFCCFF"/>
        </a:solidFill>
        <a:ln w="25400" cap="flat" cmpd="sng" algn="ctr">
          <a:solidFill>
            <a:srgbClr val="FF99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A</a:t>
          </a:r>
          <a:endParaRPr lang="en-ZA" sz="2700" kern="1200" dirty="0"/>
        </a:p>
      </dsp:txBody>
      <dsp:txXfrm rot="-5400000">
        <a:off x="1" y="481577"/>
        <a:ext cx="961805" cy="412203"/>
      </dsp:txXfrm>
    </dsp:sp>
    <dsp:sp modelId="{907556D8-0053-4388-B4D5-3EE7507AE3E9}">
      <dsp:nvSpPr>
        <dsp:cNvPr id="0" name=""/>
        <dsp:cNvSpPr/>
      </dsp:nvSpPr>
      <dsp:spPr>
        <a:xfrm rot="5400000">
          <a:off x="2731922" y="-1769442"/>
          <a:ext cx="893105" cy="4433339"/>
        </a:xfrm>
        <a:prstGeom prst="round2SameRect">
          <a:avLst/>
        </a:prstGeom>
        <a:solidFill>
          <a:schemeClr val="lt1">
            <a:alpha val="90000"/>
            <a:hueOff val="0"/>
            <a:satOff val="0"/>
            <a:lumOff val="0"/>
            <a:alphaOff val="0"/>
          </a:schemeClr>
        </a:solidFill>
        <a:ln w="25400" cap="flat" cmpd="sng" algn="ctr">
          <a:solidFill>
            <a:srgbClr val="FF99FF"/>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ZA" sz="1200" kern="1200" dirty="0">
              <a:ea typeface="Times New Roman" panose="02020603050405020304" pitchFamily="18" charset="0"/>
              <a:cs typeface="Times New Roman" panose="02020603050405020304" pitchFamily="18" charset="0"/>
            </a:rPr>
            <a:t>Social workers rendering services to child headed households should receive training on the Children’s Act 41 of 2007 on a regular basis</a:t>
          </a:r>
          <a:r>
            <a:rPr lang="en-ZA" sz="1800" kern="1200" dirty="0">
              <a:ea typeface="Times New Roman" panose="02020603050405020304" pitchFamily="18" charset="0"/>
              <a:cs typeface="Times New Roman" panose="02020603050405020304" pitchFamily="18" charset="0"/>
            </a:rPr>
            <a:t>.</a:t>
          </a:r>
          <a:endParaRPr lang="en-ZA" sz="1800" b="1" kern="1200" dirty="0">
            <a:effectLst>
              <a:outerShdw blurRad="38100" dist="38100" dir="2700000" algn="tl">
                <a:srgbClr val="000000">
                  <a:alpha val="43137"/>
                </a:srgbClr>
              </a:outerShdw>
            </a:effectLst>
          </a:endParaRPr>
        </a:p>
      </dsp:txBody>
      <dsp:txXfrm rot="-5400000">
        <a:off x="961805" y="44273"/>
        <a:ext cx="4389741" cy="805909"/>
      </dsp:txXfrm>
    </dsp:sp>
    <dsp:sp modelId="{70252E33-39B9-46DD-8F4E-BF48EE2554D8}">
      <dsp:nvSpPr>
        <dsp:cNvPr id="0" name=""/>
        <dsp:cNvSpPr/>
      </dsp:nvSpPr>
      <dsp:spPr>
        <a:xfrm rot="5400000">
          <a:off x="-206101" y="1435354"/>
          <a:ext cx="1374008" cy="961805"/>
        </a:xfrm>
        <a:prstGeom prst="chevron">
          <a:avLst/>
        </a:prstGeom>
        <a:solidFill>
          <a:srgbClr val="CC99FF"/>
        </a:solidFill>
        <a:ln w="25400" cap="flat" cmpd="sng" algn="ctr">
          <a:solidFill>
            <a:srgbClr val="CC99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1</a:t>
          </a:r>
          <a:endParaRPr lang="en-ZA" sz="2700" kern="1200" dirty="0"/>
        </a:p>
      </dsp:txBody>
      <dsp:txXfrm rot="-5400000">
        <a:off x="1" y="1710156"/>
        <a:ext cx="961805" cy="412203"/>
      </dsp:txXfrm>
    </dsp:sp>
    <dsp:sp modelId="{4306AF4F-BE31-4E50-A586-5408343E33B5}">
      <dsp:nvSpPr>
        <dsp:cNvPr id="0" name=""/>
        <dsp:cNvSpPr/>
      </dsp:nvSpPr>
      <dsp:spPr>
        <a:xfrm rot="5400000">
          <a:off x="2731922" y="-540863"/>
          <a:ext cx="893105" cy="4433339"/>
        </a:xfrm>
        <a:prstGeom prst="round2SameRect">
          <a:avLst/>
        </a:prstGeom>
        <a:solidFill>
          <a:schemeClr val="lt1">
            <a:alpha val="90000"/>
            <a:hueOff val="0"/>
            <a:satOff val="0"/>
            <a:lumOff val="0"/>
            <a:alphaOff val="0"/>
          </a:schemeClr>
        </a:solidFill>
        <a:ln w="25400" cap="flat" cmpd="sng" algn="ctr">
          <a:solidFill>
            <a:srgbClr val="CC99FF"/>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ea typeface="Times New Roman" panose="02020603050405020304" pitchFamily="18" charset="0"/>
              <a:cs typeface="Times New Roman" panose="02020603050405020304" pitchFamily="18" charset="0"/>
            </a:rPr>
            <a:t>The DSD should legally appoint supervising adults and train them regarding their daily responsibilities.</a:t>
          </a:r>
          <a:endParaRPr lang="en-ZA" sz="1400" kern="1200" dirty="0"/>
        </a:p>
      </dsp:txBody>
      <dsp:txXfrm rot="-5400000">
        <a:off x="961805" y="1272852"/>
        <a:ext cx="4389741" cy="805909"/>
      </dsp:txXfrm>
    </dsp:sp>
    <dsp:sp modelId="{E515CBFC-205E-453D-96D3-98BF1A684755}">
      <dsp:nvSpPr>
        <dsp:cNvPr id="0" name=""/>
        <dsp:cNvSpPr/>
      </dsp:nvSpPr>
      <dsp:spPr>
        <a:xfrm rot="5400000">
          <a:off x="-206101" y="2663934"/>
          <a:ext cx="1374008" cy="961805"/>
        </a:xfrm>
        <a:prstGeom prst="chevron">
          <a:avLst/>
        </a:prstGeom>
        <a:solidFill>
          <a:srgbClr val="9900CC"/>
        </a:solidFill>
        <a:ln w="25400" cap="flat" cmpd="sng" algn="ctr">
          <a:solidFill>
            <a:srgbClr val="9900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2</a:t>
          </a:r>
          <a:endParaRPr lang="en-ZA" sz="2700" kern="1200" dirty="0"/>
        </a:p>
      </dsp:txBody>
      <dsp:txXfrm rot="-5400000">
        <a:off x="1" y="2938736"/>
        <a:ext cx="961805" cy="412203"/>
      </dsp:txXfrm>
    </dsp:sp>
    <dsp:sp modelId="{C00CE4B6-7387-40A5-B705-D9E324A101F8}">
      <dsp:nvSpPr>
        <dsp:cNvPr id="0" name=""/>
        <dsp:cNvSpPr/>
      </dsp:nvSpPr>
      <dsp:spPr>
        <a:xfrm rot="5400000">
          <a:off x="2731922" y="687716"/>
          <a:ext cx="893105" cy="4433339"/>
        </a:xfrm>
        <a:prstGeom prst="round2SameRect">
          <a:avLst/>
        </a:prstGeom>
        <a:solidFill>
          <a:schemeClr val="lt1">
            <a:alpha val="90000"/>
            <a:hueOff val="0"/>
            <a:satOff val="0"/>
            <a:lumOff val="0"/>
            <a:alphaOff val="0"/>
          </a:schemeClr>
        </a:solidFill>
        <a:ln w="25400" cap="flat" cmpd="sng" algn="ctr">
          <a:solidFill>
            <a:srgbClr val="9900CC"/>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ea typeface="Times New Roman" panose="02020603050405020304" pitchFamily="18" charset="0"/>
              <a:cs typeface="Times New Roman" panose="02020603050405020304" pitchFamily="18" charset="0"/>
            </a:rPr>
            <a:t>Funding of the child headed households, and programmes in the DSD and NPOs (like Home Based Care and Community Care centres) must increase and be areas of national interest.</a:t>
          </a:r>
          <a:endParaRPr lang="en-ZA" sz="1400" kern="1200" dirty="0"/>
        </a:p>
      </dsp:txBody>
      <dsp:txXfrm rot="-5400000">
        <a:off x="961805" y="2501431"/>
        <a:ext cx="4389741" cy="805909"/>
      </dsp:txXfrm>
    </dsp:sp>
    <dsp:sp modelId="{87C43943-C044-42F1-BA24-13627D626BD9}">
      <dsp:nvSpPr>
        <dsp:cNvPr id="0" name=""/>
        <dsp:cNvSpPr/>
      </dsp:nvSpPr>
      <dsp:spPr>
        <a:xfrm rot="5400000">
          <a:off x="-206101" y="3892513"/>
          <a:ext cx="1374008" cy="961805"/>
        </a:xfrm>
        <a:prstGeom prst="chevron">
          <a:avLst/>
        </a:prstGeom>
        <a:solidFill>
          <a:srgbClr val="7030A0"/>
        </a:solidFill>
        <a:ln w="25400" cap="flat" cmpd="sng" algn="ctr">
          <a:solidFill>
            <a:srgbClr val="9900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dirty="0"/>
            <a:t>3</a:t>
          </a:r>
          <a:endParaRPr lang="en-ZA" sz="2700" kern="1200" dirty="0"/>
        </a:p>
      </dsp:txBody>
      <dsp:txXfrm rot="-5400000">
        <a:off x="1" y="4167315"/>
        <a:ext cx="961805" cy="412203"/>
      </dsp:txXfrm>
    </dsp:sp>
    <dsp:sp modelId="{4E243AB6-7F88-439B-B1D8-B1033DB57A5A}">
      <dsp:nvSpPr>
        <dsp:cNvPr id="0" name=""/>
        <dsp:cNvSpPr/>
      </dsp:nvSpPr>
      <dsp:spPr>
        <a:xfrm rot="5400000">
          <a:off x="2731922" y="1916295"/>
          <a:ext cx="893105" cy="4433339"/>
        </a:xfrm>
        <a:prstGeom prst="round2SameRect">
          <a:avLst/>
        </a:prstGeom>
        <a:solidFill>
          <a:schemeClr val="lt1">
            <a:alpha val="90000"/>
            <a:hueOff val="0"/>
            <a:satOff val="0"/>
            <a:lumOff val="0"/>
            <a:alphaOff val="0"/>
          </a:schemeClr>
        </a:solidFill>
        <a:ln w="25400" cap="flat" cmpd="sng" algn="ctr">
          <a:solidFill>
            <a:srgbClr val="800080"/>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ea typeface="Times New Roman" panose="02020603050405020304" pitchFamily="18" charset="0"/>
              <a:cs typeface="Times New Roman" panose="02020603050405020304" pitchFamily="18" charset="0"/>
            </a:rPr>
            <a:t>Children in child headed households with special needs should receive proper care and appropriate therapeutic services</a:t>
          </a:r>
          <a:endParaRPr lang="en-ZA" sz="1400" kern="1200" dirty="0"/>
        </a:p>
      </dsp:txBody>
      <dsp:txXfrm rot="-5400000">
        <a:off x="961805" y="3730010"/>
        <a:ext cx="4389741" cy="80590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A54798C4-EA3B-40DF-8455-D55377C7234A}" type="datetimeFigureOut">
              <a:rPr lang="en-ZA" smtClean="0"/>
              <a:t>2023/09/25</a:t>
            </a:fld>
            <a:endParaRPr lang="en-ZA"/>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D62B7354-79A2-4122-9BD2-128F0205CC44}" type="slidenum">
              <a:rPr lang="en-ZA" smtClean="0"/>
              <a:t>‹#›</a:t>
            </a:fld>
            <a:endParaRPr lang="en-ZA"/>
          </a:p>
        </p:txBody>
      </p:sp>
    </p:spTree>
    <p:extLst>
      <p:ext uri="{BB962C8B-B14F-4D97-AF65-F5344CB8AC3E}">
        <p14:creationId xmlns:p14="http://schemas.microsoft.com/office/powerpoint/2010/main" val="38222846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40152A-CB57-4874-AAEE-4F4EF7569076}"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3716836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40152A-CB57-4874-AAEE-4F4EF7569076}"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188984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40152A-CB57-4874-AAEE-4F4EF7569076}"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2739691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8323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545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5380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2180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4731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9354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28293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059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40152A-CB57-4874-AAEE-4F4EF7569076}"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2700491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1757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4805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6"/>
            <a:ext cx="5800725"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BEADC-0961-46AE-BA8A-052A9E33CE66}" type="datetimeFigureOut">
              <a:rPr lang="en-US" smtClean="0">
                <a:solidFill>
                  <a:prstClr val="black">
                    <a:tint val="75000"/>
                  </a:prstClr>
                </a:solidFill>
              </a:rPr>
              <a:pPr/>
              <a:t>9/25/2023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DF2BBA7-8013-4572-AC8F-D9353FE7F5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45565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EB32EA29-5887-4999-BE25-D5045C84F4C9}" type="datetimeFigureOut">
              <a:rPr lang="en-US">
                <a:solidFill>
                  <a:prstClr val="black">
                    <a:tint val="75000"/>
                  </a:prstClr>
                </a:solidFill>
              </a:rPr>
              <a:pPr>
                <a:defRPr/>
              </a:pPr>
              <a:t>9/25/2023</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93DC4D3-C3F4-4F32-9A8A-23E69C641613}" type="slidenum">
              <a:rPr lang="en-ZA" altLang="en-US"/>
              <a:pPr>
                <a:defRPr/>
              </a:pPr>
              <a:t>‹#›</a:t>
            </a:fld>
            <a:endParaRPr lang="en-ZA" altLang="en-US"/>
          </a:p>
        </p:txBody>
      </p:sp>
    </p:spTree>
    <p:extLst>
      <p:ext uri="{BB962C8B-B14F-4D97-AF65-F5344CB8AC3E}">
        <p14:creationId xmlns:p14="http://schemas.microsoft.com/office/powerpoint/2010/main" val="121728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fld id="{A5557A50-A75C-4263-94DB-FA3B5B17D16D}" type="datetimeFigureOut">
              <a:rPr lang="en-US">
                <a:solidFill>
                  <a:prstClr val="black">
                    <a:tint val="75000"/>
                  </a:prstClr>
                </a:solidFill>
              </a:rPr>
              <a:pPr>
                <a:defRPr/>
              </a:pPr>
              <a:t>9/25/2023</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C7F097E-4E97-469D-8872-642DBA85A1E5}" type="slidenum">
              <a:rPr lang="en-ZA" altLang="en-US"/>
              <a:pPr>
                <a:defRPr/>
              </a:pPr>
              <a:t>‹#›</a:t>
            </a:fld>
            <a:endParaRPr lang="en-ZA" altLang="en-US"/>
          </a:p>
        </p:txBody>
      </p:sp>
    </p:spTree>
    <p:extLst>
      <p:ext uri="{BB962C8B-B14F-4D97-AF65-F5344CB8AC3E}">
        <p14:creationId xmlns:p14="http://schemas.microsoft.com/office/powerpoint/2010/main" val="29187900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873F0B6-F45C-4D05-81F7-2E77587CAB77}" type="datetimeFigureOut">
              <a:rPr lang="en-US">
                <a:solidFill>
                  <a:prstClr val="black">
                    <a:tint val="75000"/>
                  </a:prstClr>
                </a:solidFill>
              </a:rPr>
              <a:pPr>
                <a:defRPr/>
              </a:pPr>
              <a:t>9/25/2023</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4EECDD6-E651-4E06-990D-DDBD313FF2B2}" type="slidenum">
              <a:rPr lang="en-ZA" altLang="en-US"/>
              <a:pPr>
                <a:defRPr/>
              </a:pPr>
              <a:t>‹#›</a:t>
            </a:fld>
            <a:endParaRPr lang="en-ZA" altLang="en-US"/>
          </a:p>
        </p:txBody>
      </p:sp>
    </p:spTree>
    <p:extLst>
      <p:ext uri="{BB962C8B-B14F-4D97-AF65-F5344CB8AC3E}">
        <p14:creationId xmlns:p14="http://schemas.microsoft.com/office/powerpoint/2010/main" val="5871225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p:cNvSpPr>
            <a:spLocks noGrp="1"/>
          </p:cNvSpPr>
          <p:nvPr>
            <p:ph type="dt" sz="half" idx="10"/>
          </p:nvPr>
        </p:nvSpPr>
        <p:spPr/>
        <p:txBody>
          <a:bodyPr/>
          <a:lstStyle>
            <a:lvl1pPr>
              <a:defRPr/>
            </a:lvl1pPr>
          </a:lstStyle>
          <a:p>
            <a:pPr>
              <a:defRPr/>
            </a:pPr>
            <a:fld id="{F4763A90-EB09-4E88-BC3A-39AC6A91FE06}" type="datetimeFigureOut">
              <a:rPr lang="en-US">
                <a:solidFill>
                  <a:prstClr val="black">
                    <a:tint val="75000"/>
                  </a:prstClr>
                </a:solidFill>
              </a:rPr>
              <a:pPr>
                <a:defRPr/>
              </a:pPr>
              <a:t>9/25/2023</a:t>
            </a:fld>
            <a:endParaRPr lang="en-Z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655412B-32F4-4C0E-B20B-8B8EAC30FDF6}" type="slidenum">
              <a:rPr lang="en-ZA" altLang="en-US"/>
              <a:pPr>
                <a:defRPr/>
              </a:pPr>
              <a:t>‹#›</a:t>
            </a:fld>
            <a:endParaRPr lang="en-ZA" altLang="en-US"/>
          </a:p>
        </p:txBody>
      </p:sp>
    </p:spTree>
    <p:extLst>
      <p:ext uri="{BB962C8B-B14F-4D97-AF65-F5344CB8AC3E}">
        <p14:creationId xmlns:p14="http://schemas.microsoft.com/office/powerpoint/2010/main" val="5119611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p:cNvSpPr>
            <a:spLocks noGrp="1"/>
          </p:cNvSpPr>
          <p:nvPr>
            <p:ph type="dt" sz="half" idx="10"/>
          </p:nvPr>
        </p:nvSpPr>
        <p:spPr/>
        <p:txBody>
          <a:bodyPr/>
          <a:lstStyle>
            <a:lvl1pPr>
              <a:defRPr/>
            </a:lvl1pPr>
          </a:lstStyle>
          <a:p>
            <a:pPr>
              <a:defRPr/>
            </a:pPr>
            <a:fld id="{C51D3712-FE53-4B1C-A23E-A6FA40A81728}" type="datetimeFigureOut">
              <a:rPr lang="en-US">
                <a:solidFill>
                  <a:prstClr val="black">
                    <a:tint val="75000"/>
                  </a:prstClr>
                </a:solidFill>
              </a:rPr>
              <a:pPr>
                <a:defRPr/>
              </a:pPr>
              <a:t>9/25/2023</a:t>
            </a:fld>
            <a:endParaRPr lang="en-Z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5182D24-4AB4-4556-B06C-32687334845B}" type="slidenum">
              <a:rPr lang="en-ZA" altLang="en-US"/>
              <a:pPr>
                <a:defRPr/>
              </a:pPr>
              <a:t>‹#›</a:t>
            </a:fld>
            <a:endParaRPr lang="en-ZA" altLang="en-US"/>
          </a:p>
        </p:txBody>
      </p:sp>
    </p:spTree>
    <p:extLst>
      <p:ext uri="{BB962C8B-B14F-4D97-AF65-F5344CB8AC3E}">
        <p14:creationId xmlns:p14="http://schemas.microsoft.com/office/powerpoint/2010/main" val="4132330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F5F87000-12D0-4F60-ADD2-E366D1106860}" type="datetimeFigureOut">
              <a:rPr lang="en-US">
                <a:solidFill>
                  <a:prstClr val="black">
                    <a:tint val="75000"/>
                  </a:prstClr>
                </a:solidFill>
              </a:rPr>
              <a:pPr>
                <a:defRPr/>
              </a:pPr>
              <a:t>9/25/2023</a:t>
            </a:fld>
            <a:endParaRPr lang="en-Z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061285F-29EE-4FBB-952E-A88435383010}" type="slidenum">
              <a:rPr lang="en-ZA" altLang="en-US"/>
              <a:pPr>
                <a:defRPr/>
              </a:pPr>
              <a:t>‹#›</a:t>
            </a:fld>
            <a:endParaRPr lang="en-ZA" altLang="en-US"/>
          </a:p>
        </p:txBody>
      </p:sp>
    </p:spTree>
    <p:extLst>
      <p:ext uri="{BB962C8B-B14F-4D97-AF65-F5344CB8AC3E}">
        <p14:creationId xmlns:p14="http://schemas.microsoft.com/office/powerpoint/2010/main" val="5539049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8292D97-4B97-4346-8A9A-6000CD525625}" type="datetimeFigureOut">
              <a:rPr lang="en-US">
                <a:solidFill>
                  <a:prstClr val="black">
                    <a:tint val="75000"/>
                  </a:prstClr>
                </a:solidFill>
              </a:rPr>
              <a:pPr>
                <a:defRPr/>
              </a:pPr>
              <a:t>9/25/2023</a:t>
            </a:fld>
            <a:endParaRPr lang="en-ZA">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282BDBC-FB57-4A9C-8FA7-9A13EB91CFAD}" type="slidenum">
              <a:rPr lang="en-ZA" altLang="en-US"/>
              <a:pPr>
                <a:defRPr/>
              </a:pPr>
              <a:t>‹#›</a:t>
            </a:fld>
            <a:endParaRPr lang="en-ZA" altLang="en-US"/>
          </a:p>
        </p:txBody>
      </p:sp>
    </p:spTree>
    <p:extLst>
      <p:ext uri="{BB962C8B-B14F-4D97-AF65-F5344CB8AC3E}">
        <p14:creationId xmlns:p14="http://schemas.microsoft.com/office/powerpoint/2010/main" val="111424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40152A-CB57-4874-AAEE-4F4EF7569076}" type="datetimeFigureOut">
              <a:rPr lang="en-ZA" smtClean="0"/>
              <a:t>2023/09/25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20743905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ECC0D6-D715-4F7D-893B-911243E26E7C}" type="datetimeFigureOut">
              <a:rPr lang="en-US">
                <a:solidFill>
                  <a:prstClr val="black">
                    <a:tint val="75000"/>
                  </a:prstClr>
                </a:solidFill>
              </a:rPr>
              <a:pPr>
                <a:defRPr/>
              </a:pPr>
              <a:t>9/25/2023</a:t>
            </a:fld>
            <a:endParaRPr lang="en-Z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BC58008-07DF-4ACF-BB98-DF1F5F867322}" type="slidenum">
              <a:rPr lang="en-ZA" altLang="en-US"/>
              <a:pPr>
                <a:defRPr/>
              </a:pPr>
              <a:t>‹#›</a:t>
            </a:fld>
            <a:endParaRPr lang="en-ZA" altLang="en-US"/>
          </a:p>
        </p:txBody>
      </p:sp>
    </p:spTree>
    <p:extLst>
      <p:ext uri="{BB962C8B-B14F-4D97-AF65-F5344CB8AC3E}">
        <p14:creationId xmlns:p14="http://schemas.microsoft.com/office/powerpoint/2010/main" val="11843189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A45088-7A0E-459F-8CEA-7D8D41DE14AC}" type="datetimeFigureOut">
              <a:rPr lang="en-US">
                <a:solidFill>
                  <a:prstClr val="black">
                    <a:tint val="75000"/>
                  </a:prstClr>
                </a:solidFill>
              </a:rPr>
              <a:pPr>
                <a:defRPr/>
              </a:pPr>
              <a:t>9/25/2023</a:t>
            </a:fld>
            <a:endParaRPr lang="en-Z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469D82-FDC3-402A-B593-4A2C2D835A5E}" type="slidenum">
              <a:rPr lang="en-ZA" altLang="en-US"/>
              <a:pPr>
                <a:defRPr/>
              </a:pPr>
              <a:t>‹#›</a:t>
            </a:fld>
            <a:endParaRPr lang="en-ZA" altLang="en-US"/>
          </a:p>
        </p:txBody>
      </p:sp>
    </p:spTree>
    <p:extLst>
      <p:ext uri="{BB962C8B-B14F-4D97-AF65-F5344CB8AC3E}">
        <p14:creationId xmlns:p14="http://schemas.microsoft.com/office/powerpoint/2010/main" val="39022546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fld id="{61B3AAF9-DCB9-4F9C-9BA5-4315F1BF235B}" type="datetimeFigureOut">
              <a:rPr lang="en-US">
                <a:solidFill>
                  <a:prstClr val="black">
                    <a:tint val="75000"/>
                  </a:prstClr>
                </a:solidFill>
              </a:rPr>
              <a:pPr>
                <a:defRPr/>
              </a:pPr>
              <a:t>9/25/2023</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2C29C03-4D33-4E3D-83C7-394F4A1FBB80}" type="slidenum">
              <a:rPr lang="en-ZA" altLang="en-US"/>
              <a:pPr>
                <a:defRPr/>
              </a:pPr>
              <a:t>‹#›</a:t>
            </a:fld>
            <a:endParaRPr lang="en-ZA" altLang="en-US"/>
          </a:p>
        </p:txBody>
      </p:sp>
    </p:spTree>
    <p:extLst>
      <p:ext uri="{BB962C8B-B14F-4D97-AF65-F5344CB8AC3E}">
        <p14:creationId xmlns:p14="http://schemas.microsoft.com/office/powerpoint/2010/main" val="40665498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fld id="{ED092B07-C976-417F-A18E-BFD01AD31EDA}" type="datetimeFigureOut">
              <a:rPr lang="en-US">
                <a:solidFill>
                  <a:prstClr val="black">
                    <a:tint val="75000"/>
                  </a:prstClr>
                </a:solidFill>
              </a:rPr>
              <a:pPr>
                <a:defRPr/>
              </a:pPr>
              <a:t>9/25/2023</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7CD88F6-49A0-4383-B48C-B0B2651E9DFE}" type="slidenum">
              <a:rPr lang="en-ZA" altLang="en-US"/>
              <a:pPr>
                <a:defRPr/>
              </a:pPr>
              <a:t>‹#›</a:t>
            </a:fld>
            <a:endParaRPr lang="en-ZA" altLang="en-US"/>
          </a:p>
        </p:txBody>
      </p:sp>
    </p:spTree>
    <p:extLst>
      <p:ext uri="{BB962C8B-B14F-4D97-AF65-F5344CB8AC3E}">
        <p14:creationId xmlns:p14="http://schemas.microsoft.com/office/powerpoint/2010/main" val="15566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40152A-CB57-4874-AAEE-4F4EF7569076}" type="datetimeFigureOut">
              <a:rPr lang="en-ZA" smtClean="0"/>
              <a:t>2023/09/25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248973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40152A-CB57-4874-AAEE-4F4EF7569076}" type="datetimeFigureOut">
              <a:rPr lang="en-ZA" smtClean="0"/>
              <a:t>2023/09/25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88525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40152A-CB57-4874-AAEE-4F4EF7569076}" type="datetimeFigureOut">
              <a:rPr lang="en-ZA" smtClean="0"/>
              <a:t>2023/09/25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58127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0152A-CB57-4874-AAEE-4F4EF7569076}" type="datetimeFigureOut">
              <a:rPr lang="en-ZA" smtClean="0"/>
              <a:t>2023/09/25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954015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40152A-CB57-4874-AAEE-4F4EF7569076}" type="datetimeFigureOut">
              <a:rPr lang="en-ZA" smtClean="0"/>
              <a:t>2023/09/25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705076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40152A-CB57-4874-AAEE-4F4EF7569076}" type="datetimeFigureOut">
              <a:rPr lang="en-ZA" smtClean="0"/>
              <a:t>2023/09/25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D39B12B-A672-432A-9CEF-D0695DA827E0}" type="slidenum">
              <a:rPr lang="en-ZA" smtClean="0"/>
              <a:t>‹#›</a:t>
            </a:fld>
            <a:endParaRPr lang="en-ZA"/>
          </a:p>
        </p:txBody>
      </p:sp>
    </p:spTree>
    <p:extLst>
      <p:ext uri="{BB962C8B-B14F-4D97-AF65-F5344CB8AC3E}">
        <p14:creationId xmlns:p14="http://schemas.microsoft.com/office/powerpoint/2010/main" val="236334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9900CC"/>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0152A-CB57-4874-AAEE-4F4EF7569076}" type="datetimeFigureOut">
              <a:rPr lang="en-ZA" smtClean="0"/>
              <a:t>2023/09/25</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9B12B-A672-432A-9CEF-D0695DA827E0}" type="slidenum">
              <a:rPr lang="en-ZA" smtClean="0"/>
              <a:t>‹#›</a:t>
            </a:fld>
            <a:endParaRPr lang="en-ZA"/>
          </a:p>
        </p:txBody>
      </p:sp>
    </p:spTree>
    <p:extLst>
      <p:ext uri="{BB962C8B-B14F-4D97-AF65-F5344CB8AC3E}">
        <p14:creationId xmlns:p14="http://schemas.microsoft.com/office/powerpoint/2010/main" val="2007348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9900CC"/>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516BEADC-0961-46AE-BA8A-052A9E33CE66}" type="datetimeFigureOut">
              <a:rPr lang="en-US" smtClean="0">
                <a:solidFill>
                  <a:prstClr val="black">
                    <a:tint val="75000"/>
                  </a:prstClr>
                </a:solidFill>
              </a:rPr>
              <a:pPr defTabSz="685800"/>
              <a:t>9/25/2023</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8DF2BBA7-8013-4572-AC8F-D9353FE7F5F8}"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7189290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9900CC"/>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FC36B379-2B7A-4EC3-B8DD-48360EDE2249}" type="datetimeFigureOut">
              <a:rPr lang="en-US">
                <a:solidFill>
                  <a:prstClr val="black">
                    <a:tint val="75000"/>
                  </a:prstClr>
                </a:solidFill>
              </a:rPr>
              <a:pPr>
                <a:defRPr/>
              </a:pPr>
              <a:t>9/25/2023</a:t>
            </a:fld>
            <a:endParaRPr lang="en-Z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Z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8E9BED58-1DA9-4206-B9AA-6CEFF1AE2589}" type="slidenum">
              <a:rPr lang="en-ZA" altLang="en-US">
                <a:cs typeface="Arial" panose="020B0604020202020204" pitchFamily="34" charset="0"/>
              </a:rPr>
              <a:pPr fontAlgn="base">
                <a:spcBef>
                  <a:spcPct val="0"/>
                </a:spcBef>
                <a:spcAft>
                  <a:spcPct val="0"/>
                </a:spcAft>
                <a:defRPr/>
              </a:pPr>
              <a:t>‹#›</a:t>
            </a:fld>
            <a:endParaRPr lang="en-ZA" altLang="en-US">
              <a:cs typeface="Arial" panose="020B0604020202020204" pitchFamily="34" charset="0"/>
            </a:endParaRPr>
          </a:p>
        </p:txBody>
      </p:sp>
    </p:spTree>
    <p:extLst>
      <p:ext uri="{BB962C8B-B14F-4D97-AF65-F5344CB8AC3E}">
        <p14:creationId xmlns:p14="http://schemas.microsoft.com/office/powerpoint/2010/main" val="26878423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jpg"/></Relationships>
</file>

<file path=ppt/slides/_rels/slide2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4.jp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4.jp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9900CC"/>
            </a:gs>
          </a:gsLst>
          <a:lin ang="5400000" scaled="1"/>
          <a:tileRect/>
        </a:gradFill>
        <a:effectLst/>
      </p:bgPr>
    </p:bg>
    <p:spTree>
      <p:nvGrpSpPr>
        <p:cNvPr id="1" name=""/>
        <p:cNvGrpSpPr/>
        <p:nvPr/>
      </p:nvGrpSpPr>
      <p:grpSpPr>
        <a:xfrm>
          <a:off x="0" y="0"/>
          <a:ext cx="0" cy="0"/>
          <a:chOff x="0" y="0"/>
          <a:chExt cx="0" cy="0"/>
        </a:xfrm>
      </p:grpSpPr>
      <p:sp>
        <p:nvSpPr>
          <p:cNvPr id="11" name="Rectangle 10"/>
          <p:cNvSpPr/>
          <p:nvPr/>
        </p:nvSpPr>
        <p:spPr>
          <a:xfrm>
            <a:off x="159798" y="2616200"/>
            <a:ext cx="8300621" cy="1712469"/>
          </a:xfrm>
          <a:prstGeom prst="rect">
            <a:avLst/>
          </a:prstGeom>
          <a:solidFill>
            <a:schemeClr val="lt1">
              <a:alpha val="14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defTabSz="685800"/>
            <a:r>
              <a:rPr lang="en-US" sz="1800" b="1" dirty="0">
                <a:effectLst/>
                <a:latin typeface="Times New Roman" panose="02020603050405020304" pitchFamily="18" charset="0"/>
                <a:ea typeface="Times New Roman" panose="02020603050405020304" pitchFamily="18" charset="0"/>
              </a:rPr>
              <a:t>The implementation of legislation that guides service delivery to child headed households: A Social work perspective</a:t>
            </a:r>
          </a:p>
          <a:p>
            <a:pPr algn="ctr" defTabSz="685800"/>
            <a:endParaRPr lang="en-US" b="1" dirty="0">
              <a:solidFill>
                <a:prstClr val="black"/>
              </a:solidFill>
              <a:latin typeface="Times New Roman" panose="02020603050405020304" pitchFamily="18" charset="0"/>
            </a:endParaRPr>
          </a:p>
          <a:p>
            <a:pPr algn="ctr" defTabSz="685800"/>
            <a:r>
              <a:rPr lang="en-US" sz="1600" b="1" dirty="0">
                <a:solidFill>
                  <a:prstClr val="black"/>
                </a:solidFill>
                <a:latin typeface="Times New Roman" panose="02020603050405020304" pitchFamily="18" charset="0"/>
              </a:rPr>
              <a:t>M </a:t>
            </a:r>
            <a:r>
              <a:rPr lang="en-US" sz="1600" b="1" dirty="0" err="1">
                <a:solidFill>
                  <a:prstClr val="black"/>
                </a:solidFill>
                <a:latin typeface="Times New Roman" panose="02020603050405020304" pitchFamily="18" charset="0"/>
              </a:rPr>
              <a:t>Mkavele</a:t>
            </a:r>
            <a:endParaRPr lang="en-US" sz="1600" b="1" dirty="0">
              <a:solidFill>
                <a:prstClr val="black"/>
              </a:solidFill>
              <a:latin typeface="Times New Roman" panose="02020603050405020304" pitchFamily="18" charset="0"/>
            </a:endParaRPr>
          </a:p>
          <a:p>
            <a:pPr algn="ctr" defTabSz="685800"/>
            <a:r>
              <a:rPr lang="en-US" sz="1600" b="1" dirty="0">
                <a:solidFill>
                  <a:prstClr val="black"/>
                </a:solidFill>
                <a:latin typeface="Times New Roman" panose="02020603050405020304" pitchFamily="18" charset="0"/>
              </a:rPr>
              <a:t>E Simeon De Jager</a:t>
            </a:r>
          </a:p>
          <a:p>
            <a:pPr algn="ctr" defTabSz="685800"/>
            <a:r>
              <a:rPr lang="en-US" sz="1600" b="1" dirty="0">
                <a:solidFill>
                  <a:prstClr val="black"/>
                </a:solidFill>
                <a:latin typeface="Times New Roman" panose="02020603050405020304" pitchFamily="18" charset="0"/>
              </a:rPr>
              <a:t>R Mokwele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147662" cy="2529332"/>
          </a:xfrm>
          <a:prstGeom prst="rect">
            <a:avLst/>
          </a:prstGeom>
        </p:spPr>
      </p:pic>
      <p:sp>
        <p:nvSpPr>
          <p:cNvPr id="15" name="Rectangle 14"/>
          <p:cNvSpPr/>
          <p:nvPr/>
        </p:nvSpPr>
        <p:spPr>
          <a:xfrm>
            <a:off x="6736498" y="373046"/>
            <a:ext cx="184730" cy="923330"/>
          </a:xfrm>
          <a:prstGeom prst="rect">
            <a:avLst/>
          </a:prstGeom>
          <a:noFill/>
        </p:spPr>
        <p:txBody>
          <a:bodyPr wrap="none" lIns="91440" tIns="45720" rIns="91440" bIns="45720">
            <a:spAutoFit/>
          </a:bodyPr>
          <a:lstStyle/>
          <a:p>
            <a:pPr algn="ctr"/>
            <a:endParaRPr lang="en-ZA"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7" name="Rectangle 16"/>
          <p:cNvSpPr/>
          <p:nvPr/>
        </p:nvSpPr>
        <p:spPr>
          <a:xfrm>
            <a:off x="2021333" y="5302479"/>
            <a:ext cx="5101333" cy="461665"/>
          </a:xfrm>
          <a:prstGeom prst="rect">
            <a:avLst/>
          </a:prstGeom>
          <a:noFill/>
        </p:spPr>
        <p:txBody>
          <a:bodyPr wrap="none" lIns="91440" tIns="45720" rIns="91440" bIns="45720">
            <a:spAutoFit/>
          </a:bodyPr>
          <a:lstStyle/>
          <a:p>
            <a:pPr algn="ctr"/>
            <a:r>
              <a:rPr lang="en-US" sz="2400" b="1" dirty="0">
                <a:ln w="0"/>
                <a:solidFill>
                  <a:srgbClr val="0070C0"/>
                </a:solidFill>
                <a:effectLst>
                  <a:reflection blurRad="6350" stA="53000" endA="300" endPos="35500" dir="5400000" sy="-90000" algn="bl" rotWithShape="0"/>
                </a:effectLst>
              </a:rPr>
              <a:t>Presenter: Dr Elzahne Simeon De Jager</a:t>
            </a:r>
            <a:endParaRPr lang="en-US" sz="2400" b="1" cap="none" spc="0" dirty="0">
              <a:ln w="0"/>
              <a:solidFill>
                <a:srgbClr val="0070C0"/>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2950558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38D0F7-66F6-3752-CC34-51C0D4A88128}"/>
              </a:ext>
            </a:extLst>
          </p:cNvPr>
          <p:cNvSpPr>
            <a:spLocks noGrp="1"/>
          </p:cNvSpPr>
          <p:nvPr>
            <p:ph idx="1"/>
          </p:nvPr>
        </p:nvSpPr>
        <p:spPr/>
        <p:txBody>
          <a:bodyPr/>
          <a:lstStyle/>
          <a:p>
            <a:r>
              <a:rPr lang="en-ZA" dirty="0"/>
              <a:t>Subtheme 1.1Policies and legislation</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From the participants’ responses it is evident that the Children’s Amendment Act 41 of 2007 guided them in their classification of child headed household. Some of the main criteria included the age of the children. Some social workers identified cases where children are younger than 16 years although the criteria for age is 16 years and older. They also take into account other home circumstances like abandonment, ill parents, and parents that are deceased.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Participant A stated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“I think in everything that we do we are guided by the law of our country, in this case it will be our Children’s Act, according to Children’s Act, it classifies that a child headed household, as where a child who is over the age of 16 that has assumed the role of a caregiver provided that the parent or the care giver is terminally ill, or had abandoned the children”.</a:t>
            </a:r>
          </a:p>
          <a:p>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Participant A stated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We use the guidelines in the Children’s Act to help us to identify a child headed household”.</a:t>
            </a:r>
          </a:p>
          <a:p>
            <a:endPar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Rounded Rectangle 10">
            <a:extLst>
              <a:ext uri="{FF2B5EF4-FFF2-40B4-BE49-F238E27FC236}">
                <a16:creationId xmlns:a16="http://schemas.microsoft.com/office/drawing/2014/main" id="{F4F0754F-B22A-DF3C-64D6-A8FCE8EA46FA}"/>
              </a:ext>
            </a:extLst>
          </p:cNvPr>
          <p:cNvSpPr>
            <a:spLocks noGrp="1"/>
          </p:cNvSpPr>
          <p:nvPr>
            <p:ph type="title"/>
          </p:nvPr>
        </p:nvSpPr>
        <p:spPr>
          <a:xfrm>
            <a:off x="457200" y="274638"/>
            <a:ext cx="8229600" cy="1143000"/>
          </a:xfrm>
          <a:prstGeom prst="roundRect">
            <a:avLst/>
          </a:prstGeom>
          <a:solidFill>
            <a:srgbClr val="800080"/>
          </a:solidFill>
          <a:ln>
            <a:solidFill>
              <a:srgbClr val="BE6AA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r>
              <a:rPr lang="en-ZA" b="1" dirty="0"/>
              <a:t>THEME 1: CLASSIFICATION OF CHILD HEADED HOUSEHOLDS</a:t>
            </a:r>
            <a:endParaRPr lang="en-US" b="1" dirty="0"/>
          </a:p>
        </p:txBody>
      </p:sp>
    </p:spTree>
    <p:extLst>
      <p:ext uri="{BB962C8B-B14F-4D97-AF65-F5344CB8AC3E}">
        <p14:creationId xmlns:p14="http://schemas.microsoft.com/office/powerpoint/2010/main" val="1839299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CCB57-62CD-DA04-CC4A-6B83B91DA131}"/>
              </a:ext>
            </a:extLst>
          </p:cNvPr>
          <p:cNvSpPr>
            <a:spLocks noGrp="1"/>
          </p:cNvSpPr>
          <p:nvPr>
            <p:ph type="title"/>
          </p:nvPr>
        </p:nvSpPr>
        <p:spPr/>
        <p:txBody>
          <a:bodyPr/>
          <a:lstStyle/>
          <a:p>
            <a:pPr>
              <a:lnSpc>
                <a:spcPct val="115000"/>
              </a:lnSpc>
              <a:spcAft>
                <a:spcPts val="1200"/>
              </a:spcAft>
            </a:pPr>
            <a:r>
              <a:rPr lang="en-US" b="1" dirty="0">
                <a:effectLst/>
                <a:ea typeface="Times New Roman" panose="02020603050405020304" pitchFamily="18" charset="0"/>
              </a:rPr>
              <a:t>SUBTHEME: 1.2 Children assuming parental responsibilities</a:t>
            </a:r>
            <a:r>
              <a:rPr lang="en-ZA" b="0" dirty="0">
                <a:effectLst/>
                <a:ea typeface="Times New Roman" panose="02020603050405020304" pitchFamily="18" charset="0"/>
                <a:cs typeface="Times New Roman" panose="02020603050405020304" pitchFamily="18" charset="0"/>
              </a:rPr>
              <a:t> </a:t>
            </a:r>
            <a:br>
              <a:rPr lang="en-GB" sz="1800" b="1" dirty="0">
                <a:effectLst/>
                <a:latin typeface="Arial" panose="020B0604020202020204" pitchFamily="34" charset="0"/>
                <a:ea typeface="Times New Roman" panose="02020603050405020304" pitchFamily="18" charset="0"/>
              </a:rPr>
            </a:br>
            <a:r>
              <a:rPr lang="en-ZA"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dirty="0"/>
          </a:p>
        </p:txBody>
      </p:sp>
      <p:sp>
        <p:nvSpPr>
          <p:cNvPr id="3" name="Content Placeholder 2">
            <a:extLst>
              <a:ext uri="{FF2B5EF4-FFF2-40B4-BE49-F238E27FC236}">
                <a16:creationId xmlns:a16="http://schemas.microsoft.com/office/drawing/2014/main" id="{C29C0AF6-5ECB-AA27-FEFC-06710B1CF0A7}"/>
              </a:ext>
            </a:extLst>
          </p:cNvPr>
          <p:cNvSpPr>
            <a:spLocks noGrp="1"/>
          </p:cNvSpPr>
          <p:nvPr>
            <p:ph idx="1"/>
          </p:nvPr>
        </p:nvSpPr>
        <p:spPr/>
        <p: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All participants confirmed that in a child headed household, the assumptions of parental responsibilities by the child are common.</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They stated the reasons as follows: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12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Participant G said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CHH is a home whereby a child under the age of 16 is the one that is taking care of his or other siblings and there is no adult”.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12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Participant E responded by saying</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Normally, the oldest child is the one who take responsibility for the younger ones”.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12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Participant I said: </a:t>
            </a:r>
            <a:r>
              <a:rPr lang="en-US" sz="18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Some of these parents have died of HIV/AIDS, others just abandoned their children, so the eldest child have to take the role as the adult in the house”.</a:t>
            </a:r>
            <a:endParaRPr lang="en-GB" sz="1800" i="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39406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47C89-5BC1-09B4-E52A-D94896F9BA1C}"/>
              </a:ext>
            </a:extLst>
          </p:cNvPr>
          <p:cNvSpPr>
            <a:spLocks noGrp="1"/>
          </p:cNvSpPr>
          <p:nvPr>
            <p:ph type="title"/>
          </p:nvPr>
        </p:nvSpPr>
        <p:spPr/>
        <p:txBody>
          <a:bodyPr/>
          <a:lstStyle/>
          <a:p>
            <a:r>
              <a:rPr lang="en-ZA" b="1" cap="none" spc="0" dirty="0">
                <a:solidFill>
                  <a:schemeClr val="tx1">
                    <a:lumMod val="75000"/>
                    <a:lumOff val="25000"/>
                  </a:schemeClr>
                </a:solidFill>
                <a:effectLst/>
              </a:rPr>
              <a:t>Theme 2: Procedure for appointing supervising adults</a:t>
            </a:r>
            <a:endParaRPr lang="en-GB" dirty="0"/>
          </a:p>
        </p:txBody>
      </p:sp>
      <p:sp>
        <p:nvSpPr>
          <p:cNvPr id="3" name="Content Placeholder 2">
            <a:extLst>
              <a:ext uri="{FF2B5EF4-FFF2-40B4-BE49-F238E27FC236}">
                <a16:creationId xmlns:a16="http://schemas.microsoft.com/office/drawing/2014/main" id="{56868AE0-1CB1-D5E3-3287-CE9C81B44408}"/>
              </a:ext>
            </a:extLst>
          </p:cNvPr>
          <p:cNvSpPr>
            <a:spLocks noGrp="1"/>
          </p:cNvSpPr>
          <p:nvPr>
            <p:ph idx="1"/>
          </p:nvPr>
        </p:nvSpPr>
        <p:spPr/>
        <p:txBody>
          <a:bodyPr/>
          <a:lstStyle/>
          <a:p>
            <a:r>
              <a:rPr lang="en-US" sz="1400" dirty="0"/>
              <a:t>Section 137 (2) of the Children’s Amendment Act, 41 of 2007, states that once a household is recognized as a child headed household, the household should function under the general supervision of an adult supervisor. The Act specifically states the following: “</a:t>
            </a:r>
            <a:r>
              <a:rPr lang="en-ZA" sz="1400" dirty="0"/>
              <a:t>A child headed household must function under the general supervision of an adult designated by (a) a children's court; or (b) an organ of state or a non-governmental organisation determined by the provincial head of social development”. A social worker is responsible to execute this process</a:t>
            </a:r>
          </a:p>
          <a:p>
            <a:endParaRPr lang="en-ZA" sz="1400" dirty="0"/>
          </a:p>
          <a:p>
            <a:r>
              <a:rPr lang="en-ZA" sz="1400" b="1" dirty="0"/>
              <a:t>All participants indicated that they are aware of the appointment of a supervising adult that should take place, but some participants indicated that they need more clear guidelines on who this should be and some also indicated that they sometimes struggle to find people in the community to commit to this</a:t>
            </a: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Participant G said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We struggle to find people to this this, and sometimes they say yes but do not do what is expected of them”.</a:t>
            </a:r>
            <a:endParaRPr lang="en-GB" sz="1800" i="1" dirty="0"/>
          </a:p>
        </p:txBody>
      </p:sp>
    </p:spTree>
    <p:extLst>
      <p:ext uri="{BB962C8B-B14F-4D97-AF65-F5344CB8AC3E}">
        <p14:creationId xmlns:p14="http://schemas.microsoft.com/office/powerpoint/2010/main" val="87179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9508-97A4-852A-3397-BAFB58CB6E6A}"/>
              </a:ext>
            </a:extLst>
          </p:cNvPr>
          <p:cNvSpPr>
            <a:spLocks noGrp="1"/>
          </p:cNvSpPr>
          <p:nvPr>
            <p:ph type="title"/>
          </p:nvPr>
        </p:nvSpPr>
        <p:spPr/>
        <p:txBody>
          <a:bodyPr/>
          <a:lstStyle/>
          <a:p>
            <a:r>
              <a:rPr lang="en-ZA" b="1" cap="none" spc="0" dirty="0">
                <a:solidFill>
                  <a:schemeClr val="tx1">
                    <a:lumMod val="75000"/>
                    <a:lumOff val="25000"/>
                  </a:schemeClr>
                </a:solidFill>
                <a:effectLst/>
              </a:rPr>
              <a:t>Theme 3: The role of the supervising adult</a:t>
            </a:r>
            <a:endParaRPr lang="en-GB" dirty="0"/>
          </a:p>
        </p:txBody>
      </p:sp>
      <p:sp>
        <p:nvSpPr>
          <p:cNvPr id="3" name="Content Placeholder 2">
            <a:extLst>
              <a:ext uri="{FF2B5EF4-FFF2-40B4-BE49-F238E27FC236}">
                <a16:creationId xmlns:a16="http://schemas.microsoft.com/office/drawing/2014/main" id="{52AC7624-0232-0402-29B1-25A87AD12CB6}"/>
              </a:ext>
            </a:extLst>
          </p:cNvPr>
          <p:cNvSpPr>
            <a:spLocks noGrp="1"/>
          </p:cNvSpPr>
          <p:nvPr>
            <p:ph idx="1"/>
          </p:nvPr>
        </p:nvSpPr>
        <p:spPr/>
        <p:txBody>
          <a:bodyPr/>
          <a:lstStyle/>
          <a:p>
            <a:r>
              <a:rPr lang="en-ZA" sz="1600" dirty="0"/>
              <a:t>Section 137 (3) of the Amended Act 41 of 2007 states that the supervising adult must (a) perform the duties as prescribed in relation to the household; and (b) be a fit and proper person to supervise a child headed household. T</a:t>
            </a:r>
            <a:r>
              <a:rPr lang="en-US" sz="1600" dirty="0"/>
              <a:t>hey identified the following as important roles of the supervising adult, providing in the children’s basic needs such as food security, educational support, house management, budgeting. Some examples of their responses include the following:</a:t>
            </a:r>
          </a:p>
          <a:p>
            <a:r>
              <a:rPr lang="en-GB" sz="2000" b="1" dirty="0"/>
              <a:t>Most of the participants indicated that this is not happening in Practice</a:t>
            </a:r>
          </a:p>
          <a:p>
            <a:pPr algn="just">
              <a:lnSpc>
                <a:spcPct val="115000"/>
              </a:lnSpc>
              <a:spcAft>
                <a:spcPts val="12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Participant H said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The supervising adult make lots of promises, but sometimes when we talk to the children, they say the supervising adult did not visit in a long time for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ecxample</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12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Participant I responded by saying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“Their roles are clear, but for some reason they don’t do it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5000"/>
              </a:lnSpc>
              <a:spcAft>
                <a:spcPts val="120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Participant J said: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“We can tell them what do to, but in the end they need proper training”.</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2000" dirty="0"/>
          </a:p>
          <a:p>
            <a:endParaRPr lang="en-GB" sz="2000" dirty="0"/>
          </a:p>
        </p:txBody>
      </p:sp>
    </p:spTree>
    <p:extLst>
      <p:ext uri="{BB962C8B-B14F-4D97-AF65-F5344CB8AC3E}">
        <p14:creationId xmlns:p14="http://schemas.microsoft.com/office/powerpoint/2010/main" val="3536688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8BA12-1229-B6BC-0158-D050157A63E8}"/>
              </a:ext>
            </a:extLst>
          </p:cNvPr>
          <p:cNvSpPr>
            <a:spLocks noGrp="1"/>
          </p:cNvSpPr>
          <p:nvPr>
            <p:ph type="title"/>
          </p:nvPr>
        </p:nvSpPr>
        <p:spPr>
          <a:xfrm>
            <a:off x="457200" y="514904"/>
            <a:ext cx="8229600" cy="1085295"/>
          </a:xfrm>
        </p:spPr>
        <p:txBody>
          <a:bodyPr/>
          <a:lstStyle/>
          <a:p>
            <a:r>
              <a:rPr lang="en-US" b="1" dirty="0"/>
              <a:t>THEME 4: ADMINISTRATION OF SOCIAL GRANTS:</a:t>
            </a:r>
            <a:br>
              <a:rPr lang="en-US" sz="2400" dirty="0"/>
            </a:br>
            <a:endParaRPr lang="en-GB" sz="2400" dirty="0"/>
          </a:p>
        </p:txBody>
      </p:sp>
      <p:sp>
        <p:nvSpPr>
          <p:cNvPr id="3" name="Content Placeholder 2">
            <a:extLst>
              <a:ext uri="{FF2B5EF4-FFF2-40B4-BE49-F238E27FC236}">
                <a16:creationId xmlns:a16="http://schemas.microsoft.com/office/drawing/2014/main" id="{A8DC2863-8A2E-7329-C81D-765B98EF63CB}"/>
              </a:ext>
            </a:extLst>
          </p:cNvPr>
          <p:cNvSpPr>
            <a:spLocks noGrp="1"/>
          </p:cNvSpPr>
          <p:nvPr>
            <p:ph idx="1"/>
          </p:nvPr>
        </p:nvSpPr>
        <p:spPr/>
        <p:txBody>
          <a:bodyPr/>
          <a:lstStyle/>
          <a:p>
            <a:pPr algn="just">
              <a:spcBef>
                <a:spcPts val="300"/>
              </a:spcBef>
              <a:spcAft>
                <a:spcPts val="300"/>
              </a:spcAft>
            </a:pPr>
            <a:r>
              <a:rPr lang="en-ZA" sz="2400" cap="none" spc="0" dirty="0">
                <a:effectLst/>
              </a:rPr>
              <a:t>Subtheme 4.1: Assistance with application for social grants</a:t>
            </a:r>
          </a:p>
          <a:p>
            <a:pPr algn="just">
              <a:spcBef>
                <a:spcPts val="300"/>
              </a:spcBef>
              <a:spcAft>
                <a:spcPts val="300"/>
              </a:spcAft>
            </a:pPr>
            <a:r>
              <a:rPr lang="en-ZA" sz="2400" i="1" dirty="0"/>
              <a:t>We as social workers have to assist them to apply for the social grant.</a:t>
            </a:r>
            <a:endParaRPr lang="en-ZA" sz="2400" i="1" cap="none" spc="0" dirty="0">
              <a:effectLst/>
            </a:endParaRPr>
          </a:p>
          <a:p>
            <a:pPr algn="just">
              <a:spcBef>
                <a:spcPts val="300"/>
              </a:spcBef>
              <a:spcAft>
                <a:spcPts val="300"/>
              </a:spcAft>
            </a:pPr>
            <a:r>
              <a:rPr lang="en-ZA" sz="2400" cap="none" spc="0" dirty="0">
                <a:effectLst/>
              </a:rPr>
              <a:t>Subtheme 4.2: Supervising correct usage of social grant</a:t>
            </a:r>
          </a:p>
          <a:p>
            <a:pPr algn="just">
              <a:spcBef>
                <a:spcPts val="300"/>
              </a:spcBef>
              <a:spcAft>
                <a:spcPts val="300"/>
              </a:spcAft>
            </a:pPr>
            <a:r>
              <a:rPr lang="en-ZA" sz="2400" i="1" dirty="0"/>
              <a:t>They misuse the money</a:t>
            </a:r>
            <a:endParaRPr lang="en-ZA" sz="2400" i="1" cap="none" spc="0" dirty="0">
              <a:effectLst/>
            </a:endParaRPr>
          </a:p>
          <a:p>
            <a:pPr algn="just">
              <a:spcBef>
                <a:spcPts val="300"/>
              </a:spcBef>
              <a:spcAft>
                <a:spcPts val="300"/>
              </a:spcAft>
            </a:pPr>
            <a:r>
              <a:rPr lang="en-ZA" sz="2400" cap="none" spc="0" dirty="0">
                <a:effectLst/>
              </a:rPr>
              <a:t>Subtheme 4.3: Financial management/advise for grant/budgeting</a:t>
            </a:r>
          </a:p>
          <a:p>
            <a:pPr algn="just">
              <a:spcBef>
                <a:spcPts val="300"/>
              </a:spcBef>
              <a:spcAft>
                <a:spcPts val="300"/>
              </a:spcAft>
            </a:pPr>
            <a:r>
              <a:rPr lang="en-ZA" sz="2400" i="1" dirty="0">
                <a:latin typeface="Arial" panose="020B0604020202020204" pitchFamily="34" charset="0"/>
                <a:ea typeface="Times New Roman" panose="02020603050405020304" pitchFamily="18" charset="0"/>
                <a:cs typeface="Times New Roman" panose="02020603050405020304" pitchFamily="18" charset="0"/>
              </a:rPr>
              <a:t>They need guidance and training on finance management</a:t>
            </a:r>
            <a:endParaRPr lang="en-ZA" sz="2400" i="1" cap="none" spc="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527152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FDD5E-8DA4-D6B6-353E-EF0B4323EFAF}"/>
              </a:ext>
            </a:extLst>
          </p:cNvPr>
          <p:cNvSpPr>
            <a:spLocks noGrp="1"/>
          </p:cNvSpPr>
          <p:nvPr>
            <p:ph type="title"/>
          </p:nvPr>
        </p:nvSpPr>
        <p:spPr/>
        <p:txBody>
          <a:bodyPr/>
          <a:lstStyle/>
          <a:p>
            <a:r>
              <a:rPr lang="en-ZA" sz="4400" b="1" cap="none" spc="0" dirty="0">
                <a:solidFill>
                  <a:schemeClr val="tx1">
                    <a:lumMod val="75000"/>
                    <a:lumOff val="25000"/>
                  </a:schemeClr>
                </a:solidFill>
                <a:effectLst/>
              </a:rPr>
              <a:t>Theme 5: Alternative care options</a:t>
            </a:r>
            <a:br>
              <a:rPr lang="en-ZA" sz="4400" b="1" cap="none" spc="0" dirty="0">
                <a:solidFill>
                  <a:schemeClr val="tx1">
                    <a:lumMod val="75000"/>
                    <a:lumOff val="25000"/>
                  </a:schemeClr>
                </a:solidFill>
                <a:effectLst/>
              </a:rPr>
            </a:br>
            <a:r>
              <a:rPr lang="en-ZA" sz="4400" b="1" cap="none" spc="0" dirty="0">
                <a:solidFill>
                  <a:schemeClr val="tx1">
                    <a:lumMod val="75000"/>
                    <a:lumOff val="25000"/>
                  </a:schemeClr>
                </a:solidFill>
                <a:effectLst/>
              </a:rPr>
              <a:t>Foster care</a:t>
            </a:r>
            <a:endParaRPr lang="en-GB" dirty="0"/>
          </a:p>
        </p:txBody>
      </p:sp>
      <p:sp>
        <p:nvSpPr>
          <p:cNvPr id="3" name="Content Placeholder 2">
            <a:extLst>
              <a:ext uri="{FF2B5EF4-FFF2-40B4-BE49-F238E27FC236}">
                <a16:creationId xmlns:a16="http://schemas.microsoft.com/office/drawing/2014/main" id="{A4E824D4-C1F8-1F36-534E-8C7F51656E0C}"/>
              </a:ext>
            </a:extLst>
          </p:cNvPr>
          <p:cNvSpPr>
            <a:spLocks noGrp="1"/>
          </p:cNvSpPr>
          <p:nvPr>
            <p:ph idx="1"/>
          </p:nvPr>
        </p:nvSpPr>
        <p:spPr/>
        <p:txBody>
          <a:bodyPr/>
          <a:lstStyle/>
          <a:p>
            <a:r>
              <a:rPr lang="en-ZA" sz="1800" dirty="0"/>
              <a:t>Most participants indicated that there are </a:t>
            </a:r>
            <a:r>
              <a:rPr lang="en-ZA" sz="1800" b="1" dirty="0"/>
              <a:t>alternative care options </a:t>
            </a:r>
            <a:r>
              <a:rPr lang="en-ZA" sz="1800" dirty="0"/>
              <a:t>for child headed households considered. Most the participants indicated </a:t>
            </a:r>
            <a:r>
              <a:rPr lang="en-ZA" sz="1800" b="1" dirty="0"/>
              <a:t>foster care </a:t>
            </a:r>
            <a:r>
              <a:rPr lang="en-ZA" sz="1800" dirty="0"/>
              <a:t>is one of the alternative care options which they often explore for children in child headed households, however not enough children in child headed households are placed in foster care. The findings showed that foster care is the most often applied option of alternative care for child headed households in South Africa. Within the prescribed child headed household, foster care is the favoured option of substitute care for a child who cannot stay with his or her biological family. Other options are to place the child in a place of safety. </a:t>
            </a:r>
            <a:r>
              <a:rPr lang="en-ZA" sz="1800" b="1" dirty="0"/>
              <a:t>Below are examples of the participants’ responses.</a:t>
            </a:r>
            <a:endParaRPr lang="en-ZA" sz="1800" dirty="0"/>
          </a:p>
          <a:p>
            <a:r>
              <a:rPr lang="en-ZA" sz="1800" i="1" dirty="0"/>
              <a:t>We have the option to consider a foster care placement</a:t>
            </a:r>
          </a:p>
          <a:p>
            <a:r>
              <a:rPr lang="en-ZA" sz="1800" i="1" dirty="0"/>
              <a:t>Sometimes we struggle to place the children in foster care due to lack of documents</a:t>
            </a:r>
          </a:p>
          <a:p>
            <a:r>
              <a:rPr lang="en-ZA" sz="1800" i="1" dirty="0"/>
              <a:t>I believe that a  foster care placement is a better form of alternative care for these children but for some reason these children are not placed in foster care</a:t>
            </a:r>
            <a:endParaRPr lang="en-US" sz="1800" i="1" dirty="0"/>
          </a:p>
          <a:p>
            <a:endParaRPr lang="en-GB" dirty="0"/>
          </a:p>
        </p:txBody>
      </p:sp>
    </p:spTree>
    <p:extLst>
      <p:ext uri="{BB962C8B-B14F-4D97-AF65-F5344CB8AC3E}">
        <p14:creationId xmlns:p14="http://schemas.microsoft.com/office/powerpoint/2010/main" val="1269312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9B993-031B-607F-517F-51A1707B3D80}"/>
              </a:ext>
            </a:extLst>
          </p:cNvPr>
          <p:cNvSpPr>
            <a:spLocks noGrp="1"/>
          </p:cNvSpPr>
          <p:nvPr>
            <p:ph type="title"/>
          </p:nvPr>
        </p:nvSpPr>
        <p:spPr>
          <a:xfrm>
            <a:off x="457200" y="372862"/>
            <a:ext cx="8229600" cy="1044776"/>
          </a:xfrm>
        </p:spPr>
        <p:txBody>
          <a:bodyPr/>
          <a:lstStyle/>
          <a:p>
            <a:br>
              <a:rPr lang="en-US" sz="2000" b="1" dirty="0"/>
            </a:br>
            <a:br>
              <a:rPr lang="en-US" sz="2000" b="1" dirty="0"/>
            </a:br>
            <a:br>
              <a:rPr lang="en-US" sz="2000" b="1" dirty="0"/>
            </a:br>
            <a:r>
              <a:rPr lang="en-US" b="1" dirty="0"/>
              <a:t>THEME 6. SERVICES RENDERED TO CHILDREN WITH SPECIAL NEEDS IN CHILD HEADED HOUSEHOLDS:</a:t>
            </a:r>
            <a:br>
              <a:rPr lang="en-US" dirty="0"/>
            </a:br>
            <a:endParaRPr lang="en-GB" dirty="0"/>
          </a:p>
        </p:txBody>
      </p:sp>
      <p:sp>
        <p:nvSpPr>
          <p:cNvPr id="3" name="Content Placeholder 2">
            <a:extLst>
              <a:ext uri="{FF2B5EF4-FFF2-40B4-BE49-F238E27FC236}">
                <a16:creationId xmlns:a16="http://schemas.microsoft.com/office/drawing/2014/main" id="{E378A56F-F8E7-B57F-305C-FEA5C5231FF0}"/>
              </a:ext>
            </a:extLst>
          </p:cNvPr>
          <p:cNvSpPr>
            <a:spLocks noGrp="1"/>
          </p:cNvSpPr>
          <p:nvPr>
            <p:ph idx="1"/>
          </p:nvPr>
        </p:nvSpPr>
        <p:spPr>
          <a:xfrm>
            <a:off x="457200" y="2183907"/>
            <a:ext cx="8229600" cy="3942256"/>
          </a:xfrm>
        </p:spPr>
        <p:txBody>
          <a:bodyPr/>
          <a:lstStyle/>
          <a:p>
            <a:r>
              <a:rPr lang="en-ZA" sz="1800" dirty="0"/>
              <a:t>Most of the participants felt that assessment of needs is also one of the important services when helping children with special needs.</a:t>
            </a:r>
            <a:endParaRPr lang="en-US" sz="1800" dirty="0"/>
          </a:p>
          <a:p>
            <a:r>
              <a:rPr lang="en-GB" sz="1800" dirty="0"/>
              <a:t>Need more training on available services for children with special needs</a:t>
            </a:r>
            <a:endParaRPr lang="en-GB" dirty="0"/>
          </a:p>
          <a:p>
            <a:r>
              <a:rPr lang="en-GB" i="1" dirty="0"/>
              <a:t>We know the importance of services for children with special needs, but the services are not always available or accessible </a:t>
            </a:r>
          </a:p>
        </p:txBody>
      </p:sp>
    </p:spTree>
    <p:extLst>
      <p:ext uri="{BB962C8B-B14F-4D97-AF65-F5344CB8AC3E}">
        <p14:creationId xmlns:p14="http://schemas.microsoft.com/office/powerpoint/2010/main" val="977437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E5C0A-9261-59C3-65E5-F62E0BB38FE8}"/>
              </a:ext>
            </a:extLst>
          </p:cNvPr>
          <p:cNvSpPr>
            <a:spLocks noGrp="1"/>
          </p:cNvSpPr>
          <p:nvPr>
            <p:ph type="title"/>
          </p:nvPr>
        </p:nvSpPr>
        <p:spPr/>
        <p:txBody>
          <a:bodyPr/>
          <a:lstStyle/>
          <a:p>
            <a:br>
              <a:rPr lang="en-ZA" sz="4400" b="1" cap="none" spc="0" dirty="0">
                <a:solidFill>
                  <a:schemeClr val="tx1">
                    <a:lumMod val="75000"/>
                    <a:lumOff val="25000"/>
                  </a:schemeClr>
                </a:solidFill>
                <a:effectLst/>
              </a:rPr>
            </a:br>
            <a:r>
              <a:rPr lang="en-ZA" sz="4400" b="1" cap="none" spc="0" dirty="0">
                <a:solidFill>
                  <a:schemeClr val="tx1">
                    <a:lumMod val="75000"/>
                    <a:lumOff val="25000"/>
                  </a:schemeClr>
                </a:solidFill>
                <a:effectLst/>
              </a:rPr>
              <a:t>Theme 7: Challenges faced by social workers</a:t>
            </a:r>
            <a:br>
              <a:rPr lang="en-ZA" sz="4400" b="1"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781380D6-9C31-3B89-6A4E-21A5893791F3}"/>
              </a:ext>
            </a:extLst>
          </p:cNvPr>
          <p:cNvSpPr>
            <a:spLocks noGrp="1"/>
          </p:cNvSpPr>
          <p:nvPr>
            <p:ph idx="1"/>
          </p:nvPr>
        </p:nvSpPr>
        <p:spPr/>
        <p:txBody>
          <a:bodyPr/>
          <a:lstStyle/>
          <a:p>
            <a:r>
              <a:rPr lang="en-US" sz="1600" b="1" dirty="0"/>
              <a:t>No social work opportunities for Act amendments</a:t>
            </a:r>
          </a:p>
          <a:p>
            <a:r>
              <a:rPr lang="en-ZA" sz="1400" dirty="0"/>
              <a:t>The findings demonstrated that the participants do not get opportunities to participate in the amendments of policy and legislation. The participants also indicated that training opportunities (in the new amendments) is a huge limitation. Some of their verbatim responses include the following:</a:t>
            </a:r>
          </a:p>
          <a:p>
            <a:r>
              <a:rPr lang="en-ZA" sz="2400" i="1" dirty="0"/>
              <a:t>Based on my knowledge I have seen that from time to time the Act has been amended but not everybody gets an opportunity to be trained. I believe that knowledge is power, so if the social workers are not being empowered then it can be a challenge for them, because they won’t be able to render the services, their knowledge will be limited and that will also affect service delivery.</a:t>
            </a:r>
            <a:endParaRPr lang="en-US" sz="2400" dirty="0"/>
          </a:p>
          <a:p>
            <a:endParaRPr lang="en-ZA" sz="2400" dirty="0"/>
          </a:p>
          <a:p>
            <a:endParaRPr lang="en-US" sz="2400" dirty="0"/>
          </a:p>
          <a:p>
            <a:endParaRPr lang="en-US" sz="2400" dirty="0"/>
          </a:p>
          <a:p>
            <a:endParaRPr lang="en-GB" dirty="0"/>
          </a:p>
        </p:txBody>
      </p:sp>
    </p:spTree>
    <p:extLst>
      <p:ext uri="{BB962C8B-B14F-4D97-AF65-F5344CB8AC3E}">
        <p14:creationId xmlns:p14="http://schemas.microsoft.com/office/powerpoint/2010/main" val="1747284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6601" y="6319948"/>
            <a:ext cx="1211135" cy="303449"/>
          </a:xfrm>
          <a:prstGeom prst="rect">
            <a:avLst/>
          </a:prstGeom>
        </p:spPr>
      </p:pic>
      <p:sp>
        <p:nvSpPr>
          <p:cNvPr id="11" name="Rounded Rectangle 15">
            <a:extLst>
              <a:ext uri="{FF2B5EF4-FFF2-40B4-BE49-F238E27FC236}">
                <a16:creationId xmlns:a16="http://schemas.microsoft.com/office/drawing/2014/main" id="{DDB53F51-7903-4408-A65D-FDC1BEF572A0}"/>
              </a:ext>
            </a:extLst>
          </p:cNvPr>
          <p:cNvSpPr/>
          <p:nvPr/>
        </p:nvSpPr>
        <p:spPr>
          <a:xfrm>
            <a:off x="201706" y="268824"/>
            <a:ext cx="8740588" cy="977963"/>
          </a:xfrm>
          <a:prstGeom prst="roundRect">
            <a:avLst/>
          </a:prstGeom>
          <a:solidFill>
            <a:srgbClr val="800080"/>
          </a:solidFill>
          <a:ln w="6350" cap="flat" cmpd="sng" algn="ctr">
            <a:solidFill>
              <a:srgbClr val="FF5B53"/>
            </a:solidFill>
            <a:prstDash val="solid"/>
            <a:miter lim="800000"/>
          </a:ln>
          <a:effectLst/>
        </p:spPr>
        <p:txBody>
          <a:bodyPr rtlCol="0" anchor="ctr"/>
          <a:lstStyle/>
          <a:p>
            <a:pPr lvl="0"/>
            <a:r>
              <a:rPr lang="en-US" b="1" dirty="0">
                <a:solidFill>
                  <a:schemeClr val="bg1"/>
                </a:solidFill>
              </a:rPr>
              <a:t>High caseloads</a:t>
            </a:r>
            <a:endParaRPr lang="en-US" dirty="0">
              <a:solidFill>
                <a:schemeClr val="bg1"/>
              </a:solidFill>
            </a:endParaRPr>
          </a:p>
        </p:txBody>
      </p:sp>
      <p:sp>
        <p:nvSpPr>
          <p:cNvPr id="12" name="Rounded Rectangle 15">
            <a:extLst>
              <a:ext uri="{FF2B5EF4-FFF2-40B4-BE49-F238E27FC236}">
                <a16:creationId xmlns:a16="http://schemas.microsoft.com/office/drawing/2014/main" id="{AA1BC42D-546C-4030-87E9-648FCA659E07}"/>
              </a:ext>
            </a:extLst>
          </p:cNvPr>
          <p:cNvSpPr/>
          <p:nvPr/>
        </p:nvSpPr>
        <p:spPr>
          <a:xfrm>
            <a:off x="201706" y="1665224"/>
            <a:ext cx="8740588" cy="1055963"/>
          </a:xfrm>
          <a:prstGeom prst="roundRect">
            <a:avLst/>
          </a:prstGeom>
          <a:solidFill>
            <a:srgbClr val="800080"/>
          </a:solidFill>
          <a:ln w="6350" cap="flat" cmpd="sng" algn="ctr">
            <a:solidFill>
              <a:srgbClr val="FF5B53"/>
            </a:solidFill>
            <a:prstDash val="solid"/>
            <a:miter lim="800000"/>
          </a:ln>
          <a:effectLst/>
        </p:spPr>
        <p:txBody>
          <a:bodyPr rtlCol="0" anchor="ctr"/>
          <a:lstStyle/>
          <a:p>
            <a:r>
              <a:rPr lang="en-ZA" sz="1600" i="1" dirty="0">
                <a:solidFill>
                  <a:schemeClr val="bg1"/>
                </a:solidFill>
              </a:rPr>
              <a:t>“We have too much work, and we can’t do enough home visits to the </a:t>
            </a:r>
            <a:r>
              <a:rPr lang="en-ZA" sz="1600" dirty="0">
                <a:solidFill>
                  <a:schemeClr val="bg1"/>
                </a:solidFill>
              </a:rPr>
              <a:t>child headed households</a:t>
            </a:r>
            <a:r>
              <a:rPr lang="en-ZA" sz="1600" i="1" dirty="0">
                <a:solidFill>
                  <a:schemeClr val="bg1"/>
                </a:solidFill>
              </a:rPr>
              <a:t> </a:t>
            </a:r>
            <a:endParaRPr lang="en-US" sz="1600" dirty="0">
              <a:solidFill>
                <a:schemeClr val="bg1"/>
              </a:solidFill>
            </a:endParaRPr>
          </a:p>
          <a:p>
            <a:pPr lvl="0"/>
            <a:r>
              <a:rPr lang="en-ZA" sz="1600" i="1" dirty="0">
                <a:solidFill>
                  <a:schemeClr val="bg1"/>
                </a:solidFill>
              </a:rPr>
              <a:t>Delivery”.</a:t>
            </a:r>
            <a:endParaRPr lang="en-US" sz="1600" dirty="0">
              <a:solidFill>
                <a:schemeClr val="bg1"/>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ounded Rectangle 15">
            <a:extLst>
              <a:ext uri="{FF2B5EF4-FFF2-40B4-BE49-F238E27FC236}">
                <a16:creationId xmlns:a16="http://schemas.microsoft.com/office/drawing/2014/main" id="{5929B4FD-80C4-47EF-8D43-3A07FA0B47A5}"/>
              </a:ext>
            </a:extLst>
          </p:cNvPr>
          <p:cNvSpPr/>
          <p:nvPr/>
        </p:nvSpPr>
        <p:spPr>
          <a:xfrm>
            <a:off x="221874" y="3080851"/>
            <a:ext cx="8740588" cy="1055963"/>
          </a:xfrm>
          <a:prstGeom prst="roundRect">
            <a:avLst/>
          </a:prstGeom>
          <a:solidFill>
            <a:srgbClr val="800080"/>
          </a:solidFill>
          <a:ln w="6350" cap="flat" cmpd="sng" algn="ctr">
            <a:solidFill>
              <a:srgbClr val="FF5B53"/>
            </a:solidFill>
            <a:prstDash val="solid"/>
            <a:miter lim="800000"/>
          </a:ln>
          <a:effectLst/>
        </p:spPr>
        <p:txBody>
          <a:bodyPr rtlCol="0" anchor="ctr"/>
          <a:lstStyle/>
          <a:p>
            <a:pPr lvl="0"/>
            <a:r>
              <a:rPr lang="en-ZA" sz="1600" i="1" dirty="0">
                <a:solidFill>
                  <a:schemeClr val="bg1"/>
                </a:solidFill>
              </a:rPr>
              <a:t>“My cases are too much, sometimes I don’t even get to do what I planned, because my caseload is too high”.</a:t>
            </a:r>
            <a:endParaRPr lang="en-US" sz="1600" dirty="0">
              <a:solidFill>
                <a:schemeClr val="bg1"/>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ounded Rectangle 15">
            <a:extLst>
              <a:ext uri="{FF2B5EF4-FFF2-40B4-BE49-F238E27FC236}">
                <a16:creationId xmlns:a16="http://schemas.microsoft.com/office/drawing/2014/main" id="{F26CD537-15D1-4D10-8F3E-735C8A457196}"/>
              </a:ext>
            </a:extLst>
          </p:cNvPr>
          <p:cNvSpPr/>
          <p:nvPr/>
        </p:nvSpPr>
        <p:spPr>
          <a:xfrm>
            <a:off x="221874" y="4555251"/>
            <a:ext cx="8740588" cy="1253289"/>
          </a:xfrm>
          <a:prstGeom prst="roundRect">
            <a:avLst/>
          </a:prstGeom>
          <a:solidFill>
            <a:srgbClr val="800080"/>
          </a:solidFill>
          <a:ln w="6350" cap="flat" cmpd="sng" algn="ctr">
            <a:solidFill>
              <a:srgbClr val="FF5B53"/>
            </a:solidFill>
            <a:prstDash val="solid"/>
            <a:miter lim="800000"/>
          </a:ln>
          <a:effectLst/>
        </p:spPr>
        <p:txBody>
          <a:bodyPr rtlCol="0" anchor="ctr"/>
          <a:lstStyle/>
          <a:p>
            <a:pPr lvl="0"/>
            <a:r>
              <a:rPr lang="en-ZA" dirty="0">
                <a:solidFill>
                  <a:schemeClr val="bg1"/>
                </a:solidFill>
              </a:rPr>
              <a:t>The findings indicated that one of the biggest challenges that the social workers face, is high caseloads.</a:t>
            </a:r>
            <a:endParaRPr lang="en-US" dirty="0">
              <a:solidFill>
                <a:schemeClr val="bg1"/>
              </a:solidFill>
            </a:endParaRPr>
          </a:p>
        </p:txBody>
      </p:sp>
    </p:spTree>
    <p:extLst>
      <p:ext uri="{BB962C8B-B14F-4D97-AF65-F5344CB8AC3E}">
        <p14:creationId xmlns:p14="http://schemas.microsoft.com/office/powerpoint/2010/main" val="4426649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7F3E12-A19C-2CD7-9CE6-4874C1A59047}"/>
              </a:ext>
            </a:extLst>
          </p:cNvPr>
          <p:cNvSpPr>
            <a:spLocks noGrp="1"/>
          </p:cNvSpPr>
          <p:nvPr>
            <p:ph idx="1"/>
          </p:nvPr>
        </p:nvSpPr>
        <p:spPr/>
        <p:txBody>
          <a:bodyPr/>
          <a:lstStyle/>
          <a:p>
            <a:pPr algn="just">
              <a:lnSpc>
                <a:spcPct val="150000"/>
              </a:lnSpc>
            </a:pPr>
            <a:r>
              <a:rPr lang="en-ZA"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Challenges were identified with regard to the implementation of Section 137 of the Children’s Act and Children’s Amendment Act 41 of 2007 which have a negative impact on services to child headed households. Social Workers identified challenges on the different areas such as the classification of the households; The procedure for appointing supervising adults; the role of the supervising adult; the administration of social grants; alternative care options; assessment of needs; and other challenges that social workers face. These findings can assist to improve social work services to these child headed households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ounded Rectangle 15">
            <a:extLst>
              <a:ext uri="{FF2B5EF4-FFF2-40B4-BE49-F238E27FC236}">
                <a16:creationId xmlns:a16="http://schemas.microsoft.com/office/drawing/2014/main" id="{CDA1C1BC-733D-248C-5139-AEE974270DE2}"/>
              </a:ext>
            </a:extLst>
          </p:cNvPr>
          <p:cNvSpPr>
            <a:spLocks noGrp="1"/>
          </p:cNvSpPr>
          <p:nvPr>
            <p:ph type="title"/>
          </p:nvPr>
        </p:nvSpPr>
        <p:spPr>
          <a:xfrm>
            <a:off x="457200" y="274638"/>
            <a:ext cx="8229600" cy="1325562"/>
          </a:xfrm>
          <a:prstGeom prst="roundRect">
            <a:avLst/>
          </a:prstGeom>
          <a:solidFill>
            <a:srgbClr val="800080"/>
          </a:solidFill>
          <a:ln w="6350" cap="flat" cmpd="sng" algn="ctr">
            <a:solidFill>
              <a:srgbClr val="FF5B53"/>
            </a:solidFill>
            <a:prstDash val="solid"/>
            <a:miter lim="800000"/>
          </a:ln>
          <a:effectLst/>
        </p:spPr>
        <p:txBody>
          <a:bodyPr rtlCol="0" anchor="ctr"/>
          <a:lstStyle/>
          <a:p>
            <a:pPr lvl="0"/>
            <a:r>
              <a:rPr lang="en-ZA" b="1" dirty="0">
                <a:solidFill>
                  <a:schemeClr val="bg1"/>
                </a:solidFill>
              </a:rPr>
              <a:t>Conclusion </a:t>
            </a:r>
            <a:r>
              <a:rPr lang="en-ZA" b="1" dirty="0"/>
              <a:t> </a:t>
            </a:r>
            <a:endParaRPr lang="en-US" dirty="0"/>
          </a:p>
        </p:txBody>
      </p:sp>
    </p:spTree>
    <p:extLst>
      <p:ext uri="{BB962C8B-B14F-4D97-AF65-F5344CB8AC3E}">
        <p14:creationId xmlns:p14="http://schemas.microsoft.com/office/powerpoint/2010/main" val="244383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995" y="998738"/>
            <a:ext cx="1447800" cy="457200"/>
          </a:xfrm>
          <a:prstGeom prst="rect">
            <a:avLst/>
          </a:prstGeom>
        </p:spPr>
      </p:pic>
      <p:graphicFrame>
        <p:nvGraphicFramePr>
          <p:cNvPr id="7" name="Diagram 6"/>
          <p:cNvGraphicFramePr/>
          <p:nvPr>
            <p:extLst>
              <p:ext uri="{D42A27DB-BD31-4B8C-83A1-F6EECF244321}">
                <p14:modId xmlns:p14="http://schemas.microsoft.com/office/powerpoint/2010/main" val="3606873770"/>
              </p:ext>
            </p:extLst>
          </p:nvPr>
        </p:nvGraphicFramePr>
        <p:xfrm>
          <a:off x="3358144" y="1258853"/>
          <a:ext cx="5395145" cy="5061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93168" y="1144577"/>
            <a:ext cx="374769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Background </a:t>
            </a: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86601" y="6319948"/>
            <a:ext cx="1211135" cy="303449"/>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0513" y="3898172"/>
            <a:ext cx="2917670" cy="20774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82506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995" y="998738"/>
            <a:ext cx="1447800" cy="457200"/>
          </a:xfrm>
          <a:prstGeom prst="rect">
            <a:avLst/>
          </a:prstGeom>
        </p:spPr>
      </p:pic>
      <p:graphicFrame>
        <p:nvGraphicFramePr>
          <p:cNvPr id="7" name="Diagram 6"/>
          <p:cNvGraphicFramePr/>
          <p:nvPr>
            <p:extLst>
              <p:ext uri="{D42A27DB-BD31-4B8C-83A1-F6EECF244321}">
                <p14:modId xmlns:p14="http://schemas.microsoft.com/office/powerpoint/2010/main" val="723398380"/>
              </p:ext>
            </p:extLst>
          </p:nvPr>
        </p:nvGraphicFramePr>
        <p:xfrm>
          <a:off x="3358144" y="1258853"/>
          <a:ext cx="5395145" cy="5061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97659" y="1144577"/>
            <a:ext cx="3366050" cy="584775"/>
          </a:xfrm>
          <a:prstGeom prst="rect">
            <a:avLst/>
          </a:prstGeom>
          <a:noFill/>
        </p:spPr>
        <p:txBody>
          <a:bodyPr wrap="none" lIns="91440" tIns="45720" rIns="91440" bIns="45720">
            <a:spAutoFit/>
          </a:bodyPr>
          <a:lstStyle/>
          <a:p>
            <a:pPr algn="ctr"/>
            <a:r>
              <a:rPr lang="en-US" sz="3200" b="1" cap="none" spc="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Recommendations</a:t>
            </a: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86601" y="6319948"/>
            <a:ext cx="1211135" cy="303449"/>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0513" y="3898172"/>
            <a:ext cx="2917670" cy="20774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8846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group of cartoon people holding a sign&#10;&#10;Description automatically generated">
            <a:extLst>
              <a:ext uri="{FF2B5EF4-FFF2-40B4-BE49-F238E27FC236}">
                <a16:creationId xmlns:a16="http://schemas.microsoft.com/office/drawing/2014/main" id="{2E6EAFD7-64C5-2A3C-673C-1FA18CE659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3795" y="2183906"/>
            <a:ext cx="6498454" cy="4048217"/>
          </a:xfrm>
        </p:spPr>
      </p:pic>
      <p:pic>
        <p:nvPicPr>
          <p:cNvPr id="6" name="Picture 5">
            <a:extLst>
              <a:ext uri="{FF2B5EF4-FFF2-40B4-BE49-F238E27FC236}">
                <a16:creationId xmlns:a16="http://schemas.microsoft.com/office/drawing/2014/main" id="{ECA178C1-EBD4-14BA-D5AA-585ACD84D4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258758" cy="2372140"/>
          </a:xfrm>
          <a:prstGeom prst="rect">
            <a:avLst/>
          </a:prstGeom>
        </p:spPr>
      </p:pic>
    </p:spTree>
    <p:extLst>
      <p:ext uri="{BB962C8B-B14F-4D97-AF65-F5344CB8AC3E}">
        <p14:creationId xmlns:p14="http://schemas.microsoft.com/office/powerpoint/2010/main" val="236119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4B14C-A8C8-248B-576C-63040BD18753}"/>
              </a:ext>
            </a:extLst>
          </p:cNvPr>
          <p:cNvSpPr>
            <a:spLocks noGrp="1"/>
          </p:cNvSpPr>
          <p:nvPr>
            <p:ph type="title"/>
          </p:nvPr>
        </p:nvSpPr>
        <p:spPr/>
        <p:txBody>
          <a:bodyPr>
            <a:noAutofit/>
          </a:bodyPr>
          <a:lstStyle/>
          <a:p>
            <a:r>
              <a:rPr lang="en-ZA" sz="2000" dirty="0">
                <a:effectLst/>
                <a:latin typeface="Times New Roman" panose="02020603050405020304" pitchFamily="18" charset="0"/>
                <a:ea typeface="Times New Roman" panose="02020603050405020304" pitchFamily="18" charset="0"/>
                <a:cs typeface="Times New Roman" panose="02020603050405020304" pitchFamily="18" charset="0"/>
              </a:rPr>
              <a:t>This exploration specifically focused on Sections 137 of the Children’s Amendments Act, no 41 of 2007 which prescribes the preferred implementation of the following social work services to child headed households.</a:t>
            </a:r>
            <a:br>
              <a:rPr lang="en-GB" sz="2000" dirty="0">
                <a:effectLst/>
                <a:latin typeface="Arial" panose="020B0604020202020204" pitchFamily="34" charset="0"/>
                <a:ea typeface="Times New Roman" panose="02020603050405020304" pitchFamily="18" charset="0"/>
                <a:cs typeface="Times New Roman" panose="02020603050405020304" pitchFamily="18" charset="0"/>
              </a:rPr>
            </a:br>
            <a:endParaRPr lang="en-GB" sz="2000" dirty="0"/>
          </a:p>
        </p:txBody>
      </p:sp>
      <p:sp>
        <p:nvSpPr>
          <p:cNvPr id="3" name="Content Placeholder 2">
            <a:extLst>
              <a:ext uri="{FF2B5EF4-FFF2-40B4-BE49-F238E27FC236}">
                <a16:creationId xmlns:a16="http://schemas.microsoft.com/office/drawing/2014/main" id="{865DF4E7-27A3-89BB-CDB9-A2B1C799621B}"/>
              </a:ext>
            </a:extLst>
          </p:cNvPr>
          <p:cNvSpPr>
            <a:spLocks noGrp="1"/>
          </p:cNvSpPr>
          <p:nvPr>
            <p:ph idx="1"/>
          </p:nvPr>
        </p:nvSpPr>
        <p:spPr/>
        <p:txBody>
          <a:bodyPr>
            <a:normAutofit fontScale="92500"/>
          </a:bodyPr>
          <a:lstStyle/>
          <a:p>
            <a:pPr marL="342900" lvl="0" indent="-342900">
              <a:lnSpc>
                <a:spcPct val="115000"/>
              </a:lnSpc>
              <a:spcAft>
                <a:spcPts val="1200"/>
              </a:spcAft>
              <a:buFont typeface="Symbol" panose="05050102010706020507" pitchFamily="18" charset="2"/>
              <a:buChar char=""/>
              <a:tabLst>
                <a:tab pos="497205" algn="l"/>
              </a:tabLst>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How to classify households as child headed.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Font typeface="Symbol" panose="05050102010706020507" pitchFamily="18" charset="2"/>
              <a:buChar char=""/>
              <a:tabLst>
                <a:tab pos="497205" algn="l"/>
              </a:tabLst>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How to appoint a supervising adult.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Font typeface="Symbol" panose="05050102010706020507" pitchFamily="18" charset="2"/>
              <a:buChar char=""/>
              <a:tabLst>
                <a:tab pos="497205" algn="l"/>
              </a:tabLst>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What the role of the supervising adult is.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Font typeface="Symbol" panose="05050102010706020507" pitchFamily="18" charset="2"/>
              <a:buChar char=""/>
              <a:tabLst>
                <a:tab pos="497205" algn="l"/>
              </a:tabLst>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How to administer the social grant.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Font typeface="Symbol" panose="05050102010706020507" pitchFamily="18" charset="2"/>
              <a:buChar char=""/>
              <a:tabLst>
                <a:tab pos="497205" algn="l"/>
              </a:tabLst>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How to establish alternative care options for children in child headed households.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Font typeface="Symbol" panose="05050102010706020507" pitchFamily="18" charset="2"/>
              <a:buChar char=""/>
              <a:tabLst>
                <a:tab pos="497205" algn="l"/>
              </a:tabLst>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How to handle children with special needs within a child headed household.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Font typeface="Symbol" panose="05050102010706020507" pitchFamily="18" charset="2"/>
              <a:buChar char=""/>
              <a:tabLst>
                <a:tab pos="497205" algn="l"/>
              </a:tabLst>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What challenges do social workers experience in service delivery to child headed households?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26861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995" y="998738"/>
            <a:ext cx="1447800" cy="457200"/>
          </a:xfrm>
          <a:prstGeom prst="rect">
            <a:avLst/>
          </a:prstGeom>
        </p:spPr>
      </p:pic>
      <p:graphicFrame>
        <p:nvGraphicFramePr>
          <p:cNvPr id="7" name="Diagram 6"/>
          <p:cNvGraphicFramePr/>
          <p:nvPr>
            <p:extLst>
              <p:ext uri="{D42A27DB-BD31-4B8C-83A1-F6EECF244321}">
                <p14:modId xmlns:p14="http://schemas.microsoft.com/office/powerpoint/2010/main" val="18508565"/>
              </p:ext>
            </p:extLst>
          </p:nvPr>
        </p:nvGraphicFramePr>
        <p:xfrm>
          <a:off x="3358144" y="1258853"/>
          <a:ext cx="5395145" cy="5061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93168" y="1144577"/>
            <a:ext cx="374769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Background </a:t>
            </a: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86601" y="6319948"/>
            <a:ext cx="1211135" cy="303449"/>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0513" y="3898172"/>
            <a:ext cx="2917670" cy="20774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5674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F2F63-2004-C275-E82D-9C8EBABB749B}"/>
              </a:ext>
            </a:extLst>
          </p:cNvPr>
          <p:cNvSpPr>
            <a:spLocks noGrp="1"/>
          </p:cNvSpPr>
          <p:nvPr>
            <p:ph type="title"/>
          </p:nvPr>
        </p:nvSpPr>
        <p:spPr/>
        <p:txBody>
          <a:bodyPr/>
          <a:lstStyle/>
          <a:p>
            <a:r>
              <a:rPr lang="en-ZA" b="1" dirty="0"/>
              <a:t>Background/ Challenges</a:t>
            </a:r>
            <a:endParaRPr lang="en-GB" b="1" dirty="0"/>
          </a:p>
        </p:txBody>
      </p:sp>
      <p:sp>
        <p:nvSpPr>
          <p:cNvPr id="3" name="Content Placeholder 2">
            <a:extLst>
              <a:ext uri="{FF2B5EF4-FFF2-40B4-BE49-F238E27FC236}">
                <a16:creationId xmlns:a16="http://schemas.microsoft.com/office/drawing/2014/main" id="{A6D5E207-213B-1A48-E155-4D06469891AE}"/>
              </a:ext>
            </a:extLst>
          </p:cNvPr>
          <p:cNvSpPr>
            <a:spLocks noGrp="1"/>
          </p:cNvSpPr>
          <p:nvPr>
            <p:ph idx="1"/>
          </p:nvPr>
        </p:nvSpPr>
        <p:spPr/>
        <p:txBody>
          <a:bodyPr/>
          <a:lstStyle/>
          <a:p>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The literature also confirmed other challenges which includes increased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responsibility to care for sick family members</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dealing with the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stigma</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of family members being sick or passed away due to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HIV/AIDS</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poor employability</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because they did not attend school; the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lack of grief support; </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increased risk of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starvation and malnutrition</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poor and unsafe housing,</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poor school performance;</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inadequate access to medical care</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risk of being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abused </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sexual exploitation of girls</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ZA" sz="1800" b="1" dirty="0">
                <a:effectLst/>
                <a:latin typeface="Times New Roman" panose="02020603050405020304" pitchFamily="18" charset="0"/>
                <a:ea typeface="Times New Roman" panose="02020603050405020304" pitchFamily="18" charset="0"/>
                <a:cs typeface="Times New Roman" panose="02020603050405020304" pitchFamily="18" charset="0"/>
              </a:rPr>
              <a:t>poverty and lack of parental care</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(Dube, 2005; Evans &amp; Becker, 2009; Foster, 2014;  Khoza &amp; Mokwena, 2016; </a:t>
            </a:r>
            <a:r>
              <a:rPr lang="en-ZA" sz="1800" dirty="0" err="1">
                <a:effectLst/>
                <a:latin typeface="Times New Roman" panose="02020603050405020304" pitchFamily="18" charset="0"/>
                <a:ea typeface="Times New Roman" panose="02020603050405020304" pitchFamily="18" charset="0"/>
                <a:cs typeface="Times New Roman" panose="02020603050405020304" pitchFamily="18" charset="0"/>
              </a:rPr>
              <a:t>Ngconjana</a:t>
            </a: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 et al., 2017; Phillips, 2012).</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t>Good guidelines in terms of legislation.</a:t>
            </a:r>
          </a:p>
          <a:p>
            <a:r>
              <a:rPr lang="en-GB" sz="1800" dirty="0"/>
              <a:t>Implementation thereof remain a challenge.</a:t>
            </a:r>
          </a:p>
          <a:p>
            <a:r>
              <a:rPr lang="en-GB" sz="1800" dirty="0"/>
              <a:t>No scientific research could be found on the implementation of legislation that guides service delivery to child headed households.</a:t>
            </a:r>
          </a:p>
        </p:txBody>
      </p:sp>
    </p:spTree>
    <p:extLst>
      <p:ext uri="{BB962C8B-B14F-4D97-AF65-F5344CB8AC3E}">
        <p14:creationId xmlns:p14="http://schemas.microsoft.com/office/powerpoint/2010/main" val="207587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6601" y="6319948"/>
            <a:ext cx="1211135" cy="303449"/>
          </a:xfrm>
          <a:prstGeom prst="rect">
            <a:avLst/>
          </a:prstGeom>
        </p:spPr>
      </p:pic>
      <p:sp>
        <p:nvSpPr>
          <p:cNvPr id="4" name="Rounded Rectangle 3"/>
          <p:cNvSpPr/>
          <p:nvPr/>
        </p:nvSpPr>
        <p:spPr>
          <a:xfrm>
            <a:off x="308908" y="3536576"/>
            <a:ext cx="3428195" cy="2189521"/>
          </a:xfrm>
          <a:prstGeom prst="roundRect">
            <a:avLst/>
          </a:prstGeom>
          <a:ln>
            <a:solidFill>
              <a:srgbClr val="800080"/>
            </a:solidFill>
          </a:ln>
        </p:spPr>
        <p:style>
          <a:lnRef idx="2">
            <a:schemeClr val="accent3"/>
          </a:lnRef>
          <a:fillRef idx="1">
            <a:schemeClr val="lt1"/>
          </a:fillRef>
          <a:effectRef idx="0">
            <a:schemeClr val="accent3"/>
          </a:effectRef>
          <a:fontRef idx="minor">
            <a:schemeClr val="dk1"/>
          </a:fontRef>
        </p:style>
        <p:txBody>
          <a:bodyPr anchor="ctr"/>
          <a:lstStyle/>
          <a:p>
            <a:pPr lvl="0"/>
            <a:r>
              <a:rPr lang="en-GB" b="1" dirty="0">
                <a:solidFill>
                  <a:srgbClr val="800080"/>
                </a:solidFill>
                <a:cs typeface="Arial" panose="020B0604020202020204" pitchFamily="34" charset="0"/>
              </a:rPr>
              <a:t>Sampling</a:t>
            </a:r>
            <a:endParaRPr lang="en-ZA" dirty="0">
              <a:solidFill>
                <a:prstClr val="black"/>
              </a:solidFill>
              <a:latin typeface="Arial" panose="020B0604020202020204" pitchFamily="34" charset="0"/>
              <a:cs typeface="Arial" panose="020B0604020202020204" pitchFamily="34" charset="0"/>
            </a:endParaRPr>
          </a:p>
          <a:p>
            <a:pPr algn="ctr" eaLnBrk="0" fontAlgn="base" hangingPunct="0">
              <a:spcBef>
                <a:spcPct val="0"/>
              </a:spcBef>
              <a:spcAft>
                <a:spcPct val="0"/>
              </a:spcAft>
              <a:defRPr/>
            </a:pPr>
            <a:r>
              <a:rPr lang="en-GB" dirty="0">
                <a:cs typeface="Arial" panose="020B0604020202020204" pitchFamily="34" charset="0"/>
              </a:rPr>
              <a:t>The sample consisted of twenty social workers from the DSD’s in Gauteng who work with child headed households</a:t>
            </a:r>
            <a:r>
              <a:rPr lang="en-GB" dirty="0"/>
              <a:t>. </a:t>
            </a:r>
            <a:endParaRPr lang="en-US" dirty="0"/>
          </a:p>
          <a:p>
            <a:pPr algn="ctr" eaLnBrk="0" fontAlgn="base" hangingPunct="0">
              <a:spcBef>
                <a:spcPct val="0"/>
              </a:spcBef>
              <a:spcAft>
                <a:spcPct val="0"/>
              </a:spcAft>
              <a:defRPr/>
            </a:pPr>
            <a:endParaRPr lang="en-ZA" dirty="0">
              <a:solidFill>
                <a:prstClr val="black"/>
              </a:solidFill>
              <a:latin typeface="Arial" panose="020B0604020202020204" pitchFamily="34" charset="0"/>
              <a:cs typeface="Arial" panose="020B0604020202020204" pitchFamily="34" charset="0"/>
            </a:endParaRPr>
          </a:p>
        </p:txBody>
      </p:sp>
      <p:sp>
        <p:nvSpPr>
          <p:cNvPr id="5" name="Rounded Rectangle 4"/>
          <p:cNvSpPr/>
          <p:nvPr/>
        </p:nvSpPr>
        <p:spPr>
          <a:xfrm>
            <a:off x="4909351" y="3222594"/>
            <a:ext cx="3693111" cy="2956264"/>
          </a:xfrm>
          <a:prstGeom prst="roundRect">
            <a:avLst/>
          </a:prstGeom>
          <a:ln>
            <a:solidFill>
              <a:srgbClr val="CC99FF"/>
            </a:solidFill>
          </a:ln>
        </p:spPr>
        <p:style>
          <a:lnRef idx="2">
            <a:schemeClr val="dk1"/>
          </a:lnRef>
          <a:fillRef idx="1">
            <a:schemeClr val="lt1"/>
          </a:fillRef>
          <a:effectRef idx="0">
            <a:schemeClr val="dk1"/>
          </a:effectRef>
          <a:fontRef idx="minor">
            <a:schemeClr val="dk1"/>
          </a:fontRef>
        </p:style>
        <p:txBody>
          <a:bodyPr anchor="ctr"/>
          <a:lstStyle/>
          <a:p>
            <a:pPr lvl="0"/>
            <a:r>
              <a:rPr lang="en-GB" b="1" dirty="0">
                <a:solidFill>
                  <a:srgbClr val="800080"/>
                </a:solidFill>
                <a:cs typeface="Arial" panose="020B0604020202020204" pitchFamily="34" charset="0"/>
              </a:rPr>
              <a:t>Ethical aspects</a:t>
            </a:r>
          </a:p>
          <a:p>
            <a:pPr lvl="0"/>
            <a:r>
              <a:rPr lang="en-GB" dirty="0">
                <a:cs typeface="Arial" panose="020B0604020202020204" pitchFamily="34" charset="0"/>
              </a:rPr>
              <a:t>Legal authorisation  was obtained from DSD Head office in  Gauteng as well as ethical approval from the NWU ethical committee (ethical clearance number NWU-00153-21-A1, to continue with the research </a:t>
            </a:r>
          </a:p>
          <a:p>
            <a:pPr lvl="0"/>
            <a:r>
              <a:rPr lang="en-GB" dirty="0">
                <a:cs typeface="Arial" panose="020B0604020202020204" pitchFamily="34" charset="0"/>
              </a:rPr>
              <a:t>Informed consent received from participants</a:t>
            </a:r>
            <a:endParaRPr lang="en-US" dirty="0">
              <a:cs typeface="Arial" panose="020B0604020202020204" pitchFamily="34" charset="0"/>
            </a:endParaRPr>
          </a:p>
        </p:txBody>
      </p:sp>
      <p:sp>
        <p:nvSpPr>
          <p:cNvPr id="2" name="Rounded Rectangle 1"/>
          <p:cNvSpPr/>
          <p:nvPr/>
        </p:nvSpPr>
        <p:spPr>
          <a:xfrm>
            <a:off x="308909" y="146938"/>
            <a:ext cx="3428194" cy="2808288"/>
          </a:xfrm>
          <a:prstGeom prst="roundRect">
            <a:avLst/>
          </a:prstGeom>
          <a:ln>
            <a:solidFill>
              <a:srgbClr val="BE6AA6"/>
            </a:solidFill>
          </a:ln>
        </p:spPr>
        <p:style>
          <a:lnRef idx="2">
            <a:schemeClr val="accent5"/>
          </a:lnRef>
          <a:fillRef idx="1">
            <a:schemeClr val="lt1"/>
          </a:fillRef>
          <a:effectRef idx="0">
            <a:schemeClr val="accent5"/>
          </a:effectRef>
          <a:fontRef idx="minor">
            <a:schemeClr val="dk1"/>
          </a:fontRef>
        </p:style>
        <p:txBody>
          <a:bodyPr anchor="ctr"/>
          <a:lstStyle/>
          <a:p>
            <a:pPr algn="ctr" eaLnBrk="0" fontAlgn="base" hangingPunct="0">
              <a:spcBef>
                <a:spcPct val="0"/>
              </a:spcBef>
              <a:spcAft>
                <a:spcPct val="0"/>
              </a:spcAft>
              <a:defRPr/>
            </a:pPr>
            <a:endParaRPr lang="en-ZA" b="1" dirty="0">
              <a:solidFill>
                <a:prstClr val="black"/>
              </a:solidFill>
              <a:latin typeface="Arial" panose="020B0604020202020204" pitchFamily="34" charset="0"/>
              <a:cs typeface="Arial" panose="020B0604020202020204" pitchFamily="34" charset="0"/>
            </a:endParaRPr>
          </a:p>
          <a:p>
            <a:pPr algn="ctr" eaLnBrk="0" fontAlgn="base" hangingPunct="0">
              <a:spcBef>
                <a:spcPct val="0"/>
              </a:spcBef>
              <a:spcAft>
                <a:spcPct val="0"/>
              </a:spcAft>
              <a:defRPr/>
            </a:pPr>
            <a:endParaRPr lang="en-ZA" b="1" dirty="0">
              <a:solidFill>
                <a:prstClr val="black"/>
              </a:solidFill>
              <a:latin typeface="Arial" panose="020B0604020202020204" pitchFamily="34" charset="0"/>
              <a:cs typeface="Arial" panose="020B0604020202020204" pitchFamily="34" charset="0"/>
            </a:endParaRPr>
          </a:p>
          <a:p>
            <a:pPr lvl="0"/>
            <a:r>
              <a:rPr lang="en-GB" b="1" dirty="0">
                <a:solidFill>
                  <a:srgbClr val="800080"/>
                </a:solidFill>
                <a:cs typeface="Arial" panose="020B0604020202020204" pitchFamily="34" charset="0"/>
              </a:rPr>
              <a:t>Research Question</a:t>
            </a:r>
            <a:endParaRPr lang="en-US" b="1" dirty="0">
              <a:solidFill>
                <a:srgbClr val="800080"/>
              </a:solidFill>
              <a:cs typeface="Arial" panose="020B0604020202020204" pitchFamily="34" charset="0"/>
            </a:endParaRPr>
          </a:p>
          <a:p>
            <a:pPr marL="285750" indent="-285750" eaLnBrk="0" fontAlgn="base" hangingPunct="0">
              <a:spcBef>
                <a:spcPct val="0"/>
              </a:spcBef>
              <a:spcAft>
                <a:spcPct val="0"/>
              </a:spcAft>
              <a:buFontTx/>
              <a:buChar char="-"/>
              <a:defRPr/>
            </a:pPr>
            <a:endParaRPr lang="en-US"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defRPr/>
            </a:pPr>
            <a:r>
              <a:rPr lang="en-ZA" dirty="0">
                <a:cs typeface="Arial" panose="020B0604020202020204" pitchFamily="34" charset="0"/>
              </a:rPr>
              <a:t>The research question was: ‘What are the views of social workers regarding the implementation of Section 137 of the Children’s Amendment Act, 41 of 2007 that regulates services to child headed households?</a:t>
            </a:r>
            <a:endParaRPr lang="en-US" dirty="0">
              <a:cs typeface="Arial" panose="020B0604020202020204" pitchFamily="34" charset="0"/>
            </a:endParaRPr>
          </a:p>
          <a:p>
            <a:pPr marL="285750" indent="-285750" eaLnBrk="0" fontAlgn="base" hangingPunct="0">
              <a:spcBef>
                <a:spcPct val="0"/>
              </a:spcBef>
              <a:spcAft>
                <a:spcPct val="0"/>
              </a:spcAft>
              <a:buFontTx/>
              <a:buChar char="-"/>
              <a:defRPr/>
            </a:pPr>
            <a:endParaRPr lang="en-ZA"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defRPr/>
            </a:pPr>
            <a:endParaRPr lang="en-ZA" dirty="0">
              <a:solidFill>
                <a:prstClr val="black"/>
              </a:solidFill>
            </a:endParaRPr>
          </a:p>
        </p:txBody>
      </p:sp>
      <p:sp>
        <p:nvSpPr>
          <p:cNvPr id="3" name="Rounded Rectangle 2"/>
          <p:cNvSpPr/>
          <p:nvPr/>
        </p:nvSpPr>
        <p:spPr>
          <a:xfrm>
            <a:off x="4909352" y="260350"/>
            <a:ext cx="3693110" cy="2780008"/>
          </a:xfrm>
          <a:prstGeom prst="roundRect">
            <a:avLst/>
          </a:prstGeom>
          <a:ln>
            <a:solidFill>
              <a:srgbClr val="9900CC"/>
            </a:solidFill>
          </a:ln>
        </p:spPr>
        <p:style>
          <a:lnRef idx="2">
            <a:schemeClr val="accent2"/>
          </a:lnRef>
          <a:fillRef idx="1">
            <a:schemeClr val="lt1"/>
          </a:fillRef>
          <a:effectRef idx="0">
            <a:schemeClr val="accent2"/>
          </a:effectRef>
          <a:fontRef idx="minor">
            <a:schemeClr val="dk1"/>
          </a:fontRef>
        </p:style>
        <p:txBody>
          <a:bodyPr anchor="ctr"/>
          <a:lstStyle/>
          <a:p>
            <a:r>
              <a:rPr lang="en-GB" b="1" dirty="0">
                <a:solidFill>
                  <a:srgbClr val="800080"/>
                </a:solidFill>
                <a:cs typeface="Arial" panose="020B0604020202020204" pitchFamily="34" charset="0"/>
              </a:rPr>
              <a:t>Research approach and design</a:t>
            </a:r>
            <a:endParaRPr lang="en-US" b="1" dirty="0">
              <a:solidFill>
                <a:srgbClr val="800080"/>
              </a:solidFill>
              <a:cs typeface="Arial" panose="020B0604020202020204" pitchFamily="34" charset="0"/>
            </a:endParaRPr>
          </a:p>
          <a:p>
            <a:pPr lvl="0"/>
            <a:endParaRPr lang="en-GB" dirty="0">
              <a:cs typeface="Arial" panose="020B0604020202020204" pitchFamily="34" charset="0"/>
            </a:endParaRPr>
          </a:p>
          <a:p>
            <a:pPr lvl="0"/>
            <a:r>
              <a:rPr lang="en-GB" dirty="0">
                <a:cs typeface="Arial" panose="020B0604020202020204" pitchFamily="34" charset="0"/>
              </a:rPr>
              <a:t>This study was qualitative in nature </a:t>
            </a:r>
            <a:r>
              <a:rPr lang="en-ZA" dirty="0">
                <a:cs typeface="Arial" panose="020B0604020202020204" pitchFamily="34" charset="0"/>
              </a:rPr>
              <a:t>and followed an</a:t>
            </a:r>
            <a:r>
              <a:rPr lang="en-ZA" b="1" dirty="0">
                <a:cs typeface="Arial" panose="020B0604020202020204" pitchFamily="34" charset="0"/>
              </a:rPr>
              <a:t> </a:t>
            </a:r>
            <a:r>
              <a:rPr lang="en-ZA" dirty="0">
                <a:cs typeface="Arial" panose="020B0604020202020204" pitchFamily="34" charset="0"/>
              </a:rPr>
              <a:t>explorative and descriptive design.</a:t>
            </a:r>
            <a:endParaRPr lang="en-US" dirty="0">
              <a:cs typeface="Arial" panose="020B0604020202020204" pitchFamily="34" charset="0"/>
            </a:endParaRPr>
          </a:p>
        </p:txBody>
      </p:sp>
    </p:spTree>
    <p:extLst>
      <p:ext uri="{BB962C8B-B14F-4D97-AF65-F5344CB8AC3E}">
        <p14:creationId xmlns:p14="http://schemas.microsoft.com/office/powerpoint/2010/main" val="202159603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995" y="998738"/>
            <a:ext cx="1447800" cy="457200"/>
          </a:xfrm>
          <a:prstGeom prst="rect">
            <a:avLst/>
          </a:prstGeom>
        </p:spPr>
      </p:pic>
      <p:graphicFrame>
        <p:nvGraphicFramePr>
          <p:cNvPr id="7" name="Diagram 6"/>
          <p:cNvGraphicFramePr/>
          <p:nvPr>
            <p:extLst>
              <p:ext uri="{D42A27DB-BD31-4B8C-83A1-F6EECF244321}">
                <p14:modId xmlns:p14="http://schemas.microsoft.com/office/powerpoint/2010/main" val="489719285"/>
              </p:ext>
            </p:extLst>
          </p:nvPr>
        </p:nvGraphicFramePr>
        <p:xfrm>
          <a:off x="3358144" y="1258853"/>
          <a:ext cx="5395145" cy="5061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395045" y="1144577"/>
            <a:ext cx="2771271" cy="584775"/>
          </a:xfrm>
          <a:prstGeom prst="rect">
            <a:avLst/>
          </a:prstGeom>
          <a:noFill/>
        </p:spPr>
        <p:txBody>
          <a:bodyPr wrap="none" lIns="91440" tIns="45720" rIns="91440" bIns="45720">
            <a:spAutoFit/>
          </a:bodyPr>
          <a:lstStyle/>
          <a:p>
            <a:pPr lvl="0"/>
            <a:r>
              <a:rPr lang="en-ZA" sz="3200" b="1" dirty="0">
                <a:latin typeface="+mn-lt"/>
                <a:cs typeface="Arial" panose="020B0604020202020204" pitchFamily="34" charset="0"/>
              </a:rPr>
              <a:t>Data gathering</a:t>
            </a:r>
            <a:endParaRPr lang="en-US" sz="3200" dirty="0">
              <a:latin typeface="+mn-lt"/>
              <a:cs typeface="Arial" panose="020B0604020202020204" pitchFamily="34" charset="0"/>
            </a:endParaRP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86601" y="6319948"/>
            <a:ext cx="1211135" cy="303449"/>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0513" y="3898172"/>
            <a:ext cx="2917670" cy="20774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62517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995" y="998738"/>
            <a:ext cx="1447800" cy="457200"/>
          </a:xfrm>
          <a:prstGeom prst="rect">
            <a:avLst/>
          </a:prstGeom>
        </p:spPr>
      </p:pic>
      <p:graphicFrame>
        <p:nvGraphicFramePr>
          <p:cNvPr id="7" name="Diagram 6"/>
          <p:cNvGraphicFramePr/>
          <p:nvPr>
            <p:extLst>
              <p:ext uri="{D42A27DB-BD31-4B8C-83A1-F6EECF244321}">
                <p14:modId xmlns:p14="http://schemas.microsoft.com/office/powerpoint/2010/main" val="3355398705"/>
              </p:ext>
            </p:extLst>
          </p:nvPr>
        </p:nvGraphicFramePr>
        <p:xfrm>
          <a:off x="3280113" y="1223035"/>
          <a:ext cx="5395145" cy="5061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395045" y="1144577"/>
            <a:ext cx="2771271" cy="584775"/>
          </a:xfrm>
          <a:prstGeom prst="rect">
            <a:avLst/>
          </a:prstGeom>
          <a:noFill/>
        </p:spPr>
        <p:txBody>
          <a:bodyPr wrap="none" lIns="91440" tIns="45720" rIns="91440" bIns="45720">
            <a:spAutoFit/>
          </a:bodyPr>
          <a:lstStyle/>
          <a:p>
            <a:pPr algn="ctr"/>
            <a:r>
              <a:rPr lang="en-US" sz="3200" b="1" cap="none" spc="0" dirty="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rPr>
              <a:t>DATA ANALYSIS</a:t>
            </a: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86601" y="6319948"/>
            <a:ext cx="1211135" cy="303449"/>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0513" y="3898172"/>
            <a:ext cx="2917670" cy="20774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78161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6601" y="6319948"/>
            <a:ext cx="1211135" cy="303449"/>
          </a:xfrm>
          <a:prstGeom prst="rect">
            <a:avLst/>
          </a:prstGeom>
        </p:spPr>
      </p:pic>
      <p:graphicFrame>
        <p:nvGraphicFramePr>
          <p:cNvPr id="15" name="Content Placeholder 3">
            <a:extLst>
              <a:ext uri="{FF2B5EF4-FFF2-40B4-BE49-F238E27FC236}">
                <a16:creationId xmlns:a16="http://schemas.microsoft.com/office/drawing/2014/main" id="{04E4951D-ACDB-4579-A6C6-83AF4F7E0DFF}"/>
              </a:ext>
            </a:extLst>
          </p:cNvPr>
          <p:cNvGraphicFramePr>
            <a:graphicFrameLocks noGrp="1"/>
          </p:cNvGraphicFramePr>
          <p:nvPr>
            <p:ph idx="1"/>
            <p:extLst>
              <p:ext uri="{D42A27DB-BD31-4B8C-83A1-F6EECF244321}">
                <p14:modId xmlns:p14="http://schemas.microsoft.com/office/powerpoint/2010/main" val="1178467517"/>
              </p:ext>
            </p:extLst>
          </p:nvPr>
        </p:nvGraphicFramePr>
        <p:xfrm>
          <a:off x="710214" y="234604"/>
          <a:ext cx="7812349" cy="5810308"/>
        </p:xfrm>
        <a:graphic>
          <a:graphicData uri="http://schemas.openxmlformats.org/drawingml/2006/table">
            <a:tbl>
              <a:tblPr firstRow="1" firstCol="1" bandRow="1">
                <a:noFill/>
                <a:tableStyleId>{9D7B26C5-4107-4FEC-AEDC-1716B250A1EF}</a:tableStyleId>
              </a:tblPr>
              <a:tblGrid>
                <a:gridCol w="3631970">
                  <a:extLst>
                    <a:ext uri="{9D8B030D-6E8A-4147-A177-3AD203B41FA5}">
                      <a16:colId xmlns:a16="http://schemas.microsoft.com/office/drawing/2014/main" val="3499912003"/>
                    </a:ext>
                  </a:extLst>
                </a:gridCol>
                <a:gridCol w="4180379">
                  <a:extLst>
                    <a:ext uri="{9D8B030D-6E8A-4147-A177-3AD203B41FA5}">
                      <a16:colId xmlns:a16="http://schemas.microsoft.com/office/drawing/2014/main" val="593983815"/>
                    </a:ext>
                  </a:extLst>
                </a:gridCol>
              </a:tblGrid>
              <a:tr h="417336">
                <a:tc>
                  <a:txBody>
                    <a:bodyPr/>
                    <a:lstStyle/>
                    <a:p>
                      <a:pPr algn="ctr">
                        <a:spcBef>
                          <a:spcPts val="300"/>
                        </a:spcBef>
                        <a:spcAft>
                          <a:spcPts val="300"/>
                        </a:spcAft>
                      </a:pPr>
                      <a:r>
                        <a:rPr lang="en-ZA" sz="1600" b="1" cap="none" spc="0" dirty="0">
                          <a:solidFill>
                            <a:schemeClr val="tx1">
                              <a:lumMod val="75000"/>
                              <a:lumOff val="25000"/>
                            </a:schemeClr>
                          </a:solidFill>
                          <a:effectLst/>
                        </a:rPr>
                        <a:t>Theme</a:t>
                      </a:r>
                      <a:endParaRPr lang="en-ZA" sz="1600" b="1"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algn="ctr">
                        <a:spcBef>
                          <a:spcPts val="300"/>
                        </a:spcBef>
                        <a:spcAft>
                          <a:spcPts val="300"/>
                        </a:spcAft>
                      </a:pPr>
                      <a:r>
                        <a:rPr lang="en-ZA" sz="1600" b="1" cap="none" spc="0" dirty="0">
                          <a:solidFill>
                            <a:schemeClr val="tx1">
                              <a:lumMod val="75000"/>
                              <a:lumOff val="25000"/>
                            </a:schemeClr>
                          </a:solidFill>
                          <a:effectLst/>
                        </a:rPr>
                        <a:t>Subthemes</a:t>
                      </a:r>
                      <a:endParaRPr lang="en-ZA" sz="1600" b="1"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3053476485"/>
                  </a:ext>
                </a:extLst>
              </a:tr>
              <a:tr h="608997">
                <a:tc>
                  <a:txBody>
                    <a:bodyPr/>
                    <a:lstStyle/>
                    <a:p>
                      <a:pPr algn="just">
                        <a:spcBef>
                          <a:spcPts val="300"/>
                        </a:spcBef>
                        <a:spcAft>
                          <a:spcPts val="300"/>
                        </a:spcAft>
                      </a:pPr>
                      <a:r>
                        <a:rPr lang="en-ZA" sz="1400" b="1" cap="none" spc="0" dirty="0">
                          <a:solidFill>
                            <a:schemeClr val="tx1">
                              <a:lumMod val="75000"/>
                              <a:lumOff val="25000"/>
                            </a:schemeClr>
                          </a:solidFill>
                          <a:effectLst/>
                        </a:rPr>
                        <a:t>Theme 1: Classification of child headed households</a:t>
                      </a:r>
                      <a:endParaRPr lang="en-ZA" sz="1400" b="1"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19050" cap="flat" cmpd="sng" algn="ctr">
                      <a:noFill/>
                      <a:prstDash val="solid"/>
                    </a:lnL>
                    <a:lnR w="9525" cap="flat" cmpd="sng" algn="ctr">
                      <a:solidFill>
                        <a:srgbClr val="C7C6C1"/>
                      </a:solidFill>
                      <a:prstDash val="solid"/>
                    </a:lnR>
                    <a:lnT w="9525" cap="flat" cmpd="sng" algn="ctr">
                      <a:solidFill>
                        <a:srgbClr val="C7C6C1"/>
                      </a:solidFill>
                      <a:prstDash val="solid"/>
                    </a:lnT>
                    <a:lnB w="12700" cmpd="sng">
                      <a:noFill/>
                      <a:prstDash val="solid"/>
                    </a:lnB>
                    <a:noFill/>
                  </a:tcPr>
                </a:tc>
                <a:tc>
                  <a:txBody>
                    <a:bodyPr/>
                    <a:lstStyle/>
                    <a:p>
                      <a:pPr algn="just">
                        <a:spcBef>
                          <a:spcPts val="300"/>
                        </a:spcBef>
                        <a:spcAft>
                          <a:spcPts val="300"/>
                        </a:spcAft>
                      </a:pPr>
                      <a:r>
                        <a:rPr lang="en-ZA" sz="1300" cap="none" spc="0" dirty="0">
                          <a:solidFill>
                            <a:schemeClr val="tx1">
                              <a:lumMod val="75000"/>
                              <a:lumOff val="25000"/>
                            </a:schemeClr>
                          </a:solidFill>
                          <a:effectLst/>
                        </a:rPr>
                        <a:t>Subtheme 1.1: Policies and legislation</a:t>
                      </a:r>
                    </a:p>
                    <a:p>
                      <a:pPr algn="just">
                        <a:spcBef>
                          <a:spcPts val="300"/>
                        </a:spcBef>
                        <a:spcAft>
                          <a:spcPts val="300"/>
                        </a:spcAft>
                      </a:pPr>
                      <a:r>
                        <a:rPr lang="en-ZA" sz="1300" cap="none" spc="0" dirty="0">
                          <a:solidFill>
                            <a:schemeClr val="tx1">
                              <a:lumMod val="75000"/>
                              <a:lumOff val="25000"/>
                            </a:schemeClr>
                          </a:solidFill>
                          <a:effectLst/>
                        </a:rPr>
                        <a:t>Subtheme 1.2: Parental responsibilities</a:t>
                      </a:r>
                      <a:endParaRPr lang="en-ZA" sz="1300"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380161564"/>
                  </a:ext>
                </a:extLst>
              </a:tr>
              <a:tr h="608997">
                <a:tc>
                  <a:txBody>
                    <a:bodyPr/>
                    <a:lstStyle/>
                    <a:p>
                      <a:pPr algn="just">
                        <a:spcBef>
                          <a:spcPts val="300"/>
                        </a:spcBef>
                        <a:spcAft>
                          <a:spcPts val="300"/>
                        </a:spcAft>
                      </a:pPr>
                      <a:r>
                        <a:rPr lang="en-ZA" sz="1400" b="1" cap="none" spc="0" dirty="0">
                          <a:solidFill>
                            <a:schemeClr val="tx1">
                              <a:lumMod val="75000"/>
                              <a:lumOff val="25000"/>
                            </a:schemeClr>
                          </a:solidFill>
                          <a:effectLst/>
                        </a:rPr>
                        <a:t>Theme 2: Procedure for appointing supervising adults</a:t>
                      </a:r>
                      <a:endParaRPr lang="en-ZA" sz="1400" b="1" cap="none" spc="0" dirty="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85197" marR="63898" marT="42598" marB="42598">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algn="just">
                        <a:spcBef>
                          <a:spcPts val="300"/>
                        </a:spcBef>
                        <a:spcAft>
                          <a:spcPts val="300"/>
                        </a:spcAft>
                      </a:pPr>
                      <a:r>
                        <a:rPr lang="en-ZA" sz="1300" cap="none" spc="0" dirty="0">
                          <a:solidFill>
                            <a:schemeClr val="tx1">
                              <a:lumMod val="75000"/>
                              <a:lumOff val="25000"/>
                            </a:schemeClr>
                          </a:solidFill>
                          <a:effectLst/>
                        </a:rPr>
                        <a:t>Subtheme 2.1: The Children’s Act, 38 of 2005</a:t>
                      </a:r>
                    </a:p>
                    <a:p>
                      <a:pPr algn="just">
                        <a:spcBef>
                          <a:spcPts val="300"/>
                        </a:spcBef>
                        <a:spcAft>
                          <a:spcPts val="300"/>
                        </a:spcAft>
                      </a:pPr>
                      <a:r>
                        <a:rPr lang="en-ZA" sz="1300" cap="none" spc="0" dirty="0">
                          <a:solidFill>
                            <a:schemeClr val="tx1">
                              <a:lumMod val="75000"/>
                              <a:lumOff val="25000"/>
                            </a:schemeClr>
                          </a:solidFill>
                          <a:effectLst/>
                        </a:rPr>
                        <a:t>Subtheme 2.2: The role of the social worker</a:t>
                      </a:r>
                      <a:endParaRPr lang="en-ZA" sz="1300"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199758039"/>
                  </a:ext>
                </a:extLst>
              </a:tr>
              <a:tr h="330217">
                <a:tc>
                  <a:txBody>
                    <a:bodyPr/>
                    <a:lstStyle/>
                    <a:p>
                      <a:pPr algn="just">
                        <a:spcBef>
                          <a:spcPts val="300"/>
                        </a:spcBef>
                        <a:spcAft>
                          <a:spcPts val="300"/>
                        </a:spcAft>
                      </a:pPr>
                      <a:r>
                        <a:rPr lang="en-ZA" sz="1400" b="1" cap="none" spc="0" dirty="0">
                          <a:solidFill>
                            <a:schemeClr val="tx1">
                              <a:lumMod val="75000"/>
                              <a:lumOff val="25000"/>
                            </a:schemeClr>
                          </a:solidFill>
                          <a:effectLst/>
                        </a:rPr>
                        <a:t>Theme 3: The role of the supervising adult</a:t>
                      </a:r>
                      <a:endParaRPr lang="en-ZA" sz="1400" b="1"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algn="just">
                        <a:spcBef>
                          <a:spcPts val="300"/>
                        </a:spcBef>
                        <a:spcAft>
                          <a:spcPts val="300"/>
                        </a:spcAft>
                      </a:pPr>
                      <a:r>
                        <a:rPr lang="en-ZA" sz="1300" cap="none" spc="0" dirty="0">
                          <a:solidFill>
                            <a:schemeClr val="tx1">
                              <a:lumMod val="75000"/>
                              <a:lumOff val="25000"/>
                            </a:schemeClr>
                          </a:solidFill>
                          <a:effectLst/>
                        </a:rPr>
                        <a:t>Subtheme 3.1: Role of the supervising adult</a:t>
                      </a:r>
                      <a:endParaRPr lang="en-ZA" sz="1300"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88375770"/>
                  </a:ext>
                </a:extLst>
              </a:tr>
              <a:tr h="1271100">
                <a:tc>
                  <a:txBody>
                    <a:bodyPr/>
                    <a:lstStyle/>
                    <a:p>
                      <a:pPr algn="just">
                        <a:spcBef>
                          <a:spcPts val="300"/>
                        </a:spcBef>
                        <a:spcAft>
                          <a:spcPts val="300"/>
                        </a:spcAft>
                      </a:pPr>
                      <a:r>
                        <a:rPr lang="en-ZA" sz="1400" b="1" cap="none" spc="0" dirty="0">
                          <a:solidFill>
                            <a:schemeClr val="tx1">
                              <a:lumMod val="75000"/>
                              <a:lumOff val="25000"/>
                            </a:schemeClr>
                          </a:solidFill>
                          <a:effectLst/>
                        </a:rPr>
                        <a:t>Theme 4: Administration of social grants</a:t>
                      </a:r>
                      <a:endParaRPr lang="en-ZA" sz="1400" b="1"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algn="just">
                        <a:spcBef>
                          <a:spcPts val="300"/>
                        </a:spcBef>
                        <a:spcAft>
                          <a:spcPts val="300"/>
                        </a:spcAft>
                      </a:pPr>
                      <a:r>
                        <a:rPr lang="en-ZA" sz="1300" cap="none" spc="0" dirty="0">
                          <a:solidFill>
                            <a:schemeClr val="tx1">
                              <a:lumMod val="75000"/>
                              <a:lumOff val="25000"/>
                            </a:schemeClr>
                          </a:solidFill>
                          <a:effectLst/>
                        </a:rPr>
                        <a:t>Subtheme 4.1: Assistance with application for social grants</a:t>
                      </a:r>
                    </a:p>
                    <a:p>
                      <a:pPr algn="just">
                        <a:spcBef>
                          <a:spcPts val="300"/>
                        </a:spcBef>
                        <a:spcAft>
                          <a:spcPts val="300"/>
                        </a:spcAft>
                      </a:pPr>
                      <a:r>
                        <a:rPr lang="en-ZA" sz="1300" cap="none" spc="0" dirty="0">
                          <a:solidFill>
                            <a:schemeClr val="tx1">
                              <a:lumMod val="75000"/>
                              <a:lumOff val="25000"/>
                            </a:schemeClr>
                          </a:solidFill>
                          <a:effectLst/>
                        </a:rPr>
                        <a:t>Subtheme 4.2: Supervising correct usage of social grant</a:t>
                      </a:r>
                    </a:p>
                    <a:p>
                      <a:pPr algn="just">
                        <a:spcBef>
                          <a:spcPts val="300"/>
                        </a:spcBef>
                        <a:spcAft>
                          <a:spcPts val="300"/>
                        </a:spcAft>
                      </a:pPr>
                      <a:r>
                        <a:rPr lang="en-ZA" sz="1300" cap="none" spc="0" dirty="0">
                          <a:solidFill>
                            <a:schemeClr val="tx1">
                              <a:lumMod val="75000"/>
                              <a:lumOff val="25000"/>
                            </a:schemeClr>
                          </a:solidFill>
                          <a:effectLst/>
                        </a:rPr>
                        <a:t>Subtheme 4.3: Financial management/advise for grant/budgeting</a:t>
                      </a:r>
                      <a:endParaRPr lang="en-ZA" sz="1300"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755398424"/>
                  </a:ext>
                </a:extLst>
              </a:tr>
              <a:tr h="606444">
                <a:tc>
                  <a:txBody>
                    <a:bodyPr/>
                    <a:lstStyle/>
                    <a:p>
                      <a:pPr algn="just">
                        <a:spcBef>
                          <a:spcPts val="300"/>
                        </a:spcBef>
                        <a:spcAft>
                          <a:spcPts val="300"/>
                        </a:spcAft>
                      </a:pPr>
                      <a:r>
                        <a:rPr lang="en-ZA" sz="1400" b="1" cap="none" spc="0" dirty="0">
                          <a:solidFill>
                            <a:schemeClr val="tx1">
                              <a:lumMod val="75000"/>
                              <a:lumOff val="25000"/>
                            </a:schemeClr>
                          </a:solidFill>
                          <a:effectLst/>
                        </a:rPr>
                        <a:t>Theme 5: Alternative care options</a:t>
                      </a:r>
                    </a:p>
                    <a:p>
                      <a:pPr algn="just">
                        <a:spcBef>
                          <a:spcPts val="300"/>
                        </a:spcBef>
                        <a:spcAft>
                          <a:spcPts val="300"/>
                        </a:spcAft>
                      </a:pPr>
                      <a:r>
                        <a:rPr lang="en-ZA" sz="1400" b="1" cap="none" spc="0" dirty="0">
                          <a:solidFill>
                            <a:schemeClr val="tx1">
                              <a:lumMod val="75000"/>
                              <a:lumOff val="25000"/>
                            </a:schemeClr>
                          </a:solidFill>
                          <a:effectLst/>
                        </a:rPr>
                        <a:t> </a:t>
                      </a:r>
                      <a:endParaRPr lang="en-ZA" sz="1400" b="1"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algn="just">
                        <a:spcBef>
                          <a:spcPts val="300"/>
                        </a:spcBef>
                        <a:spcAft>
                          <a:spcPts val="300"/>
                        </a:spcAft>
                      </a:pPr>
                      <a:r>
                        <a:rPr lang="en-ZA" sz="1300" cap="none" spc="0" dirty="0">
                          <a:solidFill>
                            <a:schemeClr val="tx1">
                              <a:lumMod val="75000"/>
                              <a:lumOff val="25000"/>
                            </a:schemeClr>
                          </a:solidFill>
                          <a:effectLst/>
                        </a:rPr>
                        <a:t>Subtheme 5.1: Foster care</a:t>
                      </a:r>
                      <a:endParaRPr lang="en-ZA" sz="1300"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347520900"/>
                  </a:ext>
                </a:extLst>
              </a:tr>
              <a:tr h="887778">
                <a:tc>
                  <a:txBody>
                    <a:bodyPr/>
                    <a:lstStyle/>
                    <a:p>
                      <a:pPr algn="just">
                        <a:spcBef>
                          <a:spcPts val="300"/>
                        </a:spcBef>
                        <a:spcAft>
                          <a:spcPts val="300"/>
                        </a:spcAft>
                      </a:pPr>
                      <a:r>
                        <a:rPr lang="en-ZA" sz="1400" b="1" cap="none" spc="0" dirty="0">
                          <a:solidFill>
                            <a:schemeClr val="tx1">
                              <a:lumMod val="75000"/>
                              <a:lumOff val="25000"/>
                            </a:schemeClr>
                          </a:solidFill>
                          <a:effectLst/>
                        </a:rPr>
                        <a:t>Theme 6: Assessment of needs</a:t>
                      </a:r>
                      <a:endParaRPr lang="en-ZA" sz="1400" b="1"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algn="just">
                        <a:spcBef>
                          <a:spcPts val="300"/>
                        </a:spcBef>
                        <a:spcAft>
                          <a:spcPts val="300"/>
                        </a:spcAft>
                      </a:pPr>
                      <a:r>
                        <a:rPr lang="en-ZA" sz="1300" cap="none" spc="0" dirty="0">
                          <a:solidFill>
                            <a:schemeClr val="tx1">
                              <a:lumMod val="75000"/>
                              <a:lumOff val="25000"/>
                            </a:schemeClr>
                          </a:solidFill>
                          <a:effectLst/>
                        </a:rPr>
                        <a:t>Subtheme 6.1: Assessment of needs</a:t>
                      </a:r>
                    </a:p>
                    <a:p>
                      <a:pPr algn="just">
                        <a:spcBef>
                          <a:spcPts val="300"/>
                        </a:spcBef>
                        <a:spcAft>
                          <a:spcPts val="300"/>
                        </a:spcAft>
                      </a:pPr>
                      <a:r>
                        <a:rPr lang="en-ZA" sz="1300" cap="none" spc="0" dirty="0">
                          <a:solidFill>
                            <a:schemeClr val="tx1">
                              <a:lumMod val="75000"/>
                              <a:lumOff val="25000"/>
                            </a:schemeClr>
                          </a:solidFill>
                          <a:effectLst/>
                        </a:rPr>
                        <a:t>Subtheme 6.2: Referral to relevant stakeholders</a:t>
                      </a:r>
                    </a:p>
                    <a:p>
                      <a:pPr algn="just">
                        <a:spcBef>
                          <a:spcPts val="300"/>
                        </a:spcBef>
                        <a:spcAft>
                          <a:spcPts val="300"/>
                        </a:spcAft>
                      </a:pPr>
                      <a:r>
                        <a:rPr lang="en-ZA" sz="1300" cap="none" spc="0" dirty="0">
                          <a:solidFill>
                            <a:schemeClr val="tx1">
                              <a:lumMod val="75000"/>
                              <a:lumOff val="25000"/>
                            </a:schemeClr>
                          </a:solidFill>
                          <a:effectLst/>
                        </a:rPr>
                        <a:t>Subtheme 6.3: Special School</a:t>
                      </a:r>
                      <a:endParaRPr lang="en-ZA" sz="1300"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379429228"/>
                  </a:ext>
                </a:extLst>
              </a:tr>
              <a:tr h="1079439">
                <a:tc>
                  <a:txBody>
                    <a:bodyPr/>
                    <a:lstStyle/>
                    <a:p>
                      <a:pPr algn="just">
                        <a:spcBef>
                          <a:spcPts val="300"/>
                        </a:spcBef>
                        <a:spcAft>
                          <a:spcPts val="300"/>
                        </a:spcAft>
                      </a:pPr>
                      <a:r>
                        <a:rPr lang="en-ZA" sz="1400" b="1" cap="none" spc="0" dirty="0">
                          <a:solidFill>
                            <a:schemeClr val="tx1">
                              <a:lumMod val="75000"/>
                              <a:lumOff val="25000"/>
                            </a:schemeClr>
                          </a:solidFill>
                          <a:effectLst/>
                        </a:rPr>
                        <a:t>Theme 7: Challenges faced by social workers</a:t>
                      </a:r>
                      <a:endParaRPr lang="en-ZA" sz="1400" b="1"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algn="just">
                        <a:spcBef>
                          <a:spcPts val="300"/>
                        </a:spcBef>
                        <a:spcAft>
                          <a:spcPts val="300"/>
                        </a:spcAft>
                      </a:pPr>
                      <a:r>
                        <a:rPr lang="en-ZA" sz="1300" cap="none" spc="0" dirty="0">
                          <a:solidFill>
                            <a:schemeClr val="tx1">
                              <a:lumMod val="75000"/>
                              <a:lumOff val="25000"/>
                            </a:schemeClr>
                          </a:solidFill>
                          <a:effectLst/>
                        </a:rPr>
                        <a:t>Subtheme 7.1: Limited resources</a:t>
                      </a:r>
                    </a:p>
                    <a:p>
                      <a:pPr algn="just">
                        <a:spcBef>
                          <a:spcPts val="300"/>
                        </a:spcBef>
                        <a:spcAft>
                          <a:spcPts val="300"/>
                        </a:spcAft>
                      </a:pPr>
                      <a:r>
                        <a:rPr lang="en-ZA" sz="1300" cap="none" spc="0" dirty="0">
                          <a:solidFill>
                            <a:schemeClr val="tx1">
                              <a:lumMod val="75000"/>
                              <a:lumOff val="25000"/>
                            </a:schemeClr>
                          </a:solidFill>
                          <a:effectLst/>
                        </a:rPr>
                        <a:t>Subtheme 7.2: No social work opportunities for Act amendments</a:t>
                      </a:r>
                    </a:p>
                    <a:p>
                      <a:pPr algn="just">
                        <a:spcBef>
                          <a:spcPts val="300"/>
                        </a:spcBef>
                        <a:spcAft>
                          <a:spcPts val="300"/>
                        </a:spcAft>
                      </a:pPr>
                      <a:r>
                        <a:rPr lang="en-ZA" sz="1300" cap="none" spc="0" dirty="0">
                          <a:solidFill>
                            <a:schemeClr val="tx1">
                              <a:lumMod val="75000"/>
                              <a:lumOff val="25000"/>
                            </a:schemeClr>
                          </a:solidFill>
                          <a:effectLst/>
                        </a:rPr>
                        <a:t>Subtheme 7.3: High caseloads</a:t>
                      </a:r>
                      <a:endParaRPr lang="en-ZA" sz="1300" cap="none" spc="0" dirty="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85197" marR="63898" marT="42598" marB="42598">
                    <a:lnL w="9525" cap="flat" cmpd="sng" algn="ctr">
                      <a:solidFill>
                        <a:srgbClr val="C7C6C1"/>
                      </a:solid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3649657327"/>
                  </a:ext>
                </a:extLst>
              </a:tr>
            </a:tbl>
          </a:graphicData>
        </a:graphic>
      </p:graphicFrame>
    </p:spTree>
    <p:extLst>
      <p:ext uri="{BB962C8B-B14F-4D97-AF65-F5344CB8AC3E}">
        <p14:creationId xmlns:p14="http://schemas.microsoft.com/office/powerpoint/2010/main" val="1219678089"/>
      </p:ext>
    </p:extLst>
  </p:cSld>
  <p:clrMapOvr>
    <a:masterClrMapping/>
  </p:clrMapOvr>
  <p:transition spd="slow"/>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4805</TotalTime>
  <Words>2526</Words>
  <Application>Microsoft Office PowerPoint</Application>
  <PresentationFormat>On-screen Show (4:3)</PresentationFormat>
  <Paragraphs>143</Paragraphs>
  <Slides>21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Arial</vt:lpstr>
      <vt:lpstr>Calibri</vt:lpstr>
      <vt:lpstr>Calibri Light</vt:lpstr>
      <vt:lpstr>Symbol</vt:lpstr>
      <vt:lpstr>Times New Roman</vt:lpstr>
      <vt:lpstr>Office Theme</vt:lpstr>
      <vt:lpstr>2_Office Theme</vt:lpstr>
      <vt:lpstr>3_Office Theme</vt:lpstr>
      <vt:lpstr>PowerPoint Presentation</vt:lpstr>
      <vt:lpstr>PowerPoint Presentation</vt:lpstr>
      <vt:lpstr>This exploration specifically focused on Sections 137 of the Children’s Amendments Act, no 41 of 2007 which prescribes the preferred implementation of the following social work services to child headed households. </vt:lpstr>
      <vt:lpstr>PowerPoint Presentation</vt:lpstr>
      <vt:lpstr>Background/ Challenges</vt:lpstr>
      <vt:lpstr>PowerPoint Presentation</vt:lpstr>
      <vt:lpstr>PowerPoint Presentation</vt:lpstr>
      <vt:lpstr>PowerPoint Presentation</vt:lpstr>
      <vt:lpstr>PowerPoint Presentation</vt:lpstr>
      <vt:lpstr>THEME 1: CLASSIFICATION OF CHILD HEADED HOUSEHOLDS</vt:lpstr>
      <vt:lpstr>SUBTHEME: 1.2 Children assuming parental responsibilities   </vt:lpstr>
      <vt:lpstr>Theme 2: Procedure for appointing supervising adults</vt:lpstr>
      <vt:lpstr>Theme 3: The role of the supervising adult</vt:lpstr>
      <vt:lpstr>THEME 4: ADMINISTRATION OF SOCIAL GRANTS: </vt:lpstr>
      <vt:lpstr>Theme 5: Alternative care options Foster care</vt:lpstr>
      <vt:lpstr>   THEME 6. SERVICES RENDERED TO CHILDREN WITH SPECIAL NEEDS IN CHILD HEADED HOUSEHOLDS: </vt:lpstr>
      <vt:lpstr> Theme 7: Challenges faced by social workers </vt:lpstr>
      <vt:lpstr>PowerPoint Presentation</vt:lpstr>
      <vt:lpstr>Conclusion  </vt:lpstr>
      <vt:lpstr>PowerPoint Presentation</vt:lpstr>
      <vt:lpstr>PowerPoint Presentation</vt:lpstr>
    </vt:vector>
  </TitlesOfParts>
  <Company>North-West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NWUUSER</dc:creator>
  <cp:lastModifiedBy>Elzahne Simeon-De Jager</cp:lastModifiedBy>
  <cp:revision>114</cp:revision>
  <cp:lastPrinted>2017-08-22T08:56:10Z</cp:lastPrinted>
  <dcterms:created xsi:type="dcterms:W3CDTF">2017-01-26T10:39:09Z</dcterms:created>
  <dcterms:modified xsi:type="dcterms:W3CDTF">2023-09-25T12:17:29Z</dcterms:modified>
</cp:coreProperties>
</file>