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6" r:id="rId2"/>
    <p:sldId id="271" r:id="rId3"/>
    <p:sldId id="276" r:id="rId4"/>
    <p:sldId id="285" r:id="rId5"/>
    <p:sldId id="286" r:id="rId6"/>
    <p:sldId id="289" r:id="rId7"/>
    <p:sldId id="258" r:id="rId8"/>
    <p:sldId id="259" r:id="rId9"/>
    <p:sldId id="267" r:id="rId10"/>
    <p:sldId id="273" r:id="rId11"/>
    <p:sldId id="275" r:id="rId12"/>
    <p:sldId id="282" r:id="rId13"/>
    <p:sldId id="283" r:id="rId14"/>
    <p:sldId id="284" r:id="rId15"/>
    <p:sldId id="277" r:id="rId16"/>
    <p:sldId id="268" r:id="rId17"/>
    <p:sldId id="278" r:id="rId18"/>
    <p:sldId id="270" r:id="rId19"/>
    <p:sldId id="262" r:id="rId20"/>
    <p:sldId id="269" r:id="rId21"/>
    <p:sldId id="261" r:id="rId22"/>
    <p:sldId id="257" r:id="rId2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32"/>
  </p:normalViewPr>
  <p:slideViewPr>
    <p:cSldViewPr snapToGrid="0" snapToObjects="1">
      <p:cViewPr varScale="1">
        <p:scale>
          <a:sx n="69" d="100"/>
          <a:sy n="69" d="100"/>
        </p:scale>
        <p:origin x="7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581E1D18-2BE7-4D27-BBA9-F8AD245BBC4A}" type="datetimeFigureOut">
              <a:rPr lang="en-GB" smtClean="0"/>
              <a:t>25/09/2023</a:t>
            </a:fld>
            <a:endParaRPr lang="en-GB"/>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9C29DFE7-B926-4BA1-B67F-271C6EFA0DEE}" type="slidenum">
              <a:rPr lang="en-GB" smtClean="0"/>
              <a:t>‹#›</a:t>
            </a:fld>
            <a:endParaRPr lang="en-GB"/>
          </a:p>
        </p:txBody>
      </p:sp>
    </p:spTree>
    <p:extLst>
      <p:ext uri="{BB962C8B-B14F-4D97-AF65-F5344CB8AC3E}">
        <p14:creationId xmlns:p14="http://schemas.microsoft.com/office/powerpoint/2010/main" val="1670388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EEB93DD-8500-4FC4-883A-E04901AEC6E1}" type="datetimeFigureOut">
              <a:rPr lang="en-GB" smtClean="0"/>
              <a:t>25/09/2023</a:t>
            </a:fld>
            <a:endParaRPr lang="en-GB"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B464825-870D-4FF1-BE95-3542231D8946}" type="slidenum">
              <a:rPr lang="en-GB" smtClean="0"/>
              <a:t>‹#›</a:t>
            </a:fld>
            <a:endParaRPr lang="en-GB" dirty="0"/>
          </a:p>
        </p:txBody>
      </p:sp>
    </p:spTree>
    <p:extLst>
      <p:ext uri="{BB962C8B-B14F-4D97-AF65-F5344CB8AC3E}">
        <p14:creationId xmlns:p14="http://schemas.microsoft.com/office/powerpoint/2010/main" val="143084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30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chemeClr val="tx2"/>
                </a:solidFill>
              </a:defRPr>
            </a:lvl1pPr>
          </a:lstStyle>
          <a:p>
            <a:r>
              <a:rPr lang="en-GB" dirty="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normAutofit/>
          </a:bodyPr>
          <a:lstStyle>
            <a:lvl1pPr marL="0" indent="0">
              <a:buNone/>
              <a:defRPr sz="2400">
                <a:solidFill>
                  <a:schemeClr val="tx2"/>
                </a:solidFill>
              </a:defRPr>
            </a:lvl1pPr>
            <a:lvl2pPr marL="227013" indent="-220663">
              <a:buClr>
                <a:schemeClr val="accent2"/>
              </a:buClr>
              <a:tabLst/>
              <a:defRPr sz="2400">
                <a:solidFill>
                  <a:schemeClr val="tx2"/>
                </a:solidFill>
              </a:defRPr>
            </a:lvl2pPr>
          </a:lstStyle>
          <a:p>
            <a:pPr lvl="0"/>
            <a:r>
              <a:rPr lang="en-GB" dirty="0"/>
              <a:t>Click to edit Master text styles</a:t>
            </a:r>
          </a:p>
          <a:p>
            <a:pPr lvl="1"/>
            <a:r>
              <a:rPr lang="en-GB" dirty="0"/>
              <a:t>Second level</a:t>
            </a:r>
          </a:p>
        </p:txBody>
      </p:sp>
      <p:pic>
        <p:nvPicPr>
          <p:cNvPr id="4" name="Picture 3">
            <a:extLst>
              <a:ext uri="{FF2B5EF4-FFF2-40B4-BE49-F238E27FC236}">
                <a16:creationId xmlns:a16="http://schemas.microsoft.com/office/drawing/2014/main" id="{DEB94E18-E556-1C4A-813C-D9D60FE73B2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24206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normAutofit/>
          </a:bodyPr>
          <a:lstStyle>
            <a:lvl1pPr marL="0" indent="0">
              <a:buNone/>
              <a:defRPr sz="2400">
                <a:solidFill>
                  <a:schemeClr val="tx2"/>
                </a:solidFill>
              </a:defRPr>
            </a:lvl1pPr>
            <a:lvl2pPr marL="227013" indent="-227013">
              <a:buClr>
                <a:schemeClr val="accent2"/>
              </a:buClr>
              <a:tabLst/>
              <a:defRPr sz="2400">
                <a:solidFill>
                  <a:schemeClr val="tx2"/>
                </a:solidFill>
              </a:defRPr>
            </a:lvl2pPr>
          </a:lstStyle>
          <a:p>
            <a:pPr lvl="0"/>
            <a:r>
              <a:rPr lang="en-GB" dirty="0"/>
              <a:t>Click to edit Master text styles</a:t>
            </a:r>
          </a:p>
          <a:p>
            <a:pPr lvl="1"/>
            <a:r>
              <a:rPr lang="en-GB" dirty="0"/>
              <a:t>Second level</a:t>
            </a:r>
          </a:p>
        </p:txBody>
      </p:sp>
      <p:sp>
        <p:nvSpPr>
          <p:cNvPr id="4" name="Content Placeholder 3"/>
          <p:cNvSpPr>
            <a:spLocks noGrp="1"/>
          </p:cNvSpPr>
          <p:nvPr>
            <p:ph sz="half" idx="2"/>
          </p:nvPr>
        </p:nvSpPr>
        <p:spPr>
          <a:xfrm>
            <a:off x="6172200" y="1825625"/>
            <a:ext cx="5181600" cy="2995028"/>
          </a:xfrm>
          <a:prstGeom prst="rect">
            <a:avLst/>
          </a:prstGeom>
        </p:spPr>
        <p:txBody>
          <a:bodyPr>
            <a:normAutofit/>
          </a:bodyPr>
          <a:lstStyle>
            <a:lvl1pPr marL="0" indent="0">
              <a:buNone/>
              <a:defRPr sz="2400">
                <a:solidFill>
                  <a:schemeClr val="tx2"/>
                </a:solidFill>
              </a:defRPr>
            </a:lvl1pPr>
            <a:lvl2pPr marL="349250" indent="-349250">
              <a:buClr>
                <a:schemeClr val="accent2"/>
              </a:buClr>
              <a:buFont typeface="Arial" panose="020B0604020202020204" pitchFamily="34" charset="0"/>
              <a:buChar char="•"/>
              <a:tabLst/>
              <a:defRPr sz="2400">
                <a:solidFill>
                  <a:schemeClr val="tx2"/>
                </a:solidFill>
              </a:defRPr>
            </a:lvl2pPr>
          </a:lstStyle>
          <a:p>
            <a:pPr lvl="0"/>
            <a:r>
              <a:rPr lang="en-GB" dirty="0"/>
              <a:t>Click to edit Master text styles</a:t>
            </a:r>
          </a:p>
          <a:p>
            <a:pPr lvl="1"/>
            <a:r>
              <a:rPr lang="en-GB" dirty="0"/>
              <a:t>Second level</a:t>
            </a:r>
          </a:p>
        </p:txBody>
      </p:sp>
      <p:sp>
        <p:nvSpPr>
          <p:cNvPr id="8" name="Title 1">
            <a:extLst>
              <a:ext uri="{FF2B5EF4-FFF2-40B4-BE49-F238E27FC236}">
                <a16:creationId xmlns:a16="http://schemas.microsoft.com/office/drawing/2014/main" id="{1FE05817-974B-C440-ACD3-109944400048}"/>
              </a:ext>
            </a:extLst>
          </p:cNvPr>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chemeClr val="tx2"/>
                </a:solidFill>
              </a:defRPr>
            </a:lvl1pPr>
          </a:lstStyle>
          <a:p>
            <a:r>
              <a:rPr lang="en-GB" dirty="0"/>
              <a:t>CLICK TO EDIT MASTER TITLE STYLE</a:t>
            </a:r>
            <a:endParaRPr lang="en-US" dirty="0"/>
          </a:p>
        </p:txBody>
      </p:sp>
      <p:pic>
        <p:nvPicPr>
          <p:cNvPr id="10" name="Picture 9">
            <a:extLst>
              <a:ext uri="{FF2B5EF4-FFF2-40B4-BE49-F238E27FC236}">
                <a16:creationId xmlns:a16="http://schemas.microsoft.com/office/drawing/2014/main" id="{EFB67511-6325-4160-A8D4-E5B5B2737AD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201454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B65791-B530-9E4C-AC2A-88AB8775ED08}"/>
              </a:ext>
            </a:extLst>
          </p:cNvPr>
          <p:cNvSpPr/>
          <p:nvPr userDrawn="1"/>
        </p:nvSpPr>
        <p:spPr>
          <a:xfrm>
            <a:off x="-7620" y="-7144"/>
            <a:ext cx="12207240" cy="3436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5393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C4294B-9E98-9449-81EA-DA05D5B55AB3}"/>
              </a:ext>
            </a:extLst>
          </p:cNvPr>
          <p:cNvSpPr/>
          <p:nvPr userDrawn="1"/>
        </p:nvSpPr>
        <p:spPr>
          <a:xfrm>
            <a:off x="-14288" y="-25003"/>
            <a:ext cx="7002779" cy="690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75591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274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mailto:barbra.teater@csi.cuny.edu" TargetMode="External"/><Relationship Id="rId2" Type="http://schemas.openxmlformats.org/officeDocument/2006/relationships/hyperlink" Target="mailto:stephan.geyer@up.ac.za" TargetMode="External"/><Relationship Id="rId1" Type="http://schemas.openxmlformats.org/officeDocument/2006/relationships/slideLayout" Target="../slideLayouts/slideLayout3.xml"/><Relationship Id="rId5" Type="http://schemas.openxmlformats.org/officeDocument/2006/relationships/image" Target="../media/image8.gif"/><Relationship Id="rId4" Type="http://schemas.openxmlformats.org/officeDocument/2006/relationships/hyperlink" Target="mailto:jillchonody@boisestate.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CBC294-D3B1-3541-BCD5-AA21C2E44746}"/>
              </a:ext>
            </a:extLst>
          </p:cNvPr>
          <p:cNvSpPr/>
          <p:nvPr/>
        </p:nvSpPr>
        <p:spPr>
          <a:xfrm>
            <a:off x="-8626" y="0"/>
            <a:ext cx="12208246" cy="6874498"/>
          </a:xfrm>
          <a:prstGeom prst="rect">
            <a:avLst/>
          </a:prstGeom>
          <a:blipFill>
            <a:blip r:embed="rId2" cstate="screen">
              <a:extLst>
                <a:ext uri="{28A0092B-C50C-407E-A947-70E740481C1C}">
                  <a14:useLocalDpi xmlns:a14="http://schemas.microsoft.com/office/drawing/2010/main"/>
                </a:ext>
              </a:extLst>
            </a:blip>
            <a:srcRect/>
            <a:stretch>
              <a:fillRect l="151" t="-10828" r="-21507" b="-329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9CBE81B-9890-D74B-A07D-E9588B4F30D1}"/>
              </a:ext>
            </a:extLst>
          </p:cNvPr>
          <p:cNvSpPr/>
          <p:nvPr/>
        </p:nvSpPr>
        <p:spPr>
          <a:xfrm>
            <a:off x="-8626" y="1595887"/>
            <a:ext cx="5831457" cy="36403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D2180AF-DCE6-8F4D-8AA9-5D692E1FA540}"/>
              </a:ext>
            </a:extLst>
          </p:cNvPr>
          <p:cNvSpPr txBox="1"/>
          <p:nvPr/>
        </p:nvSpPr>
        <p:spPr>
          <a:xfrm>
            <a:off x="250168" y="1577650"/>
            <a:ext cx="5313871" cy="3970318"/>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cs typeface="Calibri" panose="020F0502020204030204" pitchFamily="34" charset="0"/>
              </a:rPr>
              <a:t>Social support among South African older persons during COVID-19</a:t>
            </a:r>
            <a:r>
              <a:rPr lang="en-US" sz="3200" b="1" dirty="0" smtClean="0">
                <a:solidFill>
                  <a:schemeClr val="bg1"/>
                </a:solidFill>
                <a:latin typeface="Calibri" panose="020F0502020204030204" pitchFamily="34" charset="0"/>
                <a:cs typeface="Calibri" panose="020F0502020204030204" pitchFamily="34" charset="0"/>
              </a:rPr>
              <a:t>: Enhancing </a:t>
            </a:r>
            <a:r>
              <a:rPr lang="en-US" sz="3200" b="1" dirty="0">
                <a:solidFill>
                  <a:schemeClr val="bg1"/>
                </a:solidFill>
                <a:latin typeface="Calibri" panose="020F0502020204030204" pitchFamily="34" charset="0"/>
                <a:cs typeface="Calibri" panose="020F0502020204030204" pitchFamily="34" charset="0"/>
              </a:rPr>
              <a:t>resilience through gerontological social services </a:t>
            </a:r>
          </a:p>
          <a:p>
            <a:pPr algn="ctr"/>
            <a:r>
              <a:rPr lang="en-US" sz="3200" b="1" u="sng" dirty="0" smtClean="0">
                <a:solidFill>
                  <a:srgbClr val="FFFF00"/>
                </a:solidFill>
                <a:latin typeface="Calibri" panose="020F0502020204030204" pitchFamily="34" charset="0"/>
                <a:cs typeface="Calibri" panose="020F0502020204030204" pitchFamily="34" charset="0"/>
              </a:rPr>
              <a:t>Stephan </a:t>
            </a:r>
            <a:r>
              <a:rPr lang="en-US" sz="3200" b="1" u="sng" dirty="0">
                <a:solidFill>
                  <a:srgbClr val="FFFF00"/>
                </a:solidFill>
                <a:latin typeface="Calibri" panose="020F0502020204030204" pitchFamily="34" charset="0"/>
                <a:cs typeface="Calibri" panose="020F0502020204030204" pitchFamily="34" charset="0"/>
              </a:rPr>
              <a:t>Geyer</a:t>
            </a:r>
            <a:r>
              <a:rPr lang="en-US" sz="3200" dirty="0">
                <a:solidFill>
                  <a:srgbClr val="FFFF00"/>
                </a:solidFill>
                <a:latin typeface="Calibri" panose="020F0502020204030204" pitchFamily="34" charset="0"/>
                <a:cs typeface="Calibri" panose="020F0502020204030204" pitchFamily="34" charset="0"/>
              </a:rPr>
              <a:t>, Barbra </a:t>
            </a:r>
            <a:r>
              <a:rPr lang="en-US" sz="3200" dirty="0" smtClean="0">
                <a:solidFill>
                  <a:srgbClr val="FFFF00"/>
                </a:solidFill>
                <a:latin typeface="Calibri" panose="020F0502020204030204" pitchFamily="34" charset="0"/>
                <a:cs typeface="Calibri" panose="020F0502020204030204" pitchFamily="34" charset="0"/>
              </a:rPr>
              <a:t>Teater &amp; </a:t>
            </a:r>
            <a:r>
              <a:rPr lang="en-US" sz="3200" dirty="0">
                <a:solidFill>
                  <a:srgbClr val="FFFF00"/>
                </a:solidFill>
                <a:latin typeface="Calibri" panose="020F0502020204030204" pitchFamily="34" charset="0"/>
                <a:cs typeface="Calibri" panose="020F0502020204030204" pitchFamily="34" charset="0"/>
              </a:rPr>
              <a:t>Jill Chonody</a:t>
            </a:r>
          </a:p>
          <a:p>
            <a:endParaRPr lang="en-US" sz="2800" dirty="0">
              <a:solidFill>
                <a:schemeClr val="bg1"/>
              </a:solidFill>
            </a:endParaRPr>
          </a:p>
        </p:txBody>
      </p:sp>
      <p:pic>
        <p:nvPicPr>
          <p:cNvPr id="3" name="Picture 2">
            <a:extLst>
              <a:ext uri="{FF2B5EF4-FFF2-40B4-BE49-F238E27FC236}">
                <a16:creationId xmlns:a16="http://schemas.microsoft.com/office/drawing/2014/main" id="{8383B62E-794A-1E40-9C40-E6FEFA653E6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17410" y="4198622"/>
            <a:ext cx="4782210" cy="2675420"/>
          </a:xfrm>
          <a:prstGeom prst="rect">
            <a:avLst/>
          </a:prstGeom>
        </p:spPr>
      </p:pic>
    </p:spTree>
    <p:extLst>
      <p:ext uri="{BB962C8B-B14F-4D97-AF65-F5344CB8AC3E}">
        <p14:creationId xmlns:p14="http://schemas.microsoft.com/office/powerpoint/2010/main" val="994250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256" y="387927"/>
            <a:ext cx="11734800" cy="4627418"/>
          </a:xfrm>
          <a:prstGeom prst="rect">
            <a:avLst/>
          </a:prstGeom>
        </p:spPr>
      </p:pic>
    </p:spTree>
    <p:extLst>
      <p:ext uri="{BB962C8B-B14F-4D97-AF65-F5344CB8AC3E}">
        <p14:creationId xmlns:p14="http://schemas.microsoft.com/office/powerpoint/2010/main" val="1498990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0FB523-3A49-B347-B587-552831451BFC}"/>
              </a:ext>
            </a:extLst>
          </p:cNvPr>
          <p:cNvSpPr/>
          <p:nvPr/>
        </p:nvSpPr>
        <p:spPr>
          <a:xfrm>
            <a:off x="-7620" y="3429000"/>
            <a:ext cx="12207240" cy="3437546"/>
          </a:xfrm>
          <a:prstGeom prst="rect">
            <a:avLst/>
          </a:prstGeom>
          <a:blipFill>
            <a:blip r:embed="rId2" cstate="screen">
              <a:extLst>
                <a:ext uri="{28A0092B-C50C-407E-A947-70E740481C1C}">
                  <a14:useLocalDpi xmlns:a14="http://schemas.microsoft.com/office/drawing/2010/main"/>
                </a:ext>
              </a:extLst>
            </a:blip>
            <a:srcRect/>
            <a:stretch>
              <a:fillRect t="-77867" b="-592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B380829-A46E-8845-9A22-8534C7551963}"/>
              </a:ext>
            </a:extLst>
          </p:cNvPr>
          <p:cNvSpPr txBox="1">
            <a:spLocks/>
          </p:cNvSpPr>
          <p:nvPr/>
        </p:nvSpPr>
        <p:spPr>
          <a:xfrm>
            <a:off x="0" y="865188"/>
            <a:ext cx="12192000" cy="1949450"/>
          </a:xfrm>
          <a:prstGeom prst="rect">
            <a:avLst/>
          </a:prstGeom>
        </p:spPr>
        <p:txBody>
          <a:bodyPr>
            <a:no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r>
              <a:rPr lang="en-US" sz="8000" dirty="0" smtClean="0">
                <a:latin typeface="Calibri" panose="020F0502020204030204" pitchFamily="34" charset="0"/>
                <a:cs typeface="Calibri" panose="020F0502020204030204" pitchFamily="34" charset="0"/>
              </a:rPr>
              <a:t>RESEARCH RESULTS &amp;</a:t>
            </a:r>
          </a:p>
          <a:p>
            <a:r>
              <a:rPr lang="en-US" sz="8000" dirty="0" smtClean="0">
                <a:latin typeface="Calibri" panose="020F0502020204030204" pitchFamily="34" charset="0"/>
                <a:cs typeface="Calibri" panose="020F0502020204030204" pitchFamily="34" charset="0"/>
              </a:rPr>
              <a:t>DISCUSSION</a:t>
            </a:r>
            <a:endParaRPr lang="en-US" sz="800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A8D679B4-6435-4ECF-BD4A-CAB8212E14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2670498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EABB29-C55C-9C4D-8A9D-565C521DB60F}"/>
              </a:ext>
            </a:extLst>
          </p:cNvPr>
          <p:cNvSpPr>
            <a:spLocks noGrp="1"/>
          </p:cNvSpPr>
          <p:nvPr>
            <p:ph type="title"/>
          </p:nvPr>
        </p:nvSpPr>
        <p:spPr>
          <a:xfrm>
            <a:off x="838200" y="101889"/>
            <a:ext cx="10515600" cy="1325563"/>
          </a:xfrm>
        </p:spPr>
        <p:txBody>
          <a:bodyPr>
            <a:normAutofit/>
          </a:bodyPr>
          <a:lstStyle/>
          <a:p>
            <a:pPr algn="ctr"/>
            <a:r>
              <a:rPr lang="en-US" sz="6000" dirty="0" smtClean="0">
                <a:solidFill>
                  <a:srgbClr val="C00000"/>
                </a:solidFill>
                <a:latin typeface="Calibri" panose="020F0502020204030204" pitchFamily="34" charset="0"/>
                <a:cs typeface="Calibri" panose="020F0502020204030204" pitchFamily="34" charset="0"/>
              </a:rPr>
              <a:t>Profile of respondents</a:t>
            </a:r>
            <a:endParaRPr lang="en-US" sz="6000" dirty="0">
              <a:solidFill>
                <a:srgbClr val="C0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F02C83C-2DEB-F049-86D0-921AD06C76B8}"/>
              </a:ext>
            </a:extLst>
          </p:cNvPr>
          <p:cNvSpPr>
            <a:spLocks noGrp="1"/>
          </p:cNvSpPr>
          <p:nvPr>
            <p:ph idx="1"/>
          </p:nvPr>
        </p:nvSpPr>
        <p:spPr>
          <a:xfrm>
            <a:off x="581891" y="1052844"/>
            <a:ext cx="10771909" cy="4988243"/>
          </a:xfrm>
        </p:spPr>
        <p:txBody>
          <a:bodyPr>
            <a:noAutofit/>
          </a:bodyPr>
          <a:lstStyle/>
          <a:p>
            <a:r>
              <a:rPr lang="en-US" sz="2000" b="1" dirty="0">
                <a:solidFill>
                  <a:srgbClr val="0070C0"/>
                </a:solidFill>
                <a:latin typeface="Calibri" panose="020F0502020204030204" pitchFamily="34" charset="0"/>
                <a:cs typeface="Calibri" panose="020F0502020204030204" pitchFamily="34" charset="0"/>
              </a:rPr>
              <a:t>Mean age:</a:t>
            </a:r>
            <a:r>
              <a:rPr lang="en-US" sz="2000" dirty="0">
                <a:solidFill>
                  <a:srgbClr val="0070C0"/>
                </a:solidFill>
                <a:latin typeface="Calibri" panose="020F0502020204030204" pitchFamily="34" charset="0"/>
                <a:cs typeface="Calibri" panose="020F0502020204030204" pitchFamily="34" charset="0"/>
              </a:rPr>
              <a:t> </a:t>
            </a:r>
            <a:r>
              <a:rPr lang="en-US" sz="2000" dirty="0" smtClean="0">
                <a:solidFill>
                  <a:schemeClr val="tx1"/>
                </a:solidFill>
                <a:latin typeface="Calibri" panose="020F0502020204030204" pitchFamily="34" charset="0"/>
                <a:cs typeface="Calibri" panose="020F0502020204030204" pitchFamily="34" charset="0"/>
              </a:rPr>
              <a:t>	72.6 </a:t>
            </a:r>
            <a:r>
              <a:rPr lang="en-US" sz="2000" dirty="0">
                <a:solidFill>
                  <a:schemeClr val="tx1"/>
                </a:solidFill>
                <a:latin typeface="Calibri" panose="020F0502020204030204" pitchFamily="34" charset="0"/>
                <a:cs typeface="Calibri" panose="020F0502020204030204" pitchFamily="34" charset="0"/>
              </a:rPr>
              <a:t>(</a:t>
            </a:r>
            <a:r>
              <a:rPr lang="en-US" sz="2000" i="1" dirty="0">
                <a:solidFill>
                  <a:schemeClr val="tx1"/>
                </a:solidFill>
                <a:latin typeface="Calibri" panose="020F0502020204030204" pitchFamily="34" charset="0"/>
                <a:cs typeface="Calibri" panose="020F0502020204030204" pitchFamily="34" charset="0"/>
              </a:rPr>
              <a:t>SD</a:t>
            </a:r>
            <a:r>
              <a:rPr lang="en-US" sz="2000" dirty="0">
                <a:solidFill>
                  <a:schemeClr val="tx1"/>
                </a:solidFill>
                <a:latin typeface="Calibri" panose="020F0502020204030204" pitchFamily="34" charset="0"/>
                <a:cs typeface="Calibri" panose="020F0502020204030204" pitchFamily="34" charset="0"/>
              </a:rPr>
              <a:t> = </a:t>
            </a:r>
            <a:r>
              <a:rPr lang="en-US" sz="2000" dirty="0" smtClean="0">
                <a:solidFill>
                  <a:schemeClr val="tx1"/>
                </a:solidFill>
                <a:latin typeface="Calibri" panose="020F0502020204030204" pitchFamily="34" charset="0"/>
                <a:cs typeface="Calibri" panose="020F0502020204030204" pitchFamily="34" charset="0"/>
              </a:rPr>
              <a:t>7.1) (Range: 60-90 years)</a:t>
            </a:r>
            <a:endParaRPr lang="en-US" sz="2000" dirty="0">
              <a:solidFill>
                <a:schemeClr val="tx1"/>
              </a:solidFill>
              <a:latin typeface="Calibri" panose="020F0502020204030204" pitchFamily="34" charset="0"/>
              <a:cs typeface="Calibri" panose="020F0502020204030204" pitchFamily="34" charset="0"/>
            </a:endParaRPr>
          </a:p>
          <a:p>
            <a:r>
              <a:rPr lang="en-US" sz="2000" b="1" dirty="0">
                <a:solidFill>
                  <a:srgbClr val="0070C0"/>
                </a:solidFill>
                <a:latin typeface="Calibri" panose="020F0502020204030204" pitchFamily="34" charset="0"/>
                <a:cs typeface="Calibri" panose="020F0502020204030204" pitchFamily="34" charset="0"/>
              </a:rPr>
              <a:t>Gender:</a:t>
            </a:r>
            <a:r>
              <a:rPr lang="en-US" sz="2000" dirty="0">
                <a:solidFill>
                  <a:schemeClr val="tx1"/>
                </a:solidFill>
                <a:latin typeface="Calibri" panose="020F0502020204030204" pitchFamily="34" charset="0"/>
                <a:cs typeface="Calibri" panose="020F0502020204030204" pitchFamily="34" charset="0"/>
              </a:rPr>
              <a:t> </a:t>
            </a:r>
            <a:r>
              <a:rPr lang="en-US" sz="2000" dirty="0" smtClean="0">
                <a:solidFill>
                  <a:schemeClr val="tx1"/>
                </a:solidFill>
                <a:latin typeface="Calibri" panose="020F0502020204030204" pitchFamily="34" charset="0"/>
                <a:cs typeface="Calibri" panose="020F0502020204030204" pitchFamily="34" charset="0"/>
              </a:rPr>
              <a:t>		Male (28%); </a:t>
            </a:r>
            <a:r>
              <a:rPr lang="en-US" sz="2000" b="1" dirty="0" smtClean="0">
                <a:solidFill>
                  <a:schemeClr val="tx1"/>
                </a:solidFill>
                <a:latin typeface="Calibri" panose="020F0502020204030204" pitchFamily="34" charset="0"/>
                <a:cs typeface="Calibri" panose="020F0502020204030204" pitchFamily="34" charset="0"/>
              </a:rPr>
              <a:t>Female (72%)</a:t>
            </a:r>
            <a:endParaRPr lang="en-US" sz="2000" b="1" dirty="0">
              <a:solidFill>
                <a:schemeClr val="tx1"/>
              </a:solidFill>
              <a:latin typeface="Calibri" panose="020F0502020204030204" pitchFamily="34" charset="0"/>
              <a:cs typeface="Calibri" panose="020F0502020204030204" pitchFamily="34" charset="0"/>
            </a:endParaRPr>
          </a:p>
          <a:p>
            <a:r>
              <a:rPr lang="en-US" sz="2000" b="1" dirty="0" smtClean="0">
                <a:solidFill>
                  <a:srgbClr val="0070C0"/>
                </a:solidFill>
                <a:latin typeface="Calibri" panose="020F0502020204030204" pitchFamily="34" charset="0"/>
                <a:cs typeface="Calibri" panose="020F0502020204030204" pitchFamily="34" charset="0"/>
              </a:rPr>
              <a:t>Home language:</a:t>
            </a:r>
            <a:r>
              <a:rPr lang="en-US" sz="2000" b="1" dirty="0" smtClean="0">
                <a:solidFill>
                  <a:srgbClr val="FF3300"/>
                </a:solidFill>
                <a:latin typeface="Calibri" panose="020F0502020204030204" pitchFamily="34" charset="0"/>
                <a:cs typeface="Calibri" panose="020F0502020204030204" pitchFamily="34" charset="0"/>
              </a:rPr>
              <a:t>	</a:t>
            </a:r>
            <a:r>
              <a:rPr lang="en-US" sz="2000" b="1" dirty="0" smtClean="0">
                <a:solidFill>
                  <a:schemeClr val="tx1"/>
                </a:solidFill>
                <a:latin typeface="Calibri" panose="020F0502020204030204" pitchFamily="34" charset="0"/>
                <a:cs typeface="Calibri" panose="020F0502020204030204" pitchFamily="34" charset="0"/>
              </a:rPr>
              <a:t>Afrikaans (92.3%)</a:t>
            </a:r>
            <a:r>
              <a:rPr lang="en-US" sz="2000" dirty="0" smtClean="0">
                <a:solidFill>
                  <a:schemeClr val="tx1"/>
                </a:solidFill>
                <a:latin typeface="Calibri" panose="020F0502020204030204" pitchFamily="34" charset="0"/>
                <a:cs typeface="Calibri" panose="020F0502020204030204" pitchFamily="34" charset="0"/>
              </a:rPr>
              <a:t>; English (6.8%); Setswana (0.9%)</a:t>
            </a:r>
            <a:endParaRPr lang="en-US" sz="2000" b="1" dirty="0">
              <a:solidFill>
                <a:srgbClr val="FF3300"/>
              </a:solidFill>
              <a:latin typeface="Calibri" panose="020F0502020204030204" pitchFamily="34" charset="0"/>
              <a:cs typeface="Calibri" panose="020F0502020204030204" pitchFamily="34" charset="0"/>
            </a:endParaRPr>
          </a:p>
          <a:p>
            <a:r>
              <a:rPr lang="en-US" sz="2000" b="1" dirty="0" smtClean="0">
                <a:solidFill>
                  <a:srgbClr val="0070C0"/>
                </a:solidFill>
                <a:latin typeface="Calibri" panose="020F0502020204030204" pitchFamily="34" charset="0"/>
                <a:cs typeface="Calibri" panose="020F0502020204030204" pitchFamily="34" charset="0"/>
              </a:rPr>
              <a:t>Are of residence:	</a:t>
            </a:r>
            <a:r>
              <a:rPr lang="en-US" sz="2000" dirty="0" smtClean="0">
                <a:solidFill>
                  <a:schemeClr val="tx1"/>
                </a:solidFill>
                <a:latin typeface="Calibri" panose="020F0502020204030204" pitchFamily="34" charset="0"/>
                <a:cs typeface="Calibri" panose="020F0502020204030204" pitchFamily="34" charset="0"/>
              </a:rPr>
              <a:t>Five of nine provinces -</a:t>
            </a:r>
            <a:r>
              <a:rPr lang="en-US" sz="2000" b="1" dirty="0" smtClean="0">
                <a:solidFill>
                  <a:srgbClr val="FF3300"/>
                </a:solidFill>
                <a:latin typeface="Calibri" panose="020F0502020204030204" pitchFamily="34" charset="0"/>
                <a:cs typeface="Calibri" panose="020F0502020204030204" pitchFamily="34" charset="0"/>
              </a:rPr>
              <a:t> </a:t>
            </a:r>
            <a:r>
              <a:rPr lang="en-US" sz="2000" b="1" dirty="0" smtClean="0">
                <a:solidFill>
                  <a:schemeClr val="tx1"/>
                </a:solidFill>
                <a:latin typeface="Calibri" panose="020F0502020204030204" pitchFamily="34" charset="0"/>
                <a:cs typeface="Calibri" panose="020F0502020204030204" pitchFamily="34" charset="0"/>
              </a:rPr>
              <a:t>Urban (43.1%)</a:t>
            </a:r>
            <a:r>
              <a:rPr lang="en-US" sz="2000" dirty="0" smtClean="0">
                <a:solidFill>
                  <a:schemeClr val="tx1"/>
                </a:solidFill>
                <a:latin typeface="Calibri" panose="020F0502020204030204" pitchFamily="34" charset="0"/>
                <a:cs typeface="Calibri" panose="020F0502020204030204" pitchFamily="34" charset="0"/>
              </a:rPr>
              <a:t>; Semi-urban (42.2%); Rural (14.7%)</a:t>
            </a:r>
            <a:endParaRPr lang="en-US" sz="2000" b="1" dirty="0">
              <a:solidFill>
                <a:schemeClr val="tx1"/>
              </a:solidFill>
              <a:latin typeface="Calibri" panose="020F0502020204030204" pitchFamily="34" charset="0"/>
              <a:cs typeface="Calibri" panose="020F0502020204030204" pitchFamily="34" charset="0"/>
            </a:endParaRPr>
          </a:p>
          <a:p>
            <a:pPr marL="6350" lvl="1" indent="0">
              <a:buNone/>
            </a:pPr>
            <a:r>
              <a:rPr lang="en-US" sz="2000" b="1" dirty="0" smtClean="0">
                <a:solidFill>
                  <a:srgbClr val="0070C0"/>
                </a:solidFill>
                <a:latin typeface="Calibri" panose="020F0502020204030204" pitchFamily="34" charset="0"/>
                <a:cs typeface="Calibri" panose="020F0502020204030204" pitchFamily="34" charset="0"/>
              </a:rPr>
              <a:t>Highest qualification:</a:t>
            </a:r>
          </a:p>
          <a:p>
            <a:pPr lvl="1"/>
            <a:r>
              <a:rPr lang="en-US" sz="2000" b="1" dirty="0" smtClean="0">
                <a:solidFill>
                  <a:schemeClr val="tx1"/>
                </a:solidFill>
                <a:latin typeface="Calibri" panose="020F0502020204030204" pitchFamily="34" charset="0"/>
                <a:cs typeface="Calibri" panose="020F0502020204030204" pitchFamily="34" charset="0"/>
              </a:rPr>
              <a:t>B degree/Hons. Degree/Professional degree (27.1%)</a:t>
            </a:r>
          </a:p>
          <a:p>
            <a:pPr lvl="1"/>
            <a:r>
              <a:rPr lang="en-US" sz="2000" dirty="0" smtClean="0">
                <a:solidFill>
                  <a:schemeClr val="tx1"/>
                </a:solidFill>
                <a:latin typeface="Calibri" panose="020F0502020204030204" pitchFamily="34" charset="0"/>
                <a:cs typeface="Calibri" panose="020F0502020204030204" pitchFamily="34" charset="0"/>
              </a:rPr>
              <a:t>Grade 12/Matric (21.2%)</a:t>
            </a:r>
          </a:p>
          <a:p>
            <a:pPr lvl="1"/>
            <a:r>
              <a:rPr lang="en-US" sz="2000" dirty="0" smtClean="0">
                <a:solidFill>
                  <a:schemeClr val="tx1"/>
                </a:solidFill>
                <a:latin typeface="Calibri" panose="020F0502020204030204" pitchFamily="34" charset="0"/>
                <a:cs typeface="Calibri" panose="020F0502020204030204" pitchFamily="34" charset="0"/>
              </a:rPr>
              <a:t>National diploma (21.2%)</a:t>
            </a:r>
          </a:p>
          <a:p>
            <a:r>
              <a:rPr lang="en-US" sz="2000" b="1" dirty="0" smtClean="0">
                <a:solidFill>
                  <a:srgbClr val="0070C0"/>
                </a:solidFill>
                <a:latin typeface="Calibri" panose="020F0502020204030204" pitchFamily="34" charset="0"/>
                <a:cs typeface="Calibri" panose="020F0502020204030204" pitchFamily="34" charset="0"/>
              </a:rPr>
              <a:t>Relationship status:</a:t>
            </a:r>
          </a:p>
          <a:p>
            <a:pPr marL="342900" indent="-342900">
              <a:buFont typeface="Arial" panose="020B0604020202020204" pitchFamily="34" charset="0"/>
              <a:buChar char="•"/>
            </a:pPr>
            <a:r>
              <a:rPr lang="en-US" sz="2000" b="1" dirty="0" smtClean="0">
                <a:solidFill>
                  <a:schemeClr val="tx1"/>
                </a:solidFill>
                <a:latin typeface="Calibri" panose="020F0502020204030204" pitchFamily="34" charset="0"/>
                <a:cs typeface="Calibri" panose="020F0502020204030204" pitchFamily="34" charset="0"/>
              </a:rPr>
              <a:t>Married/Partnered (45.3%)</a:t>
            </a:r>
          </a:p>
          <a:p>
            <a:pPr marL="342900" indent="-342900">
              <a:buFont typeface="Arial" panose="020B0604020202020204" pitchFamily="34" charset="0"/>
              <a:buChar char="•"/>
            </a:pPr>
            <a:r>
              <a:rPr lang="en-US" sz="2000" dirty="0" smtClean="0">
                <a:solidFill>
                  <a:schemeClr val="tx1"/>
                </a:solidFill>
                <a:latin typeface="Calibri" panose="020F0502020204030204" pitchFamily="34" charset="0"/>
                <a:cs typeface="Calibri" panose="020F0502020204030204" pitchFamily="34" charset="0"/>
              </a:rPr>
              <a:t>Widowed (39.3%)</a:t>
            </a:r>
          </a:p>
          <a:p>
            <a:pPr marL="342900" indent="-342900">
              <a:buFont typeface="Arial" panose="020B0604020202020204" pitchFamily="34" charset="0"/>
              <a:buChar char="•"/>
            </a:pPr>
            <a:r>
              <a:rPr lang="en-US" sz="2000" dirty="0" smtClean="0">
                <a:solidFill>
                  <a:schemeClr val="tx1"/>
                </a:solidFill>
                <a:latin typeface="Calibri" panose="020F0502020204030204" pitchFamily="34" charset="0"/>
                <a:cs typeface="Calibri" panose="020F0502020204030204" pitchFamily="34" charset="0"/>
              </a:rPr>
              <a:t>Divorced (6.8%)</a:t>
            </a:r>
            <a:endParaRPr lang="en-US" sz="2000" dirty="0">
              <a:solidFill>
                <a:schemeClr val="tx1"/>
              </a:solidFill>
              <a:latin typeface="Calibri" panose="020F0502020204030204" pitchFamily="34" charset="0"/>
              <a:cs typeface="Calibri" panose="020F0502020204030204" pitchFamily="34" charset="0"/>
            </a:endParaRPr>
          </a:p>
          <a:p>
            <a:r>
              <a:rPr lang="en-US" sz="2000" b="1" dirty="0" smtClean="0">
                <a:solidFill>
                  <a:srgbClr val="0070C0"/>
                </a:solidFill>
                <a:latin typeface="Calibri" panose="020F0502020204030204" pitchFamily="34" charset="0"/>
                <a:cs typeface="Calibri" panose="020F0502020204030204" pitchFamily="34" charset="0"/>
              </a:rPr>
              <a:t>Number of children: </a:t>
            </a:r>
            <a:r>
              <a:rPr lang="en-US" sz="2000" dirty="0" smtClean="0">
                <a:solidFill>
                  <a:schemeClr val="tx1"/>
                </a:solidFill>
                <a:latin typeface="Calibri" panose="020F0502020204030204" pitchFamily="34" charset="0"/>
                <a:cs typeface="Calibri" panose="020F0502020204030204" pitchFamily="34" charset="0"/>
              </a:rPr>
              <a:t>2.8 (Range: 1-4)</a:t>
            </a:r>
          </a:p>
          <a:p>
            <a:r>
              <a:rPr lang="en-US" sz="2000" b="1" dirty="0" smtClean="0">
                <a:solidFill>
                  <a:srgbClr val="0070C0"/>
                </a:solidFill>
                <a:latin typeface="Calibri" panose="020F0502020204030204" pitchFamily="34" charset="0"/>
                <a:cs typeface="Calibri" panose="020F0502020204030204" pitchFamily="34" charset="0"/>
              </a:rPr>
              <a:t>Religion/spiritual beliefs:</a:t>
            </a:r>
            <a:endParaRPr lang="en-US" sz="2000" b="1" dirty="0">
              <a:solidFill>
                <a:srgbClr val="0070C0"/>
              </a:solidFill>
              <a:latin typeface="Calibri" panose="020F0502020204030204" pitchFamily="34" charset="0"/>
              <a:cs typeface="Calibri" panose="020F0502020204030204" pitchFamily="34" charset="0"/>
            </a:endParaRPr>
          </a:p>
          <a:p>
            <a:pPr lvl="1"/>
            <a:r>
              <a:rPr lang="en-US" sz="2000" b="1" dirty="0" smtClean="0">
                <a:solidFill>
                  <a:schemeClr val="tx1"/>
                </a:solidFill>
                <a:latin typeface="Calibri" panose="020F0502020204030204" pitchFamily="34" charset="0"/>
                <a:cs typeface="Calibri" panose="020F0502020204030204" pitchFamily="34" charset="0"/>
              </a:rPr>
              <a:t>Christian (97.5%)</a:t>
            </a:r>
            <a:endParaRPr lang="en-US" sz="2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8222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EABB29-C55C-9C4D-8A9D-565C521DB60F}"/>
              </a:ext>
            </a:extLst>
          </p:cNvPr>
          <p:cNvSpPr>
            <a:spLocks noGrp="1"/>
          </p:cNvSpPr>
          <p:nvPr>
            <p:ph type="title" idx="4294967295"/>
          </p:nvPr>
        </p:nvSpPr>
        <p:spPr>
          <a:xfrm>
            <a:off x="0" y="90488"/>
            <a:ext cx="11750040" cy="1325562"/>
          </a:xfrm>
          <a:prstGeom prst="rect">
            <a:avLst/>
          </a:prstGeom>
        </p:spPr>
        <p:txBody>
          <a:bodyPr>
            <a:noAutofit/>
          </a:bodyPr>
          <a:lstStyle/>
          <a:p>
            <a:pPr algn="ctr"/>
            <a:r>
              <a:rPr lang="en-US" sz="4400" b="1" dirty="0">
                <a:solidFill>
                  <a:srgbClr val="C00000"/>
                </a:solidFill>
                <a:latin typeface="Calibri" panose="020F0502020204030204" pitchFamily="34" charset="0"/>
                <a:cs typeface="Calibri" panose="020F0502020204030204" pitchFamily="34" charset="0"/>
              </a:rPr>
              <a:t>Health, </a:t>
            </a:r>
            <a:r>
              <a:rPr lang="en-US" sz="4400" b="1" dirty="0" smtClean="0">
                <a:solidFill>
                  <a:srgbClr val="C00000"/>
                </a:solidFill>
                <a:latin typeface="Calibri" panose="020F0502020204030204" pitchFamily="34" charset="0"/>
                <a:cs typeface="Calibri" panose="020F0502020204030204" pitchFamily="34" charset="0"/>
              </a:rPr>
              <a:t>exposure </a:t>
            </a:r>
            <a:r>
              <a:rPr lang="en-US" sz="4400" b="1" dirty="0">
                <a:solidFill>
                  <a:srgbClr val="C00000"/>
                </a:solidFill>
                <a:latin typeface="Calibri" panose="020F0502020204030204" pitchFamily="34" charset="0"/>
                <a:cs typeface="Calibri" panose="020F0502020204030204" pitchFamily="34" charset="0"/>
              </a:rPr>
              <a:t>to and </a:t>
            </a:r>
            <a:r>
              <a:rPr lang="en-US" sz="4400" b="1" dirty="0" smtClean="0">
                <a:solidFill>
                  <a:srgbClr val="C00000"/>
                </a:solidFill>
                <a:latin typeface="Calibri" panose="020F0502020204030204" pitchFamily="34" charset="0"/>
                <a:cs typeface="Calibri" panose="020F0502020204030204" pitchFamily="34" charset="0"/>
              </a:rPr>
              <a:t>social </a:t>
            </a:r>
            <a:r>
              <a:rPr lang="en-US" sz="4400" b="1" dirty="0">
                <a:solidFill>
                  <a:srgbClr val="C00000"/>
                </a:solidFill>
                <a:latin typeface="Calibri" panose="020F0502020204030204" pitchFamily="34" charset="0"/>
                <a:cs typeface="Calibri" panose="020F0502020204030204" pitchFamily="34" charset="0"/>
              </a:rPr>
              <a:t>c</a:t>
            </a:r>
            <a:r>
              <a:rPr lang="en-US" sz="4400" b="1" dirty="0" smtClean="0">
                <a:solidFill>
                  <a:srgbClr val="C00000"/>
                </a:solidFill>
                <a:latin typeface="Calibri" panose="020F0502020204030204" pitchFamily="34" charset="0"/>
                <a:cs typeface="Calibri" panose="020F0502020204030204" pitchFamily="34" charset="0"/>
              </a:rPr>
              <a:t>ontacts </a:t>
            </a:r>
            <a:r>
              <a:rPr lang="en-US" sz="4400" b="1" dirty="0">
                <a:solidFill>
                  <a:srgbClr val="C00000"/>
                </a:solidFill>
                <a:latin typeface="Calibri" panose="020F0502020204030204" pitchFamily="34" charset="0"/>
                <a:cs typeface="Calibri" panose="020F0502020204030204" pitchFamily="34" charset="0"/>
              </a:rPr>
              <a:t>during COVID-19 (</a:t>
            </a:r>
            <a:r>
              <a:rPr lang="en-US" sz="4400" b="1" i="1" dirty="0">
                <a:solidFill>
                  <a:srgbClr val="C00000"/>
                </a:solidFill>
                <a:latin typeface="Calibri" panose="020F0502020204030204" pitchFamily="34" charset="0"/>
                <a:cs typeface="Calibri" panose="020F0502020204030204" pitchFamily="34" charset="0"/>
              </a:rPr>
              <a:t>N</a:t>
            </a:r>
            <a:r>
              <a:rPr lang="en-US" sz="4400" b="1" dirty="0">
                <a:solidFill>
                  <a:srgbClr val="C00000"/>
                </a:solidFill>
                <a:latin typeface="Calibri" panose="020F0502020204030204" pitchFamily="34" charset="0"/>
                <a:cs typeface="Calibri" panose="020F0502020204030204" pitchFamily="34" charset="0"/>
              </a:rPr>
              <a:t> = 118)</a:t>
            </a:r>
            <a:r>
              <a:rPr lang="en-GB" sz="4400" b="1" dirty="0">
                <a:solidFill>
                  <a:srgbClr val="C00000"/>
                </a:solidFill>
                <a:latin typeface="Calibri" panose="020F0502020204030204" pitchFamily="34" charset="0"/>
                <a:cs typeface="Calibri" panose="020F0502020204030204" pitchFamily="34" charset="0"/>
              </a:rPr>
              <a:t/>
            </a:r>
            <a:br>
              <a:rPr lang="en-GB" sz="4400" b="1" dirty="0">
                <a:solidFill>
                  <a:srgbClr val="C00000"/>
                </a:solidFill>
                <a:latin typeface="Calibri" panose="020F0502020204030204" pitchFamily="34" charset="0"/>
                <a:cs typeface="Calibri" panose="020F0502020204030204" pitchFamily="34" charset="0"/>
              </a:rPr>
            </a:br>
            <a:endParaRPr lang="en-US" sz="4400" b="1" dirty="0">
              <a:solidFill>
                <a:srgbClr val="C00000"/>
              </a:solidFill>
              <a:latin typeface="Calibri" panose="020F0502020204030204" pitchFamily="34" charset="0"/>
              <a:cs typeface="Calibri" panose="020F0502020204030204" pitchFamily="34" charset="0"/>
            </a:endParaRPr>
          </a:p>
        </p:txBody>
      </p:sp>
      <p:sp>
        <p:nvSpPr>
          <p:cNvPr id="7" name="Rectangle 6"/>
          <p:cNvSpPr/>
          <p:nvPr/>
        </p:nvSpPr>
        <p:spPr>
          <a:xfrm>
            <a:off x="1051560" y="1533465"/>
            <a:ext cx="11216640" cy="5324535"/>
          </a:xfrm>
          <a:prstGeom prst="rect">
            <a:avLst/>
          </a:prstGeom>
        </p:spPr>
        <p:txBody>
          <a:bodyPr wrap="square">
            <a:spAutoFit/>
          </a:bodyPr>
          <a:lstStyle/>
          <a:p>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Variable (</a:t>
            </a:r>
            <a:r>
              <a:rPr lang="en-US" sz="2000" b="1"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n</a:t>
            </a:r>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20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2000" b="1" i="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M </a:t>
            </a:r>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a:t>
            </a:r>
            <a:r>
              <a:rPr lang="en-US" sz="2000" b="1"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SD</a:t>
            </a:r>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Range		% (</a:t>
            </a:r>
            <a:r>
              <a:rPr lang="en-US" sz="2000" b="1"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f</a:t>
            </a:r>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a:t>
            </a:r>
            <a:endParaRPr lang="en-GB"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r>
              <a:rPr lang="en-US" sz="2000" dirty="0">
                <a:latin typeface="Calibri" panose="020F0502020204030204" pitchFamily="34" charset="0"/>
                <a:ea typeface="Times New Roman" panose="02020603050405020304" pitchFamily="18" charset="0"/>
                <a:cs typeface="Calibri" panose="020F0502020204030204" pitchFamily="34" charset="0"/>
              </a:rPr>
              <a:t>______________________________________________________________________________</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US" sz="2000" dirty="0">
                <a:latin typeface="Calibri" panose="020F0502020204030204" pitchFamily="34" charset="0"/>
                <a:ea typeface="Times New Roman" panose="02020603050405020304" pitchFamily="18" charset="0"/>
                <a:cs typeface="Calibri" panose="020F0502020204030204" pitchFamily="34" charset="0"/>
              </a:rPr>
              <a:t>Physical </a:t>
            </a:r>
            <a:r>
              <a:rPr lang="en-US" sz="2000" dirty="0" smtClean="0">
                <a:latin typeface="Calibri" panose="020F0502020204030204" pitchFamily="34" charset="0"/>
                <a:ea typeface="Times New Roman" panose="02020603050405020304" pitchFamily="18" charset="0"/>
                <a:cs typeface="Calibri" panose="020F0502020204030204" pitchFamily="34" charset="0"/>
              </a:rPr>
              <a:t>health </a:t>
            </a:r>
            <a:r>
              <a:rPr lang="en-US" sz="2000" dirty="0">
                <a:latin typeface="Calibri" panose="020F0502020204030204" pitchFamily="34" charset="0"/>
                <a:ea typeface="Times New Roman" panose="02020603050405020304" pitchFamily="18" charset="0"/>
                <a:cs typeface="Calibri" panose="020F0502020204030204" pitchFamily="34" charset="0"/>
              </a:rPr>
              <a:t>(117)			</a:t>
            </a:r>
            <a:r>
              <a:rPr lang="en-US" sz="2000" dirty="0" smtClean="0">
                <a:latin typeface="Calibri" panose="020F0502020204030204" pitchFamily="34" charset="0"/>
                <a:ea typeface="Times New Roman" panose="02020603050405020304" pitchFamily="18" charset="0"/>
                <a:cs typeface="Calibri" panose="020F0502020204030204" pitchFamily="34" charset="0"/>
              </a:rPr>
              <a:t>	4.4 </a:t>
            </a:r>
            <a:r>
              <a:rPr lang="en-US" sz="2000" dirty="0">
                <a:latin typeface="Calibri" panose="020F0502020204030204" pitchFamily="34" charset="0"/>
                <a:ea typeface="Times New Roman" panose="02020603050405020304" pitchFamily="18" charset="0"/>
                <a:cs typeface="Calibri" panose="020F0502020204030204" pitchFamily="34" charset="0"/>
              </a:rPr>
              <a:t>(.92</a:t>
            </a:r>
            <a:r>
              <a:rPr lang="en-US" sz="2000" dirty="0" smtClean="0">
                <a:latin typeface="Calibri" panose="020F0502020204030204" pitchFamily="34" charset="0"/>
                <a:ea typeface="Times New Roman" panose="02020603050405020304" pitchFamily="18" charset="0"/>
                <a:cs typeface="Calibri" panose="020F0502020204030204" pitchFamily="34" charset="0"/>
              </a:rPr>
              <a:t>)	</a:t>
            </a:r>
            <a:r>
              <a:rPr lang="en-US" sz="2000" dirty="0">
                <a:latin typeface="Calibri" panose="020F0502020204030204" pitchFamily="34" charset="0"/>
                <a:ea typeface="Times New Roman" panose="02020603050405020304" pitchFamily="18" charset="0"/>
                <a:cs typeface="Calibri" panose="020F0502020204030204" pitchFamily="34" charset="0"/>
              </a:rPr>
              <a:t>	1 – 6 </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US" sz="2000" dirty="0">
                <a:latin typeface="Calibri" panose="020F0502020204030204" pitchFamily="34" charset="0"/>
                <a:ea typeface="Times New Roman" panose="02020603050405020304" pitchFamily="18" charset="0"/>
                <a:cs typeface="Calibri" panose="020F0502020204030204" pitchFamily="34" charset="0"/>
              </a:rPr>
              <a:t>Mental </a:t>
            </a:r>
            <a:r>
              <a:rPr lang="en-US" sz="2000" dirty="0" smtClean="0">
                <a:latin typeface="Calibri" panose="020F0502020204030204" pitchFamily="34" charset="0"/>
                <a:ea typeface="Times New Roman" panose="02020603050405020304" pitchFamily="18" charset="0"/>
                <a:cs typeface="Calibri" panose="020F0502020204030204" pitchFamily="34" charset="0"/>
              </a:rPr>
              <a:t>health </a:t>
            </a:r>
            <a:r>
              <a:rPr lang="en-US" sz="2000" dirty="0">
                <a:latin typeface="Calibri" panose="020F0502020204030204" pitchFamily="34" charset="0"/>
                <a:ea typeface="Times New Roman" panose="02020603050405020304" pitchFamily="18" charset="0"/>
                <a:cs typeface="Calibri" panose="020F0502020204030204" pitchFamily="34" charset="0"/>
              </a:rPr>
              <a:t>(118)			</a:t>
            </a:r>
            <a:r>
              <a:rPr lang="en-US" sz="2000" dirty="0" smtClean="0">
                <a:latin typeface="Calibri" panose="020F0502020204030204" pitchFamily="34" charset="0"/>
                <a:ea typeface="Times New Roman" panose="02020603050405020304" pitchFamily="18" charset="0"/>
                <a:cs typeface="Calibri" panose="020F0502020204030204" pitchFamily="34" charset="0"/>
              </a:rPr>
              <a:t>	4.7 </a:t>
            </a:r>
            <a:r>
              <a:rPr lang="en-US" sz="2000" dirty="0">
                <a:latin typeface="Calibri" panose="020F0502020204030204" pitchFamily="34" charset="0"/>
                <a:ea typeface="Times New Roman" panose="02020603050405020304" pitchFamily="18" charset="0"/>
                <a:cs typeface="Calibri" panose="020F0502020204030204" pitchFamily="34" charset="0"/>
              </a:rPr>
              <a:t>(.92)	</a:t>
            </a:r>
            <a:r>
              <a:rPr lang="en-US" sz="2000" dirty="0" smtClean="0">
                <a:latin typeface="Calibri" panose="020F0502020204030204" pitchFamily="34" charset="0"/>
                <a:ea typeface="Times New Roman" panose="02020603050405020304" pitchFamily="18" charset="0"/>
                <a:cs typeface="Calibri" panose="020F0502020204030204" pitchFamily="34" charset="0"/>
              </a:rPr>
              <a:t>	1 </a:t>
            </a:r>
            <a:r>
              <a:rPr lang="en-US" sz="2000" dirty="0">
                <a:latin typeface="Calibri" panose="020F0502020204030204" pitchFamily="34" charset="0"/>
                <a:ea typeface="Times New Roman" panose="02020603050405020304" pitchFamily="18" charset="0"/>
                <a:cs typeface="Calibri" panose="020F0502020204030204" pitchFamily="34" charset="0"/>
              </a:rPr>
              <a:t>– 6 </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US" sz="2000" dirty="0">
                <a:latin typeface="Calibri" panose="020F0502020204030204" pitchFamily="34" charset="0"/>
                <a:ea typeface="Times New Roman" panose="02020603050405020304" pitchFamily="18" charset="0"/>
                <a:cs typeface="Calibri" panose="020F0502020204030204" pitchFamily="34" charset="0"/>
              </a:rPr>
              <a:t>Direct </a:t>
            </a:r>
            <a:r>
              <a:rPr lang="en-US" sz="2000" dirty="0" smtClean="0">
                <a:latin typeface="Calibri" panose="020F0502020204030204" pitchFamily="34" charset="0"/>
                <a:ea typeface="Times New Roman" panose="02020603050405020304" pitchFamily="18" charset="0"/>
                <a:cs typeface="Calibri" panose="020F0502020204030204" pitchFamily="34" charset="0"/>
              </a:rPr>
              <a:t>exposure </a:t>
            </a:r>
            <a:r>
              <a:rPr lang="en-US" sz="2000" dirty="0">
                <a:latin typeface="Calibri" panose="020F0502020204030204" pitchFamily="34" charset="0"/>
                <a:ea typeface="Times New Roman" panose="02020603050405020304" pitchFamily="18" charset="0"/>
                <a:cs typeface="Calibri" panose="020F0502020204030204" pitchFamily="34" charset="0"/>
              </a:rPr>
              <a:t>to COVID-19</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US" sz="2000" b="1" dirty="0">
                <a:latin typeface="Calibri" panose="020F0502020204030204" pitchFamily="34" charset="0"/>
                <a:ea typeface="Times New Roman" panose="02020603050405020304" pitchFamily="18" charset="0"/>
                <a:cs typeface="Calibri" panose="020F0502020204030204" pitchFamily="34" charset="0"/>
              </a:rPr>
              <a:t>	Yes								</a:t>
            </a:r>
            <a:r>
              <a:rPr lang="en-US" sz="2000" b="1" dirty="0" smtClean="0">
                <a:latin typeface="Calibri" panose="020F0502020204030204" pitchFamily="34" charset="0"/>
                <a:ea typeface="Times New Roman" panose="02020603050405020304" pitchFamily="18" charset="0"/>
                <a:cs typeface="Calibri" panose="020F0502020204030204" pitchFamily="34" charset="0"/>
              </a:rPr>
              <a:t>					51.7</a:t>
            </a:r>
            <a:r>
              <a:rPr lang="en-US" sz="2000" b="1" dirty="0">
                <a:latin typeface="Calibri" panose="020F0502020204030204" pitchFamily="34" charset="0"/>
                <a:ea typeface="Times New Roman" panose="02020603050405020304" pitchFamily="18" charset="0"/>
                <a:cs typeface="Calibri" panose="020F0502020204030204" pitchFamily="34" charset="0"/>
              </a:rPr>
              <a:t>% (61)</a:t>
            </a:r>
            <a:endParaRPr lang="en-GB" sz="2000" b="1" dirty="0">
              <a:latin typeface="Calibri" panose="020F0502020204030204" pitchFamily="34" charset="0"/>
              <a:ea typeface="Times New Roman" panose="02020603050405020304" pitchFamily="18" charset="0"/>
              <a:cs typeface="Calibri" panose="020F0502020204030204" pitchFamily="34" charset="0"/>
            </a:endParaRPr>
          </a:p>
          <a:p>
            <a:r>
              <a:rPr lang="en-US" sz="2000" dirty="0">
                <a:latin typeface="Calibri" panose="020F0502020204030204" pitchFamily="34" charset="0"/>
                <a:ea typeface="Times New Roman" panose="02020603050405020304" pitchFamily="18" charset="0"/>
                <a:cs typeface="Calibri" panose="020F0502020204030204" pitchFamily="34" charset="0"/>
              </a:rPr>
              <a:t>	No								</a:t>
            </a:r>
            <a:r>
              <a:rPr lang="en-US" sz="2000" dirty="0" smtClean="0">
                <a:latin typeface="Calibri" panose="020F0502020204030204" pitchFamily="34" charset="0"/>
                <a:ea typeface="Times New Roman" panose="02020603050405020304" pitchFamily="18" charset="0"/>
                <a:cs typeface="Calibri" panose="020F0502020204030204" pitchFamily="34" charset="0"/>
              </a:rPr>
              <a:t>					44.9</a:t>
            </a:r>
            <a:r>
              <a:rPr lang="en-US" sz="2000" dirty="0">
                <a:latin typeface="Calibri" panose="020F0502020204030204" pitchFamily="34" charset="0"/>
                <a:ea typeface="Times New Roman" panose="02020603050405020304" pitchFamily="18" charset="0"/>
                <a:cs typeface="Calibri" panose="020F0502020204030204" pitchFamily="34" charset="0"/>
              </a:rPr>
              <a:t>% (53)</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US" sz="2000" dirty="0">
                <a:latin typeface="Calibri" panose="020F0502020204030204" pitchFamily="34" charset="0"/>
                <a:ea typeface="Times New Roman" panose="02020603050405020304" pitchFamily="18" charset="0"/>
                <a:cs typeface="Calibri" panose="020F0502020204030204" pitchFamily="34" charset="0"/>
              </a:rPr>
              <a:t>	Unsure								  </a:t>
            </a:r>
            <a:r>
              <a:rPr lang="en-US" sz="2000" dirty="0" smtClean="0">
                <a:latin typeface="Calibri" panose="020F0502020204030204" pitchFamily="34" charset="0"/>
                <a:ea typeface="Times New Roman" panose="02020603050405020304" pitchFamily="18" charset="0"/>
                <a:cs typeface="Calibri" panose="020F0502020204030204" pitchFamily="34" charset="0"/>
              </a:rPr>
              <a:t>				3.4</a:t>
            </a:r>
            <a:r>
              <a:rPr lang="en-US" sz="2000" dirty="0">
                <a:latin typeface="Calibri" panose="020F0502020204030204" pitchFamily="34" charset="0"/>
                <a:ea typeface="Times New Roman" panose="02020603050405020304" pitchFamily="18" charset="0"/>
                <a:cs typeface="Calibri" panose="020F0502020204030204" pitchFamily="34" charset="0"/>
              </a:rPr>
              <a:t>% (4)</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US" sz="2000" dirty="0">
                <a:latin typeface="Calibri" panose="020F0502020204030204" pitchFamily="34" charset="0"/>
                <a:ea typeface="Times New Roman" panose="02020603050405020304" pitchFamily="18" charset="0"/>
                <a:cs typeface="Calibri" panose="020F0502020204030204" pitchFamily="34" charset="0"/>
              </a:rPr>
              <a:t>Indirect </a:t>
            </a:r>
            <a:r>
              <a:rPr lang="en-US" sz="2000" dirty="0" smtClean="0">
                <a:latin typeface="Calibri" panose="020F0502020204030204" pitchFamily="34" charset="0"/>
                <a:ea typeface="Times New Roman" panose="02020603050405020304" pitchFamily="18" charset="0"/>
                <a:cs typeface="Calibri" panose="020F0502020204030204" pitchFamily="34" charset="0"/>
              </a:rPr>
              <a:t>exposure </a:t>
            </a:r>
            <a:r>
              <a:rPr lang="en-US" sz="2000" dirty="0">
                <a:latin typeface="Calibri" panose="020F0502020204030204" pitchFamily="34" charset="0"/>
                <a:ea typeface="Times New Roman" panose="02020603050405020304" pitchFamily="18" charset="0"/>
                <a:cs typeface="Calibri" panose="020F0502020204030204" pitchFamily="34" charset="0"/>
              </a:rPr>
              <a:t>to COVID-19</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US" sz="2000" dirty="0">
                <a:latin typeface="Calibri" panose="020F0502020204030204" pitchFamily="34" charset="0"/>
                <a:ea typeface="Times New Roman" panose="02020603050405020304" pitchFamily="18" charset="0"/>
                <a:cs typeface="Calibri" panose="020F0502020204030204" pitchFamily="34" charset="0"/>
              </a:rPr>
              <a:t>	Yes								</a:t>
            </a:r>
            <a:r>
              <a:rPr lang="en-US" sz="2000" dirty="0" smtClean="0">
                <a:latin typeface="Calibri" panose="020F0502020204030204" pitchFamily="34" charset="0"/>
                <a:ea typeface="Times New Roman" panose="02020603050405020304" pitchFamily="18" charset="0"/>
                <a:cs typeface="Calibri" panose="020F0502020204030204" pitchFamily="34" charset="0"/>
              </a:rPr>
              <a:t>					28.4</a:t>
            </a:r>
            <a:r>
              <a:rPr lang="en-US" sz="2000" dirty="0">
                <a:latin typeface="Calibri" panose="020F0502020204030204" pitchFamily="34" charset="0"/>
                <a:ea typeface="Times New Roman" panose="02020603050405020304" pitchFamily="18" charset="0"/>
                <a:cs typeface="Calibri" panose="020F0502020204030204" pitchFamily="34" charset="0"/>
              </a:rPr>
              <a:t>% (33)</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US" sz="2000" b="1" dirty="0">
                <a:latin typeface="Calibri" panose="020F0502020204030204" pitchFamily="34" charset="0"/>
                <a:ea typeface="Times New Roman" panose="02020603050405020304" pitchFamily="18" charset="0"/>
                <a:cs typeface="Calibri" panose="020F0502020204030204" pitchFamily="34" charset="0"/>
              </a:rPr>
              <a:t>	No								</a:t>
            </a:r>
            <a:r>
              <a:rPr lang="en-US" sz="2000" b="1" dirty="0" smtClean="0">
                <a:latin typeface="Calibri" panose="020F0502020204030204" pitchFamily="34" charset="0"/>
                <a:ea typeface="Times New Roman" panose="02020603050405020304" pitchFamily="18" charset="0"/>
                <a:cs typeface="Calibri" panose="020F0502020204030204" pitchFamily="34" charset="0"/>
              </a:rPr>
              <a:t>					62.1</a:t>
            </a:r>
            <a:r>
              <a:rPr lang="en-US" sz="2000" b="1" dirty="0">
                <a:latin typeface="Calibri" panose="020F0502020204030204" pitchFamily="34" charset="0"/>
                <a:ea typeface="Times New Roman" panose="02020603050405020304" pitchFamily="18" charset="0"/>
                <a:cs typeface="Calibri" panose="020F0502020204030204" pitchFamily="34" charset="0"/>
              </a:rPr>
              <a:t>% (72)</a:t>
            </a:r>
            <a:endParaRPr lang="en-GB" sz="2000" b="1" dirty="0">
              <a:latin typeface="Calibri" panose="020F0502020204030204" pitchFamily="34" charset="0"/>
              <a:ea typeface="Times New Roman" panose="02020603050405020304" pitchFamily="18" charset="0"/>
              <a:cs typeface="Calibri" panose="020F0502020204030204" pitchFamily="34" charset="0"/>
            </a:endParaRPr>
          </a:p>
          <a:p>
            <a:r>
              <a:rPr lang="en-US" sz="2000" dirty="0">
                <a:latin typeface="Calibri" panose="020F0502020204030204" pitchFamily="34" charset="0"/>
                <a:ea typeface="Times New Roman" panose="02020603050405020304" pitchFamily="18" charset="0"/>
                <a:cs typeface="Calibri" panose="020F0502020204030204" pitchFamily="34" charset="0"/>
              </a:rPr>
              <a:t>	Unsure								  </a:t>
            </a:r>
            <a:r>
              <a:rPr lang="en-US" sz="2000" dirty="0" smtClean="0">
                <a:latin typeface="Calibri" panose="020F0502020204030204" pitchFamily="34" charset="0"/>
                <a:ea typeface="Times New Roman" panose="02020603050405020304" pitchFamily="18" charset="0"/>
                <a:cs typeface="Calibri" panose="020F0502020204030204" pitchFamily="34" charset="0"/>
              </a:rPr>
              <a:t>				9.5</a:t>
            </a:r>
            <a:r>
              <a:rPr lang="en-US" sz="2000" dirty="0">
                <a:latin typeface="Calibri" panose="020F0502020204030204" pitchFamily="34" charset="0"/>
                <a:ea typeface="Times New Roman" panose="02020603050405020304" pitchFamily="18" charset="0"/>
                <a:cs typeface="Calibri" panose="020F0502020204030204" pitchFamily="34" charset="0"/>
              </a:rPr>
              <a:t>% (11) </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US" sz="2000" dirty="0" smtClean="0">
                <a:latin typeface="Calibri" panose="020F0502020204030204" pitchFamily="34" charset="0"/>
                <a:ea typeface="Times New Roman" panose="02020603050405020304" pitchFamily="18" charset="0"/>
                <a:cs typeface="Calibri" panose="020F0502020204030204" pitchFamily="34" charset="0"/>
              </a:rPr>
              <a:t>Face-to-face </a:t>
            </a:r>
            <a:r>
              <a:rPr lang="en-US" sz="2000" dirty="0">
                <a:latin typeface="Calibri" panose="020F0502020204030204" pitchFamily="34" charset="0"/>
                <a:ea typeface="Times New Roman" panose="02020603050405020304" pitchFamily="18" charset="0"/>
                <a:cs typeface="Calibri" panose="020F0502020204030204" pitchFamily="34" charset="0"/>
              </a:rPr>
              <a:t>c</a:t>
            </a:r>
            <a:r>
              <a:rPr lang="en-US" sz="2000" dirty="0" smtClean="0">
                <a:latin typeface="Calibri" panose="020F0502020204030204" pitchFamily="34" charset="0"/>
                <a:ea typeface="Times New Roman" panose="02020603050405020304" pitchFamily="18" charset="0"/>
                <a:cs typeface="Calibri" panose="020F0502020204030204" pitchFamily="34" charset="0"/>
              </a:rPr>
              <a:t>ontact </a:t>
            </a:r>
            <a:r>
              <a:rPr lang="en-US" sz="2000" dirty="0">
                <a:latin typeface="Calibri" panose="020F0502020204030204" pitchFamily="34" charset="0"/>
                <a:ea typeface="Times New Roman" panose="02020603050405020304" pitchFamily="18" charset="0"/>
                <a:cs typeface="Calibri" panose="020F0502020204030204" pitchFamily="34" charset="0"/>
              </a:rPr>
              <a:t>(111)	</a:t>
            </a:r>
            <a:r>
              <a:rPr lang="en-US" sz="2000" dirty="0" smtClean="0">
                <a:latin typeface="Calibri" panose="020F0502020204030204" pitchFamily="34" charset="0"/>
                <a:ea typeface="Times New Roman" panose="02020603050405020304" pitchFamily="18" charset="0"/>
                <a:cs typeface="Calibri" panose="020F0502020204030204" pitchFamily="34" charset="0"/>
              </a:rPr>
              <a:t>		5.3 </a:t>
            </a:r>
            <a:r>
              <a:rPr lang="en-US" sz="2000" dirty="0">
                <a:latin typeface="Calibri" panose="020F0502020204030204" pitchFamily="34" charset="0"/>
                <a:ea typeface="Times New Roman" panose="02020603050405020304" pitchFamily="18" charset="0"/>
                <a:cs typeface="Calibri" panose="020F0502020204030204" pitchFamily="34" charset="0"/>
              </a:rPr>
              <a:t>(1.9)	</a:t>
            </a:r>
            <a:r>
              <a:rPr lang="en-US" sz="2000" dirty="0" smtClean="0">
                <a:latin typeface="Calibri" panose="020F0502020204030204" pitchFamily="34" charset="0"/>
                <a:ea typeface="Times New Roman" panose="02020603050405020304" pitchFamily="18" charset="0"/>
                <a:cs typeface="Calibri" panose="020F0502020204030204" pitchFamily="34" charset="0"/>
              </a:rPr>
              <a:t>	0 </a:t>
            </a:r>
            <a:r>
              <a:rPr lang="en-US" sz="2000" dirty="0">
                <a:latin typeface="Calibri" panose="020F0502020204030204" pitchFamily="34" charset="0"/>
                <a:ea typeface="Times New Roman" panose="02020603050405020304" pitchFamily="18" charset="0"/>
                <a:cs typeface="Calibri" panose="020F0502020204030204" pitchFamily="34" charset="0"/>
              </a:rPr>
              <a:t>– 7 </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US" sz="2000" dirty="0">
                <a:latin typeface="Calibri" panose="020F0502020204030204" pitchFamily="34" charset="0"/>
                <a:ea typeface="Times New Roman" panose="02020603050405020304" pitchFamily="18" charset="0"/>
                <a:cs typeface="Calibri" panose="020F0502020204030204" pitchFamily="34" charset="0"/>
              </a:rPr>
              <a:t>Online/Virtual (116)			</a:t>
            </a:r>
            <a:r>
              <a:rPr lang="en-US" sz="2000" dirty="0" smtClean="0">
                <a:latin typeface="Calibri" panose="020F0502020204030204" pitchFamily="34" charset="0"/>
                <a:ea typeface="Times New Roman" panose="02020603050405020304" pitchFamily="18" charset="0"/>
                <a:cs typeface="Calibri" panose="020F0502020204030204" pitchFamily="34" charset="0"/>
              </a:rPr>
              <a:t>	5.9 </a:t>
            </a:r>
            <a:r>
              <a:rPr lang="en-US" sz="2000" dirty="0">
                <a:latin typeface="Calibri" panose="020F0502020204030204" pitchFamily="34" charset="0"/>
                <a:ea typeface="Times New Roman" panose="02020603050405020304" pitchFamily="18" charset="0"/>
                <a:cs typeface="Calibri" panose="020F0502020204030204" pitchFamily="34" charset="0"/>
              </a:rPr>
              <a:t>(1.5)	</a:t>
            </a:r>
            <a:r>
              <a:rPr lang="en-US" sz="2000" dirty="0" smtClean="0">
                <a:latin typeface="Calibri" panose="020F0502020204030204" pitchFamily="34" charset="0"/>
                <a:ea typeface="Times New Roman" panose="02020603050405020304" pitchFamily="18" charset="0"/>
                <a:cs typeface="Calibri" panose="020F0502020204030204" pitchFamily="34" charset="0"/>
              </a:rPr>
              <a:t>	0 </a:t>
            </a:r>
            <a:r>
              <a:rPr lang="en-US" sz="2000" dirty="0">
                <a:latin typeface="Calibri" panose="020F0502020204030204" pitchFamily="34" charset="0"/>
                <a:ea typeface="Times New Roman" panose="02020603050405020304" pitchFamily="18" charset="0"/>
                <a:cs typeface="Calibri" panose="020F0502020204030204" pitchFamily="34" charset="0"/>
              </a:rPr>
              <a:t>– 7 </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US" sz="2000" dirty="0" smtClean="0">
                <a:latin typeface="Calibri" panose="020F0502020204030204" pitchFamily="34" charset="0"/>
                <a:ea typeface="Times New Roman" panose="02020603050405020304" pitchFamily="18" charset="0"/>
                <a:cs typeface="Calibri" panose="020F0502020204030204" pitchFamily="34" charset="0"/>
              </a:rPr>
              <a:t>Groups/Organisations </a:t>
            </a:r>
            <a:r>
              <a:rPr lang="en-US" sz="2000" dirty="0">
                <a:latin typeface="Calibri" panose="020F0502020204030204" pitchFamily="34" charset="0"/>
                <a:ea typeface="Times New Roman" panose="02020603050405020304" pitchFamily="18" charset="0"/>
                <a:cs typeface="Calibri" panose="020F0502020204030204" pitchFamily="34" charset="0"/>
              </a:rPr>
              <a:t>(116)	</a:t>
            </a:r>
            <a:r>
              <a:rPr lang="en-US" sz="2000" dirty="0" smtClean="0">
                <a:latin typeface="Calibri" panose="020F0502020204030204" pitchFamily="34" charset="0"/>
                <a:ea typeface="Times New Roman" panose="02020603050405020304" pitchFamily="18" charset="0"/>
                <a:cs typeface="Calibri" panose="020F0502020204030204" pitchFamily="34" charset="0"/>
              </a:rPr>
              <a:t>	2.5 </a:t>
            </a:r>
            <a:r>
              <a:rPr lang="en-US" sz="2000" dirty="0">
                <a:latin typeface="Calibri" panose="020F0502020204030204" pitchFamily="34" charset="0"/>
                <a:ea typeface="Times New Roman" panose="02020603050405020304" pitchFamily="18" charset="0"/>
                <a:cs typeface="Calibri" panose="020F0502020204030204" pitchFamily="34" charset="0"/>
              </a:rPr>
              <a:t>(1.9</a:t>
            </a:r>
            <a:r>
              <a:rPr lang="en-US" sz="2000" dirty="0" smtClean="0">
                <a:latin typeface="Calibri" panose="020F0502020204030204" pitchFamily="34" charset="0"/>
                <a:ea typeface="Times New Roman" panose="02020603050405020304" pitchFamily="18" charset="0"/>
                <a:cs typeface="Calibri" panose="020F0502020204030204" pitchFamily="34" charset="0"/>
              </a:rPr>
              <a:t>)	</a:t>
            </a:r>
            <a:r>
              <a:rPr lang="en-US" sz="2000" dirty="0">
                <a:latin typeface="Calibri" panose="020F0502020204030204" pitchFamily="34" charset="0"/>
                <a:ea typeface="Times New Roman" panose="02020603050405020304" pitchFamily="18" charset="0"/>
                <a:cs typeface="Calibri" panose="020F0502020204030204" pitchFamily="34" charset="0"/>
              </a:rPr>
              <a:t>	0 – 7 </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US" sz="2000" dirty="0">
                <a:latin typeface="Calibri" panose="020F0502020204030204" pitchFamily="34" charset="0"/>
                <a:ea typeface="Times New Roman" panose="02020603050405020304" pitchFamily="18" charset="0"/>
                <a:cs typeface="Calibri" panose="020F0502020204030204" pitchFamily="34" charset="0"/>
              </a:rPr>
              <a:t>Close </a:t>
            </a:r>
            <a:r>
              <a:rPr lang="en-US" sz="2000" dirty="0" smtClean="0">
                <a:latin typeface="Calibri" panose="020F0502020204030204" pitchFamily="34" charset="0"/>
                <a:ea typeface="Times New Roman" panose="02020603050405020304" pitchFamily="18" charset="0"/>
                <a:cs typeface="Calibri" panose="020F0502020204030204" pitchFamily="34" charset="0"/>
              </a:rPr>
              <a:t>friends/Relatives </a:t>
            </a:r>
            <a:r>
              <a:rPr lang="en-US" sz="2000" dirty="0">
                <a:latin typeface="Calibri" panose="020F0502020204030204" pitchFamily="34" charset="0"/>
                <a:ea typeface="Times New Roman" panose="02020603050405020304" pitchFamily="18" charset="0"/>
                <a:cs typeface="Calibri" panose="020F0502020204030204" pitchFamily="34" charset="0"/>
              </a:rPr>
              <a:t>(114)	</a:t>
            </a:r>
            <a:r>
              <a:rPr lang="en-US" sz="2000" dirty="0" smtClean="0">
                <a:latin typeface="Calibri" panose="020F0502020204030204" pitchFamily="34" charset="0"/>
                <a:ea typeface="Times New Roman" panose="02020603050405020304" pitchFamily="18" charset="0"/>
                <a:cs typeface="Calibri" panose="020F0502020204030204" pitchFamily="34" charset="0"/>
              </a:rPr>
              <a:t>	7.1 </a:t>
            </a:r>
            <a:r>
              <a:rPr lang="en-US" sz="2000" dirty="0">
                <a:latin typeface="Calibri" panose="020F0502020204030204" pitchFamily="34" charset="0"/>
                <a:ea typeface="Times New Roman" panose="02020603050405020304" pitchFamily="18" charset="0"/>
                <a:cs typeface="Calibri" panose="020F0502020204030204" pitchFamily="34" charset="0"/>
              </a:rPr>
              <a:t>(7.3)	</a:t>
            </a:r>
            <a:r>
              <a:rPr lang="en-US" sz="2000" dirty="0" smtClean="0">
                <a:latin typeface="Calibri" panose="020F0502020204030204" pitchFamily="34" charset="0"/>
                <a:ea typeface="Times New Roman" panose="02020603050405020304" pitchFamily="18" charset="0"/>
                <a:cs typeface="Calibri" panose="020F0502020204030204" pitchFamily="34" charset="0"/>
              </a:rPr>
              <a:t>	0 </a:t>
            </a:r>
            <a:r>
              <a:rPr lang="en-US" sz="2000" dirty="0">
                <a:latin typeface="Calibri" panose="020F0502020204030204" pitchFamily="34" charset="0"/>
                <a:ea typeface="Times New Roman" panose="02020603050405020304" pitchFamily="18" charset="0"/>
                <a:cs typeface="Calibri" panose="020F0502020204030204" pitchFamily="34" charset="0"/>
              </a:rPr>
              <a:t>– 50 </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US" sz="2000" dirty="0">
                <a:latin typeface="Calibri" panose="020F0502020204030204" pitchFamily="34" charset="0"/>
                <a:ea typeface="Times New Roman" panose="02020603050405020304" pitchFamily="18" charset="0"/>
                <a:cs typeface="Calibri" panose="020F0502020204030204" pitchFamily="34" charset="0"/>
              </a:rPr>
              <a:t>______________________________________________________________________________</a:t>
            </a:r>
            <a:endParaRPr lang="en-GB" sz="20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745746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EABB29-C55C-9C4D-8A9D-565C521DB60F}"/>
              </a:ext>
            </a:extLst>
          </p:cNvPr>
          <p:cNvSpPr>
            <a:spLocks noGrp="1"/>
          </p:cNvSpPr>
          <p:nvPr>
            <p:ph type="title"/>
          </p:nvPr>
        </p:nvSpPr>
        <p:spPr/>
        <p:txBody>
          <a:bodyPr>
            <a:normAutofit/>
          </a:bodyPr>
          <a:lstStyle/>
          <a:p>
            <a:pPr algn="ctr"/>
            <a:r>
              <a:rPr lang="en-US" sz="4400" dirty="0">
                <a:solidFill>
                  <a:srgbClr val="C00000"/>
                </a:solidFill>
                <a:latin typeface="Calibri" panose="020F0502020204030204" pitchFamily="34" charset="0"/>
                <a:cs typeface="Calibri" panose="020F0502020204030204" pitchFamily="34" charset="0"/>
              </a:rPr>
              <a:t>Social </a:t>
            </a:r>
            <a:r>
              <a:rPr lang="en-US" sz="4400" dirty="0" smtClean="0">
                <a:solidFill>
                  <a:srgbClr val="C00000"/>
                </a:solidFill>
                <a:latin typeface="Calibri" panose="020F0502020204030204" pitchFamily="34" charset="0"/>
                <a:cs typeface="Calibri" panose="020F0502020204030204" pitchFamily="34" charset="0"/>
              </a:rPr>
              <a:t>support </a:t>
            </a:r>
            <a:r>
              <a:rPr lang="en-US" sz="4400" dirty="0">
                <a:solidFill>
                  <a:srgbClr val="C00000"/>
                </a:solidFill>
                <a:latin typeface="Calibri" panose="020F0502020204030204" pitchFamily="34" charset="0"/>
                <a:cs typeface="Calibri" panose="020F0502020204030204" pitchFamily="34" charset="0"/>
              </a:rPr>
              <a:t>p</a:t>
            </a:r>
            <a:r>
              <a:rPr lang="en-US" sz="4400" dirty="0" smtClean="0">
                <a:solidFill>
                  <a:srgbClr val="C00000"/>
                </a:solidFill>
                <a:latin typeface="Calibri" panose="020F0502020204030204" pitchFamily="34" charset="0"/>
                <a:cs typeface="Calibri" panose="020F0502020204030204" pitchFamily="34" charset="0"/>
              </a:rPr>
              <a:t>re- </a:t>
            </a:r>
            <a:r>
              <a:rPr lang="en-US" sz="4400" dirty="0">
                <a:solidFill>
                  <a:srgbClr val="C00000"/>
                </a:solidFill>
                <a:latin typeface="Calibri" panose="020F0502020204030204" pitchFamily="34" charset="0"/>
                <a:cs typeface="Calibri" panose="020F0502020204030204" pitchFamily="34" charset="0"/>
              </a:rPr>
              <a:t>and </a:t>
            </a:r>
            <a:r>
              <a:rPr lang="en-US" sz="4400" dirty="0" smtClean="0">
                <a:solidFill>
                  <a:srgbClr val="C00000"/>
                </a:solidFill>
                <a:latin typeface="Calibri" panose="020F0502020204030204" pitchFamily="34" charset="0"/>
                <a:cs typeface="Calibri" panose="020F0502020204030204" pitchFamily="34" charset="0"/>
              </a:rPr>
              <a:t>during </a:t>
            </a:r>
            <a:r>
              <a:rPr lang="en-US" sz="4400" dirty="0">
                <a:solidFill>
                  <a:srgbClr val="C00000"/>
                </a:solidFill>
                <a:latin typeface="Calibri" panose="020F0502020204030204" pitchFamily="34" charset="0"/>
                <a:cs typeface="Calibri" panose="020F0502020204030204" pitchFamily="34" charset="0"/>
              </a:rPr>
              <a:t>COVID-19 </a:t>
            </a:r>
            <a:r>
              <a:rPr lang="en-US" sz="4400" dirty="0" smtClean="0">
                <a:solidFill>
                  <a:srgbClr val="C00000"/>
                </a:solidFill>
                <a:latin typeface="Calibri" panose="020F0502020204030204" pitchFamily="34" charset="0"/>
                <a:cs typeface="Calibri" panose="020F0502020204030204" pitchFamily="34" charset="0"/>
              </a:rPr>
              <a:t/>
            </a:r>
            <a:br>
              <a:rPr lang="en-US" sz="4400" dirty="0" smtClean="0">
                <a:solidFill>
                  <a:srgbClr val="C00000"/>
                </a:solidFill>
                <a:latin typeface="Calibri" panose="020F0502020204030204" pitchFamily="34" charset="0"/>
                <a:cs typeface="Calibri" panose="020F0502020204030204" pitchFamily="34" charset="0"/>
              </a:rPr>
            </a:br>
            <a:r>
              <a:rPr lang="en-US" sz="4400" dirty="0" smtClean="0">
                <a:solidFill>
                  <a:srgbClr val="C00000"/>
                </a:solidFill>
                <a:latin typeface="Calibri" panose="020F0502020204030204" pitchFamily="34" charset="0"/>
                <a:cs typeface="Calibri" panose="020F0502020204030204" pitchFamily="34" charset="0"/>
              </a:rPr>
              <a:t>(</a:t>
            </a:r>
            <a:r>
              <a:rPr lang="en-US" sz="4400" i="1" dirty="0">
                <a:solidFill>
                  <a:srgbClr val="C00000"/>
                </a:solidFill>
                <a:latin typeface="Calibri" panose="020F0502020204030204" pitchFamily="34" charset="0"/>
                <a:cs typeface="Calibri" panose="020F0502020204030204" pitchFamily="34" charset="0"/>
              </a:rPr>
              <a:t>N</a:t>
            </a:r>
            <a:r>
              <a:rPr lang="en-US" sz="4400" dirty="0">
                <a:solidFill>
                  <a:srgbClr val="C00000"/>
                </a:solidFill>
                <a:latin typeface="Calibri" panose="020F0502020204030204" pitchFamily="34" charset="0"/>
                <a:cs typeface="Calibri" panose="020F0502020204030204" pitchFamily="34" charset="0"/>
              </a:rPr>
              <a:t> = 118)</a:t>
            </a:r>
          </a:p>
        </p:txBody>
      </p:sp>
      <p:sp>
        <p:nvSpPr>
          <p:cNvPr id="5" name="Rectangle 4"/>
          <p:cNvSpPr/>
          <p:nvPr/>
        </p:nvSpPr>
        <p:spPr>
          <a:xfrm>
            <a:off x="461010" y="1698029"/>
            <a:ext cx="11269980" cy="3477875"/>
          </a:xfrm>
          <a:prstGeom prst="rect">
            <a:avLst/>
          </a:prstGeom>
        </p:spPr>
        <p:txBody>
          <a:bodyPr wrap="square">
            <a:spAutoFit/>
          </a:bodyPr>
          <a:lstStyle/>
          <a:p>
            <a:r>
              <a:rPr lang="en-US" sz="2000" dirty="0" smtClean="0">
                <a:latin typeface="Calibri" panose="020F0502020204030204" pitchFamily="34" charset="0"/>
                <a:ea typeface="Times New Roman" panose="02020603050405020304" pitchFamily="18" charset="0"/>
                <a:cs typeface="Calibri" panose="020F0502020204030204" pitchFamily="34" charset="0"/>
              </a:rPr>
              <a:t>_______________________________________________________________________________________</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Variable				</a:t>
            </a:r>
            <a:r>
              <a:rPr lang="en-US" sz="20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2000" b="1" u="sng"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Pre-COVID-19</a:t>
            </a:r>
            <a:r>
              <a:rPr lang="en-US" sz="2000" b="1" u="sng" dirty="0">
                <a:solidFill>
                  <a:srgbClr val="0070C0"/>
                </a:solidFill>
                <a:latin typeface="Calibri" panose="020F0502020204030204" pitchFamily="34" charset="0"/>
                <a:ea typeface="Times New Roman" panose="02020603050405020304" pitchFamily="18" charset="0"/>
                <a:cs typeface="Calibri" panose="020F0502020204030204" pitchFamily="34" charset="0"/>
              </a:rPr>
              <a:t>	During COVID-19</a:t>
            </a:r>
            <a:endParaRPr lang="en-GB"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marL="1828800" marR="0" indent="457200">
              <a:spcBef>
                <a:spcPts val="0"/>
              </a:spcBef>
              <a:spcAft>
                <a:spcPts val="0"/>
              </a:spcAft>
            </a:pPr>
            <a:r>
              <a:rPr lang="en-US" sz="2000" b="1" i="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			M </a:t>
            </a:r>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a:t>
            </a:r>
            <a:r>
              <a:rPr lang="en-US" sz="2000" b="1"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SD</a:t>
            </a:r>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2000" b="1"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M </a:t>
            </a:r>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a:t>
            </a:r>
            <a:r>
              <a:rPr lang="en-US" sz="2000" b="1"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SD</a:t>
            </a:r>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Range		</a:t>
            </a:r>
            <a:r>
              <a:rPr lang="en-US" sz="2000" b="1"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t</a:t>
            </a:r>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20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2000" b="1" i="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p</a:t>
            </a:r>
            <a:r>
              <a:rPr lang="en-US" sz="2000" b="1" i="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2000" b="1" i="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	df</a:t>
            </a:r>
            <a:endParaRPr lang="en-GB"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r>
              <a:rPr lang="en-US" sz="2000" dirty="0" smtClean="0">
                <a:latin typeface="Calibri" panose="020F0502020204030204" pitchFamily="34" charset="0"/>
                <a:ea typeface="Times New Roman" panose="02020603050405020304" pitchFamily="18" charset="0"/>
                <a:cs typeface="Calibri" panose="020F0502020204030204" pitchFamily="34" charset="0"/>
              </a:rPr>
              <a:t>_______________________________________________________________________________________</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Emotional/Informational </a:t>
            </a:r>
            <a:r>
              <a:rPr lang="en-US" sz="20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support</a:t>
            </a:r>
            <a:r>
              <a:rPr lang="en-US" sz="2000" dirty="0">
                <a:latin typeface="Calibri" panose="020F0502020204030204" pitchFamily="34" charset="0"/>
                <a:ea typeface="Times New Roman" panose="02020603050405020304" pitchFamily="18" charset="0"/>
                <a:cs typeface="Calibri" panose="020F0502020204030204" pitchFamily="34" charset="0"/>
              </a:rPr>
              <a:t>	72.8 (24.9)		69.4 (26.6)	0 – 100 	 </a:t>
            </a:r>
            <a:r>
              <a:rPr lang="en-US" sz="2000" dirty="0" smtClean="0">
                <a:latin typeface="Calibri" panose="020F0502020204030204" pitchFamily="34" charset="0"/>
                <a:ea typeface="Times New Roman" panose="02020603050405020304" pitchFamily="18" charset="0"/>
                <a:cs typeface="Calibri" panose="020F0502020204030204" pitchFamily="34" charset="0"/>
              </a:rPr>
              <a:t>	2.6</a:t>
            </a:r>
            <a:r>
              <a:rPr lang="en-US" sz="2000" dirty="0">
                <a:latin typeface="Calibri" panose="020F0502020204030204" pitchFamily="34" charset="0"/>
                <a:ea typeface="Times New Roman" panose="02020603050405020304" pitchFamily="18" charset="0"/>
                <a:cs typeface="Calibri" panose="020F0502020204030204" pitchFamily="34" charset="0"/>
              </a:rPr>
              <a:t>	</a:t>
            </a:r>
            <a:r>
              <a:rPr lang="en-US" sz="2000" dirty="0" smtClean="0">
                <a:latin typeface="Calibri" panose="020F0502020204030204" pitchFamily="34" charset="0"/>
                <a:ea typeface="Times New Roman" panose="02020603050405020304" pitchFamily="18" charset="0"/>
                <a:cs typeface="Calibri" panose="020F0502020204030204" pitchFamily="34" charset="0"/>
              </a:rPr>
              <a:t>	</a:t>
            </a:r>
            <a:r>
              <a:rPr lang="en-US" sz="2000" b="1" dirty="0" smtClean="0">
                <a:latin typeface="Calibri" panose="020F0502020204030204" pitchFamily="34" charset="0"/>
                <a:ea typeface="Times New Roman" panose="02020603050405020304" pitchFamily="18" charset="0"/>
                <a:cs typeface="Calibri" panose="020F0502020204030204" pitchFamily="34" charset="0"/>
              </a:rPr>
              <a:t>.</a:t>
            </a:r>
            <a:r>
              <a:rPr lang="en-US" sz="2000" b="1" dirty="0">
                <a:latin typeface="Calibri" panose="020F0502020204030204" pitchFamily="34" charset="0"/>
                <a:ea typeface="Times New Roman" panose="02020603050405020304" pitchFamily="18" charset="0"/>
                <a:cs typeface="Calibri" panose="020F0502020204030204" pitchFamily="34" charset="0"/>
              </a:rPr>
              <a:t>01</a:t>
            </a:r>
            <a:r>
              <a:rPr lang="en-US" sz="2000" dirty="0">
                <a:latin typeface="Calibri" panose="020F0502020204030204" pitchFamily="34" charset="0"/>
                <a:ea typeface="Times New Roman" panose="02020603050405020304" pitchFamily="18" charset="0"/>
                <a:cs typeface="Calibri" panose="020F0502020204030204" pitchFamily="34" charset="0"/>
              </a:rPr>
              <a:t>	</a:t>
            </a:r>
            <a:r>
              <a:rPr lang="en-US" sz="2000" dirty="0" smtClean="0">
                <a:latin typeface="Calibri" panose="020F0502020204030204" pitchFamily="34" charset="0"/>
                <a:ea typeface="Times New Roman" panose="02020603050405020304" pitchFamily="18" charset="0"/>
                <a:cs typeface="Calibri" panose="020F0502020204030204" pitchFamily="34" charset="0"/>
              </a:rPr>
              <a:t>	116</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Tangible </a:t>
            </a:r>
            <a:r>
              <a:rPr lang="en-US" sz="20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support</a:t>
            </a:r>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2000" dirty="0">
                <a:latin typeface="Calibri" panose="020F0502020204030204" pitchFamily="34" charset="0"/>
                <a:ea typeface="Times New Roman" panose="02020603050405020304" pitchFamily="18" charset="0"/>
                <a:cs typeface="Calibri" panose="020F0502020204030204" pitchFamily="34" charset="0"/>
              </a:rPr>
              <a:t>		</a:t>
            </a:r>
            <a:r>
              <a:rPr lang="en-US" sz="2000" dirty="0" smtClean="0">
                <a:latin typeface="Calibri" panose="020F0502020204030204" pitchFamily="34" charset="0"/>
                <a:ea typeface="Times New Roman" panose="02020603050405020304" pitchFamily="18" charset="0"/>
                <a:cs typeface="Calibri" panose="020F0502020204030204" pitchFamily="34" charset="0"/>
              </a:rPr>
              <a:t>		74.7 </a:t>
            </a:r>
            <a:r>
              <a:rPr lang="en-US" sz="2000" dirty="0">
                <a:latin typeface="Calibri" panose="020F0502020204030204" pitchFamily="34" charset="0"/>
                <a:ea typeface="Times New Roman" panose="02020603050405020304" pitchFamily="18" charset="0"/>
                <a:cs typeface="Calibri" panose="020F0502020204030204" pitchFamily="34" charset="0"/>
              </a:rPr>
              <a:t>(25.7)		71.5 (28.9)	0 – 100	 </a:t>
            </a:r>
            <a:r>
              <a:rPr lang="en-US" sz="2000" dirty="0" smtClean="0">
                <a:latin typeface="Calibri" panose="020F0502020204030204" pitchFamily="34" charset="0"/>
                <a:ea typeface="Times New Roman" panose="02020603050405020304" pitchFamily="18" charset="0"/>
                <a:cs typeface="Calibri" panose="020F0502020204030204" pitchFamily="34" charset="0"/>
              </a:rPr>
              <a:t>	2.1</a:t>
            </a:r>
            <a:r>
              <a:rPr lang="en-US" sz="2000" dirty="0">
                <a:latin typeface="Calibri" panose="020F0502020204030204" pitchFamily="34" charset="0"/>
                <a:ea typeface="Times New Roman" panose="02020603050405020304" pitchFamily="18" charset="0"/>
                <a:cs typeface="Calibri" panose="020F0502020204030204" pitchFamily="34" charset="0"/>
              </a:rPr>
              <a:t>	</a:t>
            </a:r>
            <a:r>
              <a:rPr lang="en-US" sz="2000" dirty="0" smtClean="0">
                <a:latin typeface="Calibri" panose="020F0502020204030204" pitchFamily="34" charset="0"/>
                <a:ea typeface="Times New Roman" panose="02020603050405020304" pitchFamily="18" charset="0"/>
                <a:cs typeface="Calibri" panose="020F0502020204030204" pitchFamily="34" charset="0"/>
              </a:rPr>
              <a:t>	</a:t>
            </a:r>
            <a:r>
              <a:rPr lang="en-US" sz="2000" b="1" dirty="0" smtClean="0">
                <a:latin typeface="Calibri" panose="020F0502020204030204" pitchFamily="34" charset="0"/>
                <a:ea typeface="Times New Roman" panose="02020603050405020304" pitchFamily="18" charset="0"/>
                <a:cs typeface="Calibri" panose="020F0502020204030204" pitchFamily="34" charset="0"/>
              </a:rPr>
              <a:t>.</a:t>
            </a:r>
            <a:r>
              <a:rPr lang="en-US" sz="2000" b="1" dirty="0">
                <a:latin typeface="Calibri" panose="020F0502020204030204" pitchFamily="34" charset="0"/>
                <a:ea typeface="Times New Roman" panose="02020603050405020304" pitchFamily="18" charset="0"/>
                <a:cs typeface="Calibri" panose="020F0502020204030204" pitchFamily="34" charset="0"/>
              </a:rPr>
              <a:t>04</a:t>
            </a:r>
            <a:r>
              <a:rPr lang="en-US" sz="2000" dirty="0">
                <a:latin typeface="Calibri" panose="020F0502020204030204" pitchFamily="34" charset="0"/>
                <a:ea typeface="Times New Roman" panose="02020603050405020304" pitchFamily="18" charset="0"/>
                <a:cs typeface="Calibri" panose="020F0502020204030204" pitchFamily="34" charset="0"/>
              </a:rPr>
              <a:t>	</a:t>
            </a:r>
            <a:r>
              <a:rPr lang="en-US" sz="2000" dirty="0" smtClean="0">
                <a:latin typeface="Calibri" panose="020F0502020204030204" pitchFamily="34" charset="0"/>
                <a:ea typeface="Times New Roman" panose="02020603050405020304" pitchFamily="18" charset="0"/>
                <a:cs typeface="Calibri" panose="020F0502020204030204" pitchFamily="34" charset="0"/>
              </a:rPr>
              <a:t>	115</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Affectionate </a:t>
            </a:r>
            <a:r>
              <a:rPr lang="en-US" sz="20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support</a:t>
            </a:r>
            <a:r>
              <a:rPr lang="en-US" sz="2000"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2000" dirty="0">
                <a:latin typeface="Calibri" panose="020F0502020204030204" pitchFamily="34" charset="0"/>
                <a:ea typeface="Times New Roman" panose="02020603050405020304" pitchFamily="18" charset="0"/>
                <a:cs typeface="Calibri" panose="020F0502020204030204" pitchFamily="34" charset="0"/>
              </a:rPr>
              <a:t>		</a:t>
            </a:r>
            <a:r>
              <a:rPr lang="en-US" sz="2000" dirty="0" smtClean="0">
                <a:latin typeface="Calibri" panose="020F0502020204030204" pitchFamily="34" charset="0"/>
                <a:ea typeface="Times New Roman" panose="02020603050405020304" pitchFamily="18" charset="0"/>
                <a:cs typeface="Calibri" panose="020F0502020204030204" pitchFamily="34" charset="0"/>
              </a:rPr>
              <a:t>	78.6 </a:t>
            </a:r>
            <a:r>
              <a:rPr lang="en-US" sz="2000" dirty="0">
                <a:latin typeface="Calibri" panose="020F0502020204030204" pitchFamily="34" charset="0"/>
                <a:ea typeface="Times New Roman" panose="02020603050405020304" pitchFamily="18" charset="0"/>
                <a:cs typeface="Calibri" panose="020F0502020204030204" pitchFamily="34" charset="0"/>
              </a:rPr>
              <a:t>(24.1)		73.2 (27.9)	0 – 100	 </a:t>
            </a:r>
            <a:r>
              <a:rPr lang="en-US" sz="2000" dirty="0" smtClean="0">
                <a:latin typeface="Calibri" panose="020F0502020204030204" pitchFamily="34" charset="0"/>
                <a:ea typeface="Times New Roman" panose="02020603050405020304" pitchFamily="18" charset="0"/>
                <a:cs typeface="Calibri" panose="020F0502020204030204" pitchFamily="34" charset="0"/>
              </a:rPr>
              <a:t>	3.6    	</a:t>
            </a:r>
            <a:r>
              <a:rPr lang="en-US" sz="2000" b="1" dirty="0" smtClean="0">
                <a:latin typeface="Calibri" panose="020F0502020204030204" pitchFamily="34" charset="0"/>
                <a:ea typeface="Times New Roman" panose="02020603050405020304" pitchFamily="18" charset="0"/>
                <a:cs typeface="Calibri" panose="020F0502020204030204" pitchFamily="34" charset="0"/>
              </a:rPr>
              <a:t>&lt;.</a:t>
            </a:r>
            <a:r>
              <a:rPr lang="en-US" sz="2000" b="1" dirty="0">
                <a:latin typeface="Calibri" panose="020F0502020204030204" pitchFamily="34" charset="0"/>
                <a:ea typeface="Times New Roman" panose="02020603050405020304" pitchFamily="18" charset="0"/>
                <a:cs typeface="Calibri" panose="020F0502020204030204" pitchFamily="34" charset="0"/>
              </a:rPr>
              <a:t>001</a:t>
            </a:r>
            <a:r>
              <a:rPr lang="en-US" sz="2000" dirty="0">
                <a:latin typeface="Calibri" panose="020F0502020204030204" pitchFamily="34" charset="0"/>
                <a:ea typeface="Times New Roman" panose="02020603050405020304" pitchFamily="18" charset="0"/>
                <a:cs typeface="Calibri" panose="020F0502020204030204" pitchFamily="34" charset="0"/>
              </a:rPr>
              <a:t>	115</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US" sz="20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Positive social interaction</a:t>
            </a:r>
            <a:r>
              <a:rPr lang="en-US" sz="2000" dirty="0">
                <a:latin typeface="Calibri" panose="020F0502020204030204" pitchFamily="34" charset="0"/>
                <a:ea typeface="Times New Roman" panose="02020603050405020304" pitchFamily="18" charset="0"/>
                <a:cs typeface="Calibri" panose="020F0502020204030204" pitchFamily="34" charset="0"/>
              </a:rPr>
              <a:t>		</a:t>
            </a:r>
            <a:r>
              <a:rPr lang="en-US" sz="2000" dirty="0" smtClean="0">
                <a:latin typeface="Calibri" panose="020F0502020204030204" pitchFamily="34" charset="0"/>
                <a:ea typeface="Times New Roman" panose="02020603050405020304" pitchFamily="18" charset="0"/>
                <a:cs typeface="Calibri" panose="020F0502020204030204" pitchFamily="34" charset="0"/>
              </a:rPr>
              <a:t>	74.9 </a:t>
            </a:r>
            <a:r>
              <a:rPr lang="en-US" sz="2000" dirty="0">
                <a:latin typeface="Calibri" panose="020F0502020204030204" pitchFamily="34" charset="0"/>
                <a:ea typeface="Times New Roman" panose="02020603050405020304" pitchFamily="18" charset="0"/>
                <a:cs typeface="Calibri" panose="020F0502020204030204" pitchFamily="34" charset="0"/>
              </a:rPr>
              <a:t>(25.9)		67.8 (29.3)	0 – 100	 </a:t>
            </a:r>
            <a:r>
              <a:rPr lang="en-US" sz="2000" dirty="0" smtClean="0">
                <a:latin typeface="Calibri" panose="020F0502020204030204" pitchFamily="34" charset="0"/>
                <a:ea typeface="Times New Roman" panose="02020603050405020304" pitchFamily="18" charset="0"/>
                <a:cs typeface="Calibri" panose="020F0502020204030204" pitchFamily="34" charset="0"/>
              </a:rPr>
              <a:t>	3.6    	</a:t>
            </a:r>
            <a:r>
              <a:rPr lang="en-US" sz="2000" b="1" dirty="0" smtClean="0">
                <a:latin typeface="Calibri" panose="020F0502020204030204" pitchFamily="34" charset="0"/>
                <a:ea typeface="Times New Roman" panose="02020603050405020304" pitchFamily="18" charset="0"/>
                <a:cs typeface="Calibri" panose="020F0502020204030204" pitchFamily="34" charset="0"/>
              </a:rPr>
              <a:t>&lt;.</a:t>
            </a:r>
            <a:r>
              <a:rPr lang="en-US" sz="2000" b="1" dirty="0">
                <a:latin typeface="Calibri" panose="020F0502020204030204" pitchFamily="34" charset="0"/>
                <a:ea typeface="Times New Roman" panose="02020603050405020304" pitchFamily="18" charset="0"/>
                <a:cs typeface="Calibri" panose="020F0502020204030204" pitchFamily="34" charset="0"/>
              </a:rPr>
              <a:t>001</a:t>
            </a:r>
            <a:r>
              <a:rPr lang="en-US" sz="2000" dirty="0">
                <a:latin typeface="Calibri" panose="020F0502020204030204" pitchFamily="34" charset="0"/>
                <a:ea typeface="Times New Roman" panose="02020603050405020304" pitchFamily="18" charset="0"/>
                <a:cs typeface="Calibri" panose="020F0502020204030204" pitchFamily="34" charset="0"/>
              </a:rPr>
              <a:t>	115</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Overall </a:t>
            </a:r>
            <a:r>
              <a:rPr lang="en-US" sz="20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social </a:t>
            </a:r>
            <a:r>
              <a:rPr lang="en-US" sz="20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s</a:t>
            </a:r>
            <a:r>
              <a:rPr lang="en-US" sz="20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upport</a:t>
            </a:r>
            <a:r>
              <a:rPr lang="en-US" sz="2000" dirty="0">
                <a:latin typeface="Calibri" panose="020F0502020204030204" pitchFamily="34" charset="0"/>
                <a:ea typeface="Times New Roman" panose="02020603050405020304" pitchFamily="18" charset="0"/>
                <a:cs typeface="Calibri" panose="020F0502020204030204" pitchFamily="34" charset="0"/>
              </a:rPr>
              <a:t>	</a:t>
            </a:r>
            <a:r>
              <a:rPr lang="en-US" sz="2000" dirty="0" smtClean="0">
                <a:latin typeface="Calibri" panose="020F0502020204030204" pitchFamily="34" charset="0"/>
                <a:ea typeface="Times New Roman" panose="02020603050405020304" pitchFamily="18" charset="0"/>
                <a:cs typeface="Calibri" panose="020F0502020204030204" pitchFamily="34" charset="0"/>
              </a:rPr>
              <a:t>		74.2 </a:t>
            </a:r>
            <a:r>
              <a:rPr lang="en-US" sz="2000" dirty="0">
                <a:latin typeface="Calibri" panose="020F0502020204030204" pitchFamily="34" charset="0"/>
                <a:ea typeface="Times New Roman" panose="02020603050405020304" pitchFamily="18" charset="0"/>
                <a:cs typeface="Calibri" panose="020F0502020204030204" pitchFamily="34" charset="0"/>
              </a:rPr>
              <a:t>(23.8)		69.8 (25.6)	0 – 100 	 </a:t>
            </a:r>
            <a:r>
              <a:rPr lang="en-US" sz="2000" dirty="0" smtClean="0">
                <a:latin typeface="Calibri" panose="020F0502020204030204" pitchFamily="34" charset="0"/>
                <a:ea typeface="Times New Roman" panose="02020603050405020304" pitchFamily="18" charset="0"/>
                <a:cs typeface="Calibri" panose="020F0502020204030204" pitchFamily="34" charset="0"/>
              </a:rPr>
              <a:t>	3.5</a:t>
            </a:r>
            <a:r>
              <a:rPr lang="en-US" sz="2000" dirty="0">
                <a:latin typeface="Calibri" panose="020F0502020204030204" pitchFamily="34" charset="0"/>
                <a:ea typeface="Times New Roman" panose="02020603050405020304" pitchFamily="18" charset="0"/>
                <a:cs typeface="Calibri" panose="020F0502020204030204" pitchFamily="34" charset="0"/>
              </a:rPr>
              <a:t>	</a:t>
            </a:r>
            <a:r>
              <a:rPr lang="en-US" sz="2000" dirty="0" smtClean="0">
                <a:latin typeface="Calibri" panose="020F0502020204030204" pitchFamily="34" charset="0"/>
                <a:ea typeface="Times New Roman" panose="02020603050405020304" pitchFamily="18" charset="0"/>
                <a:cs typeface="Calibri" panose="020F0502020204030204" pitchFamily="34" charset="0"/>
              </a:rPr>
              <a:t>	</a:t>
            </a:r>
            <a:r>
              <a:rPr lang="en-US" sz="2000" b="1" dirty="0" smtClean="0">
                <a:latin typeface="Calibri" panose="020F0502020204030204" pitchFamily="34" charset="0"/>
                <a:ea typeface="Times New Roman" panose="02020603050405020304" pitchFamily="18" charset="0"/>
                <a:cs typeface="Calibri" panose="020F0502020204030204" pitchFamily="34" charset="0"/>
              </a:rPr>
              <a:t>.</a:t>
            </a:r>
            <a:r>
              <a:rPr lang="en-US" sz="2000" b="1" dirty="0">
                <a:latin typeface="Calibri" panose="020F0502020204030204" pitchFamily="34" charset="0"/>
                <a:ea typeface="Times New Roman" panose="02020603050405020304" pitchFamily="18" charset="0"/>
                <a:cs typeface="Calibri" panose="020F0502020204030204" pitchFamily="34" charset="0"/>
              </a:rPr>
              <a:t>001</a:t>
            </a:r>
            <a:r>
              <a:rPr lang="en-US" sz="2000" dirty="0">
                <a:latin typeface="Calibri" panose="020F0502020204030204" pitchFamily="34" charset="0"/>
                <a:ea typeface="Times New Roman" panose="02020603050405020304" pitchFamily="18" charset="0"/>
                <a:cs typeface="Calibri" panose="020F0502020204030204" pitchFamily="34" charset="0"/>
              </a:rPr>
              <a:t>	</a:t>
            </a:r>
            <a:r>
              <a:rPr lang="en-US" sz="2000" dirty="0" smtClean="0">
                <a:latin typeface="Calibri" panose="020F0502020204030204" pitchFamily="34" charset="0"/>
                <a:ea typeface="Times New Roman" panose="02020603050405020304" pitchFamily="18" charset="0"/>
                <a:cs typeface="Calibri" panose="020F0502020204030204" pitchFamily="34" charset="0"/>
              </a:rPr>
              <a:t>	116</a:t>
            </a:r>
            <a:endParaRPr lang="en-GB" sz="2000" dirty="0">
              <a:latin typeface="Calibri" panose="020F0502020204030204" pitchFamily="34" charset="0"/>
              <a:ea typeface="Times New Roman" panose="02020603050405020304" pitchFamily="18" charset="0"/>
              <a:cs typeface="Calibri" panose="020F0502020204030204" pitchFamily="34" charset="0"/>
            </a:endParaRPr>
          </a:p>
          <a:p>
            <a:r>
              <a:rPr lang="en-US" sz="2000" dirty="0" smtClean="0">
                <a:latin typeface="Calibri" panose="020F0502020204030204" pitchFamily="34" charset="0"/>
                <a:ea typeface="Times New Roman" panose="02020603050405020304" pitchFamily="18" charset="0"/>
                <a:cs typeface="Calibri" panose="020F0502020204030204" pitchFamily="34" charset="0"/>
              </a:rPr>
              <a:t>_______________________________________________________________________________________</a:t>
            </a:r>
            <a:r>
              <a:rPr lang="en-US" sz="2000" dirty="0">
                <a:latin typeface="Calibri" panose="020F0502020204030204" pitchFamily="34" charset="0"/>
                <a:ea typeface="Times New Roman" panose="02020603050405020304" pitchFamily="18" charset="0"/>
                <a:cs typeface="Calibri" panose="020F0502020204030204" pitchFamily="34" charset="0"/>
              </a:rPr>
              <a:t/>
            </a:r>
            <a:br>
              <a:rPr lang="en-US" sz="2000" dirty="0">
                <a:latin typeface="Calibri" panose="020F0502020204030204" pitchFamily="34" charset="0"/>
                <a:ea typeface="Times New Roman" panose="02020603050405020304" pitchFamily="18" charset="0"/>
                <a:cs typeface="Calibri" panose="020F0502020204030204" pitchFamily="34" charset="0"/>
              </a:rPr>
            </a:b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4306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EABB29-C55C-9C4D-8A9D-565C521DB60F}"/>
              </a:ext>
            </a:extLst>
          </p:cNvPr>
          <p:cNvSpPr>
            <a:spLocks noGrp="1"/>
          </p:cNvSpPr>
          <p:nvPr>
            <p:ph type="title" idx="4294967295"/>
          </p:nvPr>
        </p:nvSpPr>
        <p:spPr>
          <a:xfrm>
            <a:off x="297180" y="260350"/>
            <a:ext cx="11508740" cy="1325563"/>
          </a:xfrm>
          <a:prstGeom prst="rect">
            <a:avLst/>
          </a:prstGeom>
        </p:spPr>
        <p:txBody>
          <a:bodyPr/>
          <a:lstStyle/>
          <a:p>
            <a:pPr algn="ctr"/>
            <a:r>
              <a:rPr lang="en-US" sz="3600" b="1" dirty="0" smtClean="0">
                <a:solidFill>
                  <a:srgbClr val="C00000"/>
                </a:solidFill>
                <a:latin typeface="Calibri" panose="020F0502020204030204" pitchFamily="34" charset="0"/>
                <a:cs typeface="Calibri" panose="020F0502020204030204" pitchFamily="34" charset="0"/>
              </a:rPr>
              <a:t>Risk and protective factors contributing to social support</a:t>
            </a:r>
            <a:endParaRPr lang="en-US" sz="3600" b="1" dirty="0">
              <a:solidFill>
                <a:srgbClr val="C00000"/>
              </a:solidFill>
              <a:latin typeface="Calibri" panose="020F0502020204030204" pitchFamily="34" charset="0"/>
              <a:cs typeface="Calibri" panose="020F0502020204030204" pitchFamily="34" charset="0"/>
            </a:endParaRPr>
          </a:p>
        </p:txBody>
      </p:sp>
      <p:sp>
        <p:nvSpPr>
          <p:cNvPr id="121" name="Rectangle 120"/>
          <p:cNvSpPr/>
          <p:nvPr/>
        </p:nvSpPr>
        <p:spPr>
          <a:xfrm>
            <a:off x="1842655" y="856357"/>
            <a:ext cx="11182465" cy="6001643"/>
          </a:xfrm>
          <a:prstGeom prst="rect">
            <a:avLst/>
          </a:prstGeom>
        </p:spPr>
        <p:txBody>
          <a:bodyPr wrap="square">
            <a:spAutoFit/>
          </a:bodyPr>
          <a:lstStyle/>
          <a:p>
            <a:r>
              <a:rPr lang="en-US"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Type of </a:t>
            </a:r>
            <a:r>
              <a:rPr lang="en-US" sz="24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social </a:t>
            </a:r>
            <a:r>
              <a:rPr lang="en-US"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s</a:t>
            </a:r>
            <a:r>
              <a:rPr lang="en-US" sz="24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upport</a:t>
            </a:r>
            <a:r>
              <a:rPr lang="en-US"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24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	Protective </a:t>
            </a:r>
            <a:r>
              <a:rPr lang="en-US"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f</a:t>
            </a:r>
            <a:r>
              <a:rPr lang="en-US" sz="2400" b="1" dirty="0" smtClean="0">
                <a:solidFill>
                  <a:srgbClr val="0070C0"/>
                </a:solidFill>
                <a:latin typeface="Calibri" panose="020F0502020204030204" pitchFamily="34" charset="0"/>
                <a:ea typeface="Times New Roman" panose="02020603050405020304" pitchFamily="18" charset="0"/>
                <a:cs typeface="Calibri" panose="020F0502020204030204" pitchFamily="34" charset="0"/>
              </a:rPr>
              <a:t>actors</a:t>
            </a:r>
            <a:endParaRPr lang="en-GB"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___________________________________________________________________________</a:t>
            </a:r>
            <a:endParaRPr lang="en-GB" dirty="0">
              <a:latin typeface="Calibri" panose="020F0502020204030204" pitchFamily="34" charset="0"/>
              <a:ea typeface="Times New Roman" panose="02020603050405020304" pitchFamily="18" charset="0"/>
              <a:cs typeface="Calibri" panose="020F0502020204030204" pitchFamily="34" charset="0"/>
            </a:endParaRPr>
          </a:p>
          <a:p>
            <a:r>
              <a:rPr lang="en-US"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Emotional/Information </a:t>
            </a:r>
            <a:r>
              <a:rPr lang="en-US" b="1"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support</a:t>
            </a:r>
            <a:r>
              <a:rPr lang="en-US" dirty="0">
                <a:latin typeface="Calibri" panose="020F0502020204030204" pitchFamily="34" charset="0"/>
                <a:ea typeface="Times New Roman" panose="02020603050405020304" pitchFamily="18" charset="0"/>
                <a:cs typeface="Calibri" panose="020F0502020204030204" pitchFamily="34" charset="0"/>
              </a:rPr>
              <a:t>		</a:t>
            </a:r>
            <a:r>
              <a:rPr lang="en-US" dirty="0" smtClean="0">
                <a:latin typeface="Calibri" panose="020F0502020204030204" pitchFamily="34" charset="0"/>
                <a:ea typeface="Times New Roman" panose="02020603050405020304" pitchFamily="18" charset="0"/>
                <a:cs typeface="Calibri" panose="020F0502020204030204" pitchFamily="34" charset="0"/>
              </a:rPr>
              <a:t>		* </a:t>
            </a:r>
            <a:r>
              <a:rPr lang="en-US" dirty="0">
                <a:latin typeface="Calibri" panose="020F0502020204030204" pitchFamily="34" charset="0"/>
                <a:ea typeface="Times New Roman" panose="02020603050405020304" pitchFamily="18" charset="0"/>
                <a:cs typeface="Calibri" panose="020F0502020204030204" pitchFamily="34" charset="0"/>
              </a:rPr>
              <a:t>Living in an urban area</a:t>
            </a:r>
            <a:endParaRPr lang="en-GB" dirty="0">
              <a:latin typeface="Calibri" panose="020F0502020204030204" pitchFamily="34" charset="0"/>
              <a:ea typeface="Times New Roman" panose="02020603050405020304" pitchFamily="18" charset="0"/>
              <a:cs typeface="Calibri" panose="020F0502020204030204" pitchFamily="34" charset="0"/>
            </a:endParaRPr>
          </a:p>
          <a:p>
            <a:r>
              <a:rPr lang="en-US" dirty="0" smtClean="0">
                <a:latin typeface="Calibri" panose="020F0502020204030204" pitchFamily="34" charset="0"/>
                <a:ea typeface="Times New Roman" panose="02020603050405020304" pitchFamily="18" charset="0"/>
                <a:cs typeface="Calibri" panose="020F0502020204030204" pitchFamily="34" charset="0"/>
              </a:rPr>
              <a:t>				</a:t>
            </a:r>
            <a:r>
              <a:rPr lang="en-US" dirty="0">
                <a:latin typeface="Calibri" panose="020F0502020204030204" pitchFamily="34" charset="0"/>
                <a:ea typeface="Times New Roman" panose="02020603050405020304" pitchFamily="18" charset="0"/>
                <a:cs typeface="Calibri" panose="020F0502020204030204" pitchFamily="34" charset="0"/>
              </a:rPr>
              <a:t>						* Better subjective mental health</a:t>
            </a:r>
            <a:endParaRPr lang="en-GB" dirty="0">
              <a:latin typeface="Calibri" panose="020F0502020204030204" pitchFamily="34" charset="0"/>
              <a:ea typeface="Times New Roman" panose="02020603050405020304" pitchFamily="18" charset="0"/>
              <a:cs typeface="Calibri" panose="020F0502020204030204" pitchFamily="34"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				</a:t>
            </a:r>
            <a:r>
              <a:rPr lang="en-US" dirty="0" smtClean="0">
                <a:latin typeface="Calibri" panose="020F0502020204030204" pitchFamily="34" charset="0"/>
                <a:ea typeface="Times New Roman" panose="02020603050405020304" pitchFamily="18" charset="0"/>
                <a:cs typeface="Calibri" panose="020F0502020204030204" pitchFamily="34" charset="0"/>
              </a:rPr>
              <a:t>				</a:t>
            </a:r>
            <a:r>
              <a:rPr lang="en-US" dirty="0">
                <a:latin typeface="Calibri" panose="020F0502020204030204" pitchFamily="34" charset="0"/>
                <a:ea typeface="Times New Roman" panose="02020603050405020304" pitchFamily="18" charset="0"/>
                <a:cs typeface="Calibri" panose="020F0502020204030204" pitchFamily="34" charset="0"/>
              </a:rPr>
              <a:t>		* More face-to-face contact</a:t>
            </a:r>
            <a:endParaRPr lang="en-GB" dirty="0">
              <a:latin typeface="Calibri" panose="020F0502020204030204" pitchFamily="34" charset="0"/>
              <a:ea typeface="Times New Roman" panose="02020603050405020304" pitchFamily="18" charset="0"/>
              <a:cs typeface="Calibri" panose="020F0502020204030204" pitchFamily="34" charset="0"/>
            </a:endParaRPr>
          </a:p>
          <a:p>
            <a:r>
              <a:rPr lang="en-US" dirty="0" smtClean="0">
                <a:latin typeface="Calibri" panose="020F0502020204030204" pitchFamily="34" charset="0"/>
                <a:ea typeface="Times New Roman" panose="02020603050405020304" pitchFamily="18" charset="0"/>
                <a:cs typeface="Calibri" panose="020F0502020204030204" pitchFamily="34" charset="0"/>
              </a:rPr>
              <a:t>				</a:t>
            </a:r>
            <a:r>
              <a:rPr lang="en-US" dirty="0">
                <a:latin typeface="Calibri" panose="020F0502020204030204" pitchFamily="34" charset="0"/>
                <a:ea typeface="Times New Roman" panose="02020603050405020304" pitchFamily="18" charset="0"/>
                <a:cs typeface="Calibri" panose="020F0502020204030204" pitchFamily="34" charset="0"/>
              </a:rPr>
              <a:t>						* Higher number of close </a:t>
            </a:r>
            <a:r>
              <a:rPr lang="en-US" dirty="0" smtClean="0">
                <a:latin typeface="Calibri" panose="020F0502020204030204" pitchFamily="34" charset="0"/>
                <a:ea typeface="Times New Roman" panose="02020603050405020304" pitchFamily="18" charset="0"/>
                <a:cs typeface="Calibri" panose="020F0502020204030204" pitchFamily="34" charset="0"/>
              </a:rPr>
              <a:t>friends/relatives</a:t>
            </a:r>
          </a:p>
          <a:p>
            <a:endParaRPr lang="en-GB" dirty="0">
              <a:latin typeface="Calibri" panose="020F0502020204030204" pitchFamily="34" charset="0"/>
              <a:ea typeface="Times New Roman" panose="02020603050405020304" pitchFamily="18" charset="0"/>
              <a:cs typeface="Calibri" panose="020F0502020204030204" pitchFamily="34" charset="0"/>
            </a:endParaRPr>
          </a:p>
          <a:p>
            <a:r>
              <a:rPr lang="en-US"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en-US" b="1"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Tangible </a:t>
            </a:r>
            <a:r>
              <a:rPr lang="en-US"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a:t>
            </a:r>
            <a:r>
              <a:rPr lang="en-US" b="1"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upport</a:t>
            </a:r>
            <a:r>
              <a:rPr lang="en-US" b="1" dirty="0">
                <a:solidFill>
                  <a:srgbClr val="FF3300"/>
                </a:solidFill>
                <a:latin typeface="Calibri" panose="020F0502020204030204" pitchFamily="34" charset="0"/>
                <a:ea typeface="Times New Roman" panose="02020603050405020304" pitchFamily="18" charset="0"/>
                <a:cs typeface="Calibri" panose="020F0502020204030204" pitchFamily="34" charset="0"/>
              </a:rPr>
              <a:t>	</a:t>
            </a:r>
            <a:r>
              <a:rPr lang="en-US" b="1" dirty="0" smtClean="0">
                <a:latin typeface="Calibri" panose="020F0502020204030204" pitchFamily="34" charset="0"/>
                <a:ea typeface="Times New Roman" panose="02020603050405020304" pitchFamily="18" charset="0"/>
                <a:cs typeface="Calibri" panose="020F0502020204030204" pitchFamily="34" charset="0"/>
              </a:rPr>
              <a:t>		</a:t>
            </a:r>
            <a:r>
              <a:rPr lang="en-US" dirty="0" smtClean="0">
                <a:latin typeface="Calibri" panose="020F0502020204030204" pitchFamily="34" charset="0"/>
                <a:ea typeface="Times New Roman" panose="02020603050405020304" pitchFamily="18" charset="0"/>
                <a:cs typeface="Calibri" panose="020F0502020204030204" pitchFamily="34" charset="0"/>
              </a:rPr>
              <a:t>	</a:t>
            </a:r>
            <a:r>
              <a:rPr lang="en-US" dirty="0">
                <a:latin typeface="Calibri" panose="020F0502020204030204" pitchFamily="34" charset="0"/>
                <a:ea typeface="Times New Roman" panose="02020603050405020304" pitchFamily="18" charset="0"/>
                <a:cs typeface="Calibri" panose="020F0502020204030204" pitchFamily="34" charset="0"/>
              </a:rPr>
              <a:t>			* More face-to-face contact 	</a:t>
            </a:r>
            <a:endParaRPr lang="en-GB" dirty="0">
              <a:latin typeface="Calibri" panose="020F0502020204030204" pitchFamily="34" charset="0"/>
              <a:ea typeface="Times New Roman" panose="02020603050405020304" pitchFamily="18" charset="0"/>
              <a:cs typeface="Calibri" panose="020F0502020204030204" pitchFamily="34"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						</a:t>
            </a:r>
            <a:r>
              <a:rPr lang="en-US" dirty="0" smtClean="0">
                <a:latin typeface="Calibri" panose="020F0502020204030204" pitchFamily="34" charset="0"/>
                <a:ea typeface="Times New Roman" panose="02020603050405020304" pitchFamily="18" charset="0"/>
                <a:cs typeface="Calibri" panose="020F0502020204030204" pitchFamily="34" charset="0"/>
              </a:rPr>
              <a:t>				* </a:t>
            </a:r>
            <a:r>
              <a:rPr lang="en-US" dirty="0">
                <a:latin typeface="Calibri" panose="020F0502020204030204" pitchFamily="34" charset="0"/>
                <a:ea typeface="Times New Roman" panose="02020603050405020304" pitchFamily="18" charset="0"/>
                <a:cs typeface="Calibri" panose="020F0502020204030204" pitchFamily="34" charset="0"/>
              </a:rPr>
              <a:t>Higher number of close </a:t>
            </a:r>
            <a:r>
              <a:rPr lang="en-US" dirty="0" smtClean="0">
                <a:latin typeface="Calibri" panose="020F0502020204030204" pitchFamily="34" charset="0"/>
                <a:ea typeface="Times New Roman" panose="02020603050405020304" pitchFamily="18" charset="0"/>
                <a:cs typeface="Calibri" panose="020F0502020204030204" pitchFamily="34" charset="0"/>
              </a:rPr>
              <a:t>friends/relatives</a:t>
            </a:r>
          </a:p>
          <a:p>
            <a:endParaRPr lang="en-GB" dirty="0">
              <a:latin typeface="Calibri" panose="020F0502020204030204" pitchFamily="34" charset="0"/>
              <a:ea typeface="Times New Roman" panose="02020603050405020304" pitchFamily="18" charset="0"/>
              <a:cs typeface="Calibri" panose="020F0502020204030204" pitchFamily="34" charset="0"/>
            </a:endParaRPr>
          </a:p>
          <a:p>
            <a:r>
              <a:rPr lang="en-US"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en-US" b="1"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Affectionate </a:t>
            </a:r>
            <a:r>
              <a:rPr lang="en-US"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a:t>
            </a:r>
            <a:r>
              <a:rPr lang="en-US" b="1"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upport</a:t>
            </a:r>
            <a:r>
              <a:rPr lang="en-US"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en-US" b="1" dirty="0">
                <a:latin typeface="Calibri" panose="020F0502020204030204" pitchFamily="34" charset="0"/>
                <a:ea typeface="Times New Roman" panose="02020603050405020304" pitchFamily="18" charset="0"/>
                <a:cs typeface="Calibri" panose="020F0502020204030204" pitchFamily="34" charset="0"/>
              </a:rPr>
              <a:t>	</a:t>
            </a:r>
            <a:r>
              <a:rPr lang="en-US" dirty="0">
                <a:latin typeface="Calibri" panose="020F0502020204030204" pitchFamily="34" charset="0"/>
                <a:ea typeface="Times New Roman" panose="02020603050405020304" pitchFamily="18" charset="0"/>
                <a:cs typeface="Calibri" panose="020F0502020204030204" pitchFamily="34" charset="0"/>
              </a:rPr>
              <a:t>		</a:t>
            </a:r>
            <a:r>
              <a:rPr lang="en-US" dirty="0" smtClean="0">
                <a:latin typeface="Calibri" panose="020F0502020204030204" pitchFamily="34" charset="0"/>
                <a:ea typeface="Times New Roman" panose="02020603050405020304" pitchFamily="18" charset="0"/>
                <a:cs typeface="Calibri" panose="020F0502020204030204" pitchFamily="34" charset="0"/>
              </a:rPr>
              <a:t>		* </a:t>
            </a:r>
            <a:r>
              <a:rPr lang="en-US" dirty="0">
                <a:latin typeface="Calibri" panose="020F0502020204030204" pitchFamily="34" charset="0"/>
                <a:ea typeface="Times New Roman" panose="02020603050405020304" pitchFamily="18" charset="0"/>
                <a:cs typeface="Calibri" panose="020F0502020204030204" pitchFamily="34" charset="0"/>
              </a:rPr>
              <a:t>Being older</a:t>
            </a:r>
            <a:endParaRPr lang="en-GB" dirty="0">
              <a:latin typeface="Calibri" panose="020F0502020204030204" pitchFamily="34" charset="0"/>
              <a:ea typeface="Times New Roman" panose="02020603050405020304" pitchFamily="18" charset="0"/>
              <a:cs typeface="Calibri" panose="020F0502020204030204" pitchFamily="34" charset="0"/>
            </a:endParaRPr>
          </a:p>
          <a:p>
            <a:r>
              <a:rPr lang="en-US" dirty="0" smtClean="0">
                <a:latin typeface="Calibri" panose="020F0502020204030204" pitchFamily="34" charset="0"/>
                <a:ea typeface="Times New Roman" panose="02020603050405020304" pitchFamily="18" charset="0"/>
                <a:cs typeface="Calibri" panose="020F0502020204030204" pitchFamily="34" charset="0"/>
              </a:rPr>
              <a:t>				</a:t>
            </a:r>
            <a:r>
              <a:rPr lang="en-US" dirty="0">
                <a:latin typeface="Calibri" panose="020F0502020204030204" pitchFamily="34" charset="0"/>
                <a:ea typeface="Times New Roman" panose="02020603050405020304" pitchFamily="18" charset="0"/>
                <a:cs typeface="Calibri" panose="020F0502020204030204" pitchFamily="34" charset="0"/>
              </a:rPr>
              <a:t>						* Married/partnered</a:t>
            </a:r>
            <a:endParaRPr lang="en-GB" dirty="0">
              <a:latin typeface="Calibri" panose="020F0502020204030204" pitchFamily="34" charset="0"/>
              <a:ea typeface="Times New Roman" panose="02020603050405020304" pitchFamily="18" charset="0"/>
              <a:cs typeface="Calibri" panose="020F0502020204030204" pitchFamily="34"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				</a:t>
            </a:r>
            <a:r>
              <a:rPr lang="en-US" dirty="0" smtClean="0">
                <a:latin typeface="Calibri" panose="020F0502020204030204" pitchFamily="34" charset="0"/>
                <a:ea typeface="Times New Roman" panose="02020603050405020304" pitchFamily="18" charset="0"/>
                <a:cs typeface="Calibri" panose="020F0502020204030204" pitchFamily="34" charset="0"/>
              </a:rPr>
              <a:t>				</a:t>
            </a:r>
            <a:r>
              <a:rPr lang="en-US" dirty="0">
                <a:latin typeface="Calibri" panose="020F0502020204030204" pitchFamily="34" charset="0"/>
                <a:ea typeface="Times New Roman" panose="02020603050405020304" pitchFamily="18" charset="0"/>
                <a:cs typeface="Calibri" panose="020F0502020204030204" pitchFamily="34" charset="0"/>
              </a:rPr>
              <a:t>		* More face-to-face </a:t>
            </a:r>
            <a:r>
              <a:rPr lang="en-US" dirty="0" smtClean="0">
                <a:latin typeface="Calibri" panose="020F0502020204030204" pitchFamily="34" charset="0"/>
                <a:ea typeface="Times New Roman" panose="02020603050405020304" pitchFamily="18" charset="0"/>
                <a:cs typeface="Calibri" panose="020F0502020204030204" pitchFamily="34" charset="0"/>
              </a:rPr>
              <a:t>contact</a:t>
            </a:r>
          </a:p>
          <a:p>
            <a:endParaRPr lang="en-GB" dirty="0">
              <a:latin typeface="Calibri" panose="020F0502020204030204" pitchFamily="34" charset="0"/>
              <a:ea typeface="Times New Roman" panose="02020603050405020304" pitchFamily="18" charset="0"/>
              <a:cs typeface="Calibri" panose="020F0502020204030204" pitchFamily="34" charset="0"/>
            </a:endParaRPr>
          </a:p>
          <a:p>
            <a:r>
              <a:rPr lang="en-US"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en-US" b="1"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Positive </a:t>
            </a:r>
            <a:r>
              <a:rPr lang="en-US"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a:t>
            </a:r>
            <a:r>
              <a:rPr lang="en-US" b="1"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ocial </a:t>
            </a:r>
            <a:r>
              <a:rPr lang="en-US"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i</a:t>
            </a:r>
            <a:r>
              <a:rPr lang="en-US" b="1"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nteraction </a:t>
            </a:r>
            <a:r>
              <a:rPr lang="en-US" b="1" dirty="0">
                <a:solidFill>
                  <a:srgbClr val="FF3300"/>
                </a:solidFill>
                <a:latin typeface="Calibri" panose="020F0502020204030204" pitchFamily="34" charset="0"/>
                <a:ea typeface="Times New Roman" panose="02020603050405020304" pitchFamily="18" charset="0"/>
                <a:cs typeface="Calibri" panose="020F0502020204030204" pitchFamily="34" charset="0"/>
              </a:rPr>
              <a:t>	</a:t>
            </a:r>
            <a:r>
              <a:rPr lang="en-US" dirty="0">
                <a:latin typeface="Calibri" panose="020F0502020204030204" pitchFamily="34" charset="0"/>
                <a:ea typeface="Times New Roman" panose="02020603050405020304" pitchFamily="18" charset="0"/>
                <a:cs typeface="Calibri" panose="020F0502020204030204" pitchFamily="34" charset="0"/>
              </a:rPr>
              <a:t>		</a:t>
            </a:r>
            <a:r>
              <a:rPr lang="en-US" dirty="0" smtClean="0">
                <a:latin typeface="Calibri" panose="020F0502020204030204" pitchFamily="34" charset="0"/>
                <a:ea typeface="Times New Roman" panose="02020603050405020304" pitchFamily="18" charset="0"/>
                <a:cs typeface="Calibri" panose="020F0502020204030204" pitchFamily="34" charset="0"/>
              </a:rPr>
              <a:t>		* </a:t>
            </a:r>
            <a:r>
              <a:rPr lang="en-US" dirty="0">
                <a:latin typeface="Calibri" panose="020F0502020204030204" pitchFamily="34" charset="0"/>
                <a:ea typeface="Times New Roman" panose="02020603050405020304" pitchFamily="18" charset="0"/>
                <a:cs typeface="Calibri" panose="020F0502020204030204" pitchFamily="34" charset="0"/>
              </a:rPr>
              <a:t>Being older</a:t>
            </a:r>
            <a:endParaRPr lang="en-GB" dirty="0">
              <a:latin typeface="Calibri" panose="020F0502020204030204" pitchFamily="34" charset="0"/>
              <a:ea typeface="Times New Roman" panose="02020603050405020304" pitchFamily="18" charset="0"/>
              <a:cs typeface="Calibri" panose="020F0502020204030204" pitchFamily="34" charset="0"/>
            </a:endParaRPr>
          </a:p>
          <a:p>
            <a:r>
              <a:rPr lang="en-US" dirty="0" smtClean="0">
                <a:latin typeface="Calibri" panose="020F0502020204030204" pitchFamily="34" charset="0"/>
                <a:ea typeface="Times New Roman" panose="02020603050405020304" pitchFamily="18" charset="0"/>
                <a:cs typeface="Calibri" panose="020F0502020204030204" pitchFamily="34" charset="0"/>
              </a:rPr>
              <a:t>	</a:t>
            </a:r>
            <a:r>
              <a:rPr lang="en-US" dirty="0">
                <a:latin typeface="Calibri" panose="020F0502020204030204" pitchFamily="34" charset="0"/>
                <a:ea typeface="Times New Roman" panose="02020603050405020304" pitchFamily="18" charset="0"/>
                <a:cs typeface="Calibri" panose="020F0502020204030204" pitchFamily="34" charset="0"/>
              </a:rPr>
              <a:t>						</a:t>
            </a:r>
            <a:r>
              <a:rPr lang="en-US" dirty="0" smtClean="0">
                <a:latin typeface="Calibri" panose="020F0502020204030204" pitchFamily="34" charset="0"/>
                <a:ea typeface="Times New Roman" panose="02020603050405020304" pitchFamily="18" charset="0"/>
                <a:cs typeface="Calibri" panose="020F0502020204030204" pitchFamily="34" charset="0"/>
              </a:rPr>
              <a:t>			* </a:t>
            </a:r>
            <a:r>
              <a:rPr lang="en-US" dirty="0">
                <a:latin typeface="Calibri" panose="020F0502020204030204" pitchFamily="34" charset="0"/>
                <a:ea typeface="Times New Roman" panose="02020603050405020304" pitchFamily="18" charset="0"/>
                <a:cs typeface="Calibri" panose="020F0502020204030204" pitchFamily="34" charset="0"/>
              </a:rPr>
              <a:t>Better subjective physical health </a:t>
            </a:r>
            <a:endParaRPr lang="en-GB" dirty="0">
              <a:latin typeface="Calibri" panose="020F0502020204030204" pitchFamily="34" charset="0"/>
              <a:ea typeface="Times New Roman" panose="02020603050405020304" pitchFamily="18" charset="0"/>
              <a:cs typeface="Calibri" panose="020F0502020204030204" pitchFamily="34" charset="0"/>
            </a:endParaRPr>
          </a:p>
          <a:p>
            <a:r>
              <a:rPr lang="en-US" dirty="0">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n-GB" dirty="0">
              <a:latin typeface="Calibri" panose="020F0502020204030204" pitchFamily="34" charset="0"/>
              <a:ea typeface="Times New Roman" panose="02020603050405020304" pitchFamily="18" charset="0"/>
              <a:cs typeface="Calibri" panose="020F0502020204030204" pitchFamily="34" charset="0"/>
            </a:endParaRPr>
          </a:p>
          <a:p>
            <a:r>
              <a:rPr lang="en-US"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Overall </a:t>
            </a:r>
            <a:r>
              <a:rPr lang="en-US" b="1"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social </a:t>
            </a:r>
            <a:r>
              <a:rPr lang="en-US"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a:t>
            </a:r>
            <a:r>
              <a:rPr lang="en-US" b="1" dirty="0" smtClean="0">
                <a:solidFill>
                  <a:srgbClr val="C00000"/>
                </a:solidFill>
                <a:latin typeface="Calibri" panose="020F0502020204030204" pitchFamily="34" charset="0"/>
                <a:ea typeface="Times New Roman" panose="02020603050405020304" pitchFamily="18" charset="0"/>
                <a:cs typeface="Calibri" panose="020F0502020204030204" pitchFamily="34" charset="0"/>
              </a:rPr>
              <a:t>upport</a:t>
            </a:r>
            <a:r>
              <a:rPr lang="en-US" b="1" dirty="0">
                <a:latin typeface="Calibri" panose="020F0502020204030204" pitchFamily="34" charset="0"/>
                <a:ea typeface="Times New Roman" panose="02020603050405020304" pitchFamily="18" charset="0"/>
                <a:cs typeface="Calibri" panose="020F0502020204030204" pitchFamily="34" charset="0"/>
              </a:rPr>
              <a:t>		</a:t>
            </a:r>
            <a:r>
              <a:rPr lang="en-US" dirty="0">
                <a:latin typeface="Calibri" panose="020F0502020204030204" pitchFamily="34" charset="0"/>
                <a:ea typeface="Times New Roman" panose="02020603050405020304" pitchFamily="18" charset="0"/>
                <a:cs typeface="Calibri" panose="020F0502020204030204" pitchFamily="34" charset="0"/>
              </a:rPr>
              <a:t>	</a:t>
            </a:r>
            <a:r>
              <a:rPr lang="en-US" dirty="0" smtClean="0">
                <a:latin typeface="Calibri" panose="020F0502020204030204" pitchFamily="34" charset="0"/>
                <a:ea typeface="Times New Roman" panose="02020603050405020304" pitchFamily="18" charset="0"/>
                <a:cs typeface="Calibri" panose="020F0502020204030204" pitchFamily="34" charset="0"/>
              </a:rPr>
              <a:t>			* </a:t>
            </a:r>
            <a:r>
              <a:rPr lang="en-US" dirty="0">
                <a:latin typeface="Calibri" panose="020F0502020204030204" pitchFamily="34" charset="0"/>
                <a:ea typeface="Times New Roman" panose="02020603050405020304" pitchFamily="18" charset="0"/>
                <a:cs typeface="Calibri" panose="020F0502020204030204" pitchFamily="34" charset="0"/>
              </a:rPr>
              <a:t>Being older</a:t>
            </a:r>
            <a:endParaRPr lang="en-GB" dirty="0">
              <a:latin typeface="Calibri" panose="020F0502020204030204" pitchFamily="34" charset="0"/>
              <a:ea typeface="Times New Roman" panose="02020603050405020304" pitchFamily="18" charset="0"/>
              <a:cs typeface="Calibri" panose="020F0502020204030204" pitchFamily="34" charset="0"/>
            </a:endParaRPr>
          </a:p>
          <a:p>
            <a:r>
              <a:rPr lang="en-US" dirty="0" smtClean="0">
                <a:latin typeface="Calibri" panose="020F0502020204030204" pitchFamily="34" charset="0"/>
                <a:ea typeface="Times New Roman" panose="02020603050405020304" pitchFamily="18" charset="0"/>
                <a:cs typeface="Calibri" panose="020F0502020204030204" pitchFamily="34" charset="0"/>
              </a:rPr>
              <a:t>				</a:t>
            </a:r>
            <a:r>
              <a:rPr lang="en-US" dirty="0">
                <a:latin typeface="Calibri" panose="020F0502020204030204" pitchFamily="34" charset="0"/>
                <a:ea typeface="Times New Roman" panose="02020603050405020304" pitchFamily="18" charset="0"/>
                <a:cs typeface="Calibri" panose="020F0502020204030204" pitchFamily="34" charset="0"/>
              </a:rPr>
              <a:t>						* More face-to-face contact</a:t>
            </a:r>
            <a:endParaRPr lang="en-GB" dirty="0">
              <a:latin typeface="Calibri" panose="020F0502020204030204" pitchFamily="34" charset="0"/>
              <a:ea typeface="Times New Roman" panose="02020603050405020304" pitchFamily="18" charset="0"/>
              <a:cs typeface="Calibri" panose="020F0502020204030204" pitchFamily="34"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				</a:t>
            </a:r>
            <a:r>
              <a:rPr lang="en-US" dirty="0" smtClean="0">
                <a:latin typeface="Calibri" panose="020F0502020204030204" pitchFamily="34" charset="0"/>
                <a:ea typeface="Times New Roman" panose="02020603050405020304" pitchFamily="18" charset="0"/>
                <a:cs typeface="Calibri" panose="020F0502020204030204" pitchFamily="34" charset="0"/>
              </a:rPr>
              <a:t>					</a:t>
            </a:r>
            <a:r>
              <a:rPr lang="en-US" dirty="0">
                <a:latin typeface="Calibri" panose="020F0502020204030204" pitchFamily="34" charset="0"/>
                <a:ea typeface="Times New Roman" panose="02020603050405020304" pitchFamily="18" charset="0"/>
                <a:cs typeface="Calibri" panose="020F0502020204030204" pitchFamily="34" charset="0"/>
              </a:rPr>
              <a:t>	* Higher number of close friends/relatives</a:t>
            </a:r>
            <a:endParaRPr lang="en-GB" dirty="0">
              <a:latin typeface="Calibri" panose="020F0502020204030204" pitchFamily="34" charset="0"/>
              <a:ea typeface="Times New Roman" panose="02020603050405020304" pitchFamily="18" charset="0"/>
              <a:cs typeface="Calibri" panose="020F0502020204030204" pitchFamily="34" charset="0"/>
            </a:endParaRPr>
          </a:p>
          <a:p>
            <a:r>
              <a:rPr lang="en-US" dirty="0">
                <a:latin typeface="Calibri" panose="020F0502020204030204" pitchFamily="34" charset="0"/>
                <a:ea typeface="Times New Roman" panose="02020603050405020304" pitchFamily="18" charset="0"/>
                <a:cs typeface="Calibri" panose="020F0502020204030204" pitchFamily="34" charset="0"/>
              </a:rPr>
              <a:t>___________________________________________________________________________</a:t>
            </a:r>
            <a:endParaRPr lang="en-GB"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959190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0FB523-3A49-B347-B587-552831451BFC}"/>
              </a:ext>
            </a:extLst>
          </p:cNvPr>
          <p:cNvSpPr/>
          <p:nvPr/>
        </p:nvSpPr>
        <p:spPr>
          <a:xfrm>
            <a:off x="-7620" y="3429000"/>
            <a:ext cx="12207240" cy="3437546"/>
          </a:xfrm>
          <a:prstGeom prst="rect">
            <a:avLst/>
          </a:prstGeom>
          <a:blipFill>
            <a:blip r:embed="rId2" cstate="screen">
              <a:extLst>
                <a:ext uri="{28A0092B-C50C-407E-A947-70E740481C1C}">
                  <a14:useLocalDpi xmlns:a14="http://schemas.microsoft.com/office/drawing/2010/main"/>
                </a:ext>
              </a:extLst>
            </a:blip>
            <a:srcRect/>
            <a:stretch>
              <a:fillRect t="-77867" b="-592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B380829-A46E-8845-9A22-8534C7551963}"/>
              </a:ext>
            </a:extLst>
          </p:cNvPr>
          <p:cNvSpPr txBox="1">
            <a:spLocks/>
          </p:cNvSpPr>
          <p:nvPr/>
        </p:nvSpPr>
        <p:spPr>
          <a:xfrm>
            <a:off x="-7620" y="117043"/>
            <a:ext cx="12192000" cy="1949450"/>
          </a:xfrm>
          <a:prstGeom prst="rect">
            <a:avLst/>
          </a:prstGeom>
        </p:spPr>
        <p:txBody>
          <a:bodyPr>
            <a:no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r>
              <a:rPr lang="en-US" sz="6000" dirty="0" smtClean="0">
                <a:latin typeface="Calibri" panose="020F0502020204030204" pitchFamily="34" charset="0"/>
                <a:cs typeface="Calibri" panose="020F0502020204030204" pitchFamily="34" charset="0"/>
              </a:rPr>
              <a:t>RECOMMENDATIONS:</a:t>
            </a:r>
          </a:p>
          <a:p>
            <a:r>
              <a:rPr lang="en-US" sz="6000" dirty="0" smtClean="0">
                <a:solidFill>
                  <a:srgbClr val="FFFF00"/>
                </a:solidFill>
                <a:latin typeface="Calibri" panose="020F0502020204030204" pitchFamily="34" charset="0"/>
                <a:cs typeface="Calibri" panose="020F0502020204030204" pitchFamily="34" charset="0"/>
              </a:rPr>
              <a:t>IMPLICATIONS FOR GERONTOLOGICAL </a:t>
            </a:r>
          </a:p>
          <a:p>
            <a:r>
              <a:rPr lang="en-US" sz="6000" dirty="0" smtClean="0">
                <a:solidFill>
                  <a:srgbClr val="FFFF00"/>
                </a:solidFill>
                <a:latin typeface="Calibri" panose="020F0502020204030204" pitchFamily="34" charset="0"/>
                <a:cs typeface="Calibri" panose="020F0502020204030204" pitchFamily="34" charset="0"/>
              </a:rPr>
              <a:t>SOCIAL SERVICES</a:t>
            </a:r>
            <a:endParaRPr lang="en-US" sz="6000" dirty="0">
              <a:solidFill>
                <a:srgbClr val="FFFF00"/>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A8D679B4-6435-4ECF-BD4A-CAB8212E14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4162945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962975114"/>
              </p:ext>
            </p:extLst>
          </p:nvPr>
        </p:nvGraphicFramePr>
        <p:xfrm>
          <a:off x="249382" y="1025236"/>
          <a:ext cx="11513128" cy="5361711"/>
        </p:xfrm>
        <a:graphic>
          <a:graphicData uri="http://schemas.openxmlformats.org/drawingml/2006/table">
            <a:tbl>
              <a:tblPr firstRow="1" firstCol="1" bandRow="1">
                <a:tableStyleId>{5C22544A-7EE6-4342-B048-85BDC9FD1C3A}</a:tableStyleId>
              </a:tblPr>
              <a:tblGrid>
                <a:gridCol w="5756564">
                  <a:extLst>
                    <a:ext uri="{9D8B030D-6E8A-4147-A177-3AD203B41FA5}">
                      <a16:colId xmlns:a16="http://schemas.microsoft.com/office/drawing/2014/main" val="2529908341"/>
                    </a:ext>
                  </a:extLst>
                </a:gridCol>
                <a:gridCol w="5756564">
                  <a:extLst>
                    <a:ext uri="{9D8B030D-6E8A-4147-A177-3AD203B41FA5}">
                      <a16:colId xmlns:a16="http://schemas.microsoft.com/office/drawing/2014/main" val="992312535"/>
                    </a:ext>
                  </a:extLst>
                </a:gridCol>
              </a:tblGrid>
              <a:tr h="1334610">
                <a:tc>
                  <a:txBody>
                    <a:bodyPr/>
                    <a:lstStyle/>
                    <a:p>
                      <a:pPr marL="0" marR="0" lvl="0" indent="0" algn="just">
                        <a:spcBef>
                          <a:spcPts val="0"/>
                        </a:spcBef>
                        <a:spcAft>
                          <a:spcPts val="0"/>
                        </a:spcAft>
                        <a:buFont typeface="+mj-lt"/>
                        <a:buNone/>
                      </a:pPr>
                      <a:r>
                        <a:rPr lang="en-US" sz="1400" kern="100" dirty="0">
                          <a:solidFill>
                            <a:srgbClr val="FFFF00"/>
                          </a:solidFill>
                          <a:effectLst/>
                          <a:latin typeface="Calibri" panose="020F0502020204030204" pitchFamily="34" charset="0"/>
                          <a:cs typeface="Calibri" panose="020F0502020204030204" pitchFamily="34" charset="0"/>
                        </a:rPr>
                        <a:t>Overall social support for older </a:t>
                      </a:r>
                      <a:r>
                        <a:rPr lang="en-US" sz="1400" kern="100" dirty="0" smtClean="0">
                          <a:solidFill>
                            <a:srgbClr val="FFFF00"/>
                          </a:solidFill>
                          <a:effectLst/>
                          <a:latin typeface="Calibri" panose="020F0502020204030204" pitchFamily="34" charset="0"/>
                          <a:cs typeface="Calibri" panose="020F0502020204030204" pitchFamily="34" charset="0"/>
                        </a:rPr>
                        <a:t>person </a:t>
                      </a:r>
                      <a:r>
                        <a:rPr lang="en-US" sz="1400" kern="100" dirty="0">
                          <a:solidFill>
                            <a:srgbClr val="FFFF00"/>
                          </a:solidFill>
                          <a:effectLst/>
                          <a:latin typeface="Calibri" panose="020F0502020204030204" pitchFamily="34" charset="0"/>
                          <a:cs typeface="Calibri" panose="020F0502020204030204" pitchFamily="34" charset="0"/>
                        </a:rPr>
                        <a:t>decreased during COVID-19 with the least amount of support coming from positive social interactions and emotional/informational support.</a:t>
                      </a:r>
                      <a:endParaRPr lang="en-GB" sz="1400" kern="10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46621" marR="46621" marT="0" marB="0"/>
                </a:tc>
                <a:tc>
                  <a:txBody>
                    <a:bodyPr/>
                    <a:lstStyle/>
                    <a:p>
                      <a:pPr marL="0" marR="0" algn="just">
                        <a:spcBef>
                          <a:spcPts val="0"/>
                        </a:spcBef>
                        <a:spcAft>
                          <a:spcPts val="0"/>
                        </a:spcAft>
                      </a:pPr>
                      <a:r>
                        <a:rPr lang="en-US" sz="1400" b="1" kern="100" dirty="0">
                          <a:effectLst/>
                          <a:latin typeface="Calibri" panose="020F0502020204030204" pitchFamily="34" charset="0"/>
                          <a:cs typeface="Calibri" panose="020F0502020204030204" pitchFamily="34" charset="0"/>
                        </a:rPr>
                        <a:t>Older </a:t>
                      </a:r>
                      <a:r>
                        <a:rPr lang="en-US" sz="1400" b="1" kern="100" dirty="0" smtClean="0">
                          <a:effectLst/>
                          <a:latin typeface="Calibri" panose="020F0502020204030204" pitchFamily="34" charset="0"/>
                          <a:cs typeface="Calibri" panose="020F0502020204030204" pitchFamily="34" charset="0"/>
                        </a:rPr>
                        <a:t>persons </a:t>
                      </a:r>
                      <a:r>
                        <a:rPr lang="en-US" sz="1400" b="1" kern="100" dirty="0">
                          <a:effectLst/>
                          <a:latin typeface="Calibri" panose="020F0502020204030204" pitchFamily="34" charset="0"/>
                          <a:cs typeface="Calibri" panose="020F0502020204030204" pitchFamily="34" charset="0"/>
                        </a:rPr>
                        <a:t>should be provided with information and opportunities for social interaction and ways in which to engage in accessing information during times of crisis and isolation that is relevant to people in South Africa, such as the use of telephone or printed material, or psychoeducation through television and radio. </a:t>
                      </a:r>
                      <a:endParaRPr lang="en-GB" sz="1400" b="1" kern="100" dirty="0">
                        <a:effectLst/>
                        <a:latin typeface="Calibri" panose="020F0502020204030204" pitchFamily="34" charset="0"/>
                        <a:cs typeface="Calibri" panose="020F0502020204030204" pitchFamily="34" charset="0"/>
                      </a:endParaRPr>
                    </a:p>
                    <a:p>
                      <a:pPr marL="0" marR="0" algn="just">
                        <a:spcBef>
                          <a:spcPts val="0"/>
                        </a:spcBef>
                        <a:spcAft>
                          <a:spcPts val="0"/>
                        </a:spcAft>
                      </a:pPr>
                      <a:r>
                        <a:rPr lang="en-US" sz="1400" b="1" kern="100" dirty="0">
                          <a:effectLst/>
                          <a:latin typeface="Calibri" panose="020F0502020204030204" pitchFamily="34" charset="0"/>
                          <a:cs typeface="Calibri" panose="020F0502020204030204" pitchFamily="34" charset="0"/>
                        </a:rPr>
                        <a:t> </a:t>
                      </a:r>
                      <a:endParaRPr lang="en-GB" sz="1400" b="1"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46621" marR="46621" marT="0" marB="0"/>
                </a:tc>
                <a:extLst>
                  <a:ext uri="{0D108BD9-81ED-4DB2-BD59-A6C34878D82A}">
                    <a16:rowId xmlns:a16="http://schemas.microsoft.com/office/drawing/2014/main" val="117220045"/>
                  </a:ext>
                </a:extLst>
              </a:tr>
              <a:tr h="1580316">
                <a:tc>
                  <a:txBody>
                    <a:bodyPr/>
                    <a:lstStyle/>
                    <a:p>
                      <a:pPr marL="0" marR="0" lvl="0" indent="0" algn="just">
                        <a:spcBef>
                          <a:spcPts val="0"/>
                        </a:spcBef>
                        <a:spcAft>
                          <a:spcPts val="0"/>
                        </a:spcAft>
                        <a:buFont typeface="+mj-lt"/>
                        <a:buNone/>
                      </a:pPr>
                      <a:r>
                        <a:rPr lang="en-US" sz="1400" kern="100" dirty="0">
                          <a:solidFill>
                            <a:srgbClr val="FFFF00"/>
                          </a:solidFill>
                          <a:effectLst/>
                          <a:latin typeface="Calibri" panose="020F0502020204030204" pitchFamily="34" charset="0"/>
                          <a:cs typeface="Calibri" panose="020F0502020204030204" pitchFamily="34" charset="0"/>
                        </a:rPr>
                        <a:t>Social support during COVID-19 varied based on the </a:t>
                      </a:r>
                      <a:r>
                        <a:rPr lang="en-US" sz="1400" kern="100" dirty="0" smtClean="0">
                          <a:solidFill>
                            <a:srgbClr val="FFFF00"/>
                          </a:solidFill>
                          <a:effectLst/>
                          <a:latin typeface="Calibri" panose="020F0502020204030204" pitchFamily="34" charset="0"/>
                          <a:cs typeface="Calibri" panose="020F0502020204030204" pitchFamily="34" charset="0"/>
                        </a:rPr>
                        <a:t>socio-demographics </a:t>
                      </a:r>
                      <a:r>
                        <a:rPr lang="en-US" sz="1400" kern="100" dirty="0">
                          <a:solidFill>
                            <a:srgbClr val="FFFF00"/>
                          </a:solidFill>
                          <a:effectLst/>
                          <a:latin typeface="Calibri" panose="020F0502020204030204" pitchFamily="34" charset="0"/>
                          <a:cs typeface="Calibri" panose="020F0502020204030204" pitchFamily="34" charset="0"/>
                        </a:rPr>
                        <a:t>of older </a:t>
                      </a:r>
                      <a:r>
                        <a:rPr lang="en-US" sz="1400" kern="100" dirty="0" smtClean="0">
                          <a:solidFill>
                            <a:srgbClr val="FFFF00"/>
                          </a:solidFill>
                          <a:effectLst/>
                          <a:latin typeface="Calibri" panose="020F0502020204030204" pitchFamily="34" charset="0"/>
                          <a:cs typeface="Calibri" panose="020F0502020204030204" pitchFamily="34" charset="0"/>
                        </a:rPr>
                        <a:t>persons, </a:t>
                      </a:r>
                      <a:r>
                        <a:rPr lang="en-US" sz="1400" kern="100" dirty="0">
                          <a:solidFill>
                            <a:srgbClr val="FFFF00"/>
                          </a:solidFill>
                          <a:effectLst/>
                          <a:latin typeface="Calibri" panose="020F0502020204030204" pitchFamily="34" charset="0"/>
                          <a:cs typeface="Calibri" panose="020F0502020204030204" pitchFamily="34" charset="0"/>
                        </a:rPr>
                        <a:t>with higher age, being married/partnered, higher mental health, more face-to-face contact, more online/virtual contact, and more close friends and relatives associated with more social support. </a:t>
                      </a:r>
                      <a:endParaRPr lang="en-GB" sz="1400" kern="100" dirty="0">
                        <a:solidFill>
                          <a:srgbClr val="FFFF00"/>
                        </a:solidFill>
                        <a:effectLst/>
                        <a:latin typeface="Calibri" panose="020F0502020204030204" pitchFamily="34" charset="0"/>
                        <a:cs typeface="Calibri" panose="020F0502020204030204" pitchFamily="34" charset="0"/>
                      </a:endParaRPr>
                    </a:p>
                    <a:p>
                      <a:pPr marL="457200" marR="0" algn="just">
                        <a:spcBef>
                          <a:spcPts val="0"/>
                        </a:spcBef>
                        <a:spcAft>
                          <a:spcPts val="0"/>
                        </a:spcAft>
                      </a:pPr>
                      <a:r>
                        <a:rPr lang="en-US" sz="1400" kern="100" dirty="0">
                          <a:solidFill>
                            <a:srgbClr val="FFFF00"/>
                          </a:solidFill>
                          <a:effectLst/>
                          <a:latin typeface="Calibri" panose="020F0502020204030204" pitchFamily="34" charset="0"/>
                          <a:cs typeface="Calibri" panose="020F0502020204030204" pitchFamily="34" charset="0"/>
                        </a:rPr>
                        <a:t> </a:t>
                      </a:r>
                      <a:endParaRPr lang="en-GB" sz="1400" kern="10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46621" marR="46621" marT="0" marB="0"/>
                </a:tc>
                <a:tc>
                  <a:txBody>
                    <a:bodyPr/>
                    <a:lstStyle/>
                    <a:p>
                      <a:pPr marL="0" marR="0" algn="just">
                        <a:spcBef>
                          <a:spcPts val="0"/>
                        </a:spcBef>
                        <a:spcAft>
                          <a:spcPts val="0"/>
                        </a:spcAft>
                      </a:pPr>
                      <a:r>
                        <a:rPr lang="en-US" sz="1400" b="1" kern="100" dirty="0">
                          <a:effectLst/>
                          <a:latin typeface="Calibri" panose="020F0502020204030204" pitchFamily="34" charset="0"/>
                          <a:cs typeface="Calibri" panose="020F0502020204030204" pitchFamily="34" charset="0"/>
                        </a:rPr>
                        <a:t>Older </a:t>
                      </a:r>
                      <a:r>
                        <a:rPr lang="en-US" sz="1400" b="1" kern="100" dirty="0" smtClean="0">
                          <a:effectLst/>
                          <a:latin typeface="Calibri" panose="020F0502020204030204" pitchFamily="34" charset="0"/>
                          <a:cs typeface="Calibri" panose="020F0502020204030204" pitchFamily="34" charset="0"/>
                        </a:rPr>
                        <a:t>persons </a:t>
                      </a:r>
                      <a:r>
                        <a:rPr lang="en-US" sz="1400" b="1" kern="100" dirty="0">
                          <a:effectLst/>
                          <a:latin typeface="Calibri" panose="020F0502020204030204" pitchFamily="34" charset="0"/>
                          <a:cs typeface="Calibri" panose="020F0502020204030204" pitchFamily="34" charset="0"/>
                        </a:rPr>
                        <a:t>are </a:t>
                      </a:r>
                      <a:r>
                        <a:rPr lang="en-US" sz="1400" b="1" kern="100" dirty="0" smtClean="0">
                          <a:effectLst/>
                          <a:latin typeface="Calibri" panose="020F0502020204030204" pitchFamily="34" charset="0"/>
                          <a:cs typeface="Calibri" panose="020F0502020204030204" pitchFamily="34" charset="0"/>
                        </a:rPr>
                        <a:t>heterogeneous </a:t>
                      </a:r>
                      <a:r>
                        <a:rPr lang="en-US" sz="1400" b="1" kern="100" dirty="0">
                          <a:effectLst/>
                          <a:latin typeface="Calibri" panose="020F0502020204030204" pitchFamily="34" charset="0"/>
                          <a:cs typeface="Calibri" panose="020F0502020204030204" pitchFamily="34" charset="0"/>
                        </a:rPr>
                        <a:t>and a comprehensive assessment of </a:t>
                      </a:r>
                      <a:r>
                        <a:rPr lang="en-US" sz="1400" b="1" kern="100" dirty="0" smtClean="0">
                          <a:effectLst/>
                          <a:latin typeface="Calibri" panose="020F0502020204030204" pitchFamily="34" charset="0"/>
                          <a:cs typeface="Calibri" panose="020F0502020204030204" pitchFamily="34" charset="0"/>
                        </a:rPr>
                        <a:t>socio-demographics </a:t>
                      </a:r>
                      <a:r>
                        <a:rPr lang="en-US" sz="1400" b="1" kern="100" dirty="0">
                          <a:effectLst/>
                          <a:latin typeface="Calibri" panose="020F0502020204030204" pitchFamily="34" charset="0"/>
                          <a:cs typeface="Calibri" panose="020F0502020204030204" pitchFamily="34" charset="0"/>
                        </a:rPr>
                        <a:t>could assist in identifying potential risk and protective factors for social support.</a:t>
                      </a:r>
                      <a:endParaRPr lang="en-GB" sz="1400" b="1" kern="100" dirty="0">
                        <a:effectLst/>
                        <a:latin typeface="Calibri" panose="020F0502020204030204" pitchFamily="34" charset="0"/>
                        <a:cs typeface="Calibri" panose="020F0502020204030204" pitchFamily="34" charset="0"/>
                      </a:endParaRPr>
                    </a:p>
                    <a:p>
                      <a:pPr marL="0" marR="0" algn="just">
                        <a:spcBef>
                          <a:spcPts val="0"/>
                        </a:spcBef>
                        <a:spcAft>
                          <a:spcPts val="0"/>
                        </a:spcAft>
                      </a:pPr>
                      <a:r>
                        <a:rPr lang="en-US" sz="1400" b="1" kern="100" dirty="0">
                          <a:effectLst/>
                          <a:latin typeface="Calibri" panose="020F0502020204030204" pitchFamily="34" charset="0"/>
                          <a:cs typeface="Calibri" panose="020F0502020204030204" pitchFamily="34" charset="0"/>
                        </a:rPr>
                        <a:t> </a:t>
                      </a:r>
                      <a:endParaRPr lang="en-GB" sz="1400" b="1" kern="100" dirty="0">
                        <a:effectLst/>
                        <a:latin typeface="Calibri" panose="020F0502020204030204" pitchFamily="34" charset="0"/>
                        <a:cs typeface="Calibri" panose="020F0502020204030204" pitchFamily="34" charset="0"/>
                      </a:endParaRPr>
                    </a:p>
                    <a:p>
                      <a:pPr marL="0" marR="0" algn="just">
                        <a:spcBef>
                          <a:spcPts val="0"/>
                        </a:spcBef>
                        <a:spcAft>
                          <a:spcPts val="0"/>
                        </a:spcAft>
                      </a:pPr>
                      <a:r>
                        <a:rPr lang="en-US" sz="1400" b="1" kern="100" dirty="0">
                          <a:effectLst/>
                          <a:latin typeface="Calibri" panose="020F0502020204030204" pitchFamily="34" charset="0"/>
                          <a:cs typeface="Calibri" panose="020F0502020204030204" pitchFamily="34" charset="0"/>
                        </a:rPr>
                        <a:t> </a:t>
                      </a:r>
                      <a:endParaRPr lang="en-GB" sz="1400" b="1" kern="100" dirty="0">
                        <a:effectLst/>
                        <a:latin typeface="Calibri" panose="020F0502020204030204" pitchFamily="34" charset="0"/>
                        <a:cs typeface="Calibri" panose="020F0502020204030204" pitchFamily="34" charset="0"/>
                      </a:endParaRPr>
                    </a:p>
                    <a:p>
                      <a:pPr marL="0" marR="0" algn="just">
                        <a:spcBef>
                          <a:spcPts val="0"/>
                        </a:spcBef>
                        <a:spcAft>
                          <a:spcPts val="0"/>
                        </a:spcAft>
                      </a:pPr>
                      <a:r>
                        <a:rPr lang="en-US" sz="1400" b="1" kern="100" dirty="0">
                          <a:effectLst/>
                          <a:latin typeface="Calibri" panose="020F0502020204030204" pitchFamily="34" charset="0"/>
                          <a:cs typeface="Calibri" panose="020F0502020204030204" pitchFamily="34" charset="0"/>
                        </a:rPr>
                        <a:t> </a:t>
                      </a:r>
                      <a:endParaRPr lang="en-GB" sz="1400" b="1" kern="100" dirty="0">
                        <a:effectLst/>
                        <a:latin typeface="Calibri" panose="020F0502020204030204" pitchFamily="34" charset="0"/>
                        <a:cs typeface="Calibri" panose="020F0502020204030204" pitchFamily="34" charset="0"/>
                      </a:endParaRPr>
                    </a:p>
                    <a:p>
                      <a:pPr marL="0" marR="0" algn="just">
                        <a:spcBef>
                          <a:spcPts val="0"/>
                        </a:spcBef>
                        <a:spcAft>
                          <a:spcPts val="0"/>
                        </a:spcAft>
                      </a:pPr>
                      <a:r>
                        <a:rPr lang="en-US" sz="1400" b="1" kern="100" dirty="0">
                          <a:effectLst/>
                          <a:latin typeface="Calibri" panose="020F0502020204030204" pitchFamily="34" charset="0"/>
                          <a:cs typeface="Calibri" panose="020F0502020204030204" pitchFamily="34" charset="0"/>
                        </a:rPr>
                        <a:t> </a:t>
                      </a:r>
                      <a:endParaRPr lang="en-GB" sz="1400" b="1"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46621" marR="46621" marT="0" marB="0"/>
                </a:tc>
                <a:extLst>
                  <a:ext uri="{0D108BD9-81ED-4DB2-BD59-A6C34878D82A}">
                    <a16:rowId xmlns:a16="http://schemas.microsoft.com/office/drawing/2014/main" val="4041342640"/>
                  </a:ext>
                </a:extLst>
              </a:tr>
              <a:tr h="2446785">
                <a:tc>
                  <a:txBody>
                    <a:bodyPr/>
                    <a:lstStyle/>
                    <a:p>
                      <a:pPr marL="0" marR="0" lvl="0" indent="0" algn="just">
                        <a:spcBef>
                          <a:spcPts val="0"/>
                        </a:spcBef>
                        <a:spcAft>
                          <a:spcPts val="0"/>
                        </a:spcAft>
                        <a:buFont typeface="+mj-lt"/>
                        <a:buNone/>
                      </a:pPr>
                      <a:r>
                        <a:rPr lang="en-US" sz="1400" kern="100" dirty="0">
                          <a:solidFill>
                            <a:srgbClr val="FFFF00"/>
                          </a:solidFill>
                          <a:effectLst/>
                          <a:latin typeface="Calibri" panose="020F0502020204030204" pitchFamily="34" charset="0"/>
                          <a:cs typeface="Calibri" panose="020F0502020204030204" pitchFamily="34" charset="0"/>
                        </a:rPr>
                        <a:t>More face-to-face contact and more close friends and relatives were significant contributors to emotional/informational support, tangible support, affectionate support, and overall social support. </a:t>
                      </a:r>
                      <a:endParaRPr lang="en-GB" sz="1400" kern="10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endParaRPr>
                    </a:p>
                  </a:txBody>
                  <a:tcPr marL="46621" marR="46621" marT="0" marB="0"/>
                </a:tc>
                <a:tc>
                  <a:txBody>
                    <a:bodyPr/>
                    <a:lstStyle/>
                    <a:p>
                      <a:pPr marL="0" marR="0" algn="just">
                        <a:spcBef>
                          <a:spcPts val="0"/>
                        </a:spcBef>
                        <a:spcAft>
                          <a:spcPts val="0"/>
                        </a:spcAft>
                      </a:pPr>
                      <a:r>
                        <a:rPr lang="en-US" sz="1400" b="1" kern="100" dirty="0" smtClean="0">
                          <a:effectLst/>
                          <a:latin typeface="Calibri" panose="020F0502020204030204" pitchFamily="34" charset="0"/>
                          <a:cs typeface="Calibri" panose="020F0502020204030204" pitchFamily="34" charset="0"/>
                        </a:rPr>
                        <a:t>Group work </a:t>
                      </a:r>
                      <a:r>
                        <a:rPr lang="en-US" sz="1400" b="1" kern="100" dirty="0">
                          <a:effectLst/>
                          <a:latin typeface="Calibri" panose="020F0502020204030204" pitchFamily="34" charset="0"/>
                          <a:cs typeface="Calibri" panose="020F0502020204030204" pitchFamily="34" charset="0"/>
                        </a:rPr>
                        <a:t>and opportunities to learn how to engage in virtual/online interactions through the use of donated smartphones could assist in linking older people with their support systems during times of crises. Psychoeducation for older people through television </a:t>
                      </a:r>
                      <a:r>
                        <a:rPr lang="en-US" sz="1400" b="1" kern="100" dirty="0" smtClean="0">
                          <a:effectLst/>
                          <a:latin typeface="Calibri" panose="020F0502020204030204" pitchFamily="34" charset="0"/>
                          <a:cs typeface="Calibri" panose="020F0502020204030204" pitchFamily="34" charset="0"/>
                        </a:rPr>
                        <a:t>programmes </a:t>
                      </a:r>
                      <a:r>
                        <a:rPr lang="en-US" sz="1400" b="1" kern="100" dirty="0">
                          <a:effectLst/>
                          <a:latin typeface="Calibri" panose="020F0502020204030204" pitchFamily="34" charset="0"/>
                          <a:cs typeface="Calibri" panose="020F0502020204030204" pitchFamily="34" charset="0"/>
                        </a:rPr>
                        <a:t>and news messages can assist in providing tips and ways in which to remain active and engaged when faced with social isolation. Psychoeducation of the community could assist in alternative and creative ways in which to engage, such as securing donations and distributing resources, such as books, magazines, </a:t>
                      </a:r>
                      <a:r>
                        <a:rPr lang="en-US" sz="1400" b="1" kern="100" dirty="0" smtClean="0">
                          <a:effectLst/>
                          <a:latin typeface="Calibri" panose="020F0502020204030204" pitchFamily="34" charset="0"/>
                          <a:cs typeface="Calibri" panose="020F0502020204030204" pitchFamily="34" charset="0"/>
                        </a:rPr>
                        <a:t>board</a:t>
                      </a:r>
                      <a:r>
                        <a:rPr lang="en-US" sz="1400" b="1" kern="100" baseline="0" dirty="0" smtClean="0">
                          <a:effectLst/>
                          <a:latin typeface="Calibri" panose="020F0502020204030204" pitchFamily="34" charset="0"/>
                          <a:cs typeface="Calibri" panose="020F0502020204030204" pitchFamily="34" charset="0"/>
                        </a:rPr>
                        <a:t> games, and </a:t>
                      </a:r>
                      <a:r>
                        <a:rPr lang="en-US" sz="1400" b="1" kern="100" dirty="0" smtClean="0">
                          <a:effectLst/>
                          <a:latin typeface="Calibri" panose="020F0502020204030204" pitchFamily="34" charset="0"/>
                          <a:cs typeface="Calibri" panose="020F0502020204030204" pitchFamily="34" charset="0"/>
                        </a:rPr>
                        <a:t>puzzles</a:t>
                      </a:r>
                      <a:r>
                        <a:rPr lang="en-US" sz="1400" b="1" kern="100" dirty="0">
                          <a:effectLst/>
                          <a:latin typeface="Calibri" panose="020F0502020204030204" pitchFamily="34" charset="0"/>
                          <a:cs typeface="Calibri" panose="020F0502020204030204" pitchFamily="34" charset="0"/>
                        </a:rPr>
                        <a:t>. </a:t>
                      </a:r>
                      <a:r>
                        <a:rPr lang="en-US" sz="1400" b="1" kern="100" dirty="0" smtClean="0">
                          <a:effectLst/>
                          <a:latin typeface="Calibri" panose="020F0502020204030204" pitchFamily="34" charset="0"/>
                          <a:cs typeface="Calibri" panose="020F0502020204030204" pitchFamily="34" charset="0"/>
                        </a:rPr>
                        <a:t>Free </a:t>
                      </a:r>
                      <a:r>
                        <a:rPr lang="en-US" sz="1400" b="1" kern="100" dirty="0">
                          <a:effectLst/>
                          <a:latin typeface="Calibri" panose="020F0502020204030204" pitchFamily="34" charset="0"/>
                          <a:cs typeface="Calibri" panose="020F0502020204030204" pitchFamily="34" charset="0"/>
                        </a:rPr>
                        <a:t>training for older </a:t>
                      </a:r>
                      <a:r>
                        <a:rPr lang="en-US" sz="1400" b="1" kern="100" dirty="0" smtClean="0">
                          <a:effectLst/>
                          <a:latin typeface="Calibri" panose="020F0502020204030204" pitchFamily="34" charset="0"/>
                          <a:cs typeface="Calibri" panose="020F0502020204030204" pitchFamily="34" charset="0"/>
                        </a:rPr>
                        <a:t>persons </a:t>
                      </a:r>
                      <a:r>
                        <a:rPr lang="en-US" sz="1400" b="1" kern="100" dirty="0">
                          <a:effectLst/>
                          <a:latin typeface="Calibri" panose="020F0502020204030204" pitchFamily="34" charset="0"/>
                          <a:cs typeface="Calibri" panose="020F0502020204030204" pitchFamily="34" charset="0"/>
                        </a:rPr>
                        <a:t>to engage in virtual/online venues can enhance their ability to access online social support. </a:t>
                      </a:r>
                      <a:endParaRPr lang="en-GB" sz="1400" b="1" kern="100" dirty="0">
                        <a:effectLst/>
                        <a:latin typeface="Calibri" panose="020F0502020204030204" pitchFamily="34" charset="0"/>
                        <a:ea typeface="Times New Roman" panose="02020603050405020304" pitchFamily="18" charset="0"/>
                        <a:cs typeface="Calibri" panose="020F0502020204030204" pitchFamily="34" charset="0"/>
                      </a:endParaRPr>
                    </a:p>
                  </a:txBody>
                  <a:tcPr marL="46621" marR="46621" marT="0" marB="0"/>
                </a:tc>
                <a:extLst>
                  <a:ext uri="{0D108BD9-81ED-4DB2-BD59-A6C34878D82A}">
                    <a16:rowId xmlns:a16="http://schemas.microsoft.com/office/drawing/2014/main" val="978077603"/>
                  </a:ext>
                </a:extLst>
              </a:tr>
            </a:tbl>
          </a:graphicData>
        </a:graphic>
      </p:graphicFrame>
      <p:sp>
        <p:nvSpPr>
          <p:cNvPr id="3" name="Title 7">
            <a:extLst>
              <a:ext uri="{FF2B5EF4-FFF2-40B4-BE49-F238E27FC236}">
                <a16:creationId xmlns:a16="http://schemas.microsoft.com/office/drawing/2014/main" id="{71EABB29-C55C-9C4D-8A9D-565C521DB60F}"/>
              </a:ext>
            </a:extLst>
          </p:cNvPr>
          <p:cNvSpPr txBox="1">
            <a:spLocks/>
          </p:cNvSpPr>
          <p:nvPr/>
        </p:nvSpPr>
        <p:spPr>
          <a:xfrm>
            <a:off x="249382" y="88033"/>
            <a:ext cx="11513128" cy="826366"/>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C00000"/>
                </a:solidFill>
                <a:latin typeface="Calibri" panose="020F0502020204030204" pitchFamily="34" charset="0"/>
                <a:cs typeface="Calibri" panose="020F0502020204030204" pitchFamily="34" charset="0"/>
              </a:rPr>
              <a:t>Implications</a:t>
            </a:r>
            <a:endParaRPr lang="en-US" sz="60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6537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0FB523-3A49-B347-B587-552831451BFC}"/>
              </a:ext>
            </a:extLst>
          </p:cNvPr>
          <p:cNvSpPr/>
          <p:nvPr/>
        </p:nvSpPr>
        <p:spPr>
          <a:xfrm>
            <a:off x="-7620" y="3429000"/>
            <a:ext cx="12207240" cy="3437546"/>
          </a:xfrm>
          <a:prstGeom prst="rect">
            <a:avLst/>
          </a:prstGeom>
          <a:blipFill>
            <a:blip r:embed="rId2" cstate="screen">
              <a:extLst>
                <a:ext uri="{28A0092B-C50C-407E-A947-70E740481C1C}">
                  <a14:useLocalDpi xmlns:a14="http://schemas.microsoft.com/office/drawing/2010/main"/>
                </a:ext>
              </a:extLst>
            </a:blip>
            <a:srcRect/>
            <a:stretch>
              <a:fillRect t="-77867" b="-592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B380829-A46E-8845-9A22-8534C7551963}"/>
              </a:ext>
            </a:extLst>
          </p:cNvPr>
          <p:cNvSpPr txBox="1">
            <a:spLocks/>
          </p:cNvSpPr>
          <p:nvPr/>
        </p:nvSpPr>
        <p:spPr>
          <a:xfrm>
            <a:off x="0" y="865188"/>
            <a:ext cx="12192000" cy="1949450"/>
          </a:xfrm>
          <a:prstGeom prst="rect">
            <a:avLst/>
          </a:prstGeom>
        </p:spPr>
        <p:txBody>
          <a:bodyPr>
            <a:norm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r>
              <a:rPr lang="en-US" sz="8000" dirty="0" smtClean="0">
                <a:latin typeface="Calibri" panose="020F0502020204030204" pitchFamily="34" charset="0"/>
                <a:cs typeface="Calibri" panose="020F0502020204030204" pitchFamily="34" charset="0"/>
              </a:rPr>
              <a:t>MORE DETAILS …</a:t>
            </a:r>
            <a:endParaRPr lang="en-US" sz="800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A8D679B4-6435-4ECF-BD4A-CAB8212E14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3816092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236" y="166255"/>
            <a:ext cx="11623964" cy="6456218"/>
          </a:xfrm>
          <a:prstGeom prst="rect">
            <a:avLst/>
          </a:prstGeom>
        </p:spPr>
      </p:pic>
    </p:spTree>
    <p:extLst>
      <p:ext uri="{BB962C8B-B14F-4D97-AF65-F5344CB8AC3E}">
        <p14:creationId xmlns:p14="http://schemas.microsoft.com/office/powerpoint/2010/main" val="3877759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0FB523-3A49-B347-B587-552831451BFC}"/>
              </a:ext>
            </a:extLst>
          </p:cNvPr>
          <p:cNvSpPr/>
          <p:nvPr/>
        </p:nvSpPr>
        <p:spPr>
          <a:xfrm>
            <a:off x="-7620" y="3429000"/>
            <a:ext cx="12207240" cy="3437546"/>
          </a:xfrm>
          <a:prstGeom prst="rect">
            <a:avLst/>
          </a:prstGeom>
          <a:blipFill>
            <a:blip r:embed="rId2" cstate="screen">
              <a:extLst>
                <a:ext uri="{28A0092B-C50C-407E-A947-70E740481C1C}">
                  <a14:useLocalDpi xmlns:a14="http://schemas.microsoft.com/office/drawing/2010/main"/>
                </a:ext>
              </a:extLst>
            </a:blip>
            <a:srcRect/>
            <a:stretch>
              <a:fillRect t="-77867" b="-592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B380829-A46E-8845-9A22-8534C7551963}"/>
              </a:ext>
            </a:extLst>
          </p:cNvPr>
          <p:cNvSpPr txBox="1">
            <a:spLocks/>
          </p:cNvSpPr>
          <p:nvPr/>
        </p:nvSpPr>
        <p:spPr>
          <a:xfrm>
            <a:off x="0" y="865188"/>
            <a:ext cx="12192000" cy="1949450"/>
          </a:xfrm>
          <a:prstGeom prst="rect">
            <a:avLst/>
          </a:prstGeom>
        </p:spPr>
        <p:txBody>
          <a:bodyPr>
            <a:norm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r>
              <a:rPr lang="en-US" sz="8000" dirty="0" smtClean="0">
                <a:latin typeface="Calibri" panose="020F0502020204030204" pitchFamily="34" charset="0"/>
                <a:cs typeface="Calibri" panose="020F0502020204030204" pitchFamily="34" charset="0"/>
              </a:rPr>
              <a:t>INTRODUCTION</a:t>
            </a:r>
            <a:endParaRPr lang="en-US" sz="800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A8D679B4-6435-4ECF-BD4A-CAB8212E14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3014821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0FB523-3A49-B347-B587-552831451BFC}"/>
              </a:ext>
            </a:extLst>
          </p:cNvPr>
          <p:cNvSpPr/>
          <p:nvPr/>
        </p:nvSpPr>
        <p:spPr>
          <a:xfrm>
            <a:off x="-7620" y="3429000"/>
            <a:ext cx="12207240" cy="3437546"/>
          </a:xfrm>
          <a:prstGeom prst="rect">
            <a:avLst/>
          </a:prstGeom>
          <a:blipFill>
            <a:blip r:embed="rId2" cstate="screen">
              <a:extLst>
                <a:ext uri="{28A0092B-C50C-407E-A947-70E740481C1C}">
                  <a14:useLocalDpi xmlns:a14="http://schemas.microsoft.com/office/drawing/2010/main"/>
                </a:ext>
              </a:extLst>
            </a:blip>
            <a:srcRect/>
            <a:stretch>
              <a:fillRect t="-77867" b="-592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B380829-A46E-8845-9A22-8534C7551963}"/>
              </a:ext>
            </a:extLst>
          </p:cNvPr>
          <p:cNvSpPr txBox="1">
            <a:spLocks/>
          </p:cNvSpPr>
          <p:nvPr/>
        </p:nvSpPr>
        <p:spPr>
          <a:xfrm>
            <a:off x="0" y="865188"/>
            <a:ext cx="12192000" cy="1949450"/>
          </a:xfrm>
          <a:prstGeom prst="rect">
            <a:avLst/>
          </a:prstGeom>
        </p:spPr>
        <p:txBody>
          <a:bodyPr>
            <a:norm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r>
              <a:rPr lang="en-US" sz="8000" dirty="0" smtClean="0">
                <a:latin typeface="Calibri" panose="020F0502020204030204" pitchFamily="34" charset="0"/>
                <a:cs typeface="Calibri" panose="020F0502020204030204" pitchFamily="34" charset="0"/>
              </a:rPr>
              <a:t>CONTACT DETAILS</a:t>
            </a:r>
            <a:endParaRPr lang="en-US" sz="800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A8D679B4-6435-4ECF-BD4A-CAB8212E14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2939460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7F248-B7D4-E347-BA77-DB1A03EB2797}"/>
              </a:ext>
            </a:extLst>
          </p:cNvPr>
          <p:cNvSpPr>
            <a:spLocks noGrp="1"/>
          </p:cNvSpPr>
          <p:nvPr>
            <p:ph type="title"/>
          </p:nvPr>
        </p:nvSpPr>
        <p:spPr/>
        <p:txBody>
          <a:bodyPr>
            <a:normAutofit/>
          </a:bodyPr>
          <a:lstStyle/>
          <a:p>
            <a:pPr algn="ctr"/>
            <a:r>
              <a:rPr lang="en-US" sz="8000" dirty="0" smtClean="0">
                <a:solidFill>
                  <a:srgbClr val="0070C0"/>
                </a:solidFill>
                <a:latin typeface="Calibri" panose="020F0502020204030204" pitchFamily="34" charset="0"/>
                <a:cs typeface="Calibri" panose="020F0502020204030204" pitchFamily="34" charset="0"/>
              </a:rPr>
              <a:t>AUTHORS</a:t>
            </a:r>
            <a:endParaRPr lang="en-US" sz="8000" dirty="0">
              <a:solidFill>
                <a:srgbClr val="0070C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F02C83C-2DEB-F049-86D0-921AD06C76B8}"/>
              </a:ext>
            </a:extLst>
          </p:cNvPr>
          <p:cNvSpPr>
            <a:spLocks noGrp="1"/>
          </p:cNvSpPr>
          <p:nvPr>
            <p:ph sz="half" idx="1"/>
          </p:nvPr>
        </p:nvSpPr>
        <p:spPr>
          <a:xfrm>
            <a:off x="234581" y="2055812"/>
            <a:ext cx="3581399" cy="3106593"/>
          </a:xfrm>
        </p:spPr>
        <p:txBody>
          <a:bodyPr>
            <a:noAutofit/>
          </a:bodyPr>
          <a:lstStyle/>
          <a:p>
            <a:pPr algn="ctr"/>
            <a:r>
              <a:rPr lang="en-US" sz="4000" b="1" dirty="0">
                <a:solidFill>
                  <a:srgbClr val="C00000"/>
                </a:solidFill>
                <a:latin typeface="Calibri" panose="020F0502020204030204" pitchFamily="34" charset="0"/>
                <a:cs typeface="Calibri" panose="020F0502020204030204" pitchFamily="34" charset="0"/>
              </a:rPr>
              <a:t>Stephan </a:t>
            </a:r>
            <a:r>
              <a:rPr lang="en-US" sz="4000" b="1" dirty="0" smtClean="0">
                <a:solidFill>
                  <a:srgbClr val="C00000"/>
                </a:solidFill>
                <a:latin typeface="Calibri" panose="020F0502020204030204" pitchFamily="34" charset="0"/>
                <a:cs typeface="Calibri" panose="020F0502020204030204" pitchFamily="34" charset="0"/>
              </a:rPr>
              <a:t>Geyer</a:t>
            </a:r>
            <a:endParaRPr lang="en-US" sz="4000" dirty="0" smtClean="0">
              <a:solidFill>
                <a:srgbClr val="C00000"/>
              </a:solidFill>
              <a:latin typeface="Calibri" panose="020F0502020204030204" pitchFamily="34" charset="0"/>
              <a:cs typeface="Calibri" panose="020F0502020204030204" pitchFamily="34" charset="0"/>
            </a:endParaRPr>
          </a:p>
          <a:p>
            <a:pPr algn="ctr">
              <a:buClr>
                <a:schemeClr val="accent2"/>
              </a:buClr>
            </a:pPr>
            <a:r>
              <a:rPr lang="en-US" sz="3200" dirty="0">
                <a:latin typeface="Calibri" panose="020F0502020204030204" pitchFamily="34" charset="0"/>
                <a:cs typeface="Calibri" panose="020F0502020204030204" pitchFamily="34" charset="0"/>
              </a:rPr>
              <a:t>Department of Social Work and Criminology, University of Pretoria, </a:t>
            </a:r>
            <a:r>
              <a:rPr lang="en-US" sz="3200" dirty="0" smtClean="0">
                <a:latin typeface="Calibri" panose="020F0502020204030204" pitchFamily="34" charset="0"/>
                <a:cs typeface="Calibri" panose="020F0502020204030204" pitchFamily="34" charset="0"/>
              </a:rPr>
              <a:t>RSA</a:t>
            </a:r>
          </a:p>
          <a:p>
            <a:pPr algn="ctr">
              <a:buClr>
                <a:schemeClr val="accent2"/>
              </a:buClr>
            </a:pPr>
            <a:r>
              <a:rPr lang="en-US" sz="3200" u="sng" dirty="0" smtClean="0">
                <a:latin typeface="Calibri" panose="020F0502020204030204" pitchFamily="34" charset="0"/>
                <a:cs typeface="Calibri" panose="020F0502020204030204" pitchFamily="34" charset="0"/>
                <a:hlinkClick r:id="rId2"/>
              </a:rPr>
              <a:t>stephan.geyer@up.ac.za</a:t>
            </a:r>
            <a:endParaRPr lang="en-GB" sz="3200" dirty="0">
              <a:latin typeface="Calibri" panose="020F0502020204030204" pitchFamily="34" charset="0"/>
              <a:cs typeface="Calibri" panose="020F0502020204030204" pitchFamily="34" charset="0"/>
            </a:endParaRPr>
          </a:p>
          <a:p>
            <a:pPr marL="342900" indent="-342900" algn="ctr">
              <a:buClr>
                <a:schemeClr val="accent2"/>
              </a:buClr>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F07AAF64-15E6-8741-A42E-72D86D52DC64}"/>
              </a:ext>
            </a:extLst>
          </p:cNvPr>
          <p:cNvSpPr>
            <a:spLocks noGrp="1"/>
          </p:cNvSpPr>
          <p:nvPr>
            <p:ph sz="half" idx="2"/>
          </p:nvPr>
        </p:nvSpPr>
        <p:spPr>
          <a:xfrm>
            <a:off x="4485982" y="2055812"/>
            <a:ext cx="3131127" cy="2995028"/>
          </a:xfrm>
        </p:spPr>
        <p:txBody>
          <a:bodyPr>
            <a:noAutofit/>
          </a:bodyPr>
          <a:lstStyle/>
          <a:p>
            <a:pPr algn="ctr"/>
            <a:r>
              <a:rPr lang="en-US" sz="4000" b="1" dirty="0">
                <a:solidFill>
                  <a:srgbClr val="C00000"/>
                </a:solidFill>
                <a:latin typeface="Calibri" panose="020F0502020204030204" pitchFamily="34" charset="0"/>
                <a:cs typeface="Calibri" panose="020F0502020204030204" pitchFamily="34" charset="0"/>
              </a:rPr>
              <a:t>Barbra </a:t>
            </a:r>
            <a:r>
              <a:rPr lang="en-US" sz="4000" b="1" dirty="0" smtClean="0">
                <a:solidFill>
                  <a:srgbClr val="C00000"/>
                </a:solidFill>
                <a:latin typeface="Calibri" panose="020F0502020204030204" pitchFamily="34" charset="0"/>
                <a:cs typeface="Calibri" panose="020F0502020204030204" pitchFamily="34" charset="0"/>
              </a:rPr>
              <a:t>Teater</a:t>
            </a:r>
            <a:endParaRPr lang="en-US" sz="4000" dirty="0">
              <a:solidFill>
                <a:srgbClr val="C00000"/>
              </a:solidFill>
              <a:latin typeface="Calibri" panose="020F0502020204030204" pitchFamily="34" charset="0"/>
              <a:cs typeface="Calibri" panose="020F0502020204030204" pitchFamily="34" charset="0"/>
            </a:endParaRPr>
          </a:p>
          <a:p>
            <a:pPr algn="ctr"/>
            <a:r>
              <a:rPr lang="en-US" sz="3200" dirty="0" smtClean="0">
                <a:latin typeface="Calibri" panose="020F0502020204030204" pitchFamily="34" charset="0"/>
                <a:cs typeface="Calibri" panose="020F0502020204030204" pitchFamily="34" charset="0"/>
              </a:rPr>
              <a:t>College </a:t>
            </a:r>
            <a:r>
              <a:rPr lang="en-US" sz="3200" dirty="0">
                <a:latin typeface="Calibri" panose="020F0502020204030204" pitchFamily="34" charset="0"/>
                <a:cs typeface="Calibri" panose="020F0502020204030204" pitchFamily="34" charset="0"/>
              </a:rPr>
              <a:t>of Staten Island, Graduate Center, City University of New York, </a:t>
            </a:r>
            <a:r>
              <a:rPr lang="en-US" sz="3200" dirty="0" smtClean="0">
                <a:latin typeface="Calibri" panose="020F0502020204030204" pitchFamily="34" charset="0"/>
                <a:cs typeface="Calibri" panose="020F0502020204030204" pitchFamily="34" charset="0"/>
              </a:rPr>
              <a:t>USA</a:t>
            </a:r>
          </a:p>
          <a:p>
            <a:pPr algn="ctr"/>
            <a:r>
              <a:rPr lang="en-US" sz="3200" u="sng" dirty="0" smtClean="0">
                <a:latin typeface="Calibri" panose="020F0502020204030204" pitchFamily="34" charset="0"/>
                <a:cs typeface="Calibri" panose="020F0502020204030204" pitchFamily="34" charset="0"/>
                <a:hlinkClick r:id="rId3"/>
              </a:rPr>
              <a:t>b</a:t>
            </a:r>
            <a:r>
              <a:rPr lang="en-US" sz="3200" dirty="0" smtClean="0">
                <a:latin typeface="Calibri" panose="020F0502020204030204" pitchFamily="34" charset="0"/>
                <a:cs typeface="Calibri" panose="020F0502020204030204" pitchFamily="34" charset="0"/>
                <a:hlinkClick r:id="rId3"/>
              </a:rPr>
              <a:t>arbra.teater@csi.cuny.edu</a:t>
            </a:r>
            <a:r>
              <a:rPr lang="en-US" sz="3200" dirty="0" smtClean="0">
                <a:latin typeface="Calibri" panose="020F0502020204030204" pitchFamily="34" charset="0"/>
                <a:cs typeface="Calibri" panose="020F0502020204030204" pitchFamily="34" charset="0"/>
              </a:rPr>
              <a:t> </a:t>
            </a:r>
            <a:endParaRPr lang="en-US" sz="3200" dirty="0">
              <a:latin typeface="Calibri" panose="020F0502020204030204" pitchFamily="34" charset="0"/>
              <a:cs typeface="Calibri" panose="020F0502020204030204" pitchFamily="34" charset="0"/>
            </a:endParaRPr>
          </a:p>
          <a:p>
            <a:pPr marL="342900" indent="-342900">
              <a:buClr>
                <a:schemeClr val="accent2"/>
              </a:buClr>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p:txBody>
      </p:sp>
      <p:sp>
        <p:nvSpPr>
          <p:cNvPr id="5" name="Content Placeholder 3">
            <a:extLst>
              <a:ext uri="{FF2B5EF4-FFF2-40B4-BE49-F238E27FC236}">
                <a16:creationId xmlns:a16="http://schemas.microsoft.com/office/drawing/2014/main" id="{F07AAF64-15E6-8741-A42E-72D86D52DC64}"/>
              </a:ext>
            </a:extLst>
          </p:cNvPr>
          <p:cNvSpPr txBox="1">
            <a:spLocks/>
          </p:cNvSpPr>
          <p:nvPr/>
        </p:nvSpPr>
        <p:spPr>
          <a:xfrm>
            <a:off x="8287112" y="2055812"/>
            <a:ext cx="3110345" cy="2995028"/>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349250" indent="-349250" algn="l" defTabSz="914400" rtl="0" eaLnBrk="1" latinLnBrk="0" hangingPunct="1">
              <a:lnSpc>
                <a:spcPct val="90000"/>
              </a:lnSpc>
              <a:spcBef>
                <a:spcPts val="500"/>
              </a:spcBef>
              <a:buClr>
                <a:schemeClr val="accent2"/>
              </a:buClr>
              <a:buFont typeface="Arial" panose="020B0604020202020204" pitchFamily="34" charset="0"/>
              <a:buChar char="•"/>
              <a:tabLst/>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000" b="1" dirty="0">
                <a:solidFill>
                  <a:srgbClr val="C00000"/>
                </a:solidFill>
                <a:latin typeface="Calibri" panose="020F0502020204030204" pitchFamily="34" charset="0"/>
                <a:cs typeface="Calibri" panose="020F0502020204030204" pitchFamily="34" charset="0"/>
              </a:rPr>
              <a:t>Jill </a:t>
            </a:r>
            <a:r>
              <a:rPr lang="en-US" sz="4000" b="1" dirty="0" smtClean="0">
                <a:solidFill>
                  <a:srgbClr val="C00000"/>
                </a:solidFill>
                <a:latin typeface="Calibri" panose="020F0502020204030204" pitchFamily="34" charset="0"/>
                <a:cs typeface="Calibri" panose="020F0502020204030204" pitchFamily="34" charset="0"/>
              </a:rPr>
              <a:t>Chonody</a:t>
            </a:r>
            <a:endParaRPr lang="en-US" sz="4000" dirty="0" smtClean="0">
              <a:solidFill>
                <a:srgbClr val="C00000"/>
              </a:solidFill>
              <a:latin typeface="Calibri" panose="020F0502020204030204" pitchFamily="34" charset="0"/>
              <a:cs typeface="Calibri" panose="020F0502020204030204" pitchFamily="34" charset="0"/>
            </a:endParaRPr>
          </a:p>
          <a:p>
            <a:pPr algn="ctr">
              <a:buClr>
                <a:schemeClr val="accent2"/>
              </a:buClr>
            </a:pPr>
            <a:r>
              <a:rPr lang="en-US" sz="3200" dirty="0" smtClean="0">
                <a:latin typeface="Calibri" panose="020F0502020204030204" pitchFamily="34" charset="0"/>
                <a:cs typeface="Calibri" panose="020F0502020204030204" pitchFamily="34" charset="0"/>
              </a:rPr>
              <a:t>School </a:t>
            </a:r>
            <a:r>
              <a:rPr lang="en-US" sz="3200" dirty="0">
                <a:latin typeface="Calibri" panose="020F0502020204030204" pitchFamily="34" charset="0"/>
                <a:cs typeface="Calibri" panose="020F0502020204030204" pitchFamily="34" charset="0"/>
              </a:rPr>
              <a:t>of Social Work, Boise State University, </a:t>
            </a:r>
            <a:r>
              <a:rPr lang="en-US" sz="3200" dirty="0" smtClean="0">
                <a:latin typeface="Calibri" panose="020F0502020204030204" pitchFamily="34" charset="0"/>
                <a:cs typeface="Calibri" panose="020F0502020204030204" pitchFamily="34" charset="0"/>
              </a:rPr>
              <a:t>USA</a:t>
            </a:r>
          </a:p>
          <a:p>
            <a:pPr algn="ctr">
              <a:buClr>
                <a:schemeClr val="accent2"/>
              </a:buClr>
            </a:pPr>
            <a:r>
              <a:rPr lang="en-US" sz="3200" dirty="0" smtClean="0">
                <a:latin typeface="Calibri" panose="020F0502020204030204" pitchFamily="34" charset="0"/>
                <a:cs typeface="Calibri" panose="020F0502020204030204" pitchFamily="34" charset="0"/>
                <a:hlinkClick r:id="rId4"/>
              </a:rPr>
              <a:t>jillchonody@boisestate.edu</a:t>
            </a:r>
            <a:r>
              <a:rPr lang="en-US" sz="3200" dirty="0" smtClean="0">
                <a:latin typeface="Calibri" panose="020F0502020204030204" pitchFamily="34" charset="0"/>
                <a:cs typeface="Calibri" panose="020F0502020204030204" pitchFamily="34" charset="0"/>
              </a:rPr>
              <a:t> </a:t>
            </a:r>
            <a:endParaRPr lang="en-US" sz="3200" dirty="0">
              <a:latin typeface="Calibri" panose="020F0502020204030204" pitchFamily="34" charset="0"/>
              <a:cs typeface="Calibri" panose="020F0502020204030204" pitchFamily="34" charset="0"/>
            </a:endParaRPr>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1025" name="Picture 2" descr="https://mail.google.com/mail/u/0/images/cleardo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 descr="https://mail.google.com/mail/u/0/images/cleardo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822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0FB523-3A49-B347-B587-552831451BFC}"/>
              </a:ext>
            </a:extLst>
          </p:cNvPr>
          <p:cNvSpPr/>
          <p:nvPr/>
        </p:nvSpPr>
        <p:spPr>
          <a:xfrm>
            <a:off x="6995160" y="-7620"/>
            <a:ext cx="5204460" cy="6874498"/>
          </a:xfrm>
          <a:prstGeom prst="rect">
            <a:avLst/>
          </a:prstGeom>
          <a:blipFill>
            <a:blip r:embed="rId2" cstate="screen">
              <a:extLst>
                <a:ext uri="{28A0092B-C50C-407E-A947-70E740481C1C}">
                  <a14:useLocalDpi xmlns:a14="http://schemas.microsoft.com/office/drawing/2010/main"/>
                </a:ext>
              </a:extLst>
            </a:blip>
            <a:srcRect/>
            <a:stretch>
              <a:fillRect t="-6780" b="-67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E01AC7-BE82-7D4C-BFEB-C4D02032AEA6}"/>
              </a:ext>
            </a:extLst>
          </p:cNvPr>
          <p:cNvSpPr>
            <a:spLocks noGrp="1"/>
          </p:cNvSpPr>
          <p:nvPr>
            <p:ph type="title"/>
          </p:nvPr>
        </p:nvSpPr>
        <p:spPr>
          <a:xfrm>
            <a:off x="403860" y="365125"/>
            <a:ext cx="6355080" cy="1325563"/>
          </a:xfrm>
        </p:spPr>
        <p:txBody>
          <a:bodyPr>
            <a:normAutofit/>
          </a:bodyPr>
          <a:lstStyle/>
          <a:p>
            <a:pPr algn="ctr"/>
            <a:r>
              <a:rPr lang="en-US" sz="8000" dirty="0" smtClean="0">
                <a:latin typeface="Calibri" panose="020F0502020204030204" pitchFamily="34" charset="0"/>
                <a:cs typeface="Calibri" panose="020F0502020204030204" pitchFamily="34" charset="0"/>
              </a:rPr>
              <a:t>Thank you!</a:t>
            </a:r>
            <a:endParaRPr lang="en-US" sz="8000" dirty="0">
              <a:latin typeface="Calibri" panose="020F0502020204030204" pitchFamily="34" charset="0"/>
              <a:cs typeface="Calibri" panose="020F0502020204030204" pitchFamily="34" charset="0"/>
            </a:endParaRPr>
          </a:p>
        </p:txBody>
      </p:sp>
      <p:pic>
        <p:nvPicPr>
          <p:cNvPr id="3" name="Content Placeholder 2"/>
          <p:cNvPicPr>
            <a:picLocks noGrp="1" noChangeAspect="1"/>
          </p:cNvPicPr>
          <p:nvPr>
            <p:ph idx="1"/>
          </p:nvPr>
        </p:nvPicPr>
        <p:blipFill>
          <a:blip r:embed="rId3"/>
          <a:stretch>
            <a:fillRect/>
          </a:stretch>
        </p:blipFill>
        <p:spPr>
          <a:xfrm>
            <a:off x="1030003" y="2013825"/>
            <a:ext cx="5102794" cy="3974937"/>
          </a:xfrm>
          <a:prstGeom prst="rect">
            <a:avLst/>
          </a:prstGeom>
        </p:spPr>
      </p:pic>
      <p:pic>
        <p:nvPicPr>
          <p:cNvPr id="12" name="Picture 11">
            <a:extLst>
              <a:ext uri="{FF2B5EF4-FFF2-40B4-BE49-F238E27FC236}">
                <a16:creationId xmlns:a16="http://schemas.microsoft.com/office/drawing/2014/main" id="{70531F03-7748-492A-A123-8F02CD1C9F6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4036605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EABB29-C55C-9C4D-8A9D-565C521DB60F}"/>
              </a:ext>
            </a:extLst>
          </p:cNvPr>
          <p:cNvSpPr>
            <a:spLocks noGrp="1"/>
          </p:cNvSpPr>
          <p:nvPr>
            <p:ph type="title"/>
          </p:nvPr>
        </p:nvSpPr>
        <p:spPr/>
        <p:txBody>
          <a:bodyPr>
            <a:normAutofit/>
          </a:bodyPr>
          <a:lstStyle/>
          <a:p>
            <a:pPr algn="ctr"/>
            <a:r>
              <a:rPr lang="en-US" sz="6000" dirty="0" smtClean="0">
                <a:latin typeface="Calibri" panose="020F0502020204030204" pitchFamily="34" charset="0"/>
                <a:cs typeface="Calibri" panose="020F0502020204030204" pitchFamily="34" charset="0"/>
              </a:rPr>
              <a:t>BRIEF INTRODUCTION</a:t>
            </a:r>
            <a:endParaRPr lang="en-US" sz="6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F02C83C-2DEB-F049-86D0-921AD06C76B8}"/>
              </a:ext>
            </a:extLst>
          </p:cNvPr>
          <p:cNvSpPr>
            <a:spLocks noGrp="1"/>
          </p:cNvSpPr>
          <p:nvPr>
            <p:ph idx="1"/>
          </p:nvPr>
        </p:nvSpPr>
        <p:spPr>
          <a:xfrm>
            <a:off x="360218" y="1343891"/>
            <a:ext cx="10688782" cy="4514417"/>
          </a:xfrm>
        </p:spPr>
        <p:txBody>
          <a:bodyPr>
            <a:noAutofit/>
          </a:bodyPr>
          <a:lstStyle/>
          <a:p>
            <a:pPr marL="342900" indent="-342900">
              <a:buClr>
                <a:schemeClr val="accent2"/>
              </a:buClr>
              <a:buFont typeface="Arial" panose="020B0604020202020204" pitchFamily="34" charset="0"/>
              <a:buChar char="•"/>
            </a:pPr>
            <a:r>
              <a:rPr lang="en-US" sz="3200" dirty="0">
                <a:latin typeface="Calibri" panose="020F0502020204030204" pitchFamily="34" charset="0"/>
                <a:cs typeface="Calibri" panose="020F0502020204030204" pitchFamily="34" charset="0"/>
              </a:rPr>
              <a:t>N</a:t>
            </a:r>
            <a:r>
              <a:rPr lang="en-US" sz="3200" dirty="0" smtClean="0">
                <a:latin typeface="Calibri" panose="020F0502020204030204" pitchFamily="34" charset="0"/>
                <a:cs typeface="Calibri" panose="020F0502020204030204" pitchFamily="34" charset="0"/>
              </a:rPr>
              <a:t>ovel coronavirus COVID-19, March 2020 - WHO</a:t>
            </a:r>
          </a:p>
          <a:p>
            <a:pPr marL="342900" indent="-342900">
              <a:buClr>
                <a:schemeClr val="accent2"/>
              </a:buClr>
              <a:buFont typeface="Arial" panose="020B0604020202020204" pitchFamily="34" charset="0"/>
              <a:buChar char="•"/>
            </a:pPr>
            <a:r>
              <a:rPr lang="en-US" sz="3200" b="1" dirty="0" smtClean="0">
                <a:solidFill>
                  <a:srgbClr val="C00000"/>
                </a:solidFill>
                <a:latin typeface="Calibri" panose="020F0502020204030204" pitchFamily="34" charset="0"/>
                <a:cs typeface="Calibri" panose="020F0502020204030204" pitchFamily="34" charset="0"/>
              </a:rPr>
              <a:t>South Africa:</a:t>
            </a:r>
          </a:p>
          <a:p>
            <a:pPr marL="569913" lvl="1" indent="-342900"/>
            <a:r>
              <a:rPr lang="en-US" sz="3200" dirty="0" smtClean="0">
                <a:latin typeface="Calibri" panose="020F0502020204030204" pitchFamily="34" charset="0"/>
                <a:cs typeface="Calibri" panose="020F0502020204030204" pitchFamily="34" charset="0"/>
              </a:rPr>
              <a:t>State of emergency, March 2020</a:t>
            </a:r>
          </a:p>
          <a:p>
            <a:pPr marL="1485900" lvl="2" indent="-342900"/>
            <a:r>
              <a:rPr lang="en-US" sz="3200" dirty="0" smtClean="0">
                <a:latin typeface="Calibri" panose="020F0502020204030204" pitchFamily="34" charset="0"/>
                <a:cs typeface="Calibri" panose="020F0502020204030204" pitchFamily="34" charset="0"/>
              </a:rPr>
              <a:t>Five-level alert system, among the strictest in the world</a:t>
            </a:r>
          </a:p>
          <a:p>
            <a:pPr marL="1485900" lvl="2" indent="-342900"/>
            <a:r>
              <a:rPr lang="en-US" sz="3200" dirty="0" smtClean="0">
                <a:latin typeface="Calibri" panose="020F0502020204030204" pitchFamily="34" charset="0"/>
                <a:cs typeface="Calibri" panose="020F0502020204030204" pitchFamily="34" charset="0"/>
              </a:rPr>
              <a:t>Protective measures, e.g. physical distancing, face-masks, stay-at-home </a:t>
            </a:r>
            <a:r>
              <a:rPr lang="en-US" dirty="0" smtClean="0">
                <a:latin typeface="Calibri" panose="020F0502020204030204" pitchFamily="34" charset="0"/>
                <a:cs typeface="Calibri" panose="020F0502020204030204" pitchFamily="34" charset="0"/>
              </a:rPr>
              <a:t>(DoH, 2023)</a:t>
            </a:r>
          </a:p>
          <a:p>
            <a:pPr marL="569913" lvl="1" indent="-342900"/>
            <a:r>
              <a:rPr lang="en-US" sz="3200" dirty="0" smtClean="0">
                <a:latin typeface="Calibri" panose="020F0502020204030204" pitchFamily="34" charset="0"/>
                <a:cs typeface="Calibri" panose="020F0502020204030204" pitchFamily="34" charset="0"/>
              </a:rPr>
              <a:t>4.09 million positive cases</a:t>
            </a:r>
          </a:p>
          <a:p>
            <a:pPr marL="569913" lvl="1" indent="-342900"/>
            <a:r>
              <a:rPr lang="en-US" sz="3200" dirty="0" smtClean="0">
                <a:latin typeface="Calibri" panose="020F0502020204030204" pitchFamily="34" charset="0"/>
                <a:cs typeface="Calibri" panose="020F0502020204030204" pitchFamily="34" charset="0"/>
              </a:rPr>
              <a:t>102 595 deaths (population = 60.6 million)</a:t>
            </a:r>
          </a:p>
          <a:p>
            <a:pPr marL="569913" lvl="1" indent="-342900"/>
            <a:r>
              <a:rPr lang="en-US" sz="3200" dirty="0" smtClean="0">
                <a:latin typeface="Calibri" panose="020F0502020204030204" pitchFamily="34" charset="0"/>
                <a:cs typeface="Calibri" panose="020F0502020204030204" pitchFamily="34" charset="0"/>
              </a:rPr>
              <a:t>Vaccinations started in February 2021 </a:t>
            </a:r>
            <a:r>
              <a:rPr lang="en-US" sz="2000" dirty="0" smtClean="0">
                <a:latin typeface="Calibri" panose="020F0502020204030204" pitchFamily="34" charset="0"/>
                <a:cs typeface="Calibri" panose="020F0502020204030204" pitchFamily="34" charset="0"/>
              </a:rPr>
              <a:t>(SANICD, 2022)</a:t>
            </a:r>
          </a:p>
          <a:p>
            <a:pPr marL="569913" lvl="1" indent="-342900"/>
            <a:endParaRPr lang="en-US" sz="3200" dirty="0" smtClean="0">
              <a:latin typeface="Calibri" panose="020F0502020204030204" pitchFamily="34" charset="0"/>
              <a:cs typeface="Calibri" panose="020F0502020204030204" pitchFamily="34" charset="0"/>
            </a:endParaRPr>
          </a:p>
          <a:p>
            <a:pPr marL="569913" lvl="1" indent="-342900"/>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2575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02C83C-2DEB-F049-86D0-921AD06C76B8}"/>
              </a:ext>
            </a:extLst>
          </p:cNvPr>
          <p:cNvSpPr>
            <a:spLocks noGrp="1"/>
          </p:cNvSpPr>
          <p:nvPr>
            <p:ph idx="1"/>
          </p:nvPr>
        </p:nvSpPr>
        <p:spPr>
          <a:xfrm>
            <a:off x="277091" y="180109"/>
            <a:ext cx="11076709" cy="5844454"/>
          </a:xfrm>
        </p:spPr>
        <p:txBody>
          <a:bodyPr>
            <a:noAutofit/>
          </a:bodyPr>
          <a:lstStyle/>
          <a:p>
            <a:pPr marL="457200" indent="-457200">
              <a:buFont typeface="Arial" panose="020B0604020202020204" pitchFamily="34" charset="0"/>
              <a:buChar char="•"/>
            </a:pPr>
            <a:r>
              <a:rPr lang="en-US" sz="2800" b="1" dirty="0">
                <a:solidFill>
                  <a:srgbClr val="0070C0"/>
                </a:solidFill>
                <a:latin typeface="Calibri" panose="020F0502020204030204" pitchFamily="34" charset="0"/>
                <a:cs typeface="Calibri" panose="020F0502020204030204" pitchFamily="34" charset="0"/>
              </a:rPr>
              <a:t>Older persons (60+ years) particularly affected</a:t>
            </a:r>
          </a:p>
          <a:p>
            <a:pPr marL="569913" lvl="1" indent="-342900"/>
            <a:r>
              <a:rPr lang="en-US" sz="2800" b="1" dirty="0" smtClean="0">
                <a:solidFill>
                  <a:srgbClr val="C00000"/>
                </a:solidFill>
                <a:latin typeface="Calibri" panose="020F0502020204030204" pitchFamily="34" charset="0"/>
                <a:cs typeface="Calibri" panose="020F0502020204030204" pitchFamily="34" charset="0"/>
              </a:rPr>
              <a:t>Direct impact: </a:t>
            </a:r>
          </a:p>
          <a:p>
            <a:pPr marL="1485900" lvl="2" indent="-342900"/>
            <a:r>
              <a:rPr lang="en-US" sz="2800" dirty="0" smtClean="0">
                <a:latin typeface="Calibri" panose="020F0502020204030204" pitchFamily="34" charset="0"/>
                <a:cs typeface="Calibri" panose="020F0502020204030204" pitchFamily="34" charset="0"/>
              </a:rPr>
              <a:t>Physical distancing</a:t>
            </a:r>
          </a:p>
          <a:p>
            <a:pPr marL="1485900" lvl="2" indent="-342900"/>
            <a:r>
              <a:rPr lang="en-US" sz="2800" dirty="0" smtClean="0">
                <a:latin typeface="Calibri" panose="020F0502020204030204" pitchFamily="34" charset="0"/>
                <a:cs typeface="Calibri" panose="020F0502020204030204" pitchFamily="34" charset="0"/>
              </a:rPr>
              <a:t>Socio-emotional impact: irregular contact with significant others</a:t>
            </a:r>
          </a:p>
          <a:p>
            <a:pPr marL="1485900" lvl="2" indent="-342900"/>
            <a:r>
              <a:rPr lang="en-US" sz="2800" dirty="0" smtClean="0">
                <a:latin typeface="Calibri" panose="020F0502020204030204" pitchFamily="34" charset="0"/>
                <a:cs typeface="Calibri" panose="020F0502020204030204" pitchFamily="34" charset="0"/>
              </a:rPr>
              <a:t>Limited social connections (e.g. church, social groups)</a:t>
            </a:r>
          </a:p>
          <a:p>
            <a:pPr marL="1485900" lvl="2" indent="-342900"/>
            <a:r>
              <a:rPr lang="en-US" sz="2800" dirty="0" smtClean="0">
                <a:latin typeface="Calibri" panose="020F0502020204030204" pitchFamily="34" charset="0"/>
                <a:cs typeface="Calibri" panose="020F0502020204030204" pitchFamily="34" charset="0"/>
              </a:rPr>
              <a:t>Stress</a:t>
            </a:r>
          </a:p>
          <a:p>
            <a:pPr marL="1485900" lvl="2" indent="-342900"/>
            <a:r>
              <a:rPr lang="en-US" sz="2800" dirty="0" smtClean="0">
                <a:latin typeface="Calibri" panose="020F0502020204030204" pitchFamily="34" charset="0"/>
                <a:cs typeface="Calibri" panose="020F0502020204030204" pitchFamily="34" charset="0"/>
              </a:rPr>
              <a:t>Ageism – triage at ICU </a:t>
            </a:r>
            <a:r>
              <a:rPr lang="en-US" dirty="0" smtClean="0">
                <a:latin typeface="Calibri" panose="020F0502020204030204" pitchFamily="34" charset="0"/>
                <a:cs typeface="Calibri" panose="020F0502020204030204" pitchFamily="34" charset="0"/>
              </a:rPr>
              <a:t>(Erasmus, 2020)</a:t>
            </a:r>
          </a:p>
          <a:p>
            <a:pPr marL="1485900" lvl="2" indent="-342900"/>
            <a:r>
              <a:rPr lang="en-US" sz="2800" dirty="0" smtClean="0">
                <a:latin typeface="Calibri" panose="020F0502020204030204" pitchFamily="34" charset="0"/>
                <a:cs typeface="Calibri" panose="020F0502020204030204" pitchFamily="34" charset="0"/>
              </a:rPr>
              <a:t>Quality and quantity of social support</a:t>
            </a:r>
          </a:p>
          <a:p>
            <a:pPr marL="1943100" lvl="3" indent="-342900"/>
            <a:r>
              <a:rPr lang="en-US" sz="2800" dirty="0" smtClean="0">
                <a:latin typeface="Calibri" panose="020F0502020204030204" pitchFamily="34" charset="0"/>
                <a:cs typeface="Calibri" panose="020F0502020204030204" pitchFamily="34" charset="0"/>
              </a:rPr>
              <a:t>Physical and mental health </a:t>
            </a:r>
            <a:r>
              <a:rPr lang="en-US" sz="2000" dirty="0" smtClean="0">
                <a:latin typeface="Calibri" panose="020F0502020204030204" pitchFamily="34" charset="0"/>
                <a:cs typeface="Calibri" panose="020F0502020204030204" pitchFamily="34" charset="0"/>
              </a:rPr>
              <a:t>(Gorenko</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et al., 2021; Vahia</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et al., 2020)</a:t>
            </a:r>
          </a:p>
          <a:p>
            <a:pPr marL="569913" lvl="1" indent="-342900"/>
            <a:r>
              <a:rPr lang="en-US" sz="2800" b="1" dirty="0" smtClean="0">
                <a:solidFill>
                  <a:srgbClr val="C00000"/>
                </a:solidFill>
                <a:latin typeface="Calibri" panose="020F0502020204030204" pitchFamily="34" charset="0"/>
                <a:cs typeface="Calibri" panose="020F0502020204030204" pitchFamily="34" charset="0"/>
              </a:rPr>
              <a:t>Indirect impact: </a:t>
            </a:r>
          </a:p>
          <a:p>
            <a:pPr marL="1485900" lvl="2" indent="-342900"/>
            <a:r>
              <a:rPr lang="en-US" sz="2800" dirty="0" smtClean="0">
                <a:latin typeface="Calibri" panose="020F0502020204030204" pitchFamily="34" charset="0"/>
                <a:cs typeface="Calibri" panose="020F0502020204030204" pitchFamily="34" charset="0"/>
              </a:rPr>
              <a:t>Trauma via media reports</a:t>
            </a:r>
          </a:p>
          <a:p>
            <a:pPr marL="1485900" lvl="2" indent="-342900"/>
            <a:r>
              <a:rPr lang="en-US" sz="2800" dirty="0" smtClean="0">
                <a:latin typeface="Calibri" panose="020F0502020204030204" pitchFamily="34" charset="0"/>
                <a:cs typeface="Calibri" panose="020F0502020204030204" pitchFamily="34" charset="0"/>
              </a:rPr>
              <a:t>Secondary stressors, e.g. reduced income, care for </a:t>
            </a:r>
            <a:endParaRPr lang="en-US" sz="2800" dirty="0" smtClean="0">
              <a:latin typeface="Calibri" panose="020F0502020204030204" pitchFamily="34" charset="0"/>
              <a:cs typeface="Calibri" panose="020F0502020204030204" pitchFamily="34" charset="0"/>
            </a:endParaRPr>
          </a:p>
          <a:p>
            <a:pPr lvl="2" indent="0">
              <a:buNone/>
            </a:pPr>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family</a:t>
            </a:r>
            <a:r>
              <a:rPr lang="en-US" sz="2800" dirty="0" smtClean="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and grandchildren</a:t>
            </a:r>
            <a:endParaRPr lang="en-US" sz="2800" dirty="0" smtClean="0">
              <a:latin typeface="Calibri" panose="020F0502020204030204" pitchFamily="34" charset="0"/>
              <a:cs typeface="Calibri" panose="020F0502020204030204" pitchFamily="34" charset="0"/>
            </a:endParaRPr>
          </a:p>
          <a:p>
            <a:pPr marL="1485900" lvl="2" indent="-342900"/>
            <a:r>
              <a:rPr lang="en-US" sz="2800" dirty="0" smtClean="0">
                <a:latin typeface="Calibri" panose="020F0502020204030204" pitchFamily="34" charset="0"/>
                <a:cs typeface="Calibri" panose="020F0502020204030204" pitchFamily="34" charset="0"/>
              </a:rPr>
              <a:t>Not familiar with ICTs </a:t>
            </a:r>
          </a:p>
          <a:p>
            <a:pPr lvl="2" indent="0">
              <a:buNone/>
            </a:pPr>
            <a:r>
              <a:rPr lang="en-US" dirty="0" smtClean="0">
                <a:latin typeface="Calibri" panose="020F0502020204030204" pitchFamily="34" charset="0"/>
                <a:cs typeface="Calibri" panose="020F0502020204030204" pitchFamily="34" charset="0"/>
              </a:rPr>
              <a:t>(Chipps &amp; Jarvis, 2017; Garfin, 2020, Smith et al., 2020)</a:t>
            </a:r>
          </a:p>
          <a:p>
            <a:pPr>
              <a:buClr>
                <a:schemeClr val="accent2"/>
              </a:buClr>
            </a:pPr>
            <a:endParaRPr lang="en-US" sz="2800" dirty="0">
              <a:solidFill>
                <a:srgbClr val="0070C0"/>
              </a:solidFill>
              <a:latin typeface="Calibri" panose="020F0502020204030204" pitchFamily="34" charset="0"/>
              <a:cs typeface="Calibri" panose="020F0502020204030204" pitchFamily="34" charset="0"/>
            </a:endParaRPr>
          </a:p>
        </p:txBody>
      </p:sp>
      <p:sp>
        <p:nvSpPr>
          <p:cNvPr id="2" name="TextBox 1"/>
          <p:cNvSpPr txBox="1"/>
          <p:nvPr/>
        </p:nvSpPr>
        <p:spPr>
          <a:xfrm>
            <a:off x="8007928" y="180109"/>
            <a:ext cx="3671456" cy="1323439"/>
          </a:xfrm>
          <a:prstGeom prst="rect">
            <a:avLst/>
          </a:prstGeom>
          <a:noFill/>
          <a:ln>
            <a:solidFill>
              <a:schemeClr val="accent2">
                <a:lumMod val="60000"/>
                <a:lumOff val="40000"/>
              </a:schemeClr>
            </a:solidFill>
          </a:ln>
          <a:effectLst>
            <a:glow rad="101600">
              <a:schemeClr val="accent2">
                <a:satMod val="175000"/>
                <a:alpha val="40000"/>
              </a:schemeClr>
            </a:glow>
          </a:effectLst>
        </p:spPr>
        <p:txBody>
          <a:bodyPr wrap="square" rtlCol="0">
            <a:spAutoFit/>
          </a:bodyPr>
          <a:lstStyle/>
          <a:p>
            <a:pPr algn="ctr"/>
            <a:r>
              <a:rPr lang="en-ZA" sz="2000" b="1" dirty="0" smtClean="0">
                <a:latin typeface="Arial Rounded MT Bold" panose="020F0704030504030204" pitchFamily="34" charset="0"/>
              </a:rPr>
              <a:t>9.2% of population = 5.58 million older persons</a:t>
            </a:r>
          </a:p>
          <a:p>
            <a:pPr algn="ctr"/>
            <a:r>
              <a:rPr lang="en-ZA" sz="2000" b="1" dirty="0" smtClean="0">
                <a:latin typeface="Arial Rounded MT Bold" panose="020F0704030504030204" pitchFamily="34" charset="0"/>
              </a:rPr>
              <a:t>Positive cases: 569 700</a:t>
            </a:r>
          </a:p>
          <a:p>
            <a:pPr algn="ctr"/>
            <a:r>
              <a:rPr lang="en-ZA" sz="2000" b="1" dirty="0" smtClean="0">
                <a:latin typeface="Arial Rounded MT Bold" panose="020F0704030504030204" pitchFamily="34" charset="0"/>
              </a:rPr>
              <a:t>Deaths: 85 000</a:t>
            </a:r>
            <a:endParaRPr lang="en-GB" sz="2000" b="1" dirty="0">
              <a:latin typeface="Arial Rounded MT Bold" panose="020F0704030504030204" pitchFamily="34" charset="0"/>
            </a:endParaRPr>
          </a:p>
        </p:txBody>
      </p:sp>
    </p:spTree>
    <p:extLst>
      <p:ext uri="{BB962C8B-B14F-4D97-AF65-F5344CB8AC3E}">
        <p14:creationId xmlns:p14="http://schemas.microsoft.com/office/powerpoint/2010/main" val="4276177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EABB29-C55C-9C4D-8A9D-565C521DB60F}"/>
              </a:ext>
            </a:extLst>
          </p:cNvPr>
          <p:cNvSpPr>
            <a:spLocks noGrp="1"/>
          </p:cNvSpPr>
          <p:nvPr>
            <p:ph type="title"/>
          </p:nvPr>
        </p:nvSpPr>
        <p:spPr>
          <a:xfrm>
            <a:off x="554182" y="365125"/>
            <a:ext cx="10799618" cy="1325563"/>
          </a:xfrm>
        </p:spPr>
        <p:txBody>
          <a:bodyPr>
            <a:normAutofit/>
          </a:bodyPr>
          <a:lstStyle/>
          <a:p>
            <a:pPr algn="ctr"/>
            <a:r>
              <a:rPr lang="en-US" sz="6000" dirty="0" smtClean="0">
                <a:solidFill>
                  <a:srgbClr val="C00000"/>
                </a:solidFill>
                <a:latin typeface="Calibri" panose="020F0502020204030204" pitchFamily="34" charset="0"/>
                <a:cs typeface="Calibri" panose="020F0502020204030204" pitchFamily="34" charset="0"/>
              </a:rPr>
              <a:t>Lacuna</a:t>
            </a:r>
            <a:endParaRPr lang="en-US" sz="6000" dirty="0">
              <a:solidFill>
                <a:srgbClr val="C0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F02C83C-2DEB-F049-86D0-921AD06C76B8}"/>
              </a:ext>
            </a:extLst>
          </p:cNvPr>
          <p:cNvSpPr>
            <a:spLocks noGrp="1"/>
          </p:cNvSpPr>
          <p:nvPr>
            <p:ph idx="1"/>
          </p:nvPr>
        </p:nvSpPr>
        <p:spPr>
          <a:xfrm>
            <a:off x="498763" y="1729076"/>
            <a:ext cx="11346873" cy="4351338"/>
          </a:xfrm>
        </p:spPr>
        <p:txBody>
          <a:bodyPr>
            <a:noAutofit/>
          </a:bodyPr>
          <a:lstStyle/>
          <a:p>
            <a:pPr marL="342900" indent="-342900">
              <a:buClr>
                <a:schemeClr val="accent2"/>
              </a:buClr>
              <a:buFont typeface="Arial" panose="020B0604020202020204" pitchFamily="34" charset="0"/>
              <a:buChar char="•"/>
            </a:pPr>
            <a:r>
              <a:rPr lang="en-US" sz="3200" dirty="0" smtClean="0">
                <a:latin typeface="Calibri" panose="020F0502020204030204" pitchFamily="34" charset="0"/>
                <a:cs typeface="Calibri" panose="020F0502020204030204" pitchFamily="34" charset="0"/>
              </a:rPr>
              <a:t>South Africa = collectivist society</a:t>
            </a:r>
          </a:p>
          <a:p>
            <a:pPr marL="569913" lvl="1" indent="-342900"/>
            <a:r>
              <a:rPr lang="en-US" sz="3200" dirty="0" smtClean="0">
                <a:solidFill>
                  <a:srgbClr val="C00000"/>
                </a:solidFill>
                <a:latin typeface="Calibri" panose="020F0502020204030204" pitchFamily="34" charset="0"/>
                <a:cs typeface="Calibri" panose="020F0502020204030204" pitchFamily="34" charset="0"/>
              </a:rPr>
              <a:t>“</a:t>
            </a:r>
            <a:r>
              <a:rPr lang="en-US" sz="3200" i="1" dirty="0" smtClean="0">
                <a:solidFill>
                  <a:srgbClr val="C00000"/>
                </a:solidFill>
                <a:latin typeface="Calibri" panose="020F0502020204030204" pitchFamily="34" charset="0"/>
                <a:cs typeface="Calibri" panose="020F0502020204030204" pitchFamily="34" charset="0"/>
              </a:rPr>
              <a:t>Flock together</a:t>
            </a:r>
            <a:r>
              <a:rPr lang="en-US" sz="3200" dirty="0" smtClean="0">
                <a:solidFill>
                  <a:srgbClr val="C00000"/>
                </a:solidFill>
                <a:latin typeface="Calibri" panose="020F0502020204030204" pitchFamily="34" charset="0"/>
                <a:cs typeface="Calibri" panose="020F0502020204030204" pitchFamily="34" charset="0"/>
              </a:rPr>
              <a:t>”</a:t>
            </a:r>
            <a:r>
              <a:rPr lang="en-US" sz="3200" dirty="0" smtClean="0">
                <a:latin typeface="Calibri" panose="020F0502020204030204" pitchFamily="34" charset="0"/>
                <a:cs typeface="Calibri" panose="020F0502020204030204" pitchFamily="34" charset="0"/>
              </a:rPr>
              <a:t> during times of distress </a:t>
            </a:r>
            <a:r>
              <a:rPr lang="en-US" sz="2000" dirty="0" smtClean="0">
                <a:latin typeface="Calibri" panose="020F0502020204030204" pitchFamily="34" charset="0"/>
                <a:cs typeface="Calibri" panose="020F0502020204030204" pitchFamily="34" charset="0"/>
              </a:rPr>
              <a:t>(Ebersöhn, 2019)</a:t>
            </a:r>
          </a:p>
          <a:p>
            <a:pPr marL="569913" lvl="1" indent="-342900"/>
            <a:r>
              <a:rPr lang="en-US" sz="3200" dirty="0" smtClean="0">
                <a:latin typeface="Calibri" panose="020F0502020204030204" pitchFamily="34" charset="0"/>
                <a:cs typeface="Calibri" panose="020F0502020204030204" pitchFamily="34" charset="0"/>
              </a:rPr>
              <a:t>Social support </a:t>
            </a:r>
            <a:r>
              <a:rPr lang="en-US" sz="3200" dirty="0" smtClean="0">
                <a:latin typeface="Calibri" panose="020F0502020204030204" pitchFamily="34" charset="0"/>
                <a:cs typeface="Calibri" panose="020F0502020204030204" pitchFamily="34" charset="0"/>
                <a:sym typeface="Wingdings" panose="05000000000000000000" pitchFamily="2" charset="2"/>
              </a:rPr>
              <a:t> important protective factor </a:t>
            </a:r>
            <a:r>
              <a:rPr lang="en-US" sz="2000" dirty="0" smtClean="0">
                <a:latin typeface="Calibri" panose="020F0502020204030204" pitchFamily="34" charset="0"/>
                <a:cs typeface="Calibri" panose="020F0502020204030204" pitchFamily="34" charset="0"/>
                <a:sym typeface="Wingdings" panose="05000000000000000000" pitchFamily="2" charset="2"/>
              </a:rPr>
              <a:t>(Fuller et al., 2021)</a:t>
            </a:r>
          </a:p>
          <a:p>
            <a:pPr marL="342900" indent="-342900">
              <a:buFont typeface="Arial" panose="020B0604020202020204" pitchFamily="34" charset="0"/>
              <a:buChar char="•"/>
            </a:pPr>
            <a:r>
              <a:rPr lang="en-US" sz="4000" b="1" dirty="0" smtClean="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study focused on social support among SA older persons during COVID-19</a:t>
            </a:r>
          </a:p>
          <a:p>
            <a:pPr marL="569913" lvl="1" indent="-342900"/>
            <a:r>
              <a:rPr lang="en-US" sz="3200" dirty="0" smtClean="0">
                <a:latin typeface="Calibri" panose="020F0502020204030204" pitchFamily="34" charset="0"/>
                <a:cs typeface="Calibri" panose="020F0502020204030204" pitchFamily="34" charset="0"/>
              </a:rPr>
              <a:t>Risk and protective factors related to social support?</a:t>
            </a:r>
          </a:p>
          <a:p>
            <a:pPr marL="569913" lvl="1" indent="-342900"/>
            <a:r>
              <a:rPr lang="en-US" sz="3200" dirty="0" smtClean="0">
                <a:latin typeface="Calibri" panose="020F0502020204030204" pitchFamily="34" charset="0"/>
                <a:cs typeface="Calibri" panose="020F0502020204030204" pitchFamily="34" charset="0"/>
              </a:rPr>
              <a:t>Implications for gerontological social services?</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1764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0FB523-3A49-B347-B587-552831451BFC}"/>
              </a:ext>
            </a:extLst>
          </p:cNvPr>
          <p:cNvSpPr/>
          <p:nvPr/>
        </p:nvSpPr>
        <p:spPr>
          <a:xfrm>
            <a:off x="6979920" y="-7620"/>
            <a:ext cx="5219700" cy="6874498"/>
          </a:xfrm>
          <a:prstGeom prst="rect">
            <a:avLst/>
          </a:prstGeom>
          <a:blipFill>
            <a:blip r:embed="rId2" cstate="screen">
              <a:extLst>
                <a:ext uri="{28A0092B-C50C-407E-A947-70E740481C1C}">
                  <a14:useLocalDpi xmlns:a14="http://schemas.microsoft.com/office/drawing/2010/main"/>
                </a:ext>
              </a:extLst>
            </a:blip>
            <a:srcRect/>
            <a:stretch>
              <a:fillRect l="-16934" r="-147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1540A880-B9BF-3D4C-A80F-671F0B665A93}"/>
              </a:ext>
            </a:extLst>
          </p:cNvPr>
          <p:cNvSpPr txBox="1">
            <a:spLocks/>
          </p:cNvSpPr>
          <p:nvPr/>
        </p:nvSpPr>
        <p:spPr>
          <a:xfrm>
            <a:off x="235527" y="249382"/>
            <a:ext cx="6539346" cy="6303818"/>
          </a:xfrm>
          <a:prstGeom prst="rect">
            <a:avLst/>
          </a:prstGeom>
        </p:spPr>
        <p:txBody>
          <a:bodyPr>
            <a:normAutofit fontScale="85000" lnSpcReduction="20000"/>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pPr algn="l"/>
            <a:r>
              <a:rPr lang="en-US" dirty="0" smtClean="0">
                <a:solidFill>
                  <a:srgbClr val="FFFF00"/>
                </a:solidFill>
                <a:latin typeface="Calibri" panose="020F0502020204030204" pitchFamily="34" charset="0"/>
                <a:cs typeface="Calibri" panose="020F0502020204030204" pitchFamily="34" charset="0"/>
              </a:rPr>
              <a:t>Theoretical framework:</a:t>
            </a:r>
          </a:p>
          <a:p>
            <a:pPr algn="l"/>
            <a:endParaRPr lang="en-US" dirty="0" smtClean="0">
              <a:solidFill>
                <a:srgbClr val="FFFF00"/>
              </a:solidFill>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en-US" sz="3200" dirty="0" smtClean="0">
                <a:solidFill>
                  <a:srgbClr val="99FF66"/>
                </a:solidFill>
                <a:latin typeface="Calibri" panose="020F0502020204030204" pitchFamily="34" charset="0"/>
                <a:cs typeface="Calibri" panose="020F0502020204030204" pitchFamily="34" charset="0"/>
              </a:rPr>
              <a:t>Developmental social welfare:</a:t>
            </a:r>
          </a:p>
          <a:p>
            <a:pPr marL="1028700" lvl="1" indent="-571500">
              <a:buFont typeface="Arial" panose="020B0604020202020204" pitchFamily="34" charset="0"/>
              <a:buChar char="•"/>
            </a:pPr>
            <a:r>
              <a:rPr lang="en-US" sz="3200" dirty="0" smtClean="0">
                <a:solidFill>
                  <a:schemeClr val="bg1"/>
                </a:solidFill>
                <a:latin typeface="Calibri" panose="020F0502020204030204" pitchFamily="34" charset="0"/>
                <a:cs typeface="Calibri" panose="020F0502020204030204" pitchFamily="34" charset="0"/>
              </a:rPr>
              <a:t>White Paper for Social Welfare </a:t>
            </a:r>
            <a:r>
              <a:rPr lang="en-US" sz="2200" dirty="0" smtClean="0">
                <a:solidFill>
                  <a:schemeClr val="bg1"/>
                </a:solidFill>
                <a:latin typeface="Calibri" panose="020F0502020204030204" pitchFamily="34" charset="0"/>
                <a:cs typeface="Calibri" panose="020F0502020204030204" pitchFamily="34" charset="0"/>
              </a:rPr>
              <a:t>(1997)</a:t>
            </a:r>
          </a:p>
          <a:p>
            <a:pPr marL="1028700" lvl="1" indent="-571500">
              <a:buFont typeface="Arial" panose="020B0604020202020204" pitchFamily="34" charset="0"/>
              <a:buChar char="•"/>
            </a:pPr>
            <a:endParaRPr lang="en-US" sz="2200" b="0" dirty="0" smtClean="0">
              <a:solidFill>
                <a:schemeClr val="bg1"/>
              </a:solidFill>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en-US" sz="3200" dirty="0" smtClean="0">
                <a:solidFill>
                  <a:srgbClr val="99FF66"/>
                </a:solidFill>
                <a:latin typeface="Calibri" panose="020F0502020204030204" pitchFamily="34" charset="0"/>
                <a:cs typeface="Calibri" panose="020F0502020204030204" pitchFamily="34" charset="0"/>
              </a:rPr>
              <a:t>Resilience theory:</a:t>
            </a:r>
            <a:r>
              <a:rPr lang="en-US" sz="3200" dirty="0" smtClean="0">
                <a:solidFill>
                  <a:schemeClr val="bg1"/>
                </a:solidFill>
                <a:latin typeface="Calibri" panose="020F0502020204030204" pitchFamily="34" charset="0"/>
                <a:cs typeface="Calibri" panose="020F0502020204030204" pitchFamily="34" charset="0"/>
              </a:rPr>
              <a:t> </a:t>
            </a:r>
            <a:r>
              <a:rPr lang="en-US" sz="3200" b="0" dirty="0" smtClean="0">
                <a:solidFill>
                  <a:schemeClr val="bg1"/>
                </a:solidFill>
                <a:latin typeface="Calibri" panose="020F0502020204030204" pitchFamily="34" charset="0"/>
                <a:cs typeface="Calibri" panose="020F0502020204030204" pitchFamily="34" charset="0"/>
              </a:rPr>
              <a:t>socio-ecological perspective on resilience</a:t>
            </a:r>
          </a:p>
          <a:p>
            <a:pPr marL="571500" indent="-571500" algn="l">
              <a:buFont typeface="Arial" panose="020B0604020202020204" pitchFamily="34" charset="0"/>
              <a:buChar char="•"/>
            </a:pPr>
            <a:endParaRPr lang="en-US" sz="3200" b="0" dirty="0" smtClean="0">
              <a:solidFill>
                <a:schemeClr val="bg1"/>
              </a:solidFill>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en-US" sz="3200" b="0" dirty="0">
                <a:solidFill>
                  <a:schemeClr val="bg1"/>
                </a:solidFill>
                <a:latin typeface="Calibri" panose="020F0502020204030204" pitchFamily="34" charset="0"/>
                <a:cs typeface="Calibri" panose="020F0502020204030204" pitchFamily="34" charset="0"/>
              </a:rPr>
              <a:t>BPSS being in interaction with social and physical </a:t>
            </a:r>
            <a:r>
              <a:rPr lang="en-US" sz="3200" b="0" dirty="0" smtClean="0">
                <a:solidFill>
                  <a:schemeClr val="bg1"/>
                </a:solidFill>
                <a:latin typeface="Calibri" panose="020F0502020204030204" pitchFamily="34" charset="0"/>
                <a:cs typeface="Calibri" panose="020F0502020204030204" pitchFamily="34" charset="0"/>
              </a:rPr>
              <a:t>environment</a:t>
            </a:r>
          </a:p>
          <a:p>
            <a:pPr marL="571500" indent="-571500" algn="l">
              <a:buFont typeface="Arial" panose="020B0604020202020204" pitchFamily="34" charset="0"/>
              <a:buChar char="•"/>
            </a:pPr>
            <a:endParaRPr lang="en-US" sz="3200" b="0" dirty="0" smtClean="0">
              <a:solidFill>
                <a:schemeClr val="bg1"/>
              </a:solidFill>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en-US" sz="3200" b="0" dirty="0" smtClean="0">
                <a:solidFill>
                  <a:schemeClr val="bg1"/>
                </a:solidFill>
                <a:latin typeface="Calibri" panose="020F0502020204030204" pitchFamily="34" charset="0"/>
                <a:cs typeface="Calibri" panose="020F0502020204030204" pitchFamily="34" charset="0"/>
                <a:sym typeface="Wingdings" panose="05000000000000000000" pitchFamily="2" charset="2"/>
              </a:rPr>
              <a:t>PPFPs: Abilities, internal and external promotive and protective factors (e.g. social support, contact with others, physical and mental health)</a:t>
            </a:r>
          </a:p>
          <a:p>
            <a:pPr marL="571500" indent="-571500" algn="l">
              <a:buFont typeface="Arial" panose="020B0604020202020204" pitchFamily="34" charset="0"/>
              <a:buChar char="•"/>
            </a:pPr>
            <a:endParaRPr lang="en-US" sz="3200" b="0" dirty="0" smtClean="0">
              <a:solidFill>
                <a:schemeClr val="bg1"/>
              </a:solidFill>
              <a:latin typeface="Calibri" panose="020F0502020204030204" pitchFamily="34" charset="0"/>
              <a:cs typeface="Calibri" panose="020F0502020204030204" pitchFamily="34" charset="0"/>
              <a:sym typeface="Wingdings" panose="05000000000000000000" pitchFamily="2" charset="2"/>
            </a:endParaRPr>
          </a:p>
          <a:p>
            <a:pPr marL="571500" indent="-571500" algn="l">
              <a:buFont typeface="Arial" panose="020B0604020202020204" pitchFamily="34" charset="0"/>
              <a:buChar char="•"/>
            </a:pPr>
            <a:r>
              <a:rPr lang="en-US" sz="3200" b="0" dirty="0">
                <a:solidFill>
                  <a:schemeClr val="bg1"/>
                </a:solidFill>
                <a:latin typeface="Calibri" panose="020F0502020204030204" pitchFamily="34" charset="0"/>
                <a:cs typeface="Calibri" panose="020F0502020204030204" pitchFamily="34" charset="0"/>
                <a:sym typeface="Wingdings" panose="05000000000000000000" pitchFamily="2" charset="2"/>
              </a:rPr>
              <a:t>Gerontological social services  mediating </a:t>
            </a:r>
            <a:r>
              <a:rPr lang="en-US" sz="3200" b="0" dirty="0" smtClean="0">
                <a:solidFill>
                  <a:schemeClr val="bg1"/>
                </a:solidFill>
                <a:latin typeface="Calibri" panose="020F0502020204030204" pitchFamily="34" charset="0"/>
                <a:cs typeface="Calibri" panose="020F0502020204030204" pitchFamily="34" charset="0"/>
                <a:sym typeface="Wingdings" panose="05000000000000000000" pitchFamily="2" charset="2"/>
              </a:rPr>
              <a:t>processes enabling older persons towards better-than-expected outcomes</a:t>
            </a:r>
          </a:p>
          <a:p>
            <a:pPr marL="571500" indent="-571500" algn="l">
              <a:buFont typeface="Arial" panose="020B0604020202020204" pitchFamily="34" charset="0"/>
              <a:buChar char="•"/>
            </a:pPr>
            <a:endParaRPr lang="en-US" b="0" dirty="0" smtClean="0">
              <a:solidFill>
                <a:srgbClr val="FFFF00"/>
              </a:solidFill>
              <a:latin typeface="Calibri" panose="020F0502020204030204" pitchFamily="34" charset="0"/>
              <a:cs typeface="Calibri" panose="020F0502020204030204" pitchFamily="34" charset="0"/>
            </a:endParaRPr>
          </a:p>
          <a:p>
            <a:pPr marL="1028700" lvl="1" indent="-571500">
              <a:buFont typeface="Arial" panose="020B0604020202020204" pitchFamily="34" charset="0"/>
              <a:buChar char="•"/>
            </a:pPr>
            <a:endParaRPr lang="en-US" dirty="0">
              <a:solidFill>
                <a:srgbClr val="FFFF00"/>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49F883A4-4E0E-4E30-94E5-BC706AD3F09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656044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0FB523-3A49-B347-B587-552831451BFC}"/>
              </a:ext>
            </a:extLst>
          </p:cNvPr>
          <p:cNvSpPr/>
          <p:nvPr/>
        </p:nvSpPr>
        <p:spPr>
          <a:xfrm>
            <a:off x="-7620" y="3429000"/>
            <a:ext cx="12207240" cy="3437546"/>
          </a:xfrm>
          <a:prstGeom prst="rect">
            <a:avLst/>
          </a:prstGeom>
          <a:blipFill>
            <a:blip r:embed="rId2" cstate="screen">
              <a:extLst>
                <a:ext uri="{28A0092B-C50C-407E-A947-70E740481C1C}">
                  <a14:useLocalDpi xmlns:a14="http://schemas.microsoft.com/office/drawing/2010/main"/>
                </a:ext>
              </a:extLst>
            </a:blip>
            <a:srcRect/>
            <a:stretch>
              <a:fillRect t="-77867" b="-592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B380829-A46E-8845-9A22-8534C7551963}"/>
              </a:ext>
            </a:extLst>
          </p:cNvPr>
          <p:cNvSpPr txBox="1">
            <a:spLocks/>
          </p:cNvSpPr>
          <p:nvPr/>
        </p:nvSpPr>
        <p:spPr>
          <a:xfrm>
            <a:off x="0" y="865188"/>
            <a:ext cx="12192000" cy="1949450"/>
          </a:xfrm>
          <a:prstGeom prst="rect">
            <a:avLst/>
          </a:prstGeom>
        </p:spPr>
        <p:txBody>
          <a:bodyPr>
            <a:norm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r>
              <a:rPr lang="en-US" sz="8000" dirty="0" smtClean="0">
                <a:latin typeface="Calibri" panose="020F0502020204030204" pitchFamily="34" charset="0"/>
                <a:cs typeface="Calibri" panose="020F0502020204030204" pitchFamily="34" charset="0"/>
              </a:rPr>
              <a:t>RESEARCH QUESTIONS</a:t>
            </a:r>
          </a:p>
        </p:txBody>
      </p:sp>
      <p:pic>
        <p:nvPicPr>
          <p:cNvPr id="10" name="Picture 9">
            <a:extLst>
              <a:ext uri="{FF2B5EF4-FFF2-40B4-BE49-F238E27FC236}">
                <a16:creationId xmlns:a16="http://schemas.microsoft.com/office/drawing/2014/main" id="{A8D679B4-6435-4ECF-BD4A-CAB8212E14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3757624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0FB523-3A49-B347-B587-552831451BFC}"/>
              </a:ext>
            </a:extLst>
          </p:cNvPr>
          <p:cNvSpPr/>
          <p:nvPr/>
        </p:nvSpPr>
        <p:spPr>
          <a:xfrm>
            <a:off x="6979920" y="-7620"/>
            <a:ext cx="5219700" cy="6874498"/>
          </a:xfrm>
          <a:prstGeom prst="rect">
            <a:avLst/>
          </a:prstGeom>
          <a:blipFill>
            <a:blip r:embed="rId2" cstate="screen">
              <a:extLst>
                <a:ext uri="{28A0092B-C50C-407E-A947-70E740481C1C}">
                  <a14:useLocalDpi xmlns:a14="http://schemas.microsoft.com/office/drawing/2010/main"/>
                </a:ext>
              </a:extLst>
            </a:blip>
            <a:srcRect/>
            <a:stretch>
              <a:fillRect l="-16934" r="-147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1540A880-B9BF-3D4C-A80F-671F0B665A93}"/>
              </a:ext>
            </a:extLst>
          </p:cNvPr>
          <p:cNvSpPr txBox="1">
            <a:spLocks/>
          </p:cNvSpPr>
          <p:nvPr/>
        </p:nvSpPr>
        <p:spPr>
          <a:xfrm>
            <a:off x="182880" y="180109"/>
            <a:ext cx="6481156" cy="6414655"/>
          </a:xfrm>
          <a:prstGeom prst="rect">
            <a:avLst/>
          </a:prstGeom>
        </p:spPr>
        <p:txBody>
          <a:bodyPr>
            <a:no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pPr marL="342900" indent="-342900" algn="l">
              <a:buFont typeface="Arial" panose="020B0604020202020204" pitchFamily="34" charset="0"/>
              <a:buChar char="•"/>
            </a:pPr>
            <a:r>
              <a:rPr lang="en-US" sz="2600" dirty="0" smtClean="0">
                <a:solidFill>
                  <a:schemeClr val="accent1">
                    <a:lumMod val="20000"/>
                    <a:lumOff val="80000"/>
                  </a:schemeClr>
                </a:solidFill>
                <a:latin typeface="Calibri" panose="020F0502020204030204" pitchFamily="34" charset="0"/>
                <a:cs typeface="Calibri" panose="020F0502020204030204" pitchFamily="34" charset="0"/>
              </a:rPr>
              <a:t>What </a:t>
            </a:r>
            <a:r>
              <a:rPr lang="en-US" sz="2600" dirty="0">
                <a:solidFill>
                  <a:schemeClr val="accent1">
                    <a:lumMod val="20000"/>
                    <a:lumOff val="80000"/>
                  </a:schemeClr>
                </a:solidFill>
                <a:latin typeface="Calibri" panose="020F0502020204030204" pitchFamily="34" charset="0"/>
                <a:cs typeface="Calibri" panose="020F0502020204030204" pitchFamily="34" charset="0"/>
              </a:rPr>
              <a:t>is the </a:t>
            </a:r>
            <a:r>
              <a:rPr lang="en-US" sz="2600" dirty="0">
                <a:solidFill>
                  <a:srgbClr val="FFFF00"/>
                </a:solidFill>
                <a:latin typeface="Calibri" panose="020F0502020204030204" pitchFamily="34" charset="0"/>
                <a:cs typeface="Calibri" panose="020F0502020204030204" pitchFamily="34" charset="0"/>
              </a:rPr>
              <a:t>self-reported level of social support</a:t>
            </a:r>
            <a:r>
              <a:rPr lang="en-US" sz="2600" dirty="0">
                <a:solidFill>
                  <a:schemeClr val="accent1">
                    <a:lumMod val="20000"/>
                    <a:lumOff val="80000"/>
                  </a:schemeClr>
                </a:solidFill>
                <a:latin typeface="Calibri" panose="020F0502020204030204" pitchFamily="34" charset="0"/>
                <a:cs typeface="Calibri" panose="020F0502020204030204" pitchFamily="34" charset="0"/>
              </a:rPr>
              <a:t> (emotional/informational; tangible; affectionate; positive social interaction; overall social support) pre- and during COVID-19? </a:t>
            </a:r>
            <a:endParaRPr lang="en-US" sz="2600" dirty="0" smtClean="0">
              <a:solidFill>
                <a:schemeClr val="accent1">
                  <a:lumMod val="20000"/>
                  <a:lumOff val="80000"/>
                </a:schemeClr>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sz="2600" dirty="0">
              <a:solidFill>
                <a:schemeClr val="accent1">
                  <a:lumMod val="20000"/>
                  <a:lumOff val="80000"/>
                </a:schemeClr>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600" dirty="0" smtClean="0">
                <a:solidFill>
                  <a:schemeClr val="accent1">
                    <a:lumMod val="20000"/>
                    <a:lumOff val="80000"/>
                  </a:schemeClr>
                </a:solidFill>
                <a:latin typeface="Calibri" panose="020F0502020204030204" pitchFamily="34" charset="0"/>
                <a:cs typeface="Calibri" panose="020F0502020204030204" pitchFamily="34" charset="0"/>
              </a:rPr>
              <a:t>Is </a:t>
            </a:r>
            <a:r>
              <a:rPr lang="en-US" sz="2600" dirty="0">
                <a:solidFill>
                  <a:schemeClr val="accent1">
                    <a:lumMod val="20000"/>
                    <a:lumOff val="80000"/>
                  </a:schemeClr>
                </a:solidFill>
                <a:latin typeface="Calibri" panose="020F0502020204030204" pitchFamily="34" charset="0"/>
                <a:cs typeface="Calibri" panose="020F0502020204030204" pitchFamily="34" charset="0"/>
              </a:rPr>
              <a:t>there a </a:t>
            </a:r>
            <a:r>
              <a:rPr lang="en-US" sz="2600" dirty="0">
                <a:solidFill>
                  <a:srgbClr val="FFFF00"/>
                </a:solidFill>
                <a:latin typeface="Calibri" panose="020F0502020204030204" pitchFamily="34" charset="0"/>
                <a:cs typeface="Calibri" panose="020F0502020204030204" pitchFamily="34" charset="0"/>
              </a:rPr>
              <a:t>statistically significant difference </a:t>
            </a:r>
            <a:r>
              <a:rPr lang="en-US" sz="2600" dirty="0">
                <a:solidFill>
                  <a:schemeClr val="accent1">
                    <a:lumMod val="20000"/>
                    <a:lumOff val="80000"/>
                  </a:schemeClr>
                </a:solidFill>
                <a:latin typeface="Calibri" panose="020F0502020204030204" pitchFamily="34" charset="0"/>
                <a:cs typeface="Calibri" panose="020F0502020204030204" pitchFamily="34" charset="0"/>
              </a:rPr>
              <a:t>in self-reported social support pre- to during COVID-19</a:t>
            </a:r>
            <a:r>
              <a:rPr lang="en-US" sz="2600" dirty="0" smtClean="0">
                <a:solidFill>
                  <a:schemeClr val="accent1">
                    <a:lumMod val="20000"/>
                    <a:lumOff val="80000"/>
                  </a:schemeClr>
                </a:solidFill>
                <a:latin typeface="Calibri" panose="020F0502020204030204" pitchFamily="34" charset="0"/>
                <a:cs typeface="Calibri" panose="020F0502020204030204" pitchFamily="34" charset="0"/>
              </a:rPr>
              <a:t>?</a:t>
            </a:r>
          </a:p>
          <a:p>
            <a:pPr marL="342900" indent="-342900" algn="l">
              <a:buFont typeface="Arial" panose="020B0604020202020204" pitchFamily="34" charset="0"/>
              <a:buChar char="•"/>
            </a:pPr>
            <a:endParaRPr lang="en-US" sz="2600" dirty="0">
              <a:solidFill>
                <a:schemeClr val="accent1">
                  <a:lumMod val="20000"/>
                  <a:lumOff val="80000"/>
                </a:schemeClr>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600" dirty="0" smtClean="0">
                <a:solidFill>
                  <a:schemeClr val="accent1">
                    <a:lumMod val="20000"/>
                    <a:lumOff val="80000"/>
                  </a:schemeClr>
                </a:solidFill>
                <a:latin typeface="Calibri" panose="020F0502020204030204" pitchFamily="34" charset="0"/>
                <a:cs typeface="Calibri" panose="020F0502020204030204" pitchFamily="34" charset="0"/>
              </a:rPr>
              <a:t>To </a:t>
            </a:r>
            <a:r>
              <a:rPr lang="en-US" sz="2600" dirty="0">
                <a:solidFill>
                  <a:schemeClr val="accent1">
                    <a:lumMod val="20000"/>
                    <a:lumOff val="80000"/>
                  </a:schemeClr>
                </a:solidFill>
                <a:latin typeface="Calibri" panose="020F0502020204030204" pitchFamily="34" charset="0"/>
                <a:cs typeface="Calibri" panose="020F0502020204030204" pitchFamily="34" charset="0"/>
              </a:rPr>
              <a:t>what extent do different types of social contact, the number of close friends/relatives, physical health, mental health, and socio-demographics </a:t>
            </a:r>
            <a:r>
              <a:rPr lang="en-US" sz="2600" dirty="0">
                <a:solidFill>
                  <a:srgbClr val="FFFF00"/>
                </a:solidFill>
                <a:latin typeface="Calibri" panose="020F0502020204030204" pitchFamily="34" charset="0"/>
                <a:cs typeface="Calibri" panose="020F0502020204030204" pitchFamily="34" charset="0"/>
              </a:rPr>
              <a:t>contribute to</a:t>
            </a:r>
            <a:r>
              <a:rPr lang="en-US" sz="2600" dirty="0">
                <a:solidFill>
                  <a:schemeClr val="accent1">
                    <a:lumMod val="20000"/>
                    <a:lumOff val="80000"/>
                  </a:schemeClr>
                </a:solidFill>
                <a:latin typeface="Calibri" panose="020F0502020204030204" pitchFamily="34" charset="0"/>
                <a:cs typeface="Calibri" panose="020F0502020204030204" pitchFamily="34" charset="0"/>
              </a:rPr>
              <a:t> (a) emotional/informational support; (b) tangible support; (c) affectionate support; (d) positive social interaction; and (e) overall social support during COVID-19?</a:t>
            </a:r>
          </a:p>
          <a:p>
            <a:pPr algn="l"/>
            <a:endParaRPr lang="en-US" sz="2600" dirty="0">
              <a:solidFill>
                <a:schemeClr val="accent1">
                  <a:lumMod val="20000"/>
                  <a:lumOff val="80000"/>
                </a:schemeClr>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49F883A4-4E0E-4E30-94E5-BC706AD3F09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282127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0FB523-3A49-B347-B587-552831451BFC}"/>
              </a:ext>
            </a:extLst>
          </p:cNvPr>
          <p:cNvSpPr/>
          <p:nvPr/>
        </p:nvSpPr>
        <p:spPr>
          <a:xfrm>
            <a:off x="-7620" y="3429000"/>
            <a:ext cx="12207240" cy="3437546"/>
          </a:xfrm>
          <a:prstGeom prst="rect">
            <a:avLst/>
          </a:prstGeom>
          <a:blipFill>
            <a:blip r:embed="rId2" cstate="screen">
              <a:extLst>
                <a:ext uri="{28A0092B-C50C-407E-A947-70E740481C1C}">
                  <a14:useLocalDpi xmlns:a14="http://schemas.microsoft.com/office/drawing/2010/main"/>
                </a:ext>
              </a:extLst>
            </a:blip>
            <a:srcRect/>
            <a:stretch>
              <a:fillRect t="-77867" b="-592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B380829-A46E-8845-9A22-8534C7551963}"/>
              </a:ext>
            </a:extLst>
          </p:cNvPr>
          <p:cNvSpPr txBox="1">
            <a:spLocks/>
          </p:cNvSpPr>
          <p:nvPr/>
        </p:nvSpPr>
        <p:spPr>
          <a:xfrm>
            <a:off x="0" y="865188"/>
            <a:ext cx="12192000" cy="1949450"/>
          </a:xfrm>
          <a:prstGeom prst="rect">
            <a:avLst/>
          </a:prstGeom>
        </p:spPr>
        <p:txBody>
          <a:bodyPr>
            <a:norm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r>
              <a:rPr lang="en-US" sz="8000" dirty="0" smtClean="0">
                <a:latin typeface="Calibri" panose="020F0502020204030204" pitchFamily="34" charset="0"/>
                <a:cs typeface="Calibri" panose="020F0502020204030204" pitchFamily="34" charset="0"/>
              </a:rPr>
              <a:t>RESEARCH METHODS</a:t>
            </a:r>
            <a:endParaRPr lang="en-US" sz="800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A8D679B4-6435-4ECF-BD4A-CAB8212E14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481715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
      <a:dk1>
        <a:srgbClr val="000000"/>
      </a:dk1>
      <a:lt1>
        <a:sysClr val="window" lastClr="FFFFFF"/>
      </a:lt1>
      <a:dk2>
        <a:srgbClr val="005BAA"/>
      </a:dk2>
      <a:lt2>
        <a:srgbClr val="FFFFFF"/>
      </a:lt2>
      <a:accent1>
        <a:srgbClr val="005BAA"/>
      </a:accent1>
      <a:accent2>
        <a:srgbClr val="D71C33"/>
      </a:accent2>
      <a:accent3>
        <a:srgbClr val="C48B3B"/>
      </a:accent3>
      <a:accent4>
        <a:srgbClr val="5C5C61"/>
      </a:accent4>
      <a:accent5>
        <a:srgbClr val="A19C9B"/>
      </a:accent5>
      <a:accent6>
        <a:srgbClr val="D7D2D1"/>
      </a:accent6>
      <a:hlink>
        <a:srgbClr val="005BAA"/>
      </a:hlink>
      <a:folHlink>
        <a:srgbClr val="D71C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TotalTime>
  <Words>1631</Words>
  <Application>Microsoft Office PowerPoint</Application>
  <PresentationFormat>Widescreen</PresentationFormat>
  <Paragraphs>154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Rounded MT Bold</vt:lpstr>
      <vt:lpstr>Calibri</vt:lpstr>
      <vt:lpstr>Times New Roman</vt:lpstr>
      <vt:lpstr>Wingdings</vt:lpstr>
      <vt:lpstr>Office Theme</vt:lpstr>
      <vt:lpstr>PowerPoint Presentation</vt:lpstr>
      <vt:lpstr>PowerPoint Presentation</vt:lpstr>
      <vt:lpstr>BRIEF INTRODUCTION</vt:lpstr>
      <vt:lpstr>PowerPoint Presentation</vt:lpstr>
      <vt:lpstr>Lacuna</vt:lpstr>
      <vt:lpstr>PowerPoint Presentation</vt:lpstr>
      <vt:lpstr>PowerPoint Presentation</vt:lpstr>
      <vt:lpstr>PowerPoint Presentation</vt:lpstr>
      <vt:lpstr>PowerPoint Presentation</vt:lpstr>
      <vt:lpstr>PowerPoint Presentation</vt:lpstr>
      <vt:lpstr>PowerPoint Presentation</vt:lpstr>
      <vt:lpstr>Profile of respondents</vt:lpstr>
      <vt:lpstr>Health, exposure to and social contacts during COVID-19 (N = 118) </vt:lpstr>
      <vt:lpstr>Social support pre- and during COVID-19  (N = 118)</vt:lpstr>
      <vt:lpstr>Risk and protective factors contributing to social support</vt:lpstr>
      <vt:lpstr>PowerPoint Presentation</vt:lpstr>
      <vt:lpstr>PowerPoint Presentation</vt:lpstr>
      <vt:lpstr>PowerPoint Presentation</vt:lpstr>
      <vt:lpstr>PowerPoint Presentation</vt:lpstr>
      <vt:lpstr>PowerPoint Presentation</vt:lpstr>
      <vt:lpstr>AUTHORS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 Geyer</dc:creator>
  <cp:lastModifiedBy>Prof. LS Geyer</cp:lastModifiedBy>
  <cp:revision>52</cp:revision>
  <cp:lastPrinted>2023-09-25T13:33:22Z</cp:lastPrinted>
  <dcterms:created xsi:type="dcterms:W3CDTF">2022-03-28T12:27:33Z</dcterms:created>
  <dcterms:modified xsi:type="dcterms:W3CDTF">2023-09-25T13:33:34Z</dcterms:modified>
</cp:coreProperties>
</file>