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5" r:id="rId9"/>
    <p:sldId id="266" r:id="rId10"/>
    <p:sldId id="267" r:id="rId11"/>
    <p:sldId id="269" r:id="rId12"/>
    <p:sldId id="272" r:id="rId13"/>
    <p:sldId id="270" r:id="rId14"/>
    <p:sldId id="271" r:id="rId15"/>
    <p:sldId id="274" r:id="rId16"/>
    <p:sldId id="273" r:id="rId17"/>
    <p:sldId id="275" r:id="rId18"/>
    <p:sldId id="277" r:id="rId19"/>
    <p:sldId id="276" r:id="rId20"/>
    <p:sldId id="278" r:id="rId21"/>
    <p:sldId id="25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baro Neswiswa" initials="KN" lastIdx="5" clrIdx="0">
    <p:extLst>
      <p:ext uri="{19B8F6BF-5375-455C-9EA6-DF929625EA0E}">
        <p15:presenceInfo xmlns:p15="http://schemas.microsoft.com/office/powerpoint/2012/main" userId="S::kabaro@bafokeng.com::9405d447-8372-43df-a2b7-1eb4db9b1b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B178C-C543-44B1-88BC-CE9B94DC7AFB}" v="60" dt="2023-09-25T15:26:35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8T16:46:30.912" idx="1">
    <p:pos x="2078" y="1243"/>
    <p:text>this is representing stresses/problems couples experience</p:text>
    <p:extLst>
      <p:ext uri="{C676402C-5697-4E1C-873F-D02D1690AC5C}">
        <p15:threadingInfo xmlns:p15="http://schemas.microsoft.com/office/powerpoint/2012/main" timeZoneBias="-120"/>
      </p:ext>
    </p:extLst>
  </p:cm>
  <p:cm authorId="1" dt="2023-09-18T16:46:55.974" idx="2">
    <p:pos x="3009" y="2060"/>
    <p:text>literature study</p:text>
    <p:extLst>
      <p:ext uri="{C676402C-5697-4E1C-873F-D02D1690AC5C}">
        <p15:threadingInfo xmlns:p15="http://schemas.microsoft.com/office/powerpoint/2012/main" timeZoneBias="-120"/>
      </p:ext>
    </p:extLst>
  </p:cm>
  <p:cm authorId="1" dt="2023-09-18T16:47:12.295" idx="3">
    <p:pos x="4175" y="1077"/>
    <p:text>baseline study-exploring traditions, perceptions, strengths, gabs</p:text>
    <p:extLst>
      <p:ext uri="{C676402C-5697-4E1C-873F-D02D1690AC5C}">
        <p15:threadingInfo xmlns:p15="http://schemas.microsoft.com/office/powerpoint/2012/main" timeZoneBias="-120"/>
      </p:ext>
    </p:extLst>
  </p:cm>
  <p:cm authorId="1" dt="2023-09-18T16:47:55.482" idx="4">
    <p:pos x="6706" y="628"/>
    <p:text>pilot study with couples</p:text>
    <p:extLst>
      <p:ext uri="{C676402C-5697-4E1C-873F-D02D1690AC5C}">
        <p15:threadingInfo xmlns:p15="http://schemas.microsoft.com/office/powerpoint/2012/main" timeZoneBias="-120"/>
      </p:ext>
    </p:extLst>
  </p:cm>
  <p:cm authorId="1" dt="2023-09-18T16:48:19.609" idx="5">
    <p:pos x="5724" y="2044"/>
    <p:text>results of happy, united and stable community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8430A-535E-4D84-B6EE-B5A9746D67A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93B3416-0360-4C62-BE62-1628F324FD8A}">
      <dgm:prSet/>
      <dgm:spPr/>
      <dgm:t>
        <a:bodyPr/>
        <a:lstStyle/>
        <a:p>
          <a:r>
            <a:rPr lang="en-US" b="1"/>
            <a:t>Three sample groups: Traditional leaders, social service practitioners, couples</a:t>
          </a:r>
          <a:endParaRPr lang="en-US"/>
        </a:p>
      </dgm:t>
    </dgm:pt>
    <dgm:pt modelId="{6355E148-DB12-4FC8-95A4-E5F7BF67A45A}" type="parTrans" cxnId="{DE639478-1C97-44FF-A449-4C31392B8272}">
      <dgm:prSet/>
      <dgm:spPr/>
      <dgm:t>
        <a:bodyPr/>
        <a:lstStyle/>
        <a:p>
          <a:endParaRPr lang="en-US"/>
        </a:p>
      </dgm:t>
    </dgm:pt>
    <dgm:pt modelId="{30AB72AC-BF00-400D-BEF8-FFFA422222FA}" type="sibTrans" cxnId="{DE639478-1C97-44FF-A449-4C31392B8272}">
      <dgm:prSet/>
      <dgm:spPr/>
      <dgm:t>
        <a:bodyPr/>
        <a:lstStyle/>
        <a:p>
          <a:endParaRPr lang="en-US"/>
        </a:p>
      </dgm:t>
    </dgm:pt>
    <dgm:pt modelId="{8D0378A3-E588-41E9-936A-C2998D1C7667}">
      <dgm:prSet/>
      <dgm:spPr/>
      <dgm:t>
        <a:bodyPr/>
        <a:lstStyle/>
        <a:p>
          <a:r>
            <a:rPr lang="en-US" b="1"/>
            <a:t>Second round of evaluation: One-on-one interviews, focus group discussions</a:t>
          </a:r>
          <a:endParaRPr lang="en-US"/>
        </a:p>
      </dgm:t>
    </dgm:pt>
    <dgm:pt modelId="{DAAC6A96-0DCC-4E2C-A53B-16244BB8E176}" type="parTrans" cxnId="{93FB908C-9C01-4C9E-B209-A886E8C81323}">
      <dgm:prSet/>
      <dgm:spPr/>
      <dgm:t>
        <a:bodyPr/>
        <a:lstStyle/>
        <a:p>
          <a:endParaRPr lang="en-US"/>
        </a:p>
      </dgm:t>
    </dgm:pt>
    <dgm:pt modelId="{C40D5A32-56F0-472E-A055-2F752894AEDA}" type="sibTrans" cxnId="{93FB908C-9C01-4C9E-B209-A886E8C81323}">
      <dgm:prSet/>
      <dgm:spPr/>
      <dgm:t>
        <a:bodyPr/>
        <a:lstStyle/>
        <a:p>
          <a:endParaRPr lang="en-US"/>
        </a:p>
      </dgm:t>
    </dgm:pt>
    <dgm:pt modelId="{BCEAF3F9-5938-4B4D-BAD7-972428442BFE}">
      <dgm:prSet/>
      <dgm:spPr/>
      <dgm:t>
        <a:bodyPr/>
        <a:lstStyle/>
        <a:p>
          <a:r>
            <a:rPr lang="en-US" b="1"/>
            <a:t>Pilot study Implementation of the program: weekend five couples </a:t>
          </a:r>
          <a:endParaRPr lang="en-US"/>
        </a:p>
      </dgm:t>
    </dgm:pt>
    <dgm:pt modelId="{E3763596-75EC-4DEB-A01D-4868CB6C29FA}" type="parTrans" cxnId="{FDA3438C-C625-4E9F-9908-2CF57F118AD7}">
      <dgm:prSet/>
      <dgm:spPr/>
      <dgm:t>
        <a:bodyPr/>
        <a:lstStyle/>
        <a:p>
          <a:endParaRPr lang="en-US"/>
        </a:p>
      </dgm:t>
    </dgm:pt>
    <dgm:pt modelId="{EBDC12ED-B135-4DDB-B559-410A96AEB42D}" type="sibTrans" cxnId="{FDA3438C-C625-4E9F-9908-2CF57F118AD7}">
      <dgm:prSet/>
      <dgm:spPr/>
      <dgm:t>
        <a:bodyPr/>
        <a:lstStyle/>
        <a:p>
          <a:endParaRPr lang="en-US"/>
        </a:p>
      </dgm:t>
    </dgm:pt>
    <dgm:pt modelId="{E3F43C31-02AF-45C2-942B-10FB74606C49}">
      <dgm:prSet/>
      <dgm:spPr/>
      <dgm:t>
        <a:bodyPr/>
        <a:lstStyle/>
        <a:p>
          <a:r>
            <a:rPr lang="en-US" b="1"/>
            <a:t>One-on-one interviews with couples: evaluate the effectiveness/viability of the MEP.</a:t>
          </a:r>
          <a:endParaRPr lang="en-US"/>
        </a:p>
      </dgm:t>
    </dgm:pt>
    <dgm:pt modelId="{7358F22A-0BF7-439C-9435-398593B273AB}" type="parTrans" cxnId="{F3046DBD-292A-4F4E-A1D7-C492AEF82E74}">
      <dgm:prSet/>
      <dgm:spPr/>
      <dgm:t>
        <a:bodyPr/>
        <a:lstStyle/>
        <a:p>
          <a:endParaRPr lang="en-US"/>
        </a:p>
      </dgm:t>
    </dgm:pt>
    <dgm:pt modelId="{22C0E382-17D1-4C1D-8B9B-F0973E90C439}" type="sibTrans" cxnId="{F3046DBD-292A-4F4E-A1D7-C492AEF82E74}">
      <dgm:prSet/>
      <dgm:spPr/>
      <dgm:t>
        <a:bodyPr/>
        <a:lstStyle/>
        <a:p>
          <a:endParaRPr lang="en-US"/>
        </a:p>
      </dgm:t>
    </dgm:pt>
    <dgm:pt modelId="{E257E9EF-357F-4B0D-971A-F06EFC73D40B}">
      <dgm:prSet/>
      <dgm:spPr/>
      <dgm:t>
        <a:bodyPr/>
        <a:lstStyle/>
        <a:p>
          <a:r>
            <a:rPr lang="en-US" b="1"/>
            <a:t>Pre-and Post implementation scales (DAS &amp; Couple Satisfaction)  </a:t>
          </a:r>
          <a:endParaRPr lang="en-US"/>
        </a:p>
      </dgm:t>
    </dgm:pt>
    <dgm:pt modelId="{477BD144-67DA-4F55-BE32-EA338900DECA}" type="parTrans" cxnId="{78B3CF66-18CD-4B77-9594-77B98BC34471}">
      <dgm:prSet/>
      <dgm:spPr/>
      <dgm:t>
        <a:bodyPr/>
        <a:lstStyle/>
        <a:p>
          <a:endParaRPr lang="en-US"/>
        </a:p>
      </dgm:t>
    </dgm:pt>
    <dgm:pt modelId="{8F9F2A51-E027-449E-9FE2-CF363F2EA289}" type="sibTrans" cxnId="{78B3CF66-18CD-4B77-9594-77B98BC34471}">
      <dgm:prSet/>
      <dgm:spPr/>
      <dgm:t>
        <a:bodyPr/>
        <a:lstStyle/>
        <a:p>
          <a:endParaRPr lang="en-US"/>
        </a:p>
      </dgm:t>
    </dgm:pt>
    <dgm:pt modelId="{D473AB00-419B-49CB-8447-F4422C6718E3}" type="pres">
      <dgm:prSet presAssocID="{F638430A-535E-4D84-B6EE-B5A9746D67AF}" presName="outerComposite" presStyleCnt="0">
        <dgm:presLayoutVars>
          <dgm:chMax val="5"/>
          <dgm:dir/>
          <dgm:resizeHandles val="exact"/>
        </dgm:presLayoutVars>
      </dgm:prSet>
      <dgm:spPr/>
    </dgm:pt>
    <dgm:pt modelId="{1FFCFF4D-CF13-4EFE-89C5-034427D9BD29}" type="pres">
      <dgm:prSet presAssocID="{F638430A-535E-4D84-B6EE-B5A9746D67AF}" presName="dummyMaxCanvas" presStyleCnt="0">
        <dgm:presLayoutVars/>
      </dgm:prSet>
      <dgm:spPr/>
    </dgm:pt>
    <dgm:pt modelId="{C2FE6289-7E90-4DFA-8192-678990A835A5}" type="pres">
      <dgm:prSet presAssocID="{F638430A-535E-4D84-B6EE-B5A9746D67AF}" presName="FiveNodes_1" presStyleLbl="node1" presStyleIdx="0" presStyleCnt="5">
        <dgm:presLayoutVars>
          <dgm:bulletEnabled val="1"/>
        </dgm:presLayoutVars>
      </dgm:prSet>
      <dgm:spPr/>
    </dgm:pt>
    <dgm:pt modelId="{564BC507-0E91-4354-B01E-AD8FCF280D36}" type="pres">
      <dgm:prSet presAssocID="{F638430A-535E-4D84-B6EE-B5A9746D67AF}" presName="FiveNodes_2" presStyleLbl="node1" presStyleIdx="1" presStyleCnt="5">
        <dgm:presLayoutVars>
          <dgm:bulletEnabled val="1"/>
        </dgm:presLayoutVars>
      </dgm:prSet>
      <dgm:spPr/>
    </dgm:pt>
    <dgm:pt modelId="{1AC9D519-D4F7-4938-9C6D-FC1EE6D2927C}" type="pres">
      <dgm:prSet presAssocID="{F638430A-535E-4D84-B6EE-B5A9746D67AF}" presName="FiveNodes_3" presStyleLbl="node1" presStyleIdx="2" presStyleCnt="5">
        <dgm:presLayoutVars>
          <dgm:bulletEnabled val="1"/>
        </dgm:presLayoutVars>
      </dgm:prSet>
      <dgm:spPr/>
    </dgm:pt>
    <dgm:pt modelId="{7E3529FA-4385-4A60-A2C9-49BDC504F255}" type="pres">
      <dgm:prSet presAssocID="{F638430A-535E-4D84-B6EE-B5A9746D67AF}" presName="FiveNodes_4" presStyleLbl="node1" presStyleIdx="3" presStyleCnt="5">
        <dgm:presLayoutVars>
          <dgm:bulletEnabled val="1"/>
        </dgm:presLayoutVars>
      </dgm:prSet>
      <dgm:spPr/>
    </dgm:pt>
    <dgm:pt modelId="{023131F9-9264-4151-B1A5-A5863C0F3701}" type="pres">
      <dgm:prSet presAssocID="{F638430A-535E-4D84-B6EE-B5A9746D67AF}" presName="FiveNodes_5" presStyleLbl="node1" presStyleIdx="4" presStyleCnt="5">
        <dgm:presLayoutVars>
          <dgm:bulletEnabled val="1"/>
        </dgm:presLayoutVars>
      </dgm:prSet>
      <dgm:spPr/>
    </dgm:pt>
    <dgm:pt modelId="{9D29F3BA-55CF-4AFF-960A-8AF6735729A2}" type="pres">
      <dgm:prSet presAssocID="{F638430A-535E-4D84-B6EE-B5A9746D67AF}" presName="FiveConn_1-2" presStyleLbl="fgAccFollowNode1" presStyleIdx="0" presStyleCnt="4">
        <dgm:presLayoutVars>
          <dgm:bulletEnabled val="1"/>
        </dgm:presLayoutVars>
      </dgm:prSet>
      <dgm:spPr/>
    </dgm:pt>
    <dgm:pt modelId="{A07F51B3-BF3E-4EF0-9959-0690B4FEADA2}" type="pres">
      <dgm:prSet presAssocID="{F638430A-535E-4D84-B6EE-B5A9746D67AF}" presName="FiveConn_2-3" presStyleLbl="fgAccFollowNode1" presStyleIdx="1" presStyleCnt="4">
        <dgm:presLayoutVars>
          <dgm:bulletEnabled val="1"/>
        </dgm:presLayoutVars>
      </dgm:prSet>
      <dgm:spPr/>
    </dgm:pt>
    <dgm:pt modelId="{6A957E66-925C-4A85-A142-1AAAACFEB71F}" type="pres">
      <dgm:prSet presAssocID="{F638430A-535E-4D84-B6EE-B5A9746D67AF}" presName="FiveConn_3-4" presStyleLbl="fgAccFollowNode1" presStyleIdx="2" presStyleCnt="4">
        <dgm:presLayoutVars>
          <dgm:bulletEnabled val="1"/>
        </dgm:presLayoutVars>
      </dgm:prSet>
      <dgm:spPr/>
    </dgm:pt>
    <dgm:pt modelId="{364F85D9-0BBA-41C3-9FBA-70919DCC14F4}" type="pres">
      <dgm:prSet presAssocID="{F638430A-535E-4D84-B6EE-B5A9746D67AF}" presName="FiveConn_4-5" presStyleLbl="fgAccFollowNode1" presStyleIdx="3" presStyleCnt="4">
        <dgm:presLayoutVars>
          <dgm:bulletEnabled val="1"/>
        </dgm:presLayoutVars>
      </dgm:prSet>
      <dgm:spPr/>
    </dgm:pt>
    <dgm:pt modelId="{82B1381E-41F1-4698-A91C-72A5C184BE0F}" type="pres">
      <dgm:prSet presAssocID="{F638430A-535E-4D84-B6EE-B5A9746D67AF}" presName="FiveNodes_1_text" presStyleLbl="node1" presStyleIdx="4" presStyleCnt="5">
        <dgm:presLayoutVars>
          <dgm:bulletEnabled val="1"/>
        </dgm:presLayoutVars>
      </dgm:prSet>
      <dgm:spPr/>
    </dgm:pt>
    <dgm:pt modelId="{E335EC0B-154E-4836-A266-1F81797BF962}" type="pres">
      <dgm:prSet presAssocID="{F638430A-535E-4D84-B6EE-B5A9746D67AF}" presName="FiveNodes_2_text" presStyleLbl="node1" presStyleIdx="4" presStyleCnt="5">
        <dgm:presLayoutVars>
          <dgm:bulletEnabled val="1"/>
        </dgm:presLayoutVars>
      </dgm:prSet>
      <dgm:spPr/>
    </dgm:pt>
    <dgm:pt modelId="{ADD1D51E-C6A7-4E00-A5AD-859DC53DEE2F}" type="pres">
      <dgm:prSet presAssocID="{F638430A-535E-4D84-B6EE-B5A9746D67AF}" presName="FiveNodes_3_text" presStyleLbl="node1" presStyleIdx="4" presStyleCnt="5">
        <dgm:presLayoutVars>
          <dgm:bulletEnabled val="1"/>
        </dgm:presLayoutVars>
      </dgm:prSet>
      <dgm:spPr/>
    </dgm:pt>
    <dgm:pt modelId="{B7811D7C-18A9-409F-8F18-546BF62D831A}" type="pres">
      <dgm:prSet presAssocID="{F638430A-535E-4D84-B6EE-B5A9746D67AF}" presName="FiveNodes_4_text" presStyleLbl="node1" presStyleIdx="4" presStyleCnt="5">
        <dgm:presLayoutVars>
          <dgm:bulletEnabled val="1"/>
        </dgm:presLayoutVars>
      </dgm:prSet>
      <dgm:spPr/>
    </dgm:pt>
    <dgm:pt modelId="{057F0011-4B7E-462A-B8F1-A51E2A7E9224}" type="pres">
      <dgm:prSet presAssocID="{F638430A-535E-4D84-B6EE-B5A9746D67A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86BF233-4310-41E6-8145-04AC0F19E7BA}" type="presOf" srcId="{8D0378A3-E588-41E9-936A-C2998D1C7667}" destId="{564BC507-0E91-4354-B01E-AD8FCF280D36}" srcOrd="0" destOrd="0" presId="urn:microsoft.com/office/officeart/2005/8/layout/vProcess5"/>
    <dgm:cxn modelId="{FC1B6838-D4F0-47B0-A6B0-4EA12E90E285}" type="presOf" srcId="{193B3416-0360-4C62-BE62-1628F324FD8A}" destId="{C2FE6289-7E90-4DFA-8192-678990A835A5}" srcOrd="0" destOrd="0" presId="urn:microsoft.com/office/officeart/2005/8/layout/vProcess5"/>
    <dgm:cxn modelId="{7F0AB15C-A5CC-49BF-B755-2297916C2B34}" type="presOf" srcId="{E257E9EF-357F-4B0D-971A-F06EFC73D40B}" destId="{023131F9-9264-4151-B1A5-A5863C0F3701}" srcOrd="0" destOrd="0" presId="urn:microsoft.com/office/officeart/2005/8/layout/vProcess5"/>
    <dgm:cxn modelId="{7333B65E-CE33-4A15-B50D-F51ED9667A32}" type="presOf" srcId="{8D0378A3-E588-41E9-936A-C2998D1C7667}" destId="{E335EC0B-154E-4836-A266-1F81797BF962}" srcOrd="1" destOrd="0" presId="urn:microsoft.com/office/officeart/2005/8/layout/vProcess5"/>
    <dgm:cxn modelId="{78B3CF66-18CD-4B77-9594-77B98BC34471}" srcId="{F638430A-535E-4D84-B6EE-B5A9746D67AF}" destId="{E257E9EF-357F-4B0D-971A-F06EFC73D40B}" srcOrd="4" destOrd="0" parTransId="{477BD144-67DA-4F55-BE32-EA338900DECA}" sibTransId="{8F9F2A51-E027-449E-9FE2-CF363F2EA289}"/>
    <dgm:cxn modelId="{ABC76350-7262-4B36-9D16-3F5B8B5EA361}" type="presOf" srcId="{BCEAF3F9-5938-4B4D-BAD7-972428442BFE}" destId="{ADD1D51E-C6A7-4E00-A5AD-859DC53DEE2F}" srcOrd="1" destOrd="0" presId="urn:microsoft.com/office/officeart/2005/8/layout/vProcess5"/>
    <dgm:cxn modelId="{9362F353-F954-4DC0-9F8D-082EE85AF200}" type="presOf" srcId="{193B3416-0360-4C62-BE62-1628F324FD8A}" destId="{82B1381E-41F1-4698-A91C-72A5C184BE0F}" srcOrd="1" destOrd="0" presId="urn:microsoft.com/office/officeart/2005/8/layout/vProcess5"/>
    <dgm:cxn modelId="{DE639478-1C97-44FF-A449-4C31392B8272}" srcId="{F638430A-535E-4D84-B6EE-B5A9746D67AF}" destId="{193B3416-0360-4C62-BE62-1628F324FD8A}" srcOrd="0" destOrd="0" parTransId="{6355E148-DB12-4FC8-95A4-E5F7BF67A45A}" sibTransId="{30AB72AC-BF00-400D-BEF8-FFFA422222FA}"/>
    <dgm:cxn modelId="{F46F347B-EBFD-4D9E-9398-51070A9F7A78}" type="presOf" srcId="{BCEAF3F9-5938-4B4D-BAD7-972428442BFE}" destId="{1AC9D519-D4F7-4938-9C6D-FC1EE6D2927C}" srcOrd="0" destOrd="0" presId="urn:microsoft.com/office/officeart/2005/8/layout/vProcess5"/>
    <dgm:cxn modelId="{67787B84-0A0A-4D5E-BB20-4A5265DA621E}" type="presOf" srcId="{EBDC12ED-B135-4DDB-B559-410A96AEB42D}" destId="{6A957E66-925C-4A85-A142-1AAAACFEB71F}" srcOrd="0" destOrd="0" presId="urn:microsoft.com/office/officeart/2005/8/layout/vProcess5"/>
    <dgm:cxn modelId="{4CE6E386-B6BE-44CF-A666-5A4C9E2B58D6}" type="presOf" srcId="{22C0E382-17D1-4C1D-8B9B-F0973E90C439}" destId="{364F85D9-0BBA-41C3-9FBA-70919DCC14F4}" srcOrd="0" destOrd="0" presId="urn:microsoft.com/office/officeart/2005/8/layout/vProcess5"/>
    <dgm:cxn modelId="{2E82808B-B479-4BE9-BA14-654EA12295CF}" type="presOf" srcId="{E257E9EF-357F-4B0D-971A-F06EFC73D40B}" destId="{057F0011-4B7E-462A-B8F1-A51E2A7E9224}" srcOrd="1" destOrd="0" presId="urn:microsoft.com/office/officeart/2005/8/layout/vProcess5"/>
    <dgm:cxn modelId="{FDA3438C-C625-4E9F-9908-2CF57F118AD7}" srcId="{F638430A-535E-4D84-B6EE-B5A9746D67AF}" destId="{BCEAF3F9-5938-4B4D-BAD7-972428442BFE}" srcOrd="2" destOrd="0" parTransId="{E3763596-75EC-4DEB-A01D-4868CB6C29FA}" sibTransId="{EBDC12ED-B135-4DDB-B559-410A96AEB42D}"/>
    <dgm:cxn modelId="{93FB908C-9C01-4C9E-B209-A886E8C81323}" srcId="{F638430A-535E-4D84-B6EE-B5A9746D67AF}" destId="{8D0378A3-E588-41E9-936A-C2998D1C7667}" srcOrd="1" destOrd="0" parTransId="{DAAC6A96-0DCC-4E2C-A53B-16244BB8E176}" sibTransId="{C40D5A32-56F0-472E-A055-2F752894AEDA}"/>
    <dgm:cxn modelId="{4C041BB7-B582-4F27-A406-7674CC9B32DB}" type="presOf" srcId="{30AB72AC-BF00-400D-BEF8-FFFA422222FA}" destId="{9D29F3BA-55CF-4AFF-960A-8AF6735729A2}" srcOrd="0" destOrd="0" presId="urn:microsoft.com/office/officeart/2005/8/layout/vProcess5"/>
    <dgm:cxn modelId="{F3046DBD-292A-4F4E-A1D7-C492AEF82E74}" srcId="{F638430A-535E-4D84-B6EE-B5A9746D67AF}" destId="{E3F43C31-02AF-45C2-942B-10FB74606C49}" srcOrd="3" destOrd="0" parTransId="{7358F22A-0BF7-439C-9435-398593B273AB}" sibTransId="{22C0E382-17D1-4C1D-8B9B-F0973E90C439}"/>
    <dgm:cxn modelId="{46ADE9E2-8F69-4372-B7DA-1FB25E360EB5}" type="presOf" srcId="{C40D5A32-56F0-472E-A055-2F752894AEDA}" destId="{A07F51B3-BF3E-4EF0-9959-0690B4FEADA2}" srcOrd="0" destOrd="0" presId="urn:microsoft.com/office/officeart/2005/8/layout/vProcess5"/>
    <dgm:cxn modelId="{9EBB4AE4-A166-4D35-92BB-9CC188C00170}" type="presOf" srcId="{F638430A-535E-4D84-B6EE-B5A9746D67AF}" destId="{D473AB00-419B-49CB-8447-F4422C6718E3}" srcOrd="0" destOrd="0" presId="urn:microsoft.com/office/officeart/2005/8/layout/vProcess5"/>
    <dgm:cxn modelId="{94605EEE-371C-4E15-AF8D-F303A14AAFE0}" type="presOf" srcId="{E3F43C31-02AF-45C2-942B-10FB74606C49}" destId="{7E3529FA-4385-4A60-A2C9-49BDC504F255}" srcOrd="0" destOrd="0" presId="urn:microsoft.com/office/officeart/2005/8/layout/vProcess5"/>
    <dgm:cxn modelId="{561148F3-4EF6-44DE-BE81-0AB9CEFE4783}" type="presOf" srcId="{E3F43C31-02AF-45C2-942B-10FB74606C49}" destId="{B7811D7C-18A9-409F-8F18-546BF62D831A}" srcOrd="1" destOrd="0" presId="urn:microsoft.com/office/officeart/2005/8/layout/vProcess5"/>
    <dgm:cxn modelId="{86CD70AF-D560-4175-98B7-B82279AC05EB}" type="presParOf" srcId="{D473AB00-419B-49CB-8447-F4422C6718E3}" destId="{1FFCFF4D-CF13-4EFE-89C5-034427D9BD29}" srcOrd="0" destOrd="0" presId="urn:microsoft.com/office/officeart/2005/8/layout/vProcess5"/>
    <dgm:cxn modelId="{5FA19854-156B-4945-ABA1-C6F8BF984E5C}" type="presParOf" srcId="{D473AB00-419B-49CB-8447-F4422C6718E3}" destId="{C2FE6289-7E90-4DFA-8192-678990A835A5}" srcOrd="1" destOrd="0" presId="urn:microsoft.com/office/officeart/2005/8/layout/vProcess5"/>
    <dgm:cxn modelId="{5512E7C7-AE75-44F7-8CCB-7D9898C1E4C9}" type="presParOf" srcId="{D473AB00-419B-49CB-8447-F4422C6718E3}" destId="{564BC507-0E91-4354-B01E-AD8FCF280D36}" srcOrd="2" destOrd="0" presId="urn:microsoft.com/office/officeart/2005/8/layout/vProcess5"/>
    <dgm:cxn modelId="{0148BF9A-3617-4597-964E-76A7F3185C3B}" type="presParOf" srcId="{D473AB00-419B-49CB-8447-F4422C6718E3}" destId="{1AC9D519-D4F7-4938-9C6D-FC1EE6D2927C}" srcOrd="3" destOrd="0" presId="urn:microsoft.com/office/officeart/2005/8/layout/vProcess5"/>
    <dgm:cxn modelId="{D7EB455F-F584-4651-B5C9-2A011E554357}" type="presParOf" srcId="{D473AB00-419B-49CB-8447-F4422C6718E3}" destId="{7E3529FA-4385-4A60-A2C9-49BDC504F255}" srcOrd="4" destOrd="0" presId="urn:microsoft.com/office/officeart/2005/8/layout/vProcess5"/>
    <dgm:cxn modelId="{E29D4526-7CFE-40BE-88BA-6FB5546E0DF1}" type="presParOf" srcId="{D473AB00-419B-49CB-8447-F4422C6718E3}" destId="{023131F9-9264-4151-B1A5-A5863C0F3701}" srcOrd="5" destOrd="0" presId="urn:microsoft.com/office/officeart/2005/8/layout/vProcess5"/>
    <dgm:cxn modelId="{2126EA54-FE53-4EFD-982B-DAA6C9C57474}" type="presParOf" srcId="{D473AB00-419B-49CB-8447-F4422C6718E3}" destId="{9D29F3BA-55CF-4AFF-960A-8AF6735729A2}" srcOrd="6" destOrd="0" presId="urn:microsoft.com/office/officeart/2005/8/layout/vProcess5"/>
    <dgm:cxn modelId="{54DDCF2B-44F0-4C42-BD51-4BBEC2607EC9}" type="presParOf" srcId="{D473AB00-419B-49CB-8447-F4422C6718E3}" destId="{A07F51B3-BF3E-4EF0-9959-0690B4FEADA2}" srcOrd="7" destOrd="0" presId="urn:microsoft.com/office/officeart/2005/8/layout/vProcess5"/>
    <dgm:cxn modelId="{3DF9F62B-FE74-490F-B0CC-5DBECA64A761}" type="presParOf" srcId="{D473AB00-419B-49CB-8447-F4422C6718E3}" destId="{6A957E66-925C-4A85-A142-1AAAACFEB71F}" srcOrd="8" destOrd="0" presId="urn:microsoft.com/office/officeart/2005/8/layout/vProcess5"/>
    <dgm:cxn modelId="{1DE5569C-98DD-49AB-B0D3-CB50C71D84AA}" type="presParOf" srcId="{D473AB00-419B-49CB-8447-F4422C6718E3}" destId="{364F85D9-0BBA-41C3-9FBA-70919DCC14F4}" srcOrd="9" destOrd="0" presId="urn:microsoft.com/office/officeart/2005/8/layout/vProcess5"/>
    <dgm:cxn modelId="{681D7B5D-D597-4302-9143-A7C8A9F5E660}" type="presParOf" srcId="{D473AB00-419B-49CB-8447-F4422C6718E3}" destId="{82B1381E-41F1-4698-A91C-72A5C184BE0F}" srcOrd="10" destOrd="0" presId="urn:microsoft.com/office/officeart/2005/8/layout/vProcess5"/>
    <dgm:cxn modelId="{E0702D6B-E8D3-4C47-B95D-60FD33783C6E}" type="presParOf" srcId="{D473AB00-419B-49CB-8447-F4422C6718E3}" destId="{E335EC0B-154E-4836-A266-1F81797BF962}" srcOrd="11" destOrd="0" presId="urn:microsoft.com/office/officeart/2005/8/layout/vProcess5"/>
    <dgm:cxn modelId="{D0E3888B-5E0F-4D7B-9C3B-FF5EFED26FC0}" type="presParOf" srcId="{D473AB00-419B-49CB-8447-F4422C6718E3}" destId="{ADD1D51E-C6A7-4E00-A5AD-859DC53DEE2F}" srcOrd="12" destOrd="0" presId="urn:microsoft.com/office/officeart/2005/8/layout/vProcess5"/>
    <dgm:cxn modelId="{9B7B79D0-3DDC-472F-ABB2-071EFE5A35E4}" type="presParOf" srcId="{D473AB00-419B-49CB-8447-F4422C6718E3}" destId="{B7811D7C-18A9-409F-8F18-546BF62D831A}" srcOrd="13" destOrd="0" presId="urn:microsoft.com/office/officeart/2005/8/layout/vProcess5"/>
    <dgm:cxn modelId="{CBF11F35-742E-46C3-8D34-6776BF178F4F}" type="presParOf" srcId="{D473AB00-419B-49CB-8447-F4422C6718E3}" destId="{057F0011-4B7E-462A-B8F1-A51E2A7E922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E6289-7E90-4DFA-8192-678990A835A5}">
      <dsp:nvSpPr>
        <dsp:cNvPr id="0" name=""/>
        <dsp:cNvSpPr/>
      </dsp:nvSpPr>
      <dsp:spPr>
        <a:xfrm>
          <a:off x="0" y="0"/>
          <a:ext cx="7392921" cy="5374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Three sample groups: Traditional leaders, social service practitioners, couples</a:t>
          </a:r>
          <a:endParaRPr lang="en-US" sz="1500" kern="1200"/>
        </a:p>
      </dsp:txBody>
      <dsp:txXfrm>
        <a:off x="15741" y="15741"/>
        <a:ext cx="6750122" cy="505939"/>
      </dsp:txXfrm>
    </dsp:sp>
    <dsp:sp modelId="{564BC507-0E91-4354-B01E-AD8FCF280D36}">
      <dsp:nvSpPr>
        <dsp:cNvPr id="0" name=""/>
        <dsp:cNvSpPr/>
      </dsp:nvSpPr>
      <dsp:spPr>
        <a:xfrm>
          <a:off x="552068" y="612063"/>
          <a:ext cx="7392921" cy="5374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Second round of evaluation: One-on-one interviews, focus group discussions</a:t>
          </a:r>
          <a:endParaRPr lang="en-US" sz="1500" kern="1200"/>
        </a:p>
      </dsp:txBody>
      <dsp:txXfrm>
        <a:off x="567809" y="627804"/>
        <a:ext cx="6460046" cy="505939"/>
      </dsp:txXfrm>
    </dsp:sp>
    <dsp:sp modelId="{1AC9D519-D4F7-4938-9C6D-FC1EE6D2927C}">
      <dsp:nvSpPr>
        <dsp:cNvPr id="0" name=""/>
        <dsp:cNvSpPr/>
      </dsp:nvSpPr>
      <dsp:spPr>
        <a:xfrm>
          <a:off x="1104137" y="1224126"/>
          <a:ext cx="7392921" cy="5374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Pilot study Implementation of the program: weekend five couples </a:t>
          </a:r>
          <a:endParaRPr lang="en-US" sz="1500" kern="1200"/>
        </a:p>
      </dsp:txBody>
      <dsp:txXfrm>
        <a:off x="1119878" y="1239867"/>
        <a:ext cx="6460046" cy="505939"/>
      </dsp:txXfrm>
    </dsp:sp>
    <dsp:sp modelId="{7E3529FA-4385-4A60-A2C9-49BDC504F255}">
      <dsp:nvSpPr>
        <dsp:cNvPr id="0" name=""/>
        <dsp:cNvSpPr/>
      </dsp:nvSpPr>
      <dsp:spPr>
        <a:xfrm>
          <a:off x="1656206" y="1836190"/>
          <a:ext cx="7392921" cy="5374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One-on-one interviews with couples: evaluate the effectiveness/viability of the MEP.</a:t>
          </a:r>
          <a:endParaRPr lang="en-US" sz="1500" kern="1200"/>
        </a:p>
      </dsp:txBody>
      <dsp:txXfrm>
        <a:off x="1671947" y="1851931"/>
        <a:ext cx="6460046" cy="505939"/>
      </dsp:txXfrm>
    </dsp:sp>
    <dsp:sp modelId="{023131F9-9264-4151-B1A5-A5863C0F3701}">
      <dsp:nvSpPr>
        <dsp:cNvPr id="0" name=""/>
        <dsp:cNvSpPr/>
      </dsp:nvSpPr>
      <dsp:spPr>
        <a:xfrm>
          <a:off x="2208275" y="2448253"/>
          <a:ext cx="7392921" cy="5374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Pre-and Post implementation scales (DAS &amp; Couple Satisfaction)  </a:t>
          </a:r>
          <a:endParaRPr lang="en-US" sz="1500" kern="1200"/>
        </a:p>
      </dsp:txBody>
      <dsp:txXfrm>
        <a:off x="2224016" y="2463994"/>
        <a:ext cx="6460046" cy="505939"/>
      </dsp:txXfrm>
    </dsp:sp>
    <dsp:sp modelId="{9D29F3BA-55CF-4AFF-960A-8AF6735729A2}">
      <dsp:nvSpPr>
        <dsp:cNvPr id="0" name=""/>
        <dsp:cNvSpPr/>
      </dsp:nvSpPr>
      <dsp:spPr>
        <a:xfrm>
          <a:off x="7043597" y="392616"/>
          <a:ext cx="349323" cy="349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122195" y="392616"/>
        <a:ext cx="192127" cy="262866"/>
      </dsp:txXfrm>
    </dsp:sp>
    <dsp:sp modelId="{A07F51B3-BF3E-4EF0-9959-0690B4FEADA2}">
      <dsp:nvSpPr>
        <dsp:cNvPr id="0" name=""/>
        <dsp:cNvSpPr/>
      </dsp:nvSpPr>
      <dsp:spPr>
        <a:xfrm>
          <a:off x="7595666" y="1004679"/>
          <a:ext cx="349323" cy="349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674264" y="1004679"/>
        <a:ext cx="192127" cy="262866"/>
      </dsp:txXfrm>
    </dsp:sp>
    <dsp:sp modelId="{6A957E66-925C-4A85-A142-1AAAACFEB71F}">
      <dsp:nvSpPr>
        <dsp:cNvPr id="0" name=""/>
        <dsp:cNvSpPr/>
      </dsp:nvSpPr>
      <dsp:spPr>
        <a:xfrm>
          <a:off x="8147735" y="1607785"/>
          <a:ext cx="349323" cy="349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226333" y="1607785"/>
        <a:ext cx="192127" cy="262866"/>
      </dsp:txXfrm>
    </dsp:sp>
    <dsp:sp modelId="{364F85D9-0BBA-41C3-9FBA-70919DCC14F4}">
      <dsp:nvSpPr>
        <dsp:cNvPr id="0" name=""/>
        <dsp:cNvSpPr/>
      </dsp:nvSpPr>
      <dsp:spPr>
        <a:xfrm>
          <a:off x="8699804" y="2225820"/>
          <a:ext cx="349323" cy="349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778402" y="2225820"/>
        <a:ext cx="192127" cy="26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43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378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34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868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852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79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8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97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46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734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3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630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2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90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690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65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067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8AC5C4-87B0-4CD1-BE79-64B83B7CAA1A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BD45DB-D436-470D-9377-4EA84303A5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892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jacobs2603@gmail.com/" TargetMode="External"/><Relationship Id="rId2" Type="http://schemas.openxmlformats.org/officeDocument/2006/relationships/hyperlink" Target="mailto:kgneswiswa@gmail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comments" Target="../comments/comment1.xml"/><Relationship Id="rId5" Type="http://schemas.openxmlformats.org/officeDocument/2006/relationships/image" Target="../media/image2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EC11DA-A001-FAA6-3743-BC9FBAB25D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ASASWEI CONFERENCE THEME:  ADVANCING SOCIAL WORK PRACTICE THROUGH STRENGTHENED MULTI-SECTORAL RESPONSES TO ADVERSITY, VULNERABILITY AND TRAUMA</a:t>
            </a:r>
            <a:endParaRPr lang="en-Z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898EF5-079F-9B81-FB6C-FC4ECBC93B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sustainable, resilient, and self-reliant communities through indigenous modalities, inter-sectoral collaborations, and partnerships   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Families in Mitigating Vulnerabilities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4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BFB79A-5FB8-AFB9-AAC0-FCDBB6EA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8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n-U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METHODOLOGY </a:t>
            </a:r>
            <a:br>
              <a:rPr lang="en-U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2: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BASELINE RESEARCH: PERCEPTIONS OF TRADITIONAL MARRIAGES AND MODERN COUPLE NEEDS</a:t>
            </a:r>
            <a:endParaRPr lang="en-ZA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41CE1-9460-D0EF-ADB5-741A5DFDEB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09" r="16334" b="-1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B4625-559C-DFFD-ECEC-4A5BFFF55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sample groups</a:t>
            </a:r>
            <a:endParaRPr lang="en-Z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services professionals/ practitioners and traditional leaders</a:t>
            </a:r>
            <a:endParaRPr lang="en-Z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One-on-one interviews and focus group discussions</a:t>
            </a:r>
            <a:endParaRPr lang="en-Z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6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4ECB28-8E18-1B4D-A71F-03D1FA96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b="1" u="sng" kern="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</a:t>
            </a:r>
            <a:r>
              <a:rPr lang="en-US" sz="3400" b="1" u="sng" kern="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METHODOLOGY </a:t>
            </a:r>
            <a:br>
              <a:rPr lang="en-US" sz="3400" b="1" u="sng" kern="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400" b="1" u="sng" kern="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PHASE 3: </a:t>
            </a:r>
            <a:br>
              <a:rPr lang="en-US" sz="3400" b="1" u="sng" kern="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400" b="1" kern="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DEVELOPMENT OF MEP AND PILOT STUDY</a:t>
            </a:r>
            <a:endParaRPr lang="en-ZA" sz="3400" dirty="0">
              <a:solidFill>
                <a:srgbClr val="262626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9BF2A7-EE59-BB77-537E-19BF57BC6C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438698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9899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C25DD-DB58-C0B1-494B-5AE29D48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12. WHAT CONSTITUTES AFRICAN TRADITIONAL MARRIAGES? </a:t>
            </a:r>
            <a:endParaRPr lang="en-ZA" sz="25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FB246-B151-093A-6D1A-1FFE93C84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Communal: Between two people &amp; their families, clan &amp; community. </a:t>
            </a:r>
            <a:endParaRPr lang="en-Z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involvement is core: Negotiating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bogadi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(pride-prize) &amp;  supporting post-marriage. </a:t>
            </a:r>
            <a:endParaRPr lang="en-Z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Bogadi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Negotiations are a must: not negotiating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Bogadi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deems marriage invalid. </a:t>
            </a:r>
            <a:endParaRPr lang="en-Z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Couple traditional counselling (go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laya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requirement: All couples must be guided on roles and acceptable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behaviours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marriage. </a:t>
            </a:r>
            <a:endParaRPr lang="en-Z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are crucial, imperative for procreation, extending a man’s lineage,  assures authority in his clan.</a:t>
            </a:r>
            <a:endParaRPr lang="en-Z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RBN-customary land regulations permit only married people's right to land. In a case of divorce, the land is given to the children- not the spouses.</a:t>
            </a:r>
            <a:endParaRPr lang="en-Z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Spirituality: rituals associated with successful marriages (belief in God and ancestors) are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practised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Z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17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56E59-98C4-19B1-A23C-29217797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b="1" u="sng" kern="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PHASE 4:</a:t>
            </a:r>
            <a:br>
              <a:rPr lang="en-US" sz="2100" b="1" kern="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1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OUTLINE OF THE 15-SESSION ADAPTED INTERVENTION</a:t>
            </a:r>
            <a:endParaRPr lang="en-ZA" sz="21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017BCD9C-AFD6-3F13-2EDE-0E985F822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311855"/>
              </p:ext>
            </p:extLst>
          </p:nvPr>
        </p:nvGraphicFramePr>
        <p:xfrm>
          <a:off x="4943476" y="224669"/>
          <a:ext cx="6943726" cy="59057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2156">
                  <a:extLst>
                    <a:ext uri="{9D8B030D-6E8A-4147-A177-3AD203B41FA5}">
                      <a16:colId xmlns:a16="http://schemas.microsoft.com/office/drawing/2014/main" val="3255678595"/>
                    </a:ext>
                  </a:extLst>
                </a:gridCol>
                <a:gridCol w="5007224">
                  <a:extLst>
                    <a:ext uri="{9D8B030D-6E8A-4147-A177-3AD203B41FA5}">
                      <a16:colId xmlns:a16="http://schemas.microsoft.com/office/drawing/2014/main" val="62731224"/>
                    </a:ext>
                  </a:extLst>
                </a:gridCol>
                <a:gridCol w="924346">
                  <a:extLst>
                    <a:ext uri="{9D8B030D-6E8A-4147-A177-3AD203B41FA5}">
                      <a16:colId xmlns:a16="http://schemas.microsoft.com/office/drawing/2014/main" val="656084194"/>
                    </a:ext>
                  </a:extLst>
                </a:gridCol>
              </a:tblGrid>
              <a:tr h="3803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THEMES/ MODULES</a:t>
                      </a: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</a:txBody>
                  <a:tcPr marL="45720" marR="45720" marB="0"/>
                </a:tc>
                <a:extLst>
                  <a:ext uri="{0D108BD9-81ED-4DB2-BD59-A6C34878D82A}">
                    <a16:rowId xmlns:a16="http://schemas.microsoft.com/office/drawing/2014/main" val="2921126071"/>
                  </a:ext>
                </a:extLst>
              </a:tr>
              <a:tr h="491727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 1 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marL="228600" indent="-22860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arenR"/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THREE KEYS TO SUCCESS </a:t>
                      </a:r>
                      <a:endParaRPr lang="en-US" sz="1100" b="0" i="0" u="none" strike="noStrike" kern="12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arenR"/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 AND FRIENDSHIP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 HRS)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extLst>
                  <a:ext uri="{0D108BD9-81ED-4DB2-BD59-A6C34878D82A}">
                    <a16:rowId xmlns:a16="http://schemas.microsoft.com/office/drawing/2014/main" val="3265530339"/>
                  </a:ext>
                </a:extLst>
              </a:tr>
              <a:tr h="23702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2 Added sessions, culturally relevant</a:t>
                      </a: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FACTORS CONTRIBUTING TO POSITIVE MARRIAGE OUTCOMES </a:t>
                      </a:r>
                    </a:p>
                    <a:p>
                      <a:pPr marL="228600" lvl="0" indent="-228600" algn="l" fontAlgn="base">
                        <a:lnSpc>
                          <a:spcPct val="100000"/>
                        </a:lnSpc>
                        <a:buFont typeface="+mj-lt"/>
                        <a:buAutoNum type="arabicParenR" startAt="3"/>
                      </a:pP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TRADITIONAL MARRIAGE SYSTEMS 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IMPORTANCE OF CHILDREN AND CHILDREN'S WELL-BEING (FAMILY OF ORIGIN AND IN-LAWS)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INVOLVEMENT OF FAMILY FROM THE ONSET OF MARRIAGE 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TRADITIONAL GOVERNANCE SYSTEM OF RBN AND THE ROLE OF 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DIKUTLE IN SUPPORTING MARRIAGES 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IMPORTANCE OF BOGADI NEGOTIATIONS 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IMPORTANCE OF CONVENTIONAL COUPLE      COUNSELLING/GUIDANCE 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(GO LAYA) IN WARRANTING MARITAL SUCCESS 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EXTERNAL COMMUNITY STAKEHOLDER INVOLVEMENT &amp; EXPERTISE 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l" fontAlgn="base">
                        <a:lnSpc>
                          <a:spcPct val="100000"/>
                        </a:lnSpc>
                        <a:buFont typeface="+mj-lt"/>
                        <a:buAutoNum type="arabicParenR" startAt="4"/>
                      </a:pP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MODERN MARRIAGE SYSTEMS </a:t>
                      </a:r>
                      <a:endParaRPr lang="en-ZA" sz="1100" u="none" strike="noStrike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l" fontAlgn="base">
                        <a:lnSpc>
                          <a:spcPct val="100000"/>
                        </a:lnSpc>
                        <a:buFont typeface="+mj-lt"/>
                        <a:buAutoNum type="arabicParenR" startAt="4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IMPORTANCE OF SPIRITUALITY 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 HRS) 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extLst>
                  <a:ext uri="{0D108BD9-81ED-4DB2-BD59-A6C34878D82A}">
                    <a16:rowId xmlns:a16="http://schemas.microsoft.com/office/drawing/2014/main" val="3650752028"/>
                  </a:ext>
                </a:extLst>
              </a:tr>
              <a:tr h="506316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 3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marL="228600" indent="-22860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arenR" startAt="6"/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PERSONALITY</a:t>
                      </a:r>
                    </a:p>
                    <a:p>
                      <a:pPr marL="228600" indent="-22860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arenR" startAt="6"/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DANGER SIGNS &amp; TIME OUT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 HRS)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extLst>
                  <a:ext uri="{0D108BD9-81ED-4DB2-BD59-A6C34878D82A}">
                    <a16:rowId xmlns:a16="http://schemas.microsoft.com/office/drawing/2014/main" val="1035232595"/>
                  </a:ext>
                </a:extLst>
              </a:tr>
              <a:tr h="537364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 4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marL="228600" indent="-22860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arenR" startAt="8"/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ANGER &amp; STRESS </a:t>
                      </a:r>
                      <a:endParaRPr lang="en-US" sz="1100" b="0" i="0" u="none" strike="noStrike" kern="12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arenR" startAt="8"/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SPEAKER-LISTENER TECHNIQUE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i="0" u="none" strike="noStrike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 HRS)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extLst>
                  <a:ext uri="{0D108BD9-81ED-4DB2-BD59-A6C34878D82A}">
                    <a16:rowId xmlns:a16="http://schemas.microsoft.com/office/drawing/2014/main" val="2771080240"/>
                  </a:ext>
                </a:extLst>
              </a:tr>
              <a:tr h="491727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 5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marL="347472" indent="-347472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arenR" startAt="10"/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EVENTS, ISSUES &amp; HIDDEN ISSUES </a:t>
                      </a:r>
                      <a:endParaRPr lang="en-US" sz="1100" b="0" i="0" u="none" strike="noStrike" kern="12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7472" indent="-347472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arenR" startAt="10"/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COMMITMENT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i="0" u="none" strike="noStrike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 HRS)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extLst>
                  <a:ext uri="{0D108BD9-81ED-4DB2-BD59-A6C34878D82A}">
                    <a16:rowId xmlns:a16="http://schemas.microsoft.com/office/drawing/2014/main" val="3174792548"/>
                  </a:ext>
                </a:extLst>
              </a:tr>
              <a:tr h="513482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 6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marL="347472" indent="-347472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arenR" startAt="12"/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EXPECTATIONS </a:t>
                      </a:r>
                      <a:endParaRPr lang="en-US" sz="1100" b="0" i="0" u="none" strike="noStrike" kern="12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7472" indent="-347472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arenR" startAt="12"/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LOVE STYLES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 HRS)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extLst>
                  <a:ext uri="{0D108BD9-81ED-4DB2-BD59-A6C34878D82A}">
                    <a16:rowId xmlns:a16="http://schemas.microsoft.com/office/drawing/2014/main" val="2393914839"/>
                  </a:ext>
                </a:extLst>
              </a:tr>
              <a:tr h="59207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 7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marL="347472" indent="-347472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arenR" startAt="14"/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PROBLEM-SOLVING </a:t>
                      </a:r>
                      <a:endParaRPr lang="en-US" sz="1100" b="0" i="0" u="none" strike="noStrike" kern="12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7472" indent="-347472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arenR" startAt="14"/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ROAD-MAPPING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i="0" u="none" strike="noStrike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 HRS)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/>
                </a:tc>
                <a:extLst>
                  <a:ext uri="{0D108BD9-81ED-4DB2-BD59-A6C34878D82A}">
                    <a16:rowId xmlns:a16="http://schemas.microsoft.com/office/drawing/2014/main" val="2674421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06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48E87-FAF3-94A1-FAEB-44427476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5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14. SPOUSE DEMOGRAPHIC INFORMATION </a:t>
            </a:r>
            <a:br>
              <a:rPr lang="en-ZA" sz="25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ZA" sz="25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ZA" sz="2500" b="1" i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en-ZA" sz="25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=10 PARTICIPANTS)</a:t>
            </a:r>
            <a:endParaRPr lang="en-ZA" sz="25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73B9-5D52-EF37-1659-6E56A2E18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(50/50)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M: 36-43, F29-33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Children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Matric, low-middle class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Married in community of property 80%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Customary marriage 20 %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years in marriage 40% between 3 and 5, criteria not longer than 7 years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43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8BD4B2-66FA-6127-9A42-CC6514C2E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982132"/>
            <a:ext cx="4499959" cy="132537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OUTCOME: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REINFORCES STRENGTHS OF AFRICAN TRADITIONAL MARRIAGE SYSTEMS</a:t>
            </a:r>
            <a:endParaRPr lang="en-ZA" sz="2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F8B01-FB88-2E44-B144-AA23186E4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477" y="2493774"/>
            <a:ext cx="4499960" cy="338209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spcAft>
                <a:spcPts val="800"/>
              </a:spcAft>
              <a:buNone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COUPLES APPRECIATED THE </a:t>
            </a:r>
          </a:p>
          <a:p>
            <a:pPr marL="0" indent="0" algn="ctr">
              <a:lnSpc>
                <a:spcPct val="90000"/>
              </a:lnSpc>
              <a:spcAft>
                <a:spcPts val="800"/>
              </a:spcAft>
              <a:buNone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PROGRAM: </a:t>
            </a:r>
            <a:endParaRPr lang="en-ZA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Rooted in indigenous governance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Passed down through generations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Reinforces healthy spousal and family outcomes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Sustain, support, strengthen, and preserve marriages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Promotes sustainable, resilient, societal structures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couple's stress/problems and</a:t>
            </a:r>
          </a:p>
          <a:p>
            <a:pPr marL="342900" lvl="0" indent="-342900" algn="ctr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Reduced divorce rates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90000"/>
              </a:lnSpc>
              <a:spcAft>
                <a:spcPts val="800"/>
              </a:spcAft>
              <a:buNone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</a:p>
          <a:p>
            <a:pPr marL="0" lvl="0" indent="0" algn="ctr">
              <a:lnSpc>
                <a:spcPct val="90000"/>
              </a:lnSpc>
              <a:spcAft>
                <a:spcPts val="800"/>
              </a:spcAft>
              <a:buNone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IMPACT 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8B9EE-CE77-3CDF-37A2-C7DB78E7FC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603"/>
          <a:stretch/>
        </p:blipFill>
        <p:spPr>
          <a:xfrm>
            <a:off x="6210864" y="1276880"/>
            <a:ext cx="4810619" cy="43042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7567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E484D-F0F6-52C8-998B-1F3F0BE5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100" b="1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16. POTENTIAL practice IMPACT: MEP STRENGTHS </a:t>
            </a:r>
            <a:endParaRPr lang="en-ZA" sz="31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1ACC-75E1-7B15-ED32-87538056D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346075"/>
            <a:ext cx="5953630" cy="6197600"/>
          </a:xfrm>
        </p:spPr>
        <p:txBody>
          <a:bodyPr anchor="ctr">
            <a:normAutofit/>
          </a:bodyPr>
          <a:lstStyle/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 and post-test applicability</a:t>
            </a: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to educate couples proactively: preventative intervention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to reach many couples at once/ collectively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workload for social workers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Individual, collective, and cross-cultural benefits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Findings can adapt and expand interventions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 and guide practice and policy application</a:t>
            </a: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Various stakeholders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 leaders, social service practitioners, clinicians, curriculum developers,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health professionals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virtual services have become viable due to the global COVID-19 pandemic</a:t>
            </a:r>
            <a:endParaRPr lang="en-Z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90000"/>
              </a:lnSpc>
              <a:buNone/>
            </a:pPr>
            <a:r>
              <a:rPr lang="en-US" sz="18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MEP is a preventative education intervention program that provides the necessary skills to eliminate future problems</a:t>
            </a:r>
            <a:endParaRPr lang="en-ZA" sz="18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7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AEB7-ACAB-D377-C5BA-39E5A9A6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17. What Next? Way Forward</a:t>
            </a:r>
            <a:endParaRPr lang="en-ZA" sz="25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19EE81-F8B1-2B6F-B9C9-B14C3D6841FB}"/>
              </a:ext>
            </a:extLst>
          </p:cNvPr>
          <p:cNvSpPr/>
          <p:nvPr/>
        </p:nvSpPr>
        <p:spPr>
          <a:xfrm>
            <a:off x="1474387" y="2579804"/>
            <a:ext cx="1887187" cy="1887187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/>
          </a:p>
        </p:txBody>
      </p:sp>
      <p:sp>
        <p:nvSpPr>
          <p:cNvPr id="10" name="Rectangle 9" descr="Microscope">
            <a:extLst>
              <a:ext uri="{FF2B5EF4-FFF2-40B4-BE49-F238E27FC236}">
                <a16:creationId xmlns:a16="http://schemas.microsoft.com/office/drawing/2014/main" id="{41A6A0E1-21F6-F2C8-9797-781FAF004440}"/>
              </a:ext>
            </a:extLst>
          </p:cNvPr>
          <p:cNvSpPr/>
          <p:nvPr/>
        </p:nvSpPr>
        <p:spPr>
          <a:xfrm>
            <a:off x="1876575" y="2981992"/>
            <a:ext cx="1082812" cy="108281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22E2B7-532F-811E-67A2-6986D37FC13C}"/>
              </a:ext>
            </a:extLst>
          </p:cNvPr>
          <p:cNvSpPr/>
          <p:nvPr/>
        </p:nvSpPr>
        <p:spPr>
          <a:xfrm>
            <a:off x="871106" y="4726199"/>
            <a:ext cx="3093750" cy="1270080"/>
          </a:xfrm>
          <a:custGeom>
            <a:avLst/>
            <a:gdLst>
              <a:gd name="connsiteX0" fmla="*/ 0 w 3093750"/>
              <a:gd name="connsiteY0" fmla="*/ 0 h 1270080"/>
              <a:gd name="connsiteX1" fmla="*/ 3093750 w 3093750"/>
              <a:gd name="connsiteY1" fmla="*/ 0 h 1270080"/>
              <a:gd name="connsiteX2" fmla="*/ 3093750 w 3093750"/>
              <a:gd name="connsiteY2" fmla="*/ 1270080 h 1270080"/>
              <a:gd name="connsiteX3" fmla="*/ 0 w 3093750"/>
              <a:gd name="connsiteY3" fmla="*/ 1270080 h 1270080"/>
              <a:gd name="connsiteX4" fmla="*/ 0 w 3093750"/>
              <a:gd name="connsiteY4" fmla="*/ 0 h 127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1270080">
                <a:moveTo>
                  <a:pt x="0" y="0"/>
                </a:moveTo>
                <a:lnTo>
                  <a:pt x="3093750" y="0"/>
                </a:lnTo>
                <a:lnTo>
                  <a:pt x="3093750" y="1270080"/>
                </a:lnTo>
                <a:lnTo>
                  <a:pt x="0" y="12700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400" b="1" kern="1200" cap="none" dirty="0">
                <a:latin typeface="Arial" panose="020B0604020202020204" pitchFamily="34" charset="0"/>
                <a:cs typeface="Arial" panose="020B0604020202020204" pitchFamily="34" charset="0"/>
              </a:rPr>
              <a:t>We look forward to disseminate the </a:t>
            </a:r>
            <a:r>
              <a:rPr lang="en-US" sz="1400" b="1" kern="1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b="1" kern="1200" cap="none" dirty="0">
                <a:latin typeface="Arial" panose="020B0604020202020204" pitchFamily="34" charset="0"/>
                <a:cs typeface="Arial" panose="020B0604020202020204" pitchFamily="34" charset="0"/>
              </a:rPr>
              <a:t> to the larger RBN community with larger samples and experimental designs to further evaluate effectiveness</a:t>
            </a:r>
            <a:endParaRPr lang="en-US" sz="1400" kern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B8899D-E7DC-689E-CB32-B513E6596263}"/>
              </a:ext>
            </a:extLst>
          </p:cNvPr>
          <p:cNvGrpSpPr/>
          <p:nvPr/>
        </p:nvGrpSpPr>
        <p:grpSpPr>
          <a:xfrm>
            <a:off x="5109543" y="3241199"/>
            <a:ext cx="1887187" cy="1887187"/>
            <a:chOff x="5109543" y="2717324"/>
            <a:chExt cx="1887187" cy="188718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BF2551A-3FB2-5B02-65DF-77279826E6A6}"/>
                </a:ext>
              </a:extLst>
            </p:cNvPr>
            <p:cNvSpPr/>
            <p:nvPr/>
          </p:nvSpPr>
          <p:spPr>
            <a:xfrm>
              <a:off x="5109543" y="2717324"/>
              <a:ext cx="1887187" cy="1887187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3" name="Rectangle 12" descr="Handshake">
              <a:extLst>
                <a:ext uri="{FF2B5EF4-FFF2-40B4-BE49-F238E27FC236}">
                  <a16:creationId xmlns:a16="http://schemas.microsoft.com/office/drawing/2014/main" id="{61C3D879-939E-9E3D-BAEB-494E8F46A456}"/>
                </a:ext>
              </a:extLst>
            </p:cNvPr>
            <p:cNvSpPr/>
            <p:nvPr/>
          </p:nvSpPr>
          <p:spPr>
            <a:xfrm>
              <a:off x="5511731" y="3119512"/>
              <a:ext cx="1082812" cy="1082812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493D88-7DC2-7BE9-A084-2C23411A32A6}"/>
              </a:ext>
            </a:extLst>
          </p:cNvPr>
          <p:cNvSpPr/>
          <p:nvPr/>
        </p:nvSpPr>
        <p:spPr>
          <a:xfrm>
            <a:off x="4506262" y="5135175"/>
            <a:ext cx="3093750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400" b="1" kern="1200" cap="none" dirty="0">
                <a:latin typeface="Arial" panose="020B0604020202020204" pitchFamily="34" charset="0"/>
                <a:cs typeface="Arial" panose="020B0604020202020204" pitchFamily="34" charset="0"/>
              </a:rPr>
              <a:t>We are happy to partner with researchers and practitioners who believe in the positive advancement of relationships in black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kern="1200" cap="none" dirty="0">
                <a:latin typeface="Arial" panose="020B0604020202020204" pitchFamily="34" charset="0"/>
                <a:cs typeface="Arial" panose="020B0604020202020204" pitchFamily="34" charset="0"/>
              </a:rPr>
              <a:t>frican communities</a:t>
            </a:r>
            <a:endParaRPr lang="en-US" sz="1400" kern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901DFD-C7C9-819A-02D5-DEA304327F3D}"/>
              </a:ext>
            </a:extLst>
          </p:cNvPr>
          <p:cNvGrpSpPr/>
          <p:nvPr/>
        </p:nvGrpSpPr>
        <p:grpSpPr>
          <a:xfrm>
            <a:off x="8744700" y="2564924"/>
            <a:ext cx="1887187" cy="1887187"/>
            <a:chOff x="8744700" y="2717324"/>
            <a:chExt cx="1887187" cy="188718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6A3940-1811-CCFD-57B7-3AFF5E2362FE}"/>
                </a:ext>
              </a:extLst>
            </p:cNvPr>
            <p:cNvSpPr/>
            <p:nvPr/>
          </p:nvSpPr>
          <p:spPr>
            <a:xfrm>
              <a:off x="8744700" y="2717324"/>
              <a:ext cx="1887187" cy="1887187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6" name="Rectangle 15" descr="Group">
              <a:extLst>
                <a:ext uri="{FF2B5EF4-FFF2-40B4-BE49-F238E27FC236}">
                  <a16:creationId xmlns:a16="http://schemas.microsoft.com/office/drawing/2014/main" id="{298B6A77-F80E-DBF7-0C19-2E95A67E14E1}"/>
                </a:ext>
              </a:extLst>
            </p:cNvPr>
            <p:cNvSpPr/>
            <p:nvPr/>
          </p:nvSpPr>
          <p:spPr>
            <a:xfrm>
              <a:off x="9146887" y="3119512"/>
              <a:ext cx="1082812" cy="1082812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84ABE8-12F7-A4A8-E866-32DB8589E3C1}"/>
              </a:ext>
            </a:extLst>
          </p:cNvPr>
          <p:cNvSpPr/>
          <p:nvPr/>
        </p:nvSpPr>
        <p:spPr>
          <a:xfrm>
            <a:off x="8141417" y="4726199"/>
            <a:ext cx="3093750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400" b="1" kern="1200" cap="none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1400" b="1" kern="1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b="1" kern="1200" cap="none" dirty="0">
                <a:latin typeface="Arial" panose="020B0604020202020204" pitchFamily="34" charset="0"/>
                <a:cs typeface="Arial" panose="020B0604020202020204" pitchFamily="34" charset="0"/>
              </a:rPr>
              <a:t> is available/ can be tested with other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kern="1200" cap="none" dirty="0">
                <a:latin typeface="Arial" panose="020B0604020202020204" pitchFamily="34" charset="0"/>
                <a:cs typeface="Arial" panose="020B0604020202020204" pitchFamily="34" charset="0"/>
              </a:rPr>
              <a:t>frican communities and possibly make further recommendations cultural contextual adaptation</a:t>
            </a:r>
            <a:endParaRPr lang="en-US" sz="1400" kern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2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1EF8-D8AF-879F-FBC4-A15FCF87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18. Welcome to contact us!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1C8B-1B3A-C666-3E15-C6D5A7F08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CONTACT: </a:t>
            </a:r>
            <a:r>
              <a:rPr lang="en-US" dirty="0" err="1"/>
              <a:t>Ms</a:t>
            </a:r>
            <a:r>
              <a:rPr lang="en-US" dirty="0"/>
              <a:t> Kabaro Neswiswa</a:t>
            </a:r>
          </a:p>
          <a:p>
            <a:r>
              <a:rPr lang="en-US" dirty="0">
                <a:hlinkClick r:id="rId2"/>
              </a:rPr>
              <a:t>kgneswiswa@gmail.com</a:t>
            </a:r>
            <a:endParaRPr lang="en-US" dirty="0"/>
          </a:p>
          <a:p>
            <a:r>
              <a:rPr lang="en-US" dirty="0"/>
              <a:t>0607629897 </a:t>
            </a:r>
          </a:p>
          <a:p>
            <a:r>
              <a:rPr lang="en-US" dirty="0"/>
              <a:t>Susanne Jacobs</a:t>
            </a:r>
          </a:p>
          <a:p>
            <a:r>
              <a:rPr lang="en-US" dirty="0">
                <a:hlinkClick r:id="rId3"/>
              </a:rPr>
              <a:t>sjacobs2603@gmail.com/</a:t>
            </a:r>
            <a:r>
              <a:rPr lang="en-US" dirty="0"/>
              <a:t> Susanne.Jacobs@nwu.ac.za</a:t>
            </a:r>
          </a:p>
          <a:p>
            <a:r>
              <a:rPr lang="en-US" dirty="0"/>
              <a:t>0827837373   </a:t>
            </a:r>
          </a:p>
        </p:txBody>
      </p:sp>
    </p:spTree>
    <p:extLst>
      <p:ext uri="{BB962C8B-B14F-4D97-AF65-F5344CB8AC3E}">
        <p14:creationId xmlns:p14="http://schemas.microsoft.com/office/powerpoint/2010/main" val="2398583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E6B73-C351-08D3-F77F-35100558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 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Attention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19F94-724C-0550-B86D-52B29A2A3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5668434"/>
            <a:ext cx="9601196" cy="7799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Questions?</a:t>
            </a:r>
            <a:endParaRPr lang="en-Z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erson leaning on a red question mark&#10;&#10;Description automatically generated">
            <a:extLst>
              <a:ext uri="{FF2B5EF4-FFF2-40B4-BE49-F238E27FC236}">
                <a16:creationId xmlns:a16="http://schemas.microsoft.com/office/drawing/2014/main" id="{CF29C1CE-1CAA-B70D-AB92-C67D75755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1820334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2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ands holding each other's wrists and interlinked to form a circle">
            <a:extLst>
              <a:ext uri="{FF2B5EF4-FFF2-40B4-BE49-F238E27FC236}">
                <a16:creationId xmlns:a16="http://schemas.microsoft.com/office/drawing/2014/main" id="{3E9F7E03-16D2-CEC2-78F0-9DF0BB3D6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-17144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EC11DA-A001-FAA6-3743-BC9FBAB2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CULTURALLY RESPONSIVE MARRIAGE ENRICHMENT INTERVENTIONS: </a:t>
            </a:r>
            <a:br>
              <a:rPr lang="en-US" sz="2200" b="1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200" b="1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STRENGTHENING RELATIONAL WELL-BEING.</a:t>
            </a:r>
            <a:endParaRPr lang="en-ZA" sz="2200" dirty="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898EF5-079F-9B81-FB6C-FC4ECBC93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 fontScale="92500"/>
          </a:bodyPr>
          <a:lstStyle/>
          <a:p>
            <a:pPr>
              <a:spcAft>
                <a:spcPts val="800"/>
              </a:spcAft>
            </a:pPr>
            <a:r>
              <a:rPr lang="en-US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Susanne Jacobs (North-West University Potchefstroom Campus)</a:t>
            </a:r>
            <a:endParaRPr lang="en-ZA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MS. Kabaro Neswiswa  (PhD Candidate, NWU, </a:t>
            </a:r>
            <a:r>
              <a:rPr lang="en-US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Potch</a:t>
            </a:r>
            <a:r>
              <a:rPr lang="en-US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ZA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ZA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314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3B73-10E4-A73C-F7EF-F0A80268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20. References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CA63E3-C5D3-E04E-5E09-11B915F4E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57992"/>
            <a:ext cx="3978562" cy="331787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BE1908-5C58-B031-2FF4-6C1F448D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491" y="2557992"/>
            <a:ext cx="489527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51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24" y="1973766"/>
            <a:ext cx="2619375" cy="17430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7937"/>
            <a:ext cx="11796842" cy="6850063"/>
          </a:xfrm>
        </p:spPr>
        <p:txBody>
          <a:bodyPr>
            <a:normAutofit/>
          </a:bodyPr>
          <a:lstStyle/>
          <a:p>
            <a:r>
              <a:rPr lang="en-ZA" sz="1600" b="1" dirty="0">
                <a:latin typeface="Arial Black" panose="020B0A04020102020204" pitchFamily="34" charset="0"/>
              </a:rPr>
              <a:t>A cultural marriage enrichment program for Black Africans </a:t>
            </a:r>
            <a:endParaRPr lang="en-ZA" sz="1600" i="1" dirty="0"/>
          </a:p>
        </p:txBody>
      </p:sp>
      <p:sp>
        <p:nvSpPr>
          <p:cNvPr id="15" name="AutoShape 8" descr="10 Tips for Writing a Literature Review | Citavi - Reference Management and  Knowledge Organiz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6" name="AutoShape 10" descr="10 Tips for Writing a Literature Review | Citavi - Reference Management and  Knowledge Organiz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9" name="AutoShape 18" descr="10 Tips for Writing a Literature Review | Citavi - Reference Management and  Knowledge Organizat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700" y="3270898"/>
            <a:ext cx="2123650" cy="1752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345" y="3245208"/>
            <a:ext cx="1054598" cy="11978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099" y="3245208"/>
            <a:ext cx="1128011" cy="11978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0300" y="3291764"/>
            <a:ext cx="1143904" cy="1151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406" y="4324622"/>
            <a:ext cx="2619375" cy="1743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7523" y="1702281"/>
            <a:ext cx="2295227" cy="1743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7369" y="3320180"/>
            <a:ext cx="2402790" cy="17470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6644" y="997489"/>
            <a:ext cx="3388479" cy="227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58C31-7E28-A320-CE1A-21D1350C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KEYWORDS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30ECE-9FEC-3BB1-C39B-0F6E2FD3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Marriage Enrichment </a:t>
            </a:r>
            <a:r>
              <a:rPr lang="en-US" sz="1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rogramme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(MEP) 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 Education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Evidence-based practice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Contextual intervention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Culturally responsive 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African couples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Resilient societal structures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524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6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38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8" name="Rectangle 40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9" name="Picture 42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A9D205-C9CF-5335-C2E1-90C0ACB3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BACKGROUND</a:t>
            </a:r>
            <a:endParaRPr lang="en-ZA" sz="2800" dirty="0">
              <a:solidFill>
                <a:srgbClr val="262626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DF556-0E5F-3F2A-779E-4A16FA07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 fontScale="92500"/>
          </a:bodyPr>
          <a:lstStyle/>
          <a:p>
            <a:pPr marL="342900" lvl="0" indent="-342900" algn="ctr"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Communities struggle with various societal influences (</a:t>
            </a:r>
            <a:r>
              <a:rPr lang="en-US" sz="1400" b="1" dirty="0" err="1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syndemics</a:t>
            </a:r>
            <a:r>
              <a:rPr lang="en-US" sz="14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ZA" sz="14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Diverse societal challenges &amp; multiple layers of harm cause vulnerability </a:t>
            </a:r>
            <a:endParaRPr lang="en-ZA" sz="14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Relational stress</a:t>
            </a:r>
            <a:endParaRPr lang="en-ZA" sz="14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Breakdown of family structures</a:t>
            </a:r>
            <a:endParaRPr lang="en-ZA" sz="14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Adverse effect on the broader community</a:t>
            </a:r>
            <a:endParaRPr lang="en-ZA" sz="14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Worldwide problem: divorce rising under SA black African couples</a:t>
            </a:r>
            <a:endParaRPr lang="en-ZA" sz="14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Stats increased last ten years.</a:t>
            </a:r>
            <a:endParaRPr lang="en-ZA" sz="14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n-ZA" sz="1400" dirty="0">
              <a:solidFill>
                <a:srgbClr val="26262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59F245-3BFC-6586-396D-7AB79C9B1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132" y="1608266"/>
            <a:ext cx="5469466" cy="3639681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13955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0D1E-6FAB-43FF-6B29-069AE15D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Z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REASONS FOR PROBLEMS AMONG BLACK AFRICANS</a:t>
            </a:r>
            <a:endParaRPr lang="en-Z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4F5C9-B354-8D82-E744-F1593372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99" y="2556932"/>
            <a:ext cx="7277097" cy="3596218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 deep-rooted challenges (poverty, inequality, unemployment, domestic violence, substance abuse)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Modernization impacts: neglect core values of indigenous practices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 upsurges divorce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ZA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 escalate before seeking help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black African couples: Scarcity regarding: 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Skilled professionals (high one-on-one need)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 on healthy functioning relationships (pre- and post-marriage)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MEPS catering to the needs of African couples 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Empirically evaluated culturally relevant programs, blending indigenous with current systems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E67544EC-89AD-DBCF-9382-960B393E9A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5294478"/>
                  </p:ext>
                </p:extLst>
              </p:nvPr>
            </p:nvGraphicFramePr>
            <p:xfrm>
              <a:off x="-3367808" y="3429000"/>
              <a:ext cx="3048000" cy="1714500"/>
            </p:xfrm>
            <a:graphic>
              <a:graphicData uri="http://schemas.microsoft.com/office/powerpoint/2016/slidezoom">
                <pslz:sldZm>
                  <pslz:sldZmObj sldId="261" cId="1880249672">
                    <pslz:zmPr id="{6BA892C1-C6FC-4B43-9AC7-819A0D73790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67544EC-89AD-DBCF-9382-960B393E9A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367808" y="342900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20B2F1C-3160-8B3E-F034-587546E57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49" y="334536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4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B0C9-5429-FB54-4E58-5F092B50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WHAT IS A POSSIBLE ANSWER TO THE NEED FOR HEALTHY MARRIAGES? </a:t>
            </a:r>
            <a:br>
              <a:rPr lang="en-US" sz="2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(BASIS FOR FUTURE IDEAL STABLE FAMILIES </a:t>
            </a:r>
            <a:r>
              <a:rPr lang="en-US" sz="2700" b="1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sz="27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SOCIETIES) </a:t>
            </a:r>
            <a:endParaRPr lang="en-ZA" sz="2800" dirty="0">
              <a:solidFill>
                <a:srgbClr val="26262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CA08B-7BDC-0EC1-9440-0ABB14955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269" y="3215918"/>
            <a:ext cx="2739728" cy="1823164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ABEE3-45AB-18DD-2F67-478ED63CC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focus of this presentation is to </a:t>
            </a:r>
            <a:r>
              <a:rPr lang="en-US" sz="1600" b="1" dirty="0">
                <a:solidFill>
                  <a:srgbClr val="262626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on a proposed solution</a:t>
            </a:r>
            <a:r>
              <a:rPr lang="en-US" sz="16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ZA" sz="16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600" b="1" dirty="0">
                <a:solidFill>
                  <a:srgbClr val="262626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endorse a culturally applicable MEP: </a:t>
            </a:r>
          </a:p>
          <a:p>
            <a:pPr marL="342900" lvl="0" indent="-342900"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16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600" b="1" dirty="0">
                <a:solidFill>
                  <a:srgbClr val="262626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preventative   educational      intervention</a:t>
            </a:r>
            <a:r>
              <a:rPr lang="en-US" sz="16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ZA" sz="16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facilitate the sharing and discussion of evidence-based ME </a:t>
            </a:r>
            <a:r>
              <a:rPr lang="en-ZA" sz="16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</a:t>
            </a:r>
            <a:endParaRPr lang="en-ZA" sz="16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MEP can use the best practice model systems to sustain, support, strengthen, preserve, </a:t>
            </a:r>
            <a:r>
              <a:rPr 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sz="16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promote the marriages of Africans</a:t>
            </a:r>
            <a:endParaRPr lang="en-ZA" sz="16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ZA" sz="16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Interventions as community education/ enrichment for individuals, couples, and families, </a:t>
            </a:r>
            <a:r>
              <a:rPr lang="en-US" sz="16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collectively &amp; cross-culturally</a:t>
            </a:r>
            <a:endParaRPr lang="en-ZA" sz="16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need to develop new programs</a:t>
            </a:r>
            <a:endParaRPr lang="en-ZA" sz="16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1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646A5E-EDB2-4309-1AB6-BD0D4EE8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800598" cy="1303867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  <a:r>
              <a:rPr lang="en-US" sz="36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STUDY AIM</a:t>
            </a:r>
            <a:endParaRPr lang="en-ZA" sz="7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8D644-38EF-2979-4853-7BD6207BC9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develop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culturally relevant  MEP for Black Africans (Royal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Bafokeng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Nation)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to strengthen marriages (relationships)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E22B3-4BED-C5EA-FF2D-6EAFB9C1D2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incorporating literature </a:t>
            </a: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theories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adapting established Western-based programs (PREP 8.0 program) empirical evidence (research findings) &amp;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international &amp; South African data  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 societal structures, </a:t>
            </a:r>
            <a:r>
              <a:rPr lang="en-US" sz="1800" b="1" dirty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contextual, cultural elements (grounded on the strengths of the Royal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Bafokeng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Nation indigenous community)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A1D708D-311C-FE5C-A332-0CD788704770}"/>
              </a:ext>
            </a:extLst>
          </p:cNvPr>
          <p:cNvSpPr txBox="1">
            <a:spLocks/>
          </p:cNvSpPr>
          <p:nvPr/>
        </p:nvSpPr>
        <p:spPr>
          <a:xfrm>
            <a:off x="6348406" y="982132"/>
            <a:ext cx="4800598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kern="0" dirty="0">
                <a:latin typeface="Arial" panose="020B0604020202020204" pitchFamily="34" charset="0"/>
                <a:ea typeface="Calibri" panose="020F0502020204030204" pitchFamily="34" charset="0"/>
              </a:rPr>
              <a:t>WHAT?</a:t>
            </a:r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263307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E4DA-7780-4ADC-0C1A-FA5F388A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kern="0" dirty="0">
                <a:latin typeface="Arial" panose="020B0604020202020204" pitchFamily="34" charset="0"/>
                <a:ea typeface="Calibri" panose="020F0502020204030204" pitchFamily="34" charset="0"/>
              </a:rPr>
              <a:t>8</a:t>
            </a:r>
            <a:r>
              <a:rPr lang="en-US" sz="4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METHODOLOGY MODEL AND APPROACH: HOW? </a:t>
            </a:r>
            <a:endParaRPr lang="en-ZA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A1817-153B-615E-9C1E-CBC0F4B06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&amp; D Model (Rothman &amp; Thomas, 1994)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method four-phase research design: pre-and post-test experimental design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 from various sources: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literature,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practitioners,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traditional  </a:t>
            </a: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eaders &amp;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couples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7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3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25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88BF37-92D6-E736-A123-6625DB28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5" y="982132"/>
            <a:ext cx="3783883" cy="132537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METHODOLOGY </a:t>
            </a:r>
            <a:br>
              <a:rPr lang="en-US" sz="2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1: </a:t>
            </a:r>
            <a:br>
              <a:rPr lang="en-US" sz="2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 REVIEW AND </a:t>
            </a:r>
            <a:r>
              <a:rPr lang="en-US" sz="2200" b="1" u="sng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CHOICE</a:t>
            </a:r>
            <a:endParaRPr lang="en-ZA" sz="2200" dirty="0">
              <a:highlight>
                <a:srgbClr val="00FF00"/>
              </a:highlight>
            </a:endParaRPr>
          </a:p>
        </p:txBody>
      </p:sp>
      <p:cxnSp>
        <p:nvCxnSpPr>
          <p:cNvPr id="39" name="Straight Connector 31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A0E1-6D8A-8CA1-8297-F5891CB71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1" y="2493774"/>
            <a:ext cx="3660057" cy="3382094"/>
          </a:xfrm>
        </p:spPr>
        <p:txBody>
          <a:bodyPr>
            <a:normAutofit lnSpcReduction="10000"/>
          </a:bodyPr>
          <a:lstStyle/>
          <a:p>
            <a:pPr marL="342900" lvl="0" indent="-342900" algn="ctr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of </a:t>
            </a:r>
            <a:r>
              <a:rPr lang="en-US" sz="15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 8.0 </a:t>
            </a:r>
            <a:r>
              <a:rPr lang="en-US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</a:t>
            </a:r>
            <a:r>
              <a:rPr lang="en-US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Denver, USA</a:t>
            </a:r>
            <a:endParaRPr lang="en-Z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Empirically tested long-term effectiveness and flexibility</a:t>
            </a:r>
            <a:endParaRPr lang="en-Z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Attended PREP 8.0 training facilitation to mentor other couples</a:t>
            </a:r>
            <a:endParaRPr lang="en-Z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Adaptation: Modified PREP 8.0 based on insights from the baseline study to 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suit</a:t>
            </a:r>
            <a:r>
              <a:rPr lang="en-US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Black African context after baseline information was established</a:t>
            </a:r>
            <a:endParaRPr lang="en-Z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ED47C-E928-23FD-81EE-5176638A70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945" b="-1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87192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1088</TotalTime>
  <Words>1288</Words>
  <Application>Microsoft Office PowerPoint</Application>
  <PresentationFormat>Widescreen</PresentationFormat>
  <Paragraphs>172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Courier New</vt:lpstr>
      <vt:lpstr>Garamond</vt:lpstr>
      <vt:lpstr>Symbol</vt:lpstr>
      <vt:lpstr>Organic</vt:lpstr>
      <vt:lpstr>1. ASASWEI CONFERENCE THEME:  ADVANCING SOCIAL WORK PRACTICE THROUGH STRENGTHENED MULTI-SECTORAL RESPONSES TO ADVERSITY, VULNERABILITY AND TRAUMA</vt:lpstr>
      <vt:lpstr>2. CULTURALLY RESPONSIVE MARRIAGE ENRICHMENT INTERVENTIONS:  STRENGTHENING RELATIONAL WELL-BEING.</vt:lpstr>
      <vt:lpstr>3. KEYWORDS</vt:lpstr>
      <vt:lpstr>4.  BACKGROUND</vt:lpstr>
      <vt:lpstr>5.  REASONS FOR PROBLEMS AMONG BLACK AFRICANS</vt:lpstr>
      <vt:lpstr>6. WHAT IS A POSSIBLE ANSWER TO THE NEED FOR HEALTHY MARRIAGES?  (BASIS FOR FUTURE IDEAL STABLE FAMILIES &amp; SOCIETIES) </vt:lpstr>
      <vt:lpstr>7. STUDY AIM</vt:lpstr>
      <vt:lpstr>8. METHODOLOGY MODEL AND APPROACH: HOW? </vt:lpstr>
      <vt:lpstr>9. METHODOLOGY  PHASE 1:  LITERATURE REVIEW AND PROGRAM CHOICE</vt:lpstr>
      <vt:lpstr>10.  METHODOLOGY  PHASE 2:  BASELINE RESEARCH: PERCEPTIONS OF TRADITIONAL MARRIAGES AND MODERN COUPLE NEEDS</vt:lpstr>
      <vt:lpstr>11. METHODOLOGY  PHASE 3:  DEVELOPMENT OF MEP AND PILOT STUDY</vt:lpstr>
      <vt:lpstr>12. WHAT CONSTITUTES AFRICAN TRADITIONAL MARRIAGES? </vt:lpstr>
      <vt:lpstr>13. PHASE 4: OUTLINE OF THE 15-SESSION ADAPTED INTERVENTION</vt:lpstr>
      <vt:lpstr>14. SPOUSE DEMOGRAPHIC INFORMATION  (N=10 PARTICIPANTS)</vt:lpstr>
      <vt:lpstr>15. OUTCOME: REINFORCES STRENGTHS OF AFRICAN TRADITIONAL MARRIAGE SYSTEMS</vt:lpstr>
      <vt:lpstr>16. POTENTIAL practice IMPACT: MEP STRENGTHS </vt:lpstr>
      <vt:lpstr>17. What Next? Way Forward</vt:lpstr>
      <vt:lpstr>18. Welcome to contact us! </vt:lpstr>
      <vt:lpstr>19. Thank You for Your Attention</vt:lpstr>
      <vt:lpstr>20. References 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cultural marriage enrichment programme for Black Africans</dc:title>
  <dc:creator>Kabaro Neswiswa</dc:creator>
  <cp:lastModifiedBy>Susanne Jacobs</cp:lastModifiedBy>
  <cp:revision>32</cp:revision>
  <dcterms:created xsi:type="dcterms:W3CDTF">2022-07-19T19:52:06Z</dcterms:created>
  <dcterms:modified xsi:type="dcterms:W3CDTF">2023-09-25T15:36:19Z</dcterms:modified>
</cp:coreProperties>
</file>