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2"/>
  </p:notesMasterIdLst>
  <p:sldIdLst>
    <p:sldId id="257" r:id="rId3"/>
    <p:sldId id="270" r:id="rId4"/>
    <p:sldId id="284" r:id="rId5"/>
    <p:sldId id="271" r:id="rId6"/>
    <p:sldId id="286" r:id="rId7"/>
    <p:sldId id="283" r:id="rId8"/>
    <p:sldId id="263" r:id="rId9"/>
    <p:sldId id="288"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0D8F24-4585-45B7-9809-89F346775DFC}" type="datetimeFigureOut">
              <a:rPr lang="en-US" smtClean="0"/>
              <a:t>9/25/2023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5DD5B5-2699-4EA4-BD5F-E8BFAB665666}" type="slidenum">
              <a:rPr lang="en-US" smtClean="0"/>
              <a:t>‹#›</a:t>
            </a:fld>
            <a:endParaRPr lang="en-US"/>
          </a:p>
        </p:txBody>
      </p:sp>
    </p:spTree>
    <p:extLst>
      <p:ext uri="{BB962C8B-B14F-4D97-AF65-F5344CB8AC3E}">
        <p14:creationId xmlns:p14="http://schemas.microsoft.com/office/powerpoint/2010/main" val="470709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Arial" charset="0"/>
              <a:ea typeface="+mn-ea"/>
              <a:cs typeface="Arial"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39A504-9AA0-4CA3-9C97-F81B1FD3ACD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5833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035354E-E4F7-4CBB-8A42-77B6AD7300C8}" type="datetimeFigureOut">
              <a:rPr lang="en-US" smtClean="0"/>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F5C72-BBCC-43C4-BCF5-95774530A792}" type="slidenum">
              <a:rPr lang="en-US" smtClean="0"/>
              <a:t>‹#›</a:t>
            </a:fld>
            <a:endParaRPr lang="en-US"/>
          </a:p>
        </p:txBody>
      </p:sp>
    </p:spTree>
    <p:extLst>
      <p:ext uri="{BB962C8B-B14F-4D97-AF65-F5344CB8AC3E}">
        <p14:creationId xmlns:p14="http://schemas.microsoft.com/office/powerpoint/2010/main" val="2112441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35354E-E4F7-4CBB-8A42-77B6AD7300C8}" type="datetimeFigureOut">
              <a:rPr lang="en-US" smtClean="0"/>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F5C72-BBCC-43C4-BCF5-95774530A792}" type="slidenum">
              <a:rPr lang="en-US" smtClean="0"/>
              <a:t>‹#›</a:t>
            </a:fld>
            <a:endParaRPr lang="en-US"/>
          </a:p>
        </p:txBody>
      </p:sp>
    </p:spTree>
    <p:extLst>
      <p:ext uri="{BB962C8B-B14F-4D97-AF65-F5344CB8AC3E}">
        <p14:creationId xmlns:p14="http://schemas.microsoft.com/office/powerpoint/2010/main" val="3055417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35354E-E4F7-4CBB-8A42-77B6AD7300C8}" type="datetimeFigureOut">
              <a:rPr lang="en-US" smtClean="0"/>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F5C72-BBCC-43C4-BCF5-95774530A792}" type="slidenum">
              <a:rPr lang="en-US" smtClean="0"/>
              <a:t>‹#›</a:t>
            </a:fld>
            <a:endParaRPr lang="en-US"/>
          </a:p>
        </p:txBody>
      </p:sp>
    </p:spTree>
    <p:extLst>
      <p:ext uri="{BB962C8B-B14F-4D97-AF65-F5344CB8AC3E}">
        <p14:creationId xmlns:p14="http://schemas.microsoft.com/office/powerpoint/2010/main" val="4041747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2" name="Picture 10" descr="footer"/>
          <p:cNvPicPr>
            <a:picLocks noChangeAspect="1" noChangeArrowheads="1"/>
          </p:cNvPicPr>
          <p:nvPr userDrawn="1"/>
        </p:nvPicPr>
        <p:blipFill>
          <a:blip r:embed="rId2" cstate="print"/>
          <a:srcRect/>
          <a:stretch>
            <a:fillRect/>
          </a:stretch>
        </p:blipFill>
        <p:spPr bwMode="auto">
          <a:xfrm>
            <a:off x="0" y="4725988"/>
            <a:ext cx="12192000" cy="2132012"/>
          </a:xfrm>
          <a:prstGeom prst="rect">
            <a:avLst/>
          </a:prstGeom>
          <a:noFill/>
          <a:ln w="9525">
            <a:noFill/>
            <a:miter lim="800000"/>
            <a:headEnd/>
            <a:tailEnd/>
          </a:ln>
        </p:spPr>
      </p:pic>
      <p:pic>
        <p:nvPicPr>
          <p:cNvPr id="3" name="Picture 13" descr="logo"/>
          <p:cNvPicPr>
            <a:picLocks noChangeAspect="1" noChangeArrowheads="1"/>
          </p:cNvPicPr>
          <p:nvPr userDrawn="1"/>
        </p:nvPicPr>
        <p:blipFill>
          <a:blip r:embed="rId3" cstate="print"/>
          <a:srcRect/>
          <a:stretch>
            <a:fillRect/>
          </a:stretch>
        </p:blipFill>
        <p:spPr bwMode="auto">
          <a:xfrm>
            <a:off x="3151719" y="620714"/>
            <a:ext cx="5056517" cy="1206421"/>
          </a:xfrm>
          <a:prstGeom prst="rect">
            <a:avLst/>
          </a:prstGeom>
          <a:noFill/>
          <a:ln w="9525">
            <a:noFill/>
            <a:miter lim="800000"/>
            <a:headEnd/>
            <a:tailEnd/>
          </a:ln>
        </p:spPr>
      </p:pic>
      <p:sp>
        <p:nvSpPr>
          <p:cNvPr id="4" name="Title 3"/>
          <p:cNvSpPr>
            <a:spLocks noGrp="1"/>
          </p:cNvSpPr>
          <p:nvPr>
            <p:ph type="ctrTitle"/>
          </p:nvPr>
        </p:nvSpPr>
        <p:spPr>
          <a:xfrm>
            <a:off x="914400" y="2130426"/>
            <a:ext cx="10363200" cy="1470025"/>
          </a:xfrm>
        </p:spPr>
        <p:txBody>
          <a:bodyPr/>
          <a:lstStyle/>
          <a:p>
            <a:r>
              <a:rPr lang="en-US"/>
              <a:t>Click to edit Master title style</a:t>
            </a:r>
          </a:p>
        </p:txBody>
      </p:sp>
      <p:sp>
        <p:nvSpPr>
          <p:cNvPr id="5" name="Round Single Corner Rectangle 4"/>
          <p:cNvSpPr/>
          <p:nvPr userDrawn="1"/>
        </p:nvSpPr>
        <p:spPr>
          <a:xfrm>
            <a:off x="0" y="6237312"/>
            <a:ext cx="12192000" cy="620688"/>
          </a:xfrm>
          <a:prstGeom prst="round1Rect">
            <a:avLst>
              <a:gd name="adj" fmla="val 8037"/>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userDrawn="1"/>
        </p:nvSpPr>
        <p:spPr>
          <a:xfrm>
            <a:off x="3983765" y="6381328"/>
            <a:ext cx="4320480" cy="369332"/>
          </a:xfrm>
          <a:prstGeom prst="rect">
            <a:avLst/>
          </a:prstGeom>
          <a:noFill/>
        </p:spPr>
        <p:txBody>
          <a:bodyPr wrap="square" rtlCol="0">
            <a:spAutoFit/>
          </a:bodyPr>
          <a:lstStyle/>
          <a:p>
            <a:r>
              <a:rPr lang="en-US" b="0" dirty="0">
                <a:solidFill>
                  <a:schemeClr val="bg1"/>
                </a:solidFill>
                <a:latin typeface="Century Gothic" pitchFamily="34" charset="0"/>
              </a:rPr>
              <a:t>UKZN</a:t>
            </a:r>
            <a:r>
              <a:rPr lang="en-US" b="0" baseline="0" dirty="0">
                <a:solidFill>
                  <a:schemeClr val="bg1"/>
                </a:solidFill>
                <a:latin typeface="Century Gothic" pitchFamily="34" charset="0"/>
              </a:rPr>
              <a:t> INSPIRING GREATNESS</a:t>
            </a:r>
            <a:endParaRPr lang="en-US" b="0" dirty="0">
              <a:solidFill>
                <a:schemeClr val="bg1"/>
              </a:solidFill>
              <a:latin typeface="Century Gothic" pitchFamily="34" charset="0"/>
            </a:endParaRPr>
          </a:p>
        </p:txBody>
      </p:sp>
    </p:spTree>
    <p:extLst>
      <p:ext uri="{BB962C8B-B14F-4D97-AF65-F5344CB8AC3E}">
        <p14:creationId xmlns:p14="http://schemas.microsoft.com/office/powerpoint/2010/main" val="3447296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10" descr="footer"/>
          <p:cNvPicPr>
            <a:picLocks noChangeAspect="1" noChangeArrowheads="1"/>
          </p:cNvPicPr>
          <p:nvPr userDrawn="1"/>
        </p:nvPicPr>
        <p:blipFill>
          <a:blip r:embed="rId2" cstate="print"/>
          <a:srcRect/>
          <a:stretch>
            <a:fillRect/>
          </a:stretch>
        </p:blipFill>
        <p:spPr bwMode="auto">
          <a:xfrm>
            <a:off x="0" y="4725988"/>
            <a:ext cx="12192000" cy="2132012"/>
          </a:xfrm>
          <a:prstGeom prst="rect">
            <a:avLst/>
          </a:prstGeom>
          <a:noFill/>
          <a:ln w="9525">
            <a:noFill/>
            <a:miter lim="800000"/>
            <a:headEnd/>
            <a:tailEnd/>
          </a:ln>
        </p:spPr>
      </p:pic>
      <p:pic>
        <p:nvPicPr>
          <p:cNvPr id="3" name="Picture 13" descr="logo"/>
          <p:cNvPicPr>
            <a:picLocks noChangeAspect="1" noChangeArrowheads="1"/>
          </p:cNvPicPr>
          <p:nvPr userDrawn="1"/>
        </p:nvPicPr>
        <p:blipFill>
          <a:blip r:embed="rId3" cstate="print"/>
          <a:srcRect/>
          <a:stretch>
            <a:fillRect/>
          </a:stretch>
        </p:blipFill>
        <p:spPr bwMode="auto">
          <a:xfrm>
            <a:off x="3151719" y="620714"/>
            <a:ext cx="5056517" cy="1206421"/>
          </a:xfrm>
          <a:prstGeom prst="rect">
            <a:avLst/>
          </a:prstGeom>
          <a:noFill/>
          <a:ln w="9525">
            <a:noFill/>
            <a:miter lim="800000"/>
            <a:headEnd/>
            <a:tailEnd/>
          </a:ln>
        </p:spPr>
      </p:pic>
      <p:sp>
        <p:nvSpPr>
          <p:cNvPr id="4" name="Title 3"/>
          <p:cNvSpPr>
            <a:spLocks noGrp="1"/>
          </p:cNvSpPr>
          <p:nvPr>
            <p:ph type="ctrTitle"/>
          </p:nvPr>
        </p:nvSpPr>
        <p:spPr>
          <a:xfrm>
            <a:off x="914400" y="2130426"/>
            <a:ext cx="10363200" cy="1470025"/>
          </a:xfrm>
        </p:spPr>
        <p:txBody>
          <a:bodyPr/>
          <a:lstStyle/>
          <a:p>
            <a:r>
              <a:rPr lang="en-US"/>
              <a:t>Click to edit Master title style</a:t>
            </a:r>
          </a:p>
        </p:txBody>
      </p:sp>
      <p:sp>
        <p:nvSpPr>
          <p:cNvPr id="5" name="Round Single Corner Rectangle 4"/>
          <p:cNvSpPr/>
          <p:nvPr userDrawn="1"/>
        </p:nvSpPr>
        <p:spPr>
          <a:xfrm>
            <a:off x="0" y="6237312"/>
            <a:ext cx="12192000" cy="620688"/>
          </a:xfrm>
          <a:prstGeom prst="round1Rect">
            <a:avLst>
              <a:gd name="adj" fmla="val 8037"/>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userDrawn="1"/>
        </p:nvSpPr>
        <p:spPr>
          <a:xfrm>
            <a:off x="3983765" y="6381328"/>
            <a:ext cx="4320480" cy="369332"/>
          </a:xfrm>
          <a:prstGeom prst="rect">
            <a:avLst/>
          </a:prstGeom>
          <a:noFill/>
        </p:spPr>
        <p:txBody>
          <a:bodyPr wrap="square" rtlCol="0">
            <a:spAutoFit/>
          </a:bodyPr>
          <a:lstStyle/>
          <a:p>
            <a:r>
              <a:rPr lang="en-US" b="0" dirty="0">
                <a:solidFill>
                  <a:schemeClr val="bg1"/>
                </a:solidFill>
                <a:latin typeface="Century Gothic" pitchFamily="34" charset="0"/>
              </a:rPr>
              <a:t>UKZN</a:t>
            </a:r>
            <a:r>
              <a:rPr lang="en-US" b="0" baseline="0" dirty="0">
                <a:solidFill>
                  <a:schemeClr val="bg1"/>
                </a:solidFill>
                <a:latin typeface="Century Gothic" pitchFamily="34" charset="0"/>
              </a:rPr>
              <a:t> INSPIRING GREATNESS</a:t>
            </a:r>
            <a:endParaRPr lang="en-US" b="0" dirty="0">
              <a:solidFill>
                <a:schemeClr val="bg1"/>
              </a:solidFill>
              <a:latin typeface="Century Gothic" pitchFamily="34" charset="0"/>
            </a:endParaRPr>
          </a:p>
        </p:txBody>
      </p:sp>
    </p:spTree>
    <p:extLst>
      <p:ext uri="{BB962C8B-B14F-4D97-AF65-F5344CB8AC3E}">
        <p14:creationId xmlns:p14="http://schemas.microsoft.com/office/powerpoint/2010/main" val="120775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1156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806499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25951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4883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237519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5976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35354E-E4F7-4CBB-8A42-77B6AD7300C8}" type="datetimeFigureOut">
              <a:rPr lang="en-US" smtClean="0"/>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F5C72-BBCC-43C4-BCF5-95774530A792}" type="slidenum">
              <a:rPr lang="en-US" smtClean="0"/>
              <a:t>‹#›</a:t>
            </a:fld>
            <a:endParaRPr lang="en-US"/>
          </a:p>
        </p:txBody>
      </p:sp>
    </p:spTree>
    <p:extLst>
      <p:ext uri="{BB962C8B-B14F-4D97-AF65-F5344CB8AC3E}">
        <p14:creationId xmlns:p14="http://schemas.microsoft.com/office/powerpoint/2010/main" val="23379730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224566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262300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2580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6824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35354E-E4F7-4CBB-8A42-77B6AD7300C8}" type="datetimeFigureOut">
              <a:rPr lang="en-US" smtClean="0"/>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F5C72-BBCC-43C4-BCF5-95774530A792}" type="slidenum">
              <a:rPr lang="en-US" smtClean="0"/>
              <a:t>‹#›</a:t>
            </a:fld>
            <a:endParaRPr lang="en-US"/>
          </a:p>
        </p:txBody>
      </p:sp>
    </p:spTree>
    <p:extLst>
      <p:ext uri="{BB962C8B-B14F-4D97-AF65-F5344CB8AC3E}">
        <p14:creationId xmlns:p14="http://schemas.microsoft.com/office/powerpoint/2010/main" val="1513447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35354E-E4F7-4CBB-8A42-77B6AD7300C8}" type="datetimeFigureOut">
              <a:rPr lang="en-US" smtClean="0"/>
              <a:t>9/25/2023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DF5C72-BBCC-43C4-BCF5-95774530A792}" type="slidenum">
              <a:rPr lang="en-US" smtClean="0"/>
              <a:t>‹#›</a:t>
            </a:fld>
            <a:endParaRPr lang="en-US"/>
          </a:p>
        </p:txBody>
      </p:sp>
    </p:spTree>
    <p:extLst>
      <p:ext uri="{BB962C8B-B14F-4D97-AF65-F5344CB8AC3E}">
        <p14:creationId xmlns:p14="http://schemas.microsoft.com/office/powerpoint/2010/main" val="3758733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35354E-E4F7-4CBB-8A42-77B6AD7300C8}" type="datetimeFigureOut">
              <a:rPr lang="en-US" smtClean="0"/>
              <a:t>9/25/2023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DF5C72-BBCC-43C4-BCF5-95774530A792}" type="slidenum">
              <a:rPr lang="en-US" smtClean="0"/>
              <a:t>‹#›</a:t>
            </a:fld>
            <a:endParaRPr lang="en-US"/>
          </a:p>
        </p:txBody>
      </p:sp>
    </p:spTree>
    <p:extLst>
      <p:ext uri="{BB962C8B-B14F-4D97-AF65-F5344CB8AC3E}">
        <p14:creationId xmlns:p14="http://schemas.microsoft.com/office/powerpoint/2010/main" val="119174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35354E-E4F7-4CBB-8A42-77B6AD7300C8}" type="datetimeFigureOut">
              <a:rPr lang="en-US" smtClean="0"/>
              <a:t>9/25/2023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DF5C72-BBCC-43C4-BCF5-95774530A792}" type="slidenum">
              <a:rPr lang="en-US" smtClean="0"/>
              <a:t>‹#›</a:t>
            </a:fld>
            <a:endParaRPr lang="en-US"/>
          </a:p>
        </p:txBody>
      </p:sp>
    </p:spTree>
    <p:extLst>
      <p:ext uri="{BB962C8B-B14F-4D97-AF65-F5344CB8AC3E}">
        <p14:creationId xmlns:p14="http://schemas.microsoft.com/office/powerpoint/2010/main" val="62375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35354E-E4F7-4CBB-8A42-77B6AD7300C8}" type="datetimeFigureOut">
              <a:rPr lang="en-US" smtClean="0"/>
              <a:t>9/25/2023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DF5C72-BBCC-43C4-BCF5-95774530A792}" type="slidenum">
              <a:rPr lang="en-US" smtClean="0"/>
              <a:t>‹#›</a:t>
            </a:fld>
            <a:endParaRPr lang="en-US"/>
          </a:p>
        </p:txBody>
      </p:sp>
    </p:spTree>
    <p:extLst>
      <p:ext uri="{BB962C8B-B14F-4D97-AF65-F5344CB8AC3E}">
        <p14:creationId xmlns:p14="http://schemas.microsoft.com/office/powerpoint/2010/main" val="2403210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035354E-E4F7-4CBB-8A42-77B6AD7300C8}" type="datetimeFigureOut">
              <a:rPr lang="en-US" smtClean="0"/>
              <a:t>9/25/2023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DF5C72-BBCC-43C4-BCF5-95774530A792}" type="slidenum">
              <a:rPr lang="en-US" smtClean="0"/>
              <a:t>‹#›</a:t>
            </a:fld>
            <a:endParaRPr lang="en-US"/>
          </a:p>
        </p:txBody>
      </p:sp>
    </p:spTree>
    <p:extLst>
      <p:ext uri="{BB962C8B-B14F-4D97-AF65-F5344CB8AC3E}">
        <p14:creationId xmlns:p14="http://schemas.microsoft.com/office/powerpoint/2010/main" val="3933644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035354E-E4F7-4CBB-8A42-77B6AD7300C8}" type="datetimeFigureOut">
              <a:rPr lang="en-US" smtClean="0"/>
              <a:t>9/25/2023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DF5C72-BBCC-43C4-BCF5-95774530A792}" type="slidenum">
              <a:rPr lang="en-US" smtClean="0"/>
              <a:t>‹#›</a:t>
            </a:fld>
            <a:endParaRPr lang="en-US"/>
          </a:p>
        </p:txBody>
      </p:sp>
    </p:spTree>
    <p:extLst>
      <p:ext uri="{BB962C8B-B14F-4D97-AF65-F5344CB8AC3E}">
        <p14:creationId xmlns:p14="http://schemas.microsoft.com/office/powerpoint/2010/main" val="3286546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35354E-E4F7-4CBB-8A42-77B6AD7300C8}" type="datetimeFigureOut">
              <a:rPr lang="en-US" smtClean="0"/>
              <a:t>9/25/2023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DF5C72-BBCC-43C4-BCF5-95774530A792}" type="slidenum">
              <a:rPr lang="en-US" smtClean="0"/>
              <a:t>‹#›</a:t>
            </a:fld>
            <a:endParaRPr lang="en-US"/>
          </a:p>
        </p:txBody>
      </p:sp>
    </p:spTree>
    <p:extLst>
      <p:ext uri="{BB962C8B-B14F-4D97-AF65-F5344CB8AC3E}">
        <p14:creationId xmlns:p14="http://schemas.microsoft.com/office/powerpoint/2010/main" val="1423765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20757" y="44624"/>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6" name="Straight Connector 5"/>
          <p:cNvCxnSpPr/>
          <p:nvPr userDrawn="1"/>
        </p:nvCxnSpPr>
        <p:spPr>
          <a:xfrm>
            <a:off x="0" y="1052736"/>
            <a:ext cx="12192000" cy="0"/>
          </a:xfrm>
          <a:prstGeom prst="line">
            <a:avLst/>
          </a:prstGeom>
          <a:ln>
            <a:solidFill>
              <a:srgbClr val="C0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Round Single Corner Rectangle 6"/>
          <p:cNvSpPr/>
          <p:nvPr userDrawn="1"/>
        </p:nvSpPr>
        <p:spPr>
          <a:xfrm>
            <a:off x="0" y="6381328"/>
            <a:ext cx="12192000" cy="476672"/>
          </a:xfrm>
          <a:prstGeom prst="round1Rect">
            <a:avLst>
              <a:gd name="adj" fmla="val 50000"/>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userDrawn="1"/>
        </p:nvSpPr>
        <p:spPr>
          <a:xfrm>
            <a:off x="3695733" y="6444044"/>
            <a:ext cx="4320480" cy="369332"/>
          </a:xfrm>
          <a:prstGeom prst="rect">
            <a:avLst/>
          </a:prstGeom>
          <a:noFill/>
        </p:spPr>
        <p:txBody>
          <a:bodyPr wrap="square" rtlCol="0">
            <a:spAutoFit/>
          </a:bodyPr>
          <a:lstStyle/>
          <a:p>
            <a:r>
              <a:rPr lang="en-US" b="0" dirty="0">
                <a:solidFill>
                  <a:schemeClr val="bg1"/>
                </a:solidFill>
                <a:latin typeface="Century Gothic" pitchFamily="34" charset="0"/>
              </a:rPr>
              <a:t>UKZN</a:t>
            </a:r>
            <a:r>
              <a:rPr lang="en-US" b="0" baseline="0" dirty="0">
                <a:solidFill>
                  <a:schemeClr val="bg1"/>
                </a:solidFill>
                <a:latin typeface="Century Gothic" pitchFamily="34" charset="0"/>
              </a:rPr>
              <a:t> INSPIRING GREATNESS</a:t>
            </a:r>
            <a:endParaRPr lang="en-US" b="0" dirty="0">
              <a:solidFill>
                <a:schemeClr val="bg1"/>
              </a:solidFill>
              <a:latin typeface="Century Gothic" pitchFamily="34" charset="0"/>
            </a:endParaRPr>
          </a:p>
        </p:txBody>
      </p:sp>
    </p:spTree>
    <p:extLst>
      <p:ext uri="{BB962C8B-B14F-4D97-AF65-F5344CB8AC3E}">
        <p14:creationId xmlns:p14="http://schemas.microsoft.com/office/powerpoint/2010/main" val="415064359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Grp="1" noChangeArrowheads="1"/>
          </p:cNvSpPr>
          <p:nvPr>
            <p:ph type="ctrTitle"/>
          </p:nvPr>
        </p:nvSpPr>
        <p:spPr>
          <a:xfrm>
            <a:off x="958467" y="1961002"/>
            <a:ext cx="10620261" cy="2588964"/>
          </a:xfrm>
        </p:spPr>
        <p:txBody>
          <a:bodyPr>
            <a:normAutofit fontScale="90000"/>
          </a:bodyPr>
          <a:lstStyle>
            <a:lvl1pPr eaLnBrk="0" hangingPunct="0">
              <a:defRPr sz="4000">
                <a:solidFill>
                  <a:schemeClr val="tx1"/>
                </a:solidFill>
                <a:latin typeface="Times New Roman" pitchFamily="18" charset="0"/>
              </a:defRPr>
            </a:lvl1pPr>
            <a:lvl2pPr marL="742950" indent="-285750" eaLnBrk="0" hangingPunct="0">
              <a:defRPr sz="4000">
                <a:solidFill>
                  <a:schemeClr val="tx1"/>
                </a:solidFill>
                <a:latin typeface="Times New Roman" pitchFamily="18" charset="0"/>
              </a:defRPr>
            </a:lvl2pPr>
            <a:lvl3pPr marL="1143000" indent="-228600" eaLnBrk="0" hangingPunct="0">
              <a:defRPr sz="4000">
                <a:solidFill>
                  <a:schemeClr val="tx1"/>
                </a:solidFill>
                <a:latin typeface="Times New Roman" pitchFamily="18" charset="0"/>
              </a:defRPr>
            </a:lvl3pPr>
            <a:lvl4pPr marL="1600200" indent="-228600" eaLnBrk="0" hangingPunct="0">
              <a:defRPr sz="4000">
                <a:solidFill>
                  <a:schemeClr val="tx1"/>
                </a:solidFill>
                <a:latin typeface="Times New Roman" pitchFamily="18" charset="0"/>
              </a:defRPr>
            </a:lvl4pPr>
            <a:lvl5pPr marL="2057400" indent="-228600" eaLnBrk="0" hangingPunct="0">
              <a:defRPr sz="4000">
                <a:solidFill>
                  <a:schemeClr val="tx1"/>
                </a:solidFill>
                <a:latin typeface="Times New Roman" pitchFamily="18" charset="0"/>
              </a:defRPr>
            </a:lvl5pPr>
            <a:lvl6pPr marL="2514600" indent="-228600" eaLnBrk="0" fontAlgn="base" hangingPunct="0">
              <a:spcBef>
                <a:spcPct val="0"/>
              </a:spcBef>
              <a:spcAft>
                <a:spcPct val="0"/>
              </a:spcAft>
              <a:defRPr sz="4000">
                <a:solidFill>
                  <a:schemeClr val="tx1"/>
                </a:solidFill>
                <a:latin typeface="Times New Roman" pitchFamily="18" charset="0"/>
              </a:defRPr>
            </a:lvl6pPr>
            <a:lvl7pPr marL="2971800" indent="-228600" eaLnBrk="0" fontAlgn="base" hangingPunct="0">
              <a:spcBef>
                <a:spcPct val="0"/>
              </a:spcBef>
              <a:spcAft>
                <a:spcPct val="0"/>
              </a:spcAft>
              <a:defRPr sz="4000">
                <a:solidFill>
                  <a:schemeClr val="tx1"/>
                </a:solidFill>
                <a:latin typeface="Times New Roman" pitchFamily="18" charset="0"/>
              </a:defRPr>
            </a:lvl7pPr>
            <a:lvl8pPr marL="3429000" indent="-228600" eaLnBrk="0" fontAlgn="base" hangingPunct="0">
              <a:spcBef>
                <a:spcPct val="0"/>
              </a:spcBef>
              <a:spcAft>
                <a:spcPct val="0"/>
              </a:spcAft>
              <a:defRPr sz="4000">
                <a:solidFill>
                  <a:schemeClr val="tx1"/>
                </a:solidFill>
                <a:latin typeface="Times New Roman" pitchFamily="18" charset="0"/>
              </a:defRPr>
            </a:lvl8pPr>
            <a:lvl9pPr marL="3886200" indent="-228600" eaLnBrk="0" fontAlgn="base" hangingPunct="0">
              <a:spcBef>
                <a:spcPct val="0"/>
              </a:spcBef>
              <a:spcAft>
                <a:spcPct val="0"/>
              </a:spcAft>
              <a:defRPr sz="4000">
                <a:solidFill>
                  <a:schemeClr val="tx1"/>
                </a:solidFill>
                <a:latin typeface="Times New Roman" pitchFamily="18" charset="0"/>
              </a:defRPr>
            </a:lvl9pPr>
          </a:lstStyle>
          <a:p>
            <a:pPr algn="ctr"/>
            <a:br>
              <a:rPr lang="en-US" dirty="0"/>
            </a:br>
            <a:r>
              <a:rPr lang="en-US" sz="2700" dirty="0"/>
              <a:t>ASASWEI CONFERENCE: 27-29 SEPTEMBER 2023</a:t>
            </a:r>
            <a:r>
              <a:rPr lang="en-ZA" sz="2700" b="1" dirty="0"/>
              <a:t> </a:t>
            </a:r>
            <a:br>
              <a:rPr lang="en-ZA" sz="6700" b="1" dirty="0"/>
            </a:br>
            <a:br>
              <a:rPr lang="en-ZA" sz="2800" kern="0" dirty="0">
                <a:solidFill>
                  <a:srgbClr val="000000"/>
                </a:solidFill>
                <a:ea typeface="Times New Roman" panose="02020603050405020304" pitchFamily="18" charset="0"/>
                <a:cs typeface="Arial"/>
              </a:rPr>
            </a:br>
            <a:r>
              <a:rPr lang="en-ZA" sz="2800" b="1" kern="0" dirty="0">
                <a:solidFill>
                  <a:srgbClr val="000000"/>
                </a:solidFill>
                <a:ea typeface="Times New Roman" panose="02020603050405020304" pitchFamily="18" charset="0"/>
                <a:cs typeface="Arial"/>
              </a:rPr>
              <a:t>N. LUBANYANA, Z. NQAYI , T. MKHIZE</a:t>
            </a:r>
            <a:br>
              <a:rPr lang="en-ZA" sz="2800" b="1" kern="0" dirty="0">
                <a:solidFill>
                  <a:srgbClr val="000000"/>
                </a:solidFill>
                <a:ea typeface="Times New Roman" panose="02020603050405020304" pitchFamily="18" charset="0"/>
                <a:cs typeface="Arial"/>
              </a:rPr>
            </a:br>
            <a:br>
              <a:rPr lang="en-US" sz="2700" dirty="0"/>
            </a:br>
            <a:r>
              <a:rPr lang="en-US" sz="2700" dirty="0"/>
              <a:t>COVID-19, ONLINE LEARNING &amp; HIGHER EDUCATION</a:t>
            </a:r>
            <a:br>
              <a:rPr lang="en-US" sz="2700" dirty="0"/>
            </a:br>
            <a:br>
              <a:rPr lang="en-US" sz="2700" dirty="0"/>
            </a:br>
            <a:br>
              <a:rPr lang="en-US" sz="2700" dirty="0"/>
            </a:br>
            <a:r>
              <a:rPr lang="en-US" sz="3600" dirty="0"/>
              <a:t> </a:t>
            </a:r>
          </a:p>
        </p:txBody>
      </p:sp>
    </p:spTree>
    <p:extLst>
      <p:ext uri="{BB962C8B-B14F-4D97-AF65-F5344CB8AC3E}">
        <p14:creationId xmlns:p14="http://schemas.microsoft.com/office/powerpoint/2010/main" val="36464612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623" y="44625"/>
            <a:ext cx="9917192" cy="1143000"/>
          </a:xfrm>
        </p:spPr>
        <p:txBody>
          <a:bodyPr/>
          <a:lstStyle/>
          <a:p>
            <a:r>
              <a:rPr lang="en-ZA" sz="4000" dirty="0">
                <a:latin typeface="Times New Roman" panose="02020603050405020304" pitchFamily="18" charset="0"/>
                <a:cs typeface="Times New Roman" panose="02020603050405020304" pitchFamily="18" charset="0"/>
              </a:rPr>
              <a:t>Overview of the Presentation</a:t>
            </a:r>
          </a:p>
        </p:txBody>
      </p:sp>
      <p:sp>
        <p:nvSpPr>
          <p:cNvPr id="3" name="Content Placeholder 2"/>
          <p:cNvSpPr>
            <a:spLocks noGrp="1"/>
          </p:cNvSpPr>
          <p:nvPr>
            <p:ph idx="1"/>
          </p:nvPr>
        </p:nvSpPr>
        <p:spPr>
          <a:xfrm>
            <a:off x="530577" y="1374056"/>
            <a:ext cx="10972800" cy="4938540"/>
          </a:xfrm>
        </p:spPr>
        <p:txBody>
          <a:bodyPr/>
          <a:lstStyle/>
          <a:p>
            <a:pPr>
              <a:lnSpc>
                <a:spcPct val="150000"/>
              </a:lnSpc>
            </a:pPr>
            <a:r>
              <a:rPr lang="en-ZA" sz="2400" dirty="0">
                <a:latin typeface="Times New Roman" panose="02020603050405020304" pitchFamily="18" charset="0"/>
                <a:cs typeface="Times New Roman" panose="02020603050405020304" pitchFamily="18" charset="0"/>
              </a:rPr>
              <a:t>Introduction </a:t>
            </a:r>
          </a:p>
          <a:p>
            <a:pPr>
              <a:lnSpc>
                <a:spcPct val="150000"/>
              </a:lnSpc>
            </a:pPr>
            <a:r>
              <a:rPr lang="en-ZA" sz="2400" dirty="0">
                <a:latin typeface="Times New Roman" panose="02020603050405020304" pitchFamily="18" charset="0"/>
                <a:cs typeface="Times New Roman" panose="02020603050405020304" pitchFamily="18" charset="0"/>
              </a:rPr>
              <a:t>Literature Review</a:t>
            </a:r>
          </a:p>
          <a:p>
            <a:pPr>
              <a:lnSpc>
                <a:spcPct val="150000"/>
              </a:lnSpc>
            </a:pPr>
            <a:r>
              <a:rPr lang="en-ZA" sz="2400" dirty="0">
                <a:latin typeface="Times New Roman" panose="02020603050405020304" pitchFamily="18" charset="0"/>
                <a:cs typeface="Times New Roman" panose="02020603050405020304" pitchFamily="18" charset="0"/>
              </a:rPr>
              <a:t>Theoretical framework</a:t>
            </a:r>
          </a:p>
          <a:p>
            <a:pPr>
              <a:lnSpc>
                <a:spcPct val="150000"/>
              </a:lnSpc>
            </a:pPr>
            <a:r>
              <a:rPr lang="en-ZA" sz="2400" dirty="0">
                <a:latin typeface="Times New Roman" panose="02020603050405020304" pitchFamily="18" charset="0"/>
                <a:cs typeface="Times New Roman" panose="02020603050405020304" pitchFamily="18" charset="0"/>
              </a:rPr>
              <a:t>Methodology</a:t>
            </a:r>
          </a:p>
          <a:p>
            <a:pPr>
              <a:lnSpc>
                <a:spcPct val="150000"/>
              </a:lnSpc>
            </a:pPr>
            <a:r>
              <a:rPr lang="en-ZA" sz="2400" dirty="0">
                <a:latin typeface="Times New Roman" panose="02020603050405020304" pitchFamily="18" charset="0"/>
                <a:cs typeface="Times New Roman" panose="02020603050405020304" pitchFamily="18" charset="0"/>
              </a:rPr>
              <a:t>Findings</a:t>
            </a:r>
          </a:p>
          <a:p>
            <a:pPr>
              <a:lnSpc>
                <a:spcPct val="150000"/>
              </a:lnSpc>
            </a:pPr>
            <a:r>
              <a:rPr lang="en-ZA" sz="2400" dirty="0">
                <a:latin typeface="Times New Roman" panose="02020603050405020304" pitchFamily="18" charset="0"/>
                <a:cs typeface="Times New Roman" panose="02020603050405020304" pitchFamily="18" charset="0"/>
              </a:rPr>
              <a:t>Discussions</a:t>
            </a:r>
            <a:endParaRPr lang="en-ZA" sz="2400" dirty="0"/>
          </a:p>
        </p:txBody>
      </p:sp>
      <p:pic>
        <p:nvPicPr>
          <p:cNvPr id="5" name="Picture 4">
            <a:extLst>
              <a:ext uri="{FF2B5EF4-FFF2-40B4-BE49-F238E27FC236}">
                <a16:creationId xmlns:a16="http://schemas.microsoft.com/office/drawing/2014/main" id="{229CEC21-D4F7-433B-8963-51556AA306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6202" y="1526958"/>
            <a:ext cx="5844466" cy="3426781"/>
          </a:xfrm>
          <a:prstGeom prst="rect">
            <a:avLst/>
          </a:prstGeom>
        </p:spPr>
      </p:pic>
    </p:spTree>
    <p:extLst>
      <p:ext uri="{BB962C8B-B14F-4D97-AF65-F5344CB8AC3E}">
        <p14:creationId xmlns:p14="http://schemas.microsoft.com/office/powerpoint/2010/main" val="49032361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91E1A-CC1F-E5F1-FFD8-2C69C8119E2E}"/>
              </a:ext>
            </a:extLst>
          </p:cNvPr>
          <p:cNvSpPr>
            <a:spLocks noGrp="1"/>
          </p:cNvSpPr>
          <p:nvPr>
            <p:ph type="title"/>
          </p:nvPr>
        </p:nvSpPr>
        <p:spPr>
          <a:xfrm>
            <a:off x="199052" y="1080812"/>
            <a:ext cx="11793895" cy="5122504"/>
          </a:xfrm>
        </p:spPr>
        <p:txBody>
          <a:bodyPr/>
          <a:lstStyle/>
          <a:p>
            <a:pPr>
              <a:lnSpc>
                <a:spcPct val="150000"/>
              </a:lnSpc>
            </a:pPr>
            <a:br>
              <a:rPr lang="en-ZA" sz="1800" b="0" cap="none" dirty="0">
                <a:effectLst/>
                <a:latin typeface="Times New Roman" panose="02020603050405020304" pitchFamily="18" charset="0"/>
                <a:ea typeface="Calibri" panose="020F0502020204030204" pitchFamily="34" charset="0"/>
                <a:cs typeface="Times New Roman" panose="02020603050405020304" pitchFamily="18" charset="0"/>
              </a:rPr>
            </a:br>
            <a:r>
              <a:rPr lang="en-ZA" sz="2400" b="0" cap="none" dirty="0">
                <a:effectLst/>
                <a:latin typeface="Times New Roman" panose="02020603050405020304" pitchFamily="18" charset="0"/>
                <a:ea typeface="Calibri" panose="020F0502020204030204" pitchFamily="34" charset="0"/>
                <a:cs typeface="Times New Roman" panose="02020603050405020304" pitchFamily="18" charset="0"/>
              </a:rPr>
              <a:t>-</a:t>
            </a:r>
            <a:r>
              <a:rPr lang="en-GB" sz="2400" b="0" cap="none" dirty="0">
                <a:latin typeface="Times New Roman" panose="02020603050405020304" pitchFamily="18" charset="0"/>
                <a:ea typeface="Calibri" panose="020F0502020204030204" pitchFamily="34" charset="0"/>
                <a:cs typeface="Times New Roman" panose="02020603050405020304" pitchFamily="18" charset="0"/>
              </a:rPr>
              <a:t>T</a:t>
            </a:r>
            <a:r>
              <a:rPr lang="en-GB" sz="2400" b="0" cap="none" dirty="0">
                <a:effectLst/>
                <a:latin typeface="Times New Roman" panose="02020603050405020304" pitchFamily="18" charset="0"/>
                <a:ea typeface="Calibri" panose="020F0502020204030204" pitchFamily="34" charset="0"/>
                <a:cs typeface="Times New Roman" panose="02020603050405020304" pitchFamily="18" charset="0"/>
              </a:rPr>
              <a:t>he change COVID-19 pandemic brought.</a:t>
            </a:r>
            <a:br>
              <a:rPr lang="en-GB" sz="2400" b="0" cap="none" dirty="0">
                <a:effectLst/>
                <a:latin typeface="Times New Roman" panose="02020603050405020304" pitchFamily="18" charset="0"/>
                <a:ea typeface="Calibri" panose="020F0502020204030204" pitchFamily="34" charset="0"/>
                <a:cs typeface="Times New Roman" panose="02020603050405020304" pitchFamily="18" charset="0"/>
              </a:rPr>
            </a:br>
            <a:r>
              <a:rPr lang="en-GB" sz="2400" b="0" cap="none" dirty="0">
                <a:effectLst/>
                <a:latin typeface="Times New Roman" panose="02020603050405020304" pitchFamily="18" charset="0"/>
                <a:ea typeface="Calibri" panose="020F0502020204030204" pitchFamily="34" charset="0"/>
                <a:cs typeface="Times New Roman" panose="02020603050405020304" pitchFamily="18" charset="0"/>
              </a:rPr>
              <a:t>-New methods of teaching</a:t>
            </a:r>
            <a:br>
              <a:rPr lang="en-GB" sz="2400" b="0" cap="none" dirty="0">
                <a:effectLst/>
                <a:latin typeface="Times New Roman" panose="02020603050405020304" pitchFamily="18" charset="0"/>
                <a:ea typeface="Calibri" panose="020F0502020204030204" pitchFamily="34" charset="0"/>
                <a:cs typeface="Times New Roman" panose="02020603050405020304" pitchFamily="18" charset="0"/>
              </a:rPr>
            </a:br>
            <a:r>
              <a:rPr lang="en-GB" sz="2400" b="0" cap="none" dirty="0">
                <a:effectLst/>
                <a:latin typeface="Times New Roman" panose="02020603050405020304" pitchFamily="18" charset="0"/>
                <a:ea typeface="Calibri" panose="020F0502020204030204" pitchFamily="34" charset="0"/>
                <a:cs typeface="Times New Roman" panose="02020603050405020304" pitchFamily="18" charset="0"/>
              </a:rPr>
              <a:t>-Blended learning platforms</a:t>
            </a:r>
            <a:br>
              <a:rPr lang="en-GB" sz="2400" b="0" cap="none" dirty="0">
                <a:effectLst/>
                <a:latin typeface="Times New Roman" panose="02020603050405020304" pitchFamily="18" charset="0"/>
                <a:ea typeface="Calibri" panose="020F0502020204030204" pitchFamily="34" charset="0"/>
                <a:cs typeface="Times New Roman" panose="02020603050405020304" pitchFamily="18" charset="0"/>
              </a:rPr>
            </a:br>
            <a:r>
              <a:rPr lang="en-GB" sz="2400" b="0" cap="none" dirty="0">
                <a:effectLst/>
                <a:latin typeface="Times New Roman" panose="02020603050405020304" pitchFamily="18" charset="0"/>
                <a:ea typeface="Calibri" panose="020F0502020204030204" pitchFamily="34" charset="0"/>
                <a:cs typeface="Times New Roman" panose="02020603050405020304" pitchFamily="18" charset="0"/>
              </a:rPr>
              <a:t>-</a:t>
            </a:r>
            <a:r>
              <a:rPr lang="en-ZA" sz="2400" b="0" cap="none" dirty="0">
                <a:effectLst/>
                <a:latin typeface="Times New Roman" panose="02020603050405020304" pitchFamily="18" charset="0"/>
                <a:ea typeface="Calibri" panose="020F0502020204030204" pitchFamily="34" charset="0"/>
                <a:cs typeface="Times New Roman" panose="02020603050405020304" pitchFamily="18" charset="0"/>
              </a:rPr>
              <a:t>Remote Online Learning (EROL) </a:t>
            </a:r>
            <a:br>
              <a:rPr lang="en-ZA" sz="2400" b="0" cap="none" dirty="0">
                <a:effectLst/>
                <a:latin typeface="Times New Roman" panose="02020603050405020304" pitchFamily="18" charset="0"/>
                <a:ea typeface="Calibri" panose="020F0502020204030204" pitchFamily="34" charset="0"/>
                <a:cs typeface="Times New Roman" panose="02020603050405020304" pitchFamily="18" charset="0"/>
              </a:rPr>
            </a:br>
            <a:r>
              <a:rPr lang="en-ZA" sz="2400" b="0" cap="none" dirty="0">
                <a:effectLst/>
                <a:latin typeface="Times New Roman" panose="02020603050405020304" pitchFamily="18" charset="0"/>
                <a:ea typeface="Calibri" panose="020F0502020204030204" pitchFamily="34" charset="0"/>
                <a:cs typeface="Times New Roman" panose="02020603050405020304" pitchFamily="18" charset="0"/>
              </a:rPr>
              <a:t>-Field practice courses such as </a:t>
            </a:r>
            <a:r>
              <a:rPr lang="en-ZA" sz="2400" b="0" cap="none" dirty="0">
                <a:latin typeface="Times New Roman" panose="02020603050405020304" pitchFamily="18" charset="0"/>
                <a:ea typeface="Calibri" panose="020F0502020204030204" pitchFamily="34" charset="0"/>
                <a:cs typeface="Times New Roman" panose="02020603050405020304" pitchFamily="18" charset="0"/>
              </a:rPr>
              <a:t>S</a:t>
            </a:r>
            <a:r>
              <a:rPr lang="en-ZA" sz="2400" b="0" cap="none" dirty="0">
                <a:effectLst/>
                <a:latin typeface="Times New Roman" panose="02020603050405020304" pitchFamily="18" charset="0"/>
                <a:ea typeface="Calibri" panose="020F0502020204030204" pitchFamily="34" charset="0"/>
                <a:cs typeface="Times New Roman" panose="02020603050405020304" pitchFamily="18" charset="0"/>
              </a:rPr>
              <a:t>ocial Work</a:t>
            </a:r>
            <a:br>
              <a:rPr lang="en-ZA" sz="2400" b="0" cap="none" dirty="0">
                <a:effectLst/>
                <a:latin typeface="Times New Roman" panose="02020603050405020304" pitchFamily="18" charset="0"/>
                <a:ea typeface="Calibri" panose="020F0502020204030204" pitchFamily="34" charset="0"/>
                <a:cs typeface="Times New Roman" panose="02020603050405020304" pitchFamily="18" charset="0"/>
              </a:rPr>
            </a:br>
            <a:r>
              <a:rPr lang="en-ZA" sz="2400" b="0" cap="none" dirty="0">
                <a:effectLst/>
                <a:latin typeface="Times New Roman" panose="02020603050405020304" pitchFamily="18" charset="0"/>
                <a:ea typeface="Calibri" panose="020F0502020204030204" pitchFamily="34" charset="0"/>
                <a:cs typeface="Times New Roman" panose="02020603050405020304" pitchFamily="18" charset="0"/>
              </a:rPr>
              <a:t>-Students continue to experience challenges due to blended learning </a:t>
            </a:r>
            <a:br>
              <a:rPr lang="en-ZA" sz="2400" b="0" cap="none" dirty="0">
                <a:effectLst/>
                <a:latin typeface="Times New Roman" panose="02020603050405020304" pitchFamily="18" charset="0"/>
                <a:ea typeface="Calibri" panose="020F0502020204030204" pitchFamily="34" charset="0"/>
                <a:cs typeface="Times New Roman" panose="02020603050405020304" pitchFamily="18" charset="0"/>
              </a:rPr>
            </a:br>
            <a:br>
              <a:rPr lang="en-GB" sz="2400" b="0" cap="none" dirty="0">
                <a:effectLst/>
                <a:latin typeface="Times New Roman" panose="02020603050405020304" pitchFamily="18" charset="0"/>
                <a:ea typeface="Calibri" panose="020F0502020204030204" pitchFamily="34" charset="0"/>
                <a:cs typeface="Times New Roman" panose="02020603050405020304" pitchFamily="18" charset="0"/>
              </a:rPr>
            </a:br>
            <a:br>
              <a:rPr lang="en-ZA" sz="1800" b="0" cap="none" dirty="0">
                <a:effectLst/>
                <a:latin typeface="Times New Roman" panose="02020603050405020304" pitchFamily="18" charset="0"/>
                <a:ea typeface="Calibri" panose="020F0502020204030204" pitchFamily="34" charset="0"/>
                <a:cs typeface="Times New Roman" panose="02020603050405020304" pitchFamily="18" charset="0"/>
              </a:rPr>
            </a:br>
            <a:br>
              <a:rPr lang="en-ZA" sz="1800" b="0" cap="none" dirty="0">
                <a:effectLst/>
                <a:latin typeface="Times New Roman" panose="02020603050405020304" pitchFamily="18" charset="0"/>
                <a:ea typeface="Calibri" panose="020F0502020204030204" pitchFamily="34" charset="0"/>
                <a:cs typeface="Times New Roman" panose="02020603050405020304" pitchFamily="18" charset="0"/>
              </a:rPr>
            </a:br>
            <a:endParaRPr lang="en-ZA" sz="1800" b="0" cap="none" dirty="0">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CA928861-0FE0-01E6-5DB2-B030228AA65E}"/>
              </a:ext>
            </a:extLst>
          </p:cNvPr>
          <p:cNvSpPr>
            <a:spLocks noGrp="1"/>
          </p:cNvSpPr>
          <p:nvPr>
            <p:ph type="body" idx="1"/>
          </p:nvPr>
        </p:nvSpPr>
        <p:spPr>
          <a:xfrm>
            <a:off x="452534" y="247489"/>
            <a:ext cx="10589166" cy="704234"/>
          </a:xfrm>
        </p:spPr>
        <p:txBody>
          <a:bodyPr/>
          <a:lstStyle/>
          <a:p>
            <a:pPr algn="ctr"/>
            <a:r>
              <a:rPr lang="en-GB" sz="4000" b="1" dirty="0">
                <a:latin typeface="Times New Roman" panose="02020603050405020304" pitchFamily="18" charset="0"/>
                <a:cs typeface="Times New Roman" panose="02020603050405020304" pitchFamily="18" charset="0"/>
              </a:rPr>
              <a:t>Introduction</a:t>
            </a:r>
            <a:endParaRPr lang="en-ZA"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7746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963" y="26633"/>
            <a:ext cx="10972800" cy="1143000"/>
          </a:xfrm>
        </p:spPr>
        <p:txBody>
          <a:bodyPr/>
          <a:lstStyle/>
          <a:p>
            <a:r>
              <a:rPr lang="en-ZA" sz="4000" b="1" dirty="0">
                <a:latin typeface="Times New Roman" panose="02020603050405020304" pitchFamily="18" charset="0"/>
                <a:cs typeface="Times New Roman" panose="02020603050405020304" pitchFamily="18" charset="0"/>
              </a:rPr>
              <a:t>Methodology</a:t>
            </a:r>
          </a:p>
        </p:txBody>
      </p:sp>
      <p:sp>
        <p:nvSpPr>
          <p:cNvPr id="3" name="Content Placeholder 2"/>
          <p:cNvSpPr>
            <a:spLocks noGrp="1"/>
          </p:cNvSpPr>
          <p:nvPr>
            <p:ph idx="1"/>
          </p:nvPr>
        </p:nvSpPr>
        <p:spPr/>
        <p:txBody>
          <a:bodyPr/>
          <a:lstStyle/>
          <a:p>
            <a:pPr marL="228600" lvl="0" indent="-228600" eaLnBrk="1" fontAlgn="auto" hangingPunct="1">
              <a:lnSpc>
                <a:spcPct val="120000"/>
              </a:lnSpc>
              <a:spcBef>
                <a:spcPts val="1000"/>
              </a:spcBef>
              <a:spcAft>
                <a:spcPts val="0"/>
              </a:spcAft>
              <a:buClr>
                <a:prstClr val="black"/>
              </a:buClr>
              <a:buFont typeface="Arial" panose="020B0604020202020204" pitchFamily="34" charset="0"/>
              <a:buChar char="•"/>
            </a:pPr>
            <a:r>
              <a:rPr lang="en-GB" sz="2400" dirty="0">
                <a:latin typeface="Times New Roman" panose="02020603050405020304" pitchFamily="18" charset="0"/>
                <a:cs typeface="Times New Roman" panose="02020603050405020304" pitchFamily="18" charset="0"/>
              </a:rPr>
              <a:t>Qualitative literature review approach</a:t>
            </a:r>
          </a:p>
          <a:p>
            <a:pPr marL="228600" lvl="0" indent="-228600" eaLnBrk="1" fontAlgn="auto" hangingPunct="1">
              <a:lnSpc>
                <a:spcPct val="120000"/>
              </a:lnSpc>
              <a:spcBef>
                <a:spcPts val="1000"/>
              </a:spcBef>
              <a:spcAft>
                <a:spcPts val="0"/>
              </a:spcAft>
              <a:buClr>
                <a:prstClr val="black"/>
              </a:buClr>
              <a:buFont typeface="Arial" panose="020B0604020202020204" pitchFamily="34" charset="0"/>
              <a:buChar char="•"/>
            </a:pPr>
            <a:r>
              <a:rPr lang="en-GB" sz="2400" dirty="0">
                <a:latin typeface="Times New Roman" panose="02020603050405020304" pitchFamily="18" charset="0"/>
                <a:cs typeface="Times New Roman" panose="02020603050405020304" pitchFamily="18" charset="0"/>
              </a:rPr>
              <a:t>Document analysis</a:t>
            </a:r>
          </a:p>
          <a:p>
            <a:pPr marL="228600" lvl="0" indent="-228600" eaLnBrk="1" fontAlgn="auto" hangingPunct="1">
              <a:lnSpc>
                <a:spcPct val="120000"/>
              </a:lnSpc>
              <a:spcBef>
                <a:spcPts val="1000"/>
              </a:spcBef>
              <a:spcAft>
                <a:spcPts val="0"/>
              </a:spcAft>
              <a:buClr>
                <a:prstClr val="black"/>
              </a:buClr>
              <a:buFont typeface="Arial" panose="020B0604020202020204" pitchFamily="34" charset="0"/>
              <a:buChar char="•"/>
            </a:pPr>
            <a:r>
              <a:rPr lang="en-GB" sz="2400" dirty="0">
                <a:latin typeface="Times New Roman" panose="02020603050405020304" pitchFamily="18" charset="0"/>
                <a:cs typeface="Times New Roman" panose="02020603050405020304" pitchFamily="18" charset="0"/>
              </a:rPr>
              <a:t>Purposive sampling</a:t>
            </a:r>
          </a:p>
          <a:p>
            <a:pPr marL="228600" lvl="0" indent="-228600" eaLnBrk="1" fontAlgn="auto" hangingPunct="1">
              <a:lnSpc>
                <a:spcPct val="120000"/>
              </a:lnSpc>
              <a:spcBef>
                <a:spcPts val="1000"/>
              </a:spcBef>
              <a:spcAft>
                <a:spcPts val="0"/>
              </a:spcAft>
              <a:buClr>
                <a:prstClr val="black"/>
              </a:buClr>
              <a:buFont typeface="Arial" panose="020B0604020202020204" pitchFamily="34" charset="0"/>
              <a:buChar char="•"/>
            </a:pPr>
            <a:r>
              <a:rPr lang="en-GB" sz="2400" dirty="0">
                <a:latin typeface="Times New Roman" panose="02020603050405020304" pitchFamily="18" charset="0"/>
                <a:cs typeface="Times New Roman" panose="02020603050405020304" pitchFamily="18" charset="0"/>
              </a:rPr>
              <a:t>Data analysis: Content data analysis</a:t>
            </a:r>
            <a:endParaRPr lang="en-Z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2134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9ED31-1614-54F0-5427-8183CFD0973A}"/>
              </a:ext>
            </a:extLst>
          </p:cNvPr>
          <p:cNvSpPr>
            <a:spLocks noGrp="1"/>
          </p:cNvSpPr>
          <p:nvPr>
            <p:ph type="title"/>
          </p:nvPr>
        </p:nvSpPr>
        <p:spPr>
          <a:xfrm>
            <a:off x="433340" y="0"/>
            <a:ext cx="10972800" cy="1143000"/>
          </a:xfrm>
        </p:spPr>
        <p:txBody>
          <a:bodyPr/>
          <a:lstStyle/>
          <a:p>
            <a:r>
              <a:rPr lang="en-GB" sz="4000" b="1" dirty="0">
                <a:latin typeface="Times New Roman" panose="02020603050405020304" pitchFamily="18" charset="0"/>
                <a:cs typeface="Times New Roman" panose="02020603050405020304" pitchFamily="18" charset="0"/>
              </a:rPr>
              <a:t>Literature review</a:t>
            </a:r>
            <a:endParaRPr lang="en-ZA" sz="40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849E96A-1EFE-1874-84A5-2099514E9001}"/>
              </a:ext>
            </a:extLst>
          </p:cNvPr>
          <p:cNvSpPr>
            <a:spLocks noGrp="1"/>
          </p:cNvSpPr>
          <p:nvPr>
            <p:ph idx="1"/>
          </p:nvPr>
        </p:nvSpPr>
        <p:spPr/>
        <p:txBody>
          <a:bodyPr/>
          <a:lstStyle/>
          <a:p>
            <a:r>
              <a:rPr lang="en-ZA" sz="2400" dirty="0">
                <a:effectLst/>
                <a:latin typeface="Times New Roman" panose="02020603050405020304" pitchFamily="18" charset="0"/>
                <a:ea typeface="Calibri" panose="020F0502020204030204" pitchFamily="34" charset="0"/>
                <a:cs typeface="Times New Roman" panose="02020603050405020304" pitchFamily="18" charset="0"/>
              </a:rPr>
              <a:t>In November 2019, the new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COVID-19 pandemic </a:t>
            </a:r>
            <a:r>
              <a:rPr lang="en-ZA" sz="2400" dirty="0">
                <a:effectLst/>
                <a:latin typeface="Times New Roman" panose="02020603050405020304" pitchFamily="18" charset="0"/>
                <a:ea typeface="Calibri" panose="020F0502020204030204" pitchFamily="34" charset="0"/>
                <a:cs typeface="Times New Roman" panose="02020603050405020304" pitchFamily="18" charset="0"/>
              </a:rPr>
              <a:t> was reported in Wuhan, China. A few months later after its discovering, the virus became a global outbreak after affecting almost every nation in the world, with its socio-economic impact in both developed and developing nation. </a:t>
            </a:r>
          </a:p>
          <a:p>
            <a:r>
              <a:rPr lang="en-ZA" sz="2400" dirty="0">
                <a:effectLst/>
                <a:latin typeface="Times New Roman" panose="02020603050405020304" pitchFamily="18" charset="0"/>
                <a:ea typeface="Calibri" panose="020F0502020204030204" pitchFamily="34" charset="0"/>
                <a:cs typeface="Times New Roman" panose="02020603050405020304" pitchFamily="18" charset="0"/>
              </a:rPr>
              <a:t>Due to certain measures to combat increasing cases of the infection, many countries imposed national lockdowns which led to the closure of both basic and institutions of higher learning.</a:t>
            </a:r>
          </a:p>
          <a:p>
            <a:r>
              <a:rPr lang="en-ZA" sz="2400" dirty="0">
                <a:effectLst/>
                <a:latin typeface="Times New Roman" panose="02020603050405020304" pitchFamily="18" charset="0"/>
                <a:ea typeface="Calibri" panose="020F0502020204030204" pitchFamily="34" charset="0"/>
                <a:cs typeface="Times New Roman" panose="02020603050405020304" pitchFamily="18" charset="0"/>
              </a:rPr>
              <a:t> In South Africa specifically, school closures led to extreme distraction and uncertainty in educational system, especially the modes of learning and access to school related services. In response to lockdown measures, wide number of institutions shifted to internet-based learning rather than traditional education system.</a:t>
            </a:r>
            <a:endParaRPr lang="en-Z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9488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1CB8B-3B59-D251-C657-3F7729DB8D9B}"/>
              </a:ext>
            </a:extLst>
          </p:cNvPr>
          <p:cNvSpPr>
            <a:spLocks noGrp="1"/>
          </p:cNvSpPr>
          <p:nvPr>
            <p:ph type="title"/>
          </p:nvPr>
        </p:nvSpPr>
        <p:spPr>
          <a:xfrm>
            <a:off x="530994" y="320134"/>
            <a:ext cx="10972800" cy="1143000"/>
          </a:xfrm>
        </p:spPr>
        <p:txBody>
          <a:bodyPr/>
          <a:lstStyle/>
          <a:p>
            <a:pPr marL="342900" marR="0" lvl="0" indent="-342900" defTabSz="914400" rtl="0" eaLnBrk="0" fontAlgn="base" latinLnBrk="0" hangingPunct="0">
              <a:lnSpc>
                <a:spcPct val="100000"/>
              </a:lnSpc>
              <a:spcBef>
                <a:spcPct val="20000"/>
              </a:spcBef>
              <a:spcAft>
                <a:spcPct val="0"/>
              </a:spcAft>
              <a:tabLst/>
              <a:defRPr/>
            </a:pPr>
            <a:r>
              <a:rPr kumimoji="0" lang="en-ZA" sz="40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Theoretical framework</a:t>
            </a:r>
            <a:br>
              <a:rPr kumimoji="0" lang="en-ZA" sz="3200" b="0" i="0" u="none" strike="noStrike" kern="0" cap="none" spc="0" normalizeH="0" baseline="0" noProof="0" dirty="0">
                <a:ln>
                  <a:noFill/>
                </a:ln>
                <a:solidFill>
                  <a:srgbClr val="000000"/>
                </a:solidFill>
                <a:effectLst/>
                <a:uLnTx/>
                <a:uFillTx/>
                <a:latin typeface="Arial"/>
                <a:ea typeface="+mn-ea"/>
                <a:cs typeface="Arial"/>
              </a:rPr>
            </a:br>
            <a:endParaRPr lang="en-ZA" dirty="0"/>
          </a:p>
        </p:txBody>
      </p:sp>
      <p:sp>
        <p:nvSpPr>
          <p:cNvPr id="3" name="Content Placeholder 2">
            <a:extLst>
              <a:ext uri="{FF2B5EF4-FFF2-40B4-BE49-F238E27FC236}">
                <a16:creationId xmlns:a16="http://schemas.microsoft.com/office/drawing/2014/main" id="{49680A62-5055-B821-2242-41609566B044}"/>
              </a:ext>
            </a:extLst>
          </p:cNvPr>
          <p:cNvSpPr>
            <a:spLocks noGrp="1"/>
          </p:cNvSpPr>
          <p:nvPr>
            <p:ph idx="1"/>
          </p:nvPr>
        </p:nvSpPr>
        <p:spPr/>
        <p:txBody>
          <a:bodyPr/>
          <a:lstStyle/>
          <a:p>
            <a:pPr algn="just"/>
            <a:r>
              <a:rPr lang="en-US" sz="2400" dirty="0">
                <a:latin typeface="Times New Roman" panose="02020603050405020304" pitchFamily="18" charset="0"/>
                <a:cs typeface="Times New Roman" panose="02020603050405020304" pitchFamily="18" charset="0"/>
              </a:rPr>
              <a:t>Social learning theory</a:t>
            </a:r>
          </a:p>
          <a:p>
            <a:pPr algn="just"/>
            <a:r>
              <a:rPr lang="en-US" sz="2400" dirty="0">
                <a:latin typeface="Times New Roman" panose="02020603050405020304" pitchFamily="18" charset="0"/>
                <a:cs typeface="Times New Roman" panose="02020603050405020304" pitchFamily="18" charset="0"/>
              </a:rPr>
              <a:t>Cognitive, affective, motivational, and developmental factors </a:t>
            </a:r>
          </a:p>
          <a:p>
            <a:pPr algn="just"/>
            <a:r>
              <a:rPr lang="en-US" sz="2400" dirty="0">
                <a:latin typeface="Times New Roman" panose="02020603050405020304" pitchFamily="18" charset="0"/>
                <a:cs typeface="Times New Roman" panose="02020603050405020304" pitchFamily="18" charset="0"/>
              </a:rPr>
              <a:t>Attention, Retention and memory, initiation and motor behavior, and motivation.</a:t>
            </a:r>
          </a:p>
          <a:p>
            <a:pPr algn="just"/>
            <a:r>
              <a:rPr lang="en-US" sz="2400" dirty="0">
                <a:latin typeface="Times New Roman" panose="02020603050405020304" pitchFamily="18" charset="0"/>
                <a:cs typeface="Times New Roman" panose="02020603050405020304" pitchFamily="18" charset="0"/>
              </a:rPr>
              <a:t>Within an educational context, teaching and learning are so intertwined in a dynamic and reciprocal process that they need to be considered as a single entity rather than as two separate ones. </a:t>
            </a:r>
          </a:p>
          <a:p>
            <a:pPr marL="0" indent="0" algn="just">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8401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484" y="0"/>
            <a:ext cx="10972800" cy="1143000"/>
          </a:xfrm>
        </p:spPr>
        <p:txBody>
          <a:bodyPr/>
          <a:lstStyle/>
          <a:p>
            <a:r>
              <a:rPr lang="en-US" sz="4000" b="1" dirty="0">
                <a:latin typeface="Times New Roman" panose="02020603050405020304" pitchFamily="18" charset="0"/>
                <a:cs typeface="Times New Roman" panose="02020603050405020304" pitchFamily="18" charset="0"/>
              </a:rPr>
              <a:t>Findings</a:t>
            </a:r>
          </a:p>
        </p:txBody>
      </p:sp>
      <p:sp>
        <p:nvSpPr>
          <p:cNvPr id="3" name="Content Placeholder 2"/>
          <p:cNvSpPr>
            <a:spLocks noGrp="1"/>
          </p:cNvSpPr>
          <p:nvPr>
            <p:ph idx="1"/>
          </p:nvPr>
        </p:nvSpPr>
        <p:spPr>
          <a:xfrm>
            <a:off x="586740" y="1339403"/>
            <a:ext cx="10972800" cy="4638487"/>
          </a:xfrm>
        </p:spPr>
        <p:txBody>
          <a:bodyPr/>
          <a:lstStyle/>
          <a:p>
            <a:pPr>
              <a:lnSpc>
                <a:spcPct val="150000"/>
              </a:lnSpc>
            </a:pPr>
            <a:r>
              <a:rPr lang="en-ZA" sz="2400" dirty="0">
                <a:effectLst/>
                <a:latin typeface="Times New Roman" panose="02020603050405020304" pitchFamily="18" charset="0"/>
                <a:ea typeface="Calibri" panose="020F0502020204030204" pitchFamily="34" charset="0"/>
                <a:cs typeface="Times New Roman" panose="02020603050405020304" pitchFamily="18" charset="0"/>
              </a:rPr>
              <a:t>There </a:t>
            </a:r>
            <a:r>
              <a:rPr lang="en-ZA" sz="2400" dirty="0">
                <a:latin typeface="Times New Roman" panose="02020603050405020304" pitchFamily="18" charset="0"/>
                <a:ea typeface="Calibri" panose="020F0502020204030204" pitchFamily="34" charset="0"/>
                <a:cs typeface="Times New Roman" panose="02020603050405020304" pitchFamily="18" charset="0"/>
              </a:rPr>
              <a:t>was a huge </a:t>
            </a:r>
            <a:r>
              <a:rPr lang="en-ZA" sz="2400" dirty="0">
                <a:effectLst/>
                <a:latin typeface="Times New Roman" panose="02020603050405020304" pitchFamily="18" charset="0"/>
                <a:ea typeface="Calibri" panose="020F0502020204030204" pitchFamily="34" charset="0"/>
                <a:cs typeface="Times New Roman" panose="02020603050405020304" pitchFamily="18" charset="0"/>
              </a:rPr>
              <a:t>importance of online learning during COVID-19 </a:t>
            </a:r>
            <a:r>
              <a:rPr lang="en-ZA" sz="2400" dirty="0">
                <a:latin typeface="Times New Roman" panose="02020603050405020304" pitchFamily="18" charset="0"/>
                <a:ea typeface="Calibri" panose="020F0502020204030204" pitchFamily="34" charset="0"/>
                <a:cs typeface="Times New Roman" panose="02020603050405020304" pitchFamily="18" charset="0"/>
              </a:rPr>
              <a:t>pandemic;</a:t>
            </a:r>
          </a:p>
          <a:p>
            <a:pPr>
              <a:lnSpc>
                <a:spcPct val="150000"/>
              </a:lnSpc>
            </a:pPr>
            <a:r>
              <a:rPr lang="en-ZA" sz="2400" dirty="0">
                <a:latin typeface="Times New Roman" panose="02020603050405020304" pitchFamily="18" charset="0"/>
                <a:ea typeface="Calibri" panose="020F0502020204030204" pitchFamily="34" charset="0"/>
                <a:cs typeface="Times New Roman" panose="02020603050405020304" pitchFamily="18" charset="0"/>
              </a:rPr>
              <a:t>T</a:t>
            </a:r>
            <a:r>
              <a:rPr lang="en-ZA" sz="2400" dirty="0">
                <a:effectLst/>
                <a:latin typeface="Times New Roman" panose="02020603050405020304" pitchFamily="18" charset="0"/>
                <a:ea typeface="Calibri" panose="020F0502020204030204" pitchFamily="34" charset="0"/>
                <a:cs typeface="Times New Roman" panose="02020603050405020304" pitchFamily="18" charset="0"/>
              </a:rPr>
              <a:t>here were innumerable challenges experienced by students on the digital learning such as digital divide, expensive internet, unavailability of the guiding e-learning policy in place, students with inadequate ITC skills among others.</a:t>
            </a:r>
          </a:p>
          <a:p>
            <a:pPr marL="0" indent="0">
              <a:lnSpc>
                <a:spcPct val="150000"/>
              </a:lnSpc>
              <a:buNone/>
            </a:pPr>
            <a:endParaRPr lang="en-ZA"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50000"/>
              </a:lnSpc>
              <a:buNone/>
            </a:pPr>
            <a:r>
              <a:rPr lang="en-ZA" sz="1800" dirty="0">
                <a:effectLst/>
                <a:latin typeface="Arial" panose="020B0604020202020204" pitchFamily="34" charset="0"/>
                <a:ea typeface="Calibri" panose="020F0502020204030204" pitchFamily="34" charset="0"/>
              </a:rPr>
              <a:t> </a:t>
            </a:r>
            <a:r>
              <a:rPr lang="en-US" dirty="0"/>
              <a:t> </a:t>
            </a:r>
          </a:p>
        </p:txBody>
      </p:sp>
      <p:graphicFrame>
        <p:nvGraphicFramePr>
          <p:cNvPr id="4" name="Table 3">
            <a:extLst>
              <a:ext uri="{FF2B5EF4-FFF2-40B4-BE49-F238E27FC236}">
                <a16:creationId xmlns:a16="http://schemas.microsoft.com/office/drawing/2014/main" id="{27F598B7-A717-495D-941B-F2ECEFA0E549}"/>
              </a:ext>
            </a:extLst>
          </p:cNvPr>
          <p:cNvGraphicFramePr>
            <a:graphicFrameLocks noGrp="1"/>
          </p:cNvGraphicFramePr>
          <p:nvPr>
            <p:extLst>
              <p:ext uri="{D42A27DB-BD31-4B8C-83A1-F6EECF244321}">
                <p14:modId xmlns:p14="http://schemas.microsoft.com/office/powerpoint/2010/main" val="1534783230"/>
              </p:ext>
            </p:extLst>
          </p:nvPr>
        </p:nvGraphicFramePr>
        <p:xfrm>
          <a:off x="1420427" y="3689154"/>
          <a:ext cx="9268288" cy="2288736"/>
        </p:xfrm>
        <a:graphic>
          <a:graphicData uri="http://schemas.openxmlformats.org/drawingml/2006/table">
            <a:tbl>
              <a:tblPr firstRow="1" firstCol="1" bandRow="1">
                <a:tableStyleId>{5C22544A-7EE6-4342-B048-85BDC9FD1C3A}</a:tableStyleId>
              </a:tblPr>
              <a:tblGrid>
                <a:gridCol w="4634144">
                  <a:extLst>
                    <a:ext uri="{9D8B030D-6E8A-4147-A177-3AD203B41FA5}">
                      <a16:colId xmlns:a16="http://schemas.microsoft.com/office/drawing/2014/main" val="2249349573"/>
                    </a:ext>
                  </a:extLst>
                </a:gridCol>
                <a:gridCol w="4634144">
                  <a:extLst>
                    <a:ext uri="{9D8B030D-6E8A-4147-A177-3AD203B41FA5}">
                      <a16:colId xmlns:a16="http://schemas.microsoft.com/office/drawing/2014/main" val="1131989467"/>
                    </a:ext>
                  </a:extLst>
                </a:gridCol>
              </a:tblGrid>
              <a:tr h="460121">
                <a:tc>
                  <a:txBody>
                    <a:bodyPr/>
                    <a:lstStyle/>
                    <a:p>
                      <a:pPr marL="0" marR="0">
                        <a:lnSpc>
                          <a:spcPct val="107000"/>
                        </a:lnSpc>
                        <a:spcBef>
                          <a:spcPts val="0"/>
                        </a:spcBef>
                        <a:spcAft>
                          <a:spcPts val="0"/>
                        </a:spcAft>
                      </a:pPr>
                      <a:r>
                        <a:rPr lang="en-ZA" sz="1100">
                          <a:effectLst/>
                        </a:rPr>
                        <a:t>Digital Divide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a:effectLst/>
                        </a:rPr>
                        <a:t> Sun et al., (2022); van de Werfhorst, Kessenich &amp; Geven (2022:2) and Nkoala &amp; Matsilele (2023: 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26159821"/>
                  </a:ext>
                </a:extLst>
              </a:tr>
              <a:tr h="460121">
                <a:tc>
                  <a:txBody>
                    <a:bodyPr/>
                    <a:lstStyle/>
                    <a:p>
                      <a:pPr marL="0" marR="0">
                        <a:lnSpc>
                          <a:spcPct val="107000"/>
                        </a:lnSpc>
                        <a:spcBef>
                          <a:spcPts val="0"/>
                        </a:spcBef>
                        <a:spcAft>
                          <a:spcPts val="0"/>
                        </a:spcAft>
                      </a:pPr>
                      <a:r>
                        <a:rPr lang="en-ZA" sz="1100">
                          <a:effectLst/>
                        </a:rPr>
                        <a:t>Social Interaction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a:effectLst/>
                        </a:rPr>
                        <a:t>Azmat &amp; Ahmad (2022:185); Hosszu et al., (2022:2) and Ghergel et al., (2023:1)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95213748"/>
                  </a:ext>
                </a:extLst>
              </a:tr>
              <a:tr h="224126">
                <a:tc>
                  <a:txBody>
                    <a:bodyPr/>
                    <a:lstStyle/>
                    <a:p>
                      <a:pPr marL="0" marR="0">
                        <a:lnSpc>
                          <a:spcPct val="107000"/>
                        </a:lnSpc>
                        <a:spcBef>
                          <a:spcPts val="0"/>
                        </a:spcBef>
                        <a:spcAft>
                          <a:spcPts val="0"/>
                        </a:spcAft>
                      </a:pPr>
                      <a:r>
                        <a:rPr lang="en-ZA" sz="1100">
                          <a:effectLst/>
                        </a:rPr>
                        <a:t>Less motivation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a:effectLst/>
                        </a:rPr>
                        <a:t>Mieczkowski (2022:1)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096342"/>
                  </a:ext>
                </a:extLst>
              </a:tr>
              <a:tr h="460121">
                <a:tc>
                  <a:txBody>
                    <a:bodyPr/>
                    <a:lstStyle/>
                    <a:p>
                      <a:pPr marL="0" marR="0">
                        <a:lnSpc>
                          <a:spcPct val="107000"/>
                        </a:lnSpc>
                        <a:spcBef>
                          <a:spcPts val="0"/>
                        </a:spcBef>
                        <a:spcAft>
                          <a:spcPts val="0"/>
                        </a:spcAft>
                      </a:pPr>
                      <a:r>
                        <a:rPr lang="en-ZA" sz="1100">
                          <a:effectLst/>
                        </a:rPr>
                        <a:t>Academic dishonesty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a:effectLst/>
                        </a:rPr>
                        <a:t>Marais (2022:57); Eaton et al., (2020:39); Chiang et al,. (2022:907); Valizadeh (2021:195)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05905185"/>
                  </a:ext>
                </a:extLst>
              </a:tr>
              <a:tr h="460121">
                <a:tc>
                  <a:txBody>
                    <a:bodyPr/>
                    <a:lstStyle/>
                    <a:p>
                      <a:pPr marL="0" marR="0">
                        <a:lnSpc>
                          <a:spcPct val="107000"/>
                        </a:lnSpc>
                        <a:spcBef>
                          <a:spcPts val="0"/>
                        </a:spcBef>
                        <a:spcAft>
                          <a:spcPts val="0"/>
                        </a:spcAft>
                      </a:pPr>
                      <a:r>
                        <a:rPr lang="en-ZA" sz="1100">
                          <a:effectLst/>
                        </a:rPr>
                        <a:t>No prior experience with online learning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a:effectLst/>
                        </a:rPr>
                        <a:t>Dlamini &amp; Ndzinisa (2020:61); Bird et al (2022:14); Siko &amp; Barbour (2022:302) and Moosasamy &amp; Naidoo (2022: 79)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8374774"/>
                  </a:ext>
                </a:extLst>
              </a:tr>
              <a:tr h="224126">
                <a:tc>
                  <a:txBody>
                    <a:bodyPr/>
                    <a:lstStyle/>
                    <a:p>
                      <a:pPr marL="0" marR="0">
                        <a:lnSpc>
                          <a:spcPct val="107000"/>
                        </a:lnSpc>
                        <a:spcBef>
                          <a:spcPts val="0"/>
                        </a:spcBef>
                        <a:spcAft>
                          <a:spcPts val="0"/>
                        </a:spcAft>
                      </a:pPr>
                      <a:r>
                        <a:rPr lang="en-ZA" sz="1100">
                          <a:effectLst/>
                        </a:rPr>
                        <a:t>Load Shedding and power supply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dirty="0">
                          <a:effectLst/>
                        </a:rPr>
                        <a:t>Hlatshwayo (2022:13-14)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10522484"/>
                  </a:ext>
                </a:extLst>
              </a:tr>
            </a:tbl>
          </a:graphicData>
        </a:graphic>
      </p:graphicFrame>
    </p:spTree>
    <p:extLst>
      <p:ext uri="{BB962C8B-B14F-4D97-AF65-F5344CB8AC3E}">
        <p14:creationId xmlns:p14="http://schemas.microsoft.com/office/powerpoint/2010/main" val="2076240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5646"/>
            <a:ext cx="10972800" cy="1143000"/>
          </a:xfrm>
        </p:spPr>
        <p:txBody>
          <a:bodyPr/>
          <a:lstStyle/>
          <a:p>
            <a:r>
              <a:rPr lang="en-US" sz="4000" b="1" dirty="0">
                <a:latin typeface="Times New Roman" panose="02020603050405020304" pitchFamily="18" charset="0"/>
                <a:cs typeface="Times New Roman" panose="02020603050405020304" pitchFamily="18" charset="0"/>
              </a:rPr>
              <a:t>Discussions</a:t>
            </a:r>
          </a:p>
        </p:txBody>
      </p:sp>
      <p:sp>
        <p:nvSpPr>
          <p:cNvPr id="3" name="Content Placeholder 2"/>
          <p:cNvSpPr>
            <a:spLocks noGrp="1"/>
          </p:cNvSpPr>
          <p:nvPr>
            <p:ph idx="1"/>
          </p:nvPr>
        </p:nvSpPr>
        <p:spPr>
          <a:xfrm>
            <a:off x="586740" y="1339403"/>
            <a:ext cx="10972800" cy="4638487"/>
          </a:xfrm>
        </p:spPr>
        <p:txBody>
          <a:bodyPr/>
          <a:lstStyle/>
          <a:p>
            <a:pPr>
              <a:lnSpc>
                <a:spcPct val="150000"/>
              </a:lnSpc>
            </a:pPr>
            <a:r>
              <a:rPr lang="en-US" sz="2400" dirty="0">
                <a:latin typeface="Times New Roman" panose="02020603050405020304" pitchFamily="18" charset="0"/>
                <a:cs typeface="Times New Roman" panose="02020603050405020304" pitchFamily="18" charset="0"/>
              </a:rPr>
              <a:t>Higher learning should work together with other relevant stakeholders within context of global educational transformation, to promote the use of and need for learning technologies or digital learning tools are of great importance during the information age. </a:t>
            </a:r>
          </a:p>
          <a:p>
            <a:pPr>
              <a:lnSpc>
                <a:spcPct val="150000"/>
              </a:lnSpc>
            </a:pPr>
            <a:r>
              <a:rPr lang="en-US" sz="2400" dirty="0">
                <a:latin typeface="Times New Roman" panose="02020603050405020304" pitchFamily="18" charset="0"/>
                <a:cs typeface="Times New Roman" panose="02020603050405020304" pitchFamily="18" charset="0"/>
              </a:rPr>
              <a:t>The South African struggling economy might require students to be supported with connecting to Wi-Fi, ongoing and extensive ITC training. </a:t>
            </a:r>
          </a:p>
          <a:p>
            <a:pPr>
              <a:lnSpc>
                <a:spcPct val="150000"/>
              </a:lnSpc>
            </a:pPr>
            <a:r>
              <a:rPr lang="en-US" sz="2400" dirty="0">
                <a:latin typeface="Times New Roman" panose="02020603050405020304" pitchFamily="18" charset="0"/>
                <a:cs typeface="Times New Roman" panose="02020603050405020304" pitchFamily="18" charset="0"/>
              </a:rPr>
              <a:t>Institutions of learning need to strengthen their efforts towards proving seamless remote learning through Zoom, Google Classroom. Skype, WhatsApp. </a:t>
            </a:r>
          </a:p>
          <a:p>
            <a:pPr>
              <a:lnSpc>
                <a:spcPct val="150000"/>
              </a:lnSpc>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9025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6754"/>
            <a:ext cx="10972800" cy="744583"/>
          </a:xfrm>
        </p:spPr>
        <p:txBody>
          <a:bodyPr/>
          <a:lstStyle/>
          <a:p>
            <a:r>
              <a:rPr lang="en-US" sz="4000" b="1" dirty="0">
                <a:latin typeface="Times New Roman" panose="02020603050405020304" pitchFamily="18" charset="0"/>
                <a:cs typeface="Times New Roman" panose="02020603050405020304" pitchFamily="18" charset="0"/>
              </a:rPr>
              <a:t>Thank you</a:t>
            </a:r>
          </a:p>
        </p:txBody>
      </p:sp>
      <p:sp>
        <p:nvSpPr>
          <p:cNvPr id="3" name="Content Placeholder 2"/>
          <p:cNvSpPr>
            <a:spLocks noGrp="1"/>
          </p:cNvSpPr>
          <p:nvPr>
            <p:ph idx="1"/>
          </p:nvPr>
        </p:nvSpPr>
        <p:spPr>
          <a:xfrm>
            <a:off x="609600" y="1254035"/>
            <a:ext cx="10972800" cy="4872130"/>
          </a:xfrm>
        </p:spPr>
        <p:txBody>
          <a:bodyPr/>
          <a:lstStyle/>
          <a:p>
            <a:pPr>
              <a:lnSpc>
                <a:spcPct val="150000"/>
              </a:lnSpc>
            </a:pPr>
            <a:endParaRPr lang="en-US" dirty="0"/>
          </a:p>
          <a:p>
            <a:pPr marL="0" indent="0">
              <a:lnSpc>
                <a:spcPct val="150000"/>
              </a:lnSpc>
              <a:buNone/>
            </a:pPr>
            <a:r>
              <a:rPr lang="en-US" dirty="0"/>
              <a:t> </a:t>
            </a:r>
          </a:p>
        </p:txBody>
      </p:sp>
      <p:pic>
        <p:nvPicPr>
          <p:cNvPr id="6" name="Picture 5">
            <a:extLst>
              <a:ext uri="{FF2B5EF4-FFF2-40B4-BE49-F238E27FC236}">
                <a16:creationId xmlns:a16="http://schemas.microsoft.com/office/drawing/2014/main" id="{2094B557-E1BD-4F53-8B5B-1E07FB0E02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6251" y="1425976"/>
            <a:ext cx="8164497" cy="4592530"/>
          </a:xfrm>
          <a:prstGeom prst="rect">
            <a:avLst/>
          </a:prstGeom>
        </p:spPr>
      </p:pic>
    </p:spTree>
    <p:extLst>
      <p:ext uri="{BB962C8B-B14F-4D97-AF65-F5344CB8AC3E}">
        <p14:creationId xmlns:p14="http://schemas.microsoft.com/office/powerpoint/2010/main" val="410965894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12246</TotalTime>
  <Words>570</Words>
  <Application>Microsoft Office PowerPoint</Application>
  <PresentationFormat>Widescreen</PresentationFormat>
  <Paragraphs>49</Paragraphs>
  <Slides>9</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Calibri</vt:lpstr>
      <vt:lpstr>Calibri Light</vt:lpstr>
      <vt:lpstr>Century Gothic</vt:lpstr>
      <vt:lpstr>Times New Roman</vt:lpstr>
      <vt:lpstr>1_Office Theme</vt:lpstr>
      <vt:lpstr>Default Design</vt:lpstr>
      <vt:lpstr> ASASWEI CONFERENCE: 27-29 SEPTEMBER 2023   N. LUBANYANA, Z. NQAYI , T. MKHIZE  COVID-19, ONLINE LEARNING &amp; HIGHER EDUCATION    </vt:lpstr>
      <vt:lpstr>Overview of the Presentation</vt:lpstr>
      <vt:lpstr> -The change COVID-19 pandemic brought. -New methods of teaching -Blended learning platforms -Remote Online Learning (EROL)  -Field practice courses such as Social Work -Students continue to experience challenges due to blended learning     </vt:lpstr>
      <vt:lpstr>Methodology</vt:lpstr>
      <vt:lpstr>Literature review</vt:lpstr>
      <vt:lpstr>Theoretical framework </vt:lpstr>
      <vt:lpstr>Findings</vt:lpstr>
      <vt:lpstr>Discussions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dc:title>
  <dc:creator>Cedric Mpungose</dc:creator>
  <cp:lastModifiedBy>Zamansele Nsele</cp:lastModifiedBy>
  <cp:revision>168</cp:revision>
  <dcterms:created xsi:type="dcterms:W3CDTF">2017-09-19T21:04:23Z</dcterms:created>
  <dcterms:modified xsi:type="dcterms:W3CDTF">2023-09-25T16:31:16Z</dcterms:modified>
</cp:coreProperties>
</file>