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70" r:id="rId14"/>
    <p:sldId id="271" r:id="rId15"/>
    <p:sldId id="272" r:id="rId16"/>
    <p:sldId id="273" r:id="rId17"/>
    <p:sldId id="274" r:id="rId18"/>
    <p:sldId id="275" r:id="rId19"/>
    <p:sldId id="280" r:id="rId20"/>
    <p:sldId id="276" r:id="rId21"/>
    <p:sldId id="269" r:id="rId22"/>
    <p:sldId id="277" r:id="rId23"/>
    <p:sldId id="278" r:id="rId24"/>
    <p:sldId id="27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9/25/2023</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894588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353749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1720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665446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9/25/2023</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748094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9/25/2023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637962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9/25/2023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018894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9/25/2023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757654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9/25/2023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270982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9/25/2023</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803875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9/25/2023</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94301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9/25/2023</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1233695664"/>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2" r:id="rId5"/>
    <p:sldLayoutId id="2147483727" r:id="rId6"/>
    <p:sldLayoutId id="2147483728" r:id="rId7"/>
    <p:sldLayoutId id="2147483729" r:id="rId8"/>
    <p:sldLayoutId id="2147483730" r:id="rId9"/>
    <p:sldLayoutId id="2147483731" r:id="rId10"/>
    <p:sldLayoutId id="2147483733" r:id="rId11"/>
  </p:sldLayoutIdLst>
  <p:hf sldNum="0" hdr="0" ftr="0" dt="0"/>
  <p:txStyles>
    <p:titleStyle>
      <a:lvl1pPr algn="l" defTabSz="914400" rtl="0" eaLnBrk="1" latinLnBrk="0" hangingPunct="1">
        <a:lnSpc>
          <a:spcPct val="90000"/>
        </a:lnSpc>
        <a:spcBef>
          <a:spcPct val="0"/>
        </a:spcBef>
        <a:buNone/>
        <a:defRPr lang="en-US" sz="48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doi.org/10.1098%2Frstb.2004.1512" TargetMode="External"/><Relationship Id="rId2" Type="http://schemas.openxmlformats.org/officeDocument/2006/relationships/hyperlink" Target="https://en.wikipedia.org/wiki/Doi_(identifier)"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Picture 3">
            <a:extLst>
              <a:ext uri="{FF2B5EF4-FFF2-40B4-BE49-F238E27FC236}">
                <a16:creationId xmlns:a16="http://schemas.microsoft.com/office/drawing/2014/main" id="{A9235D7C-3EDD-9490-114E-8E53485348BD}"/>
              </a:ext>
            </a:extLst>
          </p:cNvPr>
          <p:cNvPicPr>
            <a:picLocks noChangeAspect="1"/>
          </p:cNvPicPr>
          <p:nvPr/>
        </p:nvPicPr>
        <p:blipFill rotWithShape="1">
          <a:blip r:embed="rId2"/>
          <a:srcRect b="6250"/>
          <a:stretch/>
        </p:blipFill>
        <p:spPr>
          <a:xfrm>
            <a:off x="20" y="-839"/>
            <a:ext cx="12191980" cy="6858000"/>
          </a:xfrm>
          <a:prstGeom prst="rect">
            <a:avLst/>
          </a:prstGeom>
        </p:spPr>
      </p:pic>
      <p:sp useBgFill="1">
        <p:nvSpPr>
          <p:cNvPr id="16" name="Rectangle 8">
            <a:extLst>
              <a:ext uri="{FF2B5EF4-FFF2-40B4-BE49-F238E27FC236}">
                <a16:creationId xmlns:a16="http://schemas.microsoft.com/office/drawing/2014/main" id="{BF9FFE17-DE95-4821-ACC1-B90C954492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txBody>
          <a:bodyPr/>
          <a:lstStyle/>
          <a:p>
            <a:endParaRPr lang="en-ZA"/>
          </a:p>
        </p:txBody>
      </p:sp>
      <p:sp>
        <p:nvSpPr>
          <p:cNvPr id="18" name="Rectangle 10">
            <a:extLst>
              <a:ext uri="{FF2B5EF4-FFF2-40B4-BE49-F238E27FC236}">
                <a16:creationId xmlns:a16="http://schemas.microsoft.com/office/drawing/2014/main" id="{03CF76AF-FF72-4430-A772-0584032902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txBody>
          <a:bodyPr/>
          <a:lstStyle/>
          <a:p>
            <a:endParaRPr lang="en-ZA"/>
          </a:p>
        </p:txBody>
      </p:sp>
      <p:sp>
        <p:nvSpPr>
          <p:cNvPr id="2" name="Title 1">
            <a:extLst>
              <a:ext uri="{FF2B5EF4-FFF2-40B4-BE49-F238E27FC236}">
                <a16:creationId xmlns:a16="http://schemas.microsoft.com/office/drawing/2014/main" id="{9823A623-0A4A-65C3-1C77-E4E1176C27A4}"/>
              </a:ext>
            </a:extLst>
          </p:cNvPr>
          <p:cNvSpPr>
            <a:spLocks noGrp="1"/>
          </p:cNvSpPr>
          <p:nvPr>
            <p:ph type="ctrTitle"/>
          </p:nvPr>
        </p:nvSpPr>
        <p:spPr>
          <a:xfrm>
            <a:off x="1771132" y="2091263"/>
            <a:ext cx="8649738" cy="2590800"/>
          </a:xfrm>
        </p:spPr>
        <p:txBody>
          <a:bodyPr>
            <a:normAutofit/>
          </a:bodyPr>
          <a:lstStyle/>
          <a:p>
            <a:r>
              <a:rPr lang="en-ZA" sz="4800"/>
              <a:t>Work-life Perspective on the Subjective Wellbeing of Social Workers</a:t>
            </a:r>
          </a:p>
        </p:txBody>
      </p:sp>
      <p:sp>
        <p:nvSpPr>
          <p:cNvPr id="3" name="Subtitle 2">
            <a:extLst>
              <a:ext uri="{FF2B5EF4-FFF2-40B4-BE49-F238E27FC236}">
                <a16:creationId xmlns:a16="http://schemas.microsoft.com/office/drawing/2014/main" id="{CD5C2F4A-4520-EB67-C50A-AFE3F99AF1B7}"/>
              </a:ext>
            </a:extLst>
          </p:cNvPr>
          <p:cNvSpPr>
            <a:spLocks noGrp="1"/>
          </p:cNvSpPr>
          <p:nvPr>
            <p:ph type="subTitle" idx="1"/>
          </p:nvPr>
        </p:nvSpPr>
        <p:spPr>
          <a:xfrm>
            <a:off x="1771130" y="4682062"/>
            <a:ext cx="8652788" cy="457201"/>
          </a:xfrm>
        </p:spPr>
        <p:txBody>
          <a:bodyPr>
            <a:noAutofit/>
          </a:bodyPr>
          <a:lstStyle/>
          <a:p>
            <a:pPr>
              <a:lnSpc>
                <a:spcPct val="90000"/>
              </a:lnSpc>
              <a:spcAft>
                <a:spcPts val="600"/>
              </a:spcAft>
            </a:pPr>
            <a:r>
              <a:rPr lang="en-ZA" sz="1600" dirty="0"/>
              <a:t>Dr Sandra Bredell and Prof Lambert K Engelbrecht</a:t>
            </a:r>
          </a:p>
          <a:p>
            <a:pPr>
              <a:lnSpc>
                <a:spcPct val="90000"/>
              </a:lnSpc>
              <a:spcAft>
                <a:spcPts val="600"/>
              </a:spcAft>
            </a:pPr>
            <a:r>
              <a:rPr lang="en-ZA" sz="1600" dirty="0"/>
              <a:t>2022</a:t>
            </a:r>
          </a:p>
        </p:txBody>
      </p:sp>
      <p:sp>
        <p:nvSpPr>
          <p:cNvPr id="13" name="Rectangle 12">
            <a:extLst>
              <a:ext uri="{FF2B5EF4-FFF2-40B4-BE49-F238E27FC236}">
                <a16:creationId xmlns:a16="http://schemas.microsoft.com/office/drawing/2014/main" id="{0B1C8180-2FDD-4202-8C45-4057CB1AB2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ZA"/>
          </a:p>
        </p:txBody>
      </p:sp>
      <p:cxnSp>
        <p:nvCxnSpPr>
          <p:cNvPr id="15" name="Straight Connector 14">
            <a:extLst>
              <a:ext uri="{FF2B5EF4-FFF2-40B4-BE49-F238E27FC236}">
                <a16:creationId xmlns:a16="http://schemas.microsoft.com/office/drawing/2014/main" id="{D6E86CC6-13EA-4A88-86AD-CF27BF52CC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267730"/>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3F80B441-4F7D-4B40-8A13-FED03A1F3A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41820" y="1267730"/>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70C7FD1A-44B1-4E4C-B0C9-A8103DCCDCC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913025"/>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3785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359AD-10E1-FDF4-5C54-5DAF6E94DA13}"/>
              </a:ext>
            </a:extLst>
          </p:cNvPr>
          <p:cNvSpPr>
            <a:spLocks noGrp="1"/>
          </p:cNvSpPr>
          <p:nvPr>
            <p:ph type="title"/>
          </p:nvPr>
        </p:nvSpPr>
        <p:spPr/>
        <p:txBody>
          <a:bodyPr/>
          <a:lstStyle/>
          <a:p>
            <a:r>
              <a:rPr kumimoji="0" lang="en-ZA" sz="4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CONCLUSIONS</a:t>
            </a:r>
            <a:endParaRPr lang="en-ZA" dirty="0"/>
          </a:p>
        </p:txBody>
      </p:sp>
      <p:sp>
        <p:nvSpPr>
          <p:cNvPr id="3" name="Content Placeholder 2">
            <a:extLst>
              <a:ext uri="{FF2B5EF4-FFF2-40B4-BE49-F238E27FC236}">
                <a16:creationId xmlns:a16="http://schemas.microsoft.com/office/drawing/2014/main" id="{8E1DAC1D-E564-3511-D167-4C98C5047E37}"/>
              </a:ext>
            </a:extLst>
          </p:cNvPr>
          <p:cNvSpPr>
            <a:spLocks noGrp="1"/>
          </p:cNvSpPr>
          <p:nvPr>
            <p:ph idx="1"/>
          </p:nvPr>
        </p:nvSpPr>
        <p:spPr>
          <a:xfrm>
            <a:off x="1066800" y="1607127"/>
            <a:ext cx="10058400" cy="4608279"/>
          </a:xfrm>
        </p:spPr>
        <p:txBody>
          <a:bodyPr>
            <a:normAutofit/>
          </a:bodyPr>
          <a:lstStyle/>
          <a:p>
            <a:pPr marL="182880" marR="0" lvl="0" indent="-182880" algn="just" defTabSz="914400" rtl="0" eaLnBrk="1" fontAlgn="auto" latinLnBrk="0" hangingPunct="1">
              <a:lnSpc>
                <a:spcPct val="100000"/>
              </a:lnSpc>
              <a:spcBef>
                <a:spcPts val="900"/>
              </a:spcBef>
              <a:spcAft>
                <a:spcPts val="0"/>
              </a:spcAft>
              <a:buClr>
                <a:srgbClr val="000000">
                  <a:lumMod val="85000"/>
                  <a:lumOff val="15000"/>
                </a:srgbClr>
              </a:buClr>
              <a:buSzTx/>
              <a:buFont typeface="Arial" panose="020B0604020202020204" pitchFamily="34" charset="0"/>
              <a:buChar char="•"/>
              <a:tabLst/>
              <a:defRPr/>
            </a:pPr>
            <a:r>
              <a:rPr kumimoji="0" lang="en-GB"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It is evident that frontline social workers experience very stressful situations on a day-to-day basis. </a:t>
            </a:r>
          </a:p>
          <a:p>
            <a:pPr marL="182880" marR="0" lvl="0" indent="-182880" algn="just" defTabSz="914400" rtl="0" eaLnBrk="1" fontAlgn="auto" latinLnBrk="0" hangingPunct="1">
              <a:lnSpc>
                <a:spcPct val="100000"/>
              </a:lnSpc>
              <a:spcBef>
                <a:spcPts val="900"/>
              </a:spcBef>
              <a:spcAft>
                <a:spcPts val="0"/>
              </a:spcAft>
              <a:buClr>
                <a:srgbClr val="000000">
                  <a:lumMod val="85000"/>
                  <a:lumOff val="15000"/>
                </a:srgbClr>
              </a:buClr>
              <a:buSzTx/>
              <a:buFont typeface="Arial" panose="020B0604020202020204" pitchFamily="34" charset="0"/>
              <a:buChar char="•"/>
              <a:tabLst/>
              <a:defRPr/>
            </a:pPr>
            <a:r>
              <a:rPr kumimoji="0" lang="en-GB"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Factors that contribute to these stressful circumstances were pointed out to be a lack of emotional support, insufficient supervision and support, a lack of resources, poor salaries, and a paucity of development and decision making within the workplace.</a:t>
            </a:r>
          </a:p>
          <a:p>
            <a:pPr marL="182880" marR="0" lvl="0" indent="-182880" algn="just" defTabSz="914400" rtl="0" eaLnBrk="1" fontAlgn="auto" latinLnBrk="0" hangingPunct="1">
              <a:lnSpc>
                <a:spcPct val="100000"/>
              </a:lnSpc>
              <a:spcBef>
                <a:spcPts val="900"/>
              </a:spcBef>
              <a:spcAft>
                <a:spcPts val="0"/>
              </a:spcAft>
              <a:buClr>
                <a:srgbClr val="000000">
                  <a:lumMod val="85000"/>
                  <a:lumOff val="15000"/>
                </a:srgbClr>
              </a:buClr>
              <a:buSzTx/>
              <a:buFont typeface="Arial" panose="020B0604020202020204" pitchFamily="34" charset="0"/>
              <a:buChar char="•"/>
              <a:tabLst/>
              <a:defRPr/>
            </a:pPr>
            <a:r>
              <a:rPr kumimoji="0" lang="en-GB"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On the home front, financial concerns, a lack of understanding of work circumstances, different roles in the work and family life, and the quality of relationships were mentioned as having an impact on family life.</a:t>
            </a:r>
          </a:p>
          <a:p>
            <a:pPr marL="182880" marR="0" lvl="0" indent="-182880" algn="just" defTabSz="914400" rtl="0" eaLnBrk="1" fontAlgn="auto" latinLnBrk="0" hangingPunct="1">
              <a:lnSpc>
                <a:spcPct val="100000"/>
              </a:lnSpc>
              <a:spcBef>
                <a:spcPts val="900"/>
              </a:spcBef>
              <a:spcAft>
                <a:spcPts val="1000"/>
              </a:spcAft>
              <a:buClr>
                <a:srgbClr val="000000">
                  <a:lumMod val="85000"/>
                  <a:lumOff val="15000"/>
                </a:srgbClr>
              </a:buClr>
              <a:buSzTx/>
              <a:buFont typeface="Arial" panose="020B0604020202020204" pitchFamily="34" charset="0"/>
              <a:buChar char="•"/>
              <a:tabLst/>
              <a:defRPr/>
            </a:pPr>
            <a:r>
              <a:rPr kumimoji="0" lang="en-GB"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Aggravating these influential factors was the COVID-19 pandemic that resulted in an extremely uncertain and stressful lockdown period.</a:t>
            </a:r>
            <a:endParaRPr kumimoji="0" lang="en-ZA"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endParaRPr>
          </a:p>
          <a:p>
            <a:endParaRPr lang="en-ZA" dirty="0"/>
          </a:p>
        </p:txBody>
      </p:sp>
    </p:spTree>
    <p:extLst>
      <p:ext uri="{BB962C8B-B14F-4D97-AF65-F5344CB8AC3E}">
        <p14:creationId xmlns:p14="http://schemas.microsoft.com/office/powerpoint/2010/main" val="549408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84214-6ED7-7BD7-C2BA-2A6FAB26F7C2}"/>
              </a:ext>
            </a:extLst>
          </p:cNvPr>
          <p:cNvSpPr>
            <a:spLocks noGrp="1"/>
          </p:cNvSpPr>
          <p:nvPr>
            <p:ph type="title"/>
          </p:nvPr>
        </p:nvSpPr>
        <p:spPr/>
        <p:txBody>
          <a:bodyPr/>
          <a:lstStyle/>
          <a:p>
            <a:r>
              <a:rPr lang="en-ZA" dirty="0">
                <a:latin typeface="Arial" panose="020B0604020202020204" pitchFamily="34" charset="0"/>
                <a:cs typeface="Arial" panose="020B0604020202020204" pitchFamily="34" charset="0"/>
              </a:rPr>
              <a:t>CONCLUSIONS</a:t>
            </a:r>
            <a:endParaRPr lang="en-ZA" dirty="0"/>
          </a:p>
        </p:txBody>
      </p:sp>
      <p:sp>
        <p:nvSpPr>
          <p:cNvPr id="3" name="Content Placeholder 2">
            <a:extLst>
              <a:ext uri="{FF2B5EF4-FFF2-40B4-BE49-F238E27FC236}">
                <a16:creationId xmlns:a16="http://schemas.microsoft.com/office/drawing/2014/main" id="{6226D25E-810D-27C1-1737-28345223C8E6}"/>
              </a:ext>
            </a:extLst>
          </p:cNvPr>
          <p:cNvSpPr>
            <a:spLocks noGrp="1"/>
          </p:cNvSpPr>
          <p:nvPr>
            <p:ph idx="1"/>
          </p:nvPr>
        </p:nvSpPr>
        <p:spPr>
          <a:xfrm>
            <a:off x="1066800" y="1579417"/>
            <a:ext cx="10058400" cy="4738255"/>
          </a:xfrm>
        </p:spPr>
        <p:txBody>
          <a:bodyPr>
            <a:normAutofit lnSpcReduction="10000"/>
          </a:bodyPr>
          <a:lstStyle/>
          <a:p>
            <a:pPr marL="182880" marR="0" lvl="0" indent="-182880" algn="just" defTabSz="914400" rtl="0" eaLnBrk="1" fontAlgn="auto" latinLnBrk="0" hangingPunct="1">
              <a:lnSpc>
                <a:spcPct val="100000"/>
              </a:lnSpc>
              <a:spcBef>
                <a:spcPts val="900"/>
              </a:spcBef>
              <a:spcAft>
                <a:spcPts val="0"/>
              </a:spcAft>
              <a:buClr>
                <a:srgbClr val="000000">
                  <a:lumMod val="85000"/>
                  <a:lumOff val="15000"/>
                </a:srgbClr>
              </a:buClr>
              <a:buSzTx/>
              <a:buFont typeface="Arial" panose="020B0604020202020204" pitchFamily="34" charset="0"/>
              <a:buChar char="•"/>
              <a:tabLst/>
              <a:defRPr/>
            </a:pPr>
            <a:r>
              <a:rPr kumimoji="0" lang="en-GB" sz="3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With regard to the </a:t>
            </a:r>
            <a:r>
              <a:rPr kumimoji="0" lang="en-GB" sz="3200" b="0" i="0" u="none" strike="noStrike" kern="1200" cap="none" spc="0" normalizeH="0" baseline="0" noProof="0" dirty="0" err="1">
                <a:ln>
                  <a:noFill/>
                </a:ln>
                <a:solidFill>
                  <a:srgbClr val="000000"/>
                </a:solidFill>
                <a:effectLst/>
                <a:uLnTx/>
                <a:uFillTx/>
                <a:latin typeface="Arial" panose="020B0604020202020204" pitchFamily="34" charset="0"/>
                <a:ea typeface="Calibri" panose="020F0502020204030204" pitchFamily="34" charset="0"/>
                <a:cs typeface="+mn-cs"/>
              </a:rPr>
              <a:t>deprofessionalisation</a:t>
            </a:r>
            <a:r>
              <a:rPr kumimoji="0" lang="en-GB" sz="3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 of the profession, the poor recognition of social work was highlighted and that the participants felt that social workers needed to be more active in advocating for the profession and what it stands for and clearing the misconceptions that still exist around the profession.</a:t>
            </a:r>
          </a:p>
          <a:p>
            <a:pPr marL="182880" marR="0" lvl="0" indent="-182880" algn="just" defTabSz="914400" rtl="0" eaLnBrk="1" fontAlgn="auto" latinLnBrk="0" hangingPunct="1">
              <a:lnSpc>
                <a:spcPct val="100000"/>
              </a:lnSpc>
              <a:spcBef>
                <a:spcPts val="900"/>
              </a:spcBef>
              <a:spcAft>
                <a:spcPts val="0"/>
              </a:spcAft>
              <a:buClr>
                <a:srgbClr val="000000">
                  <a:lumMod val="85000"/>
                  <a:lumOff val="15000"/>
                </a:srgbClr>
              </a:buClr>
              <a:buSzTx/>
              <a:buFont typeface="Arial" panose="020B0604020202020204" pitchFamily="34" charset="0"/>
              <a:buChar char="•"/>
              <a:tabLst/>
              <a:defRPr/>
            </a:pPr>
            <a:r>
              <a:rPr kumimoji="0" lang="en-GB" sz="3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The participants felt firmly about the fact that it requires people with a certain type of personality to become social workers and that the qualification should be a screening degree.</a:t>
            </a:r>
            <a:endParaRPr kumimoji="0" lang="en-ZA" sz="3200" b="0" i="0" u="none" strike="noStrike" kern="1200" cap="none" spc="0" normalizeH="0" baseline="0" noProof="0" dirty="0">
              <a:ln>
                <a:noFill/>
              </a:ln>
              <a:solidFill>
                <a:srgbClr val="000000"/>
              </a:solidFill>
              <a:effectLst/>
              <a:uLnTx/>
              <a:uFillTx/>
              <a:latin typeface="Garamond" panose="02020404030301010803"/>
              <a:ea typeface="+mn-ea"/>
              <a:cs typeface="+mn-cs"/>
            </a:endParaRPr>
          </a:p>
          <a:p>
            <a:endParaRPr lang="en-ZA" dirty="0"/>
          </a:p>
        </p:txBody>
      </p:sp>
    </p:spTree>
    <p:extLst>
      <p:ext uri="{BB962C8B-B14F-4D97-AF65-F5344CB8AC3E}">
        <p14:creationId xmlns:p14="http://schemas.microsoft.com/office/powerpoint/2010/main" val="3257732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8B63F-46A4-9016-59B5-CF4D214BC7B7}"/>
              </a:ext>
            </a:extLst>
          </p:cNvPr>
          <p:cNvSpPr>
            <a:spLocks noGrp="1"/>
          </p:cNvSpPr>
          <p:nvPr>
            <p:ph type="title"/>
          </p:nvPr>
        </p:nvSpPr>
        <p:spPr/>
        <p:txBody>
          <a:bodyPr/>
          <a:lstStyle/>
          <a:p>
            <a:r>
              <a:rPr kumimoji="0" lang="en-ZA" sz="4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CONCLUSIONS</a:t>
            </a:r>
            <a:endParaRPr lang="en-ZA" dirty="0"/>
          </a:p>
        </p:txBody>
      </p:sp>
      <p:sp>
        <p:nvSpPr>
          <p:cNvPr id="3" name="Content Placeholder 2">
            <a:extLst>
              <a:ext uri="{FF2B5EF4-FFF2-40B4-BE49-F238E27FC236}">
                <a16:creationId xmlns:a16="http://schemas.microsoft.com/office/drawing/2014/main" id="{C2228891-6347-C8FC-54D6-E296C1B50492}"/>
              </a:ext>
            </a:extLst>
          </p:cNvPr>
          <p:cNvSpPr>
            <a:spLocks noGrp="1"/>
          </p:cNvSpPr>
          <p:nvPr>
            <p:ph idx="1"/>
          </p:nvPr>
        </p:nvSpPr>
        <p:spPr>
          <a:xfrm>
            <a:off x="1066800" y="1579418"/>
            <a:ext cx="10058400" cy="4635988"/>
          </a:xfrm>
        </p:spPr>
        <p:txBody>
          <a:bodyPr>
            <a:normAutofit lnSpcReduction="10000"/>
          </a:bodyPr>
          <a:lstStyle/>
          <a:p>
            <a:pPr marL="182880" marR="0" lvl="0" indent="-182880" algn="just" defTabSz="914400" rtl="0" eaLnBrk="1" fontAlgn="auto" latinLnBrk="0" hangingPunct="1">
              <a:lnSpc>
                <a:spcPct val="100000"/>
              </a:lnSpc>
              <a:spcBef>
                <a:spcPts val="900"/>
              </a:spcBef>
              <a:spcAft>
                <a:spcPts val="0"/>
              </a:spcAft>
              <a:buClr>
                <a:srgbClr val="000000">
                  <a:lumMod val="85000"/>
                  <a:lumOff val="15000"/>
                </a:srgbClr>
              </a:buClr>
              <a:buSzTx/>
              <a:buFont typeface="Garamond" pitchFamily="18" charset="0"/>
              <a:buChar char="◦"/>
              <a:tabLst/>
              <a:defRPr/>
            </a:pPr>
            <a:r>
              <a:rPr kumimoji="0" lang="en-GB" sz="3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There also seemed to be a lack of organisational commitment regarding available and reliable resources on the one hand and supportive working conditions such as flexible working hours on the other.</a:t>
            </a:r>
          </a:p>
          <a:p>
            <a:pPr marL="182880" marR="0" lvl="0" indent="-182880" algn="just" defTabSz="914400" rtl="0" eaLnBrk="1" fontAlgn="auto" latinLnBrk="0" hangingPunct="1">
              <a:lnSpc>
                <a:spcPct val="100000"/>
              </a:lnSpc>
              <a:spcBef>
                <a:spcPts val="900"/>
              </a:spcBef>
              <a:spcAft>
                <a:spcPts val="0"/>
              </a:spcAft>
              <a:buClr>
                <a:srgbClr val="000000">
                  <a:lumMod val="85000"/>
                  <a:lumOff val="15000"/>
                </a:srgbClr>
              </a:buClr>
              <a:buSzTx/>
              <a:buFont typeface="Garamond" pitchFamily="18" charset="0"/>
              <a:buChar char="◦"/>
              <a:tabLst/>
              <a:defRPr/>
            </a:pPr>
            <a:r>
              <a:rPr kumimoji="0" lang="en-GB" sz="3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If supportive working conditions are in place, it seems to convey to the employees that the organisation cares about them and they then experience a feeling of belonging, which reduces the intention to leave their jobs.</a:t>
            </a:r>
            <a:endParaRPr kumimoji="0" lang="en-ZA" sz="3200" b="0" i="0" u="none" strike="noStrike" kern="1200" cap="none" spc="0" normalizeH="0" baseline="0" noProof="0" dirty="0">
              <a:ln>
                <a:noFill/>
              </a:ln>
              <a:solidFill>
                <a:srgbClr val="000000"/>
              </a:solidFill>
              <a:effectLst/>
              <a:uLnTx/>
              <a:uFillTx/>
              <a:latin typeface="Garamond" panose="02020404030301010803"/>
              <a:ea typeface="+mn-ea"/>
              <a:cs typeface="+mn-cs"/>
            </a:endParaRPr>
          </a:p>
          <a:p>
            <a:endParaRPr lang="en-ZA" dirty="0"/>
          </a:p>
        </p:txBody>
      </p:sp>
    </p:spTree>
    <p:extLst>
      <p:ext uri="{BB962C8B-B14F-4D97-AF65-F5344CB8AC3E}">
        <p14:creationId xmlns:p14="http://schemas.microsoft.com/office/powerpoint/2010/main" val="3220854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15CFC-16EA-507E-0635-A13A0B307288}"/>
              </a:ext>
            </a:extLst>
          </p:cNvPr>
          <p:cNvSpPr>
            <a:spLocks noGrp="1"/>
          </p:cNvSpPr>
          <p:nvPr>
            <p:ph type="title"/>
          </p:nvPr>
        </p:nvSpPr>
        <p:spPr>
          <a:xfrm>
            <a:off x="8326582" y="607392"/>
            <a:ext cx="3293581" cy="1645920"/>
          </a:xfrm>
        </p:spPr>
        <p:txBody>
          <a:bodyPr/>
          <a:lstStyle/>
          <a:p>
            <a:endParaRPr lang="en-ZA" dirty="0"/>
          </a:p>
        </p:txBody>
      </p:sp>
      <p:sp>
        <p:nvSpPr>
          <p:cNvPr id="3" name="Content Placeholder 2">
            <a:extLst>
              <a:ext uri="{FF2B5EF4-FFF2-40B4-BE49-F238E27FC236}">
                <a16:creationId xmlns:a16="http://schemas.microsoft.com/office/drawing/2014/main" id="{837B4D72-B0B0-B958-2F68-1EAB0E25E9AD}"/>
              </a:ext>
            </a:extLst>
          </p:cNvPr>
          <p:cNvSpPr>
            <a:spLocks noGrp="1"/>
          </p:cNvSpPr>
          <p:nvPr>
            <p:ph idx="1"/>
          </p:nvPr>
        </p:nvSpPr>
        <p:spPr>
          <a:xfrm>
            <a:off x="685800" y="609600"/>
            <a:ext cx="6858000" cy="5846618"/>
          </a:xfrm>
        </p:spPr>
        <p:txBody>
          <a:bodyPr>
            <a:normAutofit/>
          </a:bodyPr>
          <a:lstStyle/>
          <a:p>
            <a:pPr marL="342900" marR="0" lvl="0" indent="-342900" algn="just" defTabSz="914400" rtl="0" eaLnBrk="1" fontAlgn="auto" latinLnBrk="0" hangingPunct="1">
              <a:lnSpc>
                <a:spcPct val="170000"/>
              </a:lnSpc>
              <a:spcBef>
                <a:spcPts val="900"/>
              </a:spcBef>
              <a:spcAft>
                <a:spcPts val="800"/>
              </a:spcAft>
              <a:buClr>
                <a:srgbClr val="000000">
                  <a:lumMod val="85000"/>
                  <a:lumOff val="15000"/>
                </a:srgbClr>
              </a:buClr>
              <a:buSzTx/>
              <a:buFont typeface="Symbol" panose="05050102010706020507" pitchFamily="18" charset="2"/>
              <a:buChar char=""/>
              <a:tabLst/>
              <a:defRPr/>
            </a:pPr>
            <a:r>
              <a:rPr kumimoji="0" lang="en-GB" sz="2300" b="1"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rPr>
              <a:t>Context of social work in South Africa: </a:t>
            </a:r>
            <a:r>
              <a:rPr kumimoji="0" lang="en-GB" sz="23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rPr>
              <a:t>With regards to supervision, that a</a:t>
            </a:r>
            <a:r>
              <a:rPr kumimoji="0" lang="en-GB" sz="23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 supervisor should not have more than 10 supervisees, that s</a:t>
            </a:r>
            <a:r>
              <a:rPr kumimoji="0" lang="en-GB" sz="23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upervision’s main functions should be split equally between the administrative, supportive, and educational components and lastly that young frontline social workers are offered more supervision time and guidance, especially during their first two years of employment. </a:t>
            </a:r>
            <a:endParaRPr kumimoji="0" lang="en-ZA" sz="23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endParaRPr>
          </a:p>
          <a:p>
            <a:endParaRPr lang="en-ZA" dirty="0"/>
          </a:p>
        </p:txBody>
      </p:sp>
      <p:sp>
        <p:nvSpPr>
          <p:cNvPr id="4" name="Text Placeholder 3">
            <a:extLst>
              <a:ext uri="{FF2B5EF4-FFF2-40B4-BE49-F238E27FC236}">
                <a16:creationId xmlns:a16="http://schemas.microsoft.com/office/drawing/2014/main" id="{2D6F9978-78EC-EE5D-E7C6-587792D0EBCA}"/>
              </a:ext>
            </a:extLst>
          </p:cNvPr>
          <p:cNvSpPr>
            <a:spLocks noGrp="1"/>
          </p:cNvSpPr>
          <p:nvPr>
            <p:ph type="body" sz="half" idx="2"/>
          </p:nvPr>
        </p:nvSpPr>
        <p:spPr>
          <a:xfrm>
            <a:off x="8229600" y="2336800"/>
            <a:ext cx="3782291" cy="3606800"/>
          </a:xfrm>
        </p:spPr>
        <p:txBody>
          <a:bodyPr>
            <a:normAutofit/>
          </a:bodyPr>
          <a:lstStyle/>
          <a:p>
            <a:r>
              <a:rPr kumimoji="0" lang="en-GB" sz="2400" b="1"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rPr>
              <a:t>RECOMMENDATIONS</a:t>
            </a:r>
            <a:endParaRPr lang="en-ZA" sz="2400" b="1" dirty="0"/>
          </a:p>
        </p:txBody>
      </p:sp>
    </p:spTree>
    <p:extLst>
      <p:ext uri="{BB962C8B-B14F-4D97-AF65-F5344CB8AC3E}">
        <p14:creationId xmlns:p14="http://schemas.microsoft.com/office/powerpoint/2010/main" val="31434379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86BF2-22C1-B411-CF9D-F0A6555691F7}"/>
              </a:ext>
            </a:extLst>
          </p:cNvPr>
          <p:cNvSpPr>
            <a:spLocks noGrp="1"/>
          </p:cNvSpPr>
          <p:nvPr>
            <p:ph type="title"/>
          </p:nvPr>
        </p:nvSpPr>
        <p:spPr/>
        <p:txBody>
          <a:bodyPr/>
          <a:lstStyle/>
          <a:p>
            <a:endParaRPr lang="en-ZA"/>
          </a:p>
        </p:txBody>
      </p:sp>
      <p:sp>
        <p:nvSpPr>
          <p:cNvPr id="3" name="Content Placeholder 2">
            <a:extLst>
              <a:ext uri="{FF2B5EF4-FFF2-40B4-BE49-F238E27FC236}">
                <a16:creationId xmlns:a16="http://schemas.microsoft.com/office/drawing/2014/main" id="{50A47B34-A940-A2E1-3627-3CBAB6F05482}"/>
              </a:ext>
            </a:extLst>
          </p:cNvPr>
          <p:cNvSpPr>
            <a:spLocks noGrp="1"/>
          </p:cNvSpPr>
          <p:nvPr>
            <p:ph idx="1"/>
          </p:nvPr>
        </p:nvSpPr>
        <p:spPr/>
        <p:txBody>
          <a:bodyPr>
            <a:normAutofit lnSpcReduction="10000"/>
          </a:bodyPr>
          <a:lstStyle/>
          <a:p>
            <a:pPr marL="0" marR="0" lvl="0" indent="0" algn="just" defTabSz="914400" rtl="0" eaLnBrk="1" fontAlgn="auto" latinLnBrk="0" hangingPunct="1">
              <a:lnSpc>
                <a:spcPct val="150000"/>
              </a:lnSpc>
              <a:spcBef>
                <a:spcPts val="900"/>
              </a:spcBef>
              <a:spcAft>
                <a:spcPts val="800"/>
              </a:spcAft>
              <a:buClr>
                <a:srgbClr val="000000">
                  <a:lumMod val="85000"/>
                  <a:lumOff val="15000"/>
                </a:srgbClr>
              </a:buClr>
              <a:buSzTx/>
              <a:buFont typeface="Garamond" pitchFamily="18" charset="0"/>
              <a:buNone/>
              <a:tabLst/>
              <a:defRPr/>
            </a:pPr>
            <a:r>
              <a:rPr kumimoji="0" lang="en-GB"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Regrading salaries, as part of the Recruitment and Retention Strategy for Social Workers, needs to be rolled out specifically to bring the salaries of social workers employed by Welfare Agencies up to par by the South African Council for Social Services Professions in South Africa, and taking a firmer stand to advocate for the profession and standardise a supervisor course to ensure that supervisors are equipped with the necessary skills.</a:t>
            </a:r>
            <a:endParaRPr kumimoji="0" lang="en-ZA"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endParaRPr>
          </a:p>
          <a:p>
            <a:endParaRPr lang="en-ZA" dirty="0"/>
          </a:p>
        </p:txBody>
      </p:sp>
      <p:sp>
        <p:nvSpPr>
          <p:cNvPr id="4" name="Text Placeholder 3">
            <a:extLst>
              <a:ext uri="{FF2B5EF4-FFF2-40B4-BE49-F238E27FC236}">
                <a16:creationId xmlns:a16="http://schemas.microsoft.com/office/drawing/2014/main" id="{2688A3E7-BF9A-0216-286A-73CBAFEA3B2F}"/>
              </a:ext>
            </a:extLst>
          </p:cNvPr>
          <p:cNvSpPr>
            <a:spLocks noGrp="1"/>
          </p:cNvSpPr>
          <p:nvPr>
            <p:ph type="body" sz="half" idx="2"/>
          </p:nvPr>
        </p:nvSpPr>
        <p:spPr>
          <a:xfrm>
            <a:off x="8312727" y="2336800"/>
            <a:ext cx="3435927" cy="3606800"/>
          </a:xfrm>
        </p:spPr>
        <p:txBody>
          <a:bodyPr>
            <a:normAutofit/>
          </a:bodyPr>
          <a:lstStyle/>
          <a:p>
            <a:r>
              <a:rPr kumimoji="0" lang="en-GB" sz="2400" b="1"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rPr>
              <a:t>RECOMMENDATIONS</a:t>
            </a:r>
            <a:endParaRPr lang="en-ZA" sz="2400" b="1" dirty="0"/>
          </a:p>
        </p:txBody>
      </p:sp>
    </p:spTree>
    <p:extLst>
      <p:ext uri="{BB962C8B-B14F-4D97-AF65-F5344CB8AC3E}">
        <p14:creationId xmlns:p14="http://schemas.microsoft.com/office/powerpoint/2010/main" val="2826136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269AD-6DFF-E6F6-123C-134105EDA878}"/>
              </a:ext>
            </a:extLst>
          </p:cNvPr>
          <p:cNvSpPr>
            <a:spLocks noGrp="1"/>
          </p:cNvSpPr>
          <p:nvPr>
            <p:ph type="title"/>
          </p:nvPr>
        </p:nvSpPr>
        <p:spPr/>
        <p:txBody>
          <a:bodyPr/>
          <a:lstStyle/>
          <a:p>
            <a:endParaRPr lang="en-ZA"/>
          </a:p>
        </p:txBody>
      </p:sp>
      <p:sp>
        <p:nvSpPr>
          <p:cNvPr id="3" name="Content Placeholder 2">
            <a:extLst>
              <a:ext uri="{FF2B5EF4-FFF2-40B4-BE49-F238E27FC236}">
                <a16:creationId xmlns:a16="http://schemas.microsoft.com/office/drawing/2014/main" id="{611D93AA-AAEF-55C0-3866-35CF55B6CDEB}"/>
              </a:ext>
            </a:extLst>
          </p:cNvPr>
          <p:cNvSpPr>
            <a:spLocks noGrp="1"/>
          </p:cNvSpPr>
          <p:nvPr>
            <p:ph idx="1"/>
          </p:nvPr>
        </p:nvSpPr>
        <p:spPr>
          <a:xfrm>
            <a:off x="685800" y="609600"/>
            <a:ext cx="6858000" cy="5985164"/>
          </a:xfrm>
        </p:spPr>
        <p:txBody>
          <a:bodyPr>
            <a:normAutofit fontScale="92500"/>
          </a:bodyPr>
          <a:lstStyle/>
          <a:p>
            <a:pPr marL="342900" marR="0" lvl="0" indent="-342900" algn="just" defTabSz="914400" rtl="0" eaLnBrk="1" fontAlgn="auto" latinLnBrk="0" hangingPunct="1">
              <a:lnSpc>
                <a:spcPct val="120000"/>
              </a:lnSpc>
              <a:spcBef>
                <a:spcPts val="900"/>
              </a:spcBef>
              <a:spcAft>
                <a:spcPts val="800"/>
              </a:spcAft>
              <a:buClr>
                <a:srgbClr val="000000">
                  <a:lumMod val="85000"/>
                  <a:lumOff val="15000"/>
                </a:srgbClr>
              </a:buClr>
              <a:buSzTx/>
              <a:buFont typeface="Symbol" panose="05050102010706020507" pitchFamily="18" charset="2"/>
              <a:buChar char=""/>
              <a:tabLst/>
              <a:defRPr/>
            </a:pPr>
            <a:r>
              <a:rPr kumimoji="0" lang="en-GB" sz="2400" b="1"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Work-life balance/perspective: </a:t>
            </a:r>
            <a:r>
              <a:rPr kumimoji="0" lang="en-GB"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Social workers need to take the responsibility for flourishing at work. </a:t>
            </a:r>
            <a:r>
              <a:rPr kumimoji="0" lang="en-GB"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Social workers will have to enforce the boundaries that they set in place, in order to survive the demanding social worker profession.</a:t>
            </a:r>
            <a:endParaRPr kumimoji="0" lang="en-ZA"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gn="just" defTabSz="914400" rtl="0" eaLnBrk="1" fontAlgn="auto" latinLnBrk="0" hangingPunct="1">
              <a:lnSpc>
                <a:spcPct val="120000"/>
              </a:lnSpc>
              <a:spcBef>
                <a:spcPts val="900"/>
              </a:spcBef>
              <a:spcAft>
                <a:spcPts val="800"/>
              </a:spcAft>
              <a:buClr>
                <a:srgbClr val="000000">
                  <a:lumMod val="85000"/>
                  <a:lumOff val="15000"/>
                </a:srgbClr>
              </a:buClr>
              <a:buSzTx/>
              <a:buFont typeface="Symbol" panose="05050102010706020507" pitchFamily="18" charset="2"/>
              <a:buChar char=""/>
              <a:tabLst/>
              <a:defRPr/>
            </a:pPr>
            <a:r>
              <a:rPr kumimoji="0" lang="en-GB" sz="2400" b="1"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Supervisors</a:t>
            </a:r>
            <a:r>
              <a:rPr kumimoji="0" lang="en-GB"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attention must be paid to all aspects of social work, as well as the importance of boundaries, work-life balance, and self-care. </a:t>
            </a:r>
          </a:p>
          <a:p>
            <a:pPr marL="342900" marR="0" lvl="0" indent="-342900" algn="just" defTabSz="914400" rtl="0" eaLnBrk="1" fontAlgn="auto" latinLnBrk="0" hangingPunct="1">
              <a:lnSpc>
                <a:spcPct val="120000"/>
              </a:lnSpc>
              <a:spcBef>
                <a:spcPts val="900"/>
              </a:spcBef>
              <a:spcAft>
                <a:spcPts val="800"/>
              </a:spcAft>
              <a:buClr>
                <a:srgbClr val="000000">
                  <a:lumMod val="85000"/>
                  <a:lumOff val="15000"/>
                </a:srgbClr>
              </a:buClr>
              <a:buSzTx/>
              <a:buFont typeface="Symbol" panose="05050102010706020507" pitchFamily="18" charset="2"/>
              <a:buChar char=""/>
              <a:tabLst/>
              <a:defRPr/>
            </a:pPr>
            <a:r>
              <a:rPr kumimoji="0" lang="en-GB" sz="2400" b="1"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Organisations</a:t>
            </a:r>
            <a:r>
              <a:rPr kumimoji="0" lang="en-GB"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 a proper orientation programme should be followed; a detailed description of the role and job requirements must be provided, and resources should be provided for the job to be done.</a:t>
            </a:r>
            <a:endParaRPr kumimoji="0" lang="en-ZA"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endParaRPr>
          </a:p>
          <a:p>
            <a:endParaRPr lang="en-ZA" dirty="0"/>
          </a:p>
        </p:txBody>
      </p:sp>
      <p:sp>
        <p:nvSpPr>
          <p:cNvPr id="4" name="Text Placeholder 3">
            <a:extLst>
              <a:ext uri="{FF2B5EF4-FFF2-40B4-BE49-F238E27FC236}">
                <a16:creationId xmlns:a16="http://schemas.microsoft.com/office/drawing/2014/main" id="{B36A1506-37E2-AA3B-38F5-D9F596ED0268}"/>
              </a:ext>
            </a:extLst>
          </p:cNvPr>
          <p:cNvSpPr>
            <a:spLocks noGrp="1"/>
          </p:cNvSpPr>
          <p:nvPr>
            <p:ph type="body" sz="half" idx="2"/>
          </p:nvPr>
        </p:nvSpPr>
        <p:spPr>
          <a:xfrm>
            <a:off x="8243455" y="2336800"/>
            <a:ext cx="3477489" cy="3606800"/>
          </a:xfrm>
        </p:spPr>
        <p:txBody>
          <a:bodyPr>
            <a:normAutofit/>
          </a:bodyPr>
          <a:lstStyle/>
          <a:p>
            <a:r>
              <a:rPr kumimoji="0" lang="en-GB" sz="2400" b="1"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rPr>
              <a:t>RECOMMENDATIONS</a:t>
            </a:r>
            <a:endParaRPr lang="en-ZA" sz="2400" b="1" dirty="0"/>
          </a:p>
        </p:txBody>
      </p:sp>
    </p:spTree>
    <p:extLst>
      <p:ext uri="{BB962C8B-B14F-4D97-AF65-F5344CB8AC3E}">
        <p14:creationId xmlns:p14="http://schemas.microsoft.com/office/powerpoint/2010/main" val="3759022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803A7-58A0-93EA-FF75-E3CEE5AE8A47}"/>
              </a:ext>
            </a:extLst>
          </p:cNvPr>
          <p:cNvSpPr>
            <a:spLocks noGrp="1"/>
          </p:cNvSpPr>
          <p:nvPr>
            <p:ph type="title"/>
          </p:nvPr>
        </p:nvSpPr>
        <p:spPr/>
        <p:txBody>
          <a:bodyPr/>
          <a:lstStyle/>
          <a:p>
            <a:endParaRPr lang="en-ZA"/>
          </a:p>
        </p:txBody>
      </p:sp>
      <p:sp>
        <p:nvSpPr>
          <p:cNvPr id="3" name="Content Placeholder 2">
            <a:extLst>
              <a:ext uri="{FF2B5EF4-FFF2-40B4-BE49-F238E27FC236}">
                <a16:creationId xmlns:a16="http://schemas.microsoft.com/office/drawing/2014/main" id="{19807C3E-0F79-2066-8DF5-EABEAAAA65D9}"/>
              </a:ext>
            </a:extLst>
          </p:cNvPr>
          <p:cNvSpPr>
            <a:spLocks noGrp="1"/>
          </p:cNvSpPr>
          <p:nvPr>
            <p:ph idx="1"/>
          </p:nvPr>
        </p:nvSpPr>
        <p:spPr>
          <a:xfrm>
            <a:off x="685800" y="609599"/>
            <a:ext cx="6858000" cy="5915891"/>
          </a:xfrm>
        </p:spPr>
        <p:txBody>
          <a:bodyPr>
            <a:normAutofit fontScale="92500" lnSpcReduction="10000"/>
          </a:bodyPr>
          <a:lstStyle/>
          <a:p>
            <a:pPr marL="182880" marR="0" lvl="0" indent="-182880" algn="just" defTabSz="914400" rtl="0" eaLnBrk="1" fontAlgn="auto" latinLnBrk="0" hangingPunct="1">
              <a:lnSpc>
                <a:spcPct val="120000"/>
              </a:lnSpc>
              <a:spcBef>
                <a:spcPts val="900"/>
              </a:spcBef>
              <a:spcAft>
                <a:spcPts val="0"/>
              </a:spcAft>
              <a:buClr>
                <a:srgbClr val="000000">
                  <a:lumMod val="85000"/>
                  <a:lumOff val="15000"/>
                </a:srgbClr>
              </a:buClr>
              <a:buSzTx/>
              <a:buFont typeface="Arial" panose="020B0604020202020204" pitchFamily="34" charset="0"/>
              <a:buChar char="•"/>
              <a:tabLst/>
              <a:defRPr/>
            </a:pPr>
            <a:r>
              <a:rPr kumimoji="0" lang="en-GB" sz="2600" b="1"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Subjective wellbeing</a:t>
            </a:r>
            <a:r>
              <a:rPr kumimoji="0" lang="en-GB" sz="28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 </a:t>
            </a:r>
            <a:r>
              <a:rPr kumimoji="0" lang="en-GB" sz="26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Although the responsibility for self-care lies with the social workers, they need to know that their supervisors, organisations, and the South African Council for Social Service Professions support their efforts. </a:t>
            </a:r>
          </a:p>
          <a:p>
            <a:pPr marL="182880" marR="0" lvl="0" indent="-182880" algn="just" defTabSz="914400" rtl="0" eaLnBrk="1" fontAlgn="auto" latinLnBrk="0" hangingPunct="1">
              <a:lnSpc>
                <a:spcPct val="120000"/>
              </a:lnSpc>
              <a:spcBef>
                <a:spcPts val="900"/>
              </a:spcBef>
              <a:spcAft>
                <a:spcPts val="800"/>
              </a:spcAft>
              <a:buClr>
                <a:srgbClr val="000000">
                  <a:lumMod val="85000"/>
                  <a:lumOff val="15000"/>
                </a:srgbClr>
              </a:buClr>
              <a:buSzTx/>
              <a:buFont typeface="Arial" panose="020B0604020202020204" pitchFamily="34" charset="0"/>
              <a:buChar char="•"/>
              <a:tabLst/>
              <a:defRPr/>
            </a:pPr>
            <a:r>
              <a:rPr kumimoji="0" lang="en-GB" sz="26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Time should be allocated during supervision sessions to address the  frontline social workers’ skills, boundaries, needs, and personality attributes to combat the high turnover of social workers, as well as to ensure healthy social workers rendering services effectively to their clients.</a:t>
            </a:r>
            <a:endParaRPr kumimoji="0" lang="en-ZA" sz="26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endParaRPr>
          </a:p>
          <a:p>
            <a:endParaRPr lang="en-ZA" dirty="0"/>
          </a:p>
        </p:txBody>
      </p:sp>
      <p:sp>
        <p:nvSpPr>
          <p:cNvPr id="4" name="Text Placeholder 3">
            <a:extLst>
              <a:ext uri="{FF2B5EF4-FFF2-40B4-BE49-F238E27FC236}">
                <a16:creationId xmlns:a16="http://schemas.microsoft.com/office/drawing/2014/main" id="{1279EFE9-1F5B-734F-DEC4-41117C47E940}"/>
              </a:ext>
            </a:extLst>
          </p:cNvPr>
          <p:cNvSpPr>
            <a:spLocks noGrp="1"/>
          </p:cNvSpPr>
          <p:nvPr>
            <p:ph type="body" sz="half" idx="2"/>
          </p:nvPr>
        </p:nvSpPr>
        <p:spPr>
          <a:xfrm>
            <a:off x="8312727" y="2336800"/>
            <a:ext cx="3449781" cy="3606800"/>
          </a:xfrm>
        </p:spPr>
        <p:txBody>
          <a:bodyPr>
            <a:normAutofit/>
          </a:bodyPr>
          <a:lstStyle/>
          <a:p>
            <a:r>
              <a:rPr kumimoji="0" lang="en-GB" sz="2400" b="1"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rPr>
              <a:t>RECOMMENDATIONS</a:t>
            </a:r>
            <a:endParaRPr lang="en-ZA" sz="2400" b="1" dirty="0"/>
          </a:p>
        </p:txBody>
      </p:sp>
    </p:spTree>
    <p:extLst>
      <p:ext uri="{BB962C8B-B14F-4D97-AF65-F5344CB8AC3E}">
        <p14:creationId xmlns:p14="http://schemas.microsoft.com/office/powerpoint/2010/main" val="994737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5C161-63A3-573B-1D76-36A3297A7287}"/>
              </a:ext>
            </a:extLst>
          </p:cNvPr>
          <p:cNvSpPr>
            <a:spLocks noGrp="1"/>
          </p:cNvSpPr>
          <p:nvPr>
            <p:ph type="title"/>
          </p:nvPr>
        </p:nvSpPr>
        <p:spPr/>
        <p:txBody>
          <a:bodyPr/>
          <a:lstStyle/>
          <a:p>
            <a:endParaRPr lang="en-ZA"/>
          </a:p>
        </p:txBody>
      </p:sp>
      <p:sp>
        <p:nvSpPr>
          <p:cNvPr id="3" name="Content Placeholder 2">
            <a:extLst>
              <a:ext uri="{FF2B5EF4-FFF2-40B4-BE49-F238E27FC236}">
                <a16:creationId xmlns:a16="http://schemas.microsoft.com/office/drawing/2014/main" id="{176DA11C-6DD7-1064-E1E3-5E4D7D408A6E}"/>
              </a:ext>
            </a:extLst>
          </p:cNvPr>
          <p:cNvSpPr>
            <a:spLocks noGrp="1"/>
          </p:cNvSpPr>
          <p:nvPr>
            <p:ph idx="1"/>
          </p:nvPr>
        </p:nvSpPr>
        <p:spPr>
          <a:xfrm>
            <a:off x="685800" y="609599"/>
            <a:ext cx="6858000" cy="5957455"/>
          </a:xfrm>
        </p:spPr>
        <p:txBody>
          <a:bodyPr>
            <a:normAutofit/>
          </a:bodyPr>
          <a:lstStyle/>
          <a:p>
            <a:pPr marL="182880" marR="0" lvl="0" indent="-182880" algn="just" defTabSz="914400" rtl="0" eaLnBrk="1" fontAlgn="auto" latinLnBrk="0" hangingPunct="1">
              <a:lnSpc>
                <a:spcPct val="100000"/>
              </a:lnSpc>
              <a:spcBef>
                <a:spcPts val="900"/>
              </a:spcBef>
              <a:spcAft>
                <a:spcPts val="800"/>
              </a:spcAft>
              <a:buClr>
                <a:srgbClr val="000000">
                  <a:lumMod val="85000"/>
                  <a:lumOff val="15000"/>
                </a:srgbClr>
              </a:buClr>
              <a:buSzTx/>
              <a:buFont typeface="Arial" panose="020B0604020202020204" pitchFamily="34" charset="0"/>
              <a:buChar char="•"/>
              <a:tabLst/>
              <a:defRPr/>
            </a:pPr>
            <a:r>
              <a:rPr kumimoji="0" lang="en-GB"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Management needs to buy in on the concept of self-care programmes, wellness days, and flexible working hours to show their appreciation and support to the workforce.</a:t>
            </a:r>
            <a:endParaRPr kumimoji="0" lang="en-ZA"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182880" marR="0" lvl="0" indent="-182880" algn="just" defTabSz="914400" rtl="0" eaLnBrk="1" fontAlgn="auto" latinLnBrk="0" hangingPunct="1">
              <a:lnSpc>
                <a:spcPct val="110000"/>
              </a:lnSpc>
              <a:spcBef>
                <a:spcPts val="900"/>
              </a:spcBef>
              <a:spcAft>
                <a:spcPts val="0"/>
              </a:spcAft>
              <a:buClr>
                <a:srgbClr val="000000">
                  <a:lumMod val="85000"/>
                  <a:lumOff val="15000"/>
                </a:srgbClr>
              </a:buClr>
              <a:buSzTx/>
              <a:buFont typeface="Arial" panose="020B0604020202020204" pitchFamily="34" charset="0"/>
              <a:buChar char="•"/>
              <a:tabLst/>
              <a:defRPr/>
            </a:pPr>
            <a:r>
              <a:rPr kumimoji="0" lang="en-GB"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Wellness programmes and orientation for frontline social workers (in the first two years of employment) should be registered with the South African Council for Service Professions, in the same way as courses are registered for Continuing Professional Development points, for example, 15 points for professional development and 5 points towards self-care and wellbeing. </a:t>
            </a:r>
            <a:endParaRPr kumimoji="0" lang="en-ZA" sz="2400" b="0" i="0" u="none" strike="noStrike" kern="1200" cap="none" spc="0" normalizeH="0" baseline="0" noProof="0" dirty="0">
              <a:ln>
                <a:noFill/>
              </a:ln>
              <a:solidFill>
                <a:srgbClr val="000000"/>
              </a:solidFill>
              <a:effectLst/>
              <a:uLnTx/>
              <a:uFillTx/>
              <a:latin typeface="Garamond" panose="02020404030301010803"/>
              <a:ea typeface="+mn-ea"/>
              <a:cs typeface="+mn-cs"/>
            </a:endParaRPr>
          </a:p>
          <a:p>
            <a:endParaRPr lang="en-ZA" dirty="0"/>
          </a:p>
        </p:txBody>
      </p:sp>
      <p:sp>
        <p:nvSpPr>
          <p:cNvPr id="4" name="Text Placeholder 3">
            <a:extLst>
              <a:ext uri="{FF2B5EF4-FFF2-40B4-BE49-F238E27FC236}">
                <a16:creationId xmlns:a16="http://schemas.microsoft.com/office/drawing/2014/main" id="{D8DCDF57-EEC5-B81E-4B8A-89056724D5A6}"/>
              </a:ext>
            </a:extLst>
          </p:cNvPr>
          <p:cNvSpPr>
            <a:spLocks noGrp="1"/>
          </p:cNvSpPr>
          <p:nvPr>
            <p:ph type="body" sz="half" idx="2"/>
          </p:nvPr>
        </p:nvSpPr>
        <p:spPr>
          <a:xfrm>
            <a:off x="8285018" y="2336800"/>
            <a:ext cx="3505200" cy="3606800"/>
          </a:xfrm>
        </p:spPr>
        <p:txBody>
          <a:bodyPr>
            <a:normAutofit/>
          </a:bodyPr>
          <a:lstStyle/>
          <a:p>
            <a:r>
              <a:rPr kumimoji="0" lang="en-GB" sz="2400" b="1"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rPr>
              <a:t>RECOMMENDATIONS</a:t>
            </a:r>
            <a:endParaRPr lang="en-ZA" sz="2400" b="1" dirty="0"/>
          </a:p>
        </p:txBody>
      </p:sp>
    </p:spTree>
    <p:extLst>
      <p:ext uri="{BB962C8B-B14F-4D97-AF65-F5344CB8AC3E}">
        <p14:creationId xmlns:p14="http://schemas.microsoft.com/office/powerpoint/2010/main" val="28595135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14CB8-BBAA-FAB6-20F8-160764BAFD29}"/>
              </a:ext>
            </a:extLst>
          </p:cNvPr>
          <p:cNvSpPr>
            <a:spLocks noGrp="1"/>
          </p:cNvSpPr>
          <p:nvPr>
            <p:ph type="title"/>
          </p:nvPr>
        </p:nvSpPr>
        <p:spPr/>
        <p:txBody>
          <a:bodyPr/>
          <a:lstStyle/>
          <a:p>
            <a:endParaRPr lang="en-ZA"/>
          </a:p>
        </p:txBody>
      </p:sp>
      <p:sp>
        <p:nvSpPr>
          <p:cNvPr id="3" name="Content Placeholder 2">
            <a:extLst>
              <a:ext uri="{FF2B5EF4-FFF2-40B4-BE49-F238E27FC236}">
                <a16:creationId xmlns:a16="http://schemas.microsoft.com/office/drawing/2014/main" id="{F533E4CC-5D5B-E961-5A38-9CFDFCFCFB6B}"/>
              </a:ext>
            </a:extLst>
          </p:cNvPr>
          <p:cNvSpPr>
            <a:spLocks noGrp="1"/>
          </p:cNvSpPr>
          <p:nvPr>
            <p:ph idx="1"/>
          </p:nvPr>
        </p:nvSpPr>
        <p:spPr/>
        <p:txBody>
          <a:bodyPr/>
          <a:lstStyle/>
          <a:p>
            <a:pPr marL="342900" marR="0" lvl="0" indent="-342900" algn="just" defTabSz="914400" rtl="0" eaLnBrk="1" fontAlgn="auto" latinLnBrk="0" hangingPunct="1">
              <a:lnSpc>
                <a:spcPct val="148000"/>
              </a:lnSpc>
              <a:spcBef>
                <a:spcPts val="900"/>
              </a:spcBef>
              <a:spcAft>
                <a:spcPts val="800"/>
              </a:spcAft>
              <a:buClr>
                <a:srgbClr val="000000">
                  <a:lumMod val="85000"/>
                  <a:lumOff val="15000"/>
                </a:srgbClr>
              </a:buClr>
              <a:buSzTx/>
              <a:buFont typeface="Symbol" panose="05050102010706020507" pitchFamily="18" charset="2"/>
              <a:buChar char=""/>
              <a:tabLst/>
              <a:defRPr/>
            </a:pPr>
            <a:r>
              <a:rPr kumimoji="0" lang="en-GB" sz="28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The government should make the decision to support these endeavours by obligating organisations to play their part, but also to intervene and provide for better salaries and working conditions for social workers.</a:t>
            </a:r>
            <a:endParaRPr kumimoji="0" lang="en-ZA" sz="28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endParaRPr>
          </a:p>
          <a:p>
            <a:endParaRPr lang="en-ZA" dirty="0"/>
          </a:p>
        </p:txBody>
      </p:sp>
      <p:sp>
        <p:nvSpPr>
          <p:cNvPr id="4" name="Text Placeholder 3">
            <a:extLst>
              <a:ext uri="{FF2B5EF4-FFF2-40B4-BE49-F238E27FC236}">
                <a16:creationId xmlns:a16="http://schemas.microsoft.com/office/drawing/2014/main" id="{36A90D2C-392A-E711-07E4-8B929A0489AA}"/>
              </a:ext>
            </a:extLst>
          </p:cNvPr>
          <p:cNvSpPr>
            <a:spLocks noGrp="1"/>
          </p:cNvSpPr>
          <p:nvPr>
            <p:ph type="body" sz="half" idx="2"/>
          </p:nvPr>
        </p:nvSpPr>
        <p:spPr>
          <a:xfrm>
            <a:off x="8298874" y="2336800"/>
            <a:ext cx="3546762" cy="3606800"/>
          </a:xfrm>
        </p:spPr>
        <p:txBody>
          <a:bodyPr/>
          <a:lstStyle/>
          <a:p>
            <a:pPr marL="0" marR="0" lvl="0" indent="0" algn="l" defTabSz="914400" rtl="0" eaLnBrk="1" fontAlgn="auto" latinLnBrk="0" hangingPunct="1">
              <a:lnSpc>
                <a:spcPct val="110000"/>
              </a:lnSpc>
              <a:spcBef>
                <a:spcPts val="800"/>
              </a:spcBef>
              <a:spcAft>
                <a:spcPts val="0"/>
              </a:spcAft>
              <a:buClr>
                <a:srgbClr val="000000">
                  <a:lumMod val="85000"/>
                  <a:lumOff val="15000"/>
                </a:srgbClr>
              </a:buClr>
              <a:buSzTx/>
              <a:buFont typeface="Garamond" pitchFamily="18" charset="0"/>
              <a:buNone/>
              <a:tabLst/>
              <a:defRPr/>
            </a:pPr>
            <a:r>
              <a:rPr kumimoji="0" lang="en-GB" sz="2400" b="1"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rPr>
              <a:t>RECOMMENDATIONS</a:t>
            </a:r>
            <a:endParaRPr kumimoji="0" lang="en-ZA" sz="2400" b="1" i="0" u="none" strike="noStrike" kern="1200" cap="none" spc="0" normalizeH="0" baseline="0" noProof="0" dirty="0">
              <a:ln>
                <a:noFill/>
              </a:ln>
              <a:solidFill>
                <a:srgbClr val="000000"/>
              </a:solidFill>
              <a:effectLst/>
              <a:uLnTx/>
              <a:uFillTx/>
              <a:latin typeface="Garamond" panose="02020404030301010803"/>
              <a:ea typeface="+mn-ea"/>
              <a:cs typeface="+mn-cs"/>
            </a:endParaRPr>
          </a:p>
          <a:p>
            <a:endParaRPr lang="en-ZA" dirty="0"/>
          </a:p>
        </p:txBody>
      </p:sp>
    </p:spTree>
    <p:extLst>
      <p:ext uri="{BB962C8B-B14F-4D97-AF65-F5344CB8AC3E}">
        <p14:creationId xmlns:p14="http://schemas.microsoft.com/office/powerpoint/2010/main" val="4282477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1ACDE-72AE-94AF-185E-3EE02C702E31}"/>
              </a:ext>
            </a:extLst>
          </p:cNvPr>
          <p:cNvSpPr>
            <a:spLocks noGrp="1"/>
          </p:cNvSpPr>
          <p:nvPr>
            <p:ph type="title"/>
          </p:nvPr>
        </p:nvSpPr>
        <p:spPr/>
        <p:txBody>
          <a:bodyPr/>
          <a:lstStyle/>
          <a:p>
            <a:endParaRPr lang="en-ZA"/>
          </a:p>
        </p:txBody>
      </p:sp>
      <p:sp>
        <p:nvSpPr>
          <p:cNvPr id="3" name="Content Placeholder 2">
            <a:extLst>
              <a:ext uri="{FF2B5EF4-FFF2-40B4-BE49-F238E27FC236}">
                <a16:creationId xmlns:a16="http://schemas.microsoft.com/office/drawing/2014/main" id="{6C05BD37-F577-C176-0672-16219120D2FC}"/>
              </a:ext>
            </a:extLst>
          </p:cNvPr>
          <p:cNvSpPr>
            <a:spLocks noGrp="1"/>
          </p:cNvSpPr>
          <p:nvPr>
            <p:ph idx="1"/>
          </p:nvPr>
        </p:nvSpPr>
        <p:spPr>
          <a:xfrm>
            <a:off x="685800" y="831272"/>
            <a:ext cx="6858000" cy="4502727"/>
          </a:xfrm>
        </p:spPr>
        <p:txBody>
          <a:bodyPr>
            <a:noAutofit/>
          </a:bodyPr>
          <a:lstStyle/>
          <a:p>
            <a:pPr marL="0" indent="0" algn="just">
              <a:lnSpc>
                <a:spcPct val="150000"/>
              </a:lnSpc>
              <a:buNone/>
            </a:pPr>
            <a:r>
              <a:rPr lang="en-GB" sz="3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The figure on the next slide shows</a:t>
            </a:r>
          </a:p>
          <a:p>
            <a:pPr marL="0" indent="0" algn="just">
              <a:lnSpc>
                <a:spcPct val="150000"/>
              </a:lnSpc>
              <a:buNone/>
            </a:pPr>
            <a:r>
              <a:rPr lang="en-GB" sz="3200"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t</a:t>
            </a:r>
            <a:r>
              <a:rPr lang="en-GB" sz="3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he eight </a:t>
            </a:r>
            <a:r>
              <a:rPr lang="en-US" sz="3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dimensions </a:t>
            </a:r>
            <a:r>
              <a:rPr lang="en-GB" sz="3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of wellness encapsulating the work-life balance and subjective wellbeing: Conceptual framework (Bredell, 2022:96)</a:t>
            </a:r>
            <a:endParaRPr lang="en-ZA" sz="3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br>
              <a:rPr lang="en-GB" sz="3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endParaRPr lang="en-ZA" sz="3200" dirty="0"/>
          </a:p>
        </p:txBody>
      </p:sp>
      <p:sp>
        <p:nvSpPr>
          <p:cNvPr id="4" name="Text Placeholder 3">
            <a:extLst>
              <a:ext uri="{FF2B5EF4-FFF2-40B4-BE49-F238E27FC236}">
                <a16:creationId xmlns:a16="http://schemas.microsoft.com/office/drawing/2014/main" id="{29DF9529-8D28-8301-0C4C-70BF3784C89F}"/>
              </a:ext>
            </a:extLst>
          </p:cNvPr>
          <p:cNvSpPr>
            <a:spLocks noGrp="1"/>
          </p:cNvSpPr>
          <p:nvPr>
            <p:ph type="body" sz="half" idx="2"/>
          </p:nvPr>
        </p:nvSpPr>
        <p:spPr/>
        <p:txBody>
          <a:bodyPr>
            <a:normAutofit/>
          </a:bodyPr>
          <a:lstStyle/>
          <a:p>
            <a:r>
              <a:rPr lang="en-ZA" sz="3200" dirty="0">
                <a:latin typeface="Arial" panose="020B0604020202020204" pitchFamily="34" charset="0"/>
                <a:cs typeface="Arial" panose="020B0604020202020204" pitchFamily="34" charset="0"/>
              </a:rPr>
              <a:t>CONCEPTUAL FRAMEWORK</a:t>
            </a:r>
          </a:p>
        </p:txBody>
      </p:sp>
    </p:spTree>
    <p:extLst>
      <p:ext uri="{BB962C8B-B14F-4D97-AF65-F5344CB8AC3E}">
        <p14:creationId xmlns:p14="http://schemas.microsoft.com/office/powerpoint/2010/main" val="2353999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FBA09-4C3F-43F8-5F99-068CFFBE8814}"/>
              </a:ext>
            </a:extLst>
          </p:cNvPr>
          <p:cNvSpPr>
            <a:spLocks noGrp="1"/>
          </p:cNvSpPr>
          <p:nvPr>
            <p:ph type="title"/>
          </p:nvPr>
        </p:nvSpPr>
        <p:spPr/>
        <p:txBody>
          <a:bodyPr/>
          <a:lstStyle/>
          <a:p>
            <a:r>
              <a:rPr lang="en-ZA" dirty="0">
                <a:latin typeface="Arial" panose="020B0604020202020204" pitchFamily="34" charset="0"/>
                <a:cs typeface="Arial" panose="020B0604020202020204" pitchFamily="34" charset="0"/>
              </a:rPr>
              <a:t>PURPOSE OF THE STUDY</a:t>
            </a:r>
            <a:endParaRPr lang="en-ZA" dirty="0"/>
          </a:p>
        </p:txBody>
      </p:sp>
      <p:sp>
        <p:nvSpPr>
          <p:cNvPr id="3" name="Content Placeholder 2">
            <a:extLst>
              <a:ext uri="{FF2B5EF4-FFF2-40B4-BE49-F238E27FC236}">
                <a16:creationId xmlns:a16="http://schemas.microsoft.com/office/drawing/2014/main" id="{942243A7-EE57-7855-D130-AF2D7C85CBE7}"/>
              </a:ext>
            </a:extLst>
          </p:cNvPr>
          <p:cNvSpPr>
            <a:spLocks noGrp="1"/>
          </p:cNvSpPr>
          <p:nvPr>
            <p:ph idx="1"/>
          </p:nvPr>
        </p:nvSpPr>
        <p:spPr>
          <a:xfrm>
            <a:off x="1066800" y="1704109"/>
            <a:ext cx="10058400" cy="4364182"/>
          </a:xfrm>
        </p:spPr>
        <p:txBody>
          <a:bodyPr>
            <a:normAutofit lnSpcReduction="10000"/>
          </a:bodyPr>
          <a:lstStyle/>
          <a:p>
            <a:pPr marL="0" marR="0" lvl="0" indent="0" algn="just" defTabSz="914400" rtl="0" eaLnBrk="1" fontAlgn="auto" latinLnBrk="0" hangingPunct="1">
              <a:lnSpc>
                <a:spcPct val="150000"/>
              </a:lnSpc>
              <a:spcBef>
                <a:spcPts val="900"/>
              </a:spcBef>
              <a:spcAft>
                <a:spcPts val="1000"/>
              </a:spcAft>
              <a:buClr>
                <a:srgbClr val="000000">
                  <a:lumMod val="85000"/>
                  <a:lumOff val="15000"/>
                </a:srgbClr>
              </a:buClr>
              <a:buSzTx/>
              <a:buFont typeface="Garamond" pitchFamily="18" charset="0"/>
              <a:buNone/>
              <a:tabLst/>
              <a:defRPr/>
            </a:pPr>
            <a:r>
              <a:rPr kumimoji="0" lang="en-GB" sz="3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The purpose of this study was to gain an understanding of the subjective wellbeing of social workers within a work-life context, in light of the implementation of the Recruitment and Retention Strategy for Social Workers in 2009 in South Africa, as social work is still known for its high turnover. </a:t>
            </a:r>
            <a:endParaRPr kumimoji="0" lang="en-ZA" sz="3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endParaRPr>
          </a:p>
          <a:p>
            <a:endParaRPr lang="en-ZA" dirty="0"/>
          </a:p>
        </p:txBody>
      </p:sp>
    </p:spTree>
    <p:extLst>
      <p:ext uri="{BB962C8B-B14F-4D97-AF65-F5344CB8AC3E}">
        <p14:creationId xmlns:p14="http://schemas.microsoft.com/office/powerpoint/2010/main" val="22186084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B839D05-331D-F34F-D767-C8A3E732D235}"/>
              </a:ext>
            </a:extLst>
          </p:cNvPr>
          <p:cNvPicPr>
            <a:picLocks noChangeAspect="1"/>
          </p:cNvPicPr>
          <p:nvPr/>
        </p:nvPicPr>
        <p:blipFill>
          <a:blip r:embed="rId2"/>
          <a:stretch>
            <a:fillRect/>
          </a:stretch>
        </p:blipFill>
        <p:spPr>
          <a:xfrm>
            <a:off x="110836" y="-124690"/>
            <a:ext cx="12081164" cy="6982690"/>
          </a:xfrm>
          <a:prstGeom prst="rect">
            <a:avLst/>
          </a:prstGeom>
        </p:spPr>
      </p:pic>
    </p:spTree>
    <p:extLst>
      <p:ext uri="{BB962C8B-B14F-4D97-AF65-F5344CB8AC3E}">
        <p14:creationId xmlns:p14="http://schemas.microsoft.com/office/powerpoint/2010/main" val="34955243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F4D45-6217-EC74-6A05-47A8E7530230}"/>
              </a:ext>
            </a:extLst>
          </p:cNvPr>
          <p:cNvSpPr>
            <a:spLocks noGrp="1"/>
          </p:cNvSpPr>
          <p:nvPr>
            <p:ph type="title"/>
          </p:nvPr>
        </p:nvSpPr>
        <p:spPr/>
        <p:txBody>
          <a:bodyPr/>
          <a:lstStyle/>
          <a:p>
            <a:r>
              <a:rPr kumimoji="0" lang="en-ZA" sz="4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IN CONCLUSION</a:t>
            </a:r>
            <a:endParaRPr lang="en-ZA" dirty="0"/>
          </a:p>
        </p:txBody>
      </p:sp>
      <p:sp>
        <p:nvSpPr>
          <p:cNvPr id="3" name="Content Placeholder 2">
            <a:extLst>
              <a:ext uri="{FF2B5EF4-FFF2-40B4-BE49-F238E27FC236}">
                <a16:creationId xmlns:a16="http://schemas.microsoft.com/office/drawing/2014/main" id="{0A212E53-14C8-B7FC-9CBE-9237D3618836}"/>
              </a:ext>
            </a:extLst>
          </p:cNvPr>
          <p:cNvSpPr>
            <a:spLocks noGrp="1"/>
          </p:cNvSpPr>
          <p:nvPr>
            <p:ph idx="1"/>
          </p:nvPr>
        </p:nvSpPr>
        <p:spPr>
          <a:xfrm>
            <a:off x="1066800" y="1551709"/>
            <a:ext cx="10058400" cy="4663697"/>
          </a:xfrm>
        </p:spPr>
        <p:txBody>
          <a:bodyPr>
            <a:normAutofit/>
          </a:bodyPr>
          <a:lstStyle/>
          <a:p>
            <a:pPr marL="0" marR="0" lvl="0" indent="0" algn="just" defTabSz="914400" rtl="0" eaLnBrk="1" fontAlgn="auto" latinLnBrk="0" hangingPunct="1">
              <a:lnSpc>
                <a:spcPct val="148000"/>
              </a:lnSpc>
              <a:spcBef>
                <a:spcPts val="900"/>
              </a:spcBef>
              <a:spcAft>
                <a:spcPts val="1000"/>
              </a:spcAft>
              <a:buClr>
                <a:srgbClr val="000000">
                  <a:lumMod val="85000"/>
                  <a:lumOff val="15000"/>
                </a:srgbClr>
              </a:buClr>
              <a:buSzTx/>
              <a:buFont typeface="Garamond" pitchFamily="18" charset="0"/>
              <a:buNone/>
              <a:tabLst/>
              <a:defRPr/>
            </a:pPr>
            <a:r>
              <a:rPr kumimoji="0" lang="en-GB" sz="28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In summary, most of the social worker participants were thinking of either leaving their jobs or the profession, with the majority being employed in their current job for less than five years. It showed that a high turnover of social workers still exists despite the Recruitment and Retention Strategy for Social Workers being implemented. </a:t>
            </a:r>
            <a:endParaRPr lang="en-ZA" sz="2800" dirty="0"/>
          </a:p>
        </p:txBody>
      </p:sp>
    </p:spTree>
    <p:extLst>
      <p:ext uri="{BB962C8B-B14F-4D97-AF65-F5344CB8AC3E}">
        <p14:creationId xmlns:p14="http://schemas.microsoft.com/office/powerpoint/2010/main" val="34150536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F3BEC-9D49-6E1E-D41C-DEEB16CE8F11}"/>
              </a:ext>
            </a:extLst>
          </p:cNvPr>
          <p:cNvSpPr>
            <a:spLocks noGrp="1"/>
          </p:cNvSpPr>
          <p:nvPr>
            <p:ph type="title"/>
          </p:nvPr>
        </p:nvSpPr>
        <p:spPr/>
        <p:txBody>
          <a:bodyPr/>
          <a:lstStyle/>
          <a:p>
            <a:r>
              <a:rPr kumimoji="0" lang="en-ZA" sz="4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IN CONCLUSION</a:t>
            </a:r>
            <a:endParaRPr lang="en-ZA" dirty="0"/>
          </a:p>
        </p:txBody>
      </p:sp>
      <p:sp>
        <p:nvSpPr>
          <p:cNvPr id="3" name="Content Placeholder 2">
            <a:extLst>
              <a:ext uri="{FF2B5EF4-FFF2-40B4-BE49-F238E27FC236}">
                <a16:creationId xmlns:a16="http://schemas.microsoft.com/office/drawing/2014/main" id="{5CDDA136-0641-A8B8-26C0-EE3A85C50859}"/>
              </a:ext>
            </a:extLst>
          </p:cNvPr>
          <p:cNvSpPr>
            <a:spLocks noGrp="1"/>
          </p:cNvSpPr>
          <p:nvPr>
            <p:ph idx="1"/>
          </p:nvPr>
        </p:nvSpPr>
        <p:spPr>
          <a:xfrm>
            <a:off x="1066800" y="1842655"/>
            <a:ext cx="10058400" cy="4110089"/>
          </a:xfrm>
        </p:spPr>
        <p:txBody>
          <a:bodyPr>
            <a:normAutofit fontScale="92500"/>
          </a:bodyPr>
          <a:lstStyle/>
          <a:p>
            <a:pPr marL="0" marR="0" lvl="0" indent="0" algn="just" defTabSz="914400" rtl="0" eaLnBrk="1" fontAlgn="auto" latinLnBrk="0" hangingPunct="1">
              <a:lnSpc>
                <a:spcPct val="148000"/>
              </a:lnSpc>
              <a:spcBef>
                <a:spcPts val="900"/>
              </a:spcBef>
              <a:spcAft>
                <a:spcPts val="1000"/>
              </a:spcAft>
              <a:buClr>
                <a:srgbClr val="000000">
                  <a:lumMod val="85000"/>
                  <a:lumOff val="15000"/>
                </a:srgbClr>
              </a:buClr>
              <a:buSzTx/>
              <a:buFont typeface="Garamond" pitchFamily="18" charset="0"/>
              <a:buNone/>
              <a:tabLst/>
              <a:defRPr/>
            </a:pPr>
            <a:r>
              <a:rPr kumimoji="0" lang="en-GB" sz="28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The social worker participants admitted to feeling stressed and overworked, and also highlighted inadequate supervisory support. With regard to work-life balance, the participants echoed that there is a spillover from the work to the family domain and vice versa, which underlines the importance of adhering to boundaries that impact on their holistic wellness and maintaining self-care.</a:t>
            </a:r>
            <a:endParaRPr kumimoji="0" lang="en-ZA" sz="28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endParaRPr>
          </a:p>
          <a:p>
            <a:endParaRPr lang="en-ZA" dirty="0"/>
          </a:p>
        </p:txBody>
      </p:sp>
    </p:spTree>
    <p:extLst>
      <p:ext uri="{BB962C8B-B14F-4D97-AF65-F5344CB8AC3E}">
        <p14:creationId xmlns:p14="http://schemas.microsoft.com/office/powerpoint/2010/main" val="10776031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D2D7B-D573-E2EE-E5E1-3EED7E9A0C18}"/>
              </a:ext>
            </a:extLst>
          </p:cNvPr>
          <p:cNvSpPr>
            <a:spLocks noGrp="1"/>
          </p:cNvSpPr>
          <p:nvPr>
            <p:ph type="title"/>
          </p:nvPr>
        </p:nvSpPr>
        <p:spPr/>
        <p:txBody>
          <a:bodyPr/>
          <a:lstStyle/>
          <a:p>
            <a:r>
              <a:rPr kumimoji="0" lang="en-ZA" sz="4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REFERENCES</a:t>
            </a:r>
            <a:endParaRPr lang="en-ZA" dirty="0"/>
          </a:p>
        </p:txBody>
      </p:sp>
      <p:sp>
        <p:nvSpPr>
          <p:cNvPr id="3" name="Content Placeholder 2">
            <a:extLst>
              <a:ext uri="{FF2B5EF4-FFF2-40B4-BE49-F238E27FC236}">
                <a16:creationId xmlns:a16="http://schemas.microsoft.com/office/drawing/2014/main" id="{6C636761-FD14-39A5-9772-5C9B9DFB7DD5}"/>
              </a:ext>
            </a:extLst>
          </p:cNvPr>
          <p:cNvSpPr>
            <a:spLocks noGrp="1"/>
          </p:cNvSpPr>
          <p:nvPr>
            <p:ph idx="1"/>
          </p:nvPr>
        </p:nvSpPr>
        <p:spPr>
          <a:xfrm>
            <a:off x="1066800" y="1620982"/>
            <a:ext cx="10058400" cy="4594424"/>
          </a:xfrm>
        </p:spPr>
        <p:txBody>
          <a:bodyPr>
            <a:normAutofit fontScale="62500" lnSpcReduction="20000"/>
          </a:bodyPr>
          <a:lstStyle/>
          <a:p>
            <a:pPr marL="182880" marR="0" lvl="0" indent="-182880" algn="just" defTabSz="914400" rtl="0" eaLnBrk="1" fontAlgn="auto" latinLnBrk="0" hangingPunct="1">
              <a:lnSpc>
                <a:spcPct val="120000"/>
              </a:lnSpc>
              <a:spcBef>
                <a:spcPts val="900"/>
              </a:spcBef>
              <a:spcAft>
                <a:spcPts val="1000"/>
              </a:spcAft>
              <a:buClr>
                <a:srgbClr val="000000">
                  <a:lumMod val="85000"/>
                  <a:lumOff val="15000"/>
                </a:srgbClr>
              </a:buClr>
              <a:buSzTx/>
              <a:buFont typeface="Arial" panose="020B0604020202020204" pitchFamily="34" charset="0"/>
              <a:buChar char="•"/>
              <a:tabLst/>
              <a:defRPr/>
            </a:pPr>
            <a:r>
              <a:rPr kumimoji="0" lang="en-GB" sz="29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Bredell, S. 2022. A work-life perspective on the subjective wellbeing of social workers. Doctoral dissertation, Stellenbosch University.</a:t>
            </a:r>
          </a:p>
          <a:p>
            <a:pPr marL="182880" marR="0" lvl="0" indent="-182880" algn="just" defTabSz="914400" rtl="0" eaLnBrk="1" fontAlgn="auto" latinLnBrk="0" hangingPunct="1">
              <a:lnSpc>
                <a:spcPct val="120000"/>
              </a:lnSpc>
              <a:spcBef>
                <a:spcPts val="900"/>
              </a:spcBef>
              <a:spcAft>
                <a:spcPts val="1000"/>
              </a:spcAft>
              <a:buClr>
                <a:srgbClr val="000000">
                  <a:lumMod val="85000"/>
                  <a:lumOff val="15000"/>
                </a:srgbClr>
              </a:buClr>
              <a:buSzTx/>
              <a:buFont typeface="Arial" panose="020B0604020202020204" pitchFamily="34" charset="0"/>
              <a:buChar char="•"/>
              <a:tabLst/>
              <a:defRPr/>
            </a:pPr>
            <a:r>
              <a:rPr kumimoji="0" lang="en-GB" sz="29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Clark, S.C. 2000. Work/family border theory: a new theory of work/family balance. </a:t>
            </a:r>
            <a:r>
              <a:rPr kumimoji="0" lang="en-GB" sz="2900" b="0" i="1"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Human Relations</a:t>
            </a:r>
            <a:r>
              <a:rPr kumimoji="0" lang="en-GB" sz="29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53(6):747-770.</a:t>
            </a:r>
            <a:endParaRPr kumimoji="0" lang="en-ZA" sz="29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endParaRPr>
          </a:p>
          <a:p>
            <a:pPr marL="182880" marR="0" lvl="0" indent="-182880" algn="just" defTabSz="914400" rtl="0" eaLnBrk="1" fontAlgn="auto" latinLnBrk="0" hangingPunct="1">
              <a:lnSpc>
                <a:spcPct val="120000"/>
              </a:lnSpc>
              <a:spcBef>
                <a:spcPts val="900"/>
              </a:spcBef>
              <a:spcAft>
                <a:spcPts val="1000"/>
              </a:spcAft>
              <a:buClr>
                <a:srgbClr val="000000">
                  <a:lumMod val="85000"/>
                  <a:lumOff val="15000"/>
                </a:srgbClr>
              </a:buClr>
              <a:buSzTx/>
              <a:buFont typeface="Arial" panose="020B0604020202020204" pitchFamily="34" charset="0"/>
              <a:buChar char="•"/>
              <a:tabLst/>
              <a:defRPr/>
            </a:pPr>
            <a:r>
              <a:rPr kumimoji="0" lang="en-GB" sz="29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Diener, D. &amp; </a:t>
            </a:r>
            <a:r>
              <a:rPr kumimoji="0" lang="en-GB" sz="2900" b="0" i="0" u="none" strike="noStrike" kern="1200" cap="none" spc="0" normalizeH="0" baseline="0" noProof="0" dirty="0" err="1">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Scollen</a:t>
            </a:r>
            <a:r>
              <a:rPr kumimoji="0" lang="en-GB" sz="29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C.N. 2003. The evolving concept on subjective wellbeing: multifaceted nature of happiness. </a:t>
            </a:r>
            <a:r>
              <a:rPr kumimoji="0" lang="en-GB" sz="2900" b="0" i="1"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Advances in Cell Aging and Gerontology</a:t>
            </a:r>
            <a:r>
              <a:rPr kumimoji="0" lang="en-GB" sz="29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15:187-219.</a:t>
            </a:r>
            <a:endParaRPr kumimoji="0" lang="en-ZA" sz="29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endParaRPr>
          </a:p>
          <a:p>
            <a:pPr marL="182880" marR="0" lvl="0" indent="-182880" algn="just" defTabSz="914400" rtl="0" eaLnBrk="1" fontAlgn="auto" latinLnBrk="0" hangingPunct="1">
              <a:lnSpc>
                <a:spcPct val="150000"/>
              </a:lnSpc>
              <a:spcBef>
                <a:spcPts val="900"/>
              </a:spcBef>
              <a:spcAft>
                <a:spcPts val="1000"/>
              </a:spcAft>
              <a:buClr>
                <a:srgbClr val="000000">
                  <a:lumMod val="85000"/>
                  <a:lumOff val="15000"/>
                </a:srgbClr>
              </a:buClr>
              <a:buSzTx/>
              <a:buFont typeface="Arial" panose="020B0604020202020204" pitchFamily="34" charset="0"/>
              <a:buChar char="•"/>
              <a:tabLst/>
              <a:defRPr/>
            </a:pPr>
            <a:r>
              <a:rPr kumimoji="0" lang="en-GB" sz="29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Diener, E. 1984. Subjective well-being. </a:t>
            </a:r>
            <a:r>
              <a:rPr kumimoji="0" lang="en-GB" sz="2900" b="0" i="1"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Psychology Bulletin</a:t>
            </a:r>
            <a:r>
              <a:rPr kumimoji="0" lang="en-GB" sz="29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95:542-575.</a:t>
            </a:r>
            <a:endParaRPr kumimoji="0" lang="en-ZA" sz="29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endParaRPr>
          </a:p>
          <a:p>
            <a:pPr marL="182880" marR="0" lvl="0" indent="-182880" algn="just" defTabSz="914400" rtl="0" eaLnBrk="1" fontAlgn="auto" latinLnBrk="0" hangingPunct="1">
              <a:lnSpc>
                <a:spcPct val="120000"/>
              </a:lnSpc>
              <a:spcBef>
                <a:spcPts val="900"/>
              </a:spcBef>
              <a:spcAft>
                <a:spcPts val="1000"/>
              </a:spcAft>
              <a:buClr>
                <a:srgbClr val="000000">
                  <a:lumMod val="85000"/>
                  <a:lumOff val="15000"/>
                </a:srgbClr>
              </a:buClr>
              <a:buSzTx/>
              <a:buFont typeface="Arial" panose="020B0604020202020204" pitchFamily="34" charset="0"/>
              <a:buChar char="•"/>
              <a:tabLst/>
              <a:defRPr/>
            </a:pPr>
            <a:r>
              <a:rPr kumimoji="0" lang="en-GB" sz="29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Diener, E. 2000. Subjective well-being: the science of happiness and a proposal for a national index. </a:t>
            </a:r>
            <a:r>
              <a:rPr kumimoji="0" lang="en-GB" sz="2900" b="0" i="1"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American Psychologist</a:t>
            </a:r>
            <a:r>
              <a:rPr kumimoji="0" lang="en-GB" sz="29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 55:34-43.</a:t>
            </a:r>
            <a:endParaRPr kumimoji="0" lang="en-ZA" sz="29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endParaRPr>
          </a:p>
          <a:p>
            <a:pPr marL="182880" marR="0" lvl="0" indent="-182880" algn="just" defTabSz="914400" rtl="0" eaLnBrk="1" fontAlgn="auto" latinLnBrk="0" hangingPunct="1">
              <a:lnSpc>
                <a:spcPct val="120000"/>
              </a:lnSpc>
              <a:spcBef>
                <a:spcPts val="900"/>
              </a:spcBef>
              <a:spcAft>
                <a:spcPts val="1000"/>
              </a:spcAft>
              <a:buClr>
                <a:srgbClr val="000000">
                  <a:lumMod val="85000"/>
                  <a:lumOff val="15000"/>
                </a:srgbClr>
              </a:buClr>
              <a:buSzTx/>
              <a:buFont typeface="Arial" panose="020B0604020202020204" pitchFamily="34" charset="0"/>
              <a:buChar char="•"/>
              <a:tabLst/>
              <a:defRPr/>
            </a:pPr>
            <a:r>
              <a:rPr kumimoji="0" lang="en-GB" sz="29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Fredrickson, B.L. 2004. The broaden-and-build theory of positive emotions. </a:t>
            </a:r>
            <a:r>
              <a:rPr kumimoji="0" lang="en-GB" sz="2900" b="0" i="1"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Philosophical Transactions: Biological Sciences</a:t>
            </a:r>
            <a:r>
              <a:rPr kumimoji="0" lang="en-GB" sz="29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359(1449):1367-1377. </a:t>
            </a:r>
            <a:r>
              <a:rPr kumimoji="0" lang="en-GB" sz="29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hlinkClick r:id="rId2" tooltip="Doi (identifier)"/>
              </a:rPr>
              <a:t>doi</a:t>
            </a:r>
            <a:r>
              <a:rPr kumimoji="0" lang="en-GB" sz="29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a:t>
            </a:r>
            <a:r>
              <a:rPr kumimoji="0" lang="en-GB" sz="29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hlinkClick r:id="rId3"/>
              </a:rPr>
              <a:t>10.1098/rstb.2004.1512</a:t>
            </a:r>
            <a:r>
              <a:rPr kumimoji="0" lang="en-GB" sz="29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a:t>
            </a:r>
            <a:endParaRPr kumimoji="0" lang="en-ZA" sz="29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endParaRPr>
          </a:p>
          <a:p>
            <a:endParaRPr lang="en-ZA" dirty="0"/>
          </a:p>
        </p:txBody>
      </p:sp>
    </p:spTree>
    <p:extLst>
      <p:ext uri="{BB962C8B-B14F-4D97-AF65-F5344CB8AC3E}">
        <p14:creationId xmlns:p14="http://schemas.microsoft.com/office/powerpoint/2010/main" val="22552631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B11F4-E4A1-D98B-228E-3E68CD07C00B}"/>
              </a:ext>
            </a:extLst>
          </p:cNvPr>
          <p:cNvSpPr>
            <a:spLocks noGrp="1"/>
          </p:cNvSpPr>
          <p:nvPr>
            <p:ph type="title"/>
          </p:nvPr>
        </p:nvSpPr>
        <p:spPr/>
        <p:txBody>
          <a:bodyPr/>
          <a:lstStyle/>
          <a:p>
            <a:r>
              <a:rPr kumimoji="0" lang="en-ZA" sz="4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REFERENCES</a:t>
            </a:r>
            <a:endParaRPr lang="en-ZA" dirty="0"/>
          </a:p>
        </p:txBody>
      </p:sp>
      <p:sp>
        <p:nvSpPr>
          <p:cNvPr id="3" name="Content Placeholder 2">
            <a:extLst>
              <a:ext uri="{FF2B5EF4-FFF2-40B4-BE49-F238E27FC236}">
                <a16:creationId xmlns:a16="http://schemas.microsoft.com/office/drawing/2014/main" id="{9A7F3DF0-A5A3-A67A-2669-A5A9C1EFDB72}"/>
              </a:ext>
            </a:extLst>
          </p:cNvPr>
          <p:cNvSpPr>
            <a:spLocks noGrp="1"/>
          </p:cNvSpPr>
          <p:nvPr>
            <p:ph idx="1"/>
          </p:nvPr>
        </p:nvSpPr>
        <p:spPr>
          <a:xfrm>
            <a:off x="1066800" y="1662545"/>
            <a:ext cx="10058400" cy="4290199"/>
          </a:xfrm>
        </p:spPr>
        <p:txBody>
          <a:bodyPr>
            <a:normAutofit fontScale="70000" lnSpcReduction="20000"/>
          </a:bodyPr>
          <a:lstStyle/>
          <a:p>
            <a:pPr marL="182880" marR="0" lvl="0" indent="-182880" algn="just" defTabSz="914400" rtl="0" eaLnBrk="1" fontAlgn="auto" latinLnBrk="0" hangingPunct="1">
              <a:lnSpc>
                <a:spcPct val="150000"/>
              </a:lnSpc>
              <a:spcBef>
                <a:spcPts val="900"/>
              </a:spcBef>
              <a:spcAft>
                <a:spcPts val="1000"/>
              </a:spcAft>
              <a:buClr>
                <a:srgbClr val="000000">
                  <a:lumMod val="85000"/>
                  <a:lumOff val="15000"/>
                </a:srgbClr>
              </a:buClr>
              <a:buSzTx/>
              <a:buFont typeface="Arial" panose="020B0604020202020204" pitchFamily="34" charset="0"/>
              <a:buChar char="•"/>
              <a:tabLst/>
              <a:defRPr/>
            </a:pPr>
            <a:r>
              <a:rPr kumimoji="0" lang="en-GB" sz="28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Peng, A., </a:t>
            </a:r>
            <a:r>
              <a:rPr kumimoji="0" lang="en-GB" sz="2800" b="0" i="0" u="none" strike="noStrike" kern="1200" cap="none" spc="0" normalizeH="0" baseline="0" noProof="0" dirty="0" err="1">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Ilies</a:t>
            </a:r>
            <a:r>
              <a:rPr kumimoji="0" lang="en-GB" sz="28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R. &amp; </a:t>
            </a:r>
            <a:r>
              <a:rPr kumimoji="0" lang="en-GB" sz="2800" b="0" i="0" u="none" strike="noStrike" kern="1200" cap="none" spc="0" normalizeH="0" baseline="0" noProof="0" dirty="0" err="1">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Dimotakis</a:t>
            </a:r>
            <a:r>
              <a:rPr kumimoji="0" lang="en-GB" sz="28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N. 2011. Work-family balance, role integration and employee well-being. In: Kaiser, S., </a:t>
            </a:r>
            <a:r>
              <a:rPr kumimoji="0" lang="en-GB" sz="2800" b="0" i="0" u="none" strike="noStrike" kern="1200" cap="none" spc="0" normalizeH="0" baseline="0" noProof="0" dirty="0" err="1">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Ringlstetter</a:t>
            </a:r>
            <a:r>
              <a:rPr kumimoji="0" lang="en-GB" sz="28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M.J., </a:t>
            </a:r>
            <a:r>
              <a:rPr kumimoji="0" lang="en-GB" sz="2800" b="0" i="0" u="none" strike="noStrike" kern="1200" cap="none" spc="0" normalizeH="0" baseline="0" noProof="0" dirty="0" err="1">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Eikhof</a:t>
            </a:r>
            <a:r>
              <a:rPr kumimoji="0" lang="en-GB" sz="28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D.R. &amp; Pina e Cunha, M. (eds.). </a:t>
            </a:r>
            <a:r>
              <a:rPr kumimoji="0" lang="en-GB" sz="2800" b="0" i="1"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Creating balance?</a:t>
            </a:r>
            <a:r>
              <a:rPr kumimoji="0" lang="en-GB" sz="28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GB" sz="2800" b="0" i="1"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International perspectives on the work-life </a:t>
            </a:r>
            <a:r>
              <a:rPr kumimoji="0" lang="en-GB" sz="2800" b="0" i="1"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integration</a:t>
            </a:r>
            <a:r>
              <a:rPr kumimoji="0" lang="en-GB" sz="2800" b="0" i="1"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of professionals.</a:t>
            </a:r>
            <a:r>
              <a:rPr kumimoji="0" lang="en-GB" sz="2800" b="0" i="0" u="none" strike="noStrike" kern="1200" cap="none" spc="0" normalizeH="0" baseline="0" noProof="0" dirty="0">
                <a:ln>
                  <a:noFill/>
                </a:ln>
                <a:solidFill>
                  <a:srgbClr val="545454"/>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GB" sz="28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Berlin: Springer-Verlag: 121-140.</a:t>
            </a:r>
            <a:endParaRPr kumimoji="0" lang="en-ZA" sz="28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endParaRPr>
          </a:p>
          <a:p>
            <a:pPr marL="182880" marR="0" lvl="0" indent="-182880" algn="just" defTabSz="914400" rtl="0" eaLnBrk="1" fontAlgn="auto" latinLnBrk="0" hangingPunct="1">
              <a:lnSpc>
                <a:spcPct val="150000"/>
              </a:lnSpc>
              <a:spcBef>
                <a:spcPts val="900"/>
              </a:spcBef>
              <a:spcAft>
                <a:spcPts val="1000"/>
              </a:spcAft>
              <a:buClr>
                <a:srgbClr val="000000">
                  <a:lumMod val="85000"/>
                  <a:lumOff val="15000"/>
                </a:srgbClr>
              </a:buClr>
              <a:buSzTx/>
              <a:buFont typeface="Arial" panose="020B0604020202020204" pitchFamily="34" charset="0"/>
              <a:buChar char="•"/>
              <a:tabLst/>
              <a:defRPr/>
            </a:pPr>
            <a:r>
              <a:rPr kumimoji="0" lang="en-GB" sz="28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Seligman, M.E.P. 2011.</a:t>
            </a:r>
            <a:r>
              <a:rPr kumimoji="0" lang="en-GB" sz="2800" b="0" i="0" u="none" strike="noStrike" kern="1200" cap="none" spc="0" normalizeH="0" baseline="0" noProof="0" dirty="0">
                <a:ln>
                  <a:noFill/>
                </a:ln>
                <a:solidFill>
                  <a:srgbClr val="222222"/>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n-GB" sz="2800" b="0" i="1" u="none" strike="noStrike" kern="1200" cap="none" spc="0" normalizeH="0" baseline="0" noProof="0" dirty="0">
                <a:ln>
                  <a:noFill/>
                </a:ln>
                <a:solidFill>
                  <a:srgbClr val="222222"/>
                </a:solidFill>
                <a:effectLst/>
                <a:uLnTx/>
                <a:uFillTx/>
                <a:latin typeface="Arial" panose="020B0604020202020204" pitchFamily="34" charset="0"/>
                <a:ea typeface="Calibri" panose="020F0502020204030204" pitchFamily="34" charset="0"/>
                <a:cs typeface="Arial" panose="020B0604020202020204" pitchFamily="34" charset="0"/>
              </a:rPr>
              <a:t>Flourish: a visionary new understanding of happiness and wellbeing</a:t>
            </a:r>
            <a:r>
              <a:rPr kumimoji="0" lang="en-GB" sz="2800" b="0" i="0" u="none" strike="noStrike" kern="1200" cap="none" spc="0" normalizeH="0" baseline="0" noProof="0" dirty="0">
                <a:ln>
                  <a:noFill/>
                </a:ln>
                <a:solidFill>
                  <a:srgbClr val="222222"/>
                </a:solidFill>
                <a:effectLst/>
                <a:uLnTx/>
                <a:uFillTx/>
                <a:latin typeface="Arial" panose="020B0604020202020204" pitchFamily="34" charset="0"/>
                <a:ea typeface="Calibri" panose="020F0502020204030204" pitchFamily="34" charset="0"/>
                <a:cs typeface="Arial" panose="020B0604020202020204" pitchFamily="34" charset="0"/>
              </a:rPr>
              <a:t>. Australia: Random House. </a:t>
            </a:r>
            <a:endParaRPr kumimoji="0" lang="en-ZA" sz="28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endParaRPr>
          </a:p>
          <a:p>
            <a:pPr marL="182880" marR="0" lvl="0" indent="-182880" algn="just" defTabSz="914400" rtl="0" eaLnBrk="1" fontAlgn="auto" latinLnBrk="0" hangingPunct="1">
              <a:lnSpc>
                <a:spcPct val="150000"/>
              </a:lnSpc>
              <a:spcBef>
                <a:spcPts val="900"/>
              </a:spcBef>
              <a:spcAft>
                <a:spcPts val="1000"/>
              </a:spcAft>
              <a:buClr>
                <a:srgbClr val="000000">
                  <a:lumMod val="85000"/>
                  <a:lumOff val="15000"/>
                </a:srgbClr>
              </a:buClr>
              <a:buSzTx/>
              <a:buFont typeface="Arial" panose="020B0604020202020204" pitchFamily="34" charset="0"/>
              <a:buChar char="•"/>
              <a:tabLst/>
              <a:defRPr/>
            </a:pPr>
            <a:r>
              <a:rPr kumimoji="0" lang="en-GB" sz="2800" b="0" i="0" u="none" strike="noStrike" kern="1200" cap="none" spc="0" normalizeH="0" baseline="0" noProof="0" dirty="0" err="1">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Veenhoven</a:t>
            </a:r>
            <a:r>
              <a:rPr kumimoji="0" lang="en-GB" sz="28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R. 2008. Sociological theories of subjective well-being. In: Eid, M. &amp; Larsen, R. (eds.). </a:t>
            </a:r>
            <a:r>
              <a:rPr kumimoji="0" lang="en-GB" sz="2800" b="0" i="1"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The science of subjective well-being: a tribute to Ed Diener</a:t>
            </a:r>
            <a:r>
              <a:rPr kumimoji="0" lang="en-GB" sz="28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New York: Guilford Publications: 44-61.</a:t>
            </a:r>
            <a:endParaRPr kumimoji="0" lang="en-ZA" sz="28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endParaRPr>
          </a:p>
          <a:p>
            <a:endParaRPr lang="en-ZA" dirty="0"/>
          </a:p>
        </p:txBody>
      </p:sp>
    </p:spTree>
    <p:extLst>
      <p:ext uri="{BB962C8B-B14F-4D97-AF65-F5344CB8AC3E}">
        <p14:creationId xmlns:p14="http://schemas.microsoft.com/office/powerpoint/2010/main" val="1371716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87B68-1F80-59A8-E324-0492E0E20BEF}"/>
              </a:ext>
            </a:extLst>
          </p:cNvPr>
          <p:cNvSpPr>
            <a:spLocks noGrp="1"/>
          </p:cNvSpPr>
          <p:nvPr>
            <p:ph type="title"/>
          </p:nvPr>
        </p:nvSpPr>
        <p:spPr/>
        <p:txBody>
          <a:bodyPr/>
          <a:lstStyle/>
          <a:p>
            <a:r>
              <a:rPr lang="en-GB" sz="4800" dirty="0">
                <a:effectLst/>
                <a:latin typeface="Arial" panose="020B0604020202020204" pitchFamily="34" charset="0"/>
                <a:ea typeface="Calibri" panose="020F0502020204030204" pitchFamily="34" charset="0"/>
              </a:rPr>
              <a:t>RESEARCH QUESTIONS</a:t>
            </a:r>
            <a:endParaRPr lang="en-ZA" dirty="0"/>
          </a:p>
        </p:txBody>
      </p:sp>
      <p:sp>
        <p:nvSpPr>
          <p:cNvPr id="3" name="Content Placeholder 2">
            <a:extLst>
              <a:ext uri="{FF2B5EF4-FFF2-40B4-BE49-F238E27FC236}">
                <a16:creationId xmlns:a16="http://schemas.microsoft.com/office/drawing/2014/main" id="{1DA4730D-4D0A-4192-B592-67F2BC00AB6E}"/>
              </a:ext>
            </a:extLst>
          </p:cNvPr>
          <p:cNvSpPr>
            <a:spLocks noGrp="1"/>
          </p:cNvSpPr>
          <p:nvPr>
            <p:ph idx="1"/>
          </p:nvPr>
        </p:nvSpPr>
        <p:spPr/>
        <p:txBody>
          <a:bodyPr/>
          <a:lstStyle/>
          <a:p>
            <a:pPr marL="342900" marR="0" lvl="0" indent="-342900" algn="just" defTabSz="914400" rtl="0" eaLnBrk="1" fontAlgn="auto" latinLnBrk="0" hangingPunct="1">
              <a:lnSpc>
                <a:spcPct val="150000"/>
              </a:lnSpc>
              <a:spcBef>
                <a:spcPts val="900"/>
              </a:spcBef>
              <a:spcAft>
                <a:spcPts val="1000"/>
              </a:spcAft>
              <a:buClr>
                <a:srgbClr val="000000">
                  <a:lumMod val="85000"/>
                  <a:lumOff val="15000"/>
                </a:srgbClr>
              </a:buClr>
              <a:buSzTx/>
              <a:buFont typeface="Symbol" panose="05050102010706020507" pitchFamily="18" charset="2"/>
              <a:buChar char=""/>
              <a:tabLst/>
              <a:defRPr/>
            </a:pPr>
            <a:r>
              <a:rPr kumimoji="0" lang="en-GB" sz="3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How do social workers perceive their work-life balance?</a:t>
            </a:r>
          </a:p>
          <a:p>
            <a:pPr marL="342900" marR="0" lvl="0" indent="-342900" algn="just" defTabSz="914400" rtl="0" eaLnBrk="1" fontAlgn="auto" latinLnBrk="0" hangingPunct="1">
              <a:lnSpc>
                <a:spcPct val="150000"/>
              </a:lnSpc>
              <a:spcBef>
                <a:spcPts val="900"/>
              </a:spcBef>
              <a:spcAft>
                <a:spcPts val="1000"/>
              </a:spcAft>
              <a:buClr>
                <a:srgbClr val="000000">
                  <a:lumMod val="85000"/>
                  <a:lumOff val="15000"/>
                </a:srgbClr>
              </a:buClr>
              <a:buSzTx/>
              <a:buFont typeface="Symbol" panose="05050102010706020507" pitchFamily="18" charset="2"/>
              <a:buChar char=""/>
              <a:tabLst/>
              <a:defRPr/>
            </a:pPr>
            <a:r>
              <a:rPr kumimoji="0" lang="en-GB" sz="3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How do social workers reflect on their subjective wellbeing?</a:t>
            </a:r>
            <a:endParaRPr kumimoji="0" lang="en-ZA" sz="3200" b="0" i="0" u="none" strike="noStrike" kern="1200" cap="none" spc="0" normalizeH="0" baseline="0" noProof="0" dirty="0">
              <a:ln>
                <a:noFill/>
              </a:ln>
              <a:solidFill>
                <a:srgbClr val="000000"/>
              </a:solidFill>
              <a:effectLst/>
              <a:uLnTx/>
              <a:uFillTx/>
              <a:latin typeface="Garamond" panose="02020404030301010803"/>
              <a:ea typeface="+mn-ea"/>
              <a:cs typeface="+mn-cs"/>
            </a:endParaRPr>
          </a:p>
          <a:p>
            <a:endParaRPr lang="en-ZA" dirty="0"/>
          </a:p>
        </p:txBody>
      </p:sp>
    </p:spTree>
    <p:extLst>
      <p:ext uri="{BB962C8B-B14F-4D97-AF65-F5344CB8AC3E}">
        <p14:creationId xmlns:p14="http://schemas.microsoft.com/office/powerpoint/2010/main" val="2766832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520CA-6D5F-0064-0910-D9394A360761}"/>
              </a:ext>
            </a:extLst>
          </p:cNvPr>
          <p:cNvSpPr>
            <a:spLocks noGrp="1"/>
          </p:cNvSpPr>
          <p:nvPr>
            <p:ph type="title"/>
          </p:nvPr>
        </p:nvSpPr>
        <p:spPr/>
        <p:txBody>
          <a:bodyPr/>
          <a:lstStyle/>
          <a:p>
            <a:endParaRPr lang="en-ZA" dirty="0"/>
          </a:p>
        </p:txBody>
      </p:sp>
      <p:sp>
        <p:nvSpPr>
          <p:cNvPr id="3" name="Content Placeholder 2">
            <a:extLst>
              <a:ext uri="{FF2B5EF4-FFF2-40B4-BE49-F238E27FC236}">
                <a16:creationId xmlns:a16="http://schemas.microsoft.com/office/drawing/2014/main" id="{192CDF42-74B6-A7F2-C8B4-D8BFF1016A49}"/>
              </a:ext>
            </a:extLst>
          </p:cNvPr>
          <p:cNvSpPr>
            <a:spLocks noGrp="1"/>
          </p:cNvSpPr>
          <p:nvPr>
            <p:ph idx="1"/>
          </p:nvPr>
        </p:nvSpPr>
        <p:spPr>
          <a:xfrm>
            <a:off x="685800" y="263236"/>
            <a:ext cx="6858000" cy="6386946"/>
          </a:xfrm>
        </p:spPr>
        <p:txBody>
          <a:bodyPr>
            <a:normAutofit/>
          </a:bodyPr>
          <a:lstStyle/>
          <a:p>
            <a:pPr marL="342900" marR="0" lvl="0" indent="-342900" algn="just" defTabSz="914400" rtl="0" eaLnBrk="1" fontAlgn="auto" latinLnBrk="0" hangingPunct="1">
              <a:lnSpc>
                <a:spcPct val="100000"/>
              </a:lnSpc>
              <a:spcBef>
                <a:spcPts val="900"/>
              </a:spcBef>
              <a:spcAft>
                <a:spcPts val="0"/>
              </a:spcAft>
              <a:buClr>
                <a:srgbClr val="000000">
                  <a:lumMod val="85000"/>
                  <a:lumOff val="15000"/>
                </a:srgbClr>
              </a:buClr>
              <a:buSzTx/>
              <a:buFont typeface="Symbol" panose="05050102010706020507" pitchFamily="18" charset="2"/>
              <a:buChar char=""/>
              <a:tabLst/>
              <a:defRPr/>
            </a:pPr>
            <a:r>
              <a:rPr kumimoji="0" lang="en-GB"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To examine the nature of social work in the South African context.</a:t>
            </a:r>
            <a:endParaRPr kumimoji="0" lang="en-ZA"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gn="just" defTabSz="914400" rtl="0" eaLnBrk="1" fontAlgn="auto" latinLnBrk="0" hangingPunct="1">
              <a:lnSpc>
                <a:spcPct val="110000"/>
              </a:lnSpc>
              <a:spcBef>
                <a:spcPts val="900"/>
              </a:spcBef>
              <a:spcAft>
                <a:spcPts val="0"/>
              </a:spcAft>
              <a:buClr>
                <a:srgbClr val="000000">
                  <a:lumMod val="85000"/>
                  <a:lumOff val="15000"/>
                </a:srgbClr>
              </a:buClr>
              <a:buSzTx/>
              <a:buFont typeface="Symbol" panose="05050102010706020507" pitchFamily="18" charset="2"/>
              <a:buChar char=""/>
              <a:tabLst/>
              <a:defRPr/>
            </a:pPr>
            <a:r>
              <a:rPr kumimoji="0" lang="en-GB"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To conceptualise a work-life perspective of social work within the South African context.</a:t>
            </a:r>
            <a:endParaRPr kumimoji="0" lang="en-ZA"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gn="just" defTabSz="914400" rtl="0" eaLnBrk="1" fontAlgn="auto" latinLnBrk="0" hangingPunct="1">
              <a:lnSpc>
                <a:spcPct val="110000"/>
              </a:lnSpc>
              <a:spcBef>
                <a:spcPts val="900"/>
              </a:spcBef>
              <a:spcAft>
                <a:spcPts val="0"/>
              </a:spcAft>
              <a:buClr>
                <a:srgbClr val="000000">
                  <a:lumMod val="85000"/>
                  <a:lumOff val="15000"/>
                </a:srgbClr>
              </a:buClr>
              <a:buSzTx/>
              <a:buFont typeface="Symbol" panose="05050102010706020507" pitchFamily="18" charset="2"/>
              <a:buChar char=""/>
              <a:tabLst/>
              <a:defRPr/>
            </a:pPr>
            <a:r>
              <a:rPr kumimoji="0" lang="en-GB"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To describe and analyse the dimensions of social workers’ subjective wellbeing based on a work-life perspective.</a:t>
            </a:r>
            <a:endParaRPr kumimoji="0" lang="en-ZA"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gn="just" defTabSz="914400" rtl="0" eaLnBrk="1" fontAlgn="auto" latinLnBrk="0" hangingPunct="1">
              <a:lnSpc>
                <a:spcPct val="110000"/>
              </a:lnSpc>
              <a:spcBef>
                <a:spcPts val="900"/>
              </a:spcBef>
              <a:spcAft>
                <a:spcPts val="0"/>
              </a:spcAft>
              <a:buClr>
                <a:srgbClr val="000000">
                  <a:lumMod val="85000"/>
                  <a:lumOff val="15000"/>
                </a:srgbClr>
              </a:buClr>
              <a:buSzTx/>
              <a:buFont typeface="Symbol" panose="05050102010706020507" pitchFamily="18" charset="2"/>
              <a:buChar char=""/>
              <a:tabLst/>
              <a:defRPr/>
            </a:pPr>
            <a:r>
              <a:rPr kumimoji="0" lang="en-GB"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To empirically investigate how social workers perceive their work-life balance and their subjective wellbeing. </a:t>
            </a:r>
            <a:endParaRPr kumimoji="0" lang="en-ZA"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gn="just" defTabSz="914400" rtl="0" eaLnBrk="1" fontAlgn="auto" latinLnBrk="0" hangingPunct="1">
              <a:lnSpc>
                <a:spcPct val="100000"/>
              </a:lnSpc>
              <a:spcBef>
                <a:spcPts val="900"/>
              </a:spcBef>
              <a:spcAft>
                <a:spcPts val="1000"/>
              </a:spcAft>
              <a:buClr>
                <a:srgbClr val="000000">
                  <a:lumMod val="85000"/>
                  <a:lumOff val="15000"/>
                </a:srgbClr>
              </a:buClr>
              <a:buSzTx/>
              <a:buFont typeface="Symbol" panose="05050102010706020507" pitchFamily="18" charset="2"/>
              <a:buChar char=""/>
              <a:tabLst/>
              <a:defRPr/>
            </a:pPr>
            <a:r>
              <a:rPr kumimoji="0" lang="en-GB"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To draw conclusions and make recommendations to social workers, their managers, and policy formulators regarding the work-life and wellbeing of social workers.</a:t>
            </a:r>
            <a:endParaRPr kumimoji="0" lang="en-ZA" sz="24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endParaRPr>
          </a:p>
          <a:p>
            <a:endParaRPr lang="en-ZA" dirty="0"/>
          </a:p>
        </p:txBody>
      </p:sp>
      <p:sp>
        <p:nvSpPr>
          <p:cNvPr id="4" name="Text Placeholder 3">
            <a:extLst>
              <a:ext uri="{FF2B5EF4-FFF2-40B4-BE49-F238E27FC236}">
                <a16:creationId xmlns:a16="http://schemas.microsoft.com/office/drawing/2014/main" id="{D9E04B64-C17A-0103-333B-E4496DD36256}"/>
              </a:ext>
            </a:extLst>
          </p:cNvPr>
          <p:cNvSpPr>
            <a:spLocks noGrp="1"/>
          </p:cNvSpPr>
          <p:nvPr>
            <p:ph type="body" sz="half" idx="2"/>
          </p:nvPr>
        </p:nvSpPr>
        <p:spPr/>
        <p:txBody>
          <a:bodyPr/>
          <a:lstStyle/>
          <a:p>
            <a:r>
              <a:rPr kumimoji="0" lang="en-GB" sz="3200" b="1" i="0" u="none" strike="noStrike" kern="1200" cap="none" spc="0" normalizeH="0" baseline="0" noProof="0" dirty="0">
                <a:ln>
                  <a:noFill/>
                </a:ln>
                <a:solidFill>
                  <a:srgbClr val="000000"/>
                </a:solidFill>
                <a:effectLst/>
                <a:uLnTx/>
                <a:uFillTx/>
                <a:latin typeface="Arial" panose="020B0604020202020204" pitchFamily="34" charset="0"/>
                <a:ea typeface="Cambria" panose="02040503050406030204" pitchFamily="18" charset="0"/>
                <a:cs typeface="Cambria" panose="02040503050406030204" pitchFamily="18" charset="0"/>
              </a:rPr>
              <a:t>The objectives</a:t>
            </a:r>
            <a:endParaRPr lang="en-ZA" dirty="0"/>
          </a:p>
        </p:txBody>
      </p:sp>
    </p:spTree>
    <p:extLst>
      <p:ext uri="{BB962C8B-B14F-4D97-AF65-F5344CB8AC3E}">
        <p14:creationId xmlns:p14="http://schemas.microsoft.com/office/powerpoint/2010/main" val="1778848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056FA-F1E3-7D50-29E6-ECD4F5C1209A}"/>
              </a:ext>
            </a:extLst>
          </p:cNvPr>
          <p:cNvSpPr>
            <a:spLocks noGrp="1"/>
          </p:cNvSpPr>
          <p:nvPr>
            <p:ph type="title"/>
          </p:nvPr>
        </p:nvSpPr>
        <p:spPr/>
        <p:txBody>
          <a:bodyPr>
            <a:normAutofit/>
          </a:bodyPr>
          <a:lstStyle/>
          <a:p>
            <a:r>
              <a:rPr lang="en-GB" sz="4000" dirty="0">
                <a:effectLst/>
                <a:latin typeface="Arial" panose="020B0604020202020204" pitchFamily="34" charset="0"/>
                <a:ea typeface="Calibri" panose="020F0502020204030204" pitchFamily="34" charset="0"/>
              </a:rPr>
              <a:t>THEORETICAL POINT OF DEPARTURE</a:t>
            </a:r>
            <a:endParaRPr lang="en-ZA" sz="4000" dirty="0"/>
          </a:p>
        </p:txBody>
      </p:sp>
      <p:sp>
        <p:nvSpPr>
          <p:cNvPr id="3" name="Content Placeholder 2">
            <a:extLst>
              <a:ext uri="{FF2B5EF4-FFF2-40B4-BE49-F238E27FC236}">
                <a16:creationId xmlns:a16="http://schemas.microsoft.com/office/drawing/2014/main" id="{D138C7A6-7E51-2F69-003A-219C8FE70114}"/>
              </a:ext>
            </a:extLst>
          </p:cNvPr>
          <p:cNvSpPr>
            <a:spLocks noGrp="1"/>
          </p:cNvSpPr>
          <p:nvPr>
            <p:ph idx="1"/>
          </p:nvPr>
        </p:nvSpPr>
        <p:spPr>
          <a:xfrm>
            <a:off x="1066800" y="1745673"/>
            <a:ext cx="10058400" cy="4469733"/>
          </a:xfrm>
        </p:spPr>
        <p:txBody>
          <a:bodyPr>
            <a:normAutofit lnSpcReduction="10000"/>
          </a:bodyPr>
          <a:lstStyle/>
          <a:p>
            <a:pPr marL="182880" marR="0" lvl="0" indent="-182880" algn="just" defTabSz="914400" rtl="0" eaLnBrk="1" fontAlgn="auto" latinLnBrk="0" hangingPunct="1">
              <a:lnSpc>
                <a:spcPct val="100000"/>
              </a:lnSpc>
              <a:spcBef>
                <a:spcPts val="900"/>
              </a:spcBef>
              <a:spcAft>
                <a:spcPts val="0"/>
              </a:spcAft>
              <a:buClr>
                <a:srgbClr val="000000">
                  <a:lumMod val="85000"/>
                  <a:lumOff val="15000"/>
                </a:srgbClr>
              </a:buClr>
              <a:buSzTx/>
              <a:buFont typeface="Arial" panose="020B0604020202020204" pitchFamily="34" charset="0"/>
              <a:buChar char="•"/>
              <a:tabLst/>
              <a:defRPr/>
            </a:pPr>
            <a:r>
              <a:rPr kumimoji="0" lang="en-ZA" sz="3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Positive psychology – Seligman </a:t>
            </a:r>
          </a:p>
          <a:p>
            <a:pPr marL="182880" marR="0" lvl="0" indent="-182880" algn="just" defTabSz="914400" rtl="0" eaLnBrk="1" fontAlgn="auto" latinLnBrk="0" hangingPunct="1">
              <a:lnSpc>
                <a:spcPct val="100000"/>
              </a:lnSpc>
              <a:spcBef>
                <a:spcPts val="900"/>
              </a:spcBef>
              <a:spcAft>
                <a:spcPts val="0"/>
              </a:spcAft>
              <a:buClr>
                <a:srgbClr val="000000">
                  <a:lumMod val="85000"/>
                  <a:lumOff val="15000"/>
                </a:srgbClr>
              </a:buClr>
              <a:buSzTx/>
              <a:buFont typeface="Arial" panose="020B0604020202020204" pitchFamily="34" charset="0"/>
              <a:buChar char="•"/>
              <a:tabLst/>
              <a:defRPr/>
            </a:pPr>
            <a:r>
              <a:rPr kumimoji="0" lang="en-GB" sz="3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It is also strengthened by the broaden-and-build theory of positive emotions by </a:t>
            </a:r>
            <a:r>
              <a:rPr kumimoji="0" lang="en-GB" sz="3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Fredrickson</a:t>
            </a:r>
            <a:r>
              <a:rPr kumimoji="0" lang="en-GB" sz="3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 (2004), which means that subjective wellbeing broadens our vision and builds more effective use of available resources (</a:t>
            </a:r>
            <a:r>
              <a:rPr kumimoji="0" lang="en-GB" sz="3200" b="0" i="0" u="none" strike="noStrike" kern="1200" cap="none" spc="0" normalizeH="0" baseline="0" noProof="0" dirty="0" err="1">
                <a:ln>
                  <a:noFill/>
                </a:ln>
                <a:solidFill>
                  <a:srgbClr val="000000"/>
                </a:solidFill>
                <a:effectLst/>
                <a:uLnTx/>
                <a:uFillTx/>
                <a:latin typeface="Arial" panose="020B0604020202020204" pitchFamily="34" charset="0"/>
                <a:ea typeface="Calibri" panose="020F0502020204030204" pitchFamily="34" charset="0"/>
                <a:cs typeface="+mn-cs"/>
              </a:rPr>
              <a:t>Veenhoven</a:t>
            </a:r>
            <a:r>
              <a:rPr kumimoji="0" lang="en-GB" sz="3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 2008). </a:t>
            </a:r>
          </a:p>
          <a:p>
            <a:pPr marL="182880" marR="0" lvl="0" indent="-182880" algn="just" defTabSz="914400" rtl="0" eaLnBrk="1" fontAlgn="auto" latinLnBrk="0" hangingPunct="1">
              <a:lnSpc>
                <a:spcPct val="100000"/>
              </a:lnSpc>
              <a:spcBef>
                <a:spcPts val="900"/>
              </a:spcBef>
              <a:spcAft>
                <a:spcPts val="0"/>
              </a:spcAft>
              <a:buClr>
                <a:srgbClr val="000000">
                  <a:lumMod val="85000"/>
                  <a:lumOff val="15000"/>
                </a:srgbClr>
              </a:buClr>
              <a:buSzTx/>
              <a:buFont typeface="Arial" panose="020B0604020202020204" pitchFamily="34" charset="0"/>
              <a:buChar char="•"/>
              <a:tabLst/>
              <a:defRPr/>
            </a:pPr>
            <a:r>
              <a:rPr kumimoji="0" lang="en-GB" sz="3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The boundary and border theories also serves as a theoretical framework for this research as it was used to study role conflicts in the work-family domains.</a:t>
            </a:r>
            <a:endParaRPr kumimoji="0" lang="en-ZA" sz="3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endParaRPr lang="en-ZA" dirty="0"/>
          </a:p>
        </p:txBody>
      </p:sp>
    </p:spTree>
    <p:extLst>
      <p:ext uri="{BB962C8B-B14F-4D97-AF65-F5344CB8AC3E}">
        <p14:creationId xmlns:p14="http://schemas.microsoft.com/office/powerpoint/2010/main" val="1528600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6C8C9-BCA9-242D-5089-9F25083ACDC5}"/>
              </a:ext>
            </a:extLst>
          </p:cNvPr>
          <p:cNvSpPr>
            <a:spLocks noGrp="1"/>
          </p:cNvSpPr>
          <p:nvPr>
            <p:ph type="title"/>
          </p:nvPr>
        </p:nvSpPr>
        <p:spPr/>
        <p:txBody>
          <a:bodyPr/>
          <a:lstStyle/>
          <a:p>
            <a:endParaRPr lang="en-ZA"/>
          </a:p>
        </p:txBody>
      </p:sp>
      <p:sp>
        <p:nvSpPr>
          <p:cNvPr id="3" name="Content Placeholder 2">
            <a:extLst>
              <a:ext uri="{FF2B5EF4-FFF2-40B4-BE49-F238E27FC236}">
                <a16:creationId xmlns:a16="http://schemas.microsoft.com/office/drawing/2014/main" id="{1A843937-C52E-9E6D-585C-1B21A10EB10D}"/>
              </a:ext>
            </a:extLst>
          </p:cNvPr>
          <p:cNvSpPr>
            <a:spLocks noGrp="1"/>
          </p:cNvSpPr>
          <p:nvPr>
            <p:ph idx="1"/>
          </p:nvPr>
        </p:nvSpPr>
        <p:spPr>
          <a:xfrm>
            <a:off x="685800" y="609599"/>
            <a:ext cx="6858000" cy="5721927"/>
          </a:xfrm>
        </p:spPr>
        <p:txBody>
          <a:bodyPr/>
          <a:lstStyle/>
          <a:p>
            <a:pPr marL="182880" marR="0" lvl="0" indent="-182880" algn="just" defTabSz="914400" rtl="0" eaLnBrk="1" fontAlgn="auto" latinLnBrk="0" hangingPunct="1">
              <a:lnSpc>
                <a:spcPct val="100000"/>
              </a:lnSpc>
              <a:spcBef>
                <a:spcPts val="900"/>
              </a:spcBef>
              <a:spcAft>
                <a:spcPts val="0"/>
              </a:spcAft>
              <a:buClr>
                <a:srgbClr val="000000">
                  <a:lumMod val="85000"/>
                  <a:lumOff val="15000"/>
                </a:srgbClr>
              </a:buClr>
              <a:buSzTx/>
              <a:buFont typeface="Arial" panose="020B0604020202020204" pitchFamily="34" charset="0"/>
              <a:buChar char="•"/>
              <a:tabLst/>
              <a:defRPr/>
            </a:pPr>
            <a:r>
              <a:rPr kumimoji="0" lang="en-GB" sz="3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This study draws on Diener’s (1984; 2000) theory, which illuminates the “positive affect” and “negative affect” as experienced by the respondents, which in turn are linked to the broaden-and-build theory of positive emotions by </a:t>
            </a:r>
            <a:r>
              <a:rPr kumimoji="0" lang="en-GB" sz="3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Times New Roman" panose="02020603050405020304" pitchFamily="18" charset="0"/>
              </a:rPr>
              <a:t>Fredrickson</a:t>
            </a:r>
            <a:r>
              <a:rPr kumimoji="0" lang="en-GB" sz="32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 (2004) and the flourishing concept by Seligman (2011).</a:t>
            </a:r>
            <a:endParaRPr kumimoji="0" lang="en-ZA" sz="3200" b="0" i="0" u="none" strike="noStrike" kern="1200" cap="none" spc="0" normalizeH="0" baseline="0" noProof="0" dirty="0">
              <a:ln>
                <a:noFill/>
              </a:ln>
              <a:solidFill>
                <a:srgbClr val="000000"/>
              </a:solidFill>
              <a:effectLst/>
              <a:uLnTx/>
              <a:uFillTx/>
              <a:latin typeface="Garamond" panose="02020404030301010803"/>
              <a:ea typeface="+mn-ea"/>
              <a:cs typeface="+mn-cs"/>
            </a:endParaRPr>
          </a:p>
          <a:p>
            <a:endParaRPr lang="en-ZA" dirty="0"/>
          </a:p>
        </p:txBody>
      </p:sp>
      <p:sp>
        <p:nvSpPr>
          <p:cNvPr id="4" name="Text Placeholder 3">
            <a:extLst>
              <a:ext uri="{FF2B5EF4-FFF2-40B4-BE49-F238E27FC236}">
                <a16:creationId xmlns:a16="http://schemas.microsoft.com/office/drawing/2014/main" id="{9B88BF02-05F5-B92F-ED17-EF44F3195D36}"/>
              </a:ext>
            </a:extLst>
          </p:cNvPr>
          <p:cNvSpPr>
            <a:spLocks noGrp="1"/>
          </p:cNvSpPr>
          <p:nvPr>
            <p:ph type="body" sz="half" idx="2"/>
          </p:nvPr>
        </p:nvSpPr>
        <p:spPr/>
        <p:txBody>
          <a:bodyPr/>
          <a:lstStyle/>
          <a:p>
            <a:r>
              <a:rPr kumimoji="0" lang="en-ZA" sz="4000" b="1" i="0" u="none" strike="noStrike" kern="1200" cap="none" spc="0" normalizeH="0" baseline="0" noProof="0" dirty="0">
                <a:ln>
                  <a:noFill/>
                </a:ln>
                <a:solidFill>
                  <a:srgbClr val="000000"/>
                </a:solidFill>
                <a:effectLst/>
                <a:uLnTx/>
                <a:uFillTx/>
                <a:latin typeface="Garamond" panose="02020404030301010803"/>
                <a:ea typeface="+mn-ea"/>
                <a:cs typeface="+mn-cs"/>
              </a:rPr>
              <a:t>Theoretical departure, in a nutshell …</a:t>
            </a:r>
            <a:endParaRPr lang="en-ZA" dirty="0"/>
          </a:p>
        </p:txBody>
      </p:sp>
    </p:spTree>
    <p:extLst>
      <p:ext uri="{BB962C8B-B14F-4D97-AF65-F5344CB8AC3E}">
        <p14:creationId xmlns:p14="http://schemas.microsoft.com/office/powerpoint/2010/main" val="2143507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DED12-C0D2-AB29-AB30-59C1BB483BF4}"/>
              </a:ext>
            </a:extLst>
          </p:cNvPr>
          <p:cNvSpPr>
            <a:spLocks noGrp="1"/>
          </p:cNvSpPr>
          <p:nvPr>
            <p:ph type="title"/>
          </p:nvPr>
        </p:nvSpPr>
        <p:spPr/>
        <p:txBody>
          <a:bodyPr/>
          <a:lstStyle/>
          <a:p>
            <a:r>
              <a:rPr lang="en-ZA" dirty="0">
                <a:latin typeface="Arial" panose="020B0604020202020204" pitchFamily="34" charset="0"/>
                <a:cs typeface="Arial" panose="020B0604020202020204" pitchFamily="34" charset="0"/>
              </a:rPr>
              <a:t>DEFINITIONS</a:t>
            </a:r>
            <a:endParaRPr lang="en-ZA" dirty="0"/>
          </a:p>
        </p:txBody>
      </p:sp>
      <p:sp>
        <p:nvSpPr>
          <p:cNvPr id="3" name="Content Placeholder 2">
            <a:extLst>
              <a:ext uri="{FF2B5EF4-FFF2-40B4-BE49-F238E27FC236}">
                <a16:creationId xmlns:a16="http://schemas.microsoft.com/office/drawing/2014/main" id="{BCAAA7BD-EF81-37AB-F55B-B54EF93DE065}"/>
              </a:ext>
            </a:extLst>
          </p:cNvPr>
          <p:cNvSpPr>
            <a:spLocks noGrp="1"/>
          </p:cNvSpPr>
          <p:nvPr>
            <p:ph idx="1"/>
          </p:nvPr>
        </p:nvSpPr>
        <p:spPr>
          <a:xfrm>
            <a:off x="1066800" y="1704109"/>
            <a:ext cx="10058400" cy="4248635"/>
          </a:xfrm>
        </p:spPr>
        <p:txBody>
          <a:bodyPr>
            <a:normAutofit/>
          </a:bodyPr>
          <a:lstStyle/>
          <a:p>
            <a:pPr marL="182880" marR="0" lvl="0" indent="-182880" algn="just" defTabSz="914400" rtl="0" eaLnBrk="1" fontAlgn="auto" latinLnBrk="0" hangingPunct="1">
              <a:lnSpc>
                <a:spcPct val="120000"/>
              </a:lnSpc>
              <a:spcBef>
                <a:spcPts val="900"/>
              </a:spcBef>
              <a:spcAft>
                <a:spcPts val="0"/>
              </a:spcAft>
              <a:buClr>
                <a:srgbClr val="000000">
                  <a:lumMod val="85000"/>
                  <a:lumOff val="15000"/>
                </a:srgbClr>
              </a:buClr>
              <a:buSzTx/>
              <a:buFont typeface="Arial" panose="020B0604020202020204" pitchFamily="34" charset="0"/>
              <a:buChar char="•"/>
              <a:tabLst/>
              <a:defRPr/>
            </a:pPr>
            <a:r>
              <a:rPr kumimoji="0" lang="en-GB" sz="30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“Subjective” refers to how people report what they feel. This means listening to what they have to say. “Wellbeing” refers to happiness but in a more medical context.</a:t>
            </a:r>
          </a:p>
          <a:p>
            <a:pPr marL="182880" marR="0" lvl="0" indent="-182880" algn="just" defTabSz="914400" rtl="0" eaLnBrk="1" fontAlgn="auto" latinLnBrk="0" hangingPunct="1">
              <a:lnSpc>
                <a:spcPct val="120000"/>
              </a:lnSpc>
              <a:spcBef>
                <a:spcPts val="900"/>
              </a:spcBef>
              <a:spcAft>
                <a:spcPts val="1000"/>
              </a:spcAft>
              <a:buClr>
                <a:srgbClr val="000000">
                  <a:lumMod val="85000"/>
                  <a:lumOff val="15000"/>
                </a:srgbClr>
              </a:buClr>
              <a:buSzTx/>
              <a:buFont typeface="Arial" panose="020B0604020202020204" pitchFamily="34" charset="0"/>
              <a:buChar char="•"/>
              <a:tabLst>
                <a:tab pos="180340" algn="l"/>
              </a:tabLst>
              <a:defRPr/>
            </a:pPr>
            <a:r>
              <a:rPr kumimoji="0" lang="en-GB" sz="30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Subjective wellbeing can generally be defined as “how people evaluate their lives” (Diener &amp; </a:t>
            </a:r>
            <a:r>
              <a:rPr kumimoji="0" lang="en-GB" sz="3000" b="0" i="0" u="none" strike="noStrike" kern="1200" cap="none" spc="0" normalizeH="0" baseline="0" noProof="0" dirty="0" err="1">
                <a:ln>
                  <a:noFill/>
                </a:ln>
                <a:solidFill>
                  <a:srgbClr val="000000"/>
                </a:solidFill>
                <a:effectLst/>
                <a:uLnTx/>
                <a:uFillTx/>
                <a:latin typeface="Arial" panose="020B0604020202020204" pitchFamily="34" charset="0"/>
                <a:ea typeface="Calibri" panose="020F0502020204030204" pitchFamily="34" charset="0"/>
                <a:cs typeface="+mn-cs"/>
              </a:rPr>
              <a:t>Scollen</a:t>
            </a:r>
            <a:r>
              <a:rPr kumimoji="0" lang="en-GB" sz="30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 2003:404) </a:t>
            </a:r>
            <a:r>
              <a:rPr kumimoji="0" lang="en-GB" sz="30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which relates to Seligman’s (2011) flourishing concept. </a:t>
            </a:r>
            <a:endParaRPr kumimoji="0" lang="en-ZA" sz="30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endParaRPr>
          </a:p>
          <a:p>
            <a:endParaRPr lang="en-ZA" dirty="0"/>
          </a:p>
        </p:txBody>
      </p:sp>
    </p:spTree>
    <p:extLst>
      <p:ext uri="{BB962C8B-B14F-4D97-AF65-F5344CB8AC3E}">
        <p14:creationId xmlns:p14="http://schemas.microsoft.com/office/powerpoint/2010/main" val="2632225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F25BF-767C-51BD-1B07-280DF779B410}"/>
              </a:ext>
            </a:extLst>
          </p:cNvPr>
          <p:cNvSpPr>
            <a:spLocks noGrp="1"/>
          </p:cNvSpPr>
          <p:nvPr>
            <p:ph type="title"/>
          </p:nvPr>
        </p:nvSpPr>
        <p:spPr/>
        <p:txBody>
          <a:bodyPr/>
          <a:lstStyle/>
          <a:p>
            <a:r>
              <a:rPr kumimoji="0" lang="en-ZA" sz="4800" b="0" i="0" u="none" strike="noStrike" kern="1200" cap="none" spc="0" normalizeH="0" baseline="0" noProof="0" dirty="0">
                <a:ln>
                  <a:noFill/>
                </a:ln>
                <a:solidFill>
                  <a:srgbClr val="000000">
                    <a:lumMod val="85000"/>
                    <a:lumOff val="15000"/>
                  </a:srgbClr>
                </a:solidFill>
                <a:effectLst/>
                <a:uLnTx/>
                <a:uFillTx/>
                <a:latin typeface="Arial" panose="020B0604020202020204" pitchFamily="34" charset="0"/>
                <a:ea typeface="+mn-ea"/>
                <a:cs typeface="Arial" panose="020B0604020202020204" pitchFamily="34" charset="0"/>
              </a:rPr>
              <a:t>DEFINITIONS</a:t>
            </a:r>
            <a:endParaRPr lang="en-ZA" dirty="0"/>
          </a:p>
        </p:txBody>
      </p:sp>
      <p:sp>
        <p:nvSpPr>
          <p:cNvPr id="3" name="Content Placeholder 2">
            <a:extLst>
              <a:ext uri="{FF2B5EF4-FFF2-40B4-BE49-F238E27FC236}">
                <a16:creationId xmlns:a16="http://schemas.microsoft.com/office/drawing/2014/main" id="{FFE568B8-24FB-085F-C2ED-9CE2936A4144}"/>
              </a:ext>
            </a:extLst>
          </p:cNvPr>
          <p:cNvSpPr>
            <a:spLocks noGrp="1"/>
          </p:cNvSpPr>
          <p:nvPr>
            <p:ph idx="1"/>
          </p:nvPr>
        </p:nvSpPr>
        <p:spPr/>
        <p:txBody>
          <a:bodyPr>
            <a:normAutofit lnSpcReduction="10000"/>
          </a:bodyPr>
          <a:lstStyle/>
          <a:p>
            <a:pPr marL="182880" marR="0" lvl="0" indent="-182880" algn="just" defTabSz="914400" rtl="0" eaLnBrk="1" fontAlgn="auto" latinLnBrk="0" hangingPunct="1">
              <a:lnSpc>
                <a:spcPct val="100000"/>
              </a:lnSpc>
              <a:spcBef>
                <a:spcPts val="900"/>
              </a:spcBef>
              <a:spcAft>
                <a:spcPts val="0"/>
              </a:spcAft>
              <a:buClr>
                <a:srgbClr val="000000">
                  <a:lumMod val="85000"/>
                  <a:lumOff val="15000"/>
                </a:srgbClr>
              </a:buClr>
              <a:buSzTx/>
              <a:buFont typeface="Arial" panose="020B0604020202020204" pitchFamily="34" charset="0"/>
              <a:buChar char="•"/>
              <a:tabLst/>
              <a:defRPr/>
            </a:pPr>
            <a:r>
              <a:rPr kumimoji="0" lang="en-GB" sz="30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It is evident from the literature that subjective wellbeing is linked to the positive psychology theory (Diener &amp; </a:t>
            </a:r>
            <a:r>
              <a:rPr kumimoji="0" lang="en-GB" sz="3000" b="0" i="0" u="none" strike="noStrike" kern="1200" cap="none" spc="0" normalizeH="0" baseline="0" noProof="0" dirty="0" err="1">
                <a:ln>
                  <a:noFill/>
                </a:ln>
                <a:solidFill>
                  <a:srgbClr val="000000"/>
                </a:solidFill>
                <a:effectLst/>
                <a:uLnTx/>
                <a:uFillTx/>
                <a:latin typeface="Arial" panose="020B0604020202020204" pitchFamily="34" charset="0"/>
                <a:ea typeface="Calibri" panose="020F0502020204030204" pitchFamily="34" charset="0"/>
                <a:cs typeface="+mn-cs"/>
              </a:rPr>
              <a:t>Scollen</a:t>
            </a:r>
            <a:r>
              <a:rPr kumimoji="0" lang="en-GB" sz="30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 2003; Peng </a:t>
            </a:r>
            <a:r>
              <a:rPr kumimoji="0" lang="en-GB" sz="3000" b="0" i="1"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et al</a:t>
            </a:r>
            <a:r>
              <a:rPr kumimoji="0" lang="en-GB" sz="30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 2011; Seligman, 2011). </a:t>
            </a:r>
          </a:p>
          <a:p>
            <a:pPr marL="182880" marR="0" lvl="0" indent="-182880" algn="just" defTabSz="914400" rtl="0" eaLnBrk="1" fontAlgn="auto" latinLnBrk="0" hangingPunct="1">
              <a:lnSpc>
                <a:spcPct val="100000"/>
              </a:lnSpc>
              <a:spcBef>
                <a:spcPts val="900"/>
              </a:spcBef>
              <a:spcAft>
                <a:spcPts val="0"/>
              </a:spcAft>
              <a:buClr>
                <a:srgbClr val="000000">
                  <a:lumMod val="85000"/>
                  <a:lumOff val="15000"/>
                </a:srgbClr>
              </a:buClr>
              <a:buSzTx/>
              <a:buFont typeface="Arial" panose="020B0604020202020204" pitchFamily="34" charset="0"/>
              <a:buChar char="•"/>
              <a:tabLst/>
              <a:defRPr/>
            </a:pPr>
            <a:r>
              <a:rPr kumimoji="0" lang="en-GB" sz="30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Work-family balance means “satisfaction and good functioning at work and at home, with a minimum of role conflict” (Clark, 2000:751).</a:t>
            </a:r>
          </a:p>
          <a:p>
            <a:pPr marL="182880" marR="0" lvl="0" indent="-182880" algn="just" defTabSz="914400" rtl="0" eaLnBrk="1" fontAlgn="auto" latinLnBrk="0" hangingPunct="1">
              <a:lnSpc>
                <a:spcPct val="100000"/>
              </a:lnSpc>
              <a:spcBef>
                <a:spcPts val="900"/>
              </a:spcBef>
              <a:spcAft>
                <a:spcPts val="0"/>
              </a:spcAft>
              <a:buClr>
                <a:srgbClr val="000000">
                  <a:lumMod val="85000"/>
                  <a:lumOff val="15000"/>
                </a:srgbClr>
              </a:buClr>
              <a:buSzTx/>
              <a:buFont typeface="Arial" panose="020B0604020202020204" pitchFamily="34" charset="0"/>
              <a:buChar char="•"/>
              <a:tabLst/>
              <a:defRPr/>
            </a:pPr>
            <a:r>
              <a:rPr kumimoji="0" lang="en-GB" sz="30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The term “work-life” seems to be more comprehensive and is therefore used in this study. </a:t>
            </a:r>
          </a:p>
          <a:p>
            <a:endParaRPr lang="en-ZA" dirty="0"/>
          </a:p>
        </p:txBody>
      </p:sp>
    </p:spTree>
    <p:extLst>
      <p:ext uri="{BB962C8B-B14F-4D97-AF65-F5344CB8AC3E}">
        <p14:creationId xmlns:p14="http://schemas.microsoft.com/office/powerpoint/2010/main" val="1610894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28BB3-4318-DE78-4360-2BA0BF9E09AE}"/>
              </a:ext>
            </a:extLst>
          </p:cNvPr>
          <p:cNvSpPr>
            <a:spLocks noGrp="1"/>
          </p:cNvSpPr>
          <p:nvPr>
            <p:ph type="title"/>
          </p:nvPr>
        </p:nvSpPr>
        <p:spPr/>
        <p:txBody>
          <a:bodyPr/>
          <a:lstStyle/>
          <a:p>
            <a:r>
              <a:rPr lang="en-GB" sz="4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RESEARCH METHODOLOGY</a:t>
            </a:r>
            <a:endParaRPr lang="en-ZA" dirty="0"/>
          </a:p>
        </p:txBody>
      </p:sp>
      <p:sp>
        <p:nvSpPr>
          <p:cNvPr id="3" name="Content Placeholder 2">
            <a:extLst>
              <a:ext uri="{FF2B5EF4-FFF2-40B4-BE49-F238E27FC236}">
                <a16:creationId xmlns:a16="http://schemas.microsoft.com/office/drawing/2014/main" id="{9DC05DF4-1605-6194-7EB1-D48AEACFE271}"/>
              </a:ext>
            </a:extLst>
          </p:cNvPr>
          <p:cNvSpPr>
            <a:spLocks noGrp="1"/>
          </p:cNvSpPr>
          <p:nvPr>
            <p:ph idx="1"/>
          </p:nvPr>
        </p:nvSpPr>
        <p:spPr>
          <a:xfrm>
            <a:off x="1066800" y="1662545"/>
            <a:ext cx="10058400" cy="4552861"/>
          </a:xfrm>
        </p:spPr>
        <p:txBody>
          <a:bodyPr>
            <a:normAutofit fontScale="92500" lnSpcReduction="10000"/>
          </a:bodyPr>
          <a:lstStyle/>
          <a:p>
            <a:pPr marL="182880" marR="0" lvl="0" indent="-182880" algn="just" defTabSz="914400" rtl="0" eaLnBrk="1" fontAlgn="auto" latinLnBrk="0" hangingPunct="1">
              <a:lnSpc>
                <a:spcPct val="120000"/>
              </a:lnSpc>
              <a:spcBef>
                <a:spcPts val="1800"/>
              </a:spcBef>
              <a:spcAft>
                <a:spcPts val="1000"/>
              </a:spcAft>
              <a:buClr>
                <a:srgbClr val="000000">
                  <a:lumMod val="85000"/>
                  <a:lumOff val="15000"/>
                </a:srgbClr>
              </a:buClr>
              <a:buSzTx/>
              <a:buFont typeface="Arial" panose="020B0604020202020204" pitchFamily="34" charset="0"/>
              <a:buChar char="•"/>
              <a:tabLst/>
              <a:defRPr/>
            </a:pPr>
            <a:r>
              <a:rPr kumimoji="0" lang="en-GB" sz="2600" b="1"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rPr>
              <a:t>Research approach: </a:t>
            </a:r>
            <a:r>
              <a:rPr kumimoji="0" lang="en-GB" sz="26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rPr>
              <a:t>Qualitative research</a:t>
            </a:r>
          </a:p>
          <a:p>
            <a:pPr marL="182880" marR="0" lvl="0" indent="-182880" algn="just" defTabSz="914400" rtl="0" eaLnBrk="1" fontAlgn="auto" latinLnBrk="0" hangingPunct="1">
              <a:lnSpc>
                <a:spcPct val="120000"/>
              </a:lnSpc>
              <a:spcBef>
                <a:spcPts val="1800"/>
              </a:spcBef>
              <a:spcAft>
                <a:spcPts val="1000"/>
              </a:spcAft>
              <a:buClr>
                <a:srgbClr val="000000">
                  <a:lumMod val="85000"/>
                  <a:lumOff val="15000"/>
                </a:srgbClr>
              </a:buClr>
              <a:buSzTx/>
              <a:buFont typeface="Arial" panose="020B0604020202020204" pitchFamily="34" charset="0"/>
              <a:buChar char="•"/>
              <a:tabLst/>
              <a:defRPr/>
            </a:pPr>
            <a:r>
              <a:rPr kumimoji="0" lang="en-GB" sz="2600" b="1"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Research design</a:t>
            </a:r>
            <a:r>
              <a:rPr kumimoji="0" lang="en-GB" sz="26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 The exploratory and descriptive research design was applicable to this study  </a:t>
            </a:r>
          </a:p>
          <a:p>
            <a:pPr marL="182880" marR="0" lvl="0" indent="-182880" algn="just" defTabSz="914400" rtl="0" eaLnBrk="1" fontAlgn="auto" latinLnBrk="0" hangingPunct="1">
              <a:lnSpc>
                <a:spcPct val="120000"/>
              </a:lnSpc>
              <a:spcBef>
                <a:spcPts val="1800"/>
              </a:spcBef>
              <a:spcAft>
                <a:spcPts val="1000"/>
              </a:spcAft>
              <a:buClr>
                <a:srgbClr val="000000">
                  <a:lumMod val="85000"/>
                  <a:lumOff val="15000"/>
                </a:srgbClr>
              </a:buClr>
              <a:buSzTx/>
              <a:buFont typeface="Arial" panose="020B0604020202020204" pitchFamily="34" charset="0"/>
              <a:buChar char="•"/>
              <a:tabLst/>
              <a:defRPr/>
            </a:pPr>
            <a:r>
              <a:rPr kumimoji="0" lang="en-GB" sz="2600" b="1"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Population and sampling: </a:t>
            </a:r>
            <a:r>
              <a:rPr kumimoji="0" lang="en-GB" sz="26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Purposive sampling. Participants who met the inclusion criteria were chosen from a professional network and participated in their personal capacity. 11 frontline social workers and 12 managers/supervisors were interviewed by myself, with the social workers having at least 18 months' work experience and the supervisors, 2 years.</a:t>
            </a:r>
            <a:endParaRPr kumimoji="0" lang="en-ZA" sz="2600" b="1"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a:p>
            <a:endParaRPr lang="en-ZA" dirty="0"/>
          </a:p>
        </p:txBody>
      </p:sp>
    </p:spTree>
    <p:extLst>
      <p:ext uri="{BB962C8B-B14F-4D97-AF65-F5344CB8AC3E}">
        <p14:creationId xmlns:p14="http://schemas.microsoft.com/office/powerpoint/2010/main" val="31906092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AnalogousFromLightSeedLeftStep">
      <a:dk1>
        <a:srgbClr val="000000"/>
      </a:dk1>
      <a:lt1>
        <a:srgbClr val="FFFFFF"/>
      </a:lt1>
      <a:dk2>
        <a:srgbClr val="213B38"/>
      </a:dk2>
      <a:lt2>
        <a:srgbClr val="E8E6E2"/>
      </a:lt2>
      <a:accent1>
        <a:srgbClr val="6E90EE"/>
      </a:accent1>
      <a:accent2>
        <a:srgbClr val="34AEE8"/>
      </a:accent2>
      <a:accent3>
        <a:srgbClr val="37B4A8"/>
      </a:accent3>
      <a:accent4>
        <a:srgbClr val="32B773"/>
      </a:accent4>
      <a:accent5>
        <a:srgbClr val="2DBB37"/>
      </a:accent5>
      <a:accent6>
        <a:srgbClr val="65B53A"/>
      </a:accent6>
      <a:hlink>
        <a:srgbClr val="918157"/>
      </a:hlink>
      <a:folHlink>
        <a:srgbClr val="7F7F7F"/>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88</TotalTime>
  <Words>1728</Words>
  <Application>Microsoft Office PowerPoint</Application>
  <PresentationFormat>Widescreen</PresentationFormat>
  <Paragraphs>77</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Garamond</vt:lpstr>
      <vt:lpstr>Symbol</vt:lpstr>
      <vt:lpstr>SavonVTI</vt:lpstr>
      <vt:lpstr>Work-life Perspective on the Subjective Wellbeing of Social Workers</vt:lpstr>
      <vt:lpstr>PURPOSE OF THE STUDY</vt:lpstr>
      <vt:lpstr>RESEARCH QUESTIONS</vt:lpstr>
      <vt:lpstr>PowerPoint Presentation</vt:lpstr>
      <vt:lpstr>THEORETICAL POINT OF DEPARTURE</vt:lpstr>
      <vt:lpstr>PowerPoint Presentation</vt:lpstr>
      <vt:lpstr>DEFINITIONS</vt:lpstr>
      <vt:lpstr>DEFINITIONS</vt:lpstr>
      <vt:lpstr>RESEARCH METHODOLOGY</vt:lpstr>
      <vt:lpstr>CONCLUSIONS</vt:lpstr>
      <vt:lpstr>CONCLUSIONS</vt:lpstr>
      <vt:lpstr>CONCLUSIONS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 CONCLUSION</vt:lpstr>
      <vt:lpstr>IN CONCLUSION</vt:lpstr>
      <vt:lpstr>REFERENCES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Work-life Perspective on the Subjective Wellbeing of Social Workers</dc:title>
  <dc:creator>sandra bredell</dc:creator>
  <cp:lastModifiedBy>Sandra Bredell</cp:lastModifiedBy>
  <cp:revision>10</cp:revision>
  <dcterms:created xsi:type="dcterms:W3CDTF">2022-10-10T11:40:30Z</dcterms:created>
  <dcterms:modified xsi:type="dcterms:W3CDTF">2023-09-25T18:09:10Z</dcterms:modified>
</cp:coreProperties>
</file>