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4"/>
  </p:sldMasterIdLst>
  <p:notesMasterIdLst>
    <p:notesMasterId r:id="rId21"/>
  </p:notesMasterIdLst>
  <p:sldIdLst>
    <p:sldId id="353" r:id="rId5"/>
    <p:sldId id="405" r:id="rId6"/>
    <p:sldId id="406" r:id="rId7"/>
    <p:sldId id="401" r:id="rId8"/>
    <p:sldId id="396" r:id="rId9"/>
    <p:sldId id="411" r:id="rId10"/>
    <p:sldId id="415" r:id="rId11"/>
    <p:sldId id="404" r:id="rId12"/>
    <p:sldId id="409" r:id="rId13"/>
    <p:sldId id="403" r:id="rId14"/>
    <p:sldId id="400" r:id="rId15"/>
    <p:sldId id="394" r:id="rId16"/>
    <p:sldId id="414" r:id="rId17"/>
    <p:sldId id="374" r:id="rId18"/>
    <p:sldId id="407" r:id="rId19"/>
    <p:sldId id="4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3738" autoAdjust="0"/>
  </p:normalViewPr>
  <p:slideViewPr>
    <p:cSldViewPr snapToGrid="0">
      <p:cViewPr varScale="1">
        <p:scale>
          <a:sx n="77" d="100"/>
          <a:sy n="77" d="100"/>
        </p:scale>
        <p:origin x="821"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97DDC-DC0B-4F60-960B-303E592E7D99}" type="datetimeFigureOut">
              <a:rPr lang="en-ZA" smtClean="0"/>
              <a:t>2023/09/25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A16A0-A34B-4DF5-9B55-49DA5D54CFD9}" type="slidenum">
              <a:rPr lang="en-ZA" smtClean="0"/>
              <a:t>‹#›</a:t>
            </a:fld>
            <a:endParaRPr lang="en-ZA"/>
          </a:p>
        </p:txBody>
      </p:sp>
    </p:spTree>
    <p:extLst>
      <p:ext uri="{BB962C8B-B14F-4D97-AF65-F5344CB8AC3E}">
        <p14:creationId xmlns:p14="http://schemas.microsoft.com/office/powerpoint/2010/main" val="78512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A16A0-A34B-4DF5-9B55-49DA5D54CFD9}" type="slidenum">
              <a:rPr lang="en-ZA" smtClean="0"/>
              <a:t>5</a:t>
            </a:fld>
            <a:endParaRPr lang="en-ZA"/>
          </a:p>
        </p:txBody>
      </p:sp>
    </p:spTree>
    <p:extLst>
      <p:ext uri="{BB962C8B-B14F-4D97-AF65-F5344CB8AC3E}">
        <p14:creationId xmlns:p14="http://schemas.microsoft.com/office/powerpoint/2010/main" val="338407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20A16A0-A34B-4DF5-9B55-49DA5D54CFD9}" type="slidenum">
              <a:rPr lang="en-ZA" smtClean="0"/>
              <a:t>9</a:t>
            </a:fld>
            <a:endParaRPr lang="en-ZA"/>
          </a:p>
        </p:txBody>
      </p:sp>
    </p:spTree>
    <p:extLst>
      <p:ext uri="{BB962C8B-B14F-4D97-AF65-F5344CB8AC3E}">
        <p14:creationId xmlns:p14="http://schemas.microsoft.com/office/powerpoint/2010/main" val="386173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A16A0-A34B-4DF5-9B55-49DA5D54CFD9}" type="slidenum">
              <a:rPr lang="en-ZA" smtClean="0"/>
              <a:t>11</a:t>
            </a:fld>
            <a:endParaRPr lang="en-ZA"/>
          </a:p>
        </p:txBody>
      </p:sp>
    </p:spTree>
    <p:extLst>
      <p:ext uri="{BB962C8B-B14F-4D97-AF65-F5344CB8AC3E}">
        <p14:creationId xmlns:p14="http://schemas.microsoft.com/office/powerpoint/2010/main" val="111921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A16A0-A34B-4DF5-9B55-49DA5D54CFD9}" type="slidenum">
              <a:rPr lang="en-ZA" smtClean="0"/>
              <a:t>12</a:t>
            </a:fld>
            <a:endParaRPr lang="en-ZA"/>
          </a:p>
        </p:txBody>
      </p:sp>
    </p:spTree>
    <p:extLst>
      <p:ext uri="{BB962C8B-B14F-4D97-AF65-F5344CB8AC3E}">
        <p14:creationId xmlns:p14="http://schemas.microsoft.com/office/powerpoint/2010/main" val="227576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A16A0-A34B-4DF5-9B55-49DA5D54CFD9}" type="slidenum">
              <a:rPr lang="en-ZA" smtClean="0"/>
              <a:t>14</a:t>
            </a:fld>
            <a:endParaRPr lang="en-ZA"/>
          </a:p>
        </p:txBody>
      </p:sp>
    </p:spTree>
    <p:extLst>
      <p:ext uri="{BB962C8B-B14F-4D97-AF65-F5344CB8AC3E}">
        <p14:creationId xmlns:p14="http://schemas.microsoft.com/office/powerpoint/2010/main" val="56123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A16A0-A34B-4DF5-9B55-49DA5D54CFD9}" type="slidenum">
              <a:rPr lang="en-ZA" smtClean="0"/>
              <a:t>15</a:t>
            </a:fld>
            <a:endParaRPr lang="en-ZA"/>
          </a:p>
        </p:txBody>
      </p:sp>
    </p:spTree>
    <p:extLst>
      <p:ext uri="{BB962C8B-B14F-4D97-AF65-F5344CB8AC3E}">
        <p14:creationId xmlns:p14="http://schemas.microsoft.com/office/powerpoint/2010/main" val="250147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A16A0-A34B-4DF5-9B55-49DA5D54CFD9}" type="slidenum">
              <a:rPr lang="en-ZA" smtClean="0"/>
              <a:t>16</a:t>
            </a:fld>
            <a:endParaRPr lang="en-ZA"/>
          </a:p>
        </p:txBody>
      </p:sp>
    </p:spTree>
    <p:extLst>
      <p:ext uri="{BB962C8B-B14F-4D97-AF65-F5344CB8AC3E}">
        <p14:creationId xmlns:p14="http://schemas.microsoft.com/office/powerpoint/2010/main" val="3600820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25988"/>
            <a:ext cx="12192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51718" y="620714"/>
            <a:ext cx="5888567"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6278563"/>
            <a:ext cx="12192000" cy="571500"/>
          </a:xfrm>
          <a:prstGeom prst="rect">
            <a:avLst/>
          </a:prstGeom>
          <a:solidFill>
            <a:srgbClr val="C809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TextBox 9"/>
          <p:cNvSpPr txBox="1">
            <a:spLocks noChangeArrowheads="1"/>
          </p:cNvSpPr>
          <p:nvPr userDrawn="1"/>
        </p:nvSpPr>
        <p:spPr bwMode="auto">
          <a:xfrm>
            <a:off x="4483100" y="6380163"/>
            <a:ext cx="37253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800">
                <a:solidFill>
                  <a:schemeClr val="bg1"/>
                </a:solidFill>
                <a:latin typeface="Century Gothic" pitchFamily="34" charset="0"/>
              </a:rPr>
              <a:t>INSPIRING GREATNESS</a:t>
            </a:r>
          </a:p>
        </p:txBody>
      </p:sp>
    </p:spTree>
    <p:extLst>
      <p:ext uri="{BB962C8B-B14F-4D97-AF65-F5344CB8AC3E}">
        <p14:creationId xmlns:p14="http://schemas.microsoft.com/office/powerpoint/2010/main" val="50143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81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21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43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675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99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92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8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1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703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963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Round Single Corner Rectangle 4"/>
          <p:cNvSpPr/>
          <p:nvPr userDrawn="1"/>
        </p:nvSpPr>
        <p:spPr>
          <a:xfrm>
            <a:off x="0" y="6357938"/>
            <a:ext cx="12192000" cy="500062"/>
          </a:xfrm>
          <a:prstGeom prst="round1Rect">
            <a:avLst>
              <a:gd name="adj" fmla="val 45450"/>
            </a:avLst>
          </a:prstGeom>
          <a:solidFill>
            <a:srgbClr val="C809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029" name="TextBox 6"/>
          <p:cNvSpPr txBox="1">
            <a:spLocks noChangeArrowheads="1"/>
          </p:cNvSpPr>
          <p:nvPr userDrawn="1"/>
        </p:nvSpPr>
        <p:spPr bwMode="auto">
          <a:xfrm>
            <a:off x="4464051" y="6426200"/>
            <a:ext cx="3725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800">
                <a:solidFill>
                  <a:schemeClr val="bg1"/>
                </a:solidFill>
                <a:latin typeface="Century Gothic" pitchFamily="34" charset="0"/>
              </a:rPr>
              <a:t>INSPIRING GREATNESS</a:t>
            </a:r>
          </a:p>
        </p:txBody>
      </p:sp>
    </p:spTree>
    <p:extLst>
      <p:ext uri="{BB962C8B-B14F-4D97-AF65-F5344CB8AC3E}">
        <p14:creationId xmlns:p14="http://schemas.microsoft.com/office/powerpoint/2010/main" val="45747138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EA6DB6-1F0E-43A1-8222-AB18B694D667}"/>
              </a:ext>
            </a:extLst>
          </p:cNvPr>
          <p:cNvPicPr>
            <a:picLocks noChangeAspect="1"/>
          </p:cNvPicPr>
          <p:nvPr/>
        </p:nvPicPr>
        <p:blipFill>
          <a:blip r:embed="rId2"/>
          <a:stretch>
            <a:fillRect/>
          </a:stretch>
        </p:blipFill>
        <p:spPr>
          <a:xfrm>
            <a:off x="937980" y="618270"/>
            <a:ext cx="9722627" cy="1016447"/>
          </a:xfrm>
          <a:prstGeom prst="rect">
            <a:avLst/>
          </a:prstGeom>
        </p:spPr>
      </p:pic>
      <p:sp>
        <p:nvSpPr>
          <p:cNvPr id="5" name="Title 4">
            <a:extLst>
              <a:ext uri="{FF2B5EF4-FFF2-40B4-BE49-F238E27FC236}">
                <a16:creationId xmlns:a16="http://schemas.microsoft.com/office/drawing/2014/main" id="{06B040CA-2FBF-488E-B885-8DF9F9076B4E}"/>
              </a:ext>
            </a:extLst>
          </p:cNvPr>
          <p:cNvSpPr>
            <a:spLocks noGrp="1"/>
          </p:cNvSpPr>
          <p:nvPr>
            <p:ph type="title"/>
          </p:nvPr>
        </p:nvSpPr>
        <p:spPr/>
        <p:txBody>
          <a:bodyPr/>
          <a:lstStyle/>
          <a:p>
            <a:br>
              <a:rPr lang="en-US" dirty="0"/>
            </a:br>
            <a:br>
              <a:rPr lang="en-ZA" dirty="0"/>
            </a:br>
            <a:br>
              <a:rPr lang="en-ZA" dirty="0"/>
            </a:br>
            <a:endParaRPr lang="en-ZA" dirty="0"/>
          </a:p>
        </p:txBody>
      </p:sp>
      <p:sp>
        <p:nvSpPr>
          <p:cNvPr id="7" name="Rectangle 6">
            <a:extLst>
              <a:ext uri="{FF2B5EF4-FFF2-40B4-BE49-F238E27FC236}">
                <a16:creationId xmlns:a16="http://schemas.microsoft.com/office/drawing/2014/main" id="{A15E6472-0A35-46B2-B710-C1F78C654E67}"/>
              </a:ext>
            </a:extLst>
          </p:cNvPr>
          <p:cNvSpPr/>
          <p:nvPr/>
        </p:nvSpPr>
        <p:spPr>
          <a:xfrm>
            <a:off x="700097" y="2596251"/>
            <a:ext cx="10384716" cy="3268652"/>
          </a:xfrm>
          <a:prstGeom prst="rect">
            <a:avLst/>
          </a:prstGeom>
        </p:spPr>
        <p:txBody>
          <a:bodyPr wrap="square">
            <a:spAutoFit/>
          </a:bodyPr>
          <a:lstStyle/>
          <a:p>
            <a:pPr marR="40640" algn="just" hangingPunct="0">
              <a:lnSpc>
                <a:spcPct val="150000"/>
              </a:lnSpc>
              <a:spcAft>
                <a:spcPts val="0"/>
              </a:spcAft>
            </a:pPr>
            <a:r>
              <a:rPr lang="en-GB" sz="2400" b="1" dirty="0">
                <a:latin typeface="Times New Roman" panose="02020603050405020304" pitchFamily="18" charset="0"/>
                <a:ea typeface="Times New Roman" panose="02020603050405020304" pitchFamily="18" charset="0"/>
              </a:rPr>
              <a:t>THE CHALLENGES AND EXPERIENCES FACED BY THE MA’AT INSTITUTE THERAPISTS WHO PROVIDED PSYCHOSOCIAL SUPPORT</a:t>
            </a:r>
            <a:r>
              <a:rPr lang="en-ZA" sz="2400" b="1" dirty="0">
                <a:latin typeface="Times New Roman" panose="02020603050405020304" pitchFamily="18" charset="0"/>
                <a:ea typeface="Times New Roman" panose="02020603050405020304" pitchFamily="18" charset="0"/>
              </a:rPr>
              <a:t> </a:t>
            </a:r>
            <a:r>
              <a:rPr lang="en-GB" sz="2400" b="1" dirty="0">
                <a:latin typeface="Times New Roman" panose="02020603050405020304" pitchFamily="18" charset="0"/>
                <a:ea typeface="Times New Roman" panose="02020603050405020304" pitchFamily="18" charset="0"/>
              </a:rPr>
              <a:t>DURING COVID-19 AND THE FLOOD DISASTERS.</a:t>
            </a:r>
          </a:p>
          <a:p>
            <a:pPr marR="40640" algn="just" hangingPunct="0">
              <a:lnSpc>
                <a:spcPct val="150000"/>
              </a:lnSpc>
              <a:spcAft>
                <a:spcPts val="0"/>
              </a:spcAft>
            </a:pPr>
            <a:endParaRPr lang="en-GB" sz="2400" b="1" dirty="0">
              <a:latin typeface="Times New Roman" panose="02020603050405020304" pitchFamily="18" charset="0"/>
            </a:endParaRPr>
          </a:p>
          <a:p>
            <a:pPr marR="40640" algn="ctr" hangingPunct="0">
              <a:lnSpc>
                <a:spcPct val="150000"/>
              </a:lnSpc>
              <a:spcAft>
                <a:spcPts val="0"/>
              </a:spcAft>
            </a:pPr>
            <a:r>
              <a:rPr lang="en-US" sz="2400" b="1" dirty="0">
                <a:latin typeface="Times New Roman" panose="02020603050405020304" pitchFamily="18" charset="0"/>
              </a:rPr>
              <a:t> </a:t>
            </a:r>
            <a:r>
              <a:rPr lang="en-ZA" sz="2400" b="1" dirty="0">
                <a:latin typeface="Times New Roman" panose="02020603050405020304" pitchFamily="18" charset="0"/>
              </a:rPr>
              <a:t>    By: </a:t>
            </a:r>
            <a:r>
              <a:rPr lang="en-ZA" sz="2000" b="1" dirty="0">
                <a:latin typeface="Times New Roman" panose="02020603050405020304" pitchFamily="18" charset="0"/>
              </a:rPr>
              <a:t>Madlala Wenzile, Nqayi Zamansele, Sibisi Nompilo, Shandu Nokuthula &amp;  Nontobeko Buthelezi</a:t>
            </a:r>
            <a:endParaRPr lang="en-GB" sz="2000" b="1" dirty="0">
              <a:latin typeface="Times New Roman" panose="02020603050405020304" pitchFamily="18" charset="0"/>
            </a:endParaRPr>
          </a:p>
        </p:txBody>
      </p:sp>
    </p:spTree>
    <p:extLst>
      <p:ext uri="{BB962C8B-B14F-4D97-AF65-F5344CB8AC3E}">
        <p14:creationId xmlns:p14="http://schemas.microsoft.com/office/powerpoint/2010/main" val="185212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F14D-BC2C-4C68-BCCB-A684E238645F}"/>
              </a:ext>
            </a:extLst>
          </p:cNvPr>
          <p:cNvSpPr>
            <a:spLocks noGrp="1"/>
          </p:cNvSpPr>
          <p:nvPr>
            <p:ph type="title"/>
          </p:nvPr>
        </p:nvSpPr>
        <p:spPr>
          <a:xfrm>
            <a:off x="609600" y="0"/>
            <a:ext cx="10972800" cy="1143000"/>
          </a:xfrm>
        </p:spPr>
        <p:txBody>
          <a:bodyPr/>
          <a:lstStyle/>
          <a:p>
            <a:r>
              <a:rPr lang="en-US" b="1" dirty="0">
                <a:solidFill>
                  <a:srgbClr val="C00000"/>
                </a:solidFill>
                <a:latin typeface="Times New Roman" panose="02020603050405020304" pitchFamily="18" charset="0"/>
                <a:cs typeface="Times New Roman" panose="02020603050405020304" pitchFamily="18" charset="0"/>
              </a:rPr>
              <a:t>FINDINGS AND DISCUSSIONS</a:t>
            </a:r>
            <a:endParaRPr lang="en-ZA"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6F9AA82-E315-4ADB-9458-FE1D53D04BE5}"/>
              </a:ext>
            </a:extLst>
          </p:cNvPr>
          <p:cNvSpPr>
            <a:spLocks noGrp="1"/>
          </p:cNvSpPr>
          <p:nvPr>
            <p:ph idx="1"/>
          </p:nvPr>
        </p:nvSpPr>
        <p:spPr/>
        <p:txBody>
          <a:bodyPr/>
          <a:lstStyle/>
          <a:p>
            <a:pPr marL="0" lvl="0" indent="0">
              <a:buNone/>
            </a:pP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en-US" sz="2800" dirty="0">
              <a:solidFill>
                <a:srgbClr val="000000"/>
              </a:solidFill>
              <a:latin typeface="Times New Roman" panose="02020603050405020304" pitchFamily="18" charset="0"/>
              <a:cs typeface="Times New Roman" panose="02020603050405020304" pitchFamily="18" charset="0"/>
            </a:endParaRPr>
          </a:p>
          <a:p>
            <a:endParaRPr lang="en-ZA" dirty="0"/>
          </a:p>
        </p:txBody>
      </p:sp>
      <p:sp>
        <p:nvSpPr>
          <p:cNvPr id="4" name="Rectangle 3">
            <a:extLst>
              <a:ext uri="{FF2B5EF4-FFF2-40B4-BE49-F238E27FC236}">
                <a16:creationId xmlns:a16="http://schemas.microsoft.com/office/drawing/2014/main" id="{4A8E9150-3CDE-4AA4-A6E9-2C566EAA0AC3}"/>
              </a:ext>
            </a:extLst>
          </p:cNvPr>
          <p:cNvSpPr/>
          <p:nvPr/>
        </p:nvSpPr>
        <p:spPr>
          <a:xfrm>
            <a:off x="609600" y="1143000"/>
            <a:ext cx="11312672" cy="3570208"/>
          </a:xfrm>
          <a:prstGeom prst="rect">
            <a:avLst/>
          </a:prstGeom>
        </p:spPr>
        <p:txBody>
          <a:bodyPr wrap="square">
            <a:spAutoFit/>
          </a:bodyPr>
          <a:lstStyle/>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Displaying professionalism despite being affected directly or indirectly.</a:t>
            </a:r>
            <a:endParaRPr lang="en-ZA"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ZA" sz="2000" dirty="0">
                <a:latin typeface="Times New Roman" panose="02020603050405020304" pitchFamily="18" charset="0"/>
                <a:cs typeface="Times New Roman" panose="02020603050405020304" pitchFamily="18" charset="0"/>
              </a:rPr>
              <a:t>Flooding in Durban KwaZulu-Natal resulted in the loss of loved ones, friends, and community members, triggering grief and mourning among affected therapists. </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additional stress of managing caregiving responsibilities during and after a flood impacted their mental well-being.</a:t>
            </a:r>
          </a:p>
          <a:p>
            <a:pPr marL="457200" indent="-457200">
              <a:buFont typeface="Arial" panose="020B0604020202020204" pitchFamily="34" charset="0"/>
              <a:buChar char="•"/>
            </a:pPr>
            <a:r>
              <a:rPr lang="en-ZA" sz="2000" dirty="0">
                <a:latin typeface="Times New Roman" panose="02020603050405020304" pitchFamily="18" charset="0"/>
                <a:cs typeface="Times New Roman" panose="02020603050405020304" pitchFamily="18" charset="0"/>
              </a:rPr>
              <a:t>Moreover, therapists struggled to confront their distresses during floods and COVID-19 as they had to nurture their loved ones. </a:t>
            </a:r>
          </a:p>
          <a:p>
            <a:pPr marL="457200" indent="-457200">
              <a:buFont typeface="Arial" panose="020B0604020202020204" pitchFamily="34" charset="0"/>
              <a:buChar char="•"/>
            </a:pPr>
            <a:r>
              <a:rPr lang="en-ZA" sz="2000" dirty="0">
                <a:latin typeface="Times New Roman" panose="02020603050405020304" pitchFamily="18" charset="0"/>
                <a:cs typeface="Times New Roman" panose="02020603050405020304" pitchFamily="18" charset="0"/>
              </a:rPr>
              <a:t>Their nurturing did not end within their households, but they experienced the pressure of providing primary counselling and debriefing for the victims. </a:t>
            </a:r>
          </a:p>
          <a:p>
            <a:pPr marL="457200" indent="-457200">
              <a:buFont typeface="Arial" panose="020B0604020202020204" pitchFamily="34" charset="0"/>
              <a:buChar char="•"/>
            </a:pPr>
            <a:endParaRPr lang="en-ZA" sz="2800" dirty="0"/>
          </a:p>
          <a:p>
            <a:endParaRPr lang="en-ZA" dirty="0"/>
          </a:p>
        </p:txBody>
      </p:sp>
    </p:spTree>
    <p:extLst>
      <p:ext uri="{BB962C8B-B14F-4D97-AF65-F5344CB8AC3E}">
        <p14:creationId xmlns:p14="http://schemas.microsoft.com/office/powerpoint/2010/main" val="593825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7C45-8693-4F33-A655-D1164FC8C4BB}"/>
              </a:ext>
            </a:extLst>
          </p:cNvPr>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FINDINGS AND DISCUSSIONS…</a:t>
            </a:r>
          </a:p>
        </p:txBody>
      </p:sp>
      <p:sp>
        <p:nvSpPr>
          <p:cNvPr id="4" name="Content Placeholder 3">
            <a:extLst>
              <a:ext uri="{FF2B5EF4-FFF2-40B4-BE49-F238E27FC236}">
                <a16:creationId xmlns:a16="http://schemas.microsoft.com/office/drawing/2014/main" id="{97AC92FC-ADDF-42B5-AC35-7D1AD1E3D5A8}"/>
              </a:ext>
            </a:extLst>
          </p:cNvPr>
          <p:cNvSpPr>
            <a:spLocks noGrp="1"/>
          </p:cNvSpPr>
          <p:nvPr>
            <p:ph sz="half" idx="2"/>
          </p:nvPr>
        </p:nvSpPr>
        <p:spPr>
          <a:xfrm>
            <a:off x="204248" y="1417638"/>
            <a:ext cx="7224074" cy="4353634"/>
          </a:xfrm>
        </p:spPr>
        <p:txBody>
          <a:bodyPr/>
          <a:lstStyle/>
          <a:p>
            <a:r>
              <a:rPr lang="en-ZA" sz="2000" dirty="0">
                <a:latin typeface="Times New Roman" panose="02020603050405020304" pitchFamily="18" charset="0"/>
                <a:cs typeface="Times New Roman" panose="02020603050405020304" pitchFamily="18" charset="0"/>
              </a:rPr>
              <a:t>The MA’AT Institute therapists had challenges in reaching their service users due to network issues since we provide counselling through teletherapy.</a:t>
            </a:r>
          </a:p>
          <a:p>
            <a:endParaRPr lang="en-US" sz="2000" dirty="0">
              <a:latin typeface="Times New Roman" panose="02020603050405020304" pitchFamily="18" charset="0"/>
              <a:cs typeface="Times New Roman" panose="02020603050405020304" pitchFamily="18" charset="0"/>
            </a:endParaRPr>
          </a:p>
          <a:p>
            <a:r>
              <a:rPr lang="en-ZA" sz="2000" dirty="0">
                <a:latin typeface="Times New Roman" panose="02020603050405020304" pitchFamily="18" charset="0"/>
                <a:cs typeface="Times New Roman" panose="02020603050405020304" pitchFamily="18" charset="0"/>
              </a:rPr>
              <a:t>MA’AT therapist finds it difficult to communicate with the service users, as the service users preferred face to face counselling instead of teletherapy ,which limited their ability to express their experiences or report the cases. </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1CD88FC-ED7F-41E3-B724-860E62F7DD41}"/>
              </a:ext>
            </a:extLst>
          </p:cNvPr>
          <p:cNvPicPr>
            <a:picLocks noChangeAspect="1"/>
          </p:cNvPicPr>
          <p:nvPr/>
        </p:nvPicPr>
        <p:blipFill>
          <a:blip r:embed="rId3"/>
          <a:stretch>
            <a:fillRect/>
          </a:stretch>
        </p:blipFill>
        <p:spPr>
          <a:xfrm>
            <a:off x="7919832" y="1508288"/>
            <a:ext cx="4159045" cy="3930978"/>
          </a:xfrm>
          <a:prstGeom prst="rect">
            <a:avLst/>
          </a:prstGeom>
        </p:spPr>
      </p:pic>
    </p:spTree>
    <p:extLst>
      <p:ext uri="{BB962C8B-B14F-4D97-AF65-F5344CB8AC3E}">
        <p14:creationId xmlns:p14="http://schemas.microsoft.com/office/powerpoint/2010/main" val="366701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388-9795-49C9-BC1D-9A79D041B07E}"/>
              </a:ext>
            </a:extLst>
          </p:cNvPr>
          <p:cNvSpPr>
            <a:spLocks noGrp="1"/>
          </p:cNvSpPr>
          <p:nvPr>
            <p:ph type="title"/>
          </p:nvPr>
        </p:nvSpPr>
        <p:spPr>
          <a:xfrm>
            <a:off x="361367" y="879215"/>
            <a:ext cx="10972800" cy="1143000"/>
          </a:xfrm>
        </p:spPr>
        <p:txBody>
          <a:bodyPr/>
          <a:lstStyle/>
          <a:p>
            <a:r>
              <a:rPr lang="en-US" sz="4000" b="1" dirty="0">
                <a:solidFill>
                  <a:srgbClr val="C00000"/>
                </a:solidFill>
                <a:latin typeface="Times New Roman" panose="02020603050405020304" pitchFamily="18" charset="0"/>
                <a:cs typeface="Times New Roman" panose="02020603050405020304" pitchFamily="18" charset="0"/>
              </a:rPr>
              <a:t>FINDINGS AND DISCUSSIONS…</a:t>
            </a:r>
          </a:p>
        </p:txBody>
      </p:sp>
      <p:sp>
        <p:nvSpPr>
          <p:cNvPr id="4" name="Content Placeholder 3">
            <a:extLst>
              <a:ext uri="{FF2B5EF4-FFF2-40B4-BE49-F238E27FC236}">
                <a16:creationId xmlns:a16="http://schemas.microsoft.com/office/drawing/2014/main" id="{F5C82F50-7264-4B1B-ADBF-546CCDA6D9E1}"/>
              </a:ext>
            </a:extLst>
          </p:cNvPr>
          <p:cNvSpPr>
            <a:spLocks noGrp="1"/>
          </p:cNvSpPr>
          <p:nvPr>
            <p:ph sz="half" idx="2"/>
          </p:nvPr>
        </p:nvSpPr>
        <p:spPr>
          <a:xfrm>
            <a:off x="609600" y="2174874"/>
            <a:ext cx="5583768" cy="4178791"/>
          </a:xfrm>
        </p:spPr>
        <p:txBody>
          <a:bodyPr/>
          <a:lstStyle/>
          <a:p>
            <a:pPr marL="0" indent="0">
              <a:buNone/>
            </a:pPr>
            <a:endParaRPr lang="en-US" dirty="0"/>
          </a:p>
          <a:p>
            <a:endParaRPr lang="en-US" dirty="0"/>
          </a:p>
        </p:txBody>
      </p:sp>
      <p:sp>
        <p:nvSpPr>
          <p:cNvPr id="11" name="Text Placeholder 10">
            <a:extLst>
              <a:ext uri="{FF2B5EF4-FFF2-40B4-BE49-F238E27FC236}">
                <a16:creationId xmlns:a16="http://schemas.microsoft.com/office/drawing/2014/main" id="{188C826E-DC99-4437-81EB-89F2761248DB}"/>
              </a:ext>
            </a:extLst>
          </p:cNvPr>
          <p:cNvSpPr>
            <a:spLocks noGrp="1"/>
          </p:cNvSpPr>
          <p:nvPr>
            <p:ph type="body" idx="1"/>
          </p:nvPr>
        </p:nvSpPr>
        <p:spPr>
          <a:xfrm>
            <a:off x="609600" y="5344361"/>
            <a:ext cx="10476334" cy="1451727"/>
          </a:xfrm>
        </p:spPr>
        <p:txBody>
          <a:bodyPr/>
          <a:lstStyle/>
          <a:p>
            <a:endParaRPr lang="en-ZA" dirty="0"/>
          </a:p>
          <a:p>
            <a:pPr marL="342900" indent="-342900" algn="just">
              <a:lnSpc>
                <a:spcPct val="150000"/>
              </a:lnSpc>
              <a:buFont typeface="Arial" panose="020B0604020202020204" pitchFamily="34" charset="0"/>
              <a:buChar char="•"/>
            </a:pPr>
            <a:r>
              <a:rPr lang="en-ZA" sz="2000" b="0" dirty="0">
                <a:latin typeface="Times New Roman" panose="02020603050405020304" pitchFamily="18" charset="0"/>
                <a:cs typeface="Times New Roman" panose="02020603050405020304" pitchFamily="18" charset="0"/>
              </a:rPr>
              <a:t>The therapists worked from home to provide psychosocial support</a:t>
            </a:r>
          </a:p>
          <a:p>
            <a:pPr marL="342900" indent="-342900" algn="just">
              <a:lnSpc>
                <a:spcPct val="150000"/>
              </a:lnSpc>
              <a:buFont typeface="Arial" panose="020B0604020202020204" pitchFamily="34" charset="0"/>
              <a:buChar char="•"/>
            </a:pPr>
            <a:r>
              <a:rPr lang="en-ZA" sz="2000" b="0" dirty="0">
                <a:latin typeface="Times New Roman" panose="02020603050405020304" pitchFamily="18" charset="0"/>
                <a:cs typeface="Times New Roman" panose="02020603050405020304" pitchFamily="18" charset="0"/>
              </a:rPr>
              <a:t> Service user’s expectations and challenges</a:t>
            </a:r>
          </a:p>
          <a:p>
            <a:pPr marL="342900" indent="-342900" algn="just">
              <a:lnSpc>
                <a:spcPct val="150000"/>
              </a:lnSpc>
              <a:buFont typeface="Arial" panose="020B0604020202020204" pitchFamily="34" charset="0"/>
              <a:buChar char="•"/>
            </a:pPr>
            <a:r>
              <a:rPr lang="en-ZA" sz="2000" b="0" dirty="0">
                <a:latin typeface="Times New Roman" panose="02020603050405020304" pitchFamily="18" charset="0"/>
                <a:cs typeface="Times New Roman" panose="02020603050405020304" pitchFamily="18" charset="0"/>
              </a:rPr>
              <a:t>Intervention strategies used during COVID-19/ Flood disasters</a:t>
            </a:r>
          </a:p>
          <a:p>
            <a:pPr marL="342900" indent="-342900" algn="just">
              <a:lnSpc>
                <a:spcPct val="150000"/>
              </a:lnSpc>
              <a:buFont typeface="Arial" panose="020B0604020202020204" pitchFamily="34" charset="0"/>
              <a:buChar char="•"/>
            </a:pPr>
            <a:r>
              <a:rPr lang="en-ZA" sz="2000" b="0" dirty="0">
                <a:latin typeface="Times New Roman" panose="02020603050405020304" pitchFamily="18" charset="0"/>
                <a:cs typeface="Times New Roman" panose="02020603050405020304" pitchFamily="18" charset="0"/>
              </a:rPr>
              <a:t>Adhere to COVID-19 protocols</a:t>
            </a:r>
          </a:p>
          <a:p>
            <a:pPr marL="342900" indent="-342900" algn="just">
              <a:lnSpc>
                <a:spcPct val="150000"/>
              </a:lnSpc>
              <a:buFont typeface="Arial" panose="020B0604020202020204" pitchFamily="34" charset="0"/>
              <a:buChar char="•"/>
            </a:pPr>
            <a:r>
              <a:rPr lang="en-ZA" sz="2000" b="0" dirty="0">
                <a:latin typeface="Times New Roman" panose="02020603050405020304" pitchFamily="18" charset="0"/>
                <a:cs typeface="Times New Roman" panose="02020603050405020304" pitchFamily="18" charset="0"/>
              </a:rPr>
              <a:t>Ubuntu as a guiding principle</a:t>
            </a:r>
          </a:p>
          <a:p>
            <a:pPr marL="342900" indent="-342900" algn="just">
              <a:lnSpc>
                <a:spcPct val="150000"/>
              </a:lnSpc>
              <a:buFont typeface="Arial" panose="020B0604020202020204" pitchFamily="34" charset="0"/>
              <a:buChar char="•"/>
            </a:pPr>
            <a:r>
              <a:rPr lang="en-ZA" sz="2000" b="0" dirty="0">
                <a:latin typeface="Times New Roman" panose="02020603050405020304" pitchFamily="18" charset="0"/>
                <a:cs typeface="Times New Roman" panose="02020603050405020304" pitchFamily="18" charset="0"/>
              </a:rPr>
              <a:t>Internalisation of African cantered paradigm.</a:t>
            </a:r>
          </a:p>
          <a:p>
            <a:pPr marL="342900" indent="-342900" algn="just">
              <a:lnSpc>
                <a:spcPct val="150000"/>
              </a:lnSpc>
              <a:buFont typeface="Arial" panose="020B0604020202020204" pitchFamily="34" charset="0"/>
              <a:buChar char="•"/>
            </a:pPr>
            <a:endParaRPr lang="en-ZA" b="0" dirty="0"/>
          </a:p>
          <a:p>
            <a:pPr marL="342900" indent="-342900" algn="just">
              <a:lnSpc>
                <a:spcPct val="150000"/>
              </a:lnSpc>
              <a:buFont typeface="Arial" panose="020B0604020202020204" pitchFamily="34" charset="0"/>
              <a:buChar char="•"/>
            </a:pPr>
            <a:endParaRPr lang="en-ZA" b="0" dirty="0"/>
          </a:p>
        </p:txBody>
      </p:sp>
    </p:spTree>
    <p:extLst>
      <p:ext uri="{BB962C8B-B14F-4D97-AF65-F5344CB8AC3E}">
        <p14:creationId xmlns:p14="http://schemas.microsoft.com/office/powerpoint/2010/main" val="288035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E33B-8905-490A-8816-A6E05283F959}"/>
              </a:ext>
            </a:extLst>
          </p:cNvPr>
          <p:cNvSpPr>
            <a:spLocks noGrp="1"/>
          </p:cNvSpPr>
          <p:nvPr>
            <p:ph type="title"/>
          </p:nvPr>
        </p:nvSpPr>
        <p:spPr/>
        <p:txBody>
          <a:bodyPr/>
          <a:lstStyle/>
          <a:p>
            <a:r>
              <a:rPr lang="en-US" sz="3200" dirty="0">
                <a:solidFill>
                  <a:srgbClr val="C00000"/>
                </a:solidFill>
                <a:latin typeface="Times New Roman" panose="02020603050405020304" pitchFamily="18" charset="0"/>
                <a:cs typeface="Times New Roman" panose="02020603050405020304" pitchFamily="18" charset="0"/>
              </a:rPr>
              <a:t>FINDINGS AND DISCUSSIONS</a:t>
            </a:r>
            <a:endParaRPr lang="en-ZA" sz="3200" dirty="0"/>
          </a:p>
        </p:txBody>
      </p:sp>
      <p:sp>
        <p:nvSpPr>
          <p:cNvPr id="4" name="Text Placeholder 3">
            <a:extLst>
              <a:ext uri="{FF2B5EF4-FFF2-40B4-BE49-F238E27FC236}">
                <a16:creationId xmlns:a16="http://schemas.microsoft.com/office/drawing/2014/main" id="{0E8E0A11-4963-498D-905E-7CC3471CA4EE}"/>
              </a:ext>
            </a:extLst>
          </p:cNvPr>
          <p:cNvSpPr>
            <a:spLocks noGrp="1"/>
          </p:cNvSpPr>
          <p:nvPr>
            <p:ph type="body" sz="half" idx="2"/>
          </p:nvPr>
        </p:nvSpPr>
        <p:spPr/>
        <p:txBody>
          <a:bodyPr/>
          <a:lstStyle/>
          <a:p>
            <a:pPr lvl="0" algn="just">
              <a:lnSpc>
                <a:spcPct val="150000"/>
              </a:lnSpc>
            </a:pPr>
            <a:r>
              <a:rPr lang="en-GB" sz="2000" dirty="0">
                <a:solidFill>
                  <a:srgbClr val="000000"/>
                </a:solidFill>
                <a:latin typeface="Times New Roman" panose="02020603050405020304" pitchFamily="18" charset="0"/>
                <a:ea typeface="Times New Roman" panose="02020603050405020304" pitchFamily="18" charset="0"/>
              </a:rPr>
              <a:t>The impact of COVID`19 and flood disasters on the therapists: </a:t>
            </a:r>
          </a:p>
          <a:p>
            <a:pPr marL="285750" indent="-285750" algn="just">
              <a:lnSpc>
                <a:spcPct val="150000"/>
              </a:lnSpc>
              <a:buFont typeface="Arial" panose="020B0604020202020204" pitchFamily="34" charset="0"/>
              <a:buChar char="•"/>
            </a:pPr>
            <a:r>
              <a:rPr lang="en-GB" sz="2000" dirty="0">
                <a:solidFill>
                  <a:srgbClr val="000000"/>
                </a:solidFill>
                <a:latin typeface="Times New Roman" panose="02020603050405020304" pitchFamily="18" charset="0"/>
                <a:ea typeface="Times New Roman" panose="02020603050405020304" pitchFamily="18" charset="0"/>
              </a:rPr>
              <a:t>Mental health and wellbeing </a:t>
            </a:r>
          </a:p>
          <a:p>
            <a:pPr marL="285750" indent="-285750" algn="just">
              <a:lnSpc>
                <a:spcPct val="150000"/>
              </a:lnSpc>
              <a:buFont typeface="Arial" panose="020B0604020202020204" pitchFamily="34" charset="0"/>
              <a:buChar char="•"/>
            </a:pPr>
            <a:r>
              <a:rPr lang="en-GB" sz="2000" dirty="0">
                <a:solidFill>
                  <a:srgbClr val="000000"/>
                </a:solidFill>
                <a:latin typeface="Times New Roman" panose="02020603050405020304" pitchFamily="18" charset="0"/>
                <a:ea typeface="Times New Roman" panose="02020603050405020304" pitchFamily="18" charset="0"/>
              </a:rPr>
              <a:t>Work/life boundaries</a:t>
            </a:r>
          </a:p>
          <a:p>
            <a:pPr marL="285750" indent="-285750" algn="just">
              <a:lnSpc>
                <a:spcPct val="150000"/>
              </a:lnSpc>
              <a:buFont typeface="Arial" panose="020B0604020202020204" pitchFamily="34" charset="0"/>
              <a:buChar char="•"/>
            </a:pPr>
            <a:r>
              <a:rPr lang="en-GB" sz="2000" dirty="0">
                <a:solidFill>
                  <a:srgbClr val="000000"/>
                </a:solidFill>
                <a:latin typeface="Times New Roman" panose="02020603050405020304" pitchFamily="18" charset="0"/>
                <a:ea typeface="Times New Roman" panose="02020603050405020304" pitchFamily="18" charset="0"/>
              </a:rPr>
              <a:t>Connectivity issues </a:t>
            </a:r>
          </a:p>
          <a:p>
            <a:pPr marL="285750" indent="-285750" algn="just">
              <a:lnSpc>
                <a:spcPct val="150000"/>
              </a:lnSpc>
              <a:buFont typeface="Arial" panose="020B0604020202020204" pitchFamily="34" charset="0"/>
              <a:buChar char="•"/>
            </a:pPr>
            <a:r>
              <a:rPr lang="en-GB" sz="2000" dirty="0">
                <a:solidFill>
                  <a:srgbClr val="000000"/>
                </a:solidFill>
                <a:latin typeface="Times New Roman" panose="02020603050405020304" pitchFamily="18" charset="0"/>
                <a:ea typeface="Times New Roman" panose="02020603050405020304" pitchFamily="18" charset="0"/>
              </a:rPr>
              <a:t>Teletherapy, which was a new interventions</a:t>
            </a:r>
            <a:endParaRPr lang="en-ZA" sz="2000" dirty="0"/>
          </a:p>
        </p:txBody>
      </p:sp>
      <p:pic>
        <p:nvPicPr>
          <p:cNvPr id="5" name="Content Placeholder 4">
            <a:extLst>
              <a:ext uri="{FF2B5EF4-FFF2-40B4-BE49-F238E27FC236}">
                <a16:creationId xmlns:a16="http://schemas.microsoft.com/office/drawing/2014/main" id="{20F1FF95-407E-444D-BFAE-34980D5202B8}"/>
              </a:ext>
            </a:extLst>
          </p:cNvPr>
          <p:cNvPicPr>
            <a:picLocks noGrp="1" noChangeAspect="1"/>
          </p:cNvPicPr>
          <p:nvPr>
            <p:ph idx="1"/>
          </p:nvPr>
        </p:nvPicPr>
        <p:blipFill>
          <a:blip r:embed="rId2"/>
          <a:stretch>
            <a:fillRect/>
          </a:stretch>
        </p:blipFill>
        <p:spPr>
          <a:xfrm>
            <a:off x="5236331" y="273051"/>
            <a:ext cx="6610229" cy="5393792"/>
          </a:xfrm>
          <a:prstGeom prst="rect">
            <a:avLst/>
          </a:prstGeom>
        </p:spPr>
      </p:pic>
    </p:spTree>
    <p:extLst>
      <p:ext uri="{BB962C8B-B14F-4D97-AF65-F5344CB8AC3E}">
        <p14:creationId xmlns:p14="http://schemas.microsoft.com/office/powerpoint/2010/main" val="4071996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76B7-414B-4D98-84F0-158649BE71D8}"/>
              </a:ext>
            </a:extLst>
          </p:cNvPr>
          <p:cNvSpPr>
            <a:spLocks noGrp="1"/>
          </p:cNvSpPr>
          <p:nvPr>
            <p:ph type="title"/>
          </p:nvPr>
        </p:nvSpPr>
        <p:spPr>
          <a:xfrm>
            <a:off x="1" y="0"/>
            <a:ext cx="12192000" cy="1417638"/>
          </a:xfrm>
        </p:spPr>
        <p:txBody>
          <a:bodyPr/>
          <a:lstStyle/>
          <a:p>
            <a:r>
              <a:rPr lang="en-US" b="1" dirty="0">
                <a:solidFill>
                  <a:srgbClr val="C00000"/>
                </a:solidFill>
                <a:latin typeface="Times New Roman" panose="02020603050405020304" pitchFamily="18" charset="0"/>
                <a:cs typeface="Times New Roman" panose="02020603050405020304" pitchFamily="18" charset="0"/>
              </a:rPr>
              <a:t>FINDINGS AND DISCUSSIONS…</a:t>
            </a:r>
          </a:p>
        </p:txBody>
      </p:sp>
      <p:sp>
        <p:nvSpPr>
          <p:cNvPr id="3" name="Content Placeholder 2">
            <a:extLst>
              <a:ext uri="{FF2B5EF4-FFF2-40B4-BE49-F238E27FC236}">
                <a16:creationId xmlns:a16="http://schemas.microsoft.com/office/drawing/2014/main" id="{F77B5BCC-C502-4DAA-8D13-067CECFC61B4}"/>
              </a:ext>
            </a:extLst>
          </p:cNvPr>
          <p:cNvSpPr>
            <a:spLocks noGrp="1"/>
          </p:cNvSpPr>
          <p:nvPr>
            <p:ph idx="1"/>
          </p:nvPr>
        </p:nvSpPr>
        <p:spPr>
          <a:xfrm>
            <a:off x="0" y="1417638"/>
            <a:ext cx="12100264" cy="4912141"/>
          </a:xfrm>
        </p:spPr>
        <p:txBody>
          <a:bodyPr/>
          <a:lstStyle/>
          <a:p>
            <a:pPr marL="0" indent="0">
              <a:buNone/>
            </a:pP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endParaRPr lang="en-US" dirty="0"/>
          </a:p>
          <a:p>
            <a:endParaRPr lang="en-US" dirty="0"/>
          </a:p>
        </p:txBody>
      </p:sp>
      <p:sp>
        <p:nvSpPr>
          <p:cNvPr id="4" name="Rectangle 3">
            <a:extLst>
              <a:ext uri="{FF2B5EF4-FFF2-40B4-BE49-F238E27FC236}">
                <a16:creationId xmlns:a16="http://schemas.microsoft.com/office/drawing/2014/main" id="{1BFC72CD-3FAD-4389-B9FD-3A0A78A9D458}"/>
              </a:ext>
            </a:extLst>
          </p:cNvPr>
          <p:cNvSpPr/>
          <p:nvPr/>
        </p:nvSpPr>
        <p:spPr>
          <a:xfrm>
            <a:off x="604911" y="1417637"/>
            <a:ext cx="11141612" cy="6475812"/>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en-ZA" sz="2000" dirty="0">
                <a:latin typeface="Times New Roman" panose="02020603050405020304" pitchFamily="18" charset="0"/>
                <a:cs typeface="Times New Roman" panose="02020603050405020304" pitchFamily="18" charset="0"/>
              </a:rPr>
              <a:t>Services were guided by the 4 MA’AT principles, which are Harmony, Justice, Order, and Balance assisted in the provision of coherent and principled interventions</a:t>
            </a:r>
          </a:p>
          <a:p>
            <a:pPr marL="457200" indent="-457200" algn="just">
              <a:lnSpc>
                <a:spcPct val="150000"/>
              </a:lnSpc>
              <a:buFont typeface="Arial" panose="020B0604020202020204" pitchFamily="34" charset="0"/>
              <a:buChar char="•"/>
            </a:pPr>
            <a:r>
              <a:rPr lang="en-ZA" sz="2000" dirty="0">
                <a:latin typeface="Times New Roman" panose="02020603050405020304" pitchFamily="18" charset="0"/>
                <a:cs typeface="Times New Roman" panose="02020603050405020304" pitchFamily="18" charset="0"/>
              </a:rPr>
              <a:t>Ubuntu, as a foundation of basic values that manifest in how African people think and behave towards each other and everyone else they encounter, allowed therapists to maintain a critical discourse as they dealt with diverse communities (</a:t>
            </a:r>
            <a:r>
              <a:rPr lang="en-ZA" sz="2000" dirty="0" err="1">
                <a:latin typeface="Times New Roman" panose="02020603050405020304" pitchFamily="18" charset="0"/>
                <a:cs typeface="Times New Roman" panose="02020603050405020304" pitchFamily="18" charset="0"/>
              </a:rPr>
              <a:t>Sulamoya</a:t>
            </a:r>
            <a:r>
              <a:rPr lang="en-ZA" sz="2000" dirty="0">
                <a:latin typeface="Times New Roman" panose="02020603050405020304" pitchFamily="18" charset="0"/>
                <a:cs typeface="Times New Roman" panose="02020603050405020304" pitchFamily="18" charset="0"/>
              </a:rPr>
              <a:t>, 2010) </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Afrocentric thought challenged therapists to recognize and attend to people’s suffering in an inclusive and culturally sensitive manner (Zapata, 2021).</a:t>
            </a:r>
          </a:p>
          <a:p>
            <a:pPr algn="just">
              <a:lnSpc>
                <a:spcPct val="150000"/>
              </a:lnSpc>
            </a:pPr>
            <a:endParaRPr lang="en-ZA" sz="2800" dirty="0"/>
          </a:p>
          <a:p>
            <a:pPr marL="457200" indent="-457200" algn="just">
              <a:lnSpc>
                <a:spcPct val="150000"/>
              </a:lnSpc>
              <a:buFont typeface="Arial" panose="020B0604020202020204" pitchFamily="34" charset="0"/>
              <a:buChar char="•"/>
            </a:pPr>
            <a:endParaRPr lang="en-US" sz="2800" dirty="0"/>
          </a:p>
          <a:p>
            <a:pPr marL="457200" indent="-457200" algn="just">
              <a:lnSpc>
                <a:spcPct val="150000"/>
              </a:lnSpc>
              <a:buFont typeface="Arial" panose="020B0604020202020204" pitchFamily="34" charset="0"/>
              <a:buChar char="•"/>
            </a:pPr>
            <a:endParaRPr lang="en-US" sz="2800" dirty="0"/>
          </a:p>
          <a:p>
            <a:pPr marL="457200" indent="-457200" algn="just">
              <a:lnSpc>
                <a:spcPct val="150000"/>
              </a:lnSpc>
              <a:buFont typeface="Arial" panose="020B0604020202020204" pitchFamily="34" charset="0"/>
              <a:buChar char="•"/>
            </a:pPr>
            <a:endParaRPr lang="en-US" sz="2800" dirty="0"/>
          </a:p>
          <a:p>
            <a:pPr marL="457200" indent="-457200" algn="just">
              <a:lnSpc>
                <a:spcPct val="150000"/>
              </a:lnSpc>
              <a:buFont typeface="Arial" panose="020B0604020202020204" pitchFamily="34" charset="0"/>
              <a:buChar char="•"/>
            </a:pPr>
            <a:endParaRPr lang="en-ZA" sz="2800" dirty="0"/>
          </a:p>
        </p:txBody>
      </p:sp>
    </p:spTree>
    <p:extLst>
      <p:ext uri="{BB962C8B-B14F-4D97-AF65-F5344CB8AC3E}">
        <p14:creationId xmlns:p14="http://schemas.microsoft.com/office/powerpoint/2010/main" val="2938396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76B7-414B-4D98-84F0-158649BE71D8}"/>
              </a:ext>
            </a:extLst>
          </p:cNvPr>
          <p:cNvSpPr>
            <a:spLocks noGrp="1"/>
          </p:cNvSpPr>
          <p:nvPr>
            <p:ph type="title"/>
          </p:nvPr>
        </p:nvSpPr>
        <p:spPr>
          <a:xfrm>
            <a:off x="1" y="0"/>
            <a:ext cx="12192000" cy="1417638"/>
          </a:xfrm>
        </p:spPr>
        <p:txBody>
          <a:bodyPr/>
          <a:lstStyle/>
          <a:p>
            <a:r>
              <a:rPr lang="en-US" b="1" dirty="0">
                <a:solidFill>
                  <a:srgbClr val="C00000"/>
                </a:solidFill>
                <a:latin typeface="Times New Roman" panose="02020603050405020304" pitchFamily="18" charset="0"/>
                <a:cs typeface="Times New Roman" panose="02020603050405020304" pitchFamily="18" charset="0"/>
              </a:rPr>
              <a:t>RECOMMENDATIONS</a:t>
            </a:r>
          </a:p>
        </p:txBody>
      </p:sp>
      <p:sp>
        <p:nvSpPr>
          <p:cNvPr id="3" name="Content Placeholder 2">
            <a:extLst>
              <a:ext uri="{FF2B5EF4-FFF2-40B4-BE49-F238E27FC236}">
                <a16:creationId xmlns:a16="http://schemas.microsoft.com/office/drawing/2014/main" id="{F77B5BCC-C502-4DAA-8D13-067CECFC61B4}"/>
              </a:ext>
            </a:extLst>
          </p:cNvPr>
          <p:cNvSpPr>
            <a:spLocks noGrp="1"/>
          </p:cNvSpPr>
          <p:nvPr>
            <p:ph idx="1"/>
          </p:nvPr>
        </p:nvSpPr>
        <p:spPr>
          <a:xfrm>
            <a:off x="0" y="1417638"/>
            <a:ext cx="12100264" cy="4912141"/>
          </a:xfrm>
        </p:spPr>
        <p:txBody>
          <a:bodyPr/>
          <a:lstStyle/>
          <a:p>
            <a:pPr marL="0" indent="0">
              <a:buNone/>
            </a:pP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endParaRPr lang="en-US" dirty="0"/>
          </a:p>
          <a:p>
            <a:pPr marL="0" indent="0">
              <a:buNone/>
            </a:pPr>
            <a:endParaRPr lang="en-US" dirty="0"/>
          </a:p>
        </p:txBody>
      </p:sp>
      <p:sp>
        <p:nvSpPr>
          <p:cNvPr id="4" name="Rectangle 3">
            <a:extLst>
              <a:ext uri="{FF2B5EF4-FFF2-40B4-BE49-F238E27FC236}">
                <a16:creationId xmlns:a16="http://schemas.microsoft.com/office/drawing/2014/main" id="{1BFC72CD-3FAD-4389-B9FD-3A0A78A9D458}"/>
              </a:ext>
            </a:extLst>
          </p:cNvPr>
          <p:cNvSpPr/>
          <p:nvPr/>
        </p:nvSpPr>
        <p:spPr>
          <a:xfrm>
            <a:off x="604911" y="1417637"/>
            <a:ext cx="11141612" cy="2597827"/>
          </a:xfrm>
          <a:prstGeom prst="rect">
            <a:avLst/>
          </a:prstGeom>
        </p:spPr>
        <p:txBody>
          <a:bodyPr wrap="square">
            <a:spAutoFit/>
          </a:bodyPr>
          <a:lstStyle/>
          <a:p>
            <a:pPr marL="457200" indent="-457200" algn="just">
              <a:lnSpc>
                <a:spcPct val="150000"/>
              </a:lnSpc>
              <a:buFont typeface="Arial" panose="020B0604020202020204" pitchFamily="34" charset="0"/>
              <a:buChar char="•"/>
            </a:pPr>
            <a:endParaRPr lang="en-US" sz="2800" dirty="0"/>
          </a:p>
          <a:p>
            <a:pPr marL="457200" indent="-457200" algn="just">
              <a:lnSpc>
                <a:spcPct val="150000"/>
              </a:lnSpc>
              <a:buFont typeface="Arial" panose="020B0604020202020204" pitchFamily="34" charset="0"/>
              <a:buChar char="•"/>
            </a:pPr>
            <a:endParaRPr lang="en-US" sz="2800" dirty="0"/>
          </a:p>
          <a:p>
            <a:pPr marL="457200" indent="-457200" algn="just">
              <a:lnSpc>
                <a:spcPct val="150000"/>
              </a:lnSpc>
              <a:buFont typeface="Arial" panose="020B0604020202020204" pitchFamily="34" charset="0"/>
              <a:buChar char="•"/>
            </a:pPr>
            <a:endParaRPr lang="en-US" sz="2800" dirty="0"/>
          </a:p>
          <a:p>
            <a:pPr marL="457200" indent="-457200" algn="just">
              <a:lnSpc>
                <a:spcPct val="150000"/>
              </a:lnSpc>
              <a:buFont typeface="Arial" panose="020B0604020202020204" pitchFamily="34" charset="0"/>
              <a:buChar char="•"/>
            </a:pPr>
            <a:endParaRPr lang="en-ZA" sz="2800" dirty="0"/>
          </a:p>
        </p:txBody>
      </p:sp>
      <p:sp>
        <p:nvSpPr>
          <p:cNvPr id="5" name="Rectangle 4">
            <a:extLst>
              <a:ext uri="{FF2B5EF4-FFF2-40B4-BE49-F238E27FC236}">
                <a16:creationId xmlns:a16="http://schemas.microsoft.com/office/drawing/2014/main" id="{CD59B2DB-4620-41BC-B340-46D059130E60}"/>
              </a:ext>
            </a:extLst>
          </p:cNvPr>
          <p:cNvSpPr/>
          <p:nvPr/>
        </p:nvSpPr>
        <p:spPr>
          <a:xfrm>
            <a:off x="348792" y="1582340"/>
            <a:ext cx="10982227" cy="4827284"/>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Equip the staff to be able to respond to  disasters;</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Providing debriefing for staff to ensure mental health;</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Both risks and resilience of the community and the therapists are fundamental in mental health provision  </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Being in fluid and dynamic situations such as the COVID-19 pandemic and floods is life-changing for young professionals, and higher education institutions should utilize such events to expose students and document the experiences</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Expand the project to have a national psychosocial impact</a:t>
            </a:r>
          </a:p>
          <a:p>
            <a:pPr marL="342900" indent="-3429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329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76B7-414B-4D98-84F0-158649BE71D8}"/>
              </a:ext>
            </a:extLst>
          </p:cNvPr>
          <p:cNvSpPr>
            <a:spLocks noGrp="1"/>
          </p:cNvSpPr>
          <p:nvPr>
            <p:ph type="title"/>
          </p:nvPr>
        </p:nvSpPr>
        <p:spPr>
          <a:xfrm>
            <a:off x="1253765" y="736592"/>
            <a:ext cx="9887848" cy="681046"/>
          </a:xfrm>
        </p:spPr>
        <p:txBody>
          <a:bodyPr/>
          <a:lstStyle/>
          <a:p>
            <a:r>
              <a:rPr lang="en-US" b="1" dirty="0">
                <a:solidFill>
                  <a:srgbClr val="C00000"/>
                </a:solidFill>
                <a:latin typeface="Times New Roman" panose="02020603050405020304" pitchFamily="18" charset="0"/>
                <a:cs typeface="Times New Roman" panose="02020603050405020304" pitchFamily="18" charset="0"/>
              </a:rPr>
              <a:t>SIYABONGA</a:t>
            </a:r>
          </a:p>
        </p:txBody>
      </p:sp>
      <p:sp>
        <p:nvSpPr>
          <p:cNvPr id="3" name="Content Placeholder 2">
            <a:extLst>
              <a:ext uri="{FF2B5EF4-FFF2-40B4-BE49-F238E27FC236}">
                <a16:creationId xmlns:a16="http://schemas.microsoft.com/office/drawing/2014/main" id="{F77B5BCC-C502-4DAA-8D13-067CECFC61B4}"/>
              </a:ext>
            </a:extLst>
          </p:cNvPr>
          <p:cNvSpPr>
            <a:spLocks noGrp="1"/>
          </p:cNvSpPr>
          <p:nvPr>
            <p:ph idx="1"/>
          </p:nvPr>
        </p:nvSpPr>
        <p:spPr>
          <a:xfrm>
            <a:off x="838261" y="1417637"/>
            <a:ext cx="10237509" cy="2417655"/>
          </a:xfrm>
        </p:spPr>
        <p:txBody>
          <a:bodyPr/>
          <a:lstStyle/>
          <a:p>
            <a:pPr marL="0" indent="0">
              <a:buNone/>
            </a:pPr>
            <a:r>
              <a:rPr lang="en-US" dirty="0">
                <a:latin typeface="Times New Roman" panose="02020603050405020304" pitchFamily="18" charset="0"/>
                <a:cs typeface="Times New Roman" panose="02020603050405020304" pitchFamily="18" charset="0"/>
              </a:rPr>
              <a:t> </a:t>
            </a:r>
          </a:p>
          <a:p>
            <a:pPr marL="0" indent="0" algn="ctr">
              <a:buNone/>
            </a:pPr>
            <a:r>
              <a:rPr lang="en-US" dirty="0">
                <a:latin typeface="Times New Roman" panose="02020603050405020304" pitchFamily="18" charset="0"/>
                <a:cs typeface="Times New Roman" panose="02020603050405020304" pitchFamily="18" charset="0"/>
              </a:rPr>
              <a:t>MA’AT Institute</a:t>
            </a:r>
          </a:p>
          <a:p>
            <a:pPr marL="0" indent="0" algn="ctr">
              <a:buNone/>
            </a:pPr>
            <a:r>
              <a:rPr lang="en-US" dirty="0">
                <a:latin typeface="Times New Roman" panose="02020603050405020304" pitchFamily="18" charset="0"/>
                <a:cs typeface="Times New Roman" panose="02020603050405020304" pitchFamily="18" charset="0"/>
              </a:rPr>
              <a:t> CALL -0800 8000 19 (toll free)</a:t>
            </a:r>
          </a:p>
          <a:p>
            <a:pPr marL="0" indent="0" algn="ctr">
              <a:buNone/>
            </a:pPr>
            <a:r>
              <a:rPr lang="en-US" dirty="0">
                <a:latin typeface="Times New Roman" panose="02020603050405020304" pitchFamily="18" charset="0"/>
                <a:cs typeface="Times New Roman" panose="02020603050405020304" pitchFamily="18" charset="0"/>
              </a:rPr>
              <a:t>WhatsApp - 060 548 9137</a:t>
            </a:r>
          </a:p>
          <a:p>
            <a:pPr marL="0" indent="0" algn="ctr">
              <a:buNone/>
            </a:pPr>
            <a:r>
              <a:rPr lang="en-US" dirty="0">
                <a:latin typeface="Times New Roman" panose="02020603050405020304" pitchFamily="18" charset="0"/>
                <a:cs typeface="Times New Roman" panose="02020603050405020304" pitchFamily="18" charset="0"/>
              </a:rPr>
              <a:t>EMAIL -Maat@ukzn.ac.za</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Working hours: 08:30 to 16:00 Monday to Friday</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BFC72CD-3FAD-4389-B9FD-3A0A78A9D458}"/>
              </a:ext>
            </a:extLst>
          </p:cNvPr>
          <p:cNvSpPr/>
          <p:nvPr/>
        </p:nvSpPr>
        <p:spPr>
          <a:xfrm>
            <a:off x="604911" y="1417637"/>
            <a:ext cx="11141612" cy="1305165"/>
          </a:xfrm>
          <a:prstGeom prst="rect">
            <a:avLst/>
          </a:prstGeom>
        </p:spPr>
        <p:txBody>
          <a:bodyPr wrap="square">
            <a:spAutoFit/>
          </a:bodyPr>
          <a:lstStyle/>
          <a:p>
            <a:pPr>
              <a:lnSpc>
                <a:spcPct val="150000"/>
              </a:lnSpc>
            </a:pPr>
            <a:endParaRPr lang="en-US" sz="2800" dirty="0"/>
          </a:p>
          <a:p>
            <a:pPr marL="457200" indent="-457200" algn="just">
              <a:lnSpc>
                <a:spcPct val="150000"/>
              </a:lnSpc>
              <a:buFont typeface="Arial" panose="020B0604020202020204" pitchFamily="34" charset="0"/>
              <a:buChar char="•"/>
            </a:pPr>
            <a:endParaRPr lang="en-ZA" sz="2800" dirty="0"/>
          </a:p>
        </p:txBody>
      </p:sp>
      <p:sp>
        <p:nvSpPr>
          <p:cNvPr id="5" name="Rectangle 4">
            <a:extLst>
              <a:ext uri="{FF2B5EF4-FFF2-40B4-BE49-F238E27FC236}">
                <a16:creationId xmlns:a16="http://schemas.microsoft.com/office/drawing/2014/main" id="{CD59B2DB-4620-41BC-B340-46D059130E60}"/>
              </a:ext>
            </a:extLst>
          </p:cNvPr>
          <p:cNvSpPr/>
          <p:nvPr/>
        </p:nvSpPr>
        <p:spPr>
          <a:xfrm>
            <a:off x="348792" y="1582340"/>
            <a:ext cx="10982227"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844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3D8A-6D58-4077-91B0-51AD3604B8ED}"/>
              </a:ext>
            </a:extLst>
          </p:cNvPr>
          <p:cNvSpPr>
            <a:spLocks noGrp="1"/>
          </p:cNvSpPr>
          <p:nvPr>
            <p:ph type="title"/>
          </p:nvPr>
        </p:nvSpPr>
        <p:spPr/>
        <p:txBody>
          <a:bodyPr/>
          <a:lstStyle/>
          <a:p>
            <a:r>
              <a:rPr lang="en-US" sz="3200" b="1" dirty="0">
                <a:solidFill>
                  <a:srgbClr val="C00000"/>
                </a:solidFill>
                <a:latin typeface="Times New Roman" panose="02020603050405020304" pitchFamily="18" charset="0"/>
                <a:cs typeface="Times New Roman" panose="02020603050405020304" pitchFamily="18" charset="0"/>
              </a:rPr>
              <a:t>OVERVIEW OF PRESENTATION</a:t>
            </a:r>
            <a:endParaRPr lang="en-ZA" sz="32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EF867C-3066-4D51-9611-AADCCA1E58D6}"/>
              </a:ext>
            </a:extLst>
          </p:cNvPr>
          <p:cNvSpPr>
            <a:spLocks noGrp="1"/>
          </p:cNvSpPr>
          <p:nvPr>
            <p:ph sz="half" idx="1"/>
          </p:nvPr>
        </p:nvSpPr>
        <p:spPr>
          <a:xfrm>
            <a:off x="206375" y="2020570"/>
            <a:ext cx="5991225" cy="4429151"/>
          </a:xfrm>
        </p:spPr>
        <p:txBody>
          <a:bodyPr/>
          <a:lstStyle/>
          <a:p>
            <a:r>
              <a:rPr lang="en-ZA" sz="2000" dirty="0">
                <a:latin typeface="Times New Roman" panose="02020603050405020304" pitchFamily="18" charset="0"/>
                <a:cs typeface="Times New Roman" panose="02020603050405020304" pitchFamily="18" charset="0"/>
              </a:rPr>
              <a:t>Introduction </a:t>
            </a:r>
          </a:p>
          <a:p>
            <a:r>
              <a:rPr lang="en-ZA" sz="2000" dirty="0">
                <a:latin typeface="Times New Roman" panose="02020603050405020304" pitchFamily="18" charset="0"/>
                <a:cs typeface="Times New Roman" panose="02020603050405020304" pitchFamily="18" charset="0"/>
              </a:rPr>
              <a:t>Background</a:t>
            </a:r>
          </a:p>
          <a:p>
            <a:r>
              <a:rPr lang="en-ZA" sz="2000" dirty="0">
                <a:latin typeface="Times New Roman" panose="02020603050405020304" pitchFamily="18" charset="0"/>
                <a:cs typeface="Times New Roman" panose="02020603050405020304" pitchFamily="18" charset="0"/>
              </a:rPr>
              <a:t>Methodology</a:t>
            </a:r>
          </a:p>
          <a:p>
            <a:r>
              <a:rPr lang="en-ZA" sz="2000" dirty="0">
                <a:latin typeface="Times New Roman" panose="02020603050405020304" pitchFamily="18" charset="0"/>
                <a:cs typeface="Times New Roman" panose="02020603050405020304" pitchFamily="18" charset="0"/>
              </a:rPr>
              <a:t>Findings and discussions</a:t>
            </a:r>
          </a:p>
          <a:p>
            <a:r>
              <a:rPr lang="en-ZA" sz="2000" dirty="0">
                <a:latin typeface="Times New Roman" panose="02020603050405020304" pitchFamily="18" charset="0"/>
                <a:cs typeface="Times New Roman" panose="02020603050405020304" pitchFamily="18" charset="0"/>
              </a:rPr>
              <a:t>Conclusion and recommendations</a:t>
            </a:r>
          </a:p>
          <a:p>
            <a:endParaRPr lang="en-ZA" dirty="0"/>
          </a:p>
        </p:txBody>
      </p:sp>
      <p:pic>
        <p:nvPicPr>
          <p:cNvPr id="6" name="Content Placeholder 5">
            <a:extLst>
              <a:ext uri="{FF2B5EF4-FFF2-40B4-BE49-F238E27FC236}">
                <a16:creationId xmlns:a16="http://schemas.microsoft.com/office/drawing/2014/main" id="{953316EA-1255-4E77-A602-A6BB3B00A1A2}"/>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56400" y="1310323"/>
            <a:ext cx="4907280" cy="4602479"/>
          </a:xfrm>
          <a:prstGeom prst="rect">
            <a:avLst/>
          </a:prstGeom>
        </p:spPr>
      </p:pic>
    </p:spTree>
    <p:extLst>
      <p:ext uri="{BB962C8B-B14F-4D97-AF65-F5344CB8AC3E}">
        <p14:creationId xmlns:p14="http://schemas.microsoft.com/office/powerpoint/2010/main" val="36298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4317-1155-4AA0-AAD1-4F49E6110365}"/>
              </a:ext>
            </a:extLst>
          </p:cNvPr>
          <p:cNvSpPr>
            <a:spLocks noGrp="1"/>
          </p:cNvSpPr>
          <p:nvPr>
            <p:ph type="title"/>
          </p:nvPr>
        </p:nvSpPr>
        <p:spPr/>
        <p:txBody>
          <a:bodyPr/>
          <a:lstStyle/>
          <a:p>
            <a:r>
              <a:rPr lang="en-US" sz="4000" b="1" dirty="0">
                <a:solidFill>
                  <a:srgbClr val="C00000"/>
                </a:solidFill>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FB6BF38B-E111-40C5-B465-ADB06CE7AEFE}"/>
              </a:ext>
            </a:extLst>
          </p:cNvPr>
          <p:cNvSpPr>
            <a:spLocks noGrp="1"/>
          </p:cNvSpPr>
          <p:nvPr>
            <p:ph idx="1"/>
          </p:nvPr>
        </p:nvSpPr>
        <p:spPr>
          <a:xfrm>
            <a:off x="0" y="1211414"/>
            <a:ext cx="12192000" cy="5113972"/>
          </a:xfrm>
        </p:spPr>
        <p:txBody>
          <a:bodyPr/>
          <a:lstStyle/>
          <a:p>
            <a:pPr marL="0" indent="0">
              <a:buNone/>
            </a:pPr>
            <a:endParaRPr lang="en-US" dirty="0">
              <a:latin typeface="Times New Roman" panose="02020603050405020304" pitchFamily="18" charset="0"/>
              <a:ea typeface="Calibri" panose="020F0502020204030204" pitchFamily="34" charset="0"/>
            </a:endParaRPr>
          </a:p>
          <a:p>
            <a:pPr marL="0" indent="0">
              <a:buNone/>
            </a:pPr>
            <a:endParaRPr lang="en-US" i="1" dirty="0"/>
          </a:p>
        </p:txBody>
      </p:sp>
      <p:sp>
        <p:nvSpPr>
          <p:cNvPr id="4" name="Rectangle 3">
            <a:extLst>
              <a:ext uri="{FF2B5EF4-FFF2-40B4-BE49-F238E27FC236}">
                <a16:creationId xmlns:a16="http://schemas.microsoft.com/office/drawing/2014/main" id="{15A37477-ECD9-4A7D-8CF5-3BC946EFFB40}"/>
              </a:ext>
            </a:extLst>
          </p:cNvPr>
          <p:cNvSpPr/>
          <p:nvPr/>
        </p:nvSpPr>
        <p:spPr>
          <a:xfrm>
            <a:off x="614289" y="1271855"/>
            <a:ext cx="10517945" cy="960262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ZA" sz="2000" dirty="0">
                <a:latin typeface="Times New Roman" panose="02020603050405020304" pitchFamily="18" charset="0"/>
                <a:ea typeface="Times New Roman" panose="02020603050405020304" pitchFamily="18" charset="0"/>
              </a:rPr>
              <a:t>KwaZulu-Natal experienced a global outbreak of the Coronavirus pandemic and the devastation of flood disasters.</a:t>
            </a:r>
          </a:p>
          <a:p>
            <a:pPr marL="285750" indent="-285750" algn="just">
              <a:lnSpc>
                <a:spcPct val="150000"/>
              </a:lnSpc>
              <a:buFont typeface="Arial" panose="020B0604020202020204" pitchFamily="34" charset="0"/>
              <a:buChar char="•"/>
            </a:pPr>
            <a:r>
              <a:rPr lang="en-ZA" sz="2000" dirty="0">
                <a:latin typeface="Times New Roman" panose="02020603050405020304" pitchFamily="18" charset="0"/>
                <a:ea typeface="Times New Roman" panose="02020603050405020304" pitchFamily="18" charset="0"/>
              </a:rPr>
              <a:t>During COVID-19, people lost their loved ones, jobs, and normal lives since they had to adhere to COVID-19 protocols (Alonso et al., 2021; </a:t>
            </a:r>
            <a:r>
              <a:rPr lang="en-ZA" sz="2000" dirty="0" err="1">
                <a:latin typeface="Times New Roman" panose="02020603050405020304" pitchFamily="18" charset="0"/>
                <a:ea typeface="Times New Roman" panose="02020603050405020304" pitchFamily="18" charset="0"/>
              </a:rPr>
              <a:t>Nguse</a:t>
            </a:r>
            <a:r>
              <a:rPr lang="en-ZA" sz="2000" dirty="0">
                <a:latin typeface="Times New Roman" panose="02020603050405020304" pitchFamily="18" charset="0"/>
                <a:ea typeface="Times New Roman" panose="02020603050405020304" pitchFamily="18" charset="0"/>
              </a:rPr>
              <a:t> &amp; Wassenaar,  2021). </a:t>
            </a:r>
            <a:endParaRPr lang="en-GB" sz="2000" dirty="0">
              <a:latin typeface="Times New Roman" panose="02020603050405020304" pitchFamily="18" charset="0"/>
              <a:ea typeface="Times New Roman" panose="02020603050405020304" pitchFamily="18" charset="0"/>
            </a:endParaRPr>
          </a:p>
          <a:p>
            <a:pPr marL="285750" indent="-285750" algn="just">
              <a:lnSpc>
                <a:spcPct val="150000"/>
              </a:lnSpc>
              <a:buFont typeface="Arial" panose="020B0604020202020204" pitchFamily="34" charset="0"/>
              <a:buChar char="•"/>
            </a:pPr>
            <a:r>
              <a:rPr lang="en-GB" sz="2000" dirty="0">
                <a:latin typeface="Times New Roman" panose="02020603050405020304" pitchFamily="18" charset="0"/>
                <a:ea typeface="Times New Roman" panose="02020603050405020304" pitchFamily="18" charset="0"/>
              </a:rPr>
              <a:t>COVID-19 and the KwaZulu-Natal flood disasters have profoundly affected the provision of psychosocial support to MA’AT Institute therapists (</a:t>
            </a:r>
            <a:r>
              <a:rPr lang="en-ZA" sz="2000" dirty="0" err="1">
                <a:latin typeface="Times New Roman" panose="02020603050405020304" pitchFamily="18" charset="0"/>
                <a:ea typeface="Times New Roman" panose="02020603050405020304" pitchFamily="18" charset="0"/>
              </a:rPr>
              <a:t>Nguse</a:t>
            </a:r>
            <a:r>
              <a:rPr lang="en-ZA" sz="2000" dirty="0">
                <a:latin typeface="Times New Roman" panose="02020603050405020304" pitchFamily="18" charset="0"/>
                <a:ea typeface="Times New Roman" panose="02020603050405020304" pitchFamily="18" charset="0"/>
              </a:rPr>
              <a:t> &amp; Wassenaar,  2021</a:t>
            </a:r>
            <a:r>
              <a:rPr lang="en-GB" sz="2000" dirty="0">
                <a:latin typeface="Times New Roman" panose="02020603050405020304" pitchFamily="18" charset="0"/>
                <a:ea typeface="Times New Roman" panose="02020603050405020304" pitchFamily="18" charset="0"/>
              </a:rPr>
              <a:t>). </a:t>
            </a:r>
          </a:p>
          <a:p>
            <a:pPr marL="285750" indent="-285750" algn="just">
              <a:lnSpc>
                <a:spcPct val="150000"/>
              </a:lnSpc>
              <a:buFont typeface="Arial" panose="020B0604020202020204" pitchFamily="34" charset="0"/>
              <a:buChar char="•"/>
            </a:pPr>
            <a:endParaRPr lang="en-GB" sz="28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ZA" dirty="0"/>
          </a:p>
        </p:txBody>
      </p:sp>
    </p:spTree>
    <p:extLst>
      <p:ext uri="{BB962C8B-B14F-4D97-AF65-F5344CB8AC3E}">
        <p14:creationId xmlns:p14="http://schemas.microsoft.com/office/powerpoint/2010/main" val="116362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19A8-1699-4046-A390-2052EDFFEA24}"/>
              </a:ext>
            </a:extLst>
          </p:cNvPr>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INTRODUCTION…</a:t>
            </a:r>
          </a:p>
        </p:txBody>
      </p:sp>
      <p:sp>
        <p:nvSpPr>
          <p:cNvPr id="4" name="Content Placeholder 3">
            <a:extLst>
              <a:ext uri="{FF2B5EF4-FFF2-40B4-BE49-F238E27FC236}">
                <a16:creationId xmlns:a16="http://schemas.microsoft.com/office/drawing/2014/main" id="{D96DCA0B-0E79-4156-8F79-7B8C50E149B5}"/>
              </a:ext>
            </a:extLst>
          </p:cNvPr>
          <p:cNvSpPr>
            <a:spLocks noGrp="1"/>
          </p:cNvSpPr>
          <p:nvPr>
            <p:ph sz="half" idx="2"/>
          </p:nvPr>
        </p:nvSpPr>
        <p:spPr/>
        <p:txBody>
          <a:bodyPr/>
          <a:lstStyle/>
          <a:p>
            <a:pPr marL="0" indent="0">
              <a:buNone/>
            </a:pPr>
            <a:endParaRPr lang="en-US" dirty="0"/>
          </a:p>
          <a:p>
            <a:endParaRPr lang="en-US" dirty="0"/>
          </a:p>
        </p:txBody>
      </p:sp>
      <p:sp>
        <p:nvSpPr>
          <p:cNvPr id="3" name="Content Placeholder 2">
            <a:extLst>
              <a:ext uri="{FF2B5EF4-FFF2-40B4-BE49-F238E27FC236}">
                <a16:creationId xmlns:a16="http://schemas.microsoft.com/office/drawing/2014/main" id="{F0AB66AC-5633-4A17-9FE6-A1C21EABF09A}"/>
              </a:ext>
            </a:extLst>
          </p:cNvPr>
          <p:cNvSpPr>
            <a:spLocks noGrp="1"/>
          </p:cNvSpPr>
          <p:nvPr>
            <p:ph sz="quarter" idx="4"/>
          </p:nvPr>
        </p:nvSpPr>
        <p:spPr>
          <a:xfrm>
            <a:off x="609600" y="1417638"/>
            <a:ext cx="10972801" cy="4830762"/>
          </a:xfrm>
        </p:spPr>
        <p:txBody>
          <a:bodyPr/>
          <a:lstStyle/>
          <a:p>
            <a:pPr algn="just">
              <a:lnSpc>
                <a:spcPct val="150000"/>
              </a:lnSpc>
            </a:pPr>
            <a:r>
              <a:rPr lang="en-ZA" sz="2000" dirty="0">
                <a:latin typeface="Times New Roman" panose="02020603050405020304" pitchFamily="18" charset="0"/>
                <a:cs typeface="Times New Roman" panose="02020603050405020304" pitchFamily="18" charset="0"/>
              </a:rPr>
              <a:t>The COVID-19 and the KZN Floods disaster substantially affected the mental health of individuals, families, and communities (Alonso et al., 2021).</a:t>
            </a:r>
          </a:p>
          <a:p>
            <a:pPr algn="just">
              <a:lnSpc>
                <a:spcPct val="150000"/>
              </a:lnSpc>
            </a:pPr>
            <a:r>
              <a:rPr lang="en-ZA" sz="2000" dirty="0">
                <a:latin typeface="Times New Roman" panose="02020603050405020304" pitchFamily="18" charset="0"/>
                <a:cs typeface="Times New Roman" panose="02020603050405020304" pitchFamily="18" charset="0"/>
              </a:rPr>
              <a:t>The displacement of people, the loss of their loved ones, and being placed in the community halls increased the need for psychosocial support (daily maverick, 2022-05-16) </a:t>
            </a:r>
          </a:p>
          <a:p>
            <a:pPr algn="just">
              <a:lnSpc>
                <a:spcPct val="150000"/>
              </a:lnSpc>
            </a:pPr>
            <a:r>
              <a:rPr lang="en-ZA" sz="2000" dirty="0">
                <a:latin typeface="Times New Roman" panose="02020603050405020304" pitchFamily="18" charset="0"/>
                <a:cs typeface="Times New Roman" panose="02020603050405020304" pitchFamily="18" charset="0"/>
              </a:rPr>
              <a:t>The MA’AT Institute therapists and other similar organisations provided crisis intervention to mitigate mental illnesses and promote resilience</a:t>
            </a:r>
          </a:p>
          <a:p>
            <a:pPr algn="just">
              <a:lnSpc>
                <a:spcPct val="150000"/>
              </a:lnSpc>
            </a:pPr>
            <a:r>
              <a:rPr lang="en-US" sz="2000" dirty="0">
                <a:latin typeface="Times New Roman" panose="02020603050405020304" pitchFamily="18" charset="0"/>
                <a:cs typeface="Times New Roman" panose="02020603050405020304" pitchFamily="18" charset="0"/>
              </a:rPr>
              <a:t> The MA’AT</a:t>
            </a:r>
            <a:r>
              <a:rPr lang="en-ZA" sz="2000" dirty="0">
                <a:latin typeface="Times New Roman" panose="02020603050405020304" pitchFamily="18" charset="0"/>
                <a:cs typeface="Times New Roman" panose="02020603050405020304" pitchFamily="18" charset="0"/>
              </a:rPr>
              <a:t> Institute Psychosocial Internship Project (MIPIP) is at the University of KwaZulu-Natal College of Humanities- School of Applied Human Sciences.</a:t>
            </a:r>
          </a:p>
          <a:p>
            <a:pPr algn="just">
              <a:lnSpc>
                <a:spcPct val="150000"/>
              </a:lnSpc>
            </a:pPr>
            <a:r>
              <a:rPr lang="en-ZA" sz="2000" dirty="0">
                <a:latin typeface="Times New Roman" panose="02020603050405020304" pitchFamily="18" charset="0"/>
                <a:cs typeface="Times New Roman" panose="02020603050405020304" pitchFamily="18" charset="0"/>
              </a:rPr>
              <a:t>It renders psychosocial services in KwaZulu-Natal through individual, family or community-based interventions and offers teletherapy to communities.</a:t>
            </a:r>
          </a:p>
          <a:p>
            <a:pPr algn="just">
              <a:lnSpc>
                <a:spcPct val="150000"/>
              </a:lnSpc>
            </a:pPr>
            <a:endParaRPr lang="en-ZA" sz="2000" dirty="0"/>
          </a:p>
          <a:p>
            <a:endParaRPr lang="en-ZA" dirty="0"/>
          </a:p>
        </p:txBody>
      </p:sp>
    </p:spTree>
    <p:extLst>
      <p:ext uri="{BB962C8B-B14F-4D97-AF65-F5344CB8AC3E}">
        <p14:creationId xmlns:p14="http://schemas.microsoft.com/office/powerpoint/2010/main" val="368686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D7EE-4D96-4F55-A2C9-2AC23FF427BA}"/>
              </a:ext>
            </a:extLst>
          </p:cNvPr>
          <p:cNvSpPr>
            <a:spLocks noGrp="1"/>
          </p:cNvSpPr>
          <p:nvPr>
            <p:ph type="title"/>
          </p:nvPr>
        </p:nvSpPr>
        <p:spPr>
          <a:xfrm>
            <a:off x="609600" y="274638"/>
            <a:ext cx="10972800" cy="1143000"/>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BACKGROUND</a:t>
            </a:r>
          </a:p>
        </p:txBody>
      </p:sp>
      <p:sp>
        <p:nvSpPr>
          <p:cNvPr id="4" name="Content Placeholder 3">
            <a:extLst>
              <a:ext uri="{FF2B5EF4-FFF2-40B4-BE49-F238E27FC236}">
                <a16:creationId xmlns:a16="http://schemas.microsoft.com/office/drawing/2014/main" id="{9E2B7DBB-B34E-41ED-899F-E63AAD26AA27}"/>
              </a:ext>
            </a:extLst>
          </p:cNvPr>
          <p:cNvSpPr>
            <a:spLocks noGrp="1"/>
          </p:cNvSpPr>
          <p:nvPr>
            <p:ph sz="half" idx="2"/>
          </p:nvPr>
        </p:nvSpPr>
        <p:spPr>
          <a:xfrm>
            <a:off x="609598" y="1097280"/>
            <a:ext cx="10743029" cy="5206581"/>
          </a:xfrm>
        </p:spPr>
        <p:txBody>
          <a:bodyPr/>
          <a:lstStyle/>
          <a:p>
            <a:pPr algn="just">
              <a:lnSpc>
                <a:spcPct val="150000"/>
              </a:lnSpc>
            </a:pPr>
            <a:r>
              <a:rPr lang="en-ZA" sz="2000" dirty="0">
                <a:latin typeface="Times New Roman" panose="02020603050405020304" pitchFamily="18" charset="0"/>
                <a:cs typeface="Times New Roman" panose="02020603050405020304" pitchFamily="18" charset="0"/>
              </a:rPr>
              <a:t>Several existing studies demonstrated that those exposed to the risk of infection may develop pervasive fears about their health, worries about infecting others and fear of infecting family members (Alonso, 2021; </a:t>
            </a:r>
            <a:r>
              <a:rPr lang="en-ZA" sz="2000" dirty="0" err="1">
                <a:latin typeface="Times New Roman" panose="02020603050405020304" pitchFamily="18" charset="0"/>
                <a:cs typeface="Times New Roman" panose="02020603050405020304" pitchFamily="18" charset="0"/>
              </a:rPr>
              <a:t>Naido</a:t>
            </a:r>
            <a:r>
              <a:rPr lang="en-ZA" sz="2000" dirty="0">
                <a:latin typeface="Times New Roman" panose="02020603050405020304" pitchFamily="18" charset="0"/>
                <a:cs typeface="Times New Roman" panose="02020603050405020304" pitchFamily="18" charset="0"/>
              </a:rPr>
              <a:t>, 2020; </a:t>
            </a:r>
            <a:r>
              <a:rPr lang="en-ZA" sz="2000" dirty="0" err="1">
                <a:latin typeface="Times New Roman" panose="02020603050405020304" pitchFamily="18" charset="0"/>
                <a:ea typeface="Times New Roman" panose="02020603050405020304" pitchFamily="18" charset="0"/>
              </a:rPr>
              <a:t>Nguse</a:t>
            </a:r>
            <a:r>
              <a:rPr lang="en-ZA" sz="2000" dirty="0">
                <a:latin typeface="Times New Roman" panose="02020603050405020304" pitchFamily="18" charset="0"/>
                <a:ea typeface="Times New Roman" panose="02020603050405020304" pitchFamily="18" charset="0"/>
              </a:rPr>
              <a:t> &amp; Wassenaar,  2021; </a:t>
            </a:r>
            <a:r>
              <a:rPr lang="en-ZA" sz="2000" dirty="0" err="1">
                <a:latin typeface="Times New Roman" panose="02020603050405020304" pitchFamily="18" charset="0"/>
                <a:ea typeface="Times New Roman" panose="02020603050405020304" pitchFamily="18" charset="0"/>
              </a:rPr>
              <a:t>Posel</a:t>
            </a:r>
            <a:r>
              <a:rPr lang="en-ZA" sz="2000" dirty="0">
                <a:latin typeface="Times New Roman" panose="02020603050405020304" pitchFamily="18" charset="0"/>
                <a:ea typeface="Times New Roman" panose="02020603050405020304" pitchFamily="18" charset="0"/>
              </a:rPr>
              <a:t> et al., 2021</a:t>
            </a:r>
            <a:r>
              <a:rPr lang="en-ZA" sz="2000" dirty="0">
                <a:latin typeface="Times New Roman" panose="02020603050405020304" pitchFamily="18" charset="0"/>
                <a:cs typeface="Times New Roman" panose="02020603050405020304" pitchFamily="18" charset="0"/>
              </a:rPr>
              <a:t>).</a:t>
            </a:r>
          </a:p>
          <a:p>
            <a:pPr marL="0" indent="0" algn="just">
              <a:lnSpc>
                <a:spcPct val="150000"/>
              </a:lnSpc>
              <a:buNone/>
            </a:pPr>
            <a:endParaRPr lang="en-ZA" sz="2000" dirty="0">
              <a:latin typeface="Times New Roman" panose="02020603050405020304" pitchFamily="18" charset="0"/>
              <a:cs typeface="Times New Roman" panose="02020603050405020304" pitchFamily="18" charset="0"/>
            </a:endParaRPr>
          </a:p>
          <a:p>
            <a:pPr algn="just">
              <a:lnSpc>
                <a:spcPct val="150000"/>
              </a:lnSpc>
            </a:pPr>
            <a:r>
              <a:rPr lang="en-ZA" sz="2000" dirty="0">
                <a:latin typeface="Times New Roman" panose="02020603050405020304" pitchFamily="18" charset="0"/>
                <a:cs typeface="Times New Roman" panose="02020603050405020304" pitchFamily="18" charset="0"/>
              </a:rPr>
              <a:t>Mental health issues such as anxiety, fear, depression, stress and uncertainty about what will happen in the future compounded mental distress during the various coronavirus waves and the unprecedented environmentally induced floods in South Africa  (</a:t>
            </a:r>
            <a:r>
              <a:rPr lang="en-ZA" sz="2000" dirty="0" err="1">
                <a:latin typeface="Times New Roman" panose="02020603050405020304" pitchFamily="18" charset="0"/>
                <a:ea typeface="Times New Roman" panose="02020603050405020304" pitchFamily="18" charset="0"/>
              </a:rPr>
              <a:t>Nguse</a:t>
            </a:r>
            <a:r>
              <a:rPr lang="en-ZA" sz="2000" dirty="0">
                <a:latin typeface="Times New Roman" panose="02020603050405020304" pitchFamily="18" charset="0"/>
                <a:ea typeface="Times New Roman" panose="02020603050405020304" pitchFamily="18" charset="0"/>
              </a:rPr>
              <a:t> &amp; Wassenaar,  2021</a:t>
            </a:r>
            <a:r>
              <a:rPr lang="en-ZA" sz="2000" dirty="0">
                <a:latin typeface="Times New Roman" panose="02020603050405020304" pitchFamily="18" charset="0"/>
                <a:cs typeface="Times New Roman" panose="02020603050405020304" pitchFamily="18" charset="0"/>
              </a:rPr>
              <a:t>)</a:t>
            </a:r>
          </a:p>
        </p:txBody>
      </p:sp>
      <p:sp>
        <p:nvSpPr>
          <p:cNvPr id="5" name="Text Placeholder 4">
            <a:extLst>
              <a:ext uri="{FF2B5EF4-FFF2-40B4-BE49-F238E27FC236}">
                <a16:creationId xmlns:a16="http://schemas.microsoft.com/office/drawing/2014/main" id="{330666B5-F143-49B7-BDD6-5C585560C663}"/>
              </a:ext>
            </a:extLst>
          </p:cNvPr>
          <p:cNvSpPr>
            <a:spLocks noGrp="1"/>
          </p:cNvSpPr>
          <p:nvPr>
            <p:ph type="body" sz="quarter" idx="3"/>
          </p:nvPr>
        </p:nvSpPr>
        <p:spPr/>
        <p:txBody>
          <a:bodyPr/>
          <a:lstStyle/>
          <a:p>
            <a:r>
              <a:rPr lang="en-US" dirty="0"/>
              <a:t> </a:t>
            </a:r>
          </a:p>
        </p:txBody>
      </p:sp>
    </p:spTree>
    <p:extLst>
      <p:ext uri="{BB962C8B-B14F-4D97-AF65-F5344CB8AC3E}">
        <p14:creationId xmlns:p14="http://schemas.microsoft.com/office/powerpoint/2010/main" val="23111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B639-F25C-4559-B521-A17AB5156C79}"/>
              </a:ext>
            </a:extLst>
          </p:cNvPr>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BACKGROUND…</a:t>
            </a:r>
            <a:br>
              <a:rPr lang="en-ZA" dirty="0"/>
            </a:br>
            <a:endParaRPr lang="en-ZA" dirty="0"/>
          </a:p>
        </p:txBody>
      </p:sp>
      <p:sp>
        <p:nvSpPr>
          <p:cNvPr id="3" name="Text Placeholder 2">
            <a:extLst>
              <a:ext uri="{FF2B5EF4-FFF2-40B4-BE49-F238E27FC236}">
                <a16:creationId xmlns:a16="http://schemas.microsoft.com/office/drawing/2014/main" id="{56FF7D9A-47E6-40C0-9669-5319AB125240}"/>
              </a:ext>
            </a:extLst>
          </p:cNvPr>
          <p:cNvSpPr>
            <a:spLocks noGrp="1"/>
          </p:cNvSpPr>
          <p:nvPr>
            <p:ph type="body" idx="1"/>
          </p:nvPr>
        </p:nvSpPr>
        <p:spPr>
          <a:xfrm>
            <a:off x="609599" y="1311911"/>
            <a:ext cx="5386917" cy="639762"/>
          </a:xfrm>
        </p:spPr>
        <p:txBody>
          <a:bodyPr/>
          <a:lstStyle/>
          <a:p>
            <a:r>
              <a:rPr lang="en-US" dirty="0">
                <a:solidFill>
                  <a:srgbClr val="C00000"/>
                </a:solidFill>
              </a:rPr>
              <a:t>Why is reflection critical?</a:t>
            </a:r>
            <a:endParaRPr lang="en-ZA" dirty="0">
              <a:solidFill>
                <a:srgbClr val="C00000"/>
              </a:solidFill>
            </a:endParaRPr>
          </a:p>
        </p:txBody>
      </p:sp>
      <p:sp>
        <p:nvSpPr>
          <p:cNvPr id="4" name="Content Placeholder 3">
            <a:extLst>
              <a:ext uri="{FF2B5EF4-FFF2-40B4-BE49-F238E27FC236}">
                <a16:creationId xmlns:a16="http://schemas.microsoft.com/office/drawing/2014/main" id="{285ECEEB-6B02-4653-BEE1-ECA8AF871D76}"/>
              </a:ext>
            </a:extLst>
          </p:cNvPr>
          <p:cNvSpPr>
            <a:spLocks noGrp="1"/>
          </p:cNvSpPr>
          <p:nvPr>
            <p:ph sz="half" idx="2"/>
          </p:nvPr>
        </p:nvSpPr>
        <p:spPr>
          <a:xfrm>
            <a:off x="609600" y="1960880"/>
            <a:ext cx="5386917" cy="4165283"/>
          </a:xfrm>
        </p:spPr>
        <p:txBody>
          <a:bodyPr/>
          <a:lstStyle/>
          <a:p>
            <a:r>
              <a:rPr lang="en-ZA" sz="2000" dirty="0">
                <a:latin typeface="Times New Roman" panose="02020603050405020304" pitchFamily="18" charset="0"/>
                <a:cs typeface="Times New Roman" panose="02020603050405020304" pitchFamily="18" charset="0"/>
              </a:rPr>
              <a:t>Provision of quality intervention and use of relevant approaches, skills and knowledge</a:t>
            </a:r>
          </a:p>
          <a:p>
            <a:r>
              <a:rPr lang="en-US" sz="2000" dirty="0">
                <a:latin typeface="Times New Roman" panose="02020603050405020304" pitchFamily="18" charset="0"/>
                <a:cs typeface="Times New Roman" panose="02020603050405020304" pitchFamily="18" charset="0"/>
              </a:rPr>
              <a:t>E</a:t>
            </a:r>
            <a:r>
              <a:rPr lang="en-ZA" sz="2000" dirty="0" err="1">
                <a:latin typeface="Times New Roman" panose="02020603050405020304" pitchFamily="18" charset="0"/>
                <a:cs typeface="Times New Roman" panose="02020603050405020304" pitchFamily="18" charset="0"/>
              </a:rPr>
              <a:t>nhance</a:t>
            </a:r>
            <a:r>
              <a:rPr lang="en-ZA" sz="2000" dirty="0">
                <a:latin typeface="Times New Roman" panose="02020603050405020304" pitchFamily="18" charset="0"/>
                <a:cs typeface="Times New Roman" panose="02020603050405020304" pitchFamily="18" charset="0"/>
              </a:rPr>
              <a:t> competency: Learn from experiences and adjust  practice</a:t>
            </a:r>
          </a:p>
          <a:p>
            <a:r>
              <a:rPr lang="en-ZA" sz="2000" dirty="0">
                <a:latin typeface="Times New Roman" panose="02020603050405020304" pitchFamily="18" charset="0"/>
                <a:cs typeface="Times New Roman" panose="02020603050405020304" pitchFamily="18" charset="0"/>
              </a:rPr>
              <a:t>Resolve collaboratively ethical dilemmas and maintain professionalism and ethics</a:t>
            </a:r>
          </a:p>
          <a:p>
            <a:r>
              <a:rPr lang="en-ZA" sz="2000" dirty="0">
                <a:latin typeface="Times New Roman" panose="02020603050405020304" pitchFamily="18" charset="0"/>
                <a:cs typeface="Times New Roman" panose="02020603050405020304" pitchFamily="18" charset="0"/>
              </a:rPr>
              <a:t>Improve their communication and interpersonal skills. </a:t>
            </a:r>
          </a:p>
          <a:p>
            <a:r>
              <a:rPr lang="en-US" sz="2000" dirty="0">
                <a:latin typeface="Times New Roman" panose="02020603050405020304" pitchFamily="18" charset="0"/>
                <a:cs typeface="Times New Roman" panose="02020603050405020304" pitchFamily="18" charset="0"/>
              </a:rPr>
              <a:t>E</a:t>
            </a:r>
            <a:r>
              <a:rPr lang="en-ZA" sz="2000" dirty="0" err="1">
                <a:latin typeface="Times New Roman" panose="02020603050405020304" pitchFamily="18" charset="0"/>
                <a:cs typeface="Times New Roman" panose="02020603050405020304" pitchFamily="18" charset="0"/>
              </a:rPr>
              <a:t>nhanced</a:t>
            </a:r>
            <a:r>
              <a:rPr lang="en-ZA" sz="2000" dirty="0">
                <a:latin typeface="Times New Roman" panose="02020603050405020304" pitchFamily="18" charset="0"/>
                <a:cs typeface="Times New Roman" panose="02020603050405020304" pitchFamily="18" charset="0"/>
              </a:rPr>
              <a:t> self-care </a:t>
            </a:r>
          </a:p>
        </p:txBody>
      </p:sp>
      <p:sp>
        <p:nvSpPr>
          <p:cNvPr id="5" name="Text Placeholder 4">
            <a:extLst>
              <a:ext uri="{FF2B5EF4-FFF2-40B4-BE49-F238E27FC236}">
                <a16:creationId xmlns:a16="http://schemas.microsoft.com/office/drawing/2014/main" id="{A3F7F178-A677-48D5-A152-6927F8582121}"/>
              </a:ext>
            </a:extLst>
          </p:cNvPr>
          <p:cNvSpPr>
            <a:spLocks noGrp="1"/>
          </p:cNvSpPr>
          <p:nvPr>
            <p:ph type="body" sz="quarter" idx="3"/>
          </p:nvPr>
        </p:nvSpPr>
        <p:spPr>
          <a:xfrm>
            <a:off x="6264487" y="1327399"/>
            <a:ext cx="5389033" cy="639762"/>
          </a:xfrm>
        </p:spPr>
        <p:txBody>
          <a:bodyPr/>
          <a:lstStyle/>
          <a:p>
            <a:r>
              <a:rPr lang="en-US" dirty="0">
                <a:solidFill>
                  <a:srgbClr val="C00000"/>
                </a:solidFill>
              </a:rPr>
              <a:t>Critical attributes of therapists</a:t>
            </a:r>
            <a:endParaRPr lang="en-ZA" dirty="0">
              <a:solidFill>
                <a:srgbClr val="C00000"/>
              </a:solidFill>
            </a:endParaRPr>
          </a:p>
        </p:txBody>
      </p:sp>
      <p:sp>
        <p:nvSpPr>
          <p:cNvPr id="6" name="Content Placeholder 5">
            <a:extLst>
              <a:ext uri="{FF2B5EF4-FFF2-40B4-BE49-F238E27FC236}">
                <a16:creationId xmlns:a16="http://schemas.microsoft.com/office/drawing/2014/main" id="{9E005045-07B1-457F-9C95-8895F7F42306}"/>
              </a:ext>
            </a:extLst>
          </p:cNvPr>
          <p:cNvSpPr>
            <a:spLocks noGrp="1"/>
          </p:cNvSpPr>
          <p:nvPr>
            <p:ph sz="quarter" idx="4"/>
          </p:nvPr>
        </p:nvSpPr>
        <p:spPr>
          <a:xfrm>
            <a:off x="6193368" y="2174875"/>
            <a:ext cx="5531272" cy="3951288"/>
          </a:xfrm>
        </p:spPr>
        <p:txBody>
          <a:bodyPr/>
          <a:lstStyle/>
          <a:p>
            <a:r>
              <a:rPr lang="en-US" sz="2000" dirty="0">
                <a:latin typeface="Times New Roman" panose="02020603050405020304" pitchFamily="18" charset="0"/>
                <a:cs typeface="Times New Roman" panose="02020603050405020304" pitchFamily="18" charset="0"/>
              </a:rPr>
              <a:t>Openness to new ways of working and knowing</a:t>
            </a:r>
          </a:p>
          <a:p>
            <a:r>
              <a:rPr lang="en-US" sz="2000" dirty="0">
                <a:latin typeface="Times New Roman" panose="02020603050405020304" pitchFamily="18" charset="0"/>
                <a:cs typeface="Times New Roman" panose="02020603050405020304" pitchFamily="18" charset="0"/>
              </a:rPr>
              <a:t>Flexible, adaptable, resourceful and takes initiative Ethical and able to set boundaries</a:t>
            </a:r>
          </a:p>
          <a:p>
            <a:r>
              <a:rPr lang="en-US" sz="2000" dirty="0">
                <a:latin typeface="Times New Roman" panose="02020603050405020304" pitchFamily="18" charset="0"/>
                <a:cs typeface="Times New Roman" panose="02020603050405020304" pitchFamily="18" charset="0"/>
              </a:rPr>
              <a:t>Possess cultural and linguistic competence</a:t>
            </a:r>
          </a:p>
          <a:p>
            <a:r>
              <a:rPr lang="en-US" sz="2000" dirty="0">
                <a:latin typeface="Times New Roman" panose="02020603050405020304" pitchFamily="18" charset="0"/>
                <a:cs typeface="Times New Roman" panose="02020603050405020304" pitchFamily="18" charset="0"/>
              </a:rPr>
              <a:t>Resilient </a:t>
            </a:r>
          </a:p>
          <a:p>
            <a:r>
              <a:rPr lang="en-US" sz="2000" dirty="0">
                <a:latin typeface="Times New Roman" panose="02020603050405020304" pitchFamily="18" charset="0"/>
                <a:cs typeface="Times New Roman" panose="02020603050405020304" pitchFamily="18" charset="0"/>
              </a:rPr>
              <a:t>Critical reflexivity</a:t>
            </a:r>
          </a:p>
          <a:p>
            <a:pPr marL="0" indent="0">
              <a:buNone/>
            </a:pPr>
            <a:r>
              <a:rPr lang="en-ZA" sz="2000" dirty="0">
                <a:latin typeface="Times New Roman" panose="02020603050405020304" pitchFamily="18" charset="0"/>
                <a:cs typeface="Times New Roman" panose="02020603050405020304" pitchFamily="18" charset="0"/>
              </a:rPr>
              <a:t>(Pillay &amp; </a:t>
            </a:r>
            <a:r>
              <a:rPr lang="en-ZA" sz="2000" dirty="0" err="1">
                <a:latin typeface="Times New Roman" panose="02020603050405020304" pitchFamily="18" charset="0"/>
                <a:cs typeface="Times New Roman" panose="02020603050405020304" pitchFamily="18" charset="0"/>
              </a:rPr>
              <a:t>Kometsi</a:t>
            </a:r>
            <a:r>
              <a:rPr lang="en-ZA" sz="2000" dirty="0">
                <a:latin typeface="Times New Roman" panose="02020603050405020304" pitchFamily="18" charset="0"/>
                <a:cs typeface="Times New Roman" panose="02020603050405020304" pitchFamily="18" charset="0"/>
              </a:rPr>
              <a:t>, 2007; </a:t>
            </a:r>
            <a:r>
              <a:rPr lang="en-ZA" sz="2000" dirty="0" err="1">
                <a:latin typeface="Times New Roman" panose="02020603050405020304" pitchFamily="18" charset="0"/>
                <a:cs typeface="Times New Roman" panose="02020603050405020304" pitchFamily="18" charset="0"/>
              </a:rPr>
              <a:t>Ratele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etal</a:t>
            </a:r>
            <a:r>
              <a:rPr lang="en-ZA" sz="2000" dirty="0">
                <a:latin typeface="Times New Roman" panose="02020603050405020304" pitchFamily="18" charset="0"/>
                <a:cs typeface="Times New Roman" panose="02020603050405020304" pitchFamily="18" charset="0"/>
              </a:rPr>
              <a:t>., 2021)</a:t>
            </a:r>
          </a:p>
          <a:p>
            <a:pPr marL="0" indent="0">
              <a:buNone/>
            </a:pPr>
            <a:endParaRPr lang="en-ZA" dirty="0"/>
          </a:p>
        </p:txBody>
      </p:sp>
    </p:spTree>
    <p:extLst>
      <p:ext uri="{BB962C8B-B14F-4D97-AF65-F5344CB8AC3E}">
        <p14:creationId xmlns:p14="http://schemas.microsoft.com/office/powerpoint/2010/main" val="253512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1D85-6656-4031-A968-9C85BE59BCAC}"/>
              </a:ext>
            </a:extLst>
          </p:cNvPr>
          <p:cNvSpPr>
            <a:spLocks noGrp="1"/>
          </p:cNvSpPr>
          <p:nvPr>
            <p:ph type="title"/>
          </p:nvPr>
        </p:nvSpPr>
        <p:spPr>
          <a:xfrm>
            <a:off x="609600" y="0"/>
            <a:ext cx="10972800" cy="1143000"/>
          </a:xfrm>
        </p:spPr>
        <p:txBody>
          <a:bodyPr/>
          <a:lstStyle/>
          <a:p>
            <a:r>
              <a:rPr lang="en-US" b="1" dirty="0">
                <a:solidFill>
                  <a:srgbClr val="C00000"/>
                </a:solidFill>
                <a:latin typeface="Times New Roman" panose="02020603050405020304" pitchFamily="18" charset="0"/>
                <a:cs typeface="Times New Roman" panose="02020603050405020304" pitchFamily="18" charset="0"/>
              </a:rPr>
              <a:t>PARADIGMATIC  STANCE </a:t>
            </a:r>
            <a:endParaRPr lang="en-ZA" b="1" dirty="0"/>
          </a:p>
        </p:txBody>
      </p:sp>
      <p:sp>
        <p:nvSpPr>
          <p:cNvPr id="3" name="Content Placeholder 2">
            <a:extLst>
              <a:ext uri="{FF2B5EF4-FFF2-40B4-BE49-F238E27FC236}">
                <a16:creationId xmlns:a16="http://schemas.microsoft.com/office/drawing/2014/main" id="{AD44F663-41EF-490D-B76C-7C30A00FDA43}"/>
              </a:ext>
            </a:extLst>
          </p:cNvPr>
          <p:cNvSpPr>
            <a:spLocks noGrp="1"/>
          </p:cNvSpPr>
          <p:nvPr>
            <p:ph sz="half" idx="1"/>
          </p:nvPr>
        </p:nvSpPr>
        <p:spPr>
          <a:xfrm>
            <a:off x="711200" y="1242393"/>
            <a:ext cx="5384800" cy="4525963"/>
          </a:xfrm>
        </p:spPr>
        <p:txBody>
          <a:bodyPr/>
          <a:lstStyle/>
          <a:p>
            <a:pPr marL="0" lvl="0" indent="0">
              <a:buNone/>
            </a:pPr>
            <a:r>
              <a:rPr lang="en-US" sz="1800" dirty="0">
                <a:solidFill>
                  <a:srgbClr val="000000"/>
                </a:solidFill>
                <a:latin typeface="Times New Roman" panose="02020603050405020304" pitchFamily="18" charset="0"/>
                <a:cs typeface="Times New Roman" panose="02020603050405020304" pitchFamily="18" charset="0"/>
              </a:rPr>
              <a:t>The overarching philosophy of Ubuntu and the principles of Ma’at guide the reflective analysis of the MA’AT Institute therapist and the current presentation. Acknowledge the following key aspects:</a:t>
            </a:r>
          </a:p>
          <a:p>
            <a:pPr marL="285750" lvl="0" indent="-285750">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Interdependence of all beings </a:t>
            </a:r>
          </a:p>
          <a:p>
            <a:pPr marL="285750" lvl="0" indent="-285750">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Communalism and Ubuntu</a:t>
            </a:r>
          </a:p>
          <a:p>
            <a:pPr marL="285750" lvl="0" indent="-285750">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Spirituality: Oneness of mind, body, soul and spirit </a:t>
            </a:r>
          </a:p>
          <a:p>
            <a:pPr marL="285750" lvl="0" indent="-285750">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Harmony of all forms of living and non-living beings (embrace animism)</a:t>
            </a:r>
          </a:p>
          <a:p>
            <a:pPr marL="285750" lvl="0" indent="-285750">
              <a:buFont typeface="Arial" panose="020B0604020202020204" pitchFamily="34" charset="0"/>
              <a:buChar char="•"/>
            </a:pPr>
            <a:r>
              <a:rPr lang="en-ZA" sz="1800" dirty="0">
                <a:solidFill>
                  <a:srgbClr val="000000"/>
                </a:solidFill>
                <a:latin typeface="Times New Roman" panose="02020603050405020304" pitchFamily="18" charset="0"/>
                <a:cs typeface="Times New Roman" panose="02020603050405020304" pitchFamily="18" charset="0"/>
              </a:rPr>
              <a:t>Cultural Relativism: embrace African cultural ideologies and philosophies </a:t>
            </a:r>
          </a:p>
          <a:p>
            <a:pPr marL="285750" lvl="0" indent="-285750">
              <a:buFont typeface="Arial" panose="020B0604020202020204" pitchFamily="34" charset="0"/>
              <a:buChar char="•"/>
            </a:pPr>
            <a:r>
              <a:rPr lang="en-ZA" sz="1800" dirty="0">
                <a:solidFill>
                  <a:srgbClr val="000000"/>
                </a:solidFill>
                <a:latin typeface="Times New Roman" panose="02020603050405020304" pitchFamily="18" charset="0"/>
                <a:cs typeface="Times New Roman" panose="02020603050405020304" pitchFamily="18" charset="0"/>
              </a:rPr>
              <a:t>Justice (healing and reconciliation rather than punishment)</a:t>
            </a:r>
          </a:p>
          <a:p>
            <a:pPr marL="285750" lvl="0" indent="-285750">
              <a:buFont typeface="Arial" panose="020B0604020202020204" pitchFamily="34" charset="0"/>
              <a:buChar char="•"/>
            </a:pPr>
            <a:r>
              <a:rPr lang="en-ZA" sz="1800" dirty="0">
                <a:solidFill>
                  <a:srgbClr val="000000"/>
                </a:solidFill>
                <a:latin typeface="Times New Roman" panose="02020603050405020304" pitchFamily="18" charset="0"/>
                <a:cs typeface="Times New Roman" panose="02020603050405020304" pitchFamily="18" charset="0"/>
              </a:rPr>
              <a:t>Diversity and Pluralism</a:t>
            </a:r>
          </a:p>
          <a:p>
            <a:pPr marL="0" lvl="0" indent="0">
              <a:buNone/>
            </a:pPr>
            <a:r>
              <a:rPr lang="en-ZA" sz="1800" dirty="0">
                <a:solidFill>
                  <a:srgbClr val="000000"/>
                </a:solidFill>
                <a:latin typeface="Times New Roman" panose="02020603050405020304" pitchFamily="18" charset="0"/>
                <a:cs typeface="Times New Roman" panose="02020603050405020304" pitchFamily="18" charset="0"/>
              </a:rPr>
              <a:t>(Mkhize, 2018; </a:t>
            </a:r>
            <a:r>
              <a:rPr lang="en-ZA" sz="1800" dirty="0" err="1">
                <a:solidFill>
                  <a:srgbClr val="000000"/>
                </a:solidFill>
                <a:latin typeface="Times New Roman" panose="02020603050405020304" pitchFamily="18" charset="0"/>
                <a:cs typeface="Times New Roman" panose="02020603050405020304" pitchFamily="18" charset="0"/>
              </a:rPr>
              <a:t>Sulamoyo</a:t>
            </a:r>
            <a:r>
              <a:rPr lang="en-ZA" sz="1800" dirty="0">
                <a:solidFill>
                  <a:srgbClr val="000000"/>
                </a:solidFill>
                <a:latin typeface="Times New Roman" panose="02020603050405020304" pitchFamily="18" charset="0"/>
                <a:cs typeface="Times New Roman" panose="02020603050405020304" pitchFamily="18" charset="0"/>
              </a:rPr>
              <a:t>, 2010). </a:t>
            </a:r>
          </a:p>
          <a:p>
            <a:endParaRPr lang="en-ZA" dirty="0"/>
          </a:p>
        </p:txBody>
      </p:sp>
      <p:pic>
        <p:nvPicPr>
          <p:cNvPr id="5" name="Content Placeholder 9">
            <a:extLst>
              <a:ext uri="{FF2B5EF4-FFF2-40B4-BE49-F238E27FC236}">
                <a16:creationId xmlns:a16="http://schemas.microsoft.com/office/drawing/2014/main" id="{293F3747-3442-4907-813D-794997D4897C}"/>
              </a:ext>
            </a:extLst>
          </p:cNvPr>
          <p:cNvPicPr>
            <a:picLocks noGrp="1" noChangeAspect="1"/>
          </p:cNvPicPr>
          <p:nvPr>
            <p:ph sz="half" idx="2"/>
          </p:nvPr>
        </p:nvPicPr>
        <p:blipFill>
          <a:blip r:embed="rId2"/>
          <a:stretch>
            <a:fillRect/>
          </a:stretch>
        </p:blipFill>
        <p:spPr>
          <a:xfrm>
            <a:off x="6197600" y="1600201"/>
            <a:ext cx="5384800" cy="4262119"/>
          </a:xfrm>
        </p:spPr>
      </p:pic>
    </p:spTree>
    <p:extLst>
      <p:ext uri="{BB962C8B-B14F-4D97-AF65-F5344CB8AC3E}">
        <p14:creationId xmlns:p14="http://schemas.microsoft.com/office/powerpoint/2010/main" val="307981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EA31D-AB61-4B36-9E8D-CE92FDFB8348}"/>
              </a:ext>
            </a:extLst>
          </p:cNvPr>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OBJECTIVES</a:t>
            </a:r>
            <a:endParaRPr lang="en-ZA" b="1" dirty="0">
              <a:solidFill>
                <a:srgbClr val="C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379DFE3-0623-42AB-A64B-F20F6AAD6214}"/>
              </a:ext>
            </a:extLst>
          </p:cNvPr>
          <p:cNvSpPr/>
          <p:nvPr/>
        </p:nvSpPr>
        <p:spPr>
          <a:xfrm>
            <a:off x="609600" y="1272345"/>
            <a:ext cx="10367889" cy="2954655"/>
          </a:xfrm>
          <a:prstGeom prst="rect">
            <a:avLst/>
          </a:prstGeom>
        </p:spPr>
        <p:txBody>
          <a:bodyPr wrap="square">
            <a:spAutoFit/>
          </a:bodyPr>
          <a:lstStyle/>
          <a:p>
            <a:pPr marL="342900" indent="-342900">
              <a:buFont typeface="Arial" panose="020B0604020202020204" pitchFamily="34" charset="0"/>
              <a:buChar char="•"/>
            </a:pPr>
            <a:r>
              <a:rPr lang="en-US" sz="2000" kern="0" dirty="0">
                <a:solidFill>
                  <a:srgbClr val="000000"/>
                </a:solidFill>
                <a:latin typeface="Times New Roman" panose="02020603050405020304" pitchFamily="18" charset="0"/>
                <a:ea typeface="+mj-ea"/>
                <a:cs typeface="Times New Roman" panose="02020603050405020304" pitchFamily="18" charset="0"/>
              </a:rPr>
              <a:t>To explore the experiences and challenges of MA’AT Institute therapists during the COVID-19 pandemic and KZN floods.</a:t>
            </a:r>
          </a:p>
          <a:p>
            <a:endParaRPr lang="en-US" sz="2000" kern="0" dirty="0">
              <a:solidFill>
                <a:srgbClr val="000000"/>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r>
              <a:rPr lang="en-US" sz="2000" kern="0" dirty="0">
                <a:solidFill>
                  <a:srgbClr val="000000"/>
                </a:solidFill>
                <a:latin typeface="Times New Roman" panose="02020603050405020304" pitchFamily="18" charset="0"/>
                <a:ea typeface="+mj-ea"/>
                <a:cs typeface="Times New Roman" panose="02020603050405020304" pitchFamily="18" charset="0"/>
              </a:rPr>
              <a:t>To evaluate the impact of the pandemic and floods on the MA’AT Institute on the therapists’ service provision.</a:t>
            </a:r>
          </a:p>
          <a:p>
            <a:pPr marL="342900" indent="-342900">
              <a:buFont typeface="Arial" panose="020B0604020202020204" pitchFamily="34" charset="0"/>
              <a:buChar char="•"/>
            </a:pPr>
            <a:endParaRPr lang="en-US" sz="2000" kern="0" dirty="0">
              <a:solidFill>
                <a:srgbClr val="000000"/>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r>
              <a:rPr lang="en-ZA" sz="2000" kern="0" dirty="0">
                <a:solidFill>
                  <a:srgbClr val="000000"/>
                </a:solidFill>
                <a:latin typeface="Times New Roman" panose="02020603050405020304" pitchFamily="18" charset="0"/>
                <a:ea typeface="+mj-ea"/>
                <a:cs typeface="Times New Roman" panose="02020603050405020304" pitchFamily="18" charset="0"/>
              </a:rPr>
              <a:t> To recommend further interventions to support therapists during emergencies.</a:t>
            </a:r>
            <a:br>
              <a:rPr lang="en-US" sz="2400" kern="0" dirty="0">
                <a:solidFill>
                  <a:srgbClr val="000000"/>
                </a:solidFill>
                <a:latin typeface="Times New Roman" panose="02020603050405020304" pitchFamily="18" charset="0"/>
                <a:ea typeface="+mj-ea"/>
                <a:cs typeface="Times New Roman" panose="02020603050405020304" pitchFamily="18" charset="0"/>
              </a:rPr>
            </a:br>
            <a:br>
              <a:rPr lang="en-US" sz="2800" kern="0" dirty="0">
                <a:solidFill>
                  <a:srgbClr val="C00000"/>
                </a:solidFill>
                <a:ea typeface="+mj-ea"/>
              </a:rPr>
            </a:br>
            <a:endParaRPr lang="en-ZA" dirty="0"/>
          </a:p>
        </p:txBody>
      </p:sp>
    </p:spTree>
    <p:extLst>
      <p:ext uri="{BB962C8B-B14F-4D97-AF65-F5344CB8AC3E}">
        <p14:creationId xmlns:p14="http://schemas.microsoft.com/office/powerpoint/2010/main" val="3334685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DC9B-0B18-4BDC-86FA-EC801B08CEEB}"/>
              </a:ext>
            </a:extLst>
          </p:cNvPr>
          <p:cNvSpPr>
            <a:spLocks noGrp="1"/>
          </p:cNvSpPr>
          <p:nvPr>
            <p:ph type="title"/>
          </p:nvPr>
        </p:nvSpPr>
        <p:spPr>
          <a:xfrm>
            <a:off x="788709" y="114364"/>
            <a:ext cx="10922524" cy="1125407"/>
          </a:xfrm>
        </p:spPr>
        <p:txBody>
          <a:bodyPr/>
          <a:lstStyle/>
          <a:p>
            <a:r>
              <a:rPr lang="en-US" b="1" dirty="0">
                <a:solidFill>
                  <a:srgbClr val="C00000"/>
                </a:solidFill>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D15AA05F-5552-4E05-9DFB-00FA184BCECB}"/>
              </a:ext>
            </a:extLst>
          </p:cNvPr>
          <p:cNvSpPr>
            <a:spLocks noGrp="1"/>
          </p:cNvSpPr>
          <p:nvPr>
            <p:ph idx="1"/>
          </p:nvPr>
        </p:nvSpPr>
        <p:spPr>
          <a:xfrm>
            <a:off x="942680" y="1239771"/>
            <a:ext cx="10614582" cy="4501153"/>
          </a:xfrm>
        </p:spPr>
        <p:txBody>
          <a:bodyPr/>
          <a:lstStyle/>
          <a:p>
            <a:pPr algn="just">
              <a:lnSpc>
                <a:spcPct val="150000"/>
              </a:lnSpc>
            </a:pPr>
            <a:r>
              <a:rPr lang="en-ZA" sz="2000" dirty="0">
                <a:latin typeface="Times New Roman" panose="02020603050405020304" pitchFamily="18" charset="0"/>
                <a:cs typeface="Times New Roman" panose="02020603050405020304" pitchFamily="18" charset="0"/>
              </a:rPr>
              <a:t>Qualitative research approach</a:t>
            </a:r>
          </a:p>
          <a:p>
            <a:pPr algn="just">
              <a:lnSpc>
                <a:spcPct val="150000"/>
              </a:lnSpc>
            </a:pPr>
            <a:r>
              <a:rPr lang="en-ZA" sz="2000" dirty="0">
                <a:latin typeface="Times New Roman" panose="02020603050405020304" pitchFamily="18" charset="0"/>
                <a:cs typeface="Times New Roman" panose="02020603050405020304" pitchFamily="18" charset="0"/>
              </a:rPr>
              <a:t>Purposive sampling: 5 Social Work and Psychology therapists</a:t>
            </a:r>
          </a:p>
          <a:p>
            <a:pPr algn="just">
              <a:lnSpc>
                <a:spcPct val="150000"/>
              </a:lnSpc>
            </a:pPr>
            <a:r>
              <a:rPr lang="en-US" sz="2000" dirty="0">
                <a:latin typeface="Times New Roman" panose="02020603050405020304" pitchFamily="18" charset="0"/>
                <a:cs typeface="Times New Roman" panose="02020603050405020304" pitchFamily="18" charset="0"/>
              </a:rPr>
              <a:t>Data collection: Focus group and journal records of therapists</a:t>
            </a:r>
            <a:endParaRPr lang="en-ZA" sz="2000" dirty="0">
              <a:latin typeface="Times New Roman" panose="02020603050405020304" pitchFamily="18" charset="0"/>
              <a:cs typeface="Times New Roman" panose="02020603050405020304" pitchFamily="18" charset="0"/>
            </a:endParaRPr>
          </a:p>
          <a:p>
            <a:pPr algn="just">
              <a:lnSpc>
                <a:spcPct val="150000"/>
              </a:lnSpc>
            </a:pPr>
            <a:r>
              <a:rPr lang="en-ZA" sz="2000" dirty="0">
                <a:latin typeface="Times New Roman" panose="02020603050405020304" pitchFamily="18" charset="0"/>
                <a:cs typeface="Times New Roman" panose="02020603050405020304" pitchFamily="18" charset="0"/>
              </a:rPr>
              <a:t>Data analysis: Thematic data analysis</a:t>
            </a:r>
          </a:p>
          <a:p>
            <a:pPr algn="just">
              <a:lnSpc>
                <a:spcPct val="150000"/>
              </a:lnSpc>
            </a:pPr>
            <a:r>
              <a:rPr lang="en-US" sz="2000" dirty="0">
                <a:latin typeface="Times New Roman" panose="02020603050405020304" pitchFamily="18" charset="0"/>
                <a:cs typeface="Times New Roman" panose="02020603050405020304" pitchFamily="18" charset="0"/>
              </a:rPr>
              <a:t>L</a:t>
            </a:r>
            <a:r>
              <a:rPr lang="en-ZA" sz="2000" dirty="0">
                <a:latin typeface="Times New Roman" panose="02020603050405020304" pitchFamily="18" charset="0"/>
                <a:cs typeface="Times New Roman" panose="02020603050405020304" pitchFamily="18" charset="0"/>
              </a:rPr>
              <a:t>imitations</a:t>
            </a:r>
          </a:p>
          <a:p>
            <a:pPr algn="just">
              <a:lnSpc>
                <a:spcPct val="150000"/>
              </a:lnSpc>
            </a:pPr>
            <a:endParaRPr lang="en-ZA" dirty="0"/>
          </a:p>
          <a:p>
            <a:pPr algn="just">
              <a:lnSpc>
                <a:spcPct val="150000"/>
              </a:lnSpc>
            </a:pPr>
            <a:endParaRPr lang="en-ZA" dirty="0"/>
          </a:p>
          <a:p>
            <a:pPr marL="0" indent="0" algn="just">
              <a:lnSpc>
                <a:spcPct val="150000"/>
              </a:lnSpc>
              <a:buNone/>
            </a:pPr>
            <a:endParaRPr lang="en-ZA" dirty="0"/>
          </a:p>
          <a:p>
            <a:pPr algn="just">
              <a:lnSpc>
                <a:spcPct val="150000"/>
              </a:lnSpc>
            </a:pPr>
            <a:endParaRPr lang="en-ZA" dirty="0"/>
          </a:p>
          <a:p>
            <a:endParaRPr lang="en-US" dirty="0"/>
          </a:p>
        </p:txBody>
      </p:sp>
    </p:spTree>
    <p:extLst>
      <p:ext uri="{BB962C8B-B14F-4D97-AF65-F5344CB8AC3E}">
        <p14:creationId xmlns:p14="http://schemas.microsoft.com/office/powerpoint/2010/main" val="19070652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97B19FC77C6B40AD202D8DD5F4CEBC" ma:contentTypeVersion="9" ma:contentTypeDescription="Create a new document." ma:contentTypeScope="" ma:versionID="6be2595acb216d7203be62c18f91a8b5">
  <xsd:schema xmlns:xsd="http://www.w3.org/2001/XMLSchema" xmlns:xs="http://www.w3.org/2001/XMLSchema" xmlns:p="http://schemas.microsoft.com/office/2006/metadata/properties" xmlns:ns3="48be6d78-ed63-434b-b952-e8ec28a92f6c" targetNamespace="http://schemas.microsoft.com/office/2006/metadata/properties" ma:root="true" ma:fieldsID="6e413cd28e208875f84d04990e14f305" ns3:_="">
    <xsd:import namespace="48be6d78-ed63-434b-b952-e8ec28a92f6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e6d78-ed63-434b-b952-e8ec28a92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D5EE5-3795-4397-B64C-E38694FEF7C4}">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48be6d78-ed63-434b-b952-e8ec28a92f6c"/>
    <ds:schemaRef ds:uri="http://www.w3.org/XML/1998/namespace"/>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B940357F-3EBE-4D99-AAD7-C88D8F7A363B}">
  <ds:schemaRefs>
    <ds:schemaRef ds:uri="http://schemas.microsoft.com/sharepoint/v3/contenttype/forms"/>
  </ds:schemaRefs>
</ds:datastoreItem>
</file>

<file path=customXml/itemProps3.xml><?xml version="1.0" encoding="utf-8"?>
<ds:datastoreItem xmlns:ds="http://schemas.openxmlformats.org/officeDocument/2006/customXml" ds:itemID="{09CE4FC5-D0D1-4C76-AB4A-F699A1A15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e6d78-ed63-434b-b952-e8ec28a92f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19287</TotalTime>
  <Words>1088</Words>
  <Application>Microsoft Office PowerPoint</Application>
  <PresentationFormat>Widescreen</PresentationFormat>
  <Paragraphs>144</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Times New Roman</vt:lpstr>
      <vt:lpstr>Default Design</vt:lpstr>
      <vt:lpstr>   </vt:lpstr>
      <vt:lpstr>OVERVIEW OF PRESENTATION</vt:lpstr>
      <vt:lpstr>INTRODUCTION</vt:lpstr>
      <vt:lpstr>INTRODUCTION…</vt:lpstr>
      <vt:lpstr>BACKGROUND</vt:lpstr>
      <vt:lpstr>BACKGROUND… </vt:lpstr>
      <vt:lpstr>PARADIGMATIC  STANCE </vt:lpstr>
      <vt:lpstr>OBJECTIVES</vt:lpstr>
      <vt:lpstr>METHODOLOGY</vt:lpstr>
      <vt:lpstr>FINDINGS AND DISCUSSIONS</vt:lpstr>
      <vt:lpstr>FINDINGS AND DISCUSSIONS…</vt:lpstr>
      <vt:lpstr>FINDINGS AND DISCUSSIONS…</vt:lpstr>
      <vt:lpstr>FINDINGS AND DISCUSSIONS</vt:lpstr>
      <vt:lpstr>FINDINGS AND DISCUSSIONS…</vt:lpstr>
      <vt:lpstr>RECOMMENDATIONS</vt:lpstr>
      <vt:lpstr>SIYABONGA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Zusiphe Khanyile (216001938)</dc:creator>
  <cp:lastModifiedBy>Zamansele Nsele</cp:lastModifiedBy>
  <cp:revision>372</cp:revision>
  <dcterms:created xsi:type="dcterms:W3CDTF">2019-06-22T17:37:38Z</dcterms:created>
  <dcterms:modified xsi:type="dcterms:W3CDTF">2023-09-25T18:51:58Z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0x0101000A97B19FC77C6B40AD202D8DD5F4CEBC</vt:lpwstr>
  </property>
</Properties>
</file>