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59" r:id="rId5"/>
    <p:sldId id="262" r:id="rId6"/>
    <p:sldId id="260" r:id="rId7"/>
    <p:sldId id="261"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20127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4306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smtClean="0"/>
              <a:t>9/25/2023</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740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54269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9/25/2023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944495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984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652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6825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42508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5296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340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9/25/2023</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56628804"/>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masilo@wsu.ac.z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07000"/>
              </a:lnSpc>
              <a:spcAft>
                <a:spcPts val="0"/>
              </a:spcAft>
            </a:pPr>
            <a:r>
              <a:rPr lang="en-US" sz="1800" b="1" dirty="0">
                <a:solidFill>
                  <a:schemeClr val="bg1"/>
                </a:solidFill>
                <a:latin typeface="Times New Roman" panose="02020603050405020304" pitchFamily="18" charset="0"/>
                <a:ea typeface="Times New Roman" panose="02020603050405020304" pitchFamily="18" charset="0"/>
              </a:rPr>
              <a:t>Making a Case for a Mandatory Recourse Program for the Victims and Survivors of Rape in South Africa: A Social Work Perspective</a:t>
            </a:r>
            <a:r>
              <a:rPr lang="en-ZA" sz="1400" dirty="0">
                <a:latin typeface="Calibri" panose="020F0502020204030204" pitchFamily="34" charset="0"/>
                <a:ea typeface="Calibri" panose="020F0502020204030204" pitchFamily="34" charset="0"/>
              </a:rPr>
              <a:t/>
            </a:r>
            <a:br>
              <a:rPr lang="en-ZA" sz="1400" dirty="0">
                <a:latin typeface="Calibri" panose="020F0502020204030204" pitchFamily="34" charset="0"/>
                <a:ea typeface="Calibri" panose="020F0502020204030204" pitchFamily="34" charset="0"/>
              </a:rPr>
            </a:br>
            <a:endParaRPr lang="en-ZA" sz="1800" dirty="0"/>
          </a:p>
        </p:txBody>
      </p:sp>
      <p:sp>
        <p:nvSpPr>
          <p:cNvPr id="3" name="Subtitle 2"/>
          <p:cNvSpPr>
            <a:spLocks noGrp="1"/>
          </p:cNvSpPr>
          <p:nvPr>
            <p:ph type="subTitle" idx="1"/>
          </p:nvPr>
        </p:nvSpPr>
        <p:spPr>
          <a:xfrm>
            <a:off x="1524000" y="3996250"/>
            <a:ext cx="9144000" cy="1896550"/>
          </a:xfrm>
        </p:spPr>
        <p:txBody>
          <a:bodyPr>
            <a:normAutofit fontScale="70000" lnSpcReduction="20000"/>
          </a:bodyPr>
          <a:lstStyle/>
          <a:p>
            <a:r>
              <a:rPr lang="en-ZA" dirty="0" smtClean="0">
                <a:solidFill>
                  <a:schemeClr val="bg1"/>
                </a:solidFill>
              </a:rPr>
              <a:t>Presented</a:t>
            </a:r>
          </a:p>
          <a:p>
            <a:r>
              <a:rPr lang="en-ZA" dirty="0" smtClean="0">
                <a:solidFill>
                  <a:schemeClr val="bg1"/>
                </a:solidFill>
              </a:rPr>
              <a:t>By</a:t>
            </a:r>
          </a:p>
          <a:p>
            <a:r>
              <a:rPr lang="en-ZA" dirty="0" err="1" smtClean="0">
                <a:solidFill>
                  <a:schemeClr val="bg1"/>
                </a:solidFill>
              </a:rPr>
              <a:t>Dr.</a:t>
            </a:r>
            <a:r>
              <a:rPr lang="en-ZA" dirty="0" smtClean="0">
                <a:solidFill>
                  <a:schemeClr val="bg1"/>
                </a:solidFill>
              </a:rPr>
              <a:t> Daniel Tuelo Masilo</a:t>
            </a:r>
          </a:p>
          <a:p>
            <a:r>
              <a:rPr lang="en-ZA" dirty="0" smtClean="0">
                <a:solidFill>
                  <a:schemeClr val="bg1"/>
                </a:solidFill>
              </a:rPr>
              <a:t>ASASWEI 2023 </a:t>
            </a:r>
            <a:r>
              <a:rPr lang="en-ZA" dirty="0" smtClean="0">
                <a:solidFill>
                  <a:schemeClr val="bg1"/>
                </a:solidFill>
              </a:rPr>
              <a:t>CONFERENCE</a:t>
            </a:r>
          </a:p>
          <a:p>
            <a:r>
              <a:rPr lang="en-ZA" sz="6000" dirty="0" smtClean="0">
                <a:solidFill>
                  <a:schemeClr val="bg1"/>
                </a:solidFill>
                <a:hlinkClick r:id="rId2"/>
              </a:rPr>
              <a:t>Dmasilo@wsu.ac.za</a:t>
            </a:r>
            <a:r>
              <a:rPr lang="en-ZA" sz="6000" dirty="0" smtClean="0">
                <a:solidFill>
                  <a:schemeClr val="bg1"/>
                </a:solidFill>
              </a:rPr>
              <a:t> </a:t>
            </a:r>
            <a:endParaRPr lang="en-ZA" sz="6000" dirty="0">
              <a:solidFill>
                <a:schemeClr val="bg1"/>
              </a:solidFill>
            </a:endParaRPr>
          </a:p>
        </p:txBody>
      </p:sp>
    </p:spTree>
    <p:extLst>
      <p:ext uri="{BB962C8B-B14F-4D97-AF65-F5344CB8AC3E}">
        <p14:creationId xmlns:p14="http://schemas.microsoft.com/office/powerpoint/2010/main" val="2856885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Social work roles</a:t>
            </a:r>
            <a:endParaRPr lang="en-ZA" dirty="0"/>
          </a:p>
        </p:txBody>
      </p:sp>
      <p:sp>
        <p:nvSpPr>
          <p:cNvPr id="3" name="Content Placeholder 2"/>
          <p:cNvSpPr>
            <a:spLocks noGrp="1"/>
          </p:cNvSpPr>
          <p:nvPr>
            <p:ph idx="1"/>
          </p:nvPr>
        </p:nvSpPr>
        <p:spPr/>
        <p:txBody>
          <a:bodyPr/>
          <a:lstStyle/>
          <a:p>
            <a:r>
              <a:rPr lang="en-ZA" dirty="0" smtClean="0">
                <a:solidFill>
                  <a:schemeClr val="bg1"/>
                </a:solidFill>
              </a:rPr>
              <a:t>Advocate</a:t>
            </a:r>
          </a:p>
          <a:p>
            <a:r>
              <a:rPr lang="en-ZA" dirty="0" smtClean="0">
                <a:solidFill>
                  <a:schemeClr val="bg1"/>
                </a:solidFill>
              </a:rPr>
              <a:t>Educator</a:t>
            </a:r>
          </a:p>
          <a:p>
            <a:r>
              <a:rPr lang="en-ZA" dirty="0" smtClean="0">
                <a:solidFill>
                  <a:schemeClr val="bg1"/>
                </a:solidFill>
              </a:rPr>
              <a:t>Broker</a:t>
            </a:r>
          </a:p>
          <a:p>
            <a:r>
              <a:rPr lang="en-ZA" dirty="0" smtClean="0">
                <a:solidFill>
                  <a:schemeClr val="bg1"/>
                </a:solidFill>
              </a:rPr>
              <a:t>Counsellor</a:t>
            </a:r>
          </a:p>
          <a:p>
            <a:r>
              <a:rPr lang="en-ZA" dirty="0" smtClean="0">
                <a:solidFill>
                  <a:schemeClr val="bg1"/>
                </a:solidFill>
              </a:rPr>
              <a:t>Activist</a:t>
            </a:r>
          </a:p>
          <a:p>
            <a:r>
              <a:rPr lang="en-ZA" dirty="0" smtClean="0">
                <a:solidFill>
                  <a:schemeClr val="bg1"/>
                </a:solidFill>
              </a:rPr>
              <a:t>Empowerer</a:t>
            </a:r>
          </a:p>
          <a:p>
            <a:pPr marL="0" indent="0">
              <a:buNone/>
            </a:pPr>
            <a:endParaRPr lang="en-ZA" dirty="0" smtClean="0">
              <a:solidFill>
                <a:schemeClr val="bg1"/>
              </a:solidFill>
            </a:endParaRPr>
          </a:p>
          <a:p>
            <a:endParaRPr lang="en-ZA" dirty="0"/>
          </a:p>
        </p:txBody>
      </p:sp>
    </p:spTree>
    <p:extLst>
      <p:ext uri="{BB962C8B-B14F-4D97-AF65-F5344CB8AC3E}">
        <p14:creationId xmlns:p14="http://schemas.microsoft.com/office/powerpoint/2010/main" val="1415998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Table of contents</a:t>
            </a:r>
            <a:endParaRPr lang="en-ZA" dirty="0"/>
          </a:p>
        </p:txBody>
      </p:sp>
      <p:sp>
        <p:nvSpPr>
          <p:cNvPr id="3" name="Content Placeholder 2"/>
          <p:cNvSpPr>
            <a:spLocks noGrp="1"/>
          </p:cNvSpPr>
          <p:nvPr>
            <p:ph idx="1"/>
          </p:nvPr>
        </p:nvSpPr>
        <p:spPr/>
        <p:txBody>
          <a:bodyPr>
            <a:normAutofit/>
          </a:bodyPr>
          <a:lstStyle/>
          <a:p>
            <a:pPr algn="just"/>
            <a:r>
              <a:rPr lang="en-ZA" dirty="0" smtClean="0">
                <a:solidFill>
                  <a:schemeClr val="bg1"/>
                </a:solidFill>
              </a:rPr>
              <a:t>Problem of rape in South Africa</a:t>
            </a:r>
          </a:p>
          <a:p>
            <a:pPr algn="just"/>
            <a:r>
              <a:rPr lang="en-ZA" dirty="0" smtClean="0">
                <a:solidFill>
                  <a:schemeClr val="bg1"/>
                </a:solidFill>
              </a:rPr>
              <a:t>Rationale for the paper</a:t>
            </a:r>
          </a:p>
          <a:p>
            <a:pPr algn="just"/>
            <a:r>
              <a:rPr lang="en-ZA" dirty="0" smtClean="0">
                <a:solidFill>
                  <a:schemeClr val="bg1"/>
                </a:solidFill>
              </a:rPr>
              <a:t>Theoretical framework</a:t>
            </a:r>
          </a:p>
          <a:p>
            <a:pPr algn="just"/>
            <a:r>
              <a:rPr lang="en-ZA" dirty="0" smtClean="0">
                <a:solidFill>
                  <a:schemeClr val="bg1"/>
                </a:solidFill>
              </a:rPr>
              <a:t>Reasons for the mandatory recourse program</a:t>
            </a:r>
          </a:p>
          <a:p>
            <a:pPr algn="just"/>
            <a:r>
              <a:rPr lang="en-ZA" dirty="0" smtClean="0">
                <a:solidFill>
                  <a:schemeClr val="bg1"/>
                </a:solidFill>
              </a:rPr>
              <a:t>Beneficiaries of the program</a:t>
            </a:r>
          </a:p>
          <a:p>
            <a:pPr algn="just"/>
            <a:r>
              <a:rPr lang="en-ZA" dirty="0" smtClean="0">
                <a:solidFill>
                  <a:schemeClr val="bg1"/>
                </a:solidFill>
              </a:rPr>
              <a:t>Who is liable for funding the program</a:t>
            </a:r>
          </a:p>
          <a:p>
            <a:pPr algn="just"/>
            <a:r>
              <a:rPr lang="en-ZA" dirty="0" smtClean="0">
                <a:solidFill>
                  <a:schemeClr val="bg1"/>
                </a:solidFill>
              </a:rPr>
              <a:t>Social Work Roles</a:t>
            </a:r>
          </a:p>
          <a:p>
            <a:pPr algn="just"/>
            <a:endParaRPr lang="en-ZA" dirty="0" smtClean="0"/>
          </a:p>
          <a:p>
            <a:pPr algn="just"/>
            <a:endParaRPr lang="en-ZA" dirty="0"/>
          </a:p>
        </p:txBody>
      </p:sp>
    </p:spTree>
    <p:extLst>
      <p:ext uri="{BB962C8B-B14F-4D97-AF65-F5344CB8AC3E}">
        <p14:creationId xmlns:p14="http://schemas.microsoft.com/office/powerpoint/2010/main" val="965061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problem of rape in south Africa</a:t>
            </a:r>
            <a:endParaRPr lang="en-ZA" dirty="0"/>
          </a:p>
        </p:txBody>
      </p:sp>
      <p:sp>
        <p:nvSpPr>
          <p:cNvPr id="3" name="Content Placeholder 2"/>
          <p:cNvSpPr>
            <a:spLocks noGrp="1"/>
          </p:cNvSpPr>
          <p:nvPr>
            <p:ph idx="1"/>
          </p:nvPr>
        </p:nvSpPr>
        <p:spPr/>
        <p:txBody>
          <a:bodyPr/>
          <a:lstStyle/>
          <a:p>
            <a:pPr algn="just"/>
            <a:r>
              <a:rPr lang="en-US" sz="2400" dirty="0">
                <a:solidFill>
                  <a:srgbClr val="000000"/>
                </a:solidFill>
                <a:latin typeface="Times New Roman" panose="02020603050405020304" pitchFamily="18" charset="0"/>
                <a:ea typeface="Times New Roman" panose="02020603050405020304" pitchFamily="18" charset="0"/>
              </a:rPr>
              <a:t>South Africa holds the shameful distinction of being one of the most unsafe places in the world to be a woman. We have amongst the highest rates of intimate partner violence, and recently released data from Statistics SA show that rape and sexual violence have become hyper endemic (</a:t>
            </a:r>
            <a:r>
              <a:rPr lang="en-US" sz="2400" dirty="0" err="1">
                <a:solidFill>
                  <a:srgbClr val="000000"/>
                </a:solidFill>
                <a:latin typeface="Times New Roman" panose="02020603050405020304" pitchFamily="18" charset="0"/>
                <a:ea typeface="Times New Roman" panose="02020603050405020304" pitchFamily="18" charset="0"/>
              </a:rPr>
              <a:t>Ramaphosa</a:t>
            </a:r>
            <a:r>
              <a:rPr lang="en-US" sz="2400" dirty="0">
                <a:solidFill>
                  <a:srgbClr val="000000"/>
                </a:solidFill>
                <a:latin typeface="Times New Roman" panose="02020603050405020304" pitchFamily="18" charset="0"/>
                <a:ea typeface="Times New Roman" panose="02020603050405020304" pitchFamily="18" charset="0"/>
              </a:rPr>
              <a:t>, 2020). </a:t>
            </a:r>
            <a:endParaRPr lang="en-US" sz="2400" dirty="0" smtClean="0">
              <a:solidFill>
                <a:srgbClr val="000000"/>
              </a:solidFill>
              <a:latin typeface="Times New Roman" panose="02020603050405020304" pitchFamily="18" charset="0"/>
              <a:ea typeface="Times New Roman" panose="02020603050405020304" pitchFamily="18" charset="0"/>
            </a:endParaRPr>
          </a:p>
          <a:p>
            <a:pPr algn="just"/>
            <a:r>
              <a:rPr lang="en-US" sz="2400" dirty="0" err="1">
                <a:solidFill>
                  <a:srgbClr val="000000"/>
                </a:solidFill>
                <a:latin typeface="Times New Roman" panose="02020603050405020304" pitchFamily="18" charset="0"/>
                <a:ea typeface="Times New Roman" panose="02020603050405020304" pitchFamily="18" charset="0"/>
              </a:rPr>
              <a:t>Cele</a:t>
            </a:r>
            <a:r>
              <a:rPr lang="en-US" sz="2400" dirty="0">
                <a:solidFill>
                  <a:srgbClr val="000000"/>
                </a:solidFill>
                <a:latin typeface="Times New Roman" panose="02020603050405020304" pitchFamily="18" charset="0"/>
                <a:ea typeface="Times New Roman" panose="02020603050405020304" pitchFamily="18" charset="0"/>
              </a:rPr>
              <a:t>, the Police Minister in his media briefing on “Quarter 3 Crime Statistics” on February 2023, reported that 5 935-rape incidents took place during the third quarter of the 2022/2023 financial year (</a:t>
            </a:r>
            <a:r>
              <a:rPr lang="en-US" sz="2400" dirty="0" err="1">
                <a:solidFill>
                  <a:srgbClr val="000000"/>
                </a:solidFill>
                <a:latin typeface="Times New Roman" panose="02020603050405020304" pitchFamily="18" charset="0"/>
                <a:ea typeface="Times New Roman" panose="02020603050405020304" pitchFamily="18" charset="0"/>
              </a:rPr>
              <a:t>Cele</a:t>
            </a:r>
            <a:r>
              <a:rPr lang="en-US" sz="2400" dirty="0">
                <a:solidFill>
                  <a:srgbClr val="000000"/>
                </a:solidFill>
                <a:latin typeface="Times New Roman" panose="02020603050405020304" pitchFamily="18" charset="0"/>
                <a:ea typeface="Times New Roman" panose="02020603050405020304" pitchFamily="18" charset="0"/>
              </a:rPr>
              <a:t>, 2023). </a:t>
            </a:r>
            <a:endParaRPr lang="en-US" sz="2400" dirty="0" smtClean="0">
              <a:solidFill>
                <a:srgbClr val="000000"/>
              </a:solidFill>
              <a:latin typeface="Times New Roman" panose="02020603050405020304" pitchFamily="18" charset="0"/>
              <a:ea typeface="Times New Roman" panose="02020603050405020304" pitchFamily="18" charset="0"/>
            </a:endParaRPr>
          </a:p>
          <a:p>
            <a:pPr algn="just"/>
            <a:r>
              <a:rPr lang="en-US" sz="2400" dirty="0">
                <a:solidFill>
                  <a:srgbClr val="000000"/>
                </a:solidFill>
                <a:latin typeface="Times New Roman" panose="02020603050405020304" pitchFamily="18" charset="0"/>
                <a:ea typeface="Times New Roman" panose="02020603050405020304" pitchFamily="18" charset="0"/>
              </a:rPr>
              <a:t>While the Department of Justice and Constitutional Development (2022), reports that during the 2021/2022 financial year, courts registered 13 078 new cases of sexual offences of which 73.09% were rape cases .</a:t>
            </a:r>
            <a:endParaRPr lang="en-ZA" dirty="0"/>
          </a:p>
        </p:txBody>
      </p:sp>
    </p:spTree>
    <p:extLst>
      <p:ext uri="{BB962C8B-B14F-4D97-AF65-F5344CB8AC3E}">
        <p14:creationId xmlns:p14="http://schemas.microsoft.com/office/powerpoint/2010/main" val="360201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Rationale for the paper</a:t>
            </a:r>
            <a:endParaRPr lang="en-ZA" dirty="0"/>
          </a:p>
        </p:txBody>
      </p:sp>
      <p:sp>
        <p:nvSpPr>
          <p:cNvPr id="3" name="Content Placeholder 2"/>
          <p:cNvSpPr>
            <a:spLocks noGrp="1"/>
          </p:cNvSpPr>
          <p:nvPr>
            <p:ph idx="1"/>
          </p:nvPr>
        </p:nvSpPr>
        <p:spPr/>
        <p:txBody>
          <a:bodyPr/>
          <a:lstStyle/>
          <a:p>
            <a:pPr lvl="0" algn="just">
              <a:buClr>
                <a:srgbClr val="FFFFFF"/>
              </a:buClr>
            </a:pPr>
            <a:r>
              <a:rPr lang="en-US" dirty="0">
                <a:solidFill>
                  <a:srgbClr val="000000"/>
                </a:solidFill>
                <a:latin typeface="Times New Roman" panose="02020603050405020304" pitchFamily="18" charset="0"/>
                <a:ea typeface="Times New Roman" panose="02020603050405020304" pitchFamily="18" charset="0"/>
              </a:rPr>
              <a:t>The purpose of this paper is to advance an argument from a social work perspective for the consideration, introduction and implementation of a mandatory recourse program for the victims and survivors of rape in South Africa. </a:t>
            </a:r>
          </a:p>
          <a:p>
            <a:pPr lvl="0" algn="just">
              <a:buClr>
                <a:srgbClr val="FFFFFF"/>
              </a:buClr>
            </a:pPr>
            <a:r>
              <a:rPr lang="en-US" dirty="0">
                <a:solidFill>
                  <a:srgbClr val="000000"/>
                </a:solidFill>
                <a:latin typeface="Times New Roman" panose="02020603050405020304" pitchFamily="18" charset="0"/>
                <a:ea typeface="Times New Roman" panose="02020603050405020304" pitchFamily="18" charset="0"/>
              </a:rPr>
              <a:t>This purpose is informed by the fact that courts only incarcerates the offenders of rape while there is no mandatory recourse offered to the victims and survivors of rape, except in the cases of whereby they institute litigations against the perpetrators, which is time consuming as well as has financial implications. </a:t>
            </a:r>
          </a:p>
          <a:p>
            <a:pPr lvl="0" algn="just">
              <a:buClr>
                <a:srgbClr val="FFFFFF"/>
              </a:buClr>
            </a:pPr>
            <a:r>
              <a:rPr lang="en-US" dirty="0">
                <a:solidFill>
                  <a:srgbClr val="000000"/>
                </a:solidFill>
                <a:latin typeface="Times New Roman" panose="02020603050405020304" pitchFamily="18" charset="0"/>
                <a:ea typeface="Times New Roman" panose="02020603050405020304" pitchFamily="18" charset="0"/>
              </a:rPr>
              <a:t>Another motivation is that people, who face accusations of any crime including rape and when acquitted by the courts after a trial, are able to pursue recourse from the State and the accuser in terms of the South African laws. </a:t>
            </a:r>
            <a:endParaRPr lang="en-ZA" sz="2000" dirty="0">
              <a:solidFill>
                <a:srgbClr val="FFFFFF"/>
              </a:solidFill>
            </a:endParaRPr>
          </a:p>
          <a:p>
            <a:endParaRPr lang="en-ZA" dirty="0"/>
          </a:p>
        </p:txBody>
      </p:sp>
    </p:spTree>
    <p:extLst>
      <p:ext uri="{BB962C8B-B14F-4D97-AF65-F5344CB8AC3E}">
        <p14:creationId xmlns:p14="http://schemas.microsoft.com/office/powerpoint/2010/main" val="405899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099BDD"/>
                </a:solidFill>
              </a:rPr>
              <a:t>Rationale for the paper</a:t>
            </a:r>
            <a:endParaRPr lang="en-ZA" dirty="0"/>
          </a:p>
        </p:txBody>
      </p:sp>
      <p:sp>
        <p:nvSpPr>
          <p:cNvPr id="3" name="Content Placeholder 2"/>
          <p:cNvSpPr>
            <a:spLocks noGrp="1"/>
          </p:cNvSpPr>
          <p:nvPr>
            <p:ph idx="1"/>
          </p:nvPr>
        </p:nvSpPr>
        <p:spPr/>
        <p:txBody>
          <a:bodyPr>
            <a:normAutofit lnSpcReduction="10000"/>
          </a:bodyPr>
          <a:lstStyle/>
          <a:p>
            <a:r>
              <a:rPr lang="en-US" sz="2400" dirty="0">
                <a:solidFill>
                  <a:srgbClr val="000000"/>
                </a:solidFill>
                <a:latin typeface="Times New Roman" panose="02020603050405020304" pitchFamily="18" charset="0"/>
                <a:ea typeface="Times New Roman" panose="02020603050405020304" pitchFamily="18" charset="0"/>
              </a:rPr>
              <a:t>The significance of a mandatory recourse program is that it has the potential to be implemented immediately when the court makes a pronouncement on the guilty verdict and sentencing of the perpetrator of rape. </a:t>
            </a:r>
            <a:endParaRPr lang="en-US" sz="2400" dirty="0" smtClean="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Times New Roman" panose="02020603050405020304" pitchFamily="18" charset="0"/>
                <a:ea typeface="Times New Roman" panose="02020603050405020304" pitchFamily="18" charset="0"/>
              </a:rPr>
              <a:t>Unlike, waiting and starting a new litigation against the perpetrator, which may prolong and demand the financial resources from the victims and survivors of </a:t>
            </a:r>
            <a:r>
              <a:rPr lang="en-US" sz="2400" dirty="0" smtClean="0">
                <a:solidFill>
                  <a:srgbClr val="000000"/>
                </a:solidFill>
                <a:latin typeface="Times New Roman" panose="02020603050405020304" pitchFamily="18" charset="0"/>
                <a:ea typeface="Times New Roman" panose="02020603050405020304" pitchFamily="18" charset="0"/>
              </a:rPr>
              <a:t>rape.</a:t>
            </a:r>
          </a:p>
          <a:p>
            <a:r>
              <a:rPr lang="en-US" sz="2400" dirty="0">
                <a:solidFill>
                  <a:srgbClr val="000000"/>
                </a:solidFill>
                <a:latin typeface="Times New Roman" panose="02020603050405020304" pitchFamily="18" charset="0"/>
                <a:ea typeface="Times New Roman" panose="02020603050405020304" pitchFamily="18" charset="0"/>
              </a:rPr>
              <a:t>The proposed mandatory recourse program has the potential to contribute to the attainment of Pillar 4 of the National Strategic Plan on Gender-Based Violence and </a:t>
            </a:r>
            <a:r>
              <a:rPr lang="en-US" sz="2400" dirty="0" err="1">
                <a:solidFill>
                  <a:srgbClr val="000000"/>
                </a:solidFill>
                <a:latin typeface="Times New Roman" panose="02020603050405020304" pitchFamily="18" charset="0"/>
                <a:ea typeface="Times New Roman" panose="02020603050405020304" pitchFamily="18" charset="0"/>
              </a:rPr>
              <a:t>Femicide</a:t>
            </a:r>
            <a:r>
              <a:rPr lang="en-US" sz="2400" dirty="0">
                <a:solidFill>
                  <a:srgbClr val="000000"/>
                </a:solidFill>
                <a:latin typeface="Times New Roman" panose="02020603050405020304" pitchFamily="18" charset="0"/>
                <a:ea typeface="Times New Roman" panose="02020603050405020304" pitchFamily="18" charset="0"/>
              </a:rPr>
              <a:t> (NSP GBVF 2020-2030). </a:t>
            </a:r>
            <a:endParaRPr lang="en-US" sz="2400" dirty="0" smtClean="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Times New Roman" panose="02020603050405020304" pitchFamily="18" charset="0"/>
                <a:ea typeface="Times New Roman" panose="02020603050405020304" pitchFamily="18" charset="0"/>
              </a:rPr>
              <a:t>This pillar calls for support for the victims by the system to access necessary psychosocial, material and other support required to assist them with their healing (NSP GBVF, 2020). </a:t>
            </a:r>
            <a:endParaRPr lang="en-ZA" dirty="0"/>
          </a:p>
        </p:txBody>
      </p:sp>
    </p:spTree>
    <p:extLst>
      <p:ext uri="{BB962C8B-B14F-4D97-AF65-F5344CB8AC3E}">
        <p14:creationId xmlns:p14="http://schemas.microsoft.com/office/powerpoint/2010/main" val="173958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Theoretical framework</a:t>
            </a:r>
            <a:endParaRPr lang="en-ZA" dirty="0"/>
          </a:p>
        </p:txBody>
      </p:sp>
      <p:sp>
        <p:nvSpPr>
          <p:cNvPr id="3" name="Content Placeholder 2"/>
          <p:cNvSpPr>
            <a:spLocks noGrp="1"/>
          </p:cNvSpPr>
          <p:nvPr>
            <p:ph idx="1"/>
          </p:nvPr>
        </p:nvSpPr>
        <p:spPr/>
        <p:txBody>
          <a:bodyPr/>
          <a:lstStyle/>
          <a:p>
            <a:r>
              <a:rPr lang="en-ZA" dirty="0" smtClean="0">
                <a:solidFill>
                  <a:schemeClr val="bg1"/>
                </a:solidFill>
              </a:rPr>
              <a:t>Empowerment approach</a:t>
            </a:r>
          </a:p>
          <a:p>
            <a:r>
              <a:rPr lang="en-ZA" dirty="0" smtClean="0">
                <a:solidFill>
                  <a:schemeClr val="bg1"/>
                </a:solidFill>
              </a:rPr>
              <a:t>Restorative Justice Theory</a:t>
            </a:r>
            <a:endParaRPr lang="en-ZA" dirty="0">
              <a:solidFill>
                <a:schemeClr val="bg1"/>
              </a:solidFill>
            </a:endParaRPr>
          </a:p>
        </p:txBody>
      </p:sp>
    </p:spTree>
    <p:extLst>
      <p:ext uri="{BB962C8B-B14F-4D97-AF65-F5344CB8AC3E}">
        <p14:creationId xmlns:p14="http://schemas.microsoft.com/office/powerpoint/2010/main" val="391206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000" dirty="0" smtClean="0"/>
              <a:t>Reasons for a mandatory recourse program for the victims and survivors of rape</a:t>
            </a:r>
            <a:endParaRPr lang="en-ZA" sz="2000" dirty="0"/>
          </a:p>
        </p:txBody>
      </p:sp>
      <p:sp>
        <p:nvSpPr>
          <p:cNvPr id="3" name="Content Placeholder 2"/>
          <p:cNvSpPr>
            <a:spLocks noGrp="1"/>
          </p:cNvSpPr>
          <p:nvPr>
            <p:ph idx="1"/>
          </p:nvPr>
        </p:nvSpPr>
        <p:spPr/>
        <p:txBody>
          <a:bodyPr/>
          <a:lstStyle/>
          <a:p>
            <a:r>
              <a:rPr lang="en-US" sz="2400" dirty="0">
                <a:solidFill>
                  <a:srgbClr val="000000"/>
                </a:solidFill>
                <a:latin typeface="Times New Roman" panose="02020603050405020304" pitchFamily="18" charset="0"/>
                <a:ea typeface="Times New Roman" panose="02020603050405020304" pitchFamily="18" charset="0"/>
              </a:rPr>
              <a:t>The </a:t>
            </a:r>
            <a:r>
              <a:rPr lang="en-US" sz="2400" dirty="0" smtClean="0">
                <a:solidFill>
                  <a:srgbClr val="000000"/>
                </a:solidFill>
                <a:latin typeface="Times New Roman" panose="02020603050405020304" pitchFamily="18" charset="0"/>
                <a:ea typeface="Times New Roman" panose="02020603050405020304" pitchFamily="18" charset="0"/>
              </a:rPr>
              <a:t>State’s </a:t>
            </a:r>
            <a:r>
              <a:rPr lang="en-US" sz="2400" dirty="0">
                <a:solidFill>
                  <a:srgbClr val="000000"/>
                </a:solidFill>
                <a:latin typeface="Times New Roman" panose="02020603050405020304" pitchFamily="18" charset="0"/>
                <a:ea typeface="Times New Roman" panose="02020603050405020304" pitchFamily="18" charset="0"/>
              </a:rPr>
              <a:t>legal duty to fight the scourge of </a:t>
            </a:r>
            <a:r>
              <a:rPr lang="en-US" sz="2400" dirty="0" smtClean="0">
                <a:solidFill>
                  <a:srgbClr val="000000"/>
                </a:solidFill>
                <a:latin typeface="Times New Roman" panose="02020603050405020304" pitchFamily="18" charset="0"/>
                <a:ea typeface="Times New Roman" panose="02020603050405020304" pitchFamily="18" charset="0"/>
              </a:rPr>
              <a:t>rape</a:t>
            </a:r>
          </a:p>
          <a:p>
            <a:r>
              <a:rPr lang="en-US" sz="2400" dirty="0">
                <a:solidFill>
                  <a:srgbClr val="000000"/>
                </a:solidFill>
                <a:latin typeface="Times New Roman" panose="02020603050405020304" pitchFamily="18" charset="0"/>
                <a:ea typeface="Times New Roman" panose="02020603050405020304" pitchFamily="18" charset="0"/>
              </a:rPr>
              <a:t>The impact </a:t>
            </a:r>
            <a:r>
              <a:rPr lang="en-US" sz="2400" dirty="0" smtClean="0">
                <a:solidFill>
                  <a:srgbClr val="000000"/>
                </a:solidFill>
                <a:latin typeface="Times New Roman" panose="02020603050405020304" pitchFamily="18" charset="0"/>
                <a:ea typeface="Times New Roman" panose="02020603050405020304" pitchFamily="18" charset="0"/>
              </a:rPr>
              <a:t>of </a:t>
            </a:r>
            <a:r>
              <a:rPr lang="en-US" sz="2400" dirty="0">
                <a:solidFill>
                  <a:srgbClr val="000000"/>
                </a:solidFill>
                <a:latin typeface="Times New Roman" panose="02020603050405020304" pitchFamily="18" charset="0"/>
                <a:ea typeface="Times New Roman" panose="02020603050405020304" pitchFamily="18" charset="0"/>
              </a:rPr>
              <a:t>rape on victims and </a:t>
            </a:r>
            <a:r>
              <a:rPr lang="en-US" sz="2400" dirty="0" smtClean="0">
                <a:solidFill>
                  <a:srgbClr val="000000"/>
                </a:solidFill>
                <a:latin typeface="Times New Roman" panose="02020603050405020304" pitchFamily="18" charset="0"/>
                <a:ea typeface="Times New Roman" panose="02020603050405020304" pitchFamily="18" charset="0"/>
              </a:rPr>
              <a:t>survivors</a:t>
            </a:r>
          </a:p>
          <a:p>
            <a:r>
              <a:rPr lang="en-US" sz="2400" dirty="0">
                <a:solidFill>
                  <a:srgbClr val="000000"/>
                </a:solidFill>
                <a:latin typeface="Times New Roman" panose="02020603050405020304" pitchFamily="18" charset="0"/>
                <a:ea typeface="Times New Roman" panose="02020603050405020304" pitchFamily="18" charset="0"/>
              </a:rPr>
              <a:t>Age and gender of the rape victims and survivors </a:t>
            </a:r>
          </a:p>
          <a:p>
            <a:r>
              <a:rPr lang="en-US" sz="2400" dirty="0" smtClean="0">
                <a:solidFill>
                  <a:srgbClr val="000000"/>
                </a:solidFill>
                <a:latin typeface="Times New Roman" panose="02020603050405020304" pitchFamily="18" charset="0"/>
                <a:ea typeface="Times New Roman" panose="02020603050405020304" pitchFamily="18" charset="0"/>
              </a:rPr>
              <a:t>The </a:t>
            </a:r>
            <a:r>
              <a:rPr lang="en-US" sz="2400" dirty="0">
                <a:solidFill>
                  <a:srgbClr val="000000"/>
                </a:solidFill>
                <a:latin typeface="Times New Roman" panose="02020603050405020304" pitchFamily="18" charset="0"/>
                <a:ea typeface="Times New Roman" panose="02020603050405020304" pitchFamily="18" charset="0"/>
              </a:rPr>
              <a:t>abuse of position of power by perpetrators of rape incidents</a:t>
            </a:r>
            <a:endParaRPr lang="en-ZA" sz="2000" dirty="0">
              <a:latin typeface="Calibri" panose="020F0502020204030204" pitchFamily="34" charset="0"/>
              <a:ea typeface="Calibri" panose="020F0502020204030204" pitchFamily="34" charset="0"/>
            </a:endParaRPr>
          </a:p>
          <a:p>
            <a:endParaRPr lang="en-ZA" dirty="0"/>
          </a:p>
        </p:txBody>
      </p:sp>
    </p:spTree>
    <p:extLst>
      <p:ext uri="{BB962C8B-B14F-4D97-AF65-F5344CB8AC3E}">
        <p14:creationId xmlns:p14="http://schemas.microsoft.com/office/powerpoint/2010/main" val="32751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000" dirty="0" smtClean="0"/>
              <a:t>Beneficiaries of the proposed program</a:t>
            </a:r>
            <a:endParaRPr lang="en-ZA" sz="2000" dirty="0"/>
          </a:p>
        </p:txBody>
      </p:sp>
      <p:sp>
        <p:nvSpPr>
          <p:cNvPr id="3" name="Content Placeholder 2"/>
          <p:cNvSpPr>
            <a:spLocks noGrp="1"/>
          </p:cNvSpPr>
          <p:nvPr>
            <p:ph idx="1"/>
          </p:nvPr>
        </p:nvSpPr>
        <p:spPr/>
        <p:txBody>
          <a:bodyPr/>
          <a:lstStyle/>
          <a:p>
            <a:r>
              <a:rPr lang="en-ZA" dirty="0" smtClean="0">
                <a:solidFill>
                  <a:schemeClr val="bg1"/>
                </a:solidFill>
              </a:rPr>
              <a:t>Direct &amp; Indirect victims</a:t>
            </a:r>
          </a:p>
          <a:p>
            <a:r>
              <a:rPr lang="en-ZA" dirty="0" smtClean="0">
                <a:solidFill>
                  <a:schemeClr val="bg1"/>
                </a:solidFill>
              </a:rPr>
              <a:t>Survivors</a:t>
            </a:r>
            <a:endParaRPr lang="en-ZA" dirty="0">
              <a:solidFill>
                <a:schemeClr val="bg1"/>
              </a:solidFill>
            </a:endParaRPr>
          </a:p>
        </p:txBody>
      </p:sp>
    </p:spTree>
    <p:extLst>
      <p:ext uri="{BB962C8B-B14F-4D97-AF65-F5344CB8AC3E}">
        <p14:creationId xmlns:p14="http://schemas.microsoft.com/office/powerpoint/2010/main" val="194448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000" dirty="0" smtClean="0"/>
              <a:t>Who is liable for the funding of the program</a:t>
            </a:r>
            <a:endParaRPr lang="en-ZA" sz="2000" dirty="0"/>
          </a:p>
        </p:txBody>
      </p:sp>
      <p:sp>
        <p:nvSpPr>
          <p:cNvPr id="3" name="Content Placeholder 2"/>
          <p:cNvSpPr>
            <a:spLocks noGrp="1"/>
          </p:cNvSpPr>
          <p:nvPr>
            <p:ph idx="1"/>
          </p:nvPr>
        </p:nvSpPr>
        <p:spPr/>
        <p:txBody>
          <a:bodyPr/>
          <a:lstStyle/>
          <a:p>
            <a:r>
              <a:rPr lang="en-ZA" dirty="0" smtClean="0">
                <a:solidFill>
                  <a:schemeClr val="bg1"/>
                </a:solidFill>
              </a:rPr>
              <a:t>Perpetrators</a:t>
            </a:r>
          </a:p>
          <a:p>
            <a:r>
              <a:rPr lang="en-ZA" dirty="0" smtClean="0">
                <a:solidFill>
                  <a:schemeClr val="bg1"/>
                </a:solidFill>
              </a:rPr>
              <a:t>The State</a:t>
            </a:r>
            <a:endParaRPr lang="en-ZA" dirty="0">
              <a:solidFill>
                <a:schemeClr val="bg1"/>
              </a:solidFill>
            </a:endParaRPr>
          </a:p>
        </p:txBody>
      </p:sp>
    </p:spTree>
    <p:extLst>
      <p:ext uri="{BB962C8B-B14F-4D97-AF65-F5344CB8AC3E}">
        <p14:creationId xmlns:p14="http://schemas.microsoft.com/office/powerpoint/2010/main" val="3630459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24</TotalTime>
  <Words>570</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Corbel</vt:lpstr>
      <vt:lpstr>Times New Roman</vt:lpstr>
      <vt:lpstr>Wingdings</vt:lpstr>
      <vt:lpstr>Banded</vt:lpstr>
      <vt:lpstr>Making a Case for a Mandatory Recourse Program for the Victims and Survivors of Rape in South Africa: A Social Work Perspective </vt:lpstr>
      <vt:lpstr>Table of contents</vt:lpstr>
      <vt:lpstr>The problem of rape in south Africa</vt:lpstr>
      <vt:lpstr>Rationale for the paper</vt:lpstr>
      <vt:lpstr>Rationale for the paper</vt:lpstr>
      <vt:lpstr>Theoretical framework</vt:lpstr>
      <vt:lpstr>Reasons for a mandatory recourse program for the victims and survivors of rape</vt:lpstr>
      <vt:lpstr>Beneficiaries of the proposed program</vt:lpstr>
      <vt:lpstr>Who is liable for the funding of the program</vt:lpstr>
      <vt:lpstr>Social work roles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Case for a Mandatory Recourse Program for the Victims and Survivors of Rape in South Africa: A Social Work Perspective</dc:title>
  <dc:creator>Daniel Tuelo Masilo</dc:creator>
  <cp:lastModifiedBy>Daniel Tuelo Masilo</cp:lastModifiedBy>
  <cp:revision>5</cp:revision>
  <dcterms:created xsi:type="dcterms:W3CDTF">2023-09-25T12:05:43Z</dcterms:created>
  <dcterms:modified xsi:type="dcterms:W3CDTF">2023-09-25T20:20:01Z</dcterms:modified>
</cp:coreProperties>
</file>