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7" r:id="rId2"/>
    <p:sldId id="257" r:id="rId3"/>
    <p:sldId id="288" r:id="rId4"/>
    <p:sldId id="258" r:id="rId5"/>
    <p:sldId id="262" r:id="rId6"/>
    <p:sldId id="272" r:id="rId7"/>
    <p:sldId id="273" r:id="rId8"/>
    <p:sldId id="275" r:id="rId9"/>
    <p:sldId id="276" r:id="rId10"/>
    <p:sldId id="278" r:id="rId11"/>
    <p:sldId id="279" r:id="rId12"/>
    <p:sldId id="290" r:id="rId13"/>
    <p:sldId id="300" r:id="rId14"/>
    <p:sldId id="299" r:id="rId15"/>
    <p:sldId id="292" r:id="rId16"/>
    <p:sldId id="298" r:id="rId17"/>
    <p:sldId id="293" r:id="rId18"/>
    <p:sldId id="296" r:id="rId19"/>
    <p:sldId id="297" r:id="rId20"/>
    <p:sldId id="294" r:id="rId21"/>
    <p:sldId id="295" r:id="rId22"/>
    <p:sldId id="282" r:id="rId23"/>
    <p:sldId id="289" r:id="rId24"/>
    <p:sldId id="283" r:id="rId25"/>
    <p:sldId id="284" r:id="rId26"/>
    <p:sldId id="2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2950" autoAdjust="0"/>
  </p:normalViewPr>
  <p:slideViewPr>
    <p:cSldViewPr snapToGrid="0">
      <p:cViewPr varScale="1">
        <p:scale>
          <a:sx n="67" d="100"/>
          <a:sy n="67" d="100"/>
        </p:scale>
        <p:origin x="864" y="66"/>
      </p:cViewPr>
      <p:guideLst/>
    </p:cSldViewPr>
  </p:slideViewPr>
  <p:notesTextViewPr>
    <p:cViewPr>
      <p:scale>
        <a:sx n="1" d="1"/>
        <a:sy n="1" d="1"/>
      </p:scale>
      <p:origin x="0" y="0"/>
    </p:cViewPr>
  </p:notesTextViewPr>
  <p:sorterViewPr>
    <p:cViewPr>
      <p:scale>
        <a:sx n="100" d="100"/>
        <a:sy n="100" d="100"/>
      </p:scale>
      <p:origin x="0" y="-24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BA2E24-492F-4AFC-95C2-757EA0AA7070}" type="datetimeFigureOut">
              <a:rPr lang="en-ZA" smtClean="0"/>
              <a:t>2023/09/26</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17C688-3776-4388-82FC-7DD7C67DC68D}" type="slidenum">
              <a:rPr lang="en-ZA" smtClean="0"/>
              <a:t>‹#›</a:t>
            </a:fld>
            <a:endParaRPr lang="en-ZA"/>
          </a:p>
        </p:txBody>
      </p:sp>
    </p:spTree>
    <p:extLst>
      <p:ext uri="{BB962C8B-B14F-4D97-AF65-F5344CB8AC3E}">
        <p14:creationId xmlns:p14="http://schemas.microsoft.com/office/powerpoint/2010/main" val="767612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317C688-3776-4388-82FC-7DD7C67DC68D}" type="slidenum">
              <a:rPr lang="en-ZA" smtClean="0"/>
              <a:t>15</a:t>
            </a:fld>
            <a:endParaRPr lang="en-ZA"/>
          </a:p>
        </p:txBody>
      </p:sp>
    </p:spTree>
    <p:extLst>
      <p:ext uri="{BB962C8B-B14F-4D97-AF65-F5344CB8AC3E}">
        <p14:creationId xmlns:p14="http://schemas.microsoft.com/office/powerpoint/2010/main" val="1224695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36376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72624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953944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46190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892B0A-6755-42FC-946F-5440A9272604}" type="datetimeFigureOut">
              <a:rPr lang="en-US" smtClean="0"/>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400704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892B0A-6755-42FC-946F-5440A9272604}"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44670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892B0A-6755-42FC-946F-5440A9272604}" type="datetimeFigureOut">
              <a:rPr lang="en-US" smtClean="0"/>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3209844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892B0A-6755-42FC-946F-5440A9272604}" type="datetimeFigureOut">
              <a:rPr lang="en-US" smtClean="0"/>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206379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892B0A-6755-42FC-946F-5440A9272604}" type="datetimeFigureOut">
              <a:rPr lang="en-US" smtClean="0"/>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40620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892B0A-6755-42FC-946F-5440A9272604}"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178607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892B0A-6755-42FC-946F-5440A9272604}" type="datetimeFigureOut">
              <a:rPr lang="en-US" smtClean="0"/>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B7CD87-C33F-467F-8547-BB535FA9E2CE}" type="slidenum">
              <a:rPr lang="en-US" smtClean="0"/>
              <a:t>‹#›</a:t>
            </a:fld>
            <a:endParaRPr lang="en-US"/>
          </a:p>
        </p:txBody>
      </p:sp>
    </p:spTree>
    <p:extLst>
      <p:ext uri="{BB962C8B-B14F-4D97-AF65-F5344CB8AC3E}">
        <p14:creationId xmlns:p14="http://schemas.microsoft.com/office/powerpoint/2010/main" val="1884358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892B0A-6755-42FC-946F-5440A9272604}" type="datetimeFigureOut">
              <a:rPr lang="en-US" smtClean="0"/>
              <a:t>9/26/2023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7CD87-C33F-467F-8547-BB535FA9E2CE}" type="slidenum">
              <a:rPr lang="en-US" smtClean="0"/>
              <a:t>‹#›</a:t>
            </a:fld>
            <a:endParaRPr lang="en-US"/>
          </a:p>
        </p:txBody>
      </p:sp>
    </p:spTree>
    <p:extLst>
      <p:ext uri="{BB962C8B-B14F-4D97-AF65-F5344CB8AC3E}">
        <p14:creationId xmlns:p14="http://schemas.microsoft.com/office/powerpoint/2010/main" val="2528415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kzn-dspace.ukzn.ac.za/handle/10413/13596" TargetMode="External"/><Relationship Id="rId2" Type="http://schemas.openxmlformats.org/officeDocument/2006/relationships/hyperlink" Target="mailto:pnngubane45@gmail.com"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doi.org/10.1177/2158244018817596"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5217"/>
            <a:ext cx="10515600" cy="1285461"/>
          </a:xfrm>
        </p:spPr>
        <p:txBody>
          <a:bodyPr>
            <a:norm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EARLY CHILDBEARING IN THE CONTEXT OF CHILD SUPPORT GRANT IN A RURAL  AREA  IN SOUTH AFRICA</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862469"/>
            <a:ext cx="10515600" cy="3314493"/>
          </a:xfrm>
        </p:spPr>
        <p:txBody>
          <a:bodyPr>
            <a:normAutofit/>
          </a:bodyPr>
          <a:lstStyle/>
          <a:p>
            <a:pPr marL="0" indent="0" algn="just">
              <a:lnSpc>
                <a:spcPct val="150000"/>
              </a:lnSpc>
              <a:buNone/>
            </a:pPr>
            <a:r>
              <a:rPr lang="en-US" sz="2000" b="1" dirty="0">
                <a:latin typeface="Times New Roman" panose="02020603050405020304" pitchFamily="18" charset="0"/>
                <a:cs typeface="Times New Roman" panose="02020603050405020304" pitchFamily="18" charset="0"/>
              </a:rPr>
              <a:t> PRESENTER</a:t>
            </a:r>
            <a:r>
              <a:rPr lang="en-US" sz="2000" b="1">
                <a:latin typeface="Times New Roman" panose="02020603050405020304" pitchFamily="18" charset="0"/>
                <a:cs typeface="Times New Roman" panose="02020603050405020304" pitchFamily="18" charset="0"/>
              </a:rPr>
              <a:t>: </a:t>
            </a:r>
            <a:r>
              <a:rPr lang="en-US" sz="2000">
                <a:latin typeface="Times New Roman" panose="02020603050405020304" pitchFamily="18" charset="0"/>
                <a:cs typeface="Times New Roman" panose="02020603050405020304" pitchFamily="18" charset="0"/>
              </a:rPr>
              <a:t>Dr NOKUTHULA </a:t>
            </a:r>
            <a:r>
              <a:rPr lang="en-US" sz="2000" dirty="0">
                <a:latin typeface="Times New Roman" panose="02020603050405020304" pitchFamily="18" charset="0"/>
                <a:cs typeface="Times New Roman" panose="02020603050405020304" pitchFamily="18" charset="0"/>
              </a:rPr>
              <a:t>NGUBANE (BSW, MDEV STUDIES AND PhD POLICY AND                      DEV STUDIES, UKZN)</a:t>
            </a:r>
            <a:r>
              <a:rPr lang="en-US" sz="2000" b="1" dirty="0">
                <a:latin typeface="Times New Roman" panose="02020603050405020304" pitchFamily="18" charset="0"/>
                <a:cs typeface="Times New Roman" panose="02020603050405020304" pitchFamily="18" charset="0"/>
              </a:rPr>
              <a:t> </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SOCIAL WORKER: </a:t>
            </a:r>
            <a:r>
              <a:rPr lang="en-US" sz="2000" dirty="0">
                <a:latin typeface="Times New Roman" panose="02020603050405020304" pitchFamily="18" charset="0"/>
                <a:cs typeface="Times New Roman" panose="02020603050405020304" pitchFamily="18" charset="0"/>
              </a:rPr>
              <a:t>UMGUNGUNDLOVU DISTRICT (MUSUNDUZI MUNICIPALITY: VULINDLELA SERVICE OFFICE)</a:t>
            </a:r>
          </a:p>
          <a:p>
            <a:pPr marL="0" indent="0" algn="just">
              <a:lnSpc>
                <a:spcPct val="150000"/>
              </a:lnSpc>
              <a:buNone/>
            </a:pPr>
            <a:r>
              <a:rPr lang="en-US" sz="2000" b="1" dirty="0">
                <a:latin typeface="Times New Roman" panose="02020603050405020304" pitchFamily="18" charset="0"/>
                <a:cs typeface="Times New Roman" panose="02020603050405020304" pitchFamily="18" charset="0"/>
              </a:rPr>
              <a:t>PREPARED FOR: </a:t>
            </a:r>
            <a:r>
              <a:rPr lang="en-US" sz="2000" dirty="0">
                <a:latin typeface="Times New Roman" panose="02020603050405020304" pitchFamily="18" charset="0"/>
                <a:cs typeface="Times New Roman" panose="02020603050405020304" pitchFamily="18" charset="0"/>
              </a:rPr>
              <a:t>ASASWEI CONFERENCE DURBAN (27-29 SEPTEMBER 2023)</a:t>
            </a:r>
          </a:p>
        </p:txBody>
      </p:sp>
      <p:pic>
        <p:nvPicPr>
          <p:cNvPr id="1229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6481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r>
              <a:rPr lang="en-ZA" sz="2400" dirty="0">
                <a:latin typeface="Times New Roman" panose="02020603050405020304" pitchFamily="18" charset="0"/>
                <a:cs typeface="Times New Roman" panose="02020603050405020304" pitchFamily="18" charset="0"/>
              </a:rPr>
              <a:t>   </a:t>
            </a:r>
            <a:r>
              <a:rPr lang="en-ZA" sz="2400" b="1" dirty="0">
                <a:latin typeface="Times New Roman" panose="02020603050405020304" pitchFamily="18" charset="0"/>
                <a:cs typeface="Times New Roman" panose="02020603050405020304" pitchFamily="18" charset="0"/>
              </a:rPr>
              <a:t>DEMOGRAPHIC PROFILE OF INTERVIEWED PARTICIPANTS</a:t>
            </a:r>
          </a:p>
          <a:p>
            <a:pPr algn="just">
              <a:lnSpc>
                <a:spcPct val="150000"/>
              </a:lnSpc>
            </a:pPr>
            <a:r>
              <a:rPr lang="en-ZA" sz="2400" b="1" dirty="0">
                <a:latin typeface="Times New Roman" panose="02020603050405020304" pitchFamily="18" charset="0"/>
                <a:cs typeface="Times New Roman" panose="02020603050405020304" pitchFamily="18" charset="0"/>
              </a:rPr>
              <a:t> </a:t>
            </a:r>
            <a:r>
              <a:rPr lang="en-ZA" sz="2400" dirty="0">
                <a:latin typeface="Times New Roman" panose="02020603050405020304" pitchFamily="18" charset="0"/>
                <a:cs typeface="Times New Roman" panose="02020603050405020304" pitchFamily="18" charset="0"/>
              </a:rPr>
              <a:t>Only three of the fifteen interviewees had more than one child.</a:t>
            </a:r>
          </a:p>
          <a:p>
            <a:pPr algn="just">
              <a:lnSpc>
                <a:spcPct val="150000"/>
              </a:lnSpc>
            </a:pPr>
            <a:r>
              <a:rPr lang="en-ZA" sz="2400" dirty="0">
                <a:latin typeface="Times New Roman" panose="02020603050405020304" pitchFamily="18" charset="0"/>
                <a:cs typeface="Times New Roman" panose="02020603050405020304" pitchFamily="18" charset="0"/>
              </a:rPr>
              <a:t>Two participants completed matric and four remained in school. </a:t>
            </a:r>
          </a:p>
          <a:p>
            <a:pPr algn="just">
              <a:lnSpc>
                <a:spcPct val="150000"/>
              </a:lnSpc>
            </a:pPr>
            <a:r>
              <a:rPr lang="en-ZA" sz="2400" dirty="0">
                <a:latin typeface="Times New Roman" panose="02020603050405020304" pitchFamily="18" charset="0"/>
                <a:cs typeface="Times New Roman" panose="02020603050405020304" pitchFamily="18" charset="0"/>
              </a:rPr>
              <a:t>To supplement CSG money, all participants worked temporary jobs and some received financial assistance from their parents.</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8660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667195066"/>
              </p:ext>
            </p:extLst>
          </p:nvPr>
        </p:nvGraphicFramePr>
        <p:xfrm>
          <a:off x="106017" y="2544417"/>
          <a:ext cx="11860697" cy="4018149"/>
        </p:xfrm>
        <a:graphic>
          <a:graphicData uri="http://schemas.openxmlformats.org/drawingml/2006/table">
            <a:tbl>
              <a:tblPr firstRow="1" firstCol="1" bandRow="1">
                <a:tableStyleId>{5C22544A-7EE6-4342-B048-85BDC9FD1C3A}</a:tableStyleId>
              </a:tblPr>
              <a:tblGrid>
                <a:gridCol w="3972550">
                  <a:extLst>
                    <a:ext uri="{9D8B030D-6E8A-4147-A177-3AD203B41FA5}">
                      <a16:colId xmlns:a16="http://schemas.microsoft.com/office/drawing/2014/main" val="3365272238"/>
                    </a:ext>
                  </a:extLst>
                </a:gridCol>
                <a:gridCol w="4114936">
                  <a:extLst>
                    <a:ext uri="{9D8B030D-6E8A-4147-A177-3AD203B41FA5}">
                      <a16:colId xmlns:a16="http://schemas.microsoft.com/office/drawing/2014/main" val="598958084"/>
                    </a:ext>
                  </a:extLst>
                </a:gridCol>
                <a:gridCol w="3773211">
                  <a:extLst>
                    <a:ext uri="{9D8B030D-6E8A-4147-A177-3AD203B41FA5}">
                      <a16:colId xmlns:a16="http://schemas.microsoft.com/office/drawing/2014/main" val="1836053696"/>
                    </a:ext>
                  </a:extLst>
                </a:gridCol>
              </a:tblGrid>
              <a:tr h="403701">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614448">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Misconceptions on teenage pregnancy</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All study participants denied having children to qualify for CSG, claiming their pregnancies were unplanned.</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cs typeface="Times New Roman" panose="02020603050405020304" pitchFamily="18" charset="0"/>
                        </a:rPr>
                        <a:t>“I can disagree, because I did not get a child in order to access the grant, I did not plan for my child. Sometimes you can find that you did not plan to have a child but surprisingly you can find yourself being pregnant even though you have tried to prevent it”</a:t>
                      </a:r>
                      <a:endPar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547558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252771288"/>
              </p:ext>
            </p:extLst>
          </p:nvPr>
        </p:nvGraphicFramePr>
        <p:xfrm>
          <a:off x="344555" y="2544417"/>
          <a:ext cx="11754679" cy="3966701"/>
        </p:xfrm>
        <a:graphic>
          <a:graphicData uri="http://schemas.openxmlformats.org/drawingml/2006/table">
            <a:tbl>
              <a:tblPr firstRow="1" firstCol="1" bandRow="1">
                <a:tableStyleId>{5C22544A-7EE6-4342-B048-85BDC9FD1C3A}</a:tableStyleId>
              </a:tblPr>
              <a:tblGrid>
                <a:gridCol w="4256020">
                  <a:extLst>
                    <a:ext uri="{9D8B030D-6E8A-4147-A177-3AD203B41FA5}">
                      <a16:colId xmlns:a16="http://schemas.microsoft.com/office/drawing/2014/main" val="3365272238"/>
                    </a:ext>
                  </a:extLst>
                </a:gridCol>
                <a:gridCol w="3341840">
                  <a:extLst>
                    <a:ext uri="{9D8B030D-6E8A-4147-A177-3AD203B41FA5}">
                      <a16:colId xmlns:a16="http://schemas.microsoft.com/office/drawing/2014/main" val="598958084"/>
                    </a:ext>
                  </a:extLst>
                </a:gridCol>
                <a:gridCol w="4156819">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dirty="0">
                          <a:latin typeface="Times New Roman" panose="02020603050405020304" pitchFamily="18" charset="0"/>
                          <a:cs typeface="Times New Roman" panose="02020603050405020304" pitchFamily="18" charset="0"/>
                        </a:rPr>
                        <a:t>Factors that contribute to early childbearing: Sexual risky behaviours</a:t>
                      </a: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Teen pregnancy is linked to alcohol use, lack of condom use, and sugar daddies.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become pregnant through heavy consumption of alcohol which then lowers their inhibition and ability to reason in sexual relations. This is more common among young women who are involved in sexual relationships”</a:t>
                      </a: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4120684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4291841994"/>
              </p:ext>
            </p:extLst>
          </p:nvPr>
        </p:nvGraphicFramePr>
        <p:xfrm>
          <a:off x="6350" y="2544417"/>
          <a:ext cx="12185651" cy="3966701"/>
        </p:xfrm>
        <a:graphic>
          <a:graphicData uri="http://schemas.openxmlformats.org/drawingml/2006/table">
            <a:tbl>
              <a:tblPr firstRow="1" firstCol="1" bandRow="1">
                <a:tableStyleId>{5C22544A-7EE6-4342-B048-85BDC9FD1C3A}</a:tableStyleId>
              </a:tblPr>
              <a:tblGrid>
                <a:gridCol w="4265613">
                  <a:extLst>
                    <a:ext uri="{9D8B030D-6E8A-4147-A177-3AD203B41FA5}">
                      <a16:colId xmlns:a16="http://schemas.microsoft.com/office/drawing/2014/main" val="3365272238"/>
                    </a:ext>
                  </a:extLst>
                </a:gridCol>
                <a:gridCol w="3457575">
                  <a:extLst>
                    <a:ext uri="{9D8B030D-6E8A-4147-A177-3AD203B41FA5}">
                      <a16:colId xmlns:a16="http://schemas.microsoft.com/office/drawing/2014/main" val="598958084"/>
                    </a:ext>
                  </a:extLst>
                </a:gridCol>
                <a:gridCol w="4462463">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dirty="0">
                          <a:latin typeface="Times New Roman" panose="02020603050405020304" pitchFamily="18" charset="0"/>
                          <a:cs typeface="Times New Roman" panose="02020603050405020304" pitchFamily="18" charset="0"/>
                        </a:rPr>
                        <a:t>Factors that contribute to early childbearing: Sexual risky behaviours </a:t>
                      </a: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Teen pregnancy is linked to alcohol use, lack of condom use, and sugar daddies.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can’t refuse to be in a sexual relationship. Others do not negotiate condom use because they believe that this will put a strain in their relationship with their male counterparts, especially if that partner is providing them with material”</a:t>
                      </a:r>
                    </a:p>
                    <a:p>
                      <a:pPr algn="just">
                        <a:lnSpc>
                          <a:spcPct val="150000"/>
                        </a:lnSpc>
                        <a:spcAft>
                          <a:spcPts val="800"/>
                        </a:spcAft>
                      </a:pPr>
                      <a:endPar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125267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1808932343"/>
              </p:ext>
            </p:extLst>
          </p:nvPr>
        </p:nvGraphicFramePr>
        <p:xfrm>
          <a:off x="200025" y="2544417"/>
          <a:ext cx="11899208" cy="3966701"/>
        </p:xfrm>
        <a:graphic>
          <a:graphicData uri="http://schemas.openxmlformats.org/drawingml/2006/table">
            <a:tbl>
              <a:tblPr firstRow="1" firstCol="1" bandRow="1">
                <a:tableStyleId>{5C22544A-7EE6-4342-B048-85BDC9FD1C3A}</a:tableStyleId>
              </a:tblPr>
              <a:tblGrid>
                <a:gridCol w="4086225">
                  <a:extLst>
                    <a:ext uri="{9D8B030D-6E8A-4147-A177-3AD203B41FA5}">
                      <a16:colId xmlns:a16="http://schemas.microsoft.com/office/drawing/2014/main" val="3365272238"/>
                    </a:ext>
                  </a:extLst>
                </a:gridCol>
                <a:gridCol w="3605054">
                  <a:extLst>
                    <a:ext uri="{9D8B030D-6E8A-4147-A177-3AD203B41FA5}">
                      <a16:colId xmlns:a16="http://schemas.microsoft.com/office/drawing/2014/main" val="598958084"/>
                    </a:ext>
                  </a:extLst>
                </a:gridCol>
                <a:gridCol w="4207929">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dirty="0">
                          <a:latin typeface="Times New Roman" panose="02020603050405020304" pitchFamily="18" charset="0"/>
                          <a:cs typeface="Times New Roman" panose="02020603050405020304" pitchFamily="18" charset="0"/>
                        </a:rPr>
                        <a:t>Factors that contribute to early childbearing: Sexual risky behaviours </a:t>
                      </a: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Teen pregnancy is linked to alcohol use, lack of condom use, and sugar daddies.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“We date ‘sugar daddies’ because of the material assistance that they provide, however pregnancy is never planned”</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1611755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670722423"/>
              </p:ext>
            </p:extLst>
          </p:nvPr>
        </p:nvGraphicFramePr>
        <p:xfrm>
          <a:off x="1" y="2676939"/>
          <a:ext cx="12015789" cy="3892444"/>
        </p:xfrm>
        <a:graphic>
          <a:graphicData uri="http://schemas.openxmlformats.org/drawingml/2006/table">
            <a:tbl>
              <a:tblPr firstRow="1" firstCol="1" bandRow="1">
                <a:tableStyleId>{5C22544A-7EE6-4342-B048-85BDC9FD1C3A}</a:tableStyleId>
              </a:tblPr>
              <a:tblGrid>
                <a:gridCol w="2600324">
                  <a:extLst>
                    <a:ext uri="{9D8B030D-6E8A-4147-A177-3AD203B41FA5}">
                      <a16:colId xmlns:a16="http://schemas.microsoft.com/office/drawing/2014/main" val="3365272238"/>
                    </a:ext>
                  </a:extLst>
                </a:gridCol>
                <a:gridCol w="4513236">
                  <a:extLst>
                    <a:ext uri="{9D8B030D-6E8A-4147-A177-3AD203B41FA5}">
                      <a16:colId xmlns:a16="http://schemas.microsoft.com/office/drawing/2014/main" val="598958084"/>
                    </a:ext>
                  </a:extLst>
                </a:gridCol>
                <a:gridCol w="4902229">
                  <a:extLst>
                    <a:ext uri="{9D8B030D-6E8A-4147-A177-3AD203B41FA5}">
                      <a16:colId xmlns:a16="http://schemas.microsoft.com/office/drawing/2014/main" val="1836053696"/>
                    </a:ext>
                  </a:extLst>
                </a:gridCol>
              </a:tblGrid>
              <a:tr h="389107">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QUOTE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490044">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Factors that contribute to early childbearing: Family and Nurses attitudes, contraception</a:t>
                      </a:r>
                    </a:p>
                    <a:p>
                      <a:pPr algn="just">
                        <a:lnSpc>
                          <a:spcPct val="150000"/>
                        </a:lnSpc>
                        <a:spcAft>
                          <a:spcPts val="800"/>
                        </a:spcAft>
                      </a:pP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Some contributory causes to teenage pregnancy included family attitudes towards clinic visits, misconceptions around  contraceptives and unfriendly clinic staff (fear of being judged).</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do not go and access contraception services because they fear their parents, their</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fear is that their parents will question them about their visitation to the clinic and what services they actually accessed</a:t>
                      </a: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1903085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2587605386"/>
              </p:ext>
            </p:extLst>
          </p:nvPr>
        </p:nvGraphicFramePr>
        <p:xfrm>
          <a:off x="145775" y="2544418"/>
          <a:ext cx="11755713" cy="3669174"/>
        </p:xfrm>
        <a:graphic>
          <a:graphicData uri="http://schemas.openxmlformats.org/drawingml/2006/table">
            <a:tbl>
              <a:tblPr firstRow="1" firstCol="1" bandRow="1">
                <a:tableStyleId>{5C22544A-7EE6-4342-B048-85BDC9FD1C3A}</a:tableStyleId>
              </a:tblPr>
              <a:tblGrid>
                <a:gridCol w="2610114">
                  <a:extLst>
                    <a:ext uri="{9D8B030D-6E8A-4147-A177-3AD203B41FA5}">
                      <a16:colId xmlns:a16="http://schemas.microsoft.com/office/drawing/2014/main" val="3365272238"/>
                    </a:ext>
                  </a:extLst>
                </a:gridCol>
                <a:gridCol w="4502161">
                  <a:extLst>
                    <a:ext uri="{9D8B030D-6E8A-4147-A177-3AD203B41FA5}">
                      <a16:colId xmlns:a16="http://schemas.microsoft.com/office/drawing/2014/main" val="598958084"/>
                    </a:ext>
                  </a:extLst>
                </a:gridCol>
                <a:gridCol w="4643438">
                  <a:extLst>
                    <a:ext uri="{9D8B030D-6E8A-4147-A177-3AD203B41FA5}">
                      <a16:colId xmlns:a16="http://schemas.microsoft.com/office/drawing/2014/main" val="1836053696"/>
                    </a:ext>
                  </a:extLst>
                </a:gridCol>
              </a:tblGrid>
              <a:tr h="365771">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QUOTE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266774">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Factors that contribute to early childbearing: Family and Nurses attitudes, contraception</a:t>
                      </a:r>
                    </a:p>
                    <a:p>
                      <a:pPr algn="just">
                        <a:lnSpc>
                          <a:spcPct val="150000"/>
                        </a:lnSpc>
                        <a:spcAft>
                          <a:spcPts val="800"/>
                        </a:spcAft>
                      </a:pP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Some contributory causes to teenage pregnancy included family attitudes towards clinic visits, misconceptions around  contraceptives and unfriendly clinic staff (fear of being judged).</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“Others usually do not want to take contraceptives because they normally say they do not want to get ‘water’ in their bodies and that’s where they fall pregnant”</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99415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681169930"/>
              </p:ext>
            </p:extLst>
          </p:nvPr>
        </p:nvGraphicFramePr>
        <p:xfrm>
          <a:off x="145775" y="2544417"/>
          <a:ext cx="11953460" cy="4106800"/>
        </p:xfrm>
        <a:graphic>
          <a:graphicData uri="http://schemas.openxmlformats.org/drawingml/2006/table">
            <a:tbl>
              <a:tblPr firstRow="1" firstCol="1" bandRow="1">
                <a:tableStyleId>{5C22544A-7EE6-4342-B048-85BDC9FD1C3A}</a:tableStyleId>
              </a:tblPr>
              <a:tblGrid>
                <a:gridCol w="2583138">
                  <a:extLst>
                    <a:ext uri="{9D8B030D-6E8A-4147-A177-3AD203B41FA5}">
                      <a16:colId xmlns:a16="http://schemas.microsoft.com/office/drawing/2014/main" val="3365272238"/>
                    </a:ext>
                  </a:extLst>
                </a:gridCol>
                <a:gridCol w="4493522">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Factors that contribute to early childbearing: Family and Nurses attitudes, contraception</a:t>
                      </a:r>
                    </a:p>
                    <a:p>
                      <a:pPr algn="just">
                        <a:lnSpc>
                          <a:spcPct val="150000"/>
                        </a:lnSpc>
                        <a:spcAft>
                          <a:spcPts val="800"/>
                        </a:spcAft>
                      </a:pPr>
                      <a:endPar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Some contributory causes to teenage pregnancy included family attitudes towards clinic visits, misconceptions around  contraceptives and unfriendly clinic staff (fear of being judged).</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“There is an increased fear of accessing contraceptives from the clinics due to the negative attitudes and perceptions of nurses. Nurses shout at us during consultations, so you end up being afraid of telling them your problems because you will be addressed with an attitude regarding your problem”</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1699301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3042177479"/>
              </p:ext>
            </p:extLst>
          </p:nvPr>
        </p:nvGraphicFramePr>
        <p:xfrm>
          <a:off x="145775" y="2544417"/>
          <a:ext cx="11941450" cy="4310000"/>
        </p:xfrm>
        <a:graphic>
          <a:graphicData uri="http://schemas.openxmlformats.org/drawingml/2006/table">
            <a:tbl>
              <a:tblPr firstRow="1" firstCol="1" bandRow="1">
                <a:tableStyleId>{5C22544A-7EE6-4342-B048-85BDC9FD1C3A}</a:tableStyleId>
              </a:tblPr>
              <a:tblGrid>
                <a:gridCol w="2965503">
                  <a:extLst>
                    <a:ext uri="{9D8B030D-6E8A-4147-A177-3AD203B41FA5}">
                      <a16:colId xmlns:a16="http://schemas.microsoft.com/office/drawing/2014/main" val="3365272238"/>
                    </a:ext>
                  </a:extLst>
                </a:gridCol>
                <a:gridCol w="4104047">
                  <a:extLst>
                    <a:ext uri="{9D8B030D-6E8A-4147-A177-3AD203B41FA5}">
                      <a16:colId xmlns:a16="http://schemas.microsoft.com/office/drawing/2014/main" val="598958084"/>
                    </a:ext>
                  </a:extLst>
                </a:gridCol>
                <a:gridCol w="4871900">
                  <a:extLst>
                    <a:ext uri="{9D8B030D-6E8A-4147-A177-3AD203B41FA5}">
                      <a16:colId xmlns:a16="http://schemas.microsoft.com/office/drawing/2014/main" val="1836053696"/>
                    </a:ext>
                  </a:extLst>
                </a:gridCol>
              </a:tblGrid>
              <a:tr h="402142">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90509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Challenges experienced by mothers: Physical</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Three participants reported pregnancy-related complications, including miscarriages, C-sections. </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“The first problem I had was that I lost my first child when I was 18 years old through</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miscarriage and I got my second child when I was 19 this year”</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“The problem I first encountered was that I gave birth through caesarean section, it was a painful experience”</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498577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2028583302"/>
              </p:ext>
            </p:extLst>
          </p:nvPr>
        </p:nvGraphicFramePr>
        <p:xfrm>
          <a:off x="145775" y="2544417"/>
          <a:ext cx="11953460" cy="4106800"/>
        </p:xfrm>
        <a:graphic>
          <a:graphicData uri="http://schemas.openxmlformats.org/drawingml/2006/table">
            <a:tbl>
              <a:tblPr firstRow="1" firstCol="1" bandRow="1">
                <a:tableStyleId>{5C22544A-7EE6-4342-B048-85BDC9FD1C3A}</a:tableStyleId>
              </a:tblPr>
              <a:tblGrid>
                <a:gridCol w="3183213">
                  <a:extLst>
                    <a:ext uri="{9D8B030D-6E8A-4147-A177-3AD203B41FA5}">
                      <a16:colId xmlns:a16="http://schemas.microsoft.com/office/drawing/2014/main" val="3365272238"/>
                    </a:ext>
                  </a:extLst>
                </a:gridCol>
                <a:gridCol w="3893447">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Challenges experienced by mothers: Educational/Social</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9 of the 15 participants dropped out of school to care for their children. </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“I fell pregnant when I was 17 years old, and then I couldn’t go further with my schooling because my father was so upset with me in such a way that he kicked me out of the house and so he didn’t pay my school fees. He didn’t buy me a new school uniform and so I was forced to stay at home”</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213744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815974"/>
            <a:ext cx="10515600" cy="1185103"/>
          </a:xfrm>
        </p:spPr>
        <p:txBody>
          <a:bodyPr>
            <a:no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OVERVIEW </a:t>
            </a:r>
            <a:endParaRPr lang="en-US" sz="28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idx="1"/>
          </p:nvPr>
        </p:nvSpPr>
        <p:spPr>
          <a:xfrm>
            <a:off x="524163" y="2279374"/>
            <a:ext cx="10515600" cy="3762652"/>
          </a:xfrm>
        </p:spPr>
        <p:txBody>
          <a:bodyPr>
            <a:normAutofit/>
          </a:bodyPr>
          <a:lstStyle/>
          <a:p>
            <a:pPr marL="0" indent="0" algn="just">
              <a:lnSpc>
                <a:spcPct val="100000"/>
              </a:lnSpc>
              <a:buNone/>
            </a:pPr>
            <a:r>
              <a:rPr lang="en-US" sz="2400" dirty="0">
                <a:latin typeface="Times New Roman" panose="02020603050405020304" pitchFamily="18" charset="0"/>
                <a:cs typeface="Times New Roman" panose="02020603050405020304" pitchFamily="18" charset="0"/>
              </a:rPr>
              <a:t>1. Introduction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2. Rationale of the study</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 3. Aims and objectives of the study</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4. Methodology</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5. Results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6. Limitations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7.References</a:t>
            </a:r>
          </a:p>
        </p:txBody>
      </p:sp>
      <p:pic>
        <p:nvPicPr>
          <p:cNvPr id="717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5658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889801425"/>
              </p:ext>
            </p:extLst>
          </p:nvPr>
        </p:nvGraphicFramePr>
        <p:xfrm>
          <a:off x="145775" y="2544417"/>
          <a:ext cx="11953460" cy="3966701"/>
        </p:xfrm>
        <a:graphic>
          <a:graphicData uri="http://schemas.openxmlformats.org/drawingml/2006/table">
            <a:tbl>
              <a:tblPr firstRow="1" firstCol="1" bandRow="1">
                <a:tableStyleId>{5C22544A-7EE6-4342-B048-85BDC9FD1C3A}</a:tableStyleId>
              </a:tblPr>
              <a:tblGrid>
                <a:gridCol w="2438399">
                  <a:extLst>
                    <a:ext uri="{9D8B030D-6E8A-4147-A177-3AD203B41FA5}">
                      <a16:colId xmlns:a16="http://schemas.microsoft.com/office/drawing/2014/main" val="3365272238"/>
                    </a:ext>
                  </a:extLst>
                </a:gridCol>
                <a:gridCol w="4638261">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The significance and the usage of CSG</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All participants stated that the CSG is insufficient. However, they did agree that the grant is highly useful in obtaining the child's essential needs. Participants reported spending money on diapers, clothing,  school fees, food, and transportation for their children.</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“Although the grant is not enough but I can say it has brought positive change in my life. There is a R60 crèche fee that I have to pay every month; through CSG I am now able to pay that fee every month”</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482650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RESULTS…………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BA3D2048-B867-49CF-61F3-BA410E6A0563}"/>
              </a:ext>
            </a:extLst>
          </p:cNvPr>
          <p:cNvGraphicFramePr>
            <a:graphicFrameLocks noGrp="1"/>
          </p:cNvGraphicFramePr>
          <p:nvPr>
            <p:extLst>
              <p:ext uri="{D42A27DB-BD31-4B8C-83A1-F6EECF244321}">
                <p14:modId xmlns:p14="http://schemas.microsoft.com/office/powerpoint/2010/main" val="2641874018"/>
              </p:ext>
            </p:extLst>
          </p:nvPr>
        </p:nvGraphicFramePr>
        <p:xfrm>
          <a:off x="145775" y="2544417"/>
          <a:ext cx="11953460" cy="3966701"/>
        </p:xfrm>
        <a:graphic>
          <a:graphicData uri="http://schemas.openxmlformats.org/drawingml/2006/table">
            <a:tbl>
              <a:tblPr firstRow="1" firstCol="1" bandRow="1">
                <a:tableStyleId>{5C22544A-7EE6-4342-B048-85BDC9FD1C3A}</a:tableStyleId>
              </a:tblPr>
              <a:tblGrid>
                <a:gridCol w="2438399">
                  <a:extLst>
                    <a:ext uri="{9D8B030D-6E8A-4147-A177-3AD203B41FA5}">
                      <a16:colId xmlns:a16="http://schemas.microsoft.com/office/drawing/2014/main" val="3365272238"/>
                    </a:ext>
                  </a:extLst>
                </a:gridCol>
                <a:gridCol w="4638261">
                  <a:extLst>
                    <a:ext uri="{9D8B030D-6E8A-4147-A177-3AD203B41FA5}">
                      <a16:colId xmlns:a16="http://schemas.microsoft.com/office/drawing/2014/main" val="598958084"/>
                    </a:ext>
                  </a:extLst>
                </a:gridCol>
                <a:gridCol w="4876800">
                  <a:extLst>
                    <a:ext uri="{9D8B030D-6E8A-4147-A177-3AD203B41FA5}">
                      <a16:colId xmlns:a16="http://schemas.microsoft.com/office/drawing/2014/main" val="1836053696"/>
                    </a:ext>
                  </a:extLst>
                </a:gridCol>
              </a:tblGrid>
              <a:tr h="398099">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THEME</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cs typeface="Times New Roman" panose="02020603050405020304" pitchFamily="18" charset="0"/>
                        </a:rPr>
                        <a:t>FINDINGS</a:t>
                      </a: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ZA" sz="2000" kern="100">
                          <a:effectLst/>
                          <a:latin typeface="Times New Roman" panose="02020603050405020304" pitchFamily="18" charset="0"/>
                          <a:cs typeface="Times New Roman" panose="02020603050405020304" pitchFamily="18" charset="0"/>
                        </a:rPr>
                        <a:t>QUOTE</a:t>
                      </a:r>
                      <a:endParaRPr lang="en-ZA"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37447385"/>
                  </a:ext>
                </a:extLst>
              </a:tr>
              <a:tr h="3564301">
                <a:tc>
                  <a:txBody>
                    <a:bodyPr/>
                    <a:lstStyle/>
                    <a:p>
                      <a:pPr algn="just">
                        <a:lnSpc>
                          <a:spcPct val="150000"/>
                        </a:lnSpc>
                        <a:spcAft>
                          <a:spcPts val="800"/>
                        </a:spcAft>
                      </a:pPr>
                      <a:r>
                        <a:rPr lang="en-ZA" sz="2000" b="0" kern="100" dirty="0">
                          <a:effectLst/>
                          <a:latin typeface="Times New Roman" panose="02020603050405020304" pitchFamily="18" charset="0"/>
                          <a:ea typeface="Calibri" panose="020F0502020204030204" pitchFamily="34" charset="0"/>
                          <a:cs typeface="Times New Roman" panose="02020603050405020304" pitchFamily="18" charset="0"/>
                        </a:rPr>
                        <a:t>The significance and the usage of CSG</a:t>
                      </a:r>
                    </a:p>
                  </a:txBody>
                  <a:tcPr marL="68580" marR="68580" marT="0" marB="0"/>
                </a:tc>
                <a:tc>
                  <a:txBody>
                    <a:bodyPr/>
                    <a:lstStyle/>
                    <a:p>
                      <a:pPr algn="just">
                        <a:lnSpc>
                          <a:spcPct val="150000"/>
                        </a:lnSpc>
                        <a:spcAft>
                          <a:spcPts val="800"/>
                        </a:spcAft>
                      </a:pPr>
                      <a:r>
                        <a:rPr lang="en-ZA" sz="2000" kern="100" dirty="0">
                          <a:effectLst/>
                          <a:latin typeface="Times New Roman" panose="02020603050405020304" pitchFamily="18" charset="0"/>
                          <a:ea typeface="Calibri" panose="020F0502020204030204" pitchFamily="34" charset="0"/>
                          <a:cs typeface="Times New Roman" panose="02020603050405020304" pitchFamily="18" charset="0"/>
                        </a:rPr>
                        <a:t>All participants stated that the CSG is insufficient. However, they did agree that the grant is highly useful in obtaining the child's essential needs. Participants reported spending money on diapers, clothing,  school fees, food, and transportation for their children.</a:t>
                      </a:r>
                    </a:p>
                  </a:txBody>
                  <a:tcPr marL="68580" marR="68580" marT="0" marB="0"/>
                </a:tc>
                <a:tc>
                  <a:txBody>
                    <a:bodyPr/>
                    <a:lstStyle/>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“With the CSG I am able to buy some of the things I need for my child. For example I can</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buy school uniform and clothes. I can also buy food, although the money is not enough it</a:t>
                      </a:r>
                    </a:p>
                    <a:p>
                      <a:pPr algn="just">
                        <a:lnSpc>
                          <a:spcPct val="150000"/>
                        </a:lnSpc>
                        <a:spcAft>
                          <a:spcPts val="800"/>
                        </a:spcAft>
                      </a:pPr>
                      <a:r>
                        <a:rPr lang="en-ZA" sz="2000" i="1" kern="100" dirty="0">
                          <a:effectLst/>
                          <a:latin typeface="Times New Roman" panose="02020603050405020304" pitchFamily="18" charset="0"/>
                          <a:ea typeface="Calibri" panose="020F0502020204030204" pitchFamily="34" charset="0"/>
                          <a:cs typeface="Times New Roman" panose="02020603050405020304" pitchFamily="18" charset="0"/>
                        </a:rPr>
                        <a:t>does help us”</a:t>
                      </a: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ZA"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87874854"/>
                  </a:ext>
                </a:extLst>
              </a:tr>
            </a:tbl>
          </a:graphicData>
        </a:graphic>
      </p:graphicFrame>
    </p:spTree>
    <p:extLst>
      <p:ext uri="{BB962C8B-B14F-4D97-AF65-F5344CB8AC3E}">
        <p14:creationId xmlns:p14="http://schemas.microsoft.com/office/powerpoint/2010/main" val="395600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CONCLUSION AND RECOMMENDATIONS</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The findings from the study suggested that there is no link between the CSG and teenage pregnancy. </a:t>
            </a:r>
          </a:p>
          <a:p>
            <a:pPr algn="just">
              <a:lnSpc>
                <a:spcPct val="150000"/>
              </a:lnSpc>
            </a:pPr>
            <a:r>
              <a:rPr lang="en-ZA" sz="2400" dirty="0">
                <a:latin typeface="Times New Roman" panose="02020603050405020304" pitchFamily="18" charset="0"/>
                <a:cs typeface="Times New Roman" panose="02020603050405020304" pitchFamily="18" charset="0"/>
              </a:rPr>
              <a:t>The study recommended a multi-sectoral approach from differ departments such as health, social development, education together with families in combating teen pregnancy. </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797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STUDY LIMITATIONS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Due to the sensitivity of the topic, it was likely that participants would provide favourable responses, which may have compromised the validity of the findings.</a:t>
            </a:r>
          </a:p>
          <a:p>
            <a:pPr algn="just">
              <a:lnSpc>
                <a:spcPct val="150000"/>
              </a:lnSpc>
            </a:pPr>
            <a:r>
              <a:rPr lang="en-ZA" sz="2400" dirty="0">
                <a:latin typeface="Times New Roman" panose="02020603050405020304" pitchFamily="18" charset="0"/>
                <a:cs typeface="Times New Roman" panose="02020603050405020304" pitchFamily="18" charset="0"/>
              </a:rPr>
              <a:t>Participants may withhold important information/recall bias, such as not recalling their first child's age, which may affect data analysis.</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7399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END </a:t>
            </a:r>
          </a:p>
        </p:txBody>
      </p:sp>
      <p:sp>
        <p:nvSpPr>
          <p:cNvPr id="5" name="Content Placeholder 4"/>
          <p:cNvSpPr>
            <a:spLocks noGrp="1"/>
          </p:cNvSpPr>
          <p:nvPr>
            <p:ph idx="1"/>
          </p:nvPr>
        </p:nvSpPr>
        <p:spPr>
          <a:xfrm>
            <a:off x="838200" y="2676939"/>
            <a:ext cx="10515600" cy="3500024"/>
          </a:xfrm>
        </p:spPr>
        <p:txBody>
          <a:bodyPr>
            <a:normAutofit/>
          </a:bodyPr>
          <a:lstStyle/>
          <a:p>
            <a:pPr marL="0" indent="0" algn="just">
              <a:lnSpc>
                <a:spcPct val="150000"/>
              </a:lnSpc>
              <a:buNone/>
            </a:pPr>
            <a:r>
              <a:rPr lang="en-ZA" sz="2400" b="1" dirty="0">
                <a:latin typeface="Times New Roman" panose="02020603050405020304" pitchFamily="18" charset="0"/>
                <a:cs typeface="Times New Roman" panose="02020603050405020304" pitchFamily="18" charset="0"/>
              </a:rPr>
              <a:t>                                       THANK YOU</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FOR MORE INFO CONTACT NOKUTHULA   </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Email: </a:t>
            </a:r>
            <a:r>
              <a:rPr lang="en-ZA" sz="2400" dirty="0">
                <a:latin typeface="Times New Roman" panose="02020603050405020304" pitchFamily="18" charset="0"/>
                <a:cs typeface="Times New Roman" panose="02020603050405020304" pitchFamily="18" charset="0"/>
                <a:hlinkClick r:id="rId2"/>
              </a:rPr>
              <a:t>pnngubane45@gmail.com</a:t>
            </a:r>
            <a:endParaRPr lang="en-ZA" sz="2400" dirty="0">
              <a:latin typeface="Times New Roman" panose="02020603050405020304" pitchFamily="18" charset="0"/>
              <a:cs typeface="Times New Roman" panose="02020603050405020304" pitchFamily="18" charset="0"/>
            </a:endParaRPr>
          </a:p>
          <a:p>
            <a:pPr marL="0" indent="0" algn="just">
              <a:lnSpc>
                <a:spcPct val="100000"/>
              </a:lnSpc>
              <a:buNone/>
            </a:pPr>
            <a:r>
              <a:rPr lang="en-ZA" sz="2400" dirty="0">
                <a:latin typeface="Times New Roman" panose="02020603050405020304" pitchFamily="18" charset="0"/>
                <a:cs typeface="Times New Roman" panose="02020603050405020304" pitchFamily="18" charset="0"/>
              </a:rPr>
              <a:t>Tel: (078) 069 2568</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Full thesis available: </a:t>
            </a:r>
            <a:r>
              <a:rPr lang="en-ZA" sz="2400" dirty="0">
                <a:latin typeface="Times New Roman" panose="02020603050405020304" pitchFamily="18" charset="0"/>
                <a:cs typeface="Times New Roman" panose="02020603050405020304" pitchFamily="18" charset="0"/>
                <a:hlinkClick r:id="rId3"/>
              </a:rPr>
              <a:t>https://ukzn-dspace.ukzn.ac.za/handle/10413/13596</a:t>
            </a:r>
            <a:r>
              <a:rPr lang="en-ZA" sz="2400" dirty="0">
                <a:latin typeface="Times New Roman" panose="02020603050405020304" pitchFamily="18" charset="0"/>
                <a:cs typeface="Times New Roman" panose="02020603050405020304" pitchFamily="18" charset="0"/>
              </a:rPr>
              <a:t> </a:t>
            </a:r>
          </a:p>
          <a:p>
            <a:pPr marL="0" indent="0" algn="just">
              <a:lnSpc>
                <a:spcPct val="100000"/>
              </a:lnSpc>
              <a:buNone/>
            </a:pPr>
            <a:r>
              <a:rPr lang="en-ZA" sz="2400" dirty="0">
                <a:latin typeface="Times New Roman" panose="02020603050405020304" pitchFamily="18" charset="0"/>
                <a:cs typeface="Times New Roman" panose="02020603050405020304" pitchFamily="18" charset="0"/>
              </a:rPr>
              <a:t>Journal article available: </a:t>
            </a:r>
            <a:r>
              <a:rPr lang="en-ZA" sz="2400" dirty="0">
                <a:latin typeface="Times New Roman" panose="02020603050405020304" pitchFamily="18" charset="0"/>
                <a:cs typeface="Times New Roman" panose="02020603050405020304" pitchFamily="18" charset="0"/>
                <a:hlinkClick r:id="rId4"/>
              </a:rPr>
              <a:t>https://doi.org/10.1177/2158244018817596</a:t>
            </a:r>
            <a:r>
              <a:rPr lang="en-ZA" sz="2400" dirty="0">
                <a:latin typeface="Times New Roman" panose="02020603050405020304" pitchFamily="18" charset="0"/>
                <a:cs typeface="Times New Roman" panose="02020603050405020304" pitchFamily="18" charset="0"/>
              </a:rPr>
              <a:t> </a:t>
            </a:r>
          </a:p>
          <a:p>
            <a:pPr marL="0" indent="0" algn="just">
              <a:lnSpc>
                <a:spcPct val="10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5873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REFERENCES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70000"/>
              </a:lnSpc>
            </a:pPr>
            <a:r>
              <a:rPr lang="en-ZA" sz="2000" dirty="0" err="1">
                <a:latin typeface="Times New Roman" panose="02020603050405020304" pitchFamily="18" charset="0"/>
                <a:cs typeface="Times New Roman" panose="02020603050405020304" pitchFamily="18" charset="0"/>
              </a:rPr>
              <a:t>Chigona</a:t>
            </a:r>
            <a:r>
              <a:rPr lang="en-ZA" sz="2000" dirty="0">
                <a:latin typeface="Times New Roman" panose="02020603050405020304" pitchFamily="18" charset="0"/>
                <a:cs typeface="Times New Roman" panose="02020603050405020304" pitchFamily="18" charset="0"/>
              </a:rPr>
              <a:t>, A. and Chetty, R., 2008. Teen mothers and schooling: Lacunae and challenges. South African journal of education, 28(2), pp.261-281.</a:t>
            </a:r>
          </a:p>
          <a:p>
            <a:pPr algn="just">
              <a:lnSpc>
                <a:spcPct val="170000"/>
              </a:lnSpc>
            </a:pPr>
            <a:r>
              <a:rPr lang="en-ZA" sz="2000" dirty="0" err="1">
                <a:latin typeface="Times New Roman" panose="02020603050405020304" pitchFamily="18" charset="0"/>
                <a:cs typeface="Times New Roman" panose="02020603050405020304" pitchFamily="18" charset="0"/>
              </a:rPr>
              <a:t>Jewkes</a:t>
            </a:r>
            <a:r>
              <a:rPr lang="en-ZA" sz="2000" dirty="0">
                <a:latin typeface="Times New Roman" panose="02020603050405020304" pitchFamily="18" charset="0"/>
                <a:cs typeface="Times New Roman" panose="02020603050405020304" pitchFamily="18" charset="0"/>
              </a:rPr>
              <a:t>, R., Morrell, R. and </a:t>
            </a:r>
            <a:r>
              <a:rPr lang="en-ZA" sz="2000" dirty="0" err="1">
                <a:latin typeface="Times New Roman" panose="02020603050405020304" pitchFamily="18" charset="0"/>
                <a:cs typeface="Times New Roman" panose="02020603050405020304" pitchFamily="18" charset="0"/>
              </a:rPr>
              <a:t>Christofides</a:t>
            </a:r>
            <a:r>
              <a:rPr lang="en-ZA" sz="2000" dirty="0">
                <a:latin typeface="Times New Roman" panose="02020603050405020304" pitchFamily="18" charset="0"/>
                <a:cs typeface="Times New Roman" panose="02020603050405020304" pitchFamily="18" charset="0"/>
              </a:rPr>
              <a:t>, N., 2009. Empowering teenagers to prevent pregnancy: lessons from South Africa. Culture, health &amp; sexuality, 11(7), pp.675-688.</a:t>
            </a: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8050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REFERENCES………. </a:t>
            </a:r>
          </a:p>
        </p:txBody>
      </p:sp>
      <p:sp>
        <p:nvSpPr>
          <p:cNvPr id="5" name="Content Placeholder 4"/>
          <p:cNvSpPr>
            <a:spLocks noGrp="1"/>
          </p:cNvSpPr>
          <p:nvPr>
            <p:ph idx="1"/>
          </p:nvPr>
        </p:nvSpPr>
        <p:spPr>
          <a:xfrm>
            <a:off x="838200" y="2676939"/>
            <a:ext cx="10515600" cy="3500024"/>
          </a:xfrm>
        </p:spPr>
        <p:txBody>
          <a:bodyPr>
            <a:normAutofit fontScale="85000" lnSpcReduction="10000"/>
          </a:bodyPr>
          <a:lstStyle/>
          <a:p>
            <a:pPr algn="just">
              <a:lnSpc>
                <a:spcPct val="150000"/>
              </a:lnSpc>
            </a:pPr>
            <a:r>
              <a:rPr lang="en-ZA" sz="2400" dirty="0">
                <a:latin typeface="Times New Roman" panose="02020603050405020304" pitchFamily="18" charset="0"/>
                <a:cs typeface="Times New Roman" panose="02020603050405020304" pitchFamily="18" charset="0"/>
              </a:rPr>
              <a:t>Menendez, A., Branson, N., Lam, D., Ardington, C. and </a:t>
            </a:r>
            <a:r>
              <a:rPr lang="en-ZA" sz="2400" dirty="0" err="1">
                <a:latin typeface="Times New Roman" panose="02020603050405020304" pitchFamily="18" charset="0"/>
                <a:cs typeface="Times New Roman" panose="02020603050405020304" pitchFamily="18" charset="0"/>
              </a:rPr>
              <a:t>Leibbrandt</a:t>
            </a:r>
            <a:r>
              <a:rPr lang="en-ZA" sz="2400" dirty="0">
                <a:latin typeface="Times New Roman" panose="02020603050405020304" pitchFamily="18" charset="0"/>
                <a:cs typeface="Times New Roman" panose="02020603050405020304" pitchFamily="18" charset="0"/>
              </a:rPr>
              <a:t>, M., 2015. Revisiting the ‘crisis’ in teen births: What is the impact of teen births on young mothers and their children?</a:t>
            </a:r>
          </a:p>
          <a:p>
            <a:pPr algn="just">
              <a:lnSpc>
                <a:spcPct val="150000"/>
              </a:lnSpc>
            </a:pPr>
            <a:r>
              <a:rPr lang="en-ZA" sz="2400" dirty="0" err="1">
                <a:latin typeface="Times New Roman" panose="02020603050405020304" pitchFamily="18" charset="0"/>
                <a:cs typeface="Times New Roman" panose="02020603050405020304" pitchFamily="18" charset="0"/>
              </a:rPr>
              <a:t>Qolesa</a:t>
            </a:r>
            <a:r>
              <a:rPr lang="en-ZA" sz="2400" dirty="0">
                <a:latin typeface="Times New Roman" panose="02020603050405020304" pitchFamily="18" charset="0"/>
                <a:cs typeface="Times New Roman" panose="02020603050405020304" pitchFamily="18" charset="0"/>
              </a:rPr>
              <a:t>, S.K., 2017. Factors influencing teenage pregnancy in </a:t>
            </a:r>
            <a:r>
              <a:rPr lang="en-ZA" sz="2400" dirty="0" err="1">
                <a:latin typeface="Times New Roman" panose="02020603050405020304" pitchFamily="18" charset="0"/>
                <a:cs typeface="Times New Roman" panose="02020603050405020304" pitchFamily="18" charset="0"/>
              </a:rPr>
              <a:t>Heidedal</a:t>
            </a:r>
            <a:r>
              <a:rPr lang="en-ZA" sz="2400" dirty="0">
                <a:latin typeface="Times New Roman" panose="02020603050405020304" pitchFamily="18" charset="0"/>
                <a:cs typeface="Times New Roman" panose="02020603050405020304" pitchFamily="18" charset="0"/>
              </a:rPr>
              <a:t> location, Mangaung district.</a:t>
            </a:r>
          </a:p>
          <a:p>
            <a:pPr algn="just">
              <a:lnSpc>
                <a:spcPct val="150000"/>
              </a:lnSpc>
            </a:pPr>
            <a:r>
              <a:rPr lang="en-ZA" sz="2400" dirty="0" err="1">
                <a:latin typeface="Times New Roman" panose="02020603050405020304" pitchFamily="18" charset="0"/>
                <a:cs typeface="Times New Roman" panose="02020603050405020304" pitchFamily="18" charset="0"/>
              </a:rPr>
              <a:t>Makiwane</a:t>
            </a:r>
            <a:r>
              <a:rPr lang="en-ZA" sz="2400" dirty="0">
                <a:latin typeface="Times New Roman" panose="02020603050405020304" pitchFamily="18" charset="0"/>
                <a:cs typeface="Times New Roman" panose="02020603050405020304" pitchFamily="18" charset="0"/>
              </a:rPr>
              <a:t>, M. and </a:t>
            </a:r>
            <a:r>
              <a:rPr lang="en-ZA" sz="2400" dirty="0" err="1">
                <a:latin typeface="Times New Roman" panose="02020603050405020304" pitchFamily="18" charset="0"/>
                <a:cs typeface="Times New Roman" panose="02020603050405020304" pitchFamily="18" charset="0"/>
              </a:rPr>
              <a:t>Udjo</a:t>
            </a:r>
            <a:r>
              <a:rPr lang="en-ZA" sz="2400" dirty="0">
                <a:latin typeface="Times New Roman" panose="02020603050405020304" pitchFamily="18" charset="0"/>
                <a:cs typeface="Times New Roman" panose="02020603050405020304" pitchFamily="18" charset="0"/>
              </a:rPr>
              <a:t>, E., 2006. Is the child support grant associated with an increase in teenage fertility in South Africa?: evidence from national surveys and administrative data.</a:t>
            </a:r>
          </a:p>
          <a:p>
            <a:pPr algn="just">
              <a:lnSpc>
                <a:spcPct val="150000"/>
              </a:lnSpc>
            </a:pPr>
            <a:r>
              <a:rPr lang="en-ZA" sz="2400" dirty="0">
                <a:latin typeface="Times New Roman" panose="02020603050405020304" pitchFamily="18" charset="0"/>
                <a:cs typeface="Times New Roman" panose="02020603050405020304" pitchFamily="18" charset="0"/>
              </a:rPr>
              <a:t>Zuberi, T., Sibanda, A. and </a:t>
            </a:r>
            <a:r>
              <a:rPr lang="en-ZA" sz="2400" dirty="0" err="1">
                <a:latin typeface="Times New Roman" panose="02020603050405020304" pitchFamily="18" charset="0"/>
                <a:cs typeface="Times New Roman" panose="02020603050405020304" pitchFamily="18" charset="0"/>
              </a:rPr>
              <a:t>Udjo</a:t>
            </a:r>
            <a:r>
              <a:rPr lang="en-ZA" sz="2400" dirty="0">
                <a:latin typeface="Times New Roman" panose="02020603050405020304" pitchFamily="18" charset="0"/>
                <a:cs typeface="Times New Roman" panose="02020603050405020304" pitchFamily="18" charset="0"/>
              </a:rPr>
              <a:t>, E.O., 2005. The Demography of South Africa. Routledge.</a:t>
            </a: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1270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815974"/>
            <a:ext cx="10515600" cy="1185103"/>
          </a:xfrm>
        </p:spPr>
        <p:txBody>
          <a:bodyPr>
            <a:no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INTRODUCTION</a:t>
            </a:r>
            <a:r>
              <a:rPr lang="en-US" sz="24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idx="1"/>
          </p:nvPr>
        </p:nvSpPr>
        <p:spPr>
          <a:xfrm>
            <a:off x="524163" y="2279374"/>
            <a:ext cx="10515600" cy="3762652"/>
          </a:xfrm>
        </p:spPr>
        <p:txBody>
          <a:bodyPr>
            <a:normAutofit/>
          </a:bodyPr>
          <a:lstStyle/>
          <a:p>
            <a:pPr algn="just">
              <a:lnSpc>
                <a:spcPct val="150000"/>
              </a:lnSpc>
            </a:pPr>
            <a:r>
              <a:rPr lang="en-US" sz="2400" dirty="0">
                <a:latin typeface="Times New Roman" panose="02020603050405020304" pitchFamily="18" charset="0"/>
                <a:cs typeface="Times New Roman" panose="02020603050405020304" pitchFamily="18" charset="0"/>
              </a:rPr>
              <a:t>Despite  government’s many health initiatives and services teenage pregnancy is nevertheless common in South Africa (SA),  (</a:t>
            </a:r>
            <a:r>
              <a:rPr lang="en-US" sz="2400" dirty="0" err="1">
                <a:latin typeface="Times New Roman" panose="02020603050405020304" pitchFamily="18" charset="0"/>
                <a:cs typeface="Times New Roman" panose="02020603050405020304" pitchFamily="18" charset="0"/>
              </a:rPr>
              <a:t>Qolesa</a:t>
            </a:r>
            <a:r>
              <a:rPr lang="en-US" sz="2400" dirty="0">
                <a:latin typeface="Times New Roman" panose="02020603050405020304" pitchFamily="18" charset="0"/>
                <a:cs typeface="Times New Roman" panose="02020603050405020304" pitchFamily="18" charset="0"/>
              </a:rPr>
              <a:t>, 2017). </a:t>
            </a:r>
          </a:p>
          <a:p>
            <a:pPr algn="just">
              <a:lnSpc>
                <a:spcPct val="150000"/>
              </a:lnSpc>
            </a:pPr>
            <a:r>
              <a:rPr lang="en-US" sz="2400" dirty="0">
                <a:latin typeface="Times New Roman" panose="02020603050405020304" pitchFamily="18" charset="0"/>
                <a:cs typeface="Times New Roman" panose="02020603050405020304" pitchFamily="18" charset="0"/>
              </a:rPr>
              <a:t>Child Support Grant (CSG) is blamed for rising teenage pregnancy.</a:t>
            </a:r>
          </a:p>
          <a:p>
            <a:pPr algn="just">
              <a:lnSpc>
                <a:spcPct val="150000"/>
              </a:lnSpc>
            </a:pPr>
            <a:r>
              <a:rPr lang="en-US" sz="2400" dirty="0">
                <a:latin typeface="Times New Roman" panose="02020603050405020304" pitchFamily="18" charset="0"/>
                <a:cs typeface="Times New Roman" panose="02020603050405020304" pitchFamily="18" charset="0"/>
              </a:rPr>
              <a:t>High rates of teenage pregnancies are not unique to SA; they are also prevalent in other countries and countries without social grants (</a:t>
            </a:r>
            <a:r>
              <a:rPr lang="en-US" sz="2400" dirty="0" err="1">
                <a:latin typeface="Times New Roman" panose="02020603050405020304" pitchFamily="18" charset="0"/>
                <a:cs typeface="Times New Roman" panose="02020603050405020304" pitchFamily="18" charset="0"/>
              </a:rPr>
              <a:t>Makiwane</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Udjo</a:t>
            </a:r>
            <a:r>
              <a:rPr lang="en-US" sz="2400" dirty="0">
                <a:latin typeface="Times New Roman" panose="02020603050405020304" pitchFamily="18" charset="0"/>
                <a:cs typeface="Times New Roman" panose="02020603050405020304" pitchFamily="18" charset="0"/>
              </a:rPr>
              <a:t> 2006). </a:t>
            </a:r>
          </a:p>
        </p:txBody>
      </p:sp>
      <p:pic>
        <p:nvPicPr>
          <p:cNvPr id="717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10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3426"/>
            <a:ext cx="10611678" cy="1219199"/>
          </a:xfrm>
        </p:spPr>
        <p:txBody>
          <a:bodyPr>
            <a:normAutofit fontScale="90000"/>
          </a:bodyPr>
          <a:lstStyle/>
          <a:p>
            <a:pPr algn="just">
              <a:lnSpc>
                <a:spcPct val="150000"/>
              </a:lnSpc>
            </a:pP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3100" b="1" dirty="0">
                <a:latin typeface="Times New Roman" panose="02020603050405020304" pitchFamily="18" charset="0"/>
                <a:cs typeface="Times New Roman" panose="02020603050405020304" pitchFamily="18" charset="0"/>
              </a:rPr>
              <a:t>RATIONALE OF THE STUDY </a:t>
            </a:r>
          </a:p>
        </p:txBody>
      </p:sp>
      <p:sp>
        <p:nvSpPr>
          <p:cNvPr id="3" name="Content Placeholder 2"/>
          <p:cNvSpPr>
            <a:spLocks noGrp="1"/>
          </p:cNvSpPr>
          <p:nvPr>
            <p:ph idx="1"/>
          </p:nvPr>
        </p:nvSpPr>
        <p:spPr>
          <a:xfrm>
            <a:off x="838200" y="2292626"/>
            <a:ext cx="10515600" cy="385048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The motivation behind this study originates from the fact that previous research has suggested a decrease in teenage pregnancy rates (Zuberi et al.2005), despite claims linking the increase in teenage pregnancies to CSG.</a:t>
            </a:r>
          </a:p>
          <a:p>
            <a:pPr algn="just">
              <a:lnSpc>
                <a:spcPct val="150000"/>
              </a:lnSpc>
            </a:pPr>
            <a:r>
              <a:rPr lang="en-ZA" sz="2400" dirty="0">
                <a:latin typeface="Times New Roman" panose="02020603050405020304" pitchFamily="18" charset="0"/>
                <a:cs typeface="Times New Roman" panose="02020603050405020304" pitchFamily="18" charset="0"/>
              </a:rPr>
              <a:t>Teenage pregnancy presents many challenges, including poor health outcomes, financial difficulties, and poor educational outcomes </a:t>
            </a:r>
            <a:r>
              <a:rPr lang="fr-FR" sz="2400" dirty="0">
                <a:latin typeface="Times New Roman" panose="02020603050405020304" pitchFamily="18" charset="0"/>
                <a:cs typeface="Times New Roman" panose="02020603050405020304" pitchFamily="18" charset="0"/>
              </a:rPr>
              <a:t>(Mendez et al., 2011; </a:t>
            </a:r>
            <a:r>
              <a:rPr lang="fr-FR" sz="2400" dirty="0" err="1">
                <a:latin typeface="Times New Roman" panose="02020603050405020304" pitchFamily="18" charset="0"/>
                <a:cs typeface="Times New Roman" panose="02020603050405020304" pitchFamily="18" charset="0"/>
              </a:rPr>
              <a:t>Jewkes</a:t>
            </a:r>
            <a:r>
              <a:rPr lang="fr-FR" sz="2400" dirty="0">
                <a:latin typeface="Times New Roman" panose="02020603050405020304" pitchFamily="18" charset="0"/>
                <a:cs typeface="Times New Roman" panose="02020603050405020304" pitchFamily="18" charset="0"/>
              </a:rPr>
              <a:t> et al., 2009; </a:t>
            </a:r>
            <a:r>
              <a:rPr lang="fr-FR" sz="2400" dirty="0" err="1">
                <a:latin typeface="Times New Roman" panose="02020603050405020304" pitchFamily="18" charset="0"/>
                <a:cs typeface="Times New Roman" panose="02020603050405020304" pitchFamily="18" charset="0"/>
              </a:rPr>
              <a:t>Chigona</a:t>
            </a:r>
            <a:r>
              <a:rPr lang="fr-FR" sz="2400" dirty="0">
                <a:latin typeface="Times New Roman" panose="02020603050405020304" pitchFamily="18" charset="0"/>
                <a:cs typeface="Times New Roman" panose="02020603050405020304" pitchFamily="18" charset="0"/>
              </a:rPr>
              <a:t> and  Chetty, 2008). </a:t>
            </a: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US" sz="2400" dirty="0">
              <a:latin typeface="Times New Roman" panose="02020603050405020304" pitchFamily="18" charset="0"/>
              <a:cs typeface="Times New Roman" panose="02020603050405020304" pitchFamily="18" charset="0"/>
            </a:endParaRPr>
          </a:p>
        </p:txBody>
      </p:sp>
      <p:pic>
        <p:nvPicPr>
          <p:cNvPr id="819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0226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AIMS AND OBJECTIVES OF THE STUDY </a:t>
            </a:r>
          </a:p>
        </p:txBody>
      </p:sp>
      <p:sp>
        <p:nvSpPr>
          <p:cNvPr id="5" name="Content Placeholder 4"/>
          <p:cNvSpPr>
            <a:spLocks noGrp="1"/>
          </p:cNvSpPr>
          <p:nvPr>
            <p:ph idx="1"/>
          </p:nvPr>
        </p:nvSpPr>
        <p:spPr>
          <a:xfrm>
            <a:off x="838200" y="2676939"/>
            <a:ext cx="10515600" cy="3500024"/>
          </a:xfrm>
        </p:spPr>
        <p:txBody>
          <a:bodyPr>
            <a:normAutofit lnSpcReduction="10000"/>
          </a:bodyPr>
          <a:lstStyle/>
          <a:p>
            <a:pPr algn="just">
              <a:lnSpc>
                <a:spcPct val="150000"/>
              </a:lnSpc>
            </a:pPr>
            <a:r>
              <a:rPr lang="en-ZA" sz="2400" dirty="0">
                <a:latin typeface="Times New Roman" panose="02020603050405020304" pitchFamily="18" charset="0"/>
                <a:cs typeface="Times New Roman" panose="02020603050405020304" pitchFamily="18" charset="0"/>
              </a:rPr>
              <a:t>The overall aim of the study was to investigate the relationship between early childbearing and the CSG. The specific objectives were to: </a:t>
            </a:r>
          </a:p>
          <a:p>
            <a:pPr algn="just">
              <a:lnSpc>
                <a:spcPct val="150000"/>
              </a:lnSpc>
            </a:pPr>
            <a:r>
              <a:rPr lang="en-ZA" sz="2400" dirty="0">
                <a:latin typeface="Times New Roman" panose="02020603050405020304" pitchFamily="18" charset="0"/>
                <a:cs typeface="Times New Roman" panose="02020603050405020304" pitchFamily="18" charset="0"/>
              </a:rPr>
              <a:t>To investigate factors that may have an  impact on early childbearing besides CSG.</a:t>
            </a:r>
          </a:p>
          <a:p>
            <a:pPr algn="just">
              <a:lnSpc>
                <a:spcPct val="150000"/>
              </a:lnSpc>
            </a:pPr>
            <a:r>
              <a:rPr lang="en-ZA" sz="2400" dirty="0">
                <a:latin typeface="Times New Roman" panose="02020603050405020304" pitchFamily="18" charset="0"/>
                <a:cs typeface="Times New Roman" panose="02020603050405020304" pitchFamily="18" charset="0"/>
              </a:rPr>
              <a:t>The study also sought to examine the impact of early pregnancy on young mothers.</a:t>
            </a: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688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AIMS AND OBJECTIVES………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dirty="0">
                <a:latin typeface="Times New Roman" panose="02020603050405020304" pitchFamily="18" charset="0"/>
                <a:cs typeface="Times New Roman" panose="02020603050405020304" pitchFamily="18" charset="0"/>
              </a:rPr>
              <a:t>To investigate the use of CSG by beneficiaries.</a:t>
            </a:r>
          </a:p>
          <a:p>
            <a:pPr algn="just">
              <a:lnSpc>
                <a:spcPct val="150000"/>
              </a:lnSpc>
            </a:pPr>
            <a:r>
              <a:rPr lang="en-ZA" sz="2400" dirty="0">
                <a:latin typeface="Times New Roman" panose="02020603050405020304" pitchFamily="18" charset="0"/>
                <a:cs typeface="Times New Roman" panose="02020603050405020304" pitchFamily="18" charset="0"/>
              </a:rPr>
              <a:t>To evaluate the significance of the CSG for beneficiaries.</a:t>
            </a: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7669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METHODOLOGY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b="1" dirty="0">
                <a:latin typeface="Times New Roman" panose="02020603050405020304" pitchFamily="18" charset="0"/>
                <a:cs typeface="Times New Roman" panose="02020603050405020304" pitchFamily="18" charset="0"/>
              </a:rPr>
              <a:t>STUDY DESIGN: </a:t>
            </a:r>
            <a:r>
              <a:rPr lang="en-ZA" sz="2400" dirty="0">
                <a:latin typeface="Times New Roman" panose="02020603050405020304" pitchFamily="18" charset="0"/>
                <a:cs typeface="Times New Roman" panose="02020603050405020304" pitchFamily="18" charset="0"/>
              </a:rPr>
              <a:t>Qualitative exploratory study.</a:t>
            </a:r>
          </a:p>
          <a:p>
            <a:pPr algn="just">
              <a:lnSpc>
                <a:spcPct val="150000"/>
              </a:lnSpc>
            </a:pPr>
            <a:r>
              <a:rPr lang="en-ZA" sz="2400" b="1" dirty="0">
                <a:latin typeface="Times New Roman" panose="02020603050405020304" pitchFamily="18" charset="0"/>
                <a:cs typeface="Times New Roman" panose="02020603050405020304" pitchFamily="18" charset="0"/>
              </a:rPr>
              <a:t>STUDY SETTING: </a:t>
            </a:r>
            <a:r>
              <a:rPr lang="en-ZA" sz="2400" dirty="0">
                <a:latin typeface="Times New Roman" panose="02020603050405020304" pitchFamily="18" charset="0"/>
                <a:cs typeface="Times New Roman" panose="02020603050405020304" pitchFamily="18" charset="0"/>
              </a:rPr>
              <a:t>The study was carried out in northern KZN, in the </a:t>
            </a:r>
            <a:r>
              <a:rPr lang="en-ZA" sz="2400" dirty="0" err="1">
                <a:latin typeface="Times New Roman" panose="02020603050405020304" pitchFamily="18" charset="0"/>
                <a:cs typeface="Times New Roman" panose="02020603050405020304" pitchFamily="18" charset="0"/>
              </a:rPr>
              <a:t>Mtubatuba</a:t>
            </a:r>
            <a:r>
              <a:rPr lang="en-ZA" sz="2400" dirty="0">
                <a:latin typeface="Times New Roman" panose="02020603050405020304" pitchFamily="18" charset="0"/>
                <a:cs typeface="Times New Roman" panose="02020603050405020304" pitchFamily="18" charset="0"/>
              </a:rPr>
              <a:t> area, in a remote village called </a:t>
            </a:r>
            <a:r>
              <a:rPr lang="en-ZA" sz="2400" dirty="0" err="1">
                <a:latin typeface="Times New Roman" panose="02020603050405020304" pitchFamily="18" charset="0"/>
                <a:cs typeface="Times New Roman" panose="02020603050405020304" pitchFamily="18" charset="0"/>
              </a:rPr>
              <a:t>Nkundusi</a:t>
            </a:r>
            <a:r>
              <a:rPr lang="en-ZA" sz="2400" b="1" dirty="0">
                <a:latin typeface="Times New Roman" panose="02020603050405020304" pitchFamily="18" charset="0"/>
                <a:cs typeface="Times New Roman" panose="02020603050405020304" pitchFamily="18" charset="0"/>
              </a:rPr>
              <a:t>.</a:t>
            </a:r>
          </a:p>
          <a:p>
            <a:pPr algn="just">
              <a:lnSpc>
                <a:spcPct val="150000"/>
              </a:lnSpc>
            </a:pPr>
            <a:r>
              <a:rPr lang="en-ZA" sz="2400" b="1" dirty="0">
                <a:latin typeface="Times New Roman" panose="02020603050405020304" pitchFamily="18" charset="0"/>
                <a:cs typeface="Times New Roman" panose="02020603050405020304" pitchFamily="18" charset="0"/>
              </a:rPr>
              <a:t>STUDY POPULATION: </a:t>
            </a:r>
            <a:r>
              <a:rPr lang="en-ZA" sz="2400" dirty="0">
                <a:latin typeface="Times New Roman" panose="02020603050405020304" pitchFamily="18" charset="0"/>
                <a:cs typeface="Times New Roman" panose="02020603050405020304" pitchFamily="18" charset="0"/>
              </a:rPr>
              <a:t>The participants were young women (CSG beneficiaries) aged 18 to 24 who had their first child as teenagers.</a:t>
            </a:r>
          </a:p>
          <a:p>
            <a:pPr algn="just">
              <a:lnSpc>
                <a:spcPct val="150000"/>
              </a:lnSpc>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557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METHODOLOGY ……….</a:t>
            </a:r>
          </a:p>
        </p:txBody>
      </p:sp>
      <p:sp>
        <p:nvSpPr>
          <p:cNvPr id="5" name="Content Placeholder 4"/>
          <p:cNvSpPr>
            <a:spLocks noGrp="1"/>
          </p:cNvSpPr>
          <p:nvPr>
            <p:ph idx="1"/>
          </p:nvPr>
        </p:nvSpPr>
        <p:spPr>
          <a:xfrm>
            <a:off x="838200" y="2676939"/>
            <a:ext cx="10515600" cy="3500024"/>
          </a:xfrm>
        </p:spPr>
        <p:txBody>
          <a:bodyPr>
            <a:normAutofit/>
          </a:bodyPr>
          <a:lstStyle/>
          <a:p>
            <a:pPr algn="just">
              <a:lnSpc>
                <a:spcPct val="150000"/>
              </a:lnSpc>
            </a:pPr>
            <a:r>
              <a:rPr lang="en-ZA" sz="2400" b="1" dirty="0">
                <a:latin typeface="Times New Roman" panose="02020603050405020304" pitchFamily="18" charset="0"/>
                <a:cs typeface="Times New Roman" panose="02020603050405020304" pitchFamily="18" charset="0"/>
              </a:rPr>
              <a:t>SAMPLE SIZE: </a:t>
            </a:r>
            <a:r>
              <a:rPr lang="en-ZA" sz="2400" dirty="0">
                <a:latin typeface="Times New Roman" panose="02020603050405020304" pitchFamily="18" charset="0"/>
                <a:cs typeface="Times New Roman" panose="02020603050405020304" pitchFamily="18" charset="0"/>
              </a:rPr>
              <a:t>15 young women were interviewed in-depth in this case study to gain a better understanding of the study  phenomena.</a:t>
            </a:r>
          </a:p>
          <a:p>
            <a:pPr algn="just">
              <a:lnSpc>
                <a:spcPct val="150000"/>
              </a:lnSpc>
            </a:pPr>
            <a:r>
              <a:rPr lang="en-ZA" sz="2400" b="1" dirty="0">
                <a:latin typeface="Times New Roman" panose="02020603050405020304" pitchFamily="18" charset="0"/>
                <a:cs typeface="Times New Roman" panose="02020603050405020304" pitchFamily="18" charset="0"/>
              </a:rPr>
              <a:t>PARTICIPANT RECRUITMENT: </a:t>
            </a:r>
            <a:r>
              <a:rPr lang="en-ZA" sz="2400" dirty="0">
                <a:latin typeface="Times New Roman" panose="02020603050405020304" pitchFamily="18" charset="0"/>
                <a:cs typeface="Times New Roman" panose="02020603050405020304" pitchFamily="18" charset="0"/>
              </a:rPr>
              <a:t>The study employed purposive sampling, and participants were selected at random (door-to-door).</a:t>
            </a: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7806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896937"/>
            <a:ext cx="10515600" cy="1448698"/>
          </a:xfrm>
        </p:spPr>
        <p:txBody>
          <a:bodyPr>
            <a:normAutofit fontScale="90000"/>
          </a:bodyPr>
          <a:lstStyle/>
          <a:p>
            <a:pPr algn="just">
              <a:lnSpc>
                <a:spcPct val="150000"/>
              </a:lnSpc>
            </a:pPr>
            <a:br>
              <a:rPr lang="en-US" dirty="0"/>
            </a:br>
            <a:r>
              <a:rPr lang="en-US" dirty="0"/>
              <a:t>                  </a:t>
            </a:r>
            <a:r>
              <a:rPr lang="en-US" sz="3100" b="1" dirty="0">
                <a:latin typeface="Times New Roman" panose="02020603050405020304" pitchFamily="18" charset="0"/>
                <a:cs typeface="Times New Roman" panose="02020603050405020304" pitchFamily="18" charset="0"/>
              </a:rPr>
              <a:t>METHODOLOGY ……….</a:t>
            </a:r>
          </a:p>
        </p:txBody>
      </p:sp>
      <p:sp>
        <p:nvSpPr>
          <p:cNvPr id="5" name="Content Placeholder 4"/>
          <p:cNvSpPr>
            <a:spLocks noGrp="1"/>
          </p:cNvSpPr>
          <p:nvPr>
            <p:ph idx="1"/>
          </p:nvPr>
        </p:nvSpPr>
        <p:spPr>
          <a:xfrm>
            <a:off x="838200" y="2676939"/>
            <a:ext cx="10515600" cy="3500024"/>
          </a:xfrm>
        </p:spPr>
        <p:txBody>
          <a:bodyPr>
            <a:normAutofit/>
          </a:bodyPr>
          <a:lstStyle/>
          <a:p>
            <a:pPr marL="228600" marR="0" lvl="0" indent="-228600" algn="just"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kumimoji="0" lang="en-ZA"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DATA COLLECTION METHODS: </a:t>
            </a:r>
            <a:r>
              <a:rPr kumimoji="0" lang="en-Z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The data was collected through in-depth interviews that lasted approximately 45 to 60 minutes.</a:t>
            </a:r>
          </a:p>
          <a:p>
            <a:pPr marL="228600" marR="0" lvl="0" indent="-228600" algn="just" defTabSz="914400" rtl="0" eaLnBrk="1" fontAlgn="auto" latinLnBrk="0" hangingPunct="1">
              <a:lnSpc>
                <a:spcPct val="150000"/>
              </a:lnSpc>
              <a:spcBef>
                <a:spcPts val="1000"/>
              </a:spcBef>
              <a:spcAft>
                <a:spcPts val="0"/>
              </a:spcAft>
              <a:buClrTx/>
              <a:buSzTx/>
              <a:buFont typeface="Arial" panose="020B0604020202020204" pitchFamily="34" charset="0"/>
              <a:buChar char="•"/>
              <a:tabLst/>
              <a:defRPr/>
            </a:pPr>
            <a:r>
              <a:rPr lang="en-ZA" sz="2400" b="1" dirty="0">
                <a:solidFill>
                  <a:prstClr val="black"/>
                </a:solidFill>
                <a:latin typeface="Times New Roman" panose="02020603050405020304" pitchFamily="18" charset="0"/>
                <a:cs typeface="Times New Roman" panose="02020603050405020304" pitchFamily="18" charset="0"/>
              </a:rPr>
              <a:t>DATA ANALYSIS: </a:t>
            </a:r>
            <a:r>
              <a:rPr lang="en-ZA" sz="2400" dirty="0">
                <a:solidFill>
                  <a:prstClr val="black"/>
                </a:solidFill>
                <a:latin typeface="Times New Roman" panose="02020603050405020304" pitchFamily="18" charset="0"/>
                <a:cs typeface="Times New Roman" panose="02020603050405020304" pitchFamily="18" charset="0"/>
              </a:rPr>
              <a:t>Thematic analysis was used to analyse the data; comparable texts were grouped together, and themes were generated. </a:t>
            </a:r>
            <a:endParaRPr kumimoji="0" lang="en-Z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b="1" dirty="0">
              <a:latin typeface="Times New Roman" panose="02020603050405020304" pitchFamily="18" charset="0"/>
              <a:cs typeface="Times New Roman" panose="02020603050405020304" pitchFamily="18" charset="0"/>
            </a:endParaRPr>
          </a:p>
          <a:p>
            <a:pPr marL="0" indent="0" algn="just">
              <a:lnSpc>
                <a:spcPct val="150000"/>
              </a:lnSpc>
              <a:buNone/>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ZA" sz="2400" dirty="0">
              <a:latin typeface="Times New Roman" panose="02020603050405020304" pitchFamily="18" charset="0"/>
              <a:cs typeface="Times New Roman" panose="02020603050405020304" pitchFamily="18" charset="0"/>
            </a:endParaRPr>
          </a:p>
          <a:p>
            <a:pPr algn="just">
              <a:lnSpc>
                <a:spcPct val="150000"/>
              </a:lnSpc>
            </a:pPr>
            <a:endParaRPr lang="en-US" sz="2400" dirty="0">
              <a:latin typeface="Times New Roman" panose="02020603050405020304" pitchFamily="18" charset="0"/>
              <a:cs typeface="Times New Roman" panose="02020603050405020304" pitchFamily="18" charset="0"/>
            </a:endParaRPr>
          </a:p>
        </p:txBody>
      </p:sp>
      <p:pic>
        <p:nvPicPr>
          <p:cNvPr id="5122"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6350"/>
            <a:ext cx="343535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921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3100</TotalTime>
  <Words>1829</Words>
  <Application>Microsoft Office PowerPoint</Application>
  <PresentationFormat>Widescreen</PresentationFormat>
  <Paragraphs>219</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EARLY CHILDBEARING IN THE CONTEXT OF CHILD SUPPORT GRANT IN A RURAL  AREA  IN SOUTH AFRICA</vt:lpstr>
      <vt:lpstr>                                                 OVERVIEW </vt:lpstr>
      <vt:lpstr>                      INTRODUCTION                           </vt:lpstr>
      <vt:lpstr>                              RATIONALE OF THE STUDY </vt:lpstr>
      <vt:lpstr>               AIMS AND OBJECTIVES OF THE STUDY </vt:lpstr>
      <vt:lpstr>               AIMS AND OBJECTIVES……… </vt:lpstr>
      <vt:lpstr>                   METHODOLOGY </vt:lpstr>
      <vt:lpstr>                   METHODOLOGY ……….</vt:lpstr>
      <vt:lpstr>                   METHODOLOGY ……….</vt:lpstr>
      <vt:lpstr>                             RESULTS </vt:lpstr>
      <vt:lpstr>                             RESULTS………… </vt:lpstr>
      <vt:lpstr>                             RESULTS………… </vt:lpstr>
      <vt:lpstr>                             RESULTS………… </vt:lpstr>
      <vt:lpstr>                             RESULTS………… </vt:lpstr>
      <vt:lpstr>                             RESULTS………… </vt:lpstr>
      <vt:lpstr>                             RESULTS………… </vt:lpstr>
      <vt:lpstr>                             RESULTS………… </vt:lpstr>
      <vt:lpstr>                             RESULTS………… </vt:lpstr>
      <vt:lpstr>                             RESULTS………… </vt:lpstr>
      <vt:lpstr>                             RESULTS………… </vt:lpstr>
      <vt:lpstr>                             RESULTS………… </vt:lpstr>
      <vt:lpstr>               CONCLUSION AND RECOMMENDATIONS</vt:lpstr>
      <vt:lpstr>               STUDY LIMITATIONS </vt:lpstr>
      <vt:lpstr>                                         END </vt:lpstr>
      <vt:lpstr>                                  REFERENCES </vt:lpstr>
      <vt:lpstr>                                  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Nozipho B. Ngubane</dc:creator>
  <cp:lastModifiedBy>Nokuthula Ngubane (209500025)</cp:lastModifiedBy>
  <cp:revision>48</cp:revision>
  <dcterms:created xsi:type="dcterms:W3CDTF">2023-09-11T20:05:50Z</dcterms:created>
  <dcterms:modified xsi:type="dcterms:W3CDTF">2023-09-26T03:59:14Z</dcterms:modified>
</cp:coreProperties>
</file>