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210_2155283E.xml" ContentType="application/vnd.ms-powerpoint.comments+xml"/>
  <Override PartName="/ppt/comments/modernComment_211_3780C4C5.xml" ContentType="application/vnd.ms-powerpoint.comments+xml"/>
  <Override PartName="/ppt/comments/modernComment_214_A2EDAB08.xml" ContentType="application/vnd.ms-powerpoint.comments+xml"/>
  <Override PartName="/ppt/comments/modernComment_215_249FF712.xml" ContentType="application/vnd.ms-powerpoint.comments+xml"/>
  <Override PartName="/ppt/comments/modernComment_216_E33E207F.xml" ContentType="application/vnd.ms-powerpoint.comment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471" r:id="rId2"/>
    <p:sldId id="528" r:id="rId3"/>
    <p:sldId id="529" r:id="rId4"/>
    <p:sldId id="530" r:id="rId5"/>
    <p:sldId id="531" r:id="rId6"/>
    <p:sldId id="532" r:id="rId7"/>
    <p:sldId id="533" r:id="rId8"/>
    <p:sldId id="534" r:id="rId9"/>
    <p:sldId id="507" r:id="rId1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E73ABB-79B7-BD8E-B305-91B8A9B5D608}" name="Jennifer R Zelnick" initials="JZ" userId="S::jennifer.zelnick@touro.edu::b92788d1-6294-4fd2-a513-32ae00ed9c0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1E"/>
    <a:srgbClr val="009644"/>
    <a:srgbClr val="008000"/>
    <a:srgbClr val="FFFF66"/>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7" autoAdjust="0"/>
    <p:restoredTop sz="94628" autoAdjust="0"/>
  </p:normalViewPr>
  <p:slideViewPr>
    <p:cSldViewPr>
      <p:cViewPr varScale="1">
        <p:scale>
          <a:sx n="114" d="100"/>
          <a:sy n="114" d="100"/>
        </p:scale>
        <p:origin x="69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commentAuthors" Target="commentAuthors.xml" /><Relationship Id="rId18" Type="http://schemas.microsoft.com/office/2018/10/relationships/authors" Target="author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handoutMaster" Target="handoutMasters/handoutMaster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comments/modernComment_210_2155283E.xml><?xml version="1.0" encoding="utf-8"?>
<p188:cmLst xmlns:a="http://schemas.openxmlformats.org/drawingml/2006/main" xmlns:r="http://schemas.openxmlformats.org/officeDocument/2006/relationships" xmlns:p188="http://schemas.microsoft.com/office/powerpoint/2018/8/main">
  <p188:cm id="{EE02DFD6-9FD9-B34A-9BC5-D6D73FEFDA74}" authorId="{E4E73ABB-79B7-BD8E-B305-91B8A9B5D608}" created="2023-09-24T07:51:55.725">
    <ac:deMkLst xmlns:ac="http://schemas.microsoft.com/office/drawing/2013/main/command">
      <pc:docMk xmlns:pc="http://schemas.microsoft.com/office/powerpoint/2013/main/command"/>
      <pc:sldMk xmlns:pc="http://schemas.microsoft.com/office/powerpoint/2013/main/command" cId="559228990" sldId="528"/>
      <ac:spMk id="2" creationId="{00000000-0000-0000-0000-000000000000}"/>
    </ac:deMkLst>
    <p188:txBody>
      <a:bodyPr/>
      <a:lstStyle/>
      <a:p>
        <a:r>
          <a:rPr lang="en-US"/>
          <a:t>move this sentence to the bottom</a:t>
        </a:r>
      </a:p>
    </p188:txBody>
  </p188:cm>
</p188:cmLst>
</file>

<file path=ppt/comments/modernComment_211_3780C4C5.xml><?xml version="1.0" encoding="utf-8"?>
<p188:cmLst xmlns:a="http://schemas.openxmlformats.org/drawingml/2006/main" xmlns:r="http://schemas.openxmlformats.org/officeDocument/2006/relationships" xmlns:p188="http://schemas.microsoft.com/office/powerpoint/2018/8/main">
  <p188:cm id="{F6B712A2-6D8E-D842-8C19-DB9075FDA988}" authorId="{E4E73ABB-79B7-BD8E-B305-91B8A9B5D608}" created="2023-09-24T07:52:34.838">
    <ac:deMkLst xmlns:ac="http://schemas.microsoft.com/office/drawing/2013/main/command">
      <pc:docMk xmlns:pc="http://schemas.microsoft.com/office/powerpoint/2013/main/command"/>
      <pc:sldMk xmlns:pc="http://schemas.microsoft.com/office/powerpoint/2013/main/command" cId="931185861" sldId="529"/>
      <ac:spMk id="2" creationId="{00000000-0000-0000-0000-000000000000}"/>
    </ac:deMkLst>
    <p188:txBody>
      <a:bodyPr/>
      <a:lstStyle/>
      <a:p>
        <a:r>
          <a:rPr lang="en-US"/>
          <a:t>maybe write it like this:  “failure”, to be less stigmatising</a:t>
        </a:r>
      </a:p>
    </p188:txBody>
  </p188:cm>
  <p188:cm id="{1F9135D3-3292-824C-8115-34F761E942FB}" authorId="{E4E73ABB-79B7-BD8E-B305-91B8A9B5D608}" created="2023-09-24T07:53:31.860">
    <ac:deMkLst xmlns:ac="http://schemas.microsoft.com/office/drawing/2013/main/command">
      <pc:docMk xmlns:pc="http://schemas.microsoft.com/office/powerpoint/2013/main/command"/>
      <pc:sldMk xmlns:pc="http://schemas.microsoft.com/office/powerpoint/2013/main/command" cId="931185861" sldId="529"/>
      <ac:spMk id="2" creationId="{00000000-0000-0000-0000-000000000000}"/>
    </ac:deMkLst>
    <p188:txBody>
      <a:bodyPr/>
      <a:lstStyle/>
      <a:p>
        <a:r>
          <a:rPr lang="en-US"/>
          <a:t>but now it is not used because of the introduction of bedaquiline.</a:t>
        </a:r>
      </a:p>
    </p188:txBody>
  </p188:cm>
  <p188:cm id="{B5EA8D64-38AA-4744-ACAB-9356E7E6ED26}" authorId="{E4E73ABB-79B7-BD8E-B305-91B8A9B5D608}" created="2023-09-24T07:57:28.240">
    <ac:deMkLst xmlns:ac="http://schemas.microsoft.com/office/drawing/2013/main/command">
      <pc:docMk xmlns:pc="http://schemas.microsoft.com/office/powerpoint/2013/main/command"/>
      <pc:sldMk xmlns:pc="http://schemas.microsoft.com/office/powerpoint/2013/main/command" cId="931185861" sldId="529"/>
      <ac:spMk id="2" creationId="{00000000-0000-0000-0000-000000000000}"/>
    </ac:deMkLst>
    <p188:txBody>
      <a:bodyPr/>
      <a:lstStyle/>
      <a:p>
        <a:r>
          <a:rPr lang="en-US"/>
          <a:t>This timeline does not seem to be correct, I am trying to get the dates when the injectable policy was introduced and when it was ended.</a:t>
        </a:r>
      </a:p>
    </p188:txBody>
  </p188:cm>
  <p188:cm id="{5F379FDC-3E68-1C45-AC92-982B51418923}" authorId="{E4E73ABB-79B7-BD8E-B305-91B8A9B5D608}" created="2023-09-24T07:58:27.255">
    <pc:sldMkLst xmlns:pc="http://schemas.microsoft.com/office/powerpoint/2013/main/command">
      <pc:docMk/>
      <pc:sldMk cId="931185861" sldId="529"/>
    </pc:sldMkLst>
    <p188:txBody>
      <a:bodyPr/>
      <a:lstStyle/>
      <a:p>
        <a:r>
          <a:rPr lang="en-US"/>
          <a:t>add a slide on the introduction of bedaquiline</a:t>
        </a:r>
      </a:p>
    </p188:txBody>
  </p188:cm>
</p188:cmLst>
</file>

<file path=ppt/comments/modernComment_214_A2EDAB08.xml><?xml version="1.0" encoding="utf-8"?>
<p188:cmLst xmlns:a="http://schemas.openxmlformats.org/drawingml/2006/main" xmlns:r="http://schemas.openxmlformats.org/officeDocument/2006/relationships" xmlns:p188="http://schemas.microsoft.com/office/powerpoint/2018/8/main">
  <p188:cm id="{4AF52E52-27C1-BC43-BFA6-D2F7BC535866}" authorId="{E4E73ABB-79B7-BD8E-B305-91B8A9B5D608}" created="2023-09-24T07:59:43.006">
    <ac:deMkLst xmlns:ac="http://schemas.microsoft.com/office/drawing/2013/main/command">
      <pc:docMk xmlns:pc="http://schemas.microsoft.com/office/powerpoint/2013/main/command"/>
      <pc:sldMk xmlns:pc="http://schemas.microsoft.com/office/powerpoint/2013/main/command" cId="2733484808" sldId="532"/>
      <ac:spMk id="2" creationId="{00000000-0000-0000-0000-000000000000}"/>
    </ac:deMkLst>
    <p188:txBody>
      <a:bodyPr/>
      <a:lstStyle/>
      <a:p>
        <a:r>
          <a:rPr lang="en-US"/>
          <a:t>maybe also treatment for alcoholism/substance use since you mention withdrawl</a:t>
        </a:r>
      </a:p>
    </p188:txBody>
  </p188:cm>
</p188:cmLst>
</file>

<file path=ppt/comments/modernComment_215_249FF712.xml><?xml version="1.0" encoding="utf-8"?>
<p188:cmLst xmlns:a="http://schemas.openxmlformats.org/drawingml/2006/main" xmlns:r="http://schemas.openxmlformats.org/officeDocument/2006/relationships" xmlns:p188="http://schemas.microsoft.com/office/powerpoint/2018/8/main">
  <p188:cm id="{0AA2AE0C-9702-5045-B8AD-32B5BF719C94}" authorId="{E4E73ABB-79B7-BD8E-B305-91B8A9B5D608}" created="2023-09-24T08:00:59.384">
    <pc:sldMkLst xmlns:pc="http://schemas.microsoft.com/office/powerpoint/2013/main/command">
      <pc:docMk/>
      <pc:sldMk cId="614463250" sldId="533"/>
    </pc:sldMkLst>
    <p188:txBody>
      <a:bodyPr/>
      <a:lstStyle/>
      <a:p>
        <a:r>
          <a:rPr lang="en-US"/>
          <a:t>are there additional referrals needed such as for counseling and therapy, mental health, addiction, etc.?  you might add a slide about service “gaps” in addition to patient “needs”</a:t>
        </a:r>
      </a:p>
    </p188:txBody>
  </p188:cm>
</p188:cmLst>
</file>

<file path=ppt/comments/modernComment_216_E33E207F.xml><?xml version="1.0" encoding="utf-8"?>
<p188:cmLst xmlns:a="http://schemas.openxmlformats.org/drawingml/2006/main" xmlns:r="http://schemas.openxmlformats.org/officeDocument/2006/relationships" xmlns:p188="http://schemas.microsoft.com/office/powerpoint/2018/8/main">
  <p188:cm id="{0667ADD3-9FEC-1042-8990-D562AB98101C}" authorId="{E4E73ABB-79B7-BD8E-B305-91B8A9B5D608}" created="2023-09-24T08:02:06.920">
    <ac:deMkLst xmlns:ac="http://schemas.microsoft.com/office/drawing/2013/main/command">
      <pc:docMk xmlns:pc="http://schemas.microsoft.com/office/powerpoint/2013/main/command"/>
      <pc:sldMk xmlns:pc="http://schemas.microsoft.com/office/powerpoint/2013/main/command" cId="3812499583" sldId="534"/>
      <ac:spMk id="2" creationId="{00000000-0000-0000-0000-000000000000}"/>
    </ac:deMkLst>
    <p188:txBody>
      <a:bodyPr/>
      <a:lstStyle/>
      <a:p>
        <a:r>
          <a:rPr lang="en-US"/>
          <a:t>fix punctuation in this slide</a:t>
        </a:r>
      </a:p>
    </p188:txBody>
  </p188:cm>
  <p188:cm id="{DB8A37A7-C3AC-704C-8A54-ED07032397B3}" authorId="{E4E73ABB-79B7-BD8E-B305-91B8A9B5D608}" created="2023-09-24T08:03:14.251">
    <ac:deMkLst xmlns:ac="http://schemas.microsoft.com/office/drawing/2013/main/command">
      <pc:docMk xmlns:pc="http://schemas.microsoft.com/office/powerpoint/2013/main/command"/>
      <pc:sldMk xmlns:pc="http://schemas.microsoft.com/office/powerpoint/2013/main/command" cId="3812499583" sldId="534"/>
      <ac:spMk id="2" creationId="{00000000-0000-0000-0000-000000000000}"/>
    </ac:deMkLst>
    <p188:txBody>
      <a:bodyPr/>
      <a:lstStyle/>
      <a:p>
        <a:r>
          <a:rPr lang="en-US"/>
          <a:t>is there another way to say this without the word default?  Because it tends to blame the patient, versus recognizing that there are bigger struggles that make it difficult for them to stick with treatment.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2023/09/25</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9/25/2023</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9</a:t>
            </a:fld>
            <a:endParaRPr lang="en-ZA" altLang="en-US"/>
          </a:p>
        </p:txBody>
      </p:sp>
    </p:spTree>
    <p:extLst>
      <p:ext uri="{BB962C8B-B14F-4D97-AF65-F5344CB8AC3E}">
        <p14:creationId xmlns:p14="http://schemas.microsoft.com/office/powerpoint/2010/main"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2023/09/25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2023/09/25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2023/09/25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2023/09/25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2023/09/25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2023/09/25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2023/09/25</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2023/09/25</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2023/09/25</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2023/09/25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2023/09/25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2023/09/25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image" Target="../media/image1.jpeg" /><Relationship Id="rId1" Type="http://schemas.openxmlformats.org/officeDocument/2006/relationships/slideLayout" Target="../slideLayouts/slideLayout9.xml" /><Relationship Id="rId4" Type="http://schemas.openxmlformats.org/officeDocument/2006/relationships/image" Target="../media/image3.jpeg" /></Relationships>
</file>

<file path=ppt/slides/_rels/slide2.xml.rels><?xml version="1.0" encoding="UTF-8" standalone="yes"?>
<Relationships xmlns="http://schemas.openxmlformats.org/package/2006/relationships"><Relationship Id="rId3" Type="http://schemas.openxmlformats.org/officeDocument/2006/relationships/image" Target="../media/image4.jpeg" /><Relationship Id="rId2" Type="http://schemas.microsoft.com/office/2018/10/relationships/comments" Target="../comments/modernComment_210_2155283E.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4.jpeg" /><Relationship Id="rId2" Type="http://schemas.microsoft.com/office/2018/10/relationships/comments" Target="../comments/modernComment_211_3780C4C5.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4.jpeg" /><Relationship Id="rId2" Type="http://schemas.microsoft.com/office/2018/10/relationships/comments" Target="../comments/modernComment_214_A2EDAB08.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4.jpeg" /><Relationship Id="rId2" Type="http://schemas.microsoft.com/office/2018/10/relationships/comments" Target="../comments/modernComment_215_249FF712.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4.jpeg" /><Relationship Id="rId2" Type="http://schemas.microsoft.com/office/2018/10/relationships/comments" Target="../comments/modernComment_216_E33E207F.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56" y="0"/>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683568" y="2276872"/>
            <a:ext cx="7920880" cy="1384995"/>
          </a:xfrm>
          <a:prstGeom prst="rect">
            <a:avLst/>
          </a:prstGeom>
        </p:spPr>
        <p:txBody>
          <a:bodyPr wrap="square">
            <a:spAutoFit/>
          </a:bodyPr>
          <a:lstStyle/>
          <a:p>
            <a:pPr algn="ctr"/>
            <a:r>
              <a:rPr lang="en-ZA" sz="2800" b="1" dirty="0">
                <a:solidFill>
                  <a:schemeClr val="bg1"/>
                </a:solidFill>
              </a:rPr>
              <a:t>TITLE: MEETING THE MULTIFACETED NEEDS OF PATIENTS WITH DRUG-RESISTANT TB: A FRONTLINE PERSPECTIVE</a:t>
            </a:r>
            <a:endParaRPr lang="en-ZA" sz="2800" b="1" dirty="0">
              <a:solidFill>
                <a:srgbClr val="FFD21E"/>
              </a:solidFill>
            </a:endParaRPr>
          </a:p>
        </p:txBody>
      </p:sp>
      <p:sp>
        <p:nvSpPr>
          <p:cNvPr id="10" name="Title 5"/>
          <p:cNvSpPr txBox="1">
            <a:spLocks/>
          </p:cNvSpPr>
          <p:nvPr/>
        </p:nvSpPr>
        <p:spPr bwMode="auto">
          <a:xfrm>
            <a:off x="2339752" y="4077072"/>
            <a:ext cx="4464496"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r>
              <a:rPr lang="en-US" sz="2800" dirty="0">
                <a:solidFill>
                  <a:schemeClr val="bg1"/>
                </a:solidFill>
              </a:rPr>
              <a:t>Date: 27-29 SEPTEMBER 2023</a:t>
            </a: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620688"/>
            <a:ext cx="869208" cy="800457"/>
          </a:xfrm>
          <a:prstGeom prst="rect">
            <a:avLst/>
          </a:prstGeom>
        </p:spPr>
      </p:pic>
      <p:sp>
        <p:nvSpPr>
          <p:cNvPr id="15" name="TextBox 14"/>
          <p:cNvSpPr txBox="1"/>
          <p:nvPr/>
        </p:nvSpPr>
        <p:spPr>
          <a:xfrm>
            <a:off x="2339752" y="6176337"/>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4" name="Picture 3" descr="Health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633434"/>
            <a:ext cx="2808312" cy="707334"/>
          </a:xfrm>
          <a:prstGeom prst="rect">
            <a:avLst/>
          </a:prstGeom>
        </p:spPr>
      </p:pic>
    </p:spTree>
    <p:extLst>
      <p:ext uri="{BB962C8B-B14F-4D97-AF65-F5344CB8AC3E}">
        <p14:creationId xmlns:p14="http://schemas.microsoft.com/office/powerpoint/2010/main" val="2188969008"/>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US" sz="3200" b="1" dirty="0"/>
            </a:br>
            <a:br>
              <a:rPr lang="en-US" sz="3200" b="1" dirty="0"/>
            </a:br>
            <a:r>
              <a:rPr lang="en-US" sz="3200" b="1" dirty="0"/>
              <a:t>BACKGROUND</a:t>
            </a:r>
            <a:br>
              <a:rPr lang="en-US" sz="3200" b="1" dirty="0"/>
            </a:br>
            <a:endParaRPr lang="en-ZA" sz="3200" b="1" dirty="0"/>
          </a:p>
        </p:txBody>
      </p:sp>
      <p:sp>
        <p:nvSpPr>
          <p:cNvPr id="2" name="Content Placeholder 1"/>
          <p:cNvSpPr>
            <a:spLocks noGrp="1"/>
          </p:cNvSpPr>
          <p:nvPr>
            <p:ph idx="1"/>
          </p:nvPr>
        </p:nvSpPr>
        <p:spPr/>
        <p:txBody>
          <a:bodyPr/>
          <a:lstStyle/>
          <a:p>
            <a:pPr marL="457200" indent="-457200" eaLnBrk="1" fontAlgn="auto" hangingPunct="1">
              <a:spcAft>
                <a:spcPts val="0"/>
              </a:spcAft>
              <a:defRPr/>
            </a:pPr>
            <a:r>
              <a:rPr lang="en-US" sz="2800" dirty="0"/>
              <a:t>This presentation draws on cases from the perspective of a social worker at a TB referral hospital in KZN.</a:t>
            </a:r>
          </a:p>
          <a:p>
            <a:pPr marL="457200" indent="-457200" eaLnBrk="1" fontAlgn="auto" hangingPunct="1">
              <a:spcAft>
                <a:spcPts val="0"/>
              </a:spcAft>
              <a:defRPr/>
            </a:pPr>
            <a:r>
              <a:rPr lang="en-US" sz="2800" dirty="0"/>
              <a:t>Drug resistant TB has become more of a social disease- social ramifications are more devastating than physical ones</a:t>
            </a:r>
          </a:p>
          <a:p>
            <a:pPr marL="457200" indent="-457200" eaLnBrk="1" fontAlgn="auto" hangingPunct="1">
              <a:spcAft>
                <a:spcPts val="0"/>
              </a:spcAft>
              <a:defRPr/>
            </a:pPr>
            <a:r>
              <a:rPr lang="en-US" sz="2800" dirty="0"/>
              <a:t>Treatment options are intensified to respond to resistance resulting to more social implications.</a:t>
            </a:r>
          </a:p>
          <a:p>
            <a:pPr marL="457200" indent="-457200" eaLnBrk="1" fontAlgn="auto" hangingPunct="1">
              <a:spcAft>
                <a:spcPts val="0"/>
              </a:spcAft>
              <a:defRPr/>
            </a:pPr>
            <a:r>
              <a:rPr lang="en-US" sz="2800" dirty="0"/>
              <a:t>Default rate has increased due to social issues.</a:t>
            </a:r>
          </a:p>
          <a:p>
            <a:pPr marL="0" lvl="0" indent="0" algn="just">
              <a:buNone/>
            </a:pPr>
            <a:endParaRPr lang="en-US" sz="30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559228990"/>
      </p:ext>
    </p:extLst>
  </p:cSld>
  <p:clrMapOvr>
    <a:masterClrMapping/>
  </p:clrMapOvr>
  <p:transition>
    <p:wipe/>
  </p:transition>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US" sz="3200" b="1" dirty="0"/>
            </a:br>
            <a:br>
              <a:rPr lang="en-US" sz="3200" b="1" dirty="0"/>
            </a:br>
            <a:r>
              <a:rPr lang="en-US" sz="3200" b="1" dirty="0"/>
              <a:t>OVERVIEW</a:t>
            </a:r>
            <a:br>
              <a:rPr lang="en-US" dirty="0"/>
            </a:br>
            <a:endParaRPr lang="en-ZA" dirty="0"/>
          </a:p>
        </p:txBody>
      </p:sp>
      <p:sp>
        <p:nvSpPr>
          <p:cNvPr id="2" name="Content Placeholder 1"/>
          <p:cNvSpPr>
            <a:spLocks noGrp="1"/>
          </p:cNvSpPr>
          <p:nvPr>
            <p:ph idx="1"/>
          </p:nvPr>
        </p:nvSpPr>
        <p:spPr>
          <a:xfrm>
            <a:off x="457200" y="1600200"/>
            <a:ext cx="8229600" cy="4997152"/>
          </a:xfrm>
        </p:spPr>
        <p:txBody>
          <a:bodyPr/>
          <a:lstStyle/>
          <a:p>
            <a:pPr eaLnBrk="1" fontAlgn="auto" hangingPunct="1">
              <a:spcAft>
                <a:spcPts val="0"/>
              </a:spcAft>
              <a:defRPr/>
            </a:pPr>
            <a:r>
              <a:rPr lang="en-US" sz="2800" dirty="0">
                <a:latin typeface="Arial" panose="020B0604020202020204" pitchFamily="34" charset="0"/>
                <a:cs typeface="Arial" panose="020B0604020202020204" pitchFamily="34" charset="0"/>
              </a:rPr>
              <a:t>Drug</a:t>
            </a:r>
            <a:r>
              <a:rPr lang="en-US" sz="2800" dirty="0"/>
              <a:t> resistant TB can affect any part of the body however TB of the lungs is the most common.</a:t>
            </a:r>
          </a:p>
          <a:p>
            <a:pPr eaLnBrk="1" fontAlgn="auto" hangingPunct="1">
              <a:spcAft>
                <a:spcPts val="0"/>
              </a:spcAft>
              <a:defRPr/>
            </a:pPr>
            <a:r>
              <a:rPr lang="en-US" sz="2800" dirty="0"/>
              <a:t>It can be resistant to one or more drugs.</a:t>
            </a:r>
          </a:p>
          <a:p>
            <a:pPr eaLnBrk="1" fontAlgn="auto" hangingPunct="1">
              <a:spcAft>
                <a:spcPts val="0"/>
              </a:spcAft>
              <a:defRPr/>
            </a:pPr>
            <a:r>
              <a:rPr lang="en-US" sz="2800" dirty="0"/>
              <a:t>Resistance to core drugs is regarded as treatment failure and preparation for palliation is advised.</a:t>
            </a:r>
          </a:p>
          <a:p>
            <a:pPr eaLnBrk="1" fontAlgn="auto" hangingPunct="1">
              <a:spcAft>
                <a:spcPts val="0"/>
              </a:spcAft>
              <a:defRPr/>
            </a:pPr>
            <a:r>
              <a:rPr lang="en-US" sz="2800" dirty="0"/>
              <a:t>Injectable drugs requiring long </a:t>
            </a:r>
            <a:r>
              <a:rPr lang="en-US" sz="2800" dirty="0" err="1"/>
              <a:t>hospitalisation</a:t>
            </a:r>
            <a:r>
              <a:rPr lang="en-US" sz="2800" dirty="0"/>
              <a:t> were introduced in the wake of the outbreak of XDR TB.</a:t>
            </a:r>
          </a:p>
          <a:p>
            <a:pPr eaLnBrk="1" fontAlgn="auto" hangingPunct="1">
              <a:spcAft>
                <a:spcPts val="0"/>
              </a:spcAft>
              <a:defRPr/>
            </a:pPr>
            <a:r>
              <a:rPr lang="en-US" sz="2800" dirty="0"/>
              <a:t>In 2019 South Africa adopted new guidelines for all oral regimens using </a:t>
            </a:r>
            <a:r>
              <a:rPr lang="en-US" sz="2800" dirty="0" err="1"/>
              <a:t>bedaquiline</a:t>
            </a:r>
            <a:r>
              <a:rPr lang="en-US" sz="2800" dirty="0"/>
              <a:t>, and moved away from routine hospitalization</a:t>
            </a:r>
            <a:r>
              <a:rPr lang="en-US" dirty="0"/>
              <a:t> </a:t>
            </a:r>
            <a:r>
              <a:rPr lang="en-US"/>
              <a:t>in MDR TB treatment.</a:t>
            </a:r>
            <a:r>
              <a:rPr lang="en-US" dirty="0"/>
              <a:t>
•              however, patients still may be hospitalized if they are very ill, or at times for social reasons</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931185861"/>
      </p:ext>
    </p:extLst>
  </p:cSld>
  <p:clrMapOvr>
    <a:masterClrMapping/>
  </p:clrMapOvr>
  <p:transition>
    <p:wipe/>
  </p:transition>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br>
              <a:rPr lang="en-US" sz="3200" dirty="0"/>
            </a:br>
            <a:r>
              <a:rPr lang="en-US" sz="3200" b="1" dirty="0"/>
              <a:t>SOCIAL RAMIFICATIONS OF DR TB DIAGNOSIS</a:t>
            </a:r>
            <a:endParaRPr lang="en-ZA" sz="3200" b="1" dirty="0"/>
          </a:p>
        </p:txBody>
      </p:sp>
      <p:sp>
        <p:nvSpPr>
          <p:cNvPr id="2" name="Content Placeholder 1"/>
          <p:cNvSpPr>
            <a:spLocks noGrp="1"/>
          </p:cNvSpPr>
          <p:nvPr>
            <p:ph idx="1"/>
          </p:nvPr>
        </p:nvSpPr>
        <p:spPr/>
        <p:txBody>
          <a:bodyPr/>
          <a:lstStyle/>
          <a:p>
            <a:pPr eaLnBrk="1" hangingPunct="1"/>
            <a:r>
              <a:rPr lang="en-US" altLang="en-US" sz="2800" dirty="0"/>
              <a:t>Loss of income- patients may need to stop working until non-infectious.</a:t>
            </a:r>
          </a:p>
          <a:p>
            <a:pPr eaLnBrk="1" hangingPunct="1"/>
            <a:r>
              <a:rPr lang="en-US" altLang="en-US" sz="2800" dirty="0"/>
              <a:t>Disruption of family structure- treatment failing patients must isolate(move to an outbuilding, rent out a room, move to the village).</a:t>
            </a:r>
          </a:p>
          <a:p>
            <a:pPr eaLnBrk="1" hangingPunct="1"/>
            <a:r>
              <a:rPr lang="en-US" altLang="en-US" sz="2800" dirty="0"/>
              <a:t>Children are removed to a place of care if there are no relatives willing to care for them.</a:t>
            </a:r>
            <a:endParaRPr lang="en-ZA" altLang="en-US" sz="2800" dirty="0"/>
          </a:p>
          <a:p>
            <a:pPr marL="0" indent="0" eaLnBrk="1" fontAlgn="auto" hangingPunct="1">
              <a:spcAft>
                <a:spcPts val="0"/>
              </a:spcAft>
              <a:buNone/>
              <a:defRPr/>
            </a:pPr>
            <a:endParaRPr lang="en-US" sz="30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4</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882106829"/>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br>
              <a:rPr lang="en-US" dirty="0"/>
            </a:br>
            <a:r>
              <a:rPr lang="en-US" sz="3200" b="1" dirty="0"/>
              <a:t>SOCIAL RAMIFICATIONS</a:t>
            </a:r>
            <a:endParaRPr lang="en-ZA" sz="3200" b="1" dirty="0"/>
          </a:p>
        </p:txBody>
      </p:sp>
      <p:sp>
        <p:nvSpPr>
          <p:cNvPr id="2" name="Content Placeholder 1"/>
          <p:cNvSpPr>
            <a:spLocks noGrp="1"/>
          </p:cNvSpPr>
          <p:nvPr>
            <p:ph idx="1"/>
          </p:nvPr>
        </p:nvSpPr>
        <p:spPr/>
        <p:txBody>
          <a:bodyPr/>
          <a:lstStyle/>
          <a:p>
            <a:r>
              <a:rPr lang="en-US" altLang="en-US"/>
              <a:t>Difficulties in coping with drug withdrawal symptoms.</a:t>
            </a:r>
          </a:p>
          <a:p>
            <a:r>
              <a:rPr lang="en-US" altLang="en-US"/>
              <a:t>Depression/ anxiety due to uncertainty of the future and witnessing death of other patients.</a:t>
            </a:r>
          </a:p>
          <a:p>
            <a:r>
              <a:rPr lang="en-US" altLang="en-US"/>
              <a:t>Long hospital stay</a:t>
            </a:r>
          </a:p>
          <a:p>
            <a:r>
              <a:rPr lang="en-US" altLang="en-US"/>
              <a:t>Stigmatization by families/communities</a:t>
            </a:r>
            <a:endParaRPr lang="en-ZA" altLang="en-US"/>
          </a:p>
          <a:p>
            <a:endParaRPr lang="en-US" dirty="0"/>
          </a:p>
        </p:txBody>
      </p:sp>
      <p:sp>
        <p:nvSpPr>
          <p:cNvPr id="10" name="Slide Number Placeholder 9"/>
          <p:cNvSpPr>
            <a:spLocks noGrp="1"/>
          </p:cNvSpPr>
          <p:nvPr>
            <p:ph type="sldNum" sz="quarter" idx="12"/>
          </p:nvPr>
        </p:nvSpPr>
        <p:spPr/>
        <p:txBody>
          <a:bodyPr/>
          <a:lstStyle/>
          <a:p>
            <a:fld id="{2DDF82E0-F617-466A-8989-E6F91EEE8384}" type="slidenum">
              <a:rPr lang="en-US" altLang="en-US" smtClean="0"/>
              <a:pPr/>
              <a:t>5</a:t>
            </a:fld>
            <a:endParaRPr lang="en-US" altLang="en-US" dirty="0"/>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5</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3446662958"/>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br>
              <a:rPr lang="en-US" dirty="0"/>
            </a:br>
            <a:r>
              <a:rPr lang="en-US" sz="3200" b="1" dirty="0"/>
              <a:t>MEETING MULTIFACETED PATIENTS’ NEEDS</a:t>
            </a:r>
            <a:endParaRPr lang="en-ZA" sz="3200" b="1" dirty="0"/>
          </a:p>
        </p:txBody>
      </p:sp>
      <p:sp>
        <p:nvSpPr>
          <p:cNvPr id="2" name="Content Placeholder 1"/>
          <p:cNvSpPr>
            <a:spLocks noGrp="1"/>
          </p:cNvSpPr>
          <p:nvPr>
            <p:ph idx="1"/>
          </p:nvPr>
        </p:nvSpPr>
        <p:spPr/>
        <p:txBody>
          <a:bodyPr/>
          <a:lstStyle/>
          <a:p>
            <a:r>
              <a:rPr lang="en-US" altLang="en-US" dirty="0"/>
              <a:t>Motivation for disability grant</a:t>
            </a:r>
          </a:p>
          <a:p>
            <a:r>
              <a:rPr lang="en-US" altLang="en-US" dirty="0"/>
              <a:t>Referral to DSD for social relief and placements.</a:t>
            </a:r>
          </a:p>
          <a:p>
            <a:r>
              <a:rPr lang="en-US" altLang="en-US" dirty="0"/>
              <a:t>Referral to a psychologist</a:t>
            </a:r>
          </a:p>
          <a:p>
            <a:r>
              <a:rPr lang="en-US" altLang="en-US" dirty="0"/>
              <a:t>Treatment education </a:t>
            </a:r>
          </a:p>
          <a:p>
            <a:r>
              <a:rPr lang="en-US" altLang="en-US" dirty="0"/>
              <a:t>Patient and family counselling</a:t>
            </a:r>
          </a:p>
          <a:p>
            <a:r>
              <a:rPr lang="en-US" altLang="en-US" dirty="0"/>
              <a:t>Support groups</a:t>
            </a:r>
            <a:endParaRPr lang="en-ZA" altLang="en-US" dirty="0"/>
          </a:p>
          <a:p>
            <a:endParaRPr lang="en-US" dirty="0"/>
          </a:p>
        </p:txBody>
      </p:sp>
      <p:sp>
        <p:nvSpPr>
          <p:cNvPr id="10" name="Slide Number Placeholder 9"/>
          <p:cNvSpPr>
            <a:spLocks noGrp="1"/>
          </p:cNvSpPr>
          <p:nvPr>
            <p:ph type="sldNum" sz="quarter" idx="12"/>
          </p:nvPr>
        </p:nvSpPr>
        <p:spPr/>
        <p:txBody>
          <a:bodyPr/>
          <a:lstStyle/>
          <a:p>
            <a:fld id="{2DDF82E0-F617-466A-8989-E6F91EEE8384}" type="slidenum">
              <a:rPr lang="en-US" altLang="en-US" smtClean="0"/>
              <a:pPr/>
              <a:t>6</a:t>
            </a:fld>
            <a:endParaRPr lang="en-US" altLang="en-US" dirty="0"/>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6</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2733484808"/>
      </p:ext>
    </p:extLst>
  </p:cSld>
  <p:clrMapOvr>
    <a:masterClrMapping/>
  </p:clrMapOvr>
  <p:transition>
    <p:wipe/>
  </p:transition>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br>
              <a:rPr lang="en-US" sz="3200" b="1" dirty="0"/>
            </a:br>
            <a:r>
              <a:rPr lang="en-US" sz="3200" b="1" dirty="0"/>
              <a:t>RECOMMENDATIONS</a:t>
            </a:r>
            <a:endParaRPr lang="en-ZA" sz="3200" b="1" dirty="0"/>
          </a:p>
        </p:txBody>
      </p:sp>
      <p:sp>
        <p:nvSpPr>
          <p:cNvPr id="2" name="Content Placeholder 1"/>
          <p:cNvSpPr>
            <a:spLocks noGrp="1"/>
          </p:cNvSpPr>
          <p:nvPr>
            <p:ph idx="1"/>
          </p:nvPr>
        </p:nvSpPr>
        <p:spPr/>
        <p:txBody>
          <a:bodyPr/>
          <a:lstStyle/>
          <a:p>
            <a:r>
              <a:rPr lang="en-US" altLang="en-US" dirty="0"/>
              <a:t>TB budget be in place to cater for patients’ needs.</a:t>
            </a:r>
          </a:p>
          <a:p>
            <a:r>
              <a:rPr lang="en-US" altLang="en-US" dirty="0"/>
              <a:t>Amendments be made on qualifying criteria for a disability grant.</a:t>
            </a:r>
          </a:p>
          <a:p>
            <a:r>
              <a:rPr lang="en-US" altLang="en-US" dirty="0"/>
              <a:t>Medical team be allowed to compel patients for in hospital treatment to prevent further infection.</a:t>
            </a:r>
            <a:endParaRPr lang="en-ZA" altLang="en-US" dirty="0"/>
          </a:p>
          <a:p>
            <a:endParaRPr lang="en-US" dirty="0"/>
          </a:p>
        </p:txBody>
      </p:sp>
      <p:sp>
        <p:nvSpPr>
          <p:cNvPr id="10" name="Slide Number Placeholder 9"/>
          <p:cNvSpPr>
            <a:spLocks noGrp="1"/>
          </p:cNvSpPr>
          <p:nvPr>
            <p:ph type="sldNum" sz="quarter" idx="12"/>
          </p:nvPr>
        </p:nvSpPr>
        <p:spPr/>
        <p:txBody>
          <a:bodyPr/>
          <a:lstStyle/>
          <a:p>
            <a:fld id="{2DDF82E0-F617-466A-8989-E6F91EEE8384}" type="slidenum">
              <a:rPr lang="en-US" altLang="en-US" smtClean="0"/>
              <a:pPr/>
              <a:t>7</a:t>
            </a:fld>
            <a:endParaRPr lang="en-US" altLang="en-US" dirty="0"/>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7</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614463250"/>
      </p:ext>
    </p:extLst>
  </p:cSld>
  <p:clrMapOvr>
    <a:masterClrMapping/>
  </p:clrMapOvr>
  <p:transition>
    <p:wipe/>
  </p:transition>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br>
              <a:rPr lang="en-US" sz="3200" b="1" dirty="0"/>
            </a:br>
            <a:r>
              <a:rPr lang="en-US" sz="3200" b="1" dirty="0"/>
              <a:t>CONCLUSION</a:t>
            </a:r>
            <a:endParaRPr lang="en-ZA" sz="3200" b="1" dirty="0"/>
          </a:p>
        </p:txBody>
      </p:sp>
      <p:sp>
        <p:nvSpPr>
          <p:cNvPr id="2" name="Content Placeholder 1"/>
          <p:cNvSpPr>
            <a:spLocks noGrp="1"/>
          </p:cNvSpPr>
          <p:nvPr>
            <p:ph idx="1"/>
          </p:nvPr>
        </p:nvSpPr>
        <p:spPr/>
        <p:txBody>
          <a:bodyPr/>
          <a:lstStyle/>
          <a:p>
            <a:r>
              <a:rPr lang="en-US" altLang="en-US" sz="2800" dirty="0"/>
              <a:t>The risk of drug-resistant TB infection is everywhere due to the high default rate and refusal of inpatient treatment; for example, your helper at home, hairdresser at the salon, cashier you interact with etc. maybe failing or non-adherent to treatment.</a:t>
            </a:r>
          </a:p>
          <a:p>
            <a:r>
              <a:rPr lang="en-US" altLang="en-US" sz="2800" dirty="0"/>
              <a:t>There is a further need for social workers in all government and NPO agencies to work collaboratively to enhance the journey of the patient as they travel through the healthcare system. </a:t>
            </a:r>
            <a:endParaRPr lang="en-ZA" altLang="en-US" sz="2800" dirty="0"/>
          </a:p>
          <a:p>
            <a:endParaRPr lang="en-US" dirty="0"/>
          </a:p>
        </p:txBody>
      </p:sp>
      <p:sp>
        <p:nvSpPr>
          <p:cNvPr id="10" name="Slide Number Placeholder 9"/>
          <p:cNvSpPr>
            <a:spLocks noGrp="1"/>
          </p:cNvSpPr>
          <p:nvPr>
            <p:ph type="sldNum" sz="quarter" idx="12"/>
          </p:nvPr>
        </p:nvSpPr>
        <p:spPr/>
        <p:txBody>
          <a:bodyPr/>
          <a:lstStyle/>
          <a:p>
            <a:fld id="{2DDF82E0-F617-466A-8989-E6F91EEE8384}" type="slidenum">
              <a:rPr lang="en-US" altLang="en-US" smtClean="0"/>
              <a:pPr/>
              <a:t>8</a:t>
            </a:fld>
            <a:endParaRPr lang="en-US" altLang="en-US" dirty="0"/>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8</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3812499583"/>
      </p:ext>
    </p:extLst>
  </p:cSld>
  <p:clrMapOvr>
    <a:masterClrMapping/>
  </p:clrMapOvr>
  <p:transition>
    <p:wipe/>
  </p:transition>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611560" y="2132856"/>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3284984"/>
            <a:ext cx="2736304" cy="1737923"/>
          </a:xfrm>
          <a:prstGeom prst="rect">
            <a:avLst/>
          </a:prstGeom>
        </p:spPr>
      </p:pic>
    </p:spTree>
    <p:extLst>
      <p:ext uri="{BB962C8B-B14F-4D97-AF65-F5344CB8AC3E}">
        <p14:creationId xmlns:p14="http://schemas.microsoft.com/office/powerpoint/2010/main" val="1113835237"/>
      </p:ext>
    </p:extLst>
  </p:cSld>
  <p:clrMapOvr>
    <a:masterClrMapping/>
  </p:clrMapOvr>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18729</TotalTime>
  <Words>467</Words>
  <Application>Microsoft Office PowerPoint</Application>
  <PresentationFormat>On-screen Show (4:3)</PresentationFormat>
  <Paragraphs>62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PowerPoint Presentation</vt:lpstr>
      <vt:lpstr>  BACKGROUND </vt:lpstr>
      <vt:lpstr>  OVERVIEW </vt:lpstr>
      <vt:lpstr> SOCIAL RAMIFICATIONS OF DR TB DIAGNOSIS</vt:lpstr>
      <vt:lpstr> SOCIAL RAMIFICATIONS</vt:lpstr>
      <vt:lpstr> MEETING MULTIFACETED PATIENTS’ NEEDS</vt:lpstr>
      <vt:lpstr> RECOMMENDATIONS</vt:lpstr>
      <vt:lpstr> 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slindile</cp:lastModifiedBy>
  <cp:revision>1291</cp:revision>
  <cp:lastPrinted>2020-03-17T19:37:08Z</cp:lastPrinted>
  <dcterms:created xsi:type="dcterms:W3CDTF">2011-10-05T05:43:47Z</dcterms:created>
  <dcterms:modified xsi:type="dcterms:W3CDTF">2023-09-25T20:58:20Z</dcterms:modified>
</cp:coreProperties>
</file>