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3"/>
  </p:notesMasterIdLst>
  <p:sldIdLst>
    <p:sldId id="256" r:id="rId2"/>
    <p:sldId id="257" r:id="rId3"/>
    <p:sldId id="262" r:id="rId4"/>
    <p:sldId id="263" r:id="rId5"/>
    <p:sldId id="265" r:id="rId6"/>
    <p:sldId id="260" r:id="rId7"/>
    <p:sldId id="267" r:id="rId8"/>
    <p:sldId id="259" r:id="rId9"/>
    <p:sldId id="266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DF2"/>
    <a:srgbClr val="CCD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2536" autoAdjust="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4A475B-0047-4324-98BF-921C917C72AB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ZA"/>
        </a:p>
      </dgm:t>
    </dgm:pt>
    <dgm:pt modelId="{5E1C1548-5CF0-4742-8B6E-FACD831C3AFD}">
      <dgm:prSet phldrT="[Text]" custT="1"/>
      <dgm:spPr/>
      <dgm:t>
        <a:bodyPr/>
        <a:lstStyle/>
        <a:p>
          <a:r>
            <a:rPr lang="en-Z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Interpersonal </a:t>
          </a:r>
        </a:p>
      </dgm:t>
    </dgm:pt>
    <dgm:pt modelId="{F0137573-9DCE-4F84-9A88-E2B7B70B58B1}" type="parTrans" cxnId="{7A645F14-B0EA-4CD9-8B6C-66F323F3120A}">
      <dgm:prSet/>
      <dgm:spPr/>
      <dgm:t>
        <a:bodyPr/>
        <a:lstStyle/>
        <a:p>
          <a:endParaRPr lang="en-ZA"/>
        </a:p>
      </dgm:t>
    </dgm:pt>
    <dgm:pt modelId="{D3585442-04C3-4915-AED6-4A51135FE5EB}" type="sibTrans" cxnId="{7A645F14-B0EA-4CD9-8B6C-66F323F3120A}">
      <dgm:prSet/>
      <dgm:spPr/>
      <dgm:t>
        <a:bodyPr/>
        <a:lstStyle/>
        <a:p>
          <a:endParaRPr lang="en-ZA"/>
        </a:p>
      </dgm:t>
    </dgm:pt>
    <dgm:pt modelId="{2672C2CC-2B7D-4058-9343-03987C9AD069}">
      <dgm:prSet phldrT="[Text]" custT="1"/>
      <dgm:spPr/>
      <dgm:t>
        <a:bodyPr/>
        <a:lstStyle/>
        <a:p>
          <a:pPr algn="l"/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Narcissism</a:t>
          </a:r>
          <a:endParaRPr lang="en-ZA" sz="2000" dirty="0"/>
        </a:p>
      </dgm:t>
    </dgm:pt>
    <dgm:pt modelId="{677FBD8A-B4A5-4903-8F24-E8A759C7E80B}" type="parTrans" cxnId="{4E7240B6-A699-4063-ACA8-E40EDD05D318}">
      <dgm:prSet/>
      <dgm:spPr/>
      <dgm:t>
        <a:bodyPr/>
        <a:lstStyle/>
        <a:p>
          <a:endParaRPr lang="en-ZA"/>
        </a:p>
      </dgm:t>
    </dgm:pt>
    <dgm:pt modelId="{B2E8F4BA-FA91-4DA7-986D-DA16796D0BB3}" type="sibTrans" cxnId="{4E7240B6-A699-4063-ACA8-E40EDD05D318}">
      <dgm:prSet/>
      <dgm:spPr/>
      <dgm:t>
        <a:bodyPr/>
        <a:lstStyle/>
        <a:p>
          <a:endParaRPr lang="en-ZA"/>
        </a:p>
      </dgm:t>
    </dgm:pt>
    <dgm:pt modelId="{F004AB34-91B7-4236-B76E-F53DE0C8AC50}">
      <dgm:prSet phldrT="[Text]" custT="1"/>
      <dgm:spPr/>
      <dgm:t>
        <a:bodyPr/>
        <a:lstStyle/>
        <a:p>
          <a:r>
            <a:rPr lang="en-Z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Affective </a:t>
          </a:r>
        </a:p>
      </dgm:t>
    </dgm:pt>
    <dgm:pt modelId="{241E6A7B-A539-4686-972F-030069393AAC}" type="parTrans" cxnId="{F335F9B8-A3D7-4B84-B180-4AA7B3D0136D}">
      <dgm:prSet/>
      <dgm:spPr/>
      <dgm:t>
        <a:bodyPr/>
        <a:lstStyle/>
        <a:p>
          <a:endParaRPr lang="en-ZA"/>
        </a:p>
      </dgm:t>
    </dgm:pt>
    <dgm:pt modelId="{E261D48F-BA58-4176-AF77-3A3442059598}" type="sibTrans" cxnId="{F335F9B8-A3D7-4B84-B180-4AA7B3D0136D}">
      <dgm:prSet/>
      <dgm:spPr/>
      <dgm:t>
        <a:bodyPr/>
        <a:lstStyle/>
        <a:p>
          <a:endParaRPr lang="en-ZA"/>
        </a:p>
      </dgm:t>
    </dgm:pt>
    <dgm:pt modelId="{493F7666-9CB4-422E-9914-9F6CB79E29B0}">
      <dgm:prSet phldrT="[Text]"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Callousness </a:t>
          </a:r>
          <a:endParaRPr lang="en-ZA" sz="2000" dirty="0"/>
        </a:p>
      </dgm:t>
    </dgm:pt>
    <dgm:pt modelId="{C92F985F-9F46-4FD2-B3C4-611EC76675AE}" type="parTrans" cxnId="{A5178251-DFB7-49BE-9A58-FDB2906BEFA0}">
      <dgm:prSet/>
      <dgm:spPr/>
      <dgm:t>
        <a:bodyPr/>
        <a:lstStyle/>
        <a:p>
          <a:endParaRPr lang="en-ZA"/>
        </a:p>
      </dgm:t>
    </dgm:pt>
    <dgm:pt modelId="{9AFF288C-E91D-4DB9-8B37-179CCFE274C2}" type="sibTrans" cxnId="{A5178251-DFB7-49BE-9A58-FDB2906BEFA0}">
      <dgm:prSet/>
      <dgm:spPr/>
      <dgm:t>
        <a:bodyPr/>
        <a:lstStyle/>
        <a:p>
          <a:endParaRPr lang="en-ZA"/>
        </a:p>
      </dgm:t>
    </dgm:pt>
    <dgm:pt modelId="{4E5138BC-AC50-4903-85BB-0CC78550644B}">
      <dgm:prSet custT="1"/>
      <dgm:spPr/>
      <dgm:t>
        <a:bodyPr/>
        <a:lstStyle/>
        <a:p>
          <a:pPr algn="l"/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Superficial charm </a:t>
          </a:r>
        </a:p>
      </dgm:t>
    </dgm:pt>
    <dgm:pt modelId="{ABC4C29D-F8B0-4CC9-93A9-DAAB46C14C40}" type="parTrans" cxnId="{FDAD4008-1250-408C-AD18-2497779F27BC}">
      <dgm:prSet/>
      <dgm:spPr/>
      <dgm:t>
        <a:bodyPr/>
        <a:lstStyle/>
        <a:p>
          <a:endParaRPr lang="en-ZA"/>
        </a:p>
      </dgm:t>
    </dgm:pt>
    <dgm:pt modelId="{6CD9D0ED-0754-4F9A-99B3-C9FC0838F2BD}" type="sibTrans" cxnId="{FDAD4008-1250-408C-AD18-2497779F27BC}">
      <dgm:prSet/>
      <dgm:spPr/>
      <dgm:t>
        <a:bodyPr/>
        <a:lstStyle/>
        <a:p>
          <a:endParaRPr lang="en-ZA"/>
        </a:p>
      </dgm:t>
    </dgm:pt>
    <dgm:pt modelId="{37B1A7EE-44B1-4C7F-8EFF-F80317F57BF6}">
      <dgm:prSet custT="1"/>
      <dgm:spPr/>
      <dgm:t>
        <a:bodyPr/>
        <a:lstStyle/>
        <a:p>
          <a:pPr algn="l"/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Grandiose self-worth </a:t>
          </a:r>
        </a:p>
      </dgm:t>
    </dgm:pt>
    <dgm:pt modelId="{DC578A5A-F2A7-42C1-B914-9723C3872C43}" type="parTrans" cxnId="{9F80FE4B-0840-4E22-A7F2-70462AA416D9}">
      <dgm:prSet/>
      <dgm:spPr/>
      <dgm:t>
        <a:bodyPr/>
        <a:lstStyle/>
        <a:p>
          <a:endParaRPr lang="en-ZA"/>
        </a:p>
      </dgm:t>
    </dgm:pt>
    <dgm:pt modelId="{1FF24560-C68C-4A6C-B618-509C04BEB209}" type="sibTrans" cxnId="{9F80FE4B-0840-4E22-A7F2-70462AA416D9}">
      <dgm:prSet/>
      <dgm:spPr/>
      <dgm:t>
        <a:bodyPr/>
        <a:lstStyle/>
        <a:p>
          <a:endParaRPr lang="en-ZA"/>
        </a:p>
      </dgm:t>
    </dgm:pt>
    <dgm:pt modelId="{52FEC668-0567-4675-A690-0D40F6A198FA}">
      <dgm:prSet custT="1"/>
      <dgm:spPr/>
      <dgm:t>
        <a:bodyPr/>
        <a:lstStyle/>
        <a:p>
          <a:pPr algn="l"/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Pathological lying </a:t>
          </a:r>
        </a:p>
      </dgm:t>
    </dgm:pt>
    <dgm:pt modelId="{DC467CE8-70EF-4F02-AC35-B011C268759E}" type="parTrans" cxnId="{5E194DDD-029B-41D0-8C0B-DBCFC34D5278}">
      <dgm:prSet/>
      <dgm:spPr/>
      <dgm:t>
        <a:bodyPr/>
        <a:lstStyle/>
        <a:p>
          <a:endParaRPr lang="en-ZA"/>
        </a:p>
      </dgm:t>
    </dgm:pt>
    <dgm:pt modelId="{D9D8B0D8-28FD-4044-AA15-BDBE1438722D}" type="sibTrans" cxnId="{5E194DDD-029B-41D0-8C0B-DBCFC34D5278}">
      <dgm:prSet/>
      <dgm:spPr/>
      <dgm:t>
        <a:bodyPr/>
        <a:lstStyle/>
        <a:p>
          <a:endParaRPr lang="en-ZA"/>
        </a:p>
      </dgm:t>
    </dgm:pt>
    <dgm:pt modelId="{625C1AAF-D32F-412C-B8B2-A83D3EBFAE34}">
      <dgm:prSet custT="1"/>
      <dgm:spPr/>
      <dgm:t>
        <a:bodyPr/>
        <a:lstStyle/>
        <a:p>
          <a:pPr algn="l"/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Manipulation. </a:t>
          </a:r>
        </a:p>
      </dgm:t>
    </dgm:pt>
    <dgm:pt modelId="{27ECE838-D626-4760-9A43-2FA3A5270400}" type="parTrans" cxnId="{1BB5EDB7-7186-49DC-9076-768CE40C018A}">
      <dgm:prSet/>
      <dgm:spPr/>
      <dgm:t>
        <a:bodyPr/>
        <a:lstStyle/>
        <a:p>
          <a:endParaRPr lang="en-ZA"/>
        </a:p>
      </dgm:t>
    </dgm:pt>
    <dgm:pt modelId="{2DCE08E1-9FE3-4B60-B309-4E7B37C5D34F}" type="sibTrans" cxnId="{1BB5EDB7-7186-49DC-9076-768CE40C018A}">
      <dgm:prSet/>
      <dgm:spPr/>
      <dgm:t>
        <a:bodyPr/>
        <a:lstStyle/>
        <a:p>
          <a:endParaRPr lang="en-ZA"/>
        </a:p>
      </dgm:t>
    </dgm:pt>
    <dgm:pt modelId="{5DC64452-F5A1-4AD2-A96D-7F929669626B}">
      <dgm:prSet custT="1"/>
      <dgm:spPr/>
      <dgm:t>
        <a:bodyPr/>
        <a:lstStyle/>
        <a:p>
          <a:r>
            <a:rPr lang="en-ZA" sz="20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Lack of empathy </a:t>
          </a:r>
          <a:endParaRPr lang="en-ZA" sz="20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00F1B70-B14C-4E16-97F3-10C66EFE55C1}" type="parTrans" cxnId="{0982E5DF-2B2C-415A-9464-121C2AF85EA4}">
      <dgm:prSet/>
      <dgm:spPr/>
      <dgm:t>
        <a:bodyPr/>
        <a:lstStyle/>
        <a:p>
          <a:endParaRPr lang="en-ZA"/>
        </a:p>
      </dgm:t>
    </dgm:pt>
    <dgm:pt modelId="{43A7CAA2-D7C2-4640-8528-D70E8FE7FCF6}" type="sibTrans" cxnId="{0982E5DF-2B2C-415A-9464-121C2AF85EA4}">
      <dgm:prSet/>
      <dgm:spPr/>
      <dgm:t>
        <a:bodyPr/>
        <a:lstStyle/>
        <a:p>
          <a:endParaRPr lang="en-ZA"/>
        </a:p>
      </dgm:t>
    </dgm:pt>
    <dgm:pt modelId="{BBC390B3-1FC5-4E18-B9AC-0A8DCDAB8845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Failure to accept responsibility </a:t>
          </a:r>
        </a:p>
      </dgm:t>
    </dgm:pt>
    <dgm:pt modelId="{EA7B0470-B57E-46A3-A9FD-1AA378C3FB91}" type="parTrans" cxnId="{220208C7-7992-4B92-85E2-D450E1B5FD3B}">
      <dgm:prSet/>
      <dgm:spPr/>
      <dgm:t>
        <a:bodyPr/>
        <a:lstStyle/>
        <a:p>
          <a:endParaRPr lang="en-ZA"/>
        </a:p>
      </dgm:t>
    </dgm:pt>
    <dgm:pt modelId="{C48E5E63-C8CD-4714-BD14-5D39575B12F1}" type="sibTrans" cxnId="{220208C7-7992-4B92-85E2-D450E1B5FD3B}">
      <dgm:prSet/>
      <dgm:spPr/>
      <dgm:t>
        <a:bodyPr/>
        <a:lstStyle/>
        <a:p>
          <a:endParaRPr lang="en-ZA"/>
        </a:p>
      </dgm:t>
    </dgm:pt>
    <dgm:pt modelId="{4B1A3875-62F0-4298-B698-406BC4600F29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Superficial emotion </a:t>
          </a:r>
        </a:p>
      </dgm:t>
    </dgm:pt>
    <dgm:pt modelId="{BB91B624-6290-4C85-A8D7-1137023F2E15}" type="parTrans" cxnId="{D9002D53-9576-43D9-A335-FC02C837EC0E}">
      <dgm:prSet/>
      <dgm:spPr/>
      <dgm:t>
        <a:bodyPr/>
        <a:lstStyle/>
        <a:p>
          <a:endParaRPr lang="en-ZA"/>
        </a:p>
      </dgm:t>
    </dgm:pt>
    <dgm:pt modelId="{E61D774E-F7EC-466B-A90E-7035DFEFDCFC}" type="sibTrans" cxnId="{D9002D53-9576-43D9-A335-FC02C837EC0E}">
      <dgm:prSet/>
      <dgm:spPr/>
      <dgm:t>
        <a:bodyPr/>
        <a:lstStyle/>
        <a:p>
          <a:endParaRPr lang="en-ZA"/>
        </a:p>
      </dgm:t>
    </dgm:pt>
    <dgm:pt modelId="{647BC348-CEF2-4537-AB23-16CEF1779007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Lack of guilt </a:t>
          </a:r>
          <a:endParaRPr lang="en-ZA" sz="21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F21AB31-DD64-485C-A8B1-A8FC7B7C6D20}" type="parTrans" cxnId="{871F0125-9C01-421E-8CD8-E1F0EC653B7A}">
      <dgm:prSet/>
      <dgm:spPr/>
      <dgm:t>
        <a:bodyPr/>
        <a:lstStyle/>
        <a:p>
          <a:endParaRPr lang="en-ZA"/>
        </a:p>
      </dgm:t>
    </dgm:pt>
    <dgm:pt modelId="{28C9A055-B762-458D-BD34-43973BFD9F35}" type="sibTrans" cxnId="{871F0125-9C01-421E-8CD8-E1F0EC653B7A}">
      <dgm:prSet/>
      <dgm:spPr/>
      <dgm:t>
        <a:bodyPr/>
        <a:lstStyle/>
        <a:p>
          <a:endParaRPr lang="en-ZA"/>
        </a:p>
      </dgm:t>
    </dgm:pt>
    <dgm:pt modelId="{62C4E9E9-9B21-44B2-A02F-A26DA100D9CE}">
      <dgm:prSet custT="1"/>
      <dgm:spPr/>
      <dgm:t>
        <a:bodyPr/>
        <a:lstStyle/>
        <a:p>
          <a:r>
            <a:rPr lang="en-Z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Behavioural </a:t>
          </a:r>
        </a:p>
      </dgm:t>
    </dgm:pt>
    <dgm:pt modelId="{0B8E0CDB-8717-4CDF-85C7-EB56AB1ECABD}" type="parTrans" cxnId="{BBB79C15-6784-46EC-AB35-02B743FCE7AE}">
      <dgm:prSet/>
      <dgm:spPr/>
      <dgm:t>
        <a:bodyPr/>
        <a:lstStyle/>
        <a:p>
          <a:endParaRPr lang="en-ZA"/>
        </a:p>
      </dgm:t>
    </dgm:pt>
    <dgm:pt modelId="{CA6D2718-50CD-4464-89C5-93F81CC4CB66}" type="sibTrans" cxnId="{BBB79C15-6784-46EC-AB35-02B743FCE7AE}">
      <dgm:prSet/>
      <dgm:spPr/>
      <dgm:t>
        <a:bodyPr/>
        <a:lstStyle/>
        <a:p>
          <a:endParaRPr lang="en-ZA"/>
        </a:p>
      </dgm:t>
    </dgm:pt>
    <dgm:pt modelId="{9AFE4FBF-836D-4C25-9704-E5AF8630889E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Poor control over actions </a:t>
          </a:r>
        </a:p>
      </dgm:t>
    </dgm:pt>
    <dgm:pt modelId="{7BA0BD5E-4073-4C9D-BD9C-66A07A662A80}" type="parTrans" cxnId="{6F521671-FBFA-42ED-B815-A5FFC036B163}">
      <dgm:prSet/>
      <dgm:spPr/>
      <dgm:t>
        <a:bodyPr/>
        <a:lstStyle/>
        <a:p>
          <a:endParaRPr lang="en-ZA"/>
        </a:p>
      </dgm:t>
    </dgm:pt>
    <dgm:pt modelId="{8E513FCA-25BA-42F3-AA11-6BDAD5DE349E}" type="sibTrans" cxnId="{6F521671-FBFA-42ED-B815-A5FFC036B163}">
      <dgm:prSet/>
      <dgm:spPr/>
      <dgm:t>
        <a:bodyPr/>
        <a:lstStyle/>
        <a:p>
          <a:endParaRPr lang="en-ZA"/>
        </a:p>
      </dgm:t>
    </dgm:pt>
    <dgm:pt modelId="{B97EAEBF-683B-4E43-AE12-ACB2ED3FA876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Early childhood problems </a:t>
          </a:r>
        </a:p>
      </dgm:t>
    </dgm:pt>
    <dgm:pt modelId="{8A009E98-9BC1-41CE-9074-370F5763A397}" type="parTrans" cxnId="{F13915EF-343E-4D6A-8E60-6B767D33F1B1}">
      <dgm:prSet/>
      <dgm:spPr/>
      <dgm:t>
        <a:bodyPr/>
        <a:lstStyle/>
        <a:p>
          <a:endParaRPr lang="en-ZA"/>
        </a:p>
      </dgm:t>
    </dgm:pt>
    <dgm:pt modelId="{F6DAC07C-1C83-497F-B03A-1C8FA4A06A06}" type="sibTrans" cxnId="{F13915EF-343E-4D6A-8E60-6B767D33F1B1}">
      <dgm:prSet/>
      <dgm:spPr/>
      <dgm:t>
        <a:bodyPr/>
        <a:lstStyle/>
        <a:p>
          <a:endParaRPr lang="en-ZA"/>
        </a:p>
      </dgm:t>
    </dgm:pt>
    <dgm:pt modelId="{17AD6FAA-F02F-431A-A242-15BE17411559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Juvenile delinquency </a:t>
          </a:r>
        </a:p>
      </dgm:t>
    </dgm:pt>
    <dgm:pt modelId="{C1F1353F-E84E-44D0-AD64-9561C0A8CEA4}" type="parTrans" cxnId="{5E76045A-6F70-4F64-B52A-1E31780200AF}">
      <dgm:prSet/>
      <dgm:spPr/>
      <dgm:t>
        <a:bodyPr/>
        <a:lstStyle/>
        <a:p>
          <a:endParaRPr lang="en-ZA"/>
        </a:p>
      </dgm:t>
    </dgm:pt>
    <dgm:pt modelId="{0B4DE80F-8674-4F14-AD38-9B34440A04D5}" type="sibTrans" cxnId="{5E76045A-6F70-4F64-B52A-1E31780200AF}">
      <dgm:prSet/>
      <dgm:spPr/>
      <dgm:t>
        <a:bodyPr/>
        <a:lstStyle/>
        <a:p>
          <a:endParaRPr lang="en-ZA"/>
        </a:p>
      </dgm:t>
    </dgm:pt>
    <dgm:pt modelId="{57CB5DD1-74D0-4D03-A59C-29CEC7364FDF}">
      <dgm:prSet custT="1"/>
      <dgm:spPr/>
      <dgm:t>
        <a:bodyPr/>
        <a:lstStyle/>
        <a:p>
          <a:r>
            <a:rPr lang="en-Z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Noncompliance</a:t>
          </a:r>
          <a:r>
            <a:rPr lang="en-ZA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3B44704B-FBAC-45EC-BA5F-673D4E93CF27}" type="parTrans" cxnId="{63250636-1F6B-482F-B577-A459C70C63BD}">
      <dgm:prSet/>
      <dgm:spPr/>
      <dgm:t>
        <a:bodyPr/>
        <a:lstStyle/>
        <a:p>
          <a:endParaRPr lang="en-ZA"/>
        </a:p>
      </dgm:t>
    </dgm:pt>
    <dgm:pt modelId="{D27C22ED-23A2-49C3-AC4F-A198EA6A2836}" type="sibTrans" cxnId="{63250636-1F6B-482F-B577-A459C70C63BD}">
      <dgm:prSet/>
      <dgm:spPr/>
      <dgm:t>
        <a:bodyPr/>
        <a:lstStyle/>
        <a:p>
          <a:endParaRPr lang="en-ZA"/>
        </a:p>
      </dgm:t>
    </dgm:pt>
    <dgm:pt modelId="{CDFCFF98-DA06-4520-A47C-180396D5532E}" type="pres">
      <dgm:prSet presAssocID="{354A475B-0047-4324-98BF-921C917C72AB}" presName="Name0" presStyleCnt="0">
        <dgm:presLayoutVars>
          <dgm:dir/>
          <dgm:animLvl val="lvl"/>
          <dgm:resizeHandles val="exact"/>
        </dgm:presLayoutVars>
      </dgm:prSet>
      <dgm:spPr/>
    </dgm:pt>
    <dgm:pt modelId="{7432DED9-E705-4E6F-84B7-657EB7268B2A}" type="pres">
      <dgm:prSet presAssocID="{5E1C1548-5CF0-4742-8B6E-FACD831C3AFD}" presName="composite" presStyleCnt="0"/>
      <dgm:spPr/>
    </dgm:pt>
    <dgm:pt modelId="{E2B0C8F3-B667-4602-A815-3E9CAE03E22F}" type="pres">
      <dgm:prSet presAssocID="{5E1C1548-5CF0-4742-8B6E-FACD831C3AF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3111F4F9-9B21-489D-A0E3-4C0B0E6640F2}" type="pres">
      <dgm:prSet presAssocID="{5E1C1548-5CF0-4742-8B6E-FACD831C3AFD}" presName="desTx" presStyleLbl="alignAccFollowNode1" presStyleIdx="0" presStyleCnt="3">
        <dgm:presLayoutVars>
          <dgm:bulletEnabled val="1"/>
        </dgm:presLayoutVars>
      </dgm:prSet>
      <dgm:spPr/>
    </dgm:pt>
    <dgm:pt modelId="{70A77B20-CF53-4D3D-BE4E-0A9F8373201A}" type="pres">
      <dgm:prSet presAssocID="{D3585442-04C3-4915-AED6-4A51135FE5EB}" presName="space" presStyleCnt="0"/>
      <dgm:spPr/>
    </dgm:pt>
    <dgm:pt modelId="{5B260649-CA91-4C33-BF02-F7462E7B6C0C}" type="pres">
      <dgm:prSet presAssocID="{F004AB34-91B7-4236-B76E-F53DE0C8AC50}" presName="composite" presStyleCnt="0"/>
      <dgm:spPr/>
    </dgm:pt>
    <dgm:pt modelId="{1B1FE26C-952A-4FE2-AB50-31CB85DEB26D}" type="pres">
      <dgm:prSet presAssocID="{F004AB34-91B7-4236-B76E-F53DE0C8AC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95483F1E-5CA9-45E4-A31E-64B73E0CBD86}" type="pres">
      <dgm:prSet presAssocID="{F004AB34-91B7-4236-B76E-F53DE0C8AC50}" presName="desTx" presStyleLbl="alignAccFollowNode1" presStyleIdx="1" presStyleCnt="3">
        <dgm:presLayoutVars>
          <dgm:bulletEnabled val="1"/>
        </dgm:presLayoutVars>
      </dgm:prSet>
      <dgm:spPr/>
    </dgm:pt>
    <dgm:pt modelId="{C42BF1C6-47E5-4ACC-97DD-C75B02BA6A91}" type="pres">
      <dgm:prSet presAssocID="{E261D48F-BA58-4176-AF77-3A3442059598}" presName="space" presStyleCnt="0"/>
      <dgm:spPr/>
    </dgm:pt>
    <dgm:pt modelId="{CC2929E7-D67C-4046-97CD-74C6A5DBFECE}" type="pres">
      <dgm:prSet presAssocID="{62C4E9E9-9B21-44B2-A02F-A26DA100D9CE}" presName="composite" presStyleCnt="0"/>
      <dgm:spPr/>
    </dgm:pt>
    <dgm:pt modelId="{E3DABBDE-4C20-4687-9532-A032504581C7}" type="pres">
      <dgm:prSet presAssocID="{62C4E9E9-9B21-44B2-A02F-A26DA100D9C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5BE034A-5CA2-4326-A675-8FC5AB80CD3E}" type="pres">
      <dgm:prSet presAssocID="{62C4E9E9-9B21-44B2-A02F-A26DA100D9C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FDAD4008-1250-408C-AD18-2497779F27BC}" srcId="{5E1C1548-5CF0-4742-8B6E-FACD831C3AFD}" destId="{4E5138BC-AC50-4903-85BB-0CC78550644B}" srcOrd="1" destOrd="0" parTransId="{ABC4C29D-F8B0-4CC9-93A9-DAAB46C14C40}" sibTransId="{6CD9D0ED-0754-4F9A-99B3-C9FC0838F2BD}"/>
    <dgm:cxn modelId="{55A3D60C-9A36-4E14-B890-181D10F9D45B}" type="presOf" srcId="{493F7666-9CB4-422E-9914-9F6CB79E29B0}" destId="{95483F1E-5CA9-45E4-A31E-64B73E0CBD86}" srcOrd="0" destOrd="0" presId="urn:microsoft.com/office/officeart/2005/8/layout/hList1"/>
    <dgm:cxn modelId="{7F335D0E-C298-4D9E-9FF3-89D774FDAEC3}" type="presOf" srcId="{5E1C1548-5CF0-4742-8B6E-FACD831C3AFD}" destId="{E2B0C8F3-B667-4602-A815-3E9CAE03E22F}" srcOrd="0" destOrd="0" presId="urn:microsoft.com/office/officeart/2005/8/layout/hList1"/>
    <dgm:cxn modelId="{7A645F14-B0EA-4CD9-8B6C-66F323F3120A}" srcId="{354A475B-0047-4324-98BF-921C917C72AB}" destId="{5E1C1548-5CF0-4742-8B6E-FACD831C3AFD}" srcOrd="0" destOrd="0" parTransId="{F0137573-9DCE-4F84-9A88-E2B7B70B58B1}" sibTransId="{D3585442-04C3-4915-AED6-4A51135FE5EB}"/>
    <dgm:cxn modelId="{BBB79C15-6784-46EC-AB35-02B743FCE7AE}" srcId="{354A475B-0047-4324-98BF-921C917C72AB}" destId="{62C4E9E9-9B21-44B2-A02F-A26DA100D9CE}" srcOrd="2" destOrd="0" parTransId="{0B8E0CDB-8717-4CDF-85C7-EB56AB1ECABD}" sibTransId="{CA6D2718-50CD-4464-89C5-93F81CC4CB66}"/>
    <dgm:cxn modelId="{EFDCE11C-3B36-4BB1-97BB-2D2AE2FD0A81}" type="presOf" srcId="{52FEC668-0567-4675-A690-0D40F6A198FA}" destId="{3111F4F9-9B21-489D-A0E3-4C0B0E6640F2}" srcOrd="0" destOrd="3" presId="urn:microsoft.com/office/officeart/2005/8/layout/hList1"/>
    <dgm:cxn modelId="{871F0125-9C01-421E-8CD8-E1F0EC653B7A}" srcId="{F004AB34-91B7-4236-B76E-F53DE0C8AC50}" destId="{647BC348-CEF2-4537-AB23-16CEF1779007}" srcOrd="4" destOrd="0" parTransId="{AF21AB31-DD64-485C-A8B1-A8FC7B7C6D20}" sibTransId="{28C9A055-B762-458D-BD34-43973BFD9F35}"/>
    <dgm:cxn modelId="{4735FC2A-FA52-4ABB-9863-D7E2478E27F3}" type="presOf" srcId="{4E5138BC-AC50-4903-85BB-0CC78550644B}" destId="{3111F4F9-9B21-489D-A0E3-4C0B0E6640F2}" srcOrd="0" destOrd="1" presId="urn:microsoft.com/office/officeart/2005/8/layout/hList1"/>
    <dgm:cxn modelId="{63250636-1F6B-482F-B577-A459C70C63BD}" srcId="{62C4E9E9-9B21-44B2-A02F-A26DA100D9CE}" destId="{57CB5DD1-74D0-4D03-A59C-29CEC7364FDF}" srcOrd="3" destOrd="0" parTransId="{3B44704B-FBAC-45EC-BA5F-673D4E93CF27}" sibTransId="{D27C22ED-23A2-49C3-AC4F-A198EA6A2836}"/>
    <dgm:cxn modelId="{F2D2D35C-418F-479D-BE0C-3107433EE131}" type="presOf" srcId="{4B1A3875-62F0-4298-B698-406BC4600F29}" destId="{95483F1E-5CA9-45E4-A31E-64B73E0CBD86}" srcOrd="0" destOrd="3" presId="urn:microsoft.com/office/officeart/2005/8/layout/hList1"/>
    <dgm:cxn modelId="{7A1A7E44-5EF5-44CB-9323-9F87985E9D8E}" type="presOf" srcId="{BBC390B3-1FC5-4E18-B9AC-0A8DCDAB8845}" destId="{95483F1E-5CA9-45E4-A31E-64B73E0CBD86}" srcOrd="0" destOrd="2" presId="urn:microsoft.com/office/officeart/2005/8/layout/hList1"/>
    <dgm:cxn modelId="{60452E67-DDC6-4A58-A999-E21354EAD7AA}" type="presOf" srcId="{9AFE4FBF-836D-4C25-9704-E5AF8630889E}" destId="{45BE034A-5CA2-4326-A675-8FC5AB80CD3E}" srcOrd="0" destOrd="0" presId="urn:microsoft.com/office/officeart/2005/8/layout/hList1"/>
    <dgm:cxn modelId="{9F80FE4B-0840-4E22-A7F2-70462AA416D9}" srcId="{5E1C1548-5CF0-4742-8B6E-FACD831C3AFD}" destId="{37B1A7EE-44B1-4C7F-8EFF-F80317F57BF6}" srcOrd="2" destOrd="0" parTransId="{DC578A5A-F2A7-42C1-B914-9723C3872C43}" sibTransId="{1FF24560-C68C-4A6C-B618-509C04BEB209}"/>
    <dgm:cxn modelId="{4BB3EB4C-3329-4B87-8774-17BE93338B55}" type="presOf" srcId="{2672C2CC-2B7D-4058-9343-03987C9AD069}" destId="{3111F4F9-9B21-489D-A0E3-4C0B0E6640F2}" srcOrd="0" destOrd="0" presId="urn:microsoft.com/office/officeart/2005/8/layout/hList1"/>
    <dgm:cxn modelId="{6F521671-FBFA-42ED-B815-A5FFC036B163}" srcId="{62C4E9E9-9B21-44B2-A02F-A26DA100D9CE}" destId="{9AFE4FBF-836D-4C25-9704-E5AF8630889E}" srcOrd="0" destOrd="0" parTransId="{7BA0BD5E-4073-4C9D-BD9C-66A07A662A80}" sibTransId="{8E513FCA-25BA-42F3-AA11-6BDAD5DE349E}"/>
    <dgm:cxn modelId="{A5178251-DFB7-49BE-9A58-FDB2906BEFA0}" srcId="{F004AB34-91B7-4236-B76E-F53DE0C8AC50}" destId="{493F7666-9CB4-422E-9914-9F6CB79E29B0}" srcOrd="0" destOrd="0" parTransId="{C92F985F-9F46-4FD2-B3C4-611EC76675AE}" sibTransId="{9AFF288C-E91D-4DB9-8B37-179CCFE274C2}"/>
    <dgm:cxn modelId="{D9002D53-9576-43D9-A335-FC02C837EC0E}" srcId="{F004AB34-91B7-4236-B76E-F53DE0C8AC50}" destId="{4B1A3875-62F0-4298-B698-406BC4600F29}" srcOrd="3" destOrd="0" parTransId="{BB91B624-6290-4C85-A8D7-1137023F2E15}" sibTransId="{E61D774E-F7EC-466B-A90E-7035DFEFDCFC}"/>
    <dgm:cxn modelId="{A4B7DB75-1887-4501-99B3-5116E19A6C88}" type="presOf" srcId="{B97EAEBF-683B-4E43-AE12-ACB2ED3FA876}" destId="{45BE034A-5CA2-4326-A675-8FC5AB80CD3E}" srcOrd="0" destOrd="1" presId="urn:microsoft.com/office/officeart/2005/8/layout/hList1"/>
    <dgm:cxn modelId="{14FB4D78-EBCD-49E5-8469-70F746374700}" type="presOf" srcId="{F004AB34-91B7-4236-B76E-F53DE0C8AC50}" destId="{1B1FE26C-952A-4FE2-AB50-31CB85DEB26D}" srcOrd="0" destOrd="0" presId="urn:microsoft.com/office/officeart/2005/8/layout/hList1"/>
    <dgm:cxn modelId="{5E76045A-6F70-4F64-B52A-1E31780200AF}" srcId="{62C4E9E9-9B21-44B2-A02F-A26DA100D9CE}" destId="{17AD6FAA-F02F-431A-A242-15BE17411559}" srcOrd="2" destOrd="0" parTransId="{C1F1353F-E84E-44D0-AD64-9561C0A8CEA4}" sibTransId="{0B4DE80F-8674-4F14-AD38-9B34440A04D5}"/>
    <dgm:cxn modelId="{2A21BF97-343F-4F0D-9A00-A9BA7EE08FA8}" type="presOf" srcId="{625C1AAF-D32F-412C-B8B2-A83D3EBFAE34}" destId="{3111F4F9-9B21-489D-A0E3-4C0B0E6640F2}" srcOrd="0" destOrd="4" presId="urn:microsoft.com/office/officeart/2005/8/layout/hList1"/>
    <dgm:cxn modelId="{4E7240B6-A699-4063-ACA8-E40EDD05D318}" srcId="{5E1C1548-5CF0-4742-8B6E-FACD831C3AFD}" destId="{2672C2CC-2B7D-4058-9343-03987C9AD069}" srcOrd="0" destOrd="0" parTransId="{677FBD8A-B4A5-4903-8F24-E8A759C7E80B}" sibTransId="{B2E8F4BA-FA91-4DA7-986D-DA16796D0BB3}"/>
    <dgm:cxn modelId="{1BB5EDB7-7186-49DC-9076-768CE40C018A}" srcId="{5E1C1548-5CF0-4742-8B6E-FACD831C3AFD}" destId="{625C1AAF-D32F-412C-B8B2-A83D3EBFAE34}" srcOrd="4" destOrd="0" parTransId="{27ECE838-D626-4760-9A43-2FA3A5270400}" sibTransId="{2DCE08E1-9FE3-4B60-B309-4E7B37C5D34F}"/>
    <dgm:cxn modelId="{F335F9B8-A3D7-4B84-B180-4AA7B3D0136D}" srcId="{354A475B-0047-4324-98BF-921C917C72AB}" destId="{F004AB34-91B7-4236-B76E-F53DE0C8AC50}" srcOrd="1" destOrd="0" parTransId="{241E6A7B-A539-4686-972F-030069393AAC}" sibTransId="{E261D48F-BA58-4176-AF77-3A3442059598}"/>
    <dgm:cxn modelId="{7C0A39BC-9FAF-4FE6-AFB3-776B39573397}" type="presOf" srcId="{62C4E9E9-9B21-44B2-A02F-A26DA100D9CE}" destId="{E3DABBDE-4C20-4687-9532-A032504581C7}" srcOrd="0" destOrd="0" presId="urn:microsoft.com/office/officeart/2005/8/layout/hList1"/>
    <dgm:cxn modelId="{B185FDBF-4346-49F7-9475-F5D53177DAC1}" type="presOf" srcId="{17AD6FAA-F02F-431A-A242-15BE17411559}" destId="{45BE034A-5CA2-4326-A675-8FC5AB80CD3E}" srcOrd="0" destOrd="2" presId="urn:microsoft.com/office/officeart/2005/8/layout/hList1"/>
    <dgm:cxn modelId="{220208C7-7992-4B92-85E2-D450E1B5FD3B}" srcId="{F004AB34-91B7-4236-B76E-F53DE0C8AC50}" destId="{BBC390B3-1FC5-4E18-B9AC-0A8DCDAB8845}" srcOrd="2" destOrd="0" parTransId="{EA7B0470-B57E-46A3-A9FD-1AA378C3FB91}" sibTransId="{C48E5E63-C8CD-4714-BD14-5D39575B12F1}"/>
    <dgm:cxn modelId="{1C5419C7-2EA7-44F6-96A8-7927FDFCFCE5}" type="presOf" srcId="{37B1A7EE-44B1-4C7F-8EFF-F80317F57BF6}" destId="{3111F4F9-9B21-489D-A0E3-4C0B0E6640F2}" srcOrd="0" destOrd="2" presId="urn:microsoft.com/office/officeart/2005/8/layout/hList1"/>
    <dgm:cxn modelId="{28C57CD8-B93C-421A-951A-DF77302FA9FC}" type="presOf" srcId="{354A475B-0047-4324-98BF-921C917C72AB}" destId="{CDFCFF98-DA06-4520-A47C-180396D5532E}" srcOrd="0" destOrd="0" presId="urn:microsoft.com/office/officeart/2005/8/layout/hList1"/>
    <dgm:cxn modelId="{58DF5EDB-3838-4B8B-85AA-E791576F6489}" type="presOf" srcId="{57CB5DD1-74D0-4D03-A59C-29CEC7364FDF}" destId="{45BE034A-5CA2-4326-A675-8FC5AB80CD3E}" srcOrd="0" destOrd="3" presId="urn:microsoft.com/office/officeart/2005/8/layout/hList1"/>
    <dgm:cxn modelId="{5E194DDD-029B-41D0-8C0B-DBCFC34D5278}" srcId="{5E1C1548-5CF0-4742-8B6E-FACD831C3AFD}" destId="{52FEC668-0567-4675-A690-0D40F6A198FA}" srcOrd="3" destOrd="0" parTransId="{DC467CE8-70EF-4F02-AC35-B011C268759E}" sibTransId="{D9D8B0D8-28FD-4044-AA15-BDBE1438722D}"/>
    <dgm:cxn modelId="{0982E5DF-2B2C-415A-9464-121C2AF85EA4}" srcId="{F004AB34-91B7-4236-B76E-F53DE0C8AC50}" destId="{5DC64452-F5A1-4AD2-A96D-7F929669626B}" srcOrd="1" destOrd="0" parTransId="{900F1B70-B14C-4E16-97F3-10C66EFE55C1}" sibTransId="{43A7CAA2-D7C2-4640-8528-D70E8FE7FCF6}"/>
    <dgm:cxn modelId="{8A7D1FEC-8B21-4E79-AD94-BC695F41436E}" type="presOf" srcId="{647BC348-CEF2-4537-AB23-16CEF1779007}" destId="{95483F1E-5CA9-45E4-A31E-64B73E0CBD86}" srcOrd="0" destOrd="4" presId="urn:microsoft.com/office/officeart/2005/8/layout/hList1"/>
    <dgm:cxn modelId="{F13915EF-343E-4D6A-8E60-6B767D33F1B1}" srcId="{62C4E9E9-9B21-44B2-A02F-A26DA100D9CE}" destId="{B97EAEBF-683B-4E43-AE12-ACB2ED3FA876}" srcOrd="1" destOrd="0" parTransId="{8A009E98-9BC1-41CE-9074-370F5763A397}" sibTransId="{F6DAC07C-1C83-497F-B03A-1C8FA4A06A06}"/>
    <dgm:cxn modelId="{169DFFF5-4AEE-4706-A064-D760CC0033CF}" type="presOf" srcId="{5DC64452-F5A1-4AD2-A96D-7F929669626B}" destId="{95483F1E-5CA9-45E4-A31E-64B73E0CBD86}" srcOrd="0" destOrd="1" presId="urn:microsoft.com/office/officeart/2005/8/layout/hList1"/>
    <dgm:cxn modelId="{322326BC-9320-4761-B698-AEFDB0F653D9}" type="presParOf" srcId="{CDFCFF98-DA06-4520-A47C-180396D5532E}" destId="{7432DED9-E705-4E6F-84B7-657EB7268B2A}" srcOrd="0" destOrd="0" presId="urn:microsoft.com/office/officeart/2005/8/layout/hList1"/>
    <dgm:cxn modelId="{BADEFA77-F92C-46FE-9BF3-BA2D09A42E7E}" type="presParOf" srcId="{7432DED9-E705-4E6F-84B7-657EB7268B2A}" destId="{E2B0C8F3-B667-4602-A815-3E9CAE03E22F}" srcOrd="0" destOrd="0" presId="urn:microsoft.com/office/officeart/2005/8/layout/hList1"/>
    <dgm:cxn modelId="{AD9E35DD-C02B-47F1-B382-A34ED25F7B15}" type="presParOf" srcId="{7432DED9-E705-4E6F-84B7-657EB7268B2A}" destId="{3111F4F9-9B21-489D-A0E3-4C0B0E6640F2}" srcOrd="1" destOrd="0" presId="urn:microsoft.com/office/officeart/2005/8/layout/hList1"/>
    <dgm:cxn modelId="{F39EC98A-B880-476C-981B-4F7E0CF1D235}" type="presParOf" srcId="{CDFCFF98-DA06-4520-A47C-180396D5532E}" destId="{70A77B20-CF53-4D3D-BE4E-0A9F8373201A}" srcOrd="1" destOrd="0" presId="urn:microsoft.com/office/officeart/2005/8/layout/hList1"/>
    <dgm:cxn modelId="{5300ADF7-76D8-4345-BDA2-4F7CB89AF558}" type="presParOf" srcId="{CDFCFF98-DA06-4520-A47C-180396D5532E}" destId="{5B260649-CA91-4C33-BF02-F7462E7B6C0C}" srcOrd="2" destOrd="0" presId="urn:microsoft.com/office/officeart/2005/8/layout/hList1"/>
    <dgm:cxn modelId="{2DBD9665-4C98-4DFB-AFFB-0AE0DE497B7C}" type="presParOf" srcId="{5B260649-CA91-4C33-BF02-F7462E7B6C0C}" destId="{1B1FE26C-952A-4FE2-AB50-31CB85DEB26D}" srcOrd="0" destOrd="0" presId="urn:microsoft.com/office/officeart/2005/8/layout/hList1"/>
    <dgm:cxn modelId="{B013E2D0-21B8-496D-80A4-8F7F184EB5A6}" type="presParOf" srcId="{5B260649-CA91-4C33-BF02-F7462E7B6C0C}" destId="{95483F1E-5CA9-45E4-A31E-64B73E0CBD86}" srcOrd="1" destOrd="0" presId="urn:microsoft.com/office/officeart/2005/8/layout/hList1"/>
    <dgm:cxn modelId="{BABC73E2-173E-4171-852D-5FCEAF3C7009}" type="presParOf" srcId="{CDFCFF98-DA06-4520-A47C-180396D5532E}" destId="{C42BF1C6-47E5-4ACC-97DD-C75B02BA6A91}" srcOrd="3" destOrd="0" presId="urn:microsoft.com/office/officeart/2005/8/layout/hList1"/>
    <dgm:cxn modelId="{555052FD-BBE3-497F-9A31-F244DD94FA00}" type="presParOf" srcId="{CDFCFF98-DA06-4520-A47C-180396D5532E}" destId="{CC2929E7-D67C-4046-97CD-74C6A5DBFECE}" srcOrd="4" destOrd="0" presId="urn:microsoft.com/office/officeart/2005/8/layout/hList1"/>
    <dgm:cxn modelId="{EA61F347-C322-4640-9D91-99CCBAED5304}" type="presParOf" srcId="{CC2929E7-D67C-4046-97CD-74C6A5DBFECE}" destId="{E3DABBDE-4C20-4687-9532-A032504581C7}" srcOrd="0" destOrd="0" presId="urn:microsoft.com/office/officeart/2005/8/layout/hList1"/>
    <dgm:cxn modelId="{5ADBF867-093E-470A-A011-761EC6BF953C}" type="presParOf" srcId="{CC2929E7-D67C-4046-97CD-74C6A5DBFECE}" destId="{45BE034A-5CA2-4326-A675-8FC5AB80CD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0C8F3-B667-4602-A815-3E9CAE03E22F}">
      <dsp:nvSpPr>
        <dsp:cNvPr id="0" name=""/>
        <dsp:cNvSpPr/>
      </dsp:nvSpPr>
      <dsp:spPr>
        <a:xfrm>
          <a:off x="2508" y="36065"/>
          <a:ext cx="2446176" cy="8064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Interpersonal </a:t>
          </a:r>
        </a:p>
      </dsp:txBody>
      <dsp:txXfrm>
        <a:off x="2508" y="36065"/>
        <a:ext cx="2446176" cy="806400"/>
      </dsp:txXfrm>
    </dsp:sp>
    <dsp:sp modelId="{3111F4F9-9B21-489D-A0E3-4C0B0E6640F2}">
      <dsp:nvSpPr>
        <dsp:cNvPr id="0" name=""/>
        <dsp:cNvSpPr/>
      </dsp:nvSpPr>
      <dsp:spPr>
        <a:xfrm>
          <a:off x="2508" y="842465"/>
          <a:ext cx="2446176" cy="229138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Narcissism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Superficial charm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Grandiose self-worth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Pathological lying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Manipulation. </a:t>
          </a:r>
        </a:p>
      </dsp:txBody>
      <dsp:txXfrm>
        <a:off x="2508" y="842465"/>
        <a:ext cx="2446176" cy="2291388"/>
      </dsp:txXfrm>
    </dsp:sp>
    <dsp:sp modelId="{1B1FE26C-952A-4FE2-AB50-31CB85DEB26D}">
      <dsp:nvSpPr>
        <dsp:cNvPr id="0" name=""/>
        <dsp:cNvSpPr/>
      </dsp:nvSpPr>
      <dsp:spPr>
        <a:xfrm>
          <a:off x="2791150" y="36065"/>
          <a:ext cx="2446176" cy="806400"/>
        </a:xfrm>
        <a:prstGeom prst="rect">
          <a:avLst/>
        </a:prstGeom>
        <a:solidFill>
          <a:schemeClr val="accent4">
            <a:hueOff val="610539"/>
            <a:satOff val="-23261"/>
            <a:lumOff val="11568"/>
            <a:alphaOff val="0"/>
          </a:schemeClr>
        </a:solidFill>
        <a:ln w="19050" cap="rnd" cmpd="sng" algn="ctr">
          <a:solidFill>
            <a:schemeClr val="accent4">
              <a:hueOff val="610539"/>
              <a:satOff val="-23261"/>
              <a:lumOff val="11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Affective </a:t>
          </a:r>
        </a:p>
      </dsp:txBody>
      <dsp:txXfrm>
        <a:off x="2791150" y="36065"/>
        <a:ext cx="2446176" cy="806400"/>
      </dsp:txXfrm>
    </dsp:sp>
    <dsp:sp modelId="{95483F1E-5CA9-45E4-A31E-64B73E0CBD86}">
      <dsp:nvSpPr>
        <dsp:cNvPr id="0" name=""/>
        <dsp:cNvSpPr/>
      </dsp:nvSpPr>
      <dsp:spPr>
        <a:xfrm>
          <a:off x="2791150" y="842465"/>
          <a:ext cx="2446176" cy="2291388"/>
        </a:xfrm>
        <a:prstGeom prst="rect">
          <a:avLst/>
        </a:prstGeom>
        <a:solidFill>
          <a:schemeClr val="accent4">
            <a:tint val="40000"/>
            <a:alpha val="90000"/>
            <a:hueOff val="1023554"/>
            <a:satOff val="8936"/>
            <a:lumOff val="1661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1023554"/>
              <a:satOff val="8936"/>
              <a:lumOff val="1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Callousness </a:t>
          </a:r>
          <a:endParaRPr lang="en-Z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Lack of empathy </a:t>
          </a:r>
          <a:endParaRPr lang="en-ZA" sz="20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Failure to accept responsibility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Superficial emotion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Lack of guilt </a:t>
          </a:r>
          <a:endParaRPr lang="en-ZA" sz="21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791150" y="842465"/>
        <a:ext cx="2446176" cy="2291388"/>
      </dsp:txXfrm>
    </dsp:sp>
    <dsp:sp modelId="{E3DABBDE-4C20-4687-9532-A032504581C7}">
      <dsp:nvSpPr>
        <dsp:cNvPr id="0" name=""/>
        <dsp:cNvSpPr/>
      </dsp:nvSpPr>
      <dsp:spPr>
        <a:xfrm>
          <a:off x="5579792" y="36065"/>
          <a:ext cx="2446176" cy="806400"/>
        </a:xfrm>
        <a:prstGeom prst="rect">
          <a:avLst/>
        </a:prstGeom>
        <a:solidFill>
          <a:schemeClr val="accent4">
            <a:hueOff val="1221077"/>
            <a:satOff val="-46523"/>
            <a:lumOff val="23135"/>
            <a:alphaOff val="0"/>
          </a:schemeClr>
        </a:solidFill>
        <a:ln w="19050" cap="rnd" cmpd="sng" algn="ctr">
          <a:solidFill>
            <a:schemeClr val="accent4">
              <a:hueOff val="1221077"/>
              <a:satOff val="-46523"/>
              <a:lumOff val="231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Behavioural </a:t>
          </a:r>
        </a:p>
      </dsp:txBody>
      <dsp:txXfrm>
        <a:off x="5579792" y="36065"/>
        <a:ext cx="2446176" cy="806400"/>
      </dsp:txXfrm>
    </dsp:sp>
    <dsp:sp modelId="{45BE034A-5CA2-4326-A675-8FC5AB80CD3E}">
      <dsp:nvSpPr>
        <dsp:cNvPr id="0" name=""/>
        <dsp:cNvSpPr/>
      </dsp:nvSpPr>
      <dsp:spPr>
        <a:xfrm>
          <a:off x="5579792" y="842465"/>
          <a:ext cx="2446176" cy="2291388"/>
        </a:xfrm>
        <a:prstGeom prst="rect">
          <a:avLst/>
        </a:prstGeom>
        <a:solidFill>
          <a:schemeClr val="accent4">
            <a:tint val="40000"/>
            <a:alpha val="90000"/>
            <a:hueOff val="2047107"/>
            <a:satOff val="17873"/>
            <a:lumOff val="3322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2047107"/>
              <a:satOff val="17873"/>
              <a:lumOff val="33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Poor control over actions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Early childhood problems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Juvenile delinquency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Noncompliance</a:t>
          </a:r>
          <a:r>
            <a:rPr lang="en-Z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5579792" y="842465"/>
        <a:ext cx="2446176" cy="229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1E70D-3D91-4AD3-B03F-578059064AC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242EC-F1AE-4393-ABBE-676C7D6432C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527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9608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8919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Measurement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3915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Measurement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9269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4599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Underlying assumptions for factor analysis met &amp; </a:t>
            </a:r>
          </a:p>
          <a:p>
            <a:r>
              <a:rPr lang="en-ZA" dirty="0"/>
              <a:t>Results suggested 3 factor solution. </a:t>
            </a:r>
          </a:p>
          <a:p>
            <a:r>
              <a:rPr lang="en-ZA" dirty="0"/>
              <a:t>PCA was run with varimax rotation.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8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results suggest that the youth psychopathic traits inventory short version might not be the most appropriate tool to measure psychopathic traits, and particularly behavioural traits, among South African youth. </a:t>
            </a:r>
            <a:endParaRPr lang="en-Z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7186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676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242EC-F1AE-4393-ABBE-676C7D6432C8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8452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7961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114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86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7040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4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8519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483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940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44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2115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596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58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68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197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1205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9185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946E-0B58-4C3C-8B94-2060EB780416}" type="datetimeFigureOut">
              <a:rPr lang="en-ZA" smtClean="0"/>
              <a:t>2023/09/25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65EC60-1892-426C-BD22-F04D5F1F87A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575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/>
          </a:p>
        </p:txBody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F722C4CE-CCCB-F0BA-FF5A-0A2A8A18D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5130" y="5216885"/>
            <a:ext cx="7766936" cy="1096899"/>
          </a:xfrm>
        </p:spPr>
        <p:txBody>
          <a:bodyPr>
            <a:normAutofit/>
          </a:bodyPr>
          <a:lstStyle/>
          <a:p>
            <a:r>
              <a:rPr lang="en-ZA" dirty="0"/>
              <a:t>DR EMMA CAMPBELL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9A2C2-10C0-ED7B-7B5F-BCE1B3DCC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518" y="422868"/>
            <a:ext cx="9937162" cy="3860418"/>
          </a:xfrm>
        </p:spPr>
        <p:txBody>
          <a:bodyPr>
            <a:normAutofit/>
          </a:bodyPr>
          <a:lstStyle/>
          <a:p>
            <a:pPr algn="ctr"/>
            <a:r>
              <a:rPr lang="en-ZA" dirty="0">
                <a:solidFill>
                  <a:schemeClr val="accent2"/>
                </a:solidFill>
              </a:rPr>
              <a:t>PSYCHOPATHIC TRAITS &amp; DEVIANCE AMOUNG SOUTH AFRICAN YOUTH </a:t>
            </a:r>
          </a:p>
        </p:txBody>
      </p:sp>
    </p:spTree>
    <p:extLst>
      <p:ext uri="{BB962C8B-B14F-4D97-AF65-F5344CB8AC3E}">
        <p14:creationId xmlns:p14="http://schemas.microsoft.com/office/powerpoint/2010/main" val="327540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chemeClr val="accent2"/>
                </a:solidFill>
              </a:rPr>
              <a:t>CONCLUSIONS &amp; RECOMMENDATIONS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C9EC-DB21-BC0C-5C5C-981F9D0EE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034" y="1663700"/>
            <a:ext cx="9990666" cy="5194300"/>
          </a:xfrm>
        </p:spPr>
        <p:txBody>
          <a:bodyPr>
            <a:normAutofit/>
          </a:bodyPr>
          <a:lstStyle/>
          <a:p>
            <a:r>
              <a:rPr lang="en-ZA" dirty="0"/>
              <a:t>Value in YPIS &amp; emotional subscale</a:t>
            </a:r>
          </a:p>
          <a:p>
            <a:r>
              <a:rPr lang="en-ZA" dirty="0"/>
              <a:t>Interventions: emotional regulation for youth</a:t>
            </a:r>
          </a:p>
          <a:p>
            <a:r>
              <a:rPr lang="en-ZA" dirty="0"/>
              <a:t>Link between violence, emotional regulation and adverse outcomes</a:t>
            </a:r>
          </a:p>
          <a:p>
            <a:r>
              <a:rPr lang="en-ZA" dirty="0"/>
              <a:t>School based &amp; caregiver interventions: improved emotional regulation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YPIS did not function as in the original studies</a:t>
            </a:r>
          </a:p>
          <a:p>
            <a:r>
              <a:rPr lang="en-ZA" dirty="0"/>
              <a:t>Application of existing scales &amp; theories in SA context</a:t>
            </a:r>
          </a:p>
          <a:p>
            <a:r>
              <a:rPr lang="en-ZA" dirty="0"/>
              <a:t>Cross-cultural experience of scales  (Focus groups, Interviews, Experts)</a:t>
            </a:r>
          </a:p>
          <a:p>
            <a:r>
              <a:rPr lang="en-ZA" dirty="0"/>
              <a:t>Build locally appropriate scales &amp; theories. </a:t>
            </a:r>
          </a:p>
        </p:txBody>
      </p:sp>
    </p:spTree>
    <p:extLst>
      <p:ext uri="{BB962C8B-B14F-4D97-AF65-F5344CB8AC3E}">
        <p14:creationId xmlns:p14="http://schemas.microsoft.com/office/powerpoint/2010/main" val="1931433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0BE808-8054-90DA-3DFC-7B5A47EB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2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ZA" dirty="0"/>
              <a:t>REFERENCES 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6742A0-F42A-8B6F-EFFF-3C4FF0F1DC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949670"/>
              </p:ext>
            </p:extLst>
          </p:nvPr>
        </p:nvGraphicFramePr>
        <p:xfrm>
          <a:off x="622382" y="737489"/>
          <a:ext cx="11341100" cy="612051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1341100">
                  <a:extLst>
                    <a:ext uri="{9D8B030D-6E8A-4147-A177-3AD203B41FA5}">
                      <a16:colId xmlns:a16="http://schemas.microsoft.com/office/drawing/2014/main" val="3169703004"/>
                    </a:ext>
                  </a:extLst>
                </a:gridCol>
              </a:tblGrid>
              <a:tr h="59436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Bell, C. C., &amp; McBride, D. F. (2010). Affect regulation and prevention of risky </a:t>
                      </a:r>
                      <a:r>
                        <a:rPr lang="en-ZA" sz="1200" kern="100" dirty="0" err="1">
                          <a:effectLst/>
                        </a:rPr>
                        <a:t>behaviors</a:t>
                      </a:r>
                      <a:r>
                        <a:rPr lang="en-ZA" sz="1200" kern="100" dirty="0">
                          <a:effectLst/>
                        </a:rPr>
                        <a:t>. JAMA, 304(5), 565-566.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Brown, L. K., Houck, C., </a:t>
                      </a:r>
                      <a:r>
                        <a:rPr lang="en-ZA" sz="1200" kern="100" dirty="0" err="1">
                          <a:effectLst/>
                        </a:rPr>
                        <a:t>Lescano</a:t>
                      </a:r>
                      <a:r>
                        <a:rPr lang="en-ZA" sz="1200" kern="100" dirty="0">
                          <a:effectLst/>
                        </a:rPr>
                        <a:t>, C., </a:t>
                      </a:r>
                      <a:r>
                        <a:rPr lang="en-ZA" sz="1200" kern="100" dirty="0" err="1">
                          <a:effectLst/>
                        </a:rPr>
                        <a:t>Donenberg</a:t>
                      </a:r>
                      <a:r>
                        <a:rPr lang="en-ZA" sz="1200" kern="100" dirty="0">
                          <a:effectLst/>
                        </a:rPr>
                        <a:t>, G., </a:t>
                      </a:r>
                      <a:r>
                        <a:rPr lang="en-ZA" sz="1200" kern="100" dirty="0" err="1">
                          <a:effectLst/>
                        </a:rPr>
                        <a:t>Tolou</a:t>
                      </a:r>
                      <a:r>
                        <a:rPr lang="en-ZA" sz="1200" kern="100" dirty="0">
                          <a:effectLst/>
                        </a:rPr>
                        <a:t>-Shams, M., &amp; Mello, J. (2012). Affect regulation and HIV risk among youth in therapeutic schools. AIDS and </a:t>
                      </a:r>
                      <a:r>
                        <a:rPr lang="en-ZA" sz="1200" kern="100" dirty="0" err="1">
                          <a:effectLst/>
                        </a:rPr>
                        <a:t>Behavior</a:t>
                      </a:r>
                      <a:r>
                        <a:rPr lang="en-ZA" sz="1200" kern="100" dirty="0">
                          <a:effectLst/>
                        </a:rPr>
                        <a:t>, 16, 2272-2278.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Colins, O. F., &amp; </a:t>
                      </a:r>
                      <a:r>
                        <a:rPr lang="en-US" sz="1200" kern="100" dirty="0" err="1">
                          <a:effectLst/>
                        </a:rPr>
                        <a:t>Andershed</a:t>
                      </a:r>
                      <a:r>
                        <a:rPr lang="en-US" sz="1200" kern="100" dirty="0">
                          <a:effectLst/>
                        </a:rPr>
                        <a:t>, H. (2016). The Youth Psychopathic Traits Inventory-Short Version in a general population sample of emerging adults. Psychological assessment, 28(5), 449. </a:t>
                      </a:r>
                      <a:endParaRPr lang="en-ZA"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Colins, O. F., </a:t>
                      </a:r>
                      <a:r>
                        <a:rPr lang="en-ZA" sz="1200" kern="100" dirty="0" err="1">
                          <a:effectLst/>
                        </a:rPr>
                        <a:t>Noom</a:t>
                      </a:r>
                      <a:r>
                        <a:rPr lang="en-ZA" sz="1200" kern="100" dirty="0">
                          <a:effectLst/>
                        </a:rPr>
                        <a:t>, M., &amp; </a:t>
                      </a:r>
                      <a:r>
                        <a:rPr lang="en-ZA" sz="1200" kern="100" dirty="0" err="1">
                          <a:effectLst/>
                        </a:rPr>
                        <a:t>Vanderplasschen</a:t>
                      </a:r>
                      <a:r>
                        <a:rPr lang="en-ZA" sz="1200" kern="100" dirty="0">
                          <a:effectLst/>
                        </a:rPr>
                        <a:t>, W. (2012). Youth Psychopathic Traits Inventory-Short Version: A further test of the internal consistency and criterion validity. Journal of Psychopathology and </a:t>
                      </a:r>
                      <a:r>
                        <a:rPr lang="en-ZA" sz="1200" kern="100" dirty="0" err="1">
                          <a:effectLst/>
                        </a:rPr>
                        <a:t>Behavioral</a:t>
                      </a:r>
                      <a:r>
                        <a:rPr lang="en-ZA" sz="1200" kern="100" dirty="0">
                          <a:effectLst/>
                        </a:rPr>
                        <a:t> Assessment, 34, 476-486.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DeLisi, M., 2009. Psychopathy is the unified theory of crime.. Youth Violence and Juvenile Justice, pp. 256-273 </a:t>
                      </a:r>
                      <a:endParaRPr lang="en-ZA"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 err="1">
                          <a:effectLst/>
                        </a:rPr>
                        <a:t>Dieltiens</a:t>
                      </a:r>
                      <a:r>
                        <a:rPr lang="en-ZA" sz="1200" kern="100" dirty="0">
                          <a:effectLst/>
                        </a:rPr>
                        <a:t>, V., &amp; </a:t>
                      </a:r>
                      <a:r>
                        <a:rPr lang="en-ZA" sz="1200" kern="100" dirty="0" err="1">
                          <a:effectLst/>
                        </a:rPr>
                        <a:t>Meny-Gibert</a:t>
                      </a:r>
                      <a:r>
                        <a:rPr lang="en-ZA" sz="1200" kern="100" dirty="0">
                          <a:effectLst/>
                        </a:rPr>
                        <a:t>, S. (2012). In class? Poverty, social exclusion and school access in South Africa. Journal of Education, 55(1), 127-144.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Foxcroft, C. D. (2004). Planning a psychological test in the multicultural South African context. SA Journal of Industrial Psychology, 30(4), 8-15.</a:t>
                      </a:r>
                      <a:endParaRPr lang="en-ZA"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 err="1">
                          <a:effectLst/>
                        </a:rPr>
                        <a:t>Hessler</a:t>
                      </a:r>
                      <a:r>
                        <a:rPr lang="en-ZA" sz="1200" kern="100" dirty="0">
                          <a:effectLst/>
                        </a:rPr>
                        <a:t>, D. M., &amp; Katz, L. F. (2010). Brief report: Associations between emotional competence and adolescent risky </a:t>
                      </a:r>
                      <a:r>
                        <a:rPr lang="en-ZA" sz="1200" kern="100" dirty="0" err="1">
                          <a:effectLst/>
                        </a:rPr>
                        <a:t>behavior</a:t>
                      </a:r>
                      <a:r>
                        <a:rPr lang="en-ZA" sz="1200" kern="100" dirty="0">
                          <a:effectLst/>
                        </a:rPr>
                        <a:t>. Journal of adolescence, 33(1), 241-246.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Kim, J., &amp; Cicchetti, D. (2010). Longitudinal pathways linking child maltreatment, emotion regulation, peer relations, and psychopathology. Journal of child psychology and psychiatry, 51(6), 706-716.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Moffitt, T. E. (2013). Childhood exposure to violence and lifelong health: Clinical intervention science and stress-biology research join forces. Development and psychopathology, 25(4pt2), 1619-1634.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Sharkey, P. T., Tirado-Strayer, N., </a:t>
                      </a:r>
                      <a:r>
                        <a:rPr lang="en-ZA" sz="1200" kern="100" dirty="0" err="1">
                          <a:effectLst/>
                        </a:rPr>
                        <a:t>Papachristos</a:t>
                      </a:r>
                      <a:r>
                        <a:rPr lang="en-ZA" sz="1200" kern="100" dirty="0">
                          <a:effectLst/>
                        </a:rPr>
                        <a:t>, A. V., &amp; Raver, C. C. (2012). The effect of local violence on children’s attention and impulse control. American journal of public health, 102(12), 2287-2293.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</a:rPr>
                        <a:t>Sui, X., </a:t>
                      </a:r>
                      <a:r>
                        <a:rPr lang="en-US" sz="1200" kern="100" dirty="0" err="1">
                          <a:effectLst/>
                        </a:rPr>
                        <a:t>Massar</a:t>
                      </a:r>
                      <a:r>
                        <a:rPr lang="en-US" sz="1200" kern="100" dirty="0">
                          <a:effectLst/>
                        </a:rPr>
                        <a:t>, K., </a:t>
                      </a:r>
                      <a:r>
                        <a:rPr lang="en-US" sz="1200" kern="100" dirty="0" err="1">
                          <a:effectLst/>
                        </a:rPr>
                        <a:t>Kessels</a:t>
                      </a:r>
                      <a:r>
                        <a:rPr lang="en-US" sz="1200" kern="100" dirty="0">
                          <a:effectLst/>
                        </a:rPr>
                        <a:t>, L. T., Reddy, P. S., Ruiter, R. A., &amp; Sanders-Phillips, K. (2020). Exposure to violence across multiple contexts and health risk </a:t>
                      </a:r>
                      <a:r>
                        <a:rPr lang="en-US" sz="1200" kern="100" dirty="0" err="1">
                          <a:effectLst/>
                        </a:rPr>
                        <a:t>behaviours</a:t>
                      </a:r>
                      <a:r>
                        <a:rPr lang="en-US" sz="1200" kern="100" dirty="0">
                          <a:effectLst/>
                        </a:rPr>
                        <a:t> in South African adolescents: the moderating role of emotion dysregulation. Psychology &amp; Health, 35(2), 144-162.</a:t>
                      </a:r>
                      <a:endParaRPr lang="en-ZA" sz="1200" kern="1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Wills, T. A., Simons, J. S., Sussman, S., &amp; Knight, R. (2016). Emotional self-control and dysregulation: A dual-process analysis of pathways to externalizing/internalizing symptomatology and positive well-being in younger adolescents. Drug and alcohol dependence, 163, S37-S45.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Wills, T. A., Walker, C., Mendoza, D., &amp; </a:t>
                      </a:r>
                      <a:r>
                        <a:rPr lang="en-ZA" sz="1200" kern="100" dirty="0" err="1">
                          <a:effectLst/>
                        </a:rPr>
                        <a:t>Ainette</a:t>
                      </a:r>
                      <a:r>
                        <a:rPr lang="en-ZA" sz="1200" kern="100" dirty="0">
                          <a:effectLst/>
                        </a:rPr>
                        <a:t>, M. G. (2006). </a:t>
                      </a:r>
                      <a:r>
                        <a:rPr lang="en-ZA" sz="1200" kern="100" dirty="0" err="1">
                          <a:effectLst/>
                        </a:rPr>
                        <a:t>Behavioral</a:t>
                      </a:r>
                      <a:r>
                        <a:rPr lang="en-ZA" sz="1200" kern="100" dirty="0">
                          <a:effectLst/>
                        </a:rPr>
                        <a:t> and emotional self-control: relations to substance use in samples of middle and high school students. Psychology of Addictive </a:t>
                      </a:r>
                      <a:r>
                        <a:rPr lang="en-ZA" sz="1200" kern="100" dirty="0" err="1">
                          <a:effectLst/>
                        </a:rPr>
                        <a:t>Behaviors</a:t>
                      </a:r>
                      <a:r>
                        <a:rPr lang="en-ZA" sz="1200" kern="100" dirty="0">
                          <a:effectLst/>
                        </a:rPr>
                        <a:t>, 20(3), 265.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ZA" sz="1200" kern="100" dirty="0">
                          <a:effectLst/>
                        </a:rPr>
                        <a:t> </a:t>
                      </a:r>
                      <a:endParaRPr lang="en-ZA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027" marR="29027" marT="0" marB="0"/>
                </a:tc>
                <a:extLst>
                  <a:ext uri="{0D108BD9-81ED-4DB2-BD59-A6C34878D82A}">
                    <a16:rowId xmlns:a16="http://schemas.microsoft.com/office/drawing/2014/main" val="27647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4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31913"/>
            <a:ext cx="8596668" cy="873512"/>
          </a:xfrm>
        </p:spPr>
        <p:txBody>
          <a:bodyPr/>
          <a:lstStyle/>
          <a:p>
            <a:r>
              <a:rPr lang="en-ZA" dirty="0">
                <a:solidFill>
                  <a:schemeClr val="accent2"/>
                </a:solidFill>
              </a:rPr>
              <a:t>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C9EC-DB21-BC0C-5C5C-981F9D0EE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408" y="4233725"/>
            <a:ext cx="8596668" cy="1268411"/>
          </a:xfrm>
        </p:spPr>
        <p:txBody>
          <a:bodyPr/>
          <a:lstStyle/>
          <a:p>
            <a:r>
              <a:rPr lang="en-ZA" dirty="0"/>
              <a:t>Psychometric properties of YPIS </a:t>
            </a:r>
          </a:p>
          <a:p>
            <a:r>
              <a:rPr lang="en-ZA" dirty="0"/>
              <a:t>Deviant behaviour among SA youth.</a:t>
            </a:r>
          </a:p>
          <a:p>
            <a:r>
              <a:rPr lang="en-ZA" dirty="0"/>
              <a:t>Psychopathy as a unified theory of crime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7D70DDE-91E7-52C0-FCBE-2F7BFCF221BF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8596668" cy="8177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ZA">
                <a:solidFill>
                  <a:schemeClr val="accent2"/>
                </a:solidFill>
              </a:rPr>
              <a:t>INTRODUCTION </a:t>
            </a:r>
            <a:endParaRPr lang="en-ZA" dirty="0">
              <a:solidFill>
                <a:schemeClr val="accent2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4D03CD-88F4-C276-2591-EE40CD88777D}"/>
              </a:ext>
            </a:extLst>
          </p:cNvPr>
          <p:cNvSpPr txBox="1">
            <a:spLocks/>
          </p:cNvSpPr>
          <p:nvPr/>
        </p:nvSpPr>
        <p:spPr>
          <a:xfrm>
            <a:off x="457408" y="1523225"/>
            <a:ext cx="8596668" cy="2445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Psychopathy scale ratings &amp; offending behaviour </a:t>
            </a:r>
          </a:p>
          <a:p>
            <a:r>
              <a:rPr lang="en-ZA" dirty="0"/>
              <a:t>Unified theory of crime </a:t>
            </a:r>
          </a:p>
          <a:p>
            <a:r>
              <a:rPr lang="en-ZA" dirty="0"/>
              <a:t>Existing evidence and impact in SA context </a:t>
            </a:r>
          </a:p>
        </p:txBody>
      </p:sp>
    </p:spTree>
    <p:extLst>
      <p:ext uri="{BB962C8B-B14F-4D97-AF65-F5344CB8AC3E}">
        <p14:creationId xmlns:p14="http://schemas.microsoft.com/office/powerpoint/2010/main" val="406534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0844"/>
            <a:ext cx="8596668" cy="1320800"/>
          </a:xfrm>
        </p:spPr>
        <p:txBody>
          <a:bodyPr/>
          <a:lstStyle/>
          <a:p>
            <a:pPr algn="ctr"/>
            <a:r>
              <a:rPr lang="en-ZA" dirty="0">
                <a:solidFill>
                  <a:schemeClr val="accent2"/>
                </a:solidFill>
              </a:rPr>
              <a:t>PSYCHOPATHY AS A UNIFIED THEORY OF CRIME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C9EC-DB21-BC0C-5C5C-981F9D0EE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3121"/>
            <a:ext cx="9411546" cy="3938242"/>
          </a:xfrm>
        </p:spPr>
        <p:txBody>
          <a:bodyPr/>
          <a:lstStyle/>
          <a:p>
            <a:r>
              <a:rPr lang="en-Z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concept of psychopathy has been extended into a unified theory of crime by using life-course theory to explain offending behaviour through key dimensions (DeLisi, 2009)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D3F0E63-2F54-8C45-FC5E-14D65DEFE5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013784"/>
              </p:ext>
            </p:extLst>
          </p:nvPr>
        </p:nvGraphicFramePr>
        <p:xfrm>
          <a:off x="1146002" y="3078480"/>
          <a:ext cx="8028478" cy="3169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869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156238"/>
            <a:ext cx="10190480" cy="839442"/>
          </a:xfrm>
        </p:spPr>
        <p:txBody>
          <a:bodyPr>
            <a:normAutofit/>
          </a:bodyPr>
          <a:lstStyle/>
          <a:p>
            <a:r>
              <a:rPr lang="en-ZA" sz="3200" dirty="0">
                <a:solidFill>
                  <a:schemeClr val="accent2"/>
                </a:solidFill>
              </a:rPr>
              <a:t>YOUTH PSYCHOPATHIC TRAITS INVENTORY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0D3F8EC9-44C0-C001-FC75-B214526D41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580264"/>
              </p:ext>
            </p:extLst>
          </p:nvPr>
        </p:nvGraphicFramePr>
        <p:xfrm>
          <a:off x="178667" y="776365"/>
          <a:ext cx="10808505" cy="8834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83335" imgH="6673838" progId="Word.Document.12">
                  <p:embed/>
                </p:oleObj>
              </mc:Choice>
              <mc:Fallback>
                <p:oleObj name="Document" r:id="rId3" imgW="8183335" imgH="6673838" progId="Word.Document.12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0D3F8EC9-44C0-C001-FC75-B214526D41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667" y="776365"/>
                        <a:ext cx="10808505" cy="8834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34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156238"/>
            <a:ext cx="10190480" cy="839442"/>
          </a:xfrm>
        </p:spPr>
        <p:txBody>
          <a:bodyPr>
            <a:normAutofit/>
          </a:bodyPr>
          <a:lstStyle/>
          <a:p>
            <a:r>
              <a:rPr lang="en-ZA" sz="3200" dirty="0">
                <a:solidFill>
                  <a:schemeClr val="accent2"/>
                </a:solidFill>
              </a:rPr>
              <a:t>DEVIANT BEHAVIOUR VARIETY SCALE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9358F48-CEDA-F8FF-3463-93D5721C52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355571"/>
              </p:ext>
            </p:extLst>
          </p:nvPr>
        </p:nvGraphicFramePr>
        <p:xfrm>
          <a:off x="836613" y="992188"/>
          <a:ext cx="8462962" cy="648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79875" imgH="6270290" progId="Word.Document.12">
                  <p:embed/>
                </p:oleObj>
              </mc:Choice>
              <mc:Fallback>
                <p:oleObj name="Document" r:id="rId3" imgW="8179875" imgH="6270290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9358F48-CEDA-F8FF-3463-93D5721C52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6613" y="992188"/>
                        <a:ext cx="8462962" cy="648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9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134" y="284480"/>
            <a:ext cx="8596668" cy="817756"/>
          </a:xfrm>
        </p:spPr>
        <p:txBody>
          <a:bodyPr/>
          <a:lstStyle/>
          <a:p>
            <a:r>
              <a:rPr lang="en-ZA" dirty="0">
                <a:solidFill>
                  <a:schemeClr val="accent2"/>
                </a:solidFill>
              </a:rPr>
              <a:t>SOCIODEMOGRAPIC &amp; SCALE RESULTS</a:t>
            </a:r>
          </a:p>
        </p:txBody>
      </p:sp>
      <p:graphicFrame>
        <p:nvGraphicFramePr>
          <p:cNvPr id="18" name="Table 21">
            <a:extLst>
              <a:ext uri="{FF2B5EF4-FFF2-40B4-BE49-F238E27FC236}">
                <a16:creationId xmlns:a16="http://schemas.microsoft.com/office/drawing/2014/main" id="{B33996E0-DC6F-1B83-B8D5-AE82D8FDD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87248"/>
              </p:ext>
            </p:extLst>
          </p:nvPr>
        </p:nvGraphicFramePr>
        <p:xfrm>
          <a:off x="1236134" y="1384300"/>
          <a:ext cx="7691966" cy="475977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58917">
                  <a:extLst>
                    <a:ext uri="{9D8B030D-6E8A-4147-A177-3AD203B41FA5}">
                      <a16:colId xmlns:a16="http://schemas.microsoft.com/office/drawing/2014/main" val="1709877535"/>
                    </a:ext>
                  </a:extLst>
                </a:gridCol>
                <a:gridCol w="2061893">
                  <a:extLst>
                    <a:ext uri="{9D8B030D-6E8A-4147-A177-3AD203B41FA5}">
                      <a16:colId xmlns:a16="http://schemas.microsoft.com/office/drawing/2014/main" val="1541320688"/>
                    </a:ext>
                  </a:extLst>
                </a:gridCol>
                <a:gridCol w="2571156">
                  <a:extLst>
                    <a:ext uri="{9D8B030D-6E8A-4147-A177-3AD203B41FA5}">
                      <a16:colId xmlns:a16="http://schemas.microsoft.com/office/drawing/2014/main" val="1488065335"/>
                    </a:ext>
                  </a:extLst>
                </a:gridCol>
              </a:tblGrid>
              <a:tr h="404751">
                <a:tc>
                  <a:txBody>
                    <a:bodyPr/>
                    <a:lstStyle/>
                    <a:p>
                      <a:r>
                        <a:rPr lang="en-ZA" sz="14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 213</a:t>
                      </a: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ZA" sz="1400" b="0" kern="0" dirty="0">
                          <a:solidFill>
                            <a:schemeClr val="tx1"/>
                          </a:solidFill>
                          <a:effectLst/>
                        </a:rPr>
                        <a:t>Valid Percentage</a:t>
                      </a:r>
                      <a:endParaRPr lang="en-ZA" sz="14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894575"/>
                  </a:ext>
                </a:extLst>
              </a:tr>
              <a:tr h="404751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kern="0" dirty="0">
                          <a:effectLst/>
                        </a:rPr>
                        <a:t>Gender</a:t>
                      </a:r>
                      <a:endParaRPr lang="en-ZA" sz="1400" kern="100" dirty="0">
                        <a:effectLst/>
                      </a:endParaRPr>
                    </a:p>
                    <a:p>
                      <a:endParaRPr lang="en-Z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Male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45.7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124754"/>
                  </a:ext>
                </a:extLst>
              </a:tr>
              <a:tr h="404751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Female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54.3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282957"/>
                  </a:ext>
                </a:extLst>
              </a:tr>
              <a:tr h="404751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kern="0" dirty="0">
                          <a:effectLst/>
                        </a:rPr>
                        <a:t>Age</a:t>
                      </a:r>
                      <a:endParaRPr lang="en-ZA" sz="1400" kern="100" dirty="0">
                        <a:effectLst/>
                      </a:endParaRPr>
                    </a:p>
                    <a:p>
                      <a:endParaRPr lang="en-Z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18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39.0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59693"/>
                  </a:ext>
                </a:extLst>
              </a:tr>
              <a:tr h="404751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>
                          <a:effectLst/>
                        </a:rPr>
                        <a:t>19</a:t>
                      </a:r>
                      <a:endParaRPr lang="en-Z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27.8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65747"/>
                  </a:ext>
                </a:extLst>
              </a:tr>
              <a:tr h="404751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20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33.2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228370"/>
                  </a:ext>
                </a:extLst>
              </a:tr>
              <a:tr h="404751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kern="0" dirty="0">
                          <a:effectLst/>
                        </a:rPr>
                        <a:t>Deviant Behaviours </a:t>
                      </a:r>
                      <a:endParaRPr lang="en-ZA" sz="1400" kern="100" dirty="0">
                        <a:effectLst/>
                      </a:endParaRPr>
                    </a:p>
                    <a:p>
                      <a:r>
                        <a:rPr lang="en-ZA" sz="1400" dirty="0"/>
                        <a:t>(DBV)</a:t>
                      </a:r>
                      <a:endParaRPr lang="en-ZA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Low (0-4)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100" dirty="0">
                          <a:effectLst/>
                        </a:rPr>
                        <a:t>38.5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42781"/>
                  </a:ext>
                </a:extLst>
              </a:tr>
              <a:tr h="809501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Moderate (5-9)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High (10-19)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100" dirty="0">
                          <a:effectLst/>
                        </a:rPr>
                        <a:t>32.8</a:t>
                      </a:r>
                    </a:p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100" dirty="0">
                          <a:effectLst/>
                        </a:rPr>
                        <a:t>28.6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176176"/>
                  </a:ext>
                </a:extLst>
              </a:tr>
              <a:tr h="404751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Youth psychopathic traits (YPIS)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Low (1.00-2.00)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100" dirty="0">
                          <a:effectLst/>
                        </a:rPr>
                        <a:t>24.7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964283"/>
                  </a:ext>
                </a:extLst>
              </a:tr>
              <a:tr h="404751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0" dirty="0">
                          <a:effectLst/>
                        </a:rPr>
                        <a:t>High (2.01-4.00)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ZA" sz="1400" kern="100" dirty="0">
                          <a:effectLst/>
                        </a:rPr>
                        <a:t>75.3</a:t>
                      </a: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766416"/>
                  </a:ext>
                </a:extLst>
              </a:tr>
              <a:tr h="307514"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en-Z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456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496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E8DE2B-61C1-46D5-BEB8-521321C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012C92A-B902-4B69-BDCF-CCA3021FC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2BDBC14-42A0-4182-BFBA-0751F6350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902DC474-5BCC-4188-ACDC-AD63E6B18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7B427019-8592-4032-931B-4F27104C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1D6E2CEA-A5BB-4CF7-B907-AE4DBF674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78D09D5A-29CC-4B32-9CE1-72E607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6DF3A3FC-950B-40B0-923D-0F0BC1A5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BCA0F2E1-CD3D-4521-9CCB-41A5CC6C5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9BA4F16A-21DC-462A-AD37-0A93C8B7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FB75EBDD-038D-4572-A372-114938295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ZA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F5DEDB-1776-614C-344F-28E1DAD6D0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70" r="1" b="14384"/>
          <a:stretch/>
        </p:blipFill>
        <p:spPr>
          <a:xfrm>
            <a:off x="568452" y="571499"/>
            <a:ext cx="11115548" cy="574625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19D43361-2667-084C-5E4A-119FC711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366" y="6377940"/>
            <a:ext cx="3805766" cy="711200"/>
          </a:xfrm>
        </p:spPr>
        <p:txBody>
          <a:bodyPr>
            <a:normAutofit/>
          </a:bodyPr>
          <a:lstStyle/>
          <a:p>
            <a:pPr>
              <a:lnSpc>
                <a:spcPct val="97000"/>
              </a:lnSpc>
              <a:spcAft>
                <a:spcPts val="800"/>
              </a:spcAft>
            </a:pPr>
            <a:r>
              <a:rPr lang="en-ZA" sz="900" kern="1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ZA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ZA" sz="1600" kern="1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(Colins, </a:t>
            </a:r>
            <a:r>
              <a:rPr lang="en-ZA" sz="1600" kern="1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Noom</a:t>
            </a:r>
            <a:r>
              <a:rPr lang="en-ZA" sz="1600" kern="1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ZA" sz="1600" kern="1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Vanderplasschen</a:t>
            </a:r>
            <a:r>
              <a:rPr lang="en-ZA" sz="1600" kern="1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2012)</a:t>
            </a:r>
            <a:br>
              <a:rPr lang="en-ZA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ZA" sz="900" dirty="0"/>
          </a:p>
        </p:txBody>
      </p:sp>
    </p:spTree>
    <p:extLst>
      <p:ext uri="{BB962C8B-B14F-4D97-AF65-F5344CB8AC3E}">
        <p14:creationId xmlns:p14="http://schemas.microsoft.com/office/powerpoint/2010/main" val="142552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128202"/>
            <a:ext cx="8596668" cy="1320800"/>
          </a:xfrm>
        </p:spPr>
        <p:txBody>
          <a:bodyPr/>
          <a:lstStyle/>
          <a:p>
            <a:r>
              <a:rPr lang="en-ZA" dirty="0">
                <a:solidFill>
                  <a:schemeClr val="accent2"/>
                </a:solidFill>
              </a:rPr>
              <a:t>PSYCHOMETRIC PROPERTIES OF YPIS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1A0486C-3F38-1D1A-1753-5F93C0E71D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151"/>
              </p:ext>
            </p:extLst>
          </p:nvPr>
        </p:nvGraphicFramePr>
        <p:xfrm>
          <a:off x="164036" y="783381"/>
          <a:ext cx="11452230" cy="5946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861020" imgH="4914186" progId="Word.Document.12">
                  <p:embed/>
                </p:oleObj>
              </mc:Choice>
              <mc:Fallback>
                <p:oleObj name="Document" r:id="rId3" imgW="8861020" imgH="4914186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1A0486C-3F38-1D1A-1753-5F93C0E71D0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036" y="783381"/>
                        <a:ext cx="11452230" cy="5946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99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2A0A3-E501-AFBB-B3A4-1F1E4740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5600"/>
            <a:ext cx="8596668" cy="1320800"/>
          </a:xfrm>
        </p:spPr>
        <p:txBody>
          <a:bodyPr/>
          <a:lstStyle/>
          <a:p>
            <a:r>
              <a:rPr lang="en-ZA" dirty="0">
                <a:solidFill>
                  <a:schemeClr val="accent2"/>
                </a:solidFill>
              </a:rPr>
              <a:t>RELATIONSHIP BETWEEN PSYCHOPATHIC TRAITS &amp; DEVIANCE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1C9EC-DB21-BC0C-5C5C-981F9D0EE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5800"/>
            <a:ext cx="8822266" cy="4546599"/>
          </a:xfrm>
        </p:spPr>
        <p:txBody>
          <a:bodyPr>
            <a:normAutofit/>
          </a:bodyPr>
          <a:lstStyle/>
          <a:p>
            <a:r>
              <a:rPr lang="en-ZA" dirty="0">
                <a:latin typeface="+mj-lt"/>
              </a:rPr>
              <a:t>Chi Square for association (DBV &amp; YPIS)</a:t>
            </a:r>
          </a:p>
          <a:p>
            <a:pPr lvl="1">
              <a:spcAft>
                <a:spcPts val="800"/>
              </a:spcAft>
            </a:pPr>
            <a:r>
              <a:rPr lang="en-ZA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Significant relationship </a:t>
            </a:r>
            <a:r>
              <a:rPr lang="en-ZA" dirty="0">
                <a:effectLst/>
                <a:latin typeface="+mj-lt"/>
                <a:ea typeface="Calibri" panose="020F0502020204030204" pitchFamily="34" charset="0"/>
              </a:rPr>
              <a:t>(X</a:t>
            </a:r>
            <a:r>
              <a:rPr lang="en-ZA" baseline="30000" dirty="0">
                <a:effectLst/>
                <a:latin typeface="+mj-lt"/>
                <a:ea typeface="Calibri" panose="020F0502020204030204" pitchFamily="34" charset="0"/>
              </a:rPr>
              <a:t>2 </a:t>
            </a:r>
            <a:r>
              <a:rPr lang="en-ZA" dirty="0">
                <a:effectLst/>
                <a:latin typeface="+mj-lt"/>
                <a:ea typeface="Calibri" panose="020F0502020204030204" pitchFamily="34" charset="0"/>
              </a:rPr>
              <a:t>(2, N=176) =</a:t>
            </a:r>
            <a:r>
              <a:rPr lang="en-ZA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38.37</a:t>
            </a:r>
            <a:r>
              <a:rPr lang="en-ZA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a</a:t>
            </a:r>
            <a:r>
              <a:rPr lang="en-ZA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, p&lt;0.001)</a:t>
            </a:r>
            <a:r>
              <a:rPr lang="en-ZA" u="sng" dirty="0">
                <a:solidFill>
                  <a:srgbClr val="00808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endParaRPr lang="en-ZA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lvl="1">
              <a:spcAft>
                <a:spcPts val="800"/>
              </a:spcAft>
            </a:pPr>
            <a:r>
              <a:rPr lang="en-ZA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Moderate, positive association (Cramer’s V (0.467, N=176)</a:t>
            </a:r>
          </a:p>
          <a:p>
            <a:pPr lvl="1">
              <a:spcAft>
                <a:spcPts val="800"/>
              </a:spcAft>
            </a:pPr>
            <a:r>
              <a:rPr lang="en-ZA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74% of participants who scored above 2.00 on YPI-S also performed more than 5 deviant behaviours</a:t>
            </a:r>
          </a:p>
          <a:p>
            <a:pPr>
              <a:spcAft>
                <a:spcPts val="800"/>
              </a:spcAft>
            </a:pPr>
            <a:r>
              <a:rPr lang="en-ZA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Linear regression </a:t>
            </a:r>
          </a:p>
          <a:p>
            <a:pPr lvl="1">
              <a:spcAft>
                <a:spcPts val="800"/>
              </a:spcAft>
            </a:pPr>
            <a:r>
              <a:rPr lang="en-ZA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Statistically significant </a:t>
            </a:r>
            <a:r>
              <a:rPr lang="en-ZA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ZA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ZA" kern="1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ZA" kern="1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= 0.237, F(1, 174) = 54.098, p = &lt;0.001)</a:t>
            </a:r>
            <a:endParaRPr lang="en-ZA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800"/>
              </a:spcAft>
            </a:pPr>
            <a:r>
              <a:rPr lang="en-ZA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Durbin-Watson value =1.800 </a:t>
            </a:r>
          </a:p>
          <a:p>
            <a:pPr lvl="1">
              <a:spcAft>
                <a:spcPts val="800"/>
              </a:spcAft>
            </a:pPr>
            <a:r>
              <a:rPr lang="en-ZA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ZA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djusted R square=0.233</a:t>
            </a:r>
          </a:p>
          <a:p>
            <a:pPr>
              <a:spcAft>
                <a:spcPts val="800"/>
              </a:spcAft>
            </a:pPr>
            <a:endParaRPr lang="en-Z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732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27">
      <a:dk1>
        <a:sysClr val="windowText" lastClr="000000"/>
      </a:dk1>
      <a:lt1>
        <a:sysClr val="window" lastClr="FFFFFF"/>
      </a:lt1>
      <a:dk2>
        <a:srgbClr val="A0BAAC"/>
      </a:dk2>
      <a:lt2>
        <a:srgbClr val="E3DED1"/>
      </a:lt2>
      <a:accent1>
        <a:srgbClr val="C6D5CD"/>
      </a:accent1>
      <a:accent2>
        <a:srgbClr val="318C98"/>
      </a:accent2>
      <a:accent3>
        <a:srgbClr val="B8FEEE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11870</TotalTime>
  <Words>1004</Words>
  <Application>Microsoft Office PowerPoint</Application>
  <PresentationFormat>Widescreen</PresentationFormat>
  <Paragraphs>110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Document</vt:lpstr>
      <vt:lpstr>PSYCHOPATHIC TRAITS &amp; DEVIANCE AMOUNG SOUTH AFRICAN YOUTH </vt:lpstr>
      <vt:lpstr>AIM</vt:lpstr>
      <vt:lpstr>PSYCHOPATHY AS A UNIFIED THEORY OF CRIME </vt:lpstr>
      <vt:lpstr>YOUTH PSYCHOPATHIC TRAITS INVENTORY</vt:lpstr>
      <vt:lpstr>DEVIANT BEHAVIOUR VARIETY SCALE </vt:lpstr>
      <vt:lpstr>SOCIODEMOGRAPIC &amp; SCALE RESULTS</vt:lpstr>
      <vt:lpstr>  (Colins, Noom, Vanderplasschen, 2012) </vt:lpstr>
      <vt:lpstr>PSYCHOMETRIC PROPERTIES OF YPIS</vt:lpstr>
      <vt:lpstr>RELATIONSHIP BETWEEN PSYCHOPATHIC TRAITS &amp; DEVIANCE</vt:lpstr>
      <vt:lpstr>CONCLUSIONS &amp; RECOMMENDATIONS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PSYCHOPATHIC TRAITS &amp; DEVIANCE AMOUNG SOUTH AFRICAN YOUTH</dc:title>
  <dc:creator>Emma Campbell</dc:creator>
  <cp:lastModifiedBy>Emma Campbell</cp:lastModifiedBy>
  <cp:revision>3</cp:revision>
  <dcterms:created xsi:type="dcterms:W3CDTF">2023-09-10T08:01:51Z</dcterms:created>
  <dcterms:modified xsi:type="dcterms:W3CDTF">2023-09-25T11:29:46Z</dcterms:modified>
</cp:coreProperties>
</file>