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471" r:id="rId2"/>
    <p:sldId id="687" r:id="rId3"/>
    <p:sldId id="684" r:id="rId4"/>
    <p:sldId id="683" r:id="rId5"/>
    <p:sldId id="704" r:id="rId6"/>
    <p:sldId id="685" r:id="rId7"/>
    <p:sldId id="700" r:id="rId8"/>
    <p:sldId id="699" r:id="rId9"/>
    <p:sldId id="708" r:id="rId10"/>
    <p:sldId id="697" r:id="rId11"/>
    <p:sldId id="696" r:id="rId12"/>
    <p:sldId id="702"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E MILNE"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644"/>
    <a:srgbClr val="FFD21E"/>
    <a:srgbClr val="FFFF66"/>
    <a:srgbClr val="FFCC6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2015" autoAdjust="0"/>
  </p:normalViewPr>
  <p:slideViewPr>
    <p:cSldViewPr>
      <p:cViewPr>
        <p:scale>
          <a:sx n="70" d="100"/>
          <a:sy n="70" d="100"/>
        </p:scale>
        <p:origin x="1252" y="-404"/>
      </p:cViewPr>
      <p:guideLst>
        <p:guide orient="horz" pos="2160"/>
        <p:guide pos="2880"/>
      </p:guideLst>
    </p:cSldViewPr>
  </p:slideViewPr>
  <p:outlineViewPr>
    <p:cViewPr>
      <p:scale>
        <a:sx n="33" d="100"/>
        <a:sy n="33" d="100"/>
      </p:scale>
      <p:origin x="0" y="-387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7928"/>
          </a:xfrm>
          <a:prstGeom prst="rect">
            <a:avLst/>
          </a:prstGeom>
        </p:spPr>
        <p:txBody>
          <a:bodyPr vert="horz" lIns="91428" tIns="45714" rIns="91428" bIns="45714" rtlCol="0"/>
          <a:lstStyle>
            <a:lvl1pPr algn="l">
              <a:defRPr sz="1200"/>
            </a:lvl1pPr>
          </a:lstStyle>
          <a:p>
            <a:endParaRPr lang="en-ZA" dirty="0"/>
          </a:p>
        </p:txBody>
      </p:sp>
      <p:sp>
        <p:nvSpPr>
          <p:cNvPr id="3" name="Date Placeholder 2"/>
          <p:cNvSpPr>
            <a:spLocks noGrp="1"/>
          </p:cNvSpPr>
          <p:nvPr>
            <p:ph type="dt" sz="quarter" idx="1"/>
          </p:nvPr>
        </p:nvSpPr>
        <p:spPr>
          <a:xfrm>
            <a:off x="3849688" y="1"/>
            <a:ext cx="2946400" cy="497928"/>
          </a:xfrm>
          <a:prstGeom prst="rect">
            <a:avLst/>
          </a:prstGeom>
        </p:spPr>
        <p:txBody>
          <a:bodyPr vert="horz" lIns="91428" tIns="45714" rIns="91428" bIns="45714" rtlCol="0"/>
          <a:lstStyle>
            <a:lvl1pPr algn="r">
              <a:defRPr sz="1200"/>
            </a:lvl1pPr>
          </a:lstStyle>
          <a:p>
            <a:fld id="{F7D42896-8E1F-4592-B5A5-18C5C72FB23A}" type="datetimeFigureOut">
              <a:rPr lang="en-ZA" smtClean="0"/>
              <a:t>2023/09/26</a:t>
            </a:fld>
            <a:endParaRPr lang="en-ZA" dirty="0"/>
          </a:p>
        </p:txBody>
      </p:sp>
      <p:sp>
        <p:nvSpPr>
          <p:cNvPr id="4" name="Footer Placeholder 3"/>
          <p:cNvSpPr>
            <a:spLocks noGrp="1"/>
          </p:cNvSpPr>
          <p:nvPr>
            <p:ph type="ftr" sz="quarter" idx="2"/>
          </p:nvPr>
        </p:nvSpPr>
        <p:spPr>
          <a:xfrm>
            <a:off x="0" y="9428711"/>
            <a:ext cx="2946400" cy="497928"/>
          </a:xfrm>
          <a:prstGeom prst="rect">
            <a:avLst/>
          </a:prstGeom>
        </p:spPr>
        <p:txBody>
          <a:bodyPr vert="horz" lIns="91428" tIns="45714" rIns="91428" bIns="45714"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8711"/>
            <a:ext cx="2946400" cy="497928"/>
          </a:xfrm>
          <a:prstGeom prst="rect">
            <a:avLst/>
          </a:prstGeom>
        </p:spPr>
        <p:txBody>
          <a:bodyPr vert="horz" lIns="91428" tIns="45714" rIns="91428" bIns="45714" rtlCol="0" anchor="b"/>
          <a:lstStyle>
            <a:lvl1pPr algn="r">
              <a:defRPr sz="1200"/>
            </a:lvl1pPr>
          </a:lstStyle>
          <a:p>
            <a:fld id="{A500E8E3-D37B-4AA5-9D84-59ED5DB46622}" type="slidenum">
              <a:rPr lang="en-ZA" smtClean="0"/>
              <a:t>‹#›</a:t>
            </a:fld>
            <a:endParaRPr lang="en-ZA" dirty="0"/>
          </a:p>
        </p:txBody>
      </p:sp>
    </p:spTree>
    <p:extLst>
      <p:ext uri="{BB962C8B-B14F-4D97-AF65-F5344CB8AC3E}">
        <p14:creationId xmlns:p14="http://schemas.microsoft.com/office/powerpoint/2010/main" val="1772453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28" tIns="45714" rIns="91428" bIns="4571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1"/>
            <a:ext cx="2946400" cy="496888"/>
          </a:xfrm>
          <a:prstGeom prst="rect">
            <a:avLst/>
          </a:prstGeom>
        </p:spPr>
        <p:txBody>
          <a:bodyPr vert="horz" lIns="91428" tIns="45714" rIns="91428" bIns="45714" rtlCol="0"/>
          <a:lstStyle>
            <a:lvl1pPr algn="r" fontAlgn="auto">
              <a:spcBef>
                <a:spcPts val="0"/>
              </a:spcBef>
              <a:spcAft>
                <a:spcPts val="0"/>
              </a:spcAft>
              <a:defRPr sz="1200">
                <a:latin typeface="+mn-lt"/>
              </a:defRPr>
            </a:lvl1pPr>
          </a:lstStyle>
          <a:p>
            <a:pPr>
              <a:defRPr/>
            </a:pPr>
            <a:fld id="{2F99D547-1A9C-4812-81A1-DCCB702D1569}" type="datetimeFigureOut">
              <a:rPr lang="en-US"/>
              <a:pPr>
                <a:defRPr/>
              </a:pPr>
              <a:t>9/26/2023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8" tIns="45714" rIns="91428" bIns="45714" rtlCol="0" anchor="ctr"/>
          <a:lstStyle/>
          <a:p>
            <a:pPr lvl="0"/>
            <a:endParaRPr lang="en-US" noProof="0" dirty="0"/>
          </a:p>
        </p:txBody>
      </p:sp>
      <p:sp>
        <p:nvSpPr>
          <p:cNvPr id="5" name="Notes Placeholder 4"/>
          <p:cNvSpPr>
            <a:spLocks noGrp="1"/>
          </p:cNvSpPr>
          <p:nvPr>
            <p:ph type="body" sz="quarter" idx="3"/>
          </p:nvPr>
        </p:nvSpPr>
        <p:spPr>
          <a:xfrm>
            <a:off x="679452" y="4714878"/>
            <a:ext cx="5438775" cy="4467225"/>
          </a:xfrm>
          <a:prstGeom prst="rect">
            <a:avLst/>
          </a:prstGeom>
        </p:spPr>
        <p:txBody>
          <a:bodyPr vert="horz" lIns="91428" tIns="45714" rIns="91428"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4"/>
            <a:ext cx="2946400" cy="496887"/>
          </a:xfrm>
          <a:prstGeom prst="rect">
            <a:avLst/>
          </a:prstGeom>
        </p:spPr>
        <p:txBody>
          <a:bodyPr vert="horz" lIns="91428" tIns="45714" rIns="91428" bIns="4571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wrap="square" lIns="91428" tIns="45714" rIns="91428" bIns="45714" numCol="1" anchor="b" anchorCtr="0" compatLnSpc="1">
            <a:prstTxWarp prst="textNoShape">
              <a:avLst/>
            </a:prstTxWarp>
          </a:bodyPr>
          <a:lstStyle>
            <a:lvl1pPr algn="r">
              <a:defRPr sz="1200">
                <a:latin typeface="Calibri" panose="020F0502020204030204" pitchFamily="34" charset="0"/>
              </a:defRPr>
            </a:lvl1pPr>
          </a:lstStyle>
          <a:p>
            <a:fld id="{FBE2F452-BBC8-48A0-81EB-29E797DD877A}" type="slidenum">
              <a:rPr lang="en-US" altLang="en-US"/>
              <a:pPr/>
              <a:t>‹#›</a:t>
            </a:fld>
            <a:endParaRPr lang="en-US" altLang="en-US" dirty="0"/>
          </a:p>
        </p:txBody>
      </p:sp>
    </p:spTree>
    <p:extLst>
      <p:ext uri="{BB962C8B-B14F-4D97-AF65-F5344CB8AC3E}">
        <p14:creationId xmlns:p14="http://schemas.microsoft.com/office/powerpoint/2010/main" val="40674033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AE1CC4D-6B80-824F-95B3-C7042065D9B6}" type="datetime1">
              <a:rPr lang="en-ZA" smtClean="0">
                <a:solidFill>
                  <a:prstClr val="black">
                    <a:tint val="75000"/>
                  </a:prstClr>
                </a:solidFill>
              </a:rPr>
              <a:t>2023/09/26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F3A2FD1-091E-4E14-B5E1-3309D4850A6F}" type="slidenum">
              <a:rPr lang="en-US" altLang="en-US"/>
              <a:pPr/>
              <a:t>‹#›</a:t>
            </a:fld>
            <a:endParaRPr lang="en-US" altLang="en-US" dirty="0"/>
          </a:p>
        </p:txBody>
      </p:sp>
    </p:spTree>
    <p:extLst>
      <p:ext uri="{BB962C8B-B14F-4D97-AF65-F5344CB8AC3E}">
        <p14:creationId xmlns:p14="http://schemas.microsoft.com/office/powerpoint/2010/main" val="30197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5F6902-2018-4A43-A197-E66B77FC800F}" type="datetime1">
              <a:rPr lang="en-ZA" smtClean="0">
                <a:solidFill>
                  <a:prstClr val="black">
                    <a:tint val="75000"/>
                  </a:prstClr>
                </a:solidFill>
              </a:rPr>
              <a:t>2023/09/26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9C980E-3AC1-4DFD-ABD0-F24C9196324D}" type="slidenum">
              <a:rPr lang="en-US" altLang="en-US"/>
              <a:pPr/>
              <a:t>‹#›</a:t>
            </a:fld>
            <a:endParaRPr lang="en-US" altLang="en-US" dirty="0"/>
          </a:p>
        </p:txBody>
      </p:sp>
    </p:spTree>
    <p:extLst>
      <p:ext uri="{BB962C8B-B14F-4D97-AF65-F5344CB8AC3E}">
        <p14:creationId xmlns:p14="http://schemas.microsoft.com/office/powerpoint/2010/main" val="24008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50AAFC-9222-5F47-83D3-233A5731C885}" type="datetime1">
              <a:rPr lang="en-ZA" smtClean="0">
                <a:solidFill>
                  <a:prstClr val="black">
                    <a:tint val="75000"/>
                  </a:prstClr>
                </a:solidFill>
              </a:rPr>
              <a:t>2023/09/26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B76249-C742-443A-9BEC-97296B7C0194}" type="slidenum">
              <a:rPr lang="en-US" altLang="en-US"/>
              <a:pPr/>
              <a:t>‹#›</a:t>
            </a:fld>
            <a:endParaRPr lang="en-US" altLang="en-US" dirty="0"/>
          </a:p>
        </p:txBody>
      </p:sp>
    </p:spTree>
    <p:extLst>
      <p:ext uri="{BB962C8B-B14F-4D97-AF65-F5344CB8AC3E}">
        <p14:creationId xmlns:p14="http://schemas.microsoft.com/office/powerpoint/2010/main" val="16275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D75F08-4359-F24D-B75E-52A5BEC68428}" type="datetime1">
              <a:rPr lang="en-ZA" smtClean="0">
                <a:solidFill>
                  <a:prstClr val="black">
                    <a:tint val="75000"/>
                  </a:prstClr>
                </a:solidFill>
              </a:rPr>
              <a:t>2023/09/26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312F24-582A-4117-A0B2-A1DD2489FD11}" type="slidenum">
              <a:rPr lang="en-US" altLang="en-US"/>
              <a:pPr/>
              <a:t>‹#›</a:t>
            </a:fld>
            <a:endParaRPr lang="en-US" altLang="en-US" dirty="0"/>
          </a:p>
        </p:txBody>
      </p:sp>
    </p:spTree>
    <p:extLst>
      <p:ext uri="{BB962C8B-B14F-4D97-AF65-F5344CB8AC3E}">
        <p14:creationId xmlns:p14="http://schemas.microsoft.com/office/powerpoint/2010/main" val="26678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38DFB60-A28B-FA49-9890-02611BDD1250}" type="datetime1">
              <a:rPr lang="en-ZA" smtClean="0">
                <a:solidFill>
                  <a:prstClr val="black">
                    <a:tint val="75000"/>
                  </a:prstClr>
                </a:solidFill>
              </a:rPr>
              <a:t>2023/09/26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BF3DF0-8F4F-4A0C-B1E1-3C80CEE4DE50}" type="slidenum">
              <a:rPr lang="en-US" altLang="en-US"/>
              <a:pPr/>
              <a:t>‹#›</a:t>
            </a:fld>
            <a:endParaRPr lang="en-US" altLang="en-US" dirty="0"/>
          </a:p>
        </p:txBody>
      </p:sp>
    </p:spTree>
    <p:extLst>
      <p:ext uri="{BB962C8B-B14F-4D97-AF65-F5344CB8AC3E}">
        <p14:creationId xmlns:p14="http://schemas.microsoft.com/office/powerpoint/2010/main" val="324274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077D25-B234-DB47-8433-1FA2361B3338}" type="datetime1">
              <a:rPr lang="en-ZA" smtClean="0">
                <a:solidFill>
                  <a:prstClr val="black">
                    <a:tint val="75000"/>
                  </a:prstClr>
                </a:solidFill>
              </a:rPr>
              <a:t>2023/09/26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757167-10C8-42C7-B29A-1F1A091DEDC4}" type="slidenum">
              <a:rPr lang="en-US" altLang="en-US"/>
              <a:pPr/>
              <a:t>‹#›</a:t>
            </a:fld>
            <a:endParaRPr lang="en-US" altLang="en-US" dirty="0"/>
          </a:p>
        </p:txBody>
      </p:sp>
    </p:spTree>
    <p:extLst>
      <p:ext uri="{BB962C8B-B14F-4D97-AF65-F5344CB8AC3E}">
        <p14:creationId xmlns:p14="http://schemas.microsoft.com/office/powerpoint/2010/main" val="103259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FCB6082-06BD-AB4C-ADD6-3421277132D8}" type="datetime1">
              <a:rPr lang="en-ZA" smtClean="0">
                <a:solidFill>
                  <a:prstClr val="black">
                    <a:tint val="75000"/>
                  </a:prstClr>
                </a:solidFill>
              </a:rPr>
              <a:t>2023/09/26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30BF22A-558E-49CD-8C91-D895D543537F}" type="slidenum">
              <a:rPr lang="en-US" altLang="en-US"/>
              <a:pPr/>
              <a:t>‹#›</a:t>
            </a:fld>
            <a:endParaRPr lang="en-US" altLang="en-US" dirty="0"/>
          </a:p>
        </p:txBody>
      </p:sp>
    </p:spTree>
    <p:extLst>
      <p:ext uri="{BB962C8B-B14F-4D97-AF65-F5344CB8AC3E}">
        <p14:creationId xmlns:p14="http://schemas.microsoft.com/office/powerpoint/2010/main" val="119778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9F77BC-9A31-FA42-B460-684745034B14}" type="datetime1">
              <a:rPr lang="en-ZA" smtClean="0">
                <a:solidFill>
                  <a:prstClr val="black">
                    <a:tint val="75000"/>
                  </a:prstClr>
                </a:solidFill>
              </a:rPr>
              <a:t>2023/09/26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C070C76-ABB2-4FD9-BD01-E906E11C999E}" type="slidenum">
              <a:rPr lang="en-US" altLang="en-US"/>
              <a:pPr/>
              <a:t>‹#›</a:t>
            </a:fld>
            <a:endParaRPr lang="en-US" altLang="en-US" dirty="0"/>
          </a:p>
        </p:txBody>
      </p:sp>
    </p:spTree>
    <p:extLst>
      <p:ext uri="{BB962C8B-B14F-4D97-AF65-F5344CB8AC3E}">
        <p14:creationId xmlns:p14="http://schemas.microsoft.com/office/powerpoint/2010/main" val="374049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443F39-493D-254D-911F-0BEF0C9BCEC8}" type="datetime1">
              <a:rPr lang="en-ZA" smtClean="0">
                <a:solidFill>
                  <a:prstClr val="black">
                    <a:tint val="75000"/>
                  </a:prstClr>
                </a:solidFill>
              </a:rPr>
              <a:t>2023/09/26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12A617F-46FE-4A8A-8649-A4E46A8175BC}" type="slidenum">
              <a:rPr lang="en-US" altLang="en-US"/>
              <a:pPr/>
              <a:t>‹#›</a:t>
            </a:fld>
            <a:endParaRPr lang="en-US" altLang="en-US" dirty="0"/>
          </a:p>
        </p:txBody>
      </p:sp>
    </p:spTree>
    <p:extLst>
      <p:ext uri="{BB962C8B-B14F-4D97-AF65-F5344CB8AC3E}">
        <p14:creationId xmlns:p14="http://schemas.microsoft.com/office/powerpoint/2010/main" val="62549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909430-34CF-3844-89BE-8856531CE00F}" type="datetime1">
              <a:rPr lang="en-ZA" smtClean="0">
                <a:solidFill>
                  <a:prstClr val="black">
                    <a:tint val="75000"/>
                  </a:prstClr>
                </a:solidFill>
              </a:rPr>
              <a:t>2023/09/26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6A8617-99DB-44A4-9BFF-66DE9E62441A}" type="slidenum">
              <a:rPr lang="en-US" altLang="en-US"/>
              <a:pPr/>
              <a:t>‹#›</a:t>
            </a:fld>
            <a:endParaRPr lang="en-US" altLang="en-US" dirty="0"/>
          </a:p>
        </p:txBody>
      </p:sp>
    </p:spTree>
    <p:extLst>
      <p:ext uri="{BB962C8B-B14F-4D97-AF65-F5344CB8AC3E}">
        <p14:creationId xmlns:p14="http://schemas.microsoft.com/office/powerpoint/2010/main" val="1052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5A631F-DC78-9541-BC17-B6C98AEFE055}" type="datetime1">
              <a:rPr lang="en-ZA" smtClean="0">
                <a:solidFill>
                  <a:prstClr val="black">
                    <a:tint val="75000"/>
                  </a:prstClr>
                </a:solidFill>
              </a:rPr>
              <a:t>2023/09/26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val="252079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B701AD-C1C5-DC49-8F34-007252B5D40B}" type="datetime1">
              <a:rPr lang="en-ZA" smtClean="0">
                <a:solidFill>
                  <a:prstClr val="black">
                    <a:tint val="75000"/>
                  </a:prstClr>
                </a:solidFill>
              </a:rPr>
              <a:t>2023/09/26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CCA43C-E545-4331-BDCE-A95AACE0403A}" type="slidenum">
              <a:rPr lang="en-US" altLang="en-US"/>
              <a:pPr/>
              <a:t>‹#›</a:t>
            </a:fld>
            <a:endParaRPr lang="en-US" altLang="en-US" dirty="0"/>
          </a:p>
        </p:txBody>
      </p:sp>
    </p:spTree>
    <p:extLst>
      <p:ext uri="{BB962C8B-B14F-4D97-AF65-F5344CB8AC3E}">
        <p14:creationId xmlns:p14="http://schemas.microsoft.com/office/powerpoint/2010/main" val="3817342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p.wpi.edu/capetown/projects/p2015/servic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TP Powerpoint Templat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7" name="Slide Number Placeholder 6"/>
          <p:cNvSpPr>
            <a:spLocks noGrp="1"/>
          </p:cNvSpPr>
          <p:nvPr>
            <p:ph type="sldNum" sz="quarter" idx="12"/>
          </p:nvPr>
        </p:nvSpPr>
        <p:spPr/>
        <p:txBody>
          <a:bodyPr/>
          <a:lstStyle/>
          <a:p>
            <a:fld id="{2DDF82E0-F617-466A-8989-E6F91EEE8384}" type="slidenum">
              <a:rPr lang="en-US" altLang="en-US" smtClean="0"/>
              <a:pPr/>
              <a:t>1</a:t>
            </a:fld>
            <a:endParaRPr lang="en-US" altLang="en-US" dirty="0"/>
          </a:p>
        </p:txBody>
      </p:sp>
      <p:sp>
        <p:nvSpPr>
          <p:cNvPr id="2" name="Rectangle 10"/>
          <p:cNvSpPr>
            <a:spLocks noChangeArrowheads="1"/>
          </p:cNvSpPr>
          <p:nvPr/>
        </p:nvSpPr>
        <p:spPr bwMode="auto">
          <a:xfrm>
            <a:off x="1043608" y="1772816"/>
            <a:ext cx="72009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b="1" dirty="0">
              <a:solidFill>
                <a:prstClr val="black"/>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a:p>
            <a:pPr algn="ctr" eaLnBrk="1" hangingPunct="1"/>
            <a:endParaRPr lang="en-ZA" altLang="en-US" sz="2400" b="1" dirty="0">
              <a:solidFill>
                <a:prstClr val="white"/>
              </a:solidFill>
              <a:latin typeface="Arial Black" panose="020B0A04020102020204" pitchFamily="34" charset="0"/>
            </a:endParaRPr>
          </a:p>
        </p:txBody>
      </p:sp>
      <p:sp>
        <p:nvSpPr>
          <p:cNvPr id="5" name="Rectangle 4"/>
          <p:cNvSpPr/>
          <p:nvPr/>
        </p:nvSpPr>
        <p:spPr>
          <a:xfrm>
            <a:off x="395536" y="2828836"/>
            <a:ext cx="8496944" cy="461665"/>
          </a:xfrm>
          <a:prstGeom prst="rect">
            <a:avLst/>
          </a:prstGeom>
          <a:noFill/>
        </p:spPr>
        <p:txBody>
          <a:bodyPr wrap="square">
            <a:spAutoFit/>
          </a:bodyPr>
          <a:lstStyle/>
          <a:p>
            <a:pPr lvl="0" algn="ctr"/>
            <a:endParaRPr lang="en-US" altLang="en-US" sz="2400" b="1" dirty="0">
              <a:latin typeface="+mj-lt"/>
            </a:endParaRPr>
          </a:p>
        </p:txBody>
      </p:sp>
      <p:sp>
        <p:nvSpPr>
          <p:cNvPr id="6" name="Rectangle 5"/>
          <p:cNvSpPr/>
          <p:nvPr/>
        </p:nvSpPr>
        <p:spPr>
          <a:xfrm>
            <a:off x="107504" y="2397949"/>
            <a:ext cx="8928992" cy="584775"/>
          </a:xfrm>
          <a:prstGeom prst="rect">
            <a:avLst/>
          </a:prstGeom>
        </p:spPr>
        <p:txBody>
          <a:bodyPr wrap="square">
            <a:spAutoFit/>
          </a:bodyPr>
          <a:lstStyle/>
          <a:p>
            <a:pPr lvl="0" algn="ctr" fontAlgn="auto">
              <a:spcBef>
                <a:spcPct val="20000"/>
              </a:spcBef>
              <a:spcAft>
                <a:spcPts val="0"/>
              </a:spcAft>
              <a:defRPr/>
            </a:pPr>
            <a:endParaRPr lang="en-US" sz="3200" b="1" dirty="0">
              <a:solidFill>
                <a:srgbClr val="FFFF66"/>
              </a:solidFill>
              <a:effectLst>
                <a:outerShdw blurRad="38100" dist="38100" dir="2700000" algn="tl">
                  <a:srgbClr val="000000"/>
                </a:outerShdw>
              </a:effectLst>
              <a:cs typeface="Arial" pitchFamily="34" charset="0"/>
            </a:endParaRPr>
          </a:p>
        </p:txBody>
      </p:sp>
      <p:pic>
        <p:nvPicPr>
          <p:cNvPr id="13" name="Picture 12" descr="ND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620688"/>
            <a:ext cx="869208" cy="800457"/>
          </a:xfrm>
          <a:prstGeom prst="rect">
            <a:avLst/>
          </a:prstGeom>
        </p:spPr>
      </p:pic>
      <p:sp>
        <p:nvSpPr>
          <p:cNvPr id="15" name="TextBox 14"/>
          <p:cNvSpPr txBox="1"/>
          <p:nvPr/>
        </p:nvSpPr>
        <p:spPr>
          <a:xfrm>
            <a:off x="2339752" y="6176337"/>
            <a:ext cx="4464496" cy="276999"/>
          </a:xfrm>
          <a:prstGeom prst="rect">
            <a:avLst/>
          </a:prstGeom>
          <a:noFill/>
        </p:spPr>
        <p:txBody>
          <a:bodyPr wrap="square" rtlCol="0">
            <a:spAutoFit/>
          </a:bodyPr>
          <a:lstStyle/>
          <a:p>
            <a:pPr algn="ctr"/>
            <a:r>
              <a:rPr lang="en-US" sz="1200" dirty="0">
                <a:solidFill>
                  <a:schemeClr val="bg1"/>
                </a:solidFill>
              </a:rPr>
              <a:t>GROWING KWAZULU-NATAL TOGETHER</a:t>
            </a:r>
          </a:p>
        </p:txBody>
      </p:sp>
      <p:pic>
        <p:nvPicPr>
          <p:cNvPr id="3" name="Picture 2" descr="Social Development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48680"/>
            <a:ext cx="2858804" cy="720080"/>
          </a:xfrm>
          <a:prstGeom prst="rect">
            <a:avLst/>
          </a:prstGeom>
        </p:spPr>
      </p:pic>
      <p:sp>
        <p:nvSpPr>
          <p:cNvPr id="4" name="Rectangle 3"/>
          <p:cNvSpPr/>
          <p:nvPr/>
        </p:nvSpPr>
        <p:spPr>
          <a:xfrm>
            <a:off x="1403648" y="2178670"/>
            <a:ext cx="6601252" cy="3970318"/>
          </a:xfrm>
          <a:prstGeom prst="rect">
            <a:avLst/>
          </a:prstGeom>
        </p:spPr>
        <p:txBody>
          <a:bodyPr wrap="square">
            <a:spAutoFit/>
          </a:bodyPr>
          <a:lstStyle/>
          <a:p>
            <a:pPr algn="ctr"/>
            <a:r>
              <a:rPr lang="en-ZA" sz="3600" b="1" dirty="0">
                <a:latin typeface="Arial Rounded MT Bold" panose="020F0704030504030204" pitchFamily="34" charset="0"/>
              </a:rPr>
              <a:t>A Multi-Sectoral Approach in the provision of services to homeless people in Durban, South Africa </a:t>
            </a:r>
            <a:br>
              <a:rPr lang="en-ZA" sz="3600" b="1" dirty="0">
                <a:latin typeface="Arial Rounded MT Bold" panose="020F0704030504030204" pitchFamily="34" charset="0"/>
              </a:rPr>
            </a:br>
            <a:r>
              <a:rPr lang="en-ZA" sz="3600" b="1" dirty="0">
                <a:latin typeface="Arial Rounded MT Bold" panose="020F0704030504030204" pitchFamily="34" charset="0"/>
              </a:rPr>
              <a:t/>
            </a:r>
            <a:br>
              <a:rPr lang="en-ZA" sz="3600" b="1" dirty="0">
                <a:latin typeface="Arial Rounded MT Bold" panose="020F0704030504030204" pitchFamily="34" charset="0"/>
              </a:rPr>
            </a:br>
            <a:r>
              <a:rPr lang="en-ZA" sz="3600" b="1" dirty="0">
                <a:solidFill>
                  <a:srgbClr val="7030A0"/>
                </a:solidFill>
                <a:latin typeface="Arial Rounded MT Bold" panose="020F0704030504030204" pitchFamily="34" charset="0"/>
              </a:rPr>
              <a:t>by Vanessa Singh</a:t>
            </a:r>
            <a:br>
              <a:rPr lang="en-ZA" sz="3600" b="1" dirty="0">
                <a:solidFill>
                  <a:srgbClr val="7030A0"/>
                </a:solidFill>
                <a:latin typeface="Arial Rounded MT Bold" panose="020F0704030504030204" pitchFamily="34" charset="0"/>
              </a:rPr>
            </a:br>
            <a:endParaRPr lang="en-ZA" sz="3600" b="1"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2188969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712632621"/>
              </p:ext>
            </p:extLst>
          </p:nvPr>
        </p:nvGraphicFramePr>
        <p:xfrm>
          <a:off x="384464" y="1678019"/>
          <a:ext cx="8290554" cy="4823460"/>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4271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US" sz="1800" b="1" kern="1200" baseline="0" dirty="0" smtClean="0">
                        <a:solidFill>
                          <a:schemeClr val="tx1"/>
                        </a:solidFill>
                        <a:effectLst/>
                        <a:latin typeface="Arial" panose="020B0604020202020204" pitchFamily="34" charset="0"/>
                        <a:ea typeface="+mn-ea"/>
                        <a:cs typeface="Arial" panose="020B0604020202020204" pitchFamily="34" charset="0"/>
                      </a:endParaRPr>
                    </a:p>
                    <a:p>
                      <a:pPr marL="342900" lvl="0" indent="-342900" algn="just">
                        <a:buFont typeface="Wingdings" panose="05000000000000000000" pitchFamily="2" charset="2"/>
                        <a:buChar char="§"/>
                      </a:pPr>
                      <a:r>
                        <a:rPr lang="en-US" sz="2000" b="0" kern="1200" dirty="0" smtClean="0">
                          <a:solidFill>
                            <a:schemeClr val="tx1"/>
                          </a:solidFill>
                          <a:effectLst/>
                          <a:latin typeface="Arial" panose="020B0604020202020204" pitchFamily="34" charset="0"/>
                          <a:ea typeface="+mn-ea"/>
                          <a:cs typeface="Arial" panose="020B0604020202020204" pitchFamily="34" charset="0"/>
                        </a:rPr>
                        <a:t>Strengthen</a:t>
                      </a:r>
                      <a:r>
                        <a:rPr lang="en-US" sz="20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2000" b="0" kern="1200" dirty="0" smtClean="0">
                          <a:solidFill>
                            <a:schemeClr val="tx1"/>
                          </a:solidFill>
                          <a:effectLst/>
                          <a:latin typeface="Arial" panose="020B0604020202020204" pitchFamily="34" charset="0"/>
                          <a:ea typeface="+mn-ea"/>
                          <a:cs typeface="Arial" panose="020B0604020202020204" pitchFamily="34" charset="0"/>
                        </a:rPr>
                        <a:t>the </a:t>
                      </a:r>
                      <a:r>
                        <a:rPr lang="en-US" sz="2000" b="0" kern="1200" dirty="0" smtClean="0">
                          <a:solidFill>
                            <a:schemeClr val="tx1"/>
                          </a:solidFill>
                          <a:effectLst/>
                          <a:latin typeface="Arial" panose="020B0604020202020204" pitchFamily="34" charset="0"/>
                          <a:ea typeface="+mn-ea"/>
                          <a:cs typeface="Arial" panose="020B0604020202020204" pitchFamily="34" charset="0"/>
                        </a:rPr>
                        <a:t>multi-sectoral </a:t>
                      </a:r>
                      <a:r>
                        <a:rPr lang="en-US" sz="2000" b="0" kern="1200" dirty="0" smtClean="0">
                          <a:solidFill>
                            <a:schemeClr val="tx1"/>
                          </a:solidFill>
                          <a:effectLst/>
                          <a:latin typeface="Arial" panose="020B0604020202020204" pitchFamily="34" charset="0"/>
                          <a:ea typeface="+mn-ea"/>
                          <a:cs typeface="Arial" panose="020B0604020202020204" pitchFamily="34" charset="0"/>
                        </a:rPr>
                        <a:t>approach in</a:t>
                      </a:r>
                      <a:r>
                        <a:rPr lang="en-US" sz="2000" b="0" kern="1200" baseline="0" dirty="0" smtClean="0">
                          <a:solidFill>
                            <a:schemeClr val="tx1"/>
                          </a:solidFill>
                          <a:effectLst/>
                          <a:latin typeface="Arial" panose="020B0604020202020204" pitchFamily="34" charset="0"/>
                          <a:ea typeface="+mn-ea"/>
                          <a:cs typeface="Arial" panose="020B0604020202020204" pitchFamily="34" charset="0"/>
                        </a:rPr>
                        <a:t> providing services to </a:t>
                      </a:r>
                      <a:r>
                        <a:rPr lang="en-US" sz="2000" b="0" kern="1200" dirty="0" smtClean="0">
                          <a:solidFill>
                            <a:schemeClr val="tx1"/>
                          </a:solidFill>
                          <a:effectLst/>
                          <a:latin typeface="Arial" panose="020B0604020202020204" pitchFamily="34" charset="0"/>
                          <a:ea typeface="+mn-ea"/>
                          <a:cs typeface="Arial" panose="020B0604020202020204" pitchFamily="34" charset="0"/>
                        </a:rPr>
                        <a:t>and </a:t>
                      </a:r>
                      <a:r>
                        <a:rPr lang="en-US" sz="2000" b="0" kern="1200" baseline="0" dirty="0" smtClean="0">
                          <a:solidFill>
                            <a:schemeClr val="tx1"/>
                          </a:solidFill>
                          <a:effectLst/>
                          <a:latin typeface="Arial" panose="020B0604020202020204" pitchFamily="34" charset="0"/>
                          <a:ea typeface="+mn-ea"/>
                          <a:cs typeface="Arial" panose="020B0604020202020204" pitchFamily="34" charset="0"/>
                        </a:rPr>
                        <a:t>the homeless People.</a:t>
                      </a:r>
                    </a:p>
                    <a:p>
                      <a:pPr marL="342900" lvl="0" indent="-342900" algn="just">
                        <a:buFont typeface="Wingdings" panose="05000000000000000000" pitchFamily="2" charset="2"/>
                        <a:buChar char="§"/>
                      </a:pPr>
                      <a:r>
                        <a:rPr lang="en-US" sz="2000" b="0" kern="1200" baseline="0" dirty="0" smtClean="0">
                          <a:solidFill>
                            <a:schemeClr val="tx1"/>
                          </a:solidFill>
                          <a:effectLst/>
                          <a:latin typeface="Arial" panose="020B0604020202020204" pitchFamily="34" charset="0"/>
                          <a:ea typeface="+mn-ea"/>
                          <a:cs typeface="Arial" panose="020B0604020202020204" pitchFamily="34" charset="0"/>
                        </a:rPr>
                        <a:t>Identify the critical stakeholders that provide services to homeless people, and the Department that would lead the co-ordination.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Municipality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Department of Social Development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South African Police Services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Department of Health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Sports and Recreation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Department of Arts and Culture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Department of Public Works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Department of Co-operative Governance and Traditional Affairs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Department of Basic Education and Higher Education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Department of Human Settlements , NPOs, Business, Community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baseline="0" dirty="0" smtClean="0">
                          <a:solidFill>
                            <a:schemeClr val="tx1"/>
                          </a:solidFill>
                          <a:effectLst/>
                          <a:latin typeface="+mn-lt"/>
                          <a:ea typeface="+mn-ea"/>
                          <a:cs typeface="+mn-cs"/>
                        </a:rPr>
                        <a:t>Department of Employment and </a:t>
                      </a:r>
                      <a:r>
                        <a:rPr lang="en-US" sz="2000" b="0" kern="1200" baseline="0" dirty="0" err="1" smtClean="0">
                          <a:solidFill>
                            <a:schemeClr val="tx1"/>
                          </a:solidFill>
                          <a:effectLst/>
                          <a:latin typeface="+mn-lt"/>
                          <a:ea typeface="+mn-ea"/>
                          <a:cs typeface="+mn-cs"/>
                        </a:rPr>
                        <a:t>Labour</a:t>
                      </a:r>
                      <a:r>
                        <a:rPr lang="en-US" sz="2000" b="0" kern="1200" baseline="0" dirty="0" smtClean="0">
                          <a:solidFill>
                            <a:schemeClr val="tx1"/>
                          </a:solidFill>
                          <a:effectLst/>
                          <a:latin typeface="+mn-lt"/>
                          <a:ea typeface="+mn-ea"/>
                          <a:cs typeface="+mn-cs"/>
                        </a:rPr>
                        <a:t>, </a:t>
                      </a:r>
                      <a:r>
                        <a:rPr lang="en-US" sz="2000" b="0" kern="1200" baseline="0" dirty="0" smtClean="0">
                          <a:solidFill>
                            <a:schemeClr val="tx1"/>
                          </a:solidFill>
                          <a:effectLst/>
                          <a:latin typeface="+mn-lt"/>
                          <a:ea typeface="+mn-ea"/>
                          <a:cs typeface="+mn-cs"/>
                        </a:rPr>
                        <a:t>Faith </a:t>
                      </a:r>
                      <a:r>
                        <a:rPr lang="en-US" sz="2000" b="0" kern="1200" baseline="0" dirty="0" smtClean="0">
                          <a:solidFill>
                            <a:schemeClr val="tx1"/>
                          </a:solidFill>
                          <a:effectLst/>
                          <a:latin typeface="+mn-lt"/>
                          <a:ea typeface="+mn-ea"/>
                          <a:cs typeface="+mn-cs"/>
                        </a:rPr>
                        <a:t>Based Organizations</a:t>
                      </a: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endParaRPr lang="en-US" sz="2400" b="1" dirty="0">
              <a:solidFill>
                <a:schemeClr val="bg1"/>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4350518"/>
              </p:ext>
            </p:extLst>
          </p:nvPr>
        </p:nvGraphicFramePr>
        <p:xfrm>
          <a:off x="384464" y="823760"/>
          <a:ext cx="8290554" cy="461665"/>
        </p:xfrm>
        <a:graphic>
          <a:graphicData uri="http://schemas.openxmlformats.org/drawingml/2006/table">
            <a:tbl>
              <a:tblPr firstRow="1" firstCol="1" bandRow="1"/>
              <a:tblGrid>
                <a:gridCol w="8290554">
                  <a:extLst>
                    <a:ext uri="{9D8B030D-6E8A-4147-A177-3AD203B41FA5}">
                      <a16:colId xmlns:a16="http://schemas.microsoft.com/office/drawing/2014/main" val="1351302479"/>
                    </a:ext>
                  </a:extLst>
                </a:gridCol>
              </a:tblGrid>
              <a:tr h="461665">
                <a:tc>
                  <a:txBody>
                    <a:bodyPr/>
                    <a:lstStyle/>
                    <a:p>
                      <a:pPr algn="ctr">
                        <a:lnSpc>
                          <a:spcPct val="115000"/>
                        </a:lnSpc>
                        <a:spcAft>
                          <a:spcPts val="0"/>
                        </a:spcAft>
                      </a:pPr>
                      <a:r>
                        <a:rPr lang="en-US" sz="2400" b="1"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RECOMMENDATIONS</a:t>
                      </a:r>
                      <a:endParaRPr lang="en-ZA"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0357"/>
                  </a:ext>
                </a:extLst>
              </a:tr>
            </a:tbl>
          </a:graphicData>
        </a:graphic>
      </p:graphicFrame>
    </p:spTree>
    <p:extLst>
      <p:ext uri="{BB962C8B-B14F-4D97-AF65-F5344CB8AC3E}">
        <p14:creationId xmlns:p14="http://schemas.microsoft.com/office/powerpoint/2010/main" val="1021182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3001585544"/>
              </p:ext>
            </p:extLst>
          </p:nvPr>
        </p:nvGraphicFramePr>
        <p:xfrm>
          <a:off x="384464" y="1678019"/>
          <a:ext cx="8290554" cy="4271261"/>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4271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US" sz="2400" b="0" kern="1200" dirty="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2400" b="0" kern="1200" dirty="0" smtClean="0">
                          <a:solidFill>
                            <a:schemeClr val="tx1"/>
                          </a:solidFill>
                          <a:effectLst/>
                          <a:latin typeface="+mn-lt"/>
                          <a:ea typeface="+mn-ea"/>
                          <a:cs typeface="+mn-cs"/>
                        </a:rPr>
                        <a:t>The multifaceted needs of people living on the streets need to be prioritized, and a more integrated approach to be used.</a:t>
                      </a:r>
                      <a:endParaRPr lang="en-US" sz="2400" b="0" kern="1200" dirty="0" smtClean="0">
                        <a:solidFill>
                          <a:schemeClr val="tx1"/>
                        </a:solidFill>
                        <a:effectLst/>
                        <a:latin typeface="+mn-lt"/>
                        <a:ea typeface="+mn-ea"/>
                        <a:cs typeface="Arial" panose="020B0604020202020204" pitchFamily="34" charset="0"/>
                      </a:endParaRPr>
                    </a:p>
                    <a:p>
                      <a:pPr marL="0" lvl="0" indent="0" algn="just">
                        <a:buFont typeface="Arial" panose="020B0604020202020204" pitchFamily="34" charset="0"/>
                        <a:buNone/>
                      </a:pPr>
                      <a:endParaRPr lang="en-US" sz="2400" b="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endParaRPr lang="en-US" sz="2400" b="1" dirty="0">
              <a:solidFill>
                <a:schemeClr val="bg1"/>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66956719"/>
              </p:ext>
            </p:extLst>
          </p:nvPr>
        </p:nvGraphicFramePr>
        <p:xfrm>
          <a:off x="384464" y="823760"/>
          <a:ext cx="8290554" cy="461665"/>
        </p:xfrm>
        <a:graphic>
          <a:graphicData uri="http://schemas.openxmlformats.org/drawingml/2006/table">
            <a:tbl>
              <a:tblPr firstRow="1" firstCol="1" bandRow="1"/>
              <a:tblGrid>
                <a:gridCol w="8290554">
                  <a:extLst>
                    <a:ext uri="{9D8B030D-6E8A-4147-A177-3AD203B41FA5}">
                      <a16:colId xmlns:a16="http://schemas.microsoft.com/office/drawing/2014/main" val="1351302479"/>
                    </a:ext>
                  </a:extLst>
                </a:gridCol>
              </a:tblGrid>
              <a:tr h="461665">
                <a:tc>
                  <a:txBody>
                    <a:bodyPr/>
                    <a:lstStyle/>
                    <a:p>
                      <a:pPr algn="ctr">
                        <a:lnSpc>
                          <a:spcPct val="115000"/>
                        </a:lnSpc>
                        <a:spcAft>
                          <a:spcPts val="0"/>
                        </a:spcAft>
                      </a:pPr>
                      <a:r>
                        <a:rPr lang="en-US" sz="2400" b="1"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CONCLUSIONS</a:t>
                      </a:r>
                      <a:endParaRPr lang="en-ZA"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0357"/>
                  </a:ext>
                </a:extLst>
              </a:tr>
            </a:tbl>
          </a:graphicData>
        </a:graphic>
      </p:graphicFrame>
      <p:pic>
        <p:nvPicPr>
          <p:cNvPr id="8" name="Picture 7"/>
          <p:cNvPicPr>
            <a:picLocks noChangeAspect="1"/>
          </p:cNvPicPr>
          <p:nvPr/>
        </p:nvPicPr>
        <p:blipFill>
          <a:blip r:embed="rId3"/>
          <a:stretch>
            <a:fillRect/>
          </a:stretch>
        </p:blipFill>
        <p:spPr>
          <a:xfrm>
            <a:off x="203647" y="3466851"/>
            <a:ext cx="4109060" cy="32067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403" y="2650717"/>
            <a:ext cx="4393630" cy="339035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9740" y="5085184"/>
            <a:ext cx="4608955" cy="1656184"/>
          </a:xfrm>
          <a:prstGeom prst="rect">
            <a:avLst/>
          </a:prstGeom>
        </p:spPr>
      </p:pic>
      <p:pic>
        <p:nvPicPr>
          <p:cNvPr id="12" name="Picture 11"/>
          <p:cNvPicPr>
            <a:picLocks noChangeAspect="1"/>
          </p:cNvPicPr>
          <p:nvPr/>
        </p:nvPicPr>
        <p:blipFill>
          <a:blip r:embed="rId6"/>
          <a:stretch>
            <a:fillRect/>
          </a:stretch>
        </p:blipFill>
        <p:spPr>
          <a:xfrm>
            <a:off x="1990826" y="3382554"/>
            <a:ext cx="1921611" cy="1332474"/>
          </a:xfrm>
          <a:prstGeom prst="rect">
            <a:avLst/>
          </a:prstGeom>
        </p:spPr>
      </p:pic>
    </p:spTree>
    <p:extLst>
      <p:ext uri="{BB962C8B-B14F-4D97-AF65-F5344CB8AC3E}">
        <p14:creationId xmlns:p14="http://schemas.microsoft.com/office/powerpoint/2010/main" val="1145566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4177652825"/>
              </p:ext>
            </p:extLst>
          </p:nvPr>
        </p:nvGraphicFramePr>
        <p:xfrm>
          <a:off x="384464" y="1678019"/>
          <a:ext cx="8290554" cy="4703309"/>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47033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US" sz="2400" b="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100" b="1" kern="1200" baseline="0" dirty="0" smtClean="0">
                          <a:solidFill>
                            <a:schemeClr val="tx1"/>
                          </a:solidFill>
                          <a:effectLst/>
                          <a:latin typeface="+mj-lt"/>
                          <a:ea typeface="+mn-ea"/>
                          <a:cs typeface="Arial" panose="020B0604020202020204" pitchFamily="34" charset="0"/>
                        </a:rPr>
                        <a:t>“</a:t>
                      </a:r>
                      <a:r>
                        <a:rPr lang="en-US" sz="2100" b="1" kern="1200" baseline="0" dirty="0" smtClean="0">
                          <a:solidFill>
                            <a:schemeClr val="tx1"/>
                          </a:solidFill>
                          <a:effectLst/>
                          <a:latin typeface="+mj-lt"/>
                          <a:ea typeface="+mn-ea"/>
                          <a:cs typeface="+mn-cs"/>
                        </a:rPr>
                        <a:t>16 000 homeless people recorded in   </a:t>
                      </a:r>
                      <a:r>
                        <a:rPr lang="en-US" sz="2100" b="1" kern="1200" baseline="0" dirty="0" err="1" smtClean="0">
                          <a:solidFill>
                            <a:schemeClr val="tx1"/>
                          </a:solidFill>
                          <a:effectLst/>
                          <a:latin typeface="+mj-lt"/>
                          <a:ea typeface="+mn-ea"/>
                          <a:cs typeface="+mn-cs"/>
                        </a:rPr>
                        <a:t>Durban.</a:t>
                      </a:r>
                      <a:r>
                        <a:rPr lang="en-US" sz="2100" b="0" kern="1200" baseline="0" dirty="0" err="1" smtClean="0">
                          <a:solidFill>
                            <a:schemeClr val="tx1"/>
                          </a:solidFill>
                          <a:effectLst/>
                          <a:latin typeface="+mj-lt"/>
                          <a:ea typeface="+mn-ea"/>
                          <a:cs typeface="+mn-cs"/>
                        </a:rPr>
                        <a:t>“http</a:t>
                      </a:r>
                      <a:r>
                        <a:rPr lang="en-US" sz="2100" b="0" kern="1200" baseline="0" dirty="0" smtClean="0">
                          <a:solidFill>
                            <a:schemeClr val="tx1"/>
                          </a:solidFill>
                          <a:effectLst/>
                          <a:latin typeface="+mj-lt"/>
                          <a:ea typeface="+mn-ea"/>
                          <a:cs typeface="+mn-cs"/>
                        </a:rPr>
                        <a:t>://</a:t>
                      </a:r>
                      <a:r>
                        <a:rPr lang="en-US" sz="2100" b="0" kern="1200" baseline="0" dirty="0" smtClean="0">
                          <a:solidFill>
                            <a:schemeClr val="tx1"/>
                          </a:solidFill>
                          <a:effectLst/>
                          <a:latin typeface="+mj-lt"/>
                          <a:ea typeface="+mn-ea"/>
                          <a:cs typeface="Arial" panose="020B0604020202020204" pitchFamily="34" charset="0"/>
                        </a:rPr>
                        <a:t>bereamail.co.za/297477/16000-homeless-recorded-in-Durban/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100" b="0" kern="1200" baseline="0" dirty="0" smtClean="0">
                          <a:solidFill>
                            <a:schemeClr val="tx1"/>
                          </a:solidFill>
                          <a:effectLst/>
                          <a:latin typeface="+mj-lt"/>
                          <a:ea typeface="+mn-ea"/>
                          <a:cs typeface="+mn-cs"/>
                        </a:rPr>
                        <a:t>Department of Social </a:t>
                      </a:r>
                      <a:r>
                        <a:rPr lang="en-US" sz="2100" b="1" kern="1200" baseline="0" dirty="0" smtClean="0">
                          <a:solidFill>
                            <a:schemeClr val="tx1"/>
                          </a:solidFill>
                          <a:effectLst/>
                          <a:latin typeface="+mj-lt"/>
                          <a:ea typeface="+mn-ea"/>
                          <a:cs typeface="+mn-cs"/>
                        </a:rPr>
                        <a:t>Development.2020.Concept Paper for People living at Shelters for the Homeless    </a:t>
                      </a:r>
                      <a:endParaRPr lang="en-ZA" sz="2100" b="1" kern="1200" dirty="0" smtClean="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b="0" dirty="0" smtClean="0">
                          <a:solidFill>
                            <a:schemeClr val="tx1"/>
                          </a:solidFill>
                          <a:latin typeface="+mj-lt"/>
                          <a:ea typeface="Times New Roman" panose="02020603050405020304" pitchFamily="18" charset="0"/>
                          <a:cs typeface="Arial" panose="020B0604020202020204" pitchFamily="34" charset="0"/>
                        </a:rPr>
                        <a:t>3.    </a:t>
                      </a:r>
                      <a:r>
                        <a:rPr lang="en-US" sz="2100" b="0" kern="1200" baseline="0" dirty="0" smtClean="0">
                          <a:solidFill>
                            <a:schemeClr val="tx1"/>
                          </a:solidFill>
                          <a:effectLst/>
                          <a:latin typeface="+mn-lt"/>
                          <a:ea typeface="+mn-ea"/>
                          <a:cs typeface="+mn-cs"/>
                        </a:rPr>
                        <a:t>Department of Social </a:t>
                      </a:r>
                      <a:r>
                        <a:rPr lang="en-US" sz="2100" b="1" kern="1200" baseline="0" dirty="0" smtClean="0">
                          <a:solidFill>
                            <a:schemeClr val="tx1"/>
                          </a:solidFill>
                          <a:effectLst/>
                          <a:latin typeface="+mn-lt"/>
                          <a:ea typeface="+mn-ea"/>
                          <a:cs typeface="+mn-cs"/>
                        </a:rPr>
                        <a:t>Development.2020.</a:t>
                      </a:r>
                      <a:r>
                        <a:rPr lang="en-US" sz="2100" b="1" dirty="0" smtClean="0">
                          <a:solidFill>
                            <a:schemeClr val="tx1"/>
                          </a:solidFill>
                          <a:latin typeface="+mj-lt"/>
                          <a:ea typeface="Times New Roman" panose="02020603050405020304" pitchFamily="18" charset="0"/>
                          <a:cs typeface="Arial" panose="020B0604020202020204" pitchFamily="34" charset="0"/>
                        </a:rPr>
                        <a:t>Guidelines on response</a:t>
                      </a:r>
                      <a:r>
                        <a:rPr lang="en-US" sz="2100" b="1" baseline="0" dirty="0" smtClean="0">
                          <a:solidFill>
                            <a:schemeClr val="tx1"/>
                          </a:solidFill>
                          <a:latin typeface="+mj-lt"/>
                          <a:ea typeface="Times New Roman" panose="02020603050405020304" pitchFamily="18" charset="0"/>
                          <a:cs typeface="Arial" panose="020B0604020202020204" pitchFamily="34" charset="0"/>
                        </a:rPr>
                        <a:t> to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b="1" baseline="0" dirty="0" smtClean="0">
                          <a:solidFill>
                            <a:schemeClr val="tx1"/>
                          </a:solidFill>
                          <a:latin typeface="+mj-lt"/>
                          <a:ea typeface="Times New Roman" panose="02020603050405020304" pitchFamily="18" charset="0"/>
                          <a:cs typeface="Arial" panose="020B0604020202020204" pitchFamily="34" charset="0"/>
                        </a:rPr>
                        <a:t>       Homeless People.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2100" b="0" kern="1200" baseline="0" dirty="0" smtClean="0">
                          <a:solidFill>
                            <a:schemeClr val="tx1"/>
                          </a:solidFill>
                          <a:effectLst/>
                          <a:latin typeface="+mn-lt"/>
                          <a:ea typeface="+mn-ea"/>
                          <a:cs typeface="+mn-cs"/>
                        </a:rPr>
                        <a:t>4. “ </a:t>
                      </a:r>
                      <a:r>
                        <a:rPr lang="en-ZA" sz="2100" b="1" kern="1200" baseline="0" dirty="0" smtClean="0">
                          <a:solidFill>
                            <a:schemeClr val="tx1"/>
                          </a:solidFill>
                          <a:effectLst/>
                          <a:latin typeface="+mn-lt"/>
                          <a:ea typeface="+mn-ea"/>
                          <a:cs typeface="+mn-cs"/>
                        </a:rPr>
                        <a:t>Homelessness in South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2100" b="1" kern="1200" baseline="0" dirty="0" smtClean="0">
                          <a:solidFill>
                            <a:schemeClr val="tx1"/>
                          </a:solidFill>
                          <a:effectLst/>
                          <a:latin typeface="+mn-lt"/>
                          <a:ea typeface="+mn-ea"/>
                          <a:cs typeface="+mn-cs"/>
                        </a:rPr>
                        <a:t>       Africa</a:t>
                      </a:r>
                      <a:r>
                        <a:rPr lang="en-ZA" sz="2100" b="0" kern="1200" baseline="0" dirty="0" smtClean="0">
                          <a:solidFill>
                            <a:schemeClr val="tx1"/>
                          </a:solidFill>
                          <a:effectLst/>
                          <a:latin typeface="+mn-lt"/>
                          <a:ea typeface="+mn-ea"/>
                          <a:cs typeface="+mn-cs"/>
                        </a:rPr>
                        <a:t>(</a:t>
                      </a:r>
                      <a:r>
                        <a:rPr lang="en-ZA" sz="2100" b="0" kern="1200" baseline="0" dirty="0" smtClean="0">
                          <a:solidFill>
                            <a:schemeClr val="tx1"/>
                          </a:solidFill>
                          <a:effectLst/>
                          <a:latin typeface="+mn-lt"/>
                          <a:ea typeface="+mn-ea"/>
                          <a:cs typeface="+mn-cs"/>
                          <a:hlinkClick r:id="rId2"/>
                        </a:rPr>
                        <a:t>http://wp.wpi.edu/capetown/projects/p2015/service-</a:t>
                      </a:r>
                      <a:r>
                        <a:rPr lang="en-ZA" sz="2100" b="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2100" b="0" kern="1200" baseline="0" dirty="0" smtClean="0">
                          <a:solidFill>
                            <a:schemeClr val="tx1"/>
                          </a:solidFill>
                          <a:effectLst/>
                          <a:latin typeface="+mn-lt"/>
                          <a:ea typeface="+mn-ea"/>
                          <a:cs typeface="+mn-cs"/>
                        </a:rPr>
                        <a:t>      dining-rooms/background/homelessness-in-south-</a:t>
                      </a:r>
                      <a:r>
                        <a:rPr lang="en-ZA" sz="2100" b="0" kern="1200" baseline="0" dirty="0" err="1" smtClean="0">
                          <a:solidFill>
                            <a:schemeClr val="tx1"/>
                          </a:solidFill>
                          <a:effectLst/>
                          <a:latin typeface="+mn-lt"/>
                          <a:ea typeface="+mn-ea"/>
                          <a:cs typeface="+mn-cs"/>
                        </a:rPr>
                        <a:t>africa</a:t>
                      </a:r>
                      <a:r>
                        <a:rPr lang="en-ZA" sz="2100" b="0" kern="1200" baseline="0" dirty="0" smtClean="0">
                          <a:solidFill>
                            <a:schemeClr val="tx1"/>
                          </a:solidFill>
                          <a:effectLst/>
                          <a:latin typeface="+mn-lt"/>
                          <a:ea typeface="+mn-ea"/>
                          <a:cs typeface="+mn-cs"/>
                        </a:rPr>
                        <a:t>/).</a:t>
                      </a:r>
                      <a:endParaRPr lang="en-US" sz="2100" b="0" baseline="0" dirty="0" smtClean="0">
                        <a:solidFill>
                          <a:schemeClr val="tx1"/>
                        </a:solidFill>
                        <a:latin typeface="+mj-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b="0" baseline="0" dirty="0" smtClean="0">
                          <a:solidFill>
                            <a:schemeClr val="tx1"/>
                          </a:solidFill>
                          <a:latin typeface="+mj-lt"/>
                          <a:ea typeface="Times New Roman" panose="02020603050405020304" pitchFamily="18" charset="0"/>
                          <a:cs typeface="Arial" panose="020B0604020202020204" pitchFamily="34" charset="0"/>
                        </a:rPr>
                        <a:t>5.   </a:t>
                      </a:r>
                      <a:r>
                        <a:rPr lang="en-US" sz="2100" b="0" kern="1200" baseline="0" dirty="0" smtClean="0">
                          <a:solidFill>
                            <a:schemeClr val="tx1"/>
                          </a:solidFill>
                          <a:latin typeface="+mn-lt"/>
                          <a:ea typeface="Times New Roman" panose="02020603050405020304" pitchFamily="18" charset="0"/>
                          <a:cs typeface="Arial" panose="020B0604020202020204" pitchFamily="34" charset="0"/>
                        </a:rPr>
                        <a:t>Human Sciences Research Council. 2016. </a:t>
                      </a:r>
                      <a:r>
                        <a:rPr lang="en-US" sz="2100" b="1" baseline="0" dirty="0" err="1" smtClean="0">
                          <a:solidFill>
                            <a:schemeClr val="tx1"/>
                          </a:solidFill>
                          <a:latin typeface="+mj-lt"/>
                          <a:ea typeface="Times New Roman" panose="02020603050405020304" pitchFamily="18" charset="0"/>
                          <a:cs typeface="Arial" panose="020B0604020202020204" pitchFamily="34" charset="0"/>
                        </a:rPr>
                        <a:t>Ikhaya</a:t>
                      </a:r>
                      <a:r>
                        <a:rPr lang="en-US" sz="2100" b="1" baseline="0" dirty="0" smtClean="0">
                          <a:solidFill>
                            <a:schemeClr val="tx1"/>
                          </a:solidFill>
                          <a:latin typeface="+mj-lt"/>
                          <a:ea typeface="Times New Roman" panose="02020603050405020304" pitchFamily="18" charset="0"/>
                          <a:cs typeface="Arial" panose="020B0604020202020204" pitchFamily="34" charset="0"/>
                        </a:rPr>
                        <a:t> </a:t>
                      </a:r>
                      <a:r>
                        <a:rPr lang="en-US" sz="2100" b="1" baseline="0" dirty="0" err="1" smtClean="0">
                          <a:solidFill>
                            <a:schemeClr val="tx1"/>
                          </a:solidFill>
                          <a:latin typeface="+mj-lt"/>
                          <a:ea typeface="Times New Roman" panose="02020603050405020304" pitchFamily="18" charset="0"/>
                          <a:cs typeface="Arial" panose="020B0604020202020204" pitchFamily="34" charset="0"/>
                        </a:rPr>
                        <a:t>Lami</a:t>
                      </a:r>
                      <a:r>
                        <a:rPr lang="en-US" sz="2100" b="1" baseline="0" dirty="0" smtClean="0">
                          <a:solidFill>
                            <a:schemeClr val="tx1"/>
                          </a:solidFill>
                          <a:latin typeface="+mj-lt"/>
                          <a:ea typeface="Times New Roman" panose="02020603050405020304" pitchFamily="18" charset="0"/>
                          <a:cs typeface="Arial" panose="020B0604020202020204" pitchFamily="34" charset="0"/>
                        </a:rPr>
                        <a:t>: Understanding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b="0" baseline="0" dirty="0" smtClean="0">
                          <a:solidFill>
                            <a:schemeClr val="tx1"/>
                          </a:solidFill>
                          <a:latin typeface="+mj-lt"/>
                          <a:ea typeface="Times New Roman" panose="02020603050405020304" pitchFamily="18" charset="0"/>
                          <a:cs typeface="Arial" panose="020B0604020202020204" pitchFamily="34" charset="0"/>
                        </a:rPr>
                        <a:t>      </a:t>
                      </a:r>
                      <a:r>
                        <a:rPr lang="en-US" sz="2100" b="1" baseline="0" dirty="0" smtClean="0">
                          <a:solidFill>
                            <a:schemeClr val="tx1"/>
                          </a:solidFill>
                          <a:latin typeface="+mj-lt"/>
                          <a:ea typeface="Times New Roman" panose="02020603050405020304" pitchFamily="18" charset="0"/>
                          <a:cs typeface="Arial" panose="020B0604020202020204" pitchFamily="34" charset="0"/>
                        </a:rPr>
                        <a:t>Homelessness</a:t>
                      </a:r>
                      <a:r>
                        <a:rPr lang="en-US" sz="2100" b="0" baseline="0" dirty="0" smtClean="0">
                          <a:solidFill>
                            <a:schemeClr val="tx1"/>
                          </a:solidFill>
                          <a:latin typeface="+mj-lt"/>
                          <a:ea typeface="Times New Roman" panose="02020603050405020304" pitchFamily="18" charset="0"/>
                          <a:cs typeface="Arial" panose="020B0604020202020204" pitchFamily="34" charset="0"/>
                        </a:rPr>
                        <a:t> in Durban.</a:t>
                      </a: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endParaRPr lang="en-US" sz="2400" b="1" dirty="0">
              <a:solidFill>
                <a:schemeClr val="bg1"/>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43394854"/>
              </p:ext>
            </p:extLst>
          </p:nvPr>
        </p:nvGraphicFramePr>
        <p:xfrm>
          <a:off x="384464" y="823760"/>
          <a:ext cx="8290554" cy="461665"/>
        </p:xfrm>
        <a:graphic>
          <a:graphicData uri="http://schemas.openxmlformats.org/drawingml/2006/table">
            <a:tbl>
              <a:tblPr firstRow="1" firstCol="1" bandRow="1"/>
              <a:tblGrid>
                <a:gridCol w="8290554">
                  <a:extLst>
                    <a:ext uri="{9D8B030D-6E8A-4147-A177-3AD203B41FA5}">
                      <a16:colId xmlns:a16="http://schemas.microsoft.com/office/drawing/2014/main" val="1351302479"/>
                    </a:ext>
                  </a:extLst>
                </a:gridCol>
              </a:tblGrid>
              <a:tr h="461665">
                <a:tc>
                  <a:txBody>
                    <a:bodyPr/>
                    <a:lstStyle/>
                    <a:p>
                      <a:pPr algn="ctr">
                        <a:lnSpc>
                          <a:spcPct val="115000"/>
                        </a:lnSpc>
                        <a:spcAft>
                          <a:spcPts val="0"/>
                        </a:spcAft>
                      </a:pPr>
                      <a:r>
                        <a:rPr lang="en-US" sz="2400" b="1"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BIBLIOGRAPHY</a:t>
                      </a:r>
                      <a:endParaRPr lang="en-ZA"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0357"/>
                  </a:ext>
                </a:extLst>
              </a:tr>
            </a:tbl>
          </a:graphicData>
        </a:graphic>
      </p:graphicFrame>
    </p:spTree>
    <p:extLst>
      <p:ext uri="{BB962C8B-B14F-4D97-AF65-F5344CB8AC3E}">
        <p14:creationId xmlns:p14="http://schemas.microsoft.com/office/powerpoint/2010/main" val="1952423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4029902989"/>
              </p:ext>
            </p:extLst>
          </p:nvPr>
        </p:nvGraphicFramePr>
        <p:xfrm>
          <a:off x="384464" y="1340769"/>
          <a:ext cx="8290554" cy="5417820"/>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54005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ZA" sz="2200" b="1" dirty="0" smtClean="0">
                        <a:solidFill>
                          <a:schemeClr val="tx1"/>
                        </a:solidFill>
                      </a:endParaRPr>
                    </a:p>
                    <a:p>
                      <a:pPr marL="342900" lvl="0" indent="-342900" algn="just">
                        <a:buFont typeface="Wingdings" panose="05000000000000000000" pitchFamily="2" charset="2"/>
                        <a:buChar char="§"/>
                      </a:pPr>
                      <a:r>
                        <a:rPr lang="en-ZA" sz="2100" b="0" kern="1200" dirty="0" smtClean="0">
                          <a:solidFill>
                            <a:schemeClr val="tx1"/>
                          </a:solidFill>
                          <a:effectLst/>
                          <a:latin typeface="+mj-lt"/>
                          <a:ea typeface="+mn-ea"/>
                          <a:cs typeface="+mn-cs"/>
                        </a:rPr>
                        <a:t>To contain the spread of Coved 19 during the national state of emergency in 2020, a level 5 hard lockdown was implemented countrywide in terms of the Disaster Management Act 57 0f 2002 in South Africa. </a:t>
                      </a:r>
                    </a:p>
                    <a:p>
                      <a:pPr marL="342900" lvl="0" indent="-342900" algn="just">
                        <a:buFont typeface="Wingdings" panose="05000000000000000000" pitchFamily="2" charset="2"/>
                        <a:buChar char="§"/>
                      </a:pPr>
                      <a:endParaRPr lang="en-ZA" sz="2100" b="0" dirty="0" smtClean="0">
                        <a:solidFill>
                          <a:schemeClr val="tx1"/>
                        </a:solidFill>
                        <a:latin typeface="+mj-lt"/>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2100" b="0" kern="1200" dirty="0" smtClean="0">
                          <a:solidFill>
                            <a:schemeClr val="tx1"/>
                          </a:solidFill>
                          <a:effectLst/>
                          <a:latin typeface="+mj-lt"/>
                          <a:ea typeface="+mn-ea"/>
                          <a:cs typeface="+mn-cs"/>
                        </a:rPr>
                        <a:t>In line with the Presidential promulgation, the Department of Social Development in KZN, together with other stakeholders </a:t>
                      </a:r>
                      <a:r>
                        <a:rPr lang="en-ZA" sz="2100" b="0" kern="1200" dirty="0" err="1" smtClean="0">
                          <a:solidFill>
                            <a:schemeClr val="tx1"/>
                          </a:solidFill>
                          <a:effectLst/>
                          <a:latin typeface="+mj-lt"/>
                          <a:ea typeface="+mn-ea"/>
                          <a:cs typeface="+mn-cs"/>
                        </a:rPr>
                        <a:t>viz</a:t>
                      </a:r>
                      <a:r>
                        <a:rPr lang="en-ZA" sz="2100" b="0" kern="1200" dirty="0" smtClean="0">
                          <a:solidFill>
                            <a:schemeClr val="tx1"/>
                          </a:solidFill>
                          <a:effectLst/>
                          <a:latin typeface="+mj-lt"/>
                          <a:ea typeface="+mn-ea"/>
                          <a:cs typeface="+mn-cs"/>
                        </a:rPr>
                        <a:t> SAPS, Department of Health and Non Profit organisations were tasked with the responsibility of ensuring the removal of homeless from the streets of Durban to safe facilities such as shelters provided by the </a:t>
                      </a:r>
                      <a:r>
                        <a:rPr lang="en-ZA" sz="2100" b="0" kern="1200" dirty="0" err="1" smtClean="0">
                          <a:solidFill>
                            <a:schemeClr val="tx1"/>
                          </a:solidFill>
                          <a:effectLst/>
                          <a:latin typeface="+mj-lt"/>
                          <a:ea typeface="+mn-ea"/>
                          <a:cs typeface="+mn-cs"/>
                        </a:rPr>
                        <a:t>eTthekwini</a:t>
                      </a:r>
                      <a:r>
                        <a:rPr lang="en-ZA" sz="2100" b="0" kern="1200" dirty="0" smtClean="0">
                          <a:solidFill>
                            <a:schemeClr val="tx1"/>
                          </a:solidFill>
                          <a:effectLst/>
                          <a:latin typeface="+mj-lt"/>
                          <a:ea typeface="+mn-ea"/>
                          <a:cs typeface="+mn-cs"/>
                        </a:rPr>
                        <a:t> municipality.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ZA" sz="2100" b="0" kern="1200" dirty="0" smtClean="0">
                        <a:solidFill>
                          <a:schemeClr val="tx1"/>
                        </a:solidFill>
                        <a:effectLst/>
                        <a:latin typeface="+mj-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100" b="0" kern="1200" dirty="0" smtClean="0">
                          <a:solidFill>
                            <a:srgbClr val="7030A0"/>
                          </a:solidFill>
                          <a:effectLst/>
                          <a:latin typeface="+mj-lt"/>
                          <a:ea typeface="+mn-ea"/>
                          <a:cs typeface="+mn-cs"/>
                        </a:rPr>
                        <a:t>The aim of this study </a:t>
                      </a:r>
                      <a:r>
                        <a:rPr lang="en-US" sz="2100" b="0" kern="1200" dirty="0" smtClean="0">
                          <a:solidFill>
                            <a:schemeClr val="tx1"/>
                          </a:solidFill>
                          <a:effectLst/>
                          <a:latin typeface="+mj-lt"/>
                          <a:ea typeface="+mn-ea"/>
                          <a:cs typeface="+mn-cs"/>
                        </a:rPr>
                        <a:t>was to examine the strategies that were utilized by social workers,</a:t>
                      </a:r>
                      <a:r>
                        <a:rPr lang="en-US" sz="2100" b="0" kern="1200" baseline="0" dirty="0" smtClean="0">
                          <a:solidFill>
                            <a:schemeClr val="tx1"/>
                          </a:solidFill>
                          <a:effectLst/>
                          <a:latin typeface="+mj-lt"/>
                          <a:ea typeface="+mn-ea"/>
                          <a:cs typeface="+mn-cs"/>
                        </a:rPr>
                        <a:t> when working with homeless people, at the inception of the </a:t>
                      </a:r>
                      <a:r>
                        <a:rPr lang="en-US" sz="2100" b="0" kern="1200" baseline="0" dirty="0" err="1" smtClean="0">
                          <a:solidFill>
                            <a:schemeClr val="tx1"/>
                          </a:solidFill>
                          <a:effectLst/>
                          <a:latin typeface="+mj-lt"/>
                          <a:ea typeface="+mn-ea"/>
                          <a:cs typeface="+mn-cs"/>
                        </a:rPr>
                        <a:t>Covid</a:t>
                      </a:r>
                      <a:r>
                        <a:rPr lang="en-US" sz="2100" b="0" kern="1200" baseline="0" dirty="0" smtClean="0">
                          <a:solidFill>
                            <a:schemeClr val="tx1"/>
                          </a:solidFill>
                          <a:effectLst/>
                          <a:latin typeface="+mj-lt"/>
                          <a:ea typeface="+mn-ea"/>
                          <a:cs typeface="+mn-cs"/>
                        </a:rPr>
                        <a:t> 19 pandemic, in Durban. </a:t>
                      </a:r>
                      <a:endParaRPr lang="en-ZA" sz="2100" b="0" kern="1200" dirty="0" smtClean="0">
                        <a:solidFill>
                          <a:schemeClr val="tx1"/>
                        </a:solidFill>
                        <a:effectLst/>
                        <a:latin typeface="+mj-lt"/>
                        <a:ea typeface="+mn-ea"/>
                        <a:cs typeface="+mn-cs"/>
                      </a:endParaRPr>
                    </a:p>
                    <a:p>
                      <a:pPr marL="0" lvl="0" indent="0" algn="l">
                        <a:buFont typeface="Arial" panose="020B0604020202020204" pitchFamily="34" charset="0"/>
                        <a:buNone/>
                      </a:pPr>
                      <a:endParaRPr lang="en-US" sz="2400" b="1" dirty="0">
                        <a:solidFill>
                          <a:schemeClr val="tx1"/>
                        </a:solidFill>
                        <a:latin typeface="Trebuchet MS" panose="020B0603020202020204" pitchFamily="34" charset="0"/>
                        <a:ea typeface="Times New Roman" panose="02020603050405020304" pitchFamily="18" charset="0"/>
                        <a:cs typeface="Arial" panose="020B0604020202020204" pitchFamily="34" charset="0"/>
                      </a:endParaRP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467544" y="721918"/>
            <a:ext cx="8290554"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gn="ctr" fontAlgn="auto">
              <a:spcBef>
                <a:spcPts val="0"/>
              </a:spcBef>
              <a:spcAft>
                <a:spcPts val="0"/>
              </a:spcAft>
              <a:defRPr/>
            </a:pPr>
            <a:r>
              <a:rPr lang="en-US" sz="2400" b="1" dirty="0" smtClean="0">
                <a:solidFill>
                  <a:srgbClr val="7030A0"/>
                </a:solidFill>
                <a:cs typeface="Arial" panose="020B0604020202020204" pitchFamily="34" charset="0"/>
              </a:rPr>
              <a:t>INTRODUCTION </a:t>
            </a:r>
            <a:endParaRPr lang="en-US" sz="2400" b="1" dirty="0">
              <a:solidFill>
                <a:srgbClr val="7030A0"/>
              </a:solidFill>
              <a:cs typeface="Arial" panose="020B0604020202020204" pitchFamily="34" charset="0"/>
            </a:endParaRPr>
          </a:p>
        </p:txBody>
      </p:sp>
    </p:spTree>
    <p:extLst>
      <p:ext uri="{BB962C8B-B14F-4D97-AF65-F5344CB8AC3E}">
        <p14:creationId xmlns:p14="http://schemas.microsoft.com/office/powerpoint/2010/main" val="1278182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2070194945"/>
              </p:ext>
            </p:extLst>
          </p:nvPr>
        </p:nvGraphicFramePr>
        <p:xfrm>
          <a:off x="384464" y="1678019"/>
          <a:ext cx="8290554" cy="4945380"/>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4271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US" sz="2400" b="0" kern="1200" dirty="0">
                        <a:solidFill>
                          <a:schemeClr val="tx1"/>
                        </a:solidFill>
                        <a:effectLst/>
                        <a:latin typeface="Arial" panose="020B0604020202020204" pitchFamily="34" charset="0"/>
                        <a:ea typeface="+mn-ea"/>
                        <a:cs typeface="Arial" panose="020B0604020202020204" pitchFamily="34" charset="0"/>
                      </a:endParaRPr>
                    </a:p>
                    <a:p>
                      <a:pPr marL="342900" lvl="0" indent="-342900" algn="just">
                        <a:buFont typeface="Wingdings" panose="05000000000000000000" pitchFamily="2" charset="2"/>
                        <a:buChar char="§"/>
                      </a:pPr>
                      <a:r>
                        <a:rPr lang="en-US" sz="2200" b="0" dirty="0" smtClean="0">
                          <a:solidFill>
                            <a:schemeClr val="tx1"/>
                          </a:solidFill>
                          <a:latin typeface="+mn-lt"/>
                          <a:ea typeface="Times New Roman" panose="02020603050405020304" pitchFamily="18" charset="0"/>
                          <a:cs typeface="Arial" panose="020B0604020202020204" pitchFamily="34" charset="0"/>
                        </a:rPr>
                        <a:t>Republic of South Africa Constitution 1996 (Section26)</a:t>
                      </a:r>
                    </a:p>
                    <a:p>
                      <a:pPr marL="0" lvl="0" indent="0" algn="just">
                        <a:buFont typeface="Wingdings" panose="05000000000000000000" pitchFamily="2" charset="2"/>
                        <a:buNone/>
                      </a:pPr>
                      <a:endParaRPr lang="en-US" sz="2200" b="0" dirty="0" smtClean="0">
                        <a:solidFill>
                          <a:schemeClr val="tx1"/>
                        </a:solidFill>
                        <a:latin typeface="+mn-lt"/>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pPr>
                      <a:r>
                        <a:rPr lang="en-US" sz="2200" b="0" dirty="0" smtClean="0">
                          <a:solidFill>
                            <a:schemeClr val="tx1"/>
                          </a:solidFill>
                          <a:latin typeface="+mn-lt"/>
                          <a:ea typeface="Times New Roman" panose="02020603050405020304" pitchFamily="18" charset="0"/>
                          <a:cs typeface="Arial" panose="020B0604020202020204" pitchFamily="34" charset="0"/>
                        </a:rPr>
                        <a:t>Housing White Paper on Reconstruction and Development </a:t>
                      </a:r>
                      <a:r>
                        <a:rPr lang="en-US" sz="2200" b="0" dirty="0" err="1" smtClean="0">
                          <a:solidFill>
                            <a:schemeClr val="tx1"/>
                          </a:solidFill>
                          <a:latin typeface="+mn-lt"/>
                          <a:ea typeface="Times New Roman" panose="02020603050405020304" pitchFamily="18" charset="0"/>
                          <a:cs typeface="Arial" panose="020B0604020202020204" pitchFamily="34" charset="0"/>
                        </a:rPr>
                        <a:t>Programme</a:t>
                      </a:r>
                      <a:r>
                        <a:rPr lang="en-US" sz="2200" b="0" dirty="0" smtClean="0">
                          <a:solidFill>
                            <a:schemeClr val="tx1"/>
                          </a:solidFill>
                          <a:latin typeface="+mn-lt"/>
                          <a:ea typeface="Times New Roman" panose="02020603050405020304" pitchFamily="18" charset="0"/>
                          <a:cs typeface="Arial" panose="020B0604020202020204" pitchFamily="34" charset="0"/>
                        </a:rPr>
                        <a:t> (RDP) OF 1994</a:t>
                      </a:r>
                    </a:p>
                    <a:p>
                      <a:pPr marL="0" lvl="0" indent="0" algn="just">
                        <a:buFont typeface="Wingdings" panose="05000000000000000000" pitchFamily="2" charset="2"/>
                        <a:buNone/>
                      </a:pPr>
                      <a:endParaRPr lang="en-US" sz="2200" b="0" dirty="0" smtClean="0">
                        <a:solidFill>
                          <a:schemeClr val="tx1"/>
                        </a:solidFill>
                        <a:latin typeface="+mn-lt"/>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pPr>
                      <a:r>
                        <a:rPr lang="en-US" sz="2200" b="0" dirty="0" smtClean="0">
                          <a:solidFill>
                            <a:schemeClr val="tx1"/>
                          </a:solidFill>
                          <a:latin typeface="+mn-lt"/>
                          <a:ea typeface="Times New Roman" panose="02020603050405020304" pitchFamily="18" charset="0"/>
                          <a:cs typeface="Arial" panose="020B0604020202020204" pitchFamily="34" charset="0"/>
                        </a:rPr>
                        <a:t>Prevention of Illegal Eviction (PIE) Act (1998)</a:t>
                      </a:r>
                    </a:p>
                    <a:p>
                      <a:pPr marL="0" lvl="0" indent="0" algn="just">
                        <a:buFont typeface="Wingdings" panose="05000000000000000000" pitchFamily="2" charset="2"/>
                        <a:buNone/>
                      </a:pPr>
                      <a:endParaRPr lang="en-US" sz="2200" b="0" dirty="0" smtClean="0">
                        <a:solidFill>
                          <a:schemeClr val="tx1"/>
                        </a:solidFill>
                        <a:latin typeface="+mn-lt"/>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pPr>
                      <a:r>
                        <a:rPr lang="en-US" sz="2200" b="0" dirty="0" smtClean="0">
                          <a:solidFill>
                            <a:schemeClr val="tx1"/>
                          </a:solidFill>
                          <a:latin typeface="+mn-lt"/>
                          <a:ea typeface="Times New Roman" panose="02020603050405020304" pitchFamily="18" charset="0"/>
                          <a:cs typeface="Arial" panose="020B0604020202020204" pitchFamily="34" charset="0"/>
                        </a:rPr>
                        <a:t>Rental Housing Act (Act</a:t>
                      </a:r>
                      <a:r>
                        <a:rPr lang="en-US" sz="2200" b="0" baseline="0" dirty="0" smtClean="0">
                          <a:solidFill>
                            <a:schemeClr val="tx1"/>
                          </a:solidFill>
                          <a:latin typeface="+mn-lt"/>
                          <a:ea typeface="Times New Roman" panose="02020603050405020304" pitchFamily="18" charset="0"/>
                          <a:cs typeface="Arial" panose="020B0604020202020204" pitchFamily="34" charset="0"/>
                        </a:rPr>
                        <a:t> No 50 of 1999)</a:t>
                      </a:r>
                    </a:p>
                    <a:p>
                      <a:pPr marL="0" lvl="0" indent="0" algn="just">
                        <a:buFont typeface="Wingdings" panose="05000000000000000000" pitchFamily="2" charset="2"/>
                        <a:buNone/>
                      </a:pPr>
                      <a:endParaRPr lang="en-US" sz="2200" b="0" dirty="0" smtClean="0">
                        <a:solidFill>
                          <a:schemeClr val="tx1"/>
                        </a:solidFill>
                        <a:latin typeface="+mn-lt"/>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pPr>
                      <a:r>
                        <a:rPr lang="en-US" sz="2200" b="0" dirty="0" smtClean="0">
                          <a:solidFill>
                            <a:schemeClr val="tx1"/>
                          </a:solidFill>
                          <a:latin typeface="+mn-lt"/>
                          <a:ea typeface="Times New Roman" panose="02020603050405020304" pitchFamily="18" charset="0"/>
                          <a:cs typeface="Arial" panose="020B0604020202020204" pitchFamily="34" charset="0"/>
                        </a:rPr>
                        <a:t>The Social Housing Act (2008)</a:t>
                      </a:r>
                    </a:p>
                    <a:p>
                      <a:pPr marL="0" lvl="0" indent="0" algn="just">
                        <a:buFont typeface="Wingdings" panose="05000000000000000000" pitchFamily="2" charset="2"/>
                        <a:buNone/>
                      </a:pPr>
                      <a:endParaRPr lang="en-US" sz="2200" b="0" dirty="0" smtClean="0">
                        <a:solidFill>
                          <a:schemeClr val="tx1"/>
                        </a:solidFill>
                        <a:latin typeface="+mn-lt"/>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pPr>
                      <a:r>
                        <a:rPr lang="en-US" sz="2200" b="0" dirty="0" smtClean="0">
                          <a:solidFill>
                            <a:schemeClr val="tx1"/>
                          </a:solidFill>
                          <a:latin typeface="+mn-lt"/>
                          <a:ea typeface="Times New Roman" panose="02020603050405020304" pitchFamily="18" charset="0"/>
                          <a:cs typeface="Arial" panose="020B0604020202020204" pitchFamily="34" charset="0"/>
                        </a:rPr>
                        <a:t>The National Development Plan (NDP) 2030</a:t>
                      </a:r>
                      <a:endParaRPr lang="en-US" sz="2200" b="0" dirty="0" smtClean="0">
                        <a:solidFill>
                          <a:srgbClr val="FF0000"/>
                        </a:solidFill>
                        <a:latin typeface="+mn-lt"/>
                        <a:ea typeface="Times New Roman" panose="02020603050405020304" pitchFamily="18" charset="0"/>
                        <a:cs typeface="Arial" panose="020B0604020202020204" pitchFamily="34" charset="0"/>
                      </a:endParaRPr>
                    </a:p>
                    <a:p>
                      <a:pPr marL="0" lvl="0" indent="0" algn="just">
                        <a:buFont typeface="Wingdings" panose="05000000000000000000" pitchFamily="2" charset="2"/>
                        <a:buNone/>
                      </a:pPr>
                      <a:endParaRPr lang="en-US" sz="2200" b="0" dirty="0" smtClean="0">
                        <a:solidFill>
                          <a:schemeClr val="tx1"/>
                        </a:solidFill>
                        <a:latin typeface="+mn-lt"/>
                        <a:ea typeface="Times New Roman" panose="02020603050405020304" pitchFamily="18" charset="0"/>
                        <a:cs typeface="Arial" panose="020B0604020202020204" pitchFamily="34" charset="0"/>
                      </a:endParaRPr>
                    </a:p>
                    <a:p>
                      <a:pPr marL="0" lvl="0" indent="0" algn="just">
                        <a:buFont typeface="Wingdings" panose="05000000000000000000" pitchFamily="2" charset="2"/>
                        <a:buNone/>
                      </a:pPr>
                      <a:r>
                        <a:rPr lang="en-US" sz="2200" b="0" dirty="0" smtClean="0">
                          <a:solidFill>
                            <a:schemeClr val="tx1"/>
                          </a:solidFill>
                          <a:latin typeface="+mn-lt"/>
                          <a:ea typeface="Times New Roman" panose="02020603050405020304" pitchFamily="18" charset="0"/>
                          <a:cs typeface="Arial" panose="020B0604020202020204" pitchFamily="34" charset="0"/>
                        </a:rPr>
                        <a:t>(Guidelines on response</a:t>
                      </a:r>
                      <a:r>
                        <a:rPr lang="en-US" sz="2200" b="0" baseline="0" dirty="0" smtClean="0">
                          <a:solidFill>
                            <a:schemeClr val="tx1"/>
                          </a:solidFill>
                          <a:latin typeface="+mn-lt"/>
                          <a:ea typeface="Times New Roman" panose="02020603050405020304" pitchFamily="18" charset="0"/>
                          <a:cs typeface="Arial" panose="020B0604020202020204" pitchFamily="34" charset="0"/>
                        </a:rPr>
                        <a:t> to Homeless People,2020)</a:t>
                      </a:r>
                      <a:endParaRPr lang="en-US" sz="2200" b="0" dirty="0">
                        <a:solidFill>
                          <a:schemeClr val="tx1"/>
                        </a:solidFill>
                        <a:latin typeface="+mn-lt"/>
                        <a:ea typeface="Times New Roman" panose="02020603050405020304" pitchFamily="18" charset="0"/>
                        <a:cs typeface="Arial" panose="020B0604020202020204" pitchFamily="34" charset="0"/>
                      </a:endParaRP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endParaRPr lang="en-US" sz="2400" b="1" dirty="0">
              <a:solidFill>
                <a:schemeClr val="bg1"/>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27026250"/>
              </p:ext>
            </p:extLst>
          </p:nvPr>
        </p:nvGraphicFramePr>
        <p:xfrm>
          <a:off x="384464" y="823760"/>
          <a:ext cx="8290554" cy="461665"/>
        </p:xfrm>
        <a:graphic>
          <a:graphicData uri="http://schemas.openxmlformats.org/drawingml/2006/table">
            <a:tbl>
              <a:tblPr firstRow="1" firstCol="1" bandRow="1"/>
              <a:tblGrid>
                <a:gridCol w="8290554">
                  <a:extLst>
                    <a:ext uri="{9D8B030D-6E8A-4147-A177-3AD203B41FA5}">
                      <a16:colId xmlns:a16="http://schemas.microsoft.com/office/drawing/2014/main" val="1351302479"/>
                    </a:ext>
                  </a:extLst>
                </a:gridCol>
              </a:tblGrid>
              <a:tr h="461665">
                <a:tc>
                  <a:txBody>
                    <a:bodyPr/>
                    <a:lstStyle/>
                    <a:p>
                      <a:pPr algn="ctr">
                        <a:lnSpc>
                          <a:spcPct val="115000"/>
                        </a:lnSpc>
                        <a:spcAft>
                          <a:spcPts val="0"/>
                        </a:spcAft>
                      </a:pPr>
                      <a:r>
                        <a:rPr lang="en-US" sz="2400" b="1"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LEGISLAIVE</a:t>
                      </a:r>
                      <a:r>
                        <a:rPr lang="en-US" sz="2400" b="1" baseline="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 MANDATES</a:t>
                      </a:r>
                      <a:endParaRPr lang="en-ZA"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0357"/>
                  </a:ext>
                </a:extLst>
              </a:tr>
            </a:tbl>
          </a:graphicData>
        </a:graphic>
      </p:graphicFrame>
    </p:spTree>
    <p:extLst>
      <p:ext uri="{BB962C8B-B14F-4D97-AF65-F5344CB8AC3E}">
        <p14:creationId xmlns:p14="http://schemas.microsoft.com/office/powerpoint/2010/main" val="706163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2833926791"/>
              </p:ext>
            </p:extLst>
          </p:nvPr>
        </p:nvGraphicFramePr>
        <p:xfrm>
          <a:off x="384464" y="1412776"/>
          <a:ext cx="8290554" cy="5256584"/>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5256584">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solidFill>
                            <a:schemeClr val="tx1"/>
                          </a:solidFill>
                          <a:latin typeface="Arial Rounded MT Bold" panose="020F0704030504030204" pitchFamily="34" charset="0"/>
                          <a:cs typeface="Arial" panose="020B0604020202020204" pitchFamily="34" charset="0"/>
                        </a:rPr>
                        <a:t>  </a:t>
                      </a:r>
                      <a:r>
                        <a:rPr lang="en-ZA" sz="1200" dirty="0" smtClean="0">
                          <a:solidFill>
                            <a:schemeClr val="tx1"/>
                          </a:solidFill>
                          <a:latin typeface="Arial Rounded MT Bold" panose="020F0704030504030204" pitchFamily="34" charset="0"/>
                          <a:cs typeface="Arial" panose="020B0604020202020204" pitchFamily="34" charset="0"/>
                        </a:rPr>
                        <a:t>                                                                                                                                                                                                                                                                                                                                                                                                                                                                                                                                                                                                                                                                                                                                                                                           </a:t>
                      </a:r>
                      <a:r>
                        <a:rPr lang="en-ZA" sz="2200" b="0" kern="1200" dirty="0" smtClean="0">
                          <a:solidFill>
                            <a:schemeClr val="tx1"/>
                          </a:solidFill>
                          <a:effectLst/>
                          <a:latin typeface="+mn-lt"/>
                          <a:ea typeface="+mn-ea"/>
                          <a:cs typeface="+mn-cs"/>
                        </a:rPr>
                        <a:t>The word homeless means without a home. Homelessness is about ‘people living on the streets who fall outside a viable network of assistance and who are not able to provide themselves with a shelter at any given time and place.’ (DSD, 2020)</a:t>
                      </a:r>
                    </a:p>
                    <a:p>
                      <a:pPr marL="342900" indent="-342900" algn="just">
                        <a:buFont typeface="Wingdings" panose="05000000000000000000" pitchFamily="2" charset="2"/>
                        <a:buChar char="§"/>
                      </a:pPr>
                      <a:endParaRPr lang="en-ZA" sz="2200" b="0" kern="1200" dirty="0" smtClean="0">
                        <a:solidFill>
                          <a:schemeClr val="tx1"/>
                        </a:solidFill>
                        <a:effectLst/>
                        <a:latin typeface="+mn-lt"/>
                        <a:ea typeface="+mn-ea"/>
                        <a:cs typeface="+mn-cs"/>
                      </a:endParaRPr>
                    </a:p>
                    <a:p>
                      <a:pPr marL="342900" indent="-342900" algn="just">
                        <a:buFont typeface="Wingdings" panose="05000000000000000000" pitchFamily="2" charset="2"/>
                        <a:buChar char="§"/>
                      </a:pPr>
                      <a:r>
                        <a:rPr lang="en-ZA" sz="2200" b="0" kern="1200" dirty="0" smtClean="0">
                          <a:solidFill>
                            <a:schemeClr val="tx1"/>
                          </a:solidFill>
                          <a:effectLst/>
                          <a:latin typeface="+mn-lt"/>
                          <a:ea typeface="+mn-ea"/>
                          <a:cs typeface="+mn-cs"/>
                        </a:rPr>
                        <a:t>The South African</a:t>
                      </a:r>
                      <a:r>
                        <a:rPr lang="en-ZA" sz="2200" b="0" kern="1200" baseline="0" dirty="0" smtClean="0">
                          <a:solidFill>
                            <a:schemeClr val="tx1"/>
                          </a:solidFill>
                          <a:effectLst/>
                          <a:latin typeface="+mn-lt"/>
                          <a:ea typeface="+mn-ea"/>
                          <a:cs typeface="+mn-cs"/>
                        </a:rPr>
                        <a:t> H</a:t>
                      </a:r>
                      <a:r>
                        <a:rPr lang="en-ZA" sz="2200" b="0" kern="1200" dirty="0" smtClean="0">
                          <a:solidFill>
                            <a:schemeClr val="tx1"/>
                          </a:solidFill>
                          <a:effectLst/>
                          <a:latin typeface="+mn-lt"/>
                          <a:ea typeface="+mn-ea"/>
                          <a:cs typeface="+mn-cs"/>
                        </a:rPr>
                        <a:t>omeless population has been estimated at 200 000.</a:t>
                      </a:r>
                      <a:r>
                        <a:rPr lang="en-ZA" sz="2200" b="0" kern="1200" baseline="0" dirty="0" smtClean="0">
                          <a:solidFill>
                            <a:schemeClr val="tx1"/>
                          </a:solidFill>
                          <a:effectLst/>
                          <a:latin typeface="+mn-lt"/>
                          <a:ea typeface="+mn-ea"/>
                          <a:cs typeface="+mn-cs"/>
                        </a:rPr>
                        <a:t> (2015)</a:t>
                      </a:r>
                    </a:p>
                    <a:p>
                      <a:pPr marL="342900" indent="-342900" algn="just">
                        <a:buFont typeface="Wingdings" panose="05000000000000000000" pitchFamily="2" charset="2"/>
                        <a:buChar char="§"/>
                      </a:pPr>
                      <a:endParaRPr lang="en-US" sz="2200" b="0" kern="1200" baseline="0" dirty="0" smtClean="0">
                        <a:solidFill>
                          <a:schemeClr val="tx1"/>
                        </a:solidFill>
                        <a:effectLst/>
                        <a:latin typeface="+mn-lt"/>
                        <a:ea typeface="+mn-ea"/>
                        <a:cs typeface="+mn-cs"/>
                      </a:endParaRP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kern="1200" baseline="0" dirty="0" smtClean="0">
                          <a:solidFill>
                            <a:schemeClr val="tx1"/>
                          </a:solidFill>
                          <a:effectLst/>
                          <a:latin typeface="+mn-lt"/>
                          <a:ea typeface="+mn-ea"/>
                          <a:cs typeface="Arial" panose="020B0604020202020204" pitchFamily="34" charset="0"/>
                        </a:rPr>
                        <a:t>According to </a:t>
                      </a:r>
                      <a:r>
                        <a:rPr lang="en-US" sz="2200" b="0" kern="1200" baseline="0" dirty="0" err="1" smtClean="0">
                          <a:solidFill>
                            <a:schemeClr val="tx1"/>
                          </a:solidFill>
                          <a:effectLst/>
                          <a:latin typeface="+mn-lt"/>
                          <a:ea typeface="+mn-ea"/>
                          <a:cs typeface="Arial" panose="020B0604020202020204" pitchFamily="34" charset="0"/>
                        </a:rPr>
                        <a:t>Ikhaya</a:t>
                      </a:r>
                      <a:r>
                        <a:rPr lang="en-US" sz="2200" b="0" kern="1200" baseline="0" dirty="0" smtClean="0">
                          <a:solidFill>
                            <a:schemeClr val="tx1"/>
                          </a:solidFill>
                          <a:effectLst/>
                          <a:latin typeface="+mn-lt"/>
                          <a:ea typeface="+mn-ea"/>
                          <a:cs typeface="Arial" panose="020B0604020202020204" pitchFamily="34" charset="0"/>
                        </a:rPr>
                        <a:t> </a:t>
                      </a:r>
                      <a:r>
                        <a:rPr lang="en-US" sz="2200" b="0" kern="1200" baseline="0" dirty="0" err="1" smtClean="0">
                          <a:solidFill>
                            <a:schemeClr val="tx1"/>
                          </a:solidFill>
                          <a:effectLst/>
                          <a:latin typeface="+mn-lt"/>
                          <a:ea typeface="+mn-ea"/>
                          <a:cs typeface="Arial" panose="020B0604020202020204" pitchFamily="34" charset="0"/>
                        </a:rPr>
                        <a:t>Lami</a:t>
                      </a:r>
                      <a:r>
                        <a:rPr lang="en-US" sz="2200" b="0" kern="1200" baseline="0" dirty="0" smtClean="0">
                          <a:solidFill>
                            <a:schemeClr val="tx1"/>
                          </a:solidFill>
                          <a:effectLst/>
                          <a:latin typeface="+mn-lt"/>
                          <a:ea typeface="+mn-ea"/>
                          <a:cs typeface="Arial" panose="020B0604020202020204" pitchFamily="34" charset="0"/>
                        </a:rPr>
                        <a:t>: understanding homelessness in Durban study by Human Science Research Council (2016): 87% of people living on the streets are African, 5% White, 4% Indians, 4% </a:t>
                      </a:r>
                      <a:r>
                        <a:rPr lang="en-US" sz="2200" b="0" kern="1200" baseline="0" dirty="0" err="1" smtClean="0">
                          <a:solidFill>
                            <a:schemeClr val="tx1"/>
                          </a:solidFill>
                          <a:effectLst/>
                          <a:latin typeface="+mn-lt"/>
                          <a:ea typeface="+mn-ea"/>
                          <a:cs typeface="Arial" panose="020B0604020202020204" pitchFamily="34" charset="0"/>
                        </a:rPr>
                        <a:t>Coloureds</a:t>
                      </a:r>
                      <a:r>
                        <a:rPr lang="en-US" sz="2200" b="0" kern="1200" baseline="0" dirty="0" smtClean="0">
                          <a:solidFill>
                            <a:schemeClr val="tx1"/>
                          </a:solidFill>
                          <a:effectLst/>
                          <a:latin typeface="+mn-lt"/>
                          <a:ea typeface="+mn-ea"/>
                          <a:cs typeface="Arial" panose="020B0604020202020204" pitchFamily="34" charset="0"/>
                        </a:rPr>
                        <a:t>, 45% aged 25-34 years and 26%  aged 19 to 24 years.</a:t>
                      </a:r>
                    </a:p>
                    <a:p>
                      <a:pPr marL="342900" lvl="0" indent="-342900" algn="l">
                        <a:buFont typeface="Wingdings" panose="05000000000000000000" pitchFamily="2" charset="2"/>
                        <a:buChar char="§"/>
                      </a:pPr>
                      <a:endParaRPr lang="en-US" sz="2200" b="1" kern="1200" baseline="0" dirty="0" smtClean="0">
                        <a:solidFill>
                          <a:schemeClr val="tx1"/>
                        </a:solidFill>
                        <a:effectLst/>
                        <a:latin typeface="+mn-lt"/>
                        <a:ea typeface="+mn-ea"/>
                        <a:cs typeface="Arial" panose="020B0604020202020204" pitchFamily="34" charset="0"/>
                      </a:endParaRP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endParaRPr lang="en-US" sz="2400" b="1" dirty="0">
              <a:solidFill>
                <a:schemeClr val="bg1"/>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0551982"/>
              </p:ext>
            </p:extLst>
          </p:nvPr>
        </p:nvGraphicFramePr>
        <p:xfrm>
          <a:off x="384464" y="823760"/>
          <a:ext cx="8290554" cy="461665"/>
        </p:xfrm>
        <a:graphic>
          <a:graphicData uri="http://schemas.openxmlformats.org/drawingml/2006/table">
            <a:tbl>
              <a:tblPr firstRow="1" firstCol="1" bandRow="1"/>
              <a:tblGrid>
                <a:gridCol w="8290554">
                  <a:extLst>
                    <a:ext uri="{9D8B030D-6E8A-4147-A177-3AD203B41FA5}">
                      <a16:colId xmlns:a16="http://schemas.microsoft.com/office/drawing/2014/main" val="1351302479"/>
                    </a:ext>
                  </a:extLst>
                </a:gridCol>
              </a:tblGrid>
              <a:tr h="461665">
                <a:tc>
                  <a:txBody>
                    <a:bodyPr/>
                    <a:lstStyle/>
                    <a:p>
                      <a:pPr algn="ctr">
                        <a:lnSpc>
                          <a:spcPct val="115000"/>
                        </a:lnSpc>
                        <a:spcAft>
                          <a:spcPts val="0"/>
                        </a:spcAft>
                      </a:pPr>
                      <a:r>
                        <a:rPr lang="en-US" sz="2400" b="1"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LITERATURE</a:t>
                      </a:r>
                      <a:r>
                        <a:rPr lang="en-US" sz="2400" b="1" baseline="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 REVIEW</a:t>
                      </a:r>
                      <a:endParaRPr lang="en-ZA"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0357"/>
                  </a:ext>
                </a:extLst>
              </a:tr>
            </a:tbl>
          </a:graphicData>
        </a:graphic>
      </p:graphicFrame>
    </p:spTree>
    <p:extLst>
      <p:ext uri="{BB962C8B-B14F-4D97-AF65-F5344CB8AC3E}">
        <p14:creationId xmlns:p14="http://schemas.microsoft.com/office/powerpoint/2010/main" val="1874029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1357006377"/>
              </p:ext>
            </p:extLst>
          </p:nvPr>
        </p:nvGraphicFramePr>
        <p:xfrm>
          <a:off x="384464" y="1484785"/>
          <a:ext cx="8290554" cy="4945380"/>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4896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US" sz="2200" b="1" kern="1200" baseline="0" dirty="0" smtClean="0">
                        <a:solidFill>
                          <a:schemeClr val="tx1"/>
                        </a:solidFill>
                        <a:effectLst/>
                        <a:latin typeface="+mn-lt"/>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kern="1200" baseline="0" dirty="0" smtClean="0">
                          <a:solidFill>
                            <a:schemeClr val="tx1"/>
                          </a:solidFill>
                          <a:effectLst/>
                          <a:latin typeface="+mn-lt"/>
                          <a:ea typeface="+mn-ea"/>
                          <a:cs typeface="Arial" panose="020B0604020202020204" pitchFamily="34" charset="0"/>
                        </a:rPr>
                        <a:t>68% originated from KZN and 45%are from within KZN municipality, 42% are seeking employment, 19% family disagreement, 10% no where to go, 8% family death, 6% substance abuse. </a:t>
                      </a:r>
                    </a:p>
                    <a:p>
                      <a:pPr marL="342900" lvl="0" indent="-342900" algn="just">
                        <a:buFont typeface="Wingdings" panose="05000000000000000000" pitchFamily="2" charset="2"/>
                        <a:buChar char="§"/>
                      </a:pPr>
                      <a:endParaRPr lang="en-US" sz="2200" b="0" kern="1200" baseline="0" dirty="0" smtClean="0">
                        <a:solidFill>
                          <a:srgbClr val="7030A0"/>
                        </a:solidFill>
                        <a:effectLst/>
                        <a:latin typeface="+mn-lt"/>
                        <a:ea typeface="+mn-ea"/>
                        <a:cs typeface="Arial" panose="020B0604020202020204" pitchFamily="34" charset="0"/>
                      </a:endParaRPr>
                    </a:p>
                    <a:p>
                      <a:pPr marL="342900" lvl="0" indent="-342900" algn="just">
                        <a:buFont typeface="Wingdings" panose="05000000000000000000" pitchFamily="2" charset="2"/>
                        <a:buChar char="§"/>
                      </a:pPr>
                      <a:r>
                        <a:rPr lang="en-US" sz="2200" b="0" kern="1200" baseline="0" dirty="0" smtClean="0">
                          <a:solidFill>
                            <a:srgbClr val="7030A0"/>
                          </a:solidFill>
                          <a:effectLst/>
                          <a:latin typeface="+mn-lt"/>
                          <a:ea typeface="+mn-ea"/>
                          <a:cs typeface="Arial" panose="020B0604020202020204" pitchFamily="34" charset="0"/>
                        </a:rPr>
                        <a:t>TRIGGERS OF HOMELESS- </a:t>
                      </a:r>
                      <a:r>
                        <a:rPr lang="en-US" sz="2200" b="0" kern="1200" baseline="0" dirty="0" smtClean="0">
                          <a:solidFill>
                            <a:schemeClr val="tx1"/>
                          </a:solidFill>
                          <a:effectLst/>
                          <a:latin typeface="+mn-lt"/>
                          <a:ea typeface="+mn-ea"/>
                          <a:cs typeface="Arial" panose="020B0604020202020204" pitchFamily="34" charset="0"/>
                        </a:rPr>
                        <a:t>some people are victims of interpersonal violence and abuse, personal and familial substance abuse, mental health issues, extreme poverty, family disintegration, housing shortages, unemployment, rapid urbanization.</a:t>
                      </a:r>
                    </a:p>
                    <a:p>
                      <a:pPr marL="342900" lvl="0" indent="-342900" algn="just">
                        <a:buFont typeface="Wingdings" panose="05000000000000000000" pitchFamily="2" charset="2"/>
                        <a:buChar char="§"/>
                      </a:pPr>
                      <a:endParaRPr lang="en-US" sz="2200" b="0" kern="1200" baseline="0" dirty="0" smtClean="0">
                        <a:solidFill>
                          <a:schemeClr val="tx1"/>
                        </a:solidFill>
                        <a:effectLst/>
                        <a:latin typeface="+mn-lt"/>
                        <a:ea typeface="+mn-ea"/>
                        <a:cs typeface="Arial" panose="020B0604020202020204" pitchFamily="34" charset="0"/>
                      </a:endParaRPr>
                    </a:p>
                    <a:p>
                      <a:pPr marL="342900" lvl="0" indent="-342900" algn="just">
                        <a:buFont typeface="Wingdings" panose="05000000000000000000" pitchFamily="2" charset="2"/>
                        <a:buChar char="§"/>
                      </a:pPr>
                      <a:r>
                        <a:rPr lang="en-US" sz="2200" b="0" kern="1200" baseline="0" dirty="0" smtClean="0">
                          <a:solidFill>
                            <a:schemeClr val="tx1"/>
                          </a:solidFill>
                          <a:effectLst/>
                          <a:latin typeface="+mn-lt"/>
                          <a:ea typeface="+mn-ea"/>
                          <a:cs typeface="Arial" panose="020B0604020202020204" pitchFamily="34" charset="0"/>
                        </a:rPr>
                        <a:t>According to the </a:t>
                      </a:r>
                      <a:r>
                        <a:rPr lang="en-US" sz="2200" b="0" kern="1200" baseline="0" dirty="0" err="1" smtClean="0">
                          <a:solidFill>
                            <a:schemeClr val="tx1"/>
                          </a:solidFill>
                          <a:effectLst/>
                          <a:latin typeface="+mn-lt"/>
                          <a:ea typeface="+mn-ea"/>
                          <a:cs typeface="Arial" panose="020B0604020202020204" pitchFamily="34" charset="0"/>
                        </a:rPr>
                        <a:t>Bereamail</a:t>
                      </a:r>
                      <a:r>
                        <a:rPr lang="en-US" sz="2200" b="0" kern="1200" baseline="0" dirty="0" smtClean="0">
                          <a:solidFill>
                            <a:schemeClr val="tx1"/>
                          </a:solidFill>
                          <a:effectLst/>
                          <a:latin typeface="+mn-lt"/>
                          <a:ea typeface="+mn-ea"/>
                          <a:cs typeface="Arial" panose="020B0604020202020204" pitchFamily="34" charset="0"/>
                        </a:rPr>
                        <a:t> in the June 2022, “Durban is a city recently hit by the devastating impacts of the covid-19 pandemic, July unrest 2021 and the recent April and May floods. In the midst of economic strain, job losses and destruction, the city’s homeless population has risen to 16 000.”</a:t>
                      </a: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endParaRPr lang="en-US" sz="2400" b="1" dirty="0">
              <a:solidFill>
                <a:schemeClr val="bg1"/>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82790761"/>
              </p:ext>
            </p:extLst>
          </p:nvPr>
        </p:nvGraphicFramePr>
        <p:xfrm>
          <a:off x="384464" y="823760"/>
          <a:ext cx="8290554" cy="461665"/>
        </p:xfrm>
        <a:graphic>
          <a:graphicData uri="http://schemas.openxmlformats.org/drawingml/2006/table">
            <a:tbl>
              <a:tblPr firstRow="1" firstCol="1" bandRow="1"/>
              <a:tblGrid>
                <a:gridCol w="8290554">
                  <a:extLst>
                    <a:ext uri="{9D8B030D-6E8A-4147-A177-3AD203B41FA5}">
                      <a16:colId xmlns:a16="http://schemas.microsoft.com/office/drawing/2014/main" val="1351302479"/>
                    </a:ext>
                  </a:extLst>
                </a:gridCol>
              </a:tblGrid>
              <a:tr h="461665">
                <a:tc>
                  <a:txBody>
                    <a:bodyPr/>
                    <a:lstStyle/>
                    <a:p>
                      <a:pPr algn="ctr">
                        <a:lnSpc>
                          <a:spcPct val="115000"/>
                        </a:lnSpc>
                        <a:spcAft>
                          <a:spcPts val="0"/>
                        </a:spcAft>
                      </a:pPr>
                      <a:r>
                        <a:rPr lang="en-US" sz="2400" b="1"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LITERATURE</a:t>
                      </a:r>
                      <a:r>
                        <a:rPr lang="en-US" sz="2400" b="1" baseline="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 REVIEW</a:t>
                      </a:r>
                      <a:endParaRPr lang="en-ZA"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0357"/>
                  </a:ext>
                </a:extLst>
              </a:tr>
            </a:tbl>
          </a:graphicData>
        </a:graphic>
      </p:graphicFrame>
    </p:spTree>
    <p:extLst>
      <p:ext uri="{BB962C8B-B14F-4D97-AF65-F5344CB8AC3E}">
        <p14:creationId xmlns:p14="http://schemas.microsoft.com/office/powerpoint/2010/main" val="1451866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2899766835"/>
              </p:ext>
            </p:extLst>
          </p:nvPr>
        </p:nvGraphicFramePr>
        <p:xfrm>
          <a:off x="384464" y="1339807"/>
          <a:ext cx="8290554" cy="5585460"/>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5257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ZA" sz="2100" b="1"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b="0" kern="1200" dirty="0" smtClean="0">
                          <a:solidFill>
                            <a:schemeClr val="tx1"/>
                          </a:solidFill>
                          <a:effectLst/>
                          <a:latin typeface="+mn-lt"/>
                          <a:ea typeface="+mn-ea"/>
                          <a:cs typeface="Arial" panose="020B0604020202020204" pitchFamily="34" charset="0"/>
                        </a:rPr>
                        <a:t>53 social workers (30 DSD &amp;23 NPO)</a:t>
                      </a:r>
                      <a:r>
                        <a:rPr lang="en-US" sz="2200" b="0" kern="1200" baseline="0" dirty="0" smtClean="0">
                          <a:solidFill>
                            <a:schemeClr val="tx1"/>
                          </a:solidFill>
                          <a:effectLst/>
                          <a:latin typeface="+mn-lt"/>
                          <a:ea typeface="+mn-ea"/>
                          <a:cs typeface="Arial" panose="020B0604020202020204" pitchFamily="34" charset="0"/>
                        </a:rPr>
                        <a:t> </a:t>
                      </a:r>
                      <a:r>
                        <a:rPr lang="en-US" sz="2200" b="0" kern="1200" dirty="0" smtClean="0">
                          <a:solidFill>
                            <a:schemeClr val="tx1"/>
                          </a:solidFill>
                          <a:effectLst/>
                          <a:latin typeface="+mn-lt"/>
                          <a:ea typeface="+mn-ea"/>
                          <a:cs typeface="Arial" panose="020B0604020202020204" pitchFamily="34" charset="0"/>
                        </a:rPr>
                        <a:t>worked</a:t>
                      </a:r>
                      <a:r>
                        <a:rPr lang="en-US" sz="2200" b="0" kern="1200" baseline="0" dirty="0" smtClean="0">
                          <a:solidFill>
                            <a:schemeClr val="tx1"/>
                          </a:solidFill>
                          <a:effectLst/>
                          <a:latin typeface="+mn-lt"/>
                          <a:ea typeface="+mn-ea"/>
                          <a:cs typeface="Arial" panose="020B0604020202020204" pitchFamily="34" charset="0"/>
                        </a:rPr>
                        <a:t> with 1700 </a:t>
                      </a:r>
                      <a:r>
                        <a:rPr lang="en-US" sz="2200" b="0" kern="1200" dirty="0" smtClean="0">
                          <a:solidFill>
                            <a:schemeClr val="tx1"/>
                          </a:solidFill>
                          <a:effectLst/>
                          <a:latin typeface="+mn-lt"/>
                          <a:ea typeface="+mn-ea"/>
                          <a:cs typeface="Arial" panose="020B0604020202020204" pitchFamily="34" charset="0"/>
                        </a:rPr>
                        <a:t>homeless people for the period 23 March 2020 to 1 October 2020 (6months)</a:t>
                      </a:r>
                      <a:r>
                        <a:rPr lang="en-US" sz="2200" b="0" kern="1200" baseline="0" dirty="0" smtClean="0">
                          <a:solidFill>
                            <a:schemeClr val="tx1"/>
                          </a:solidFill>
                          <a:effectLst/>
                          <a:latin typeface="+mn-lt"/>
                          <a:ea typeface="+mn-ea"/>
                          <a:cs typeface="Arial" panose="020B0604020202020204" pitchFamily="34" charset="0"/>
                        </a:rPr>
                        <a:t> in </a:t>
                      </a:r>
                      <a:r>
                        <a:rPr lang="en-ZA" sz="2200" b="0" kern="1200" baseline="0" dirty="0" err="1" smtClean="0">
                          <a:solidFill>
                            <a:schemeClr val="tx1"/>
                          </a:solidFill>
                          <a:effectLst/>
                          <a:latin typeface="+mn-lt"/>
                          <a:ea typeface="+mn-ea"/>
                          <a:cs typeface="+mn-cs"/>
                        </a:rPr>
                        <a:t>Ehekwini</a:t>
                      </a:r>
                      <a:r>
                        <a:rPr lang="en-ZA" sz="2200" b="0" kern="1200" baseline="0" dirty="0" smtClean="0">
                          <a:solidFill>
                            <a:schemeClr val="tx1"/>
                          </a:solidFill>
                          <a:effectLst/>
                          <a:latin typeface="+mn-lt"/>
                          <a:ea typeface="+mn-ea"/>
                          <a:cs typeface="+mn-cs"/>
                        </a:rPr>
                        <a:t> Metro.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2200" b="0" kern="1200" dirty="0" smtClean="0">
                          <a:solidFill>
                            <a:schemeClr val="tx1"/>
                          </a:solidFill>
                          <a:effectLst/>
                          <a:latin typeface="+mn-lt"/>
                          <a:ea typeface="+mn-ea"/>
                          <a:cs typeface="+mn-cs"/>
                        </a:rPr>
                        <a:t>Profiling of homeless people –DSD social workers.</a:t>
                      </a:r>
                      <a:r>
                        <a:rPr lang="en-ZA" sz="2200" b="0" kern="1200" baseline="0" dirty="0" smtClean="0">
                          <a:solidFill>
                            <a:schemeClr val="tx1"/>
                          </a:solidFill>
                          <a:effectLst/>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2200" b="0" kern="1200" dirty="0" smtClean="0">
                          <a:solidFill>
                            <a:schemeClr val="tx1"/>
                          </a:solidFill>
                          <a:effectLst/>
                          <a:latin typeface="+mn-lt"/>
                          <a:ea typeface="+mn-ea"/>
                          <a:cs typeface="+mn-cs"/>
                        </a:rPr>
                        <a:t>Assessments of homeless people-DSD Social Workers</a:t>
                      </a:r>
                      <a:r>
                        <a:rPr lang="en-ZA" sz="2200" b="0" kern="1200" baseline="0" dirty="0" smtClean="0">
                          <a:solidFill>
                            <a:schemeClr val="tx1"/>
                          </a:solidFill>
                          <a:effectLst/>
                          <a:latin typeface="+mn-lt"/>
                          <a:ea typeface="+mn-ea"/>
                          <a:cs typeface="+mn-cs"/>
                        </a:rPr>
                        <a:t> and </a:t>
                      </a:r>
                      <a:r>
                        <a:rPr lang="en-ZA" sz="2200" b="0" kern="1200" dirty="0" smtClean="0">
                          <a:solidFill>
                            <a:schemeClr val="tx1"/>
                          </a:solidFill>
                          <a:effectLst/>
                          <a:latin typeface="+mn-lt"/>
                          <a:ea typeface="+mn-ea"/>
                          <a:cs typeface="+mn-cs"/>
                        </a:rPr>
                        <a:t>Department of Health.</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2200" b="0" kern="1200" dirty="0" smtClean="0">
                          <a:solidFill>
                            <a:schemeClr val="tx1"/>
                          </a:solidFill>
                          <a:effectLst/>
                          <a:latin typeface="+mn-lt"/>
                          <a:ea typeface="+mn-ea"/>
                          <a:cs typeface="+mn-cs"/>
                        </a:rPr>
                        <a:t>Deployment of Social Workers to Shelter-DSD and NPO Social Workers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2200" b="0" kern="1200" dirty="0" smtClean="0">
                          <a:solidFill>
                            <a:schemeClr val="tx1"/>
                          </a:solidFill>
                          <a:effectLst/>
                          <a:latin typeface="+mn-lt"/>
                          <a:ea typeface="+mn-ea"/>
                          <a:cs typeface="+mn-cs"/>
                        </a:rPr>
                        <a:t>Psychosocial</a:t>
                      </a:r>
                      <a:r>
                        <a:rPr lang="en-ZA" sz="2200" b="0" kern="1200" baseline="0" dirty="0" smtClean="0">
                          <a:solidFill>
                            <a:schemeClr val="tx1"/>
                          </a:solidFill>
                          <a:effectLst/>
                          <a:latin typeface="+mn-lt"/>
                          <a:ea typeface="+mn-ea"/>
                          <a:cs typeface="+mn-cs"/>
                        </a:rPr>
                        <a:t> support rendered to homeless people - DSD and NPO Social Workers.</a:t>
                      </a:r>
                      <a:endParaRPr lang="en-ZA" sz="2200" b="0" kern="1200" dirty="0" smtClean="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2200" b="0" kern="1200" dirty="0" smtClean="0">
                          <a:solidFill>
                            <a:schemeClr val="tx1"/>
                          </a:solidFill>
                          <a:effectLst/>
                          <a:latin typeface="+mn-lt"/>
                          <a:ea typeface="+mn-ea"/>
                          <a:cs typeface="+mn-cs"/>
                        </a:rPr>
                        <a:t>Family reunification -DSD</a:t>
                      </a:r>
                      <a:r>
                        <a:rPr lang="en-ZA" sz="2200" b="0" kern="1200" baseline="0" dirty="0" smtClean="0">
                          <a:solidFill>
                            <a:schemeClr val="tx1"/>
                          </a:solidFill>
                          <a:effectLst/>
                          <a:latin typeface="+mn-lt"/>
                          <a:ea typeface="+mn-ea"/>
                          <a:cs typeface="+mn-cs"/>
                        </a:rPr>
                        <a:t> social workers and Municipality.</a:t>
                      </a:r>
                      <a:endParaRPr lang="en-ZA" sz="2200" b="0" kern="1200" dirty="0" smtClean="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2200" b="0" kern="1200" dirty="0" smtClean="0">
                          <a:solidFill>
                            <a:schemeClr val="tx1"/>
                          </a:solidFill>
                          <a:effectLst/>
                          <a:latin typeface="+mn-lt"/>
                          <a:ea typeface="+mn-ea"/>
                          <a:cs typeface="+mn-cs"/>
                        </a:rPr>
                        <a:t>Recreational programmes to support homeless people in different shelters-DSD</a:t>
                      </a:r>
                      <a:r>
                        <a:rPr lang="en-ZA" sz="2200" b="0" kern="1200" baseline="0" dirty="0" smtClean="0">
                          <a:solidFill>
                            <a:schemeClr val="tx1"/>
                          </a:solidFill>
                          <a:effectLst/>
                          <a:latin typeface="+mn-lt"/>
                          <a:ea typeface="+mn-ea"/>
                          <a:cs typeface="+mn-cs"/>
                        </a:rPr>
                        <a:t> Programme 5, NPOS and FBO.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sz="2200" b="0" kern="1200" baseline="0" dirty="0" smtClean="0">
                        <a:solidFill>
                          <a:schemeClr val="tx1"/>
                        </a:solidFill>
                        <a:effectLst/>
                        <a:latin typeface="+mn-lt"/>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2100" b="0" kern="1200" dirty="0" smtClean="0">
                          <a:solidFill>
                            <a:schemeClr val="tx1"/>
                          </a:solidFill>
                          <a:effectLst/>
                          <a:latin typeface="+mn-lt"/>
                          <a:ea typeface="+mn-ea"/>
                          <a:cs typeface="+mn-cs"/>
                        </a:rPr>
                        <a:t>Removal of homeless</a:t>
                      </a:r>
                      <a:r>
                        <a:rPr lang="en-ZA" sz="2100" b="0" kern="1200" baseline="0" dirty="0" smtClean="0">
                          <a:solidFill>
                            <a:schemeClr val="tx1"/>
                          </a:solidFill>
                          <a:effectLst/>
                          <a:latin typeface="+mn-lt"/>
                          <a:ea typeface="+mn-ea"/>
                          <a:cs typeface="+mn-cs"/>
                        </a:rPr>
                        <a:t> people from the streets-SAP</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100" b="0" kern="1200" baseline="0" dirty="0" smtClean="0">
                          <a:solidFill>
                            <a:schemeClr val="tx1"/>
                          </a:solidFill>
                          <a:effectLst/>
                          <a:latin typeface="+mn-lt"/>
                          <a:ea typeface="+mn-ea"/>
                          <a:cs typeface="+mn-cs"/>
                        </a:rPr>
                        <a:t>(provision of the shelters were undertaken by the Municipality)</a:t>
                      </a: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r>
              <a:rPr lang="en-US" sz="2400" b="1" dirty="0" smtClean="0">
                <a:solidFill>
                  <a:srgbClr val="7030A0"/>
                </a:solidFill>
                <a:cs typeface="Arial" panose="020B0604020202020204" pitchFamily="34" charset="0"/>
              </a:rPr>
              <a:t>INTERVENTIONS </a:t>
            </a:r>
            <a:endParaRPr lang="en-US" sz="2400" b="1" dirty="0">
              <a:solidFill>
                <a:srgbClr val="7030A0"/>
              </a:solidFill>
              <a:cs typeface="Arial" panose="020B0604020202020204" pitchFamily="34" charset="0"/>
            </a:endParaRPr>
          </a:p>
        </p:txBody>
      </p:sp>
    </p:spTree>
    <p:extLst>
      <p:ext uri="{BB962C8B-B14F-4D97-AF65-F5344CB8AC3E}">
        <p14:creationId xmlns:p14="http://schemas.microsoft.com/office/powerpoint/2010/main" val="1512316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ontent Placeholder 2">
            <a:extLst>
              <a:ext uri="{FF2B5EF4-FFF2-40B4-BE49-F238E27FC236}">
                <a16:creationId xmlns:a16="http://schemas.microsoft.com/office/drawing/2014/main" id="{244AA246-AA8C-4BC3-97B8-1BBF4F34F3DD}"/>
              </a:ext>
            </a:extLst>
          </p:cNvPr>
          <p:cNvSpPr>
            <a:spLocks noGrp="1"/>
          </p:cNvSpPr>
          <p:nvPr>
            <p:ph idx="1"/>
          </p:nvPr>
        </p:nvSpPr>
        <p:spPr>
          <a:xfrm>
            <a:off x="24095" y="1646782"/>
            <a:ext cx="8908355" cy="4433886"/>
          </a:xfrm>
        </p:spPr>
        <p:txBody>
          <a:bodyPr/>
          <a:lstStyle/>
          <a:p>
            <a:pPr marL="0" indent="0" eaLnBrk="1" fontAlgn="auto" hangingPunct="1">
              <a:lnSpc>
                <a:spcPct val="90000"/>
              </a:lnSpc>
              <a:spcBef>
                <a:spcPts val="1000"/>
              </a:spcBef>
              <a:spcAft>
                <a:spcPts val="0"/>
              </a:spcAft>
              <a:buNone/>
              <a:defRPr/>
            </a:pPr>
            <a:r>
              <a:rPr lang="en-US" sz="2000" b="1" dirty="0" smtClean="0">
                <a:latin typeface="Arial" panose="020B0604020202020204" pitchFamily="34" charset="0"/>
                <a:cs typeface="Arial" panose="020B0604020202020204" pitchFamily="34" charset="0"/>
              </a:rPr>
              <a:t>	</a:t>
            </a:r>
          </a:p>
          <a:p>
            <a:pPr eaLnBrk="1" fontAlgn="auto" hangingPunct="1">
              <a:lnSpc>
                <a:spcPct val="90000"/>
              </a:lnSpc>
              <a:spcBef>
                <a:spcPts val="1000"/>
              </a:spcBef>
              <a:spcAft>
                <a:spcPts val="0"/>
              </a:spcAft>
              <a:defRPr/>
            </a:pPr>
            <a:endParaRPr lang="en-US" sz="2000" dirty="0" smtClean="0">
              <a:solidFill>
                <a:prstClr val="black"/>
              </a:solidFill>
              <a:latin typeface="Arial" panose="020B0604020202020204" pitchFamily="34" charset="0"/>
              <a:cs typeface="Arial" panose="020B0604020202020204" pitchFamily="34" charset="0"/>
            </a:endParaRPr>
          </a:p>
          <a:p>
            <a:pPr eaLnBrk="1" fontAlgn="auto" hangingPunct="1">
              <a:lnSpc>
                <a:spcPct val="90000"/>
              </a:lnSpc>
              <a:spcBef>
                <a:spcPts val="1000"/>
              </a:spcBef>
              <a:spcAft>
                <a:spcPts val="0"/>
              </a:spcAft>
              <a:defRPr/>
            </a:pPr>
            <a:endParaRPr lang="en-US" sz="2000" dirty="0" smtClean="0">
              <a:solidFill>
                <a:prstClr val="black"/>
              </a:solidFill>
              <a:latin typeface="Arial" panose="020B0604020202020204" pitchFamily="34" charset="0"/>
              <a:cs typeface="Arial" panose="020B0604020202020204" pitchFamily="34" charset="0"/>
            </a:endParaRPr>
          </a:p>
          <a:p>
            <a:pPr marL="0" lvl="0" indent="0" eaLnBrk="1" fontAlgn="auto" hangingPunct="1">
              <a:lnSpc>
                <a:spcPct val="90000"/>
              </a:lnSpc>
              <a:spcBef>
                <a:spcPts val="1000"/>
              </a:spcBef>
              <a:spcAft>
                <a:spcPts val="0"/>
              </a:spcAft>
              <a:buNone/>
              <a:defRPr/>
            </a:pPr>
            <a:endParaRPr lang="en-US" sz="2000" dirty="0">
              <a:solidFill>
                <a:prstClr val="black"/>
              </a:solidFill>
              <a:latin typeface="Arial" panose="020B0604020202020204" pitchFamily="34" charset="0"/>
              <a:cs typeface="Arial" panose="020B0604020202020204" pitchFamily="34" charset="0"/>
            </a:endParaRPr>
          </a:p>
          <a:p>
            <a:pPr eaLnBrk="1" hangingPunct="1">
              <a:lnSpc>
                <a:spcPct val="150000"/>
              </a:lnSpc>
              <a:defRPr/>
            </a:pPr>
            <a:endParaRPr lang="en-US" sz="2000" dirty="0">
              <a:latin typeface="Arial" panose="020B0604020202020204" pitchFamily="34" charset="0"/>
              <a:ea typeface="Calibri" panose="020F0502020204030204" pitchFamily="34" charset="0"/>
            </a:endParaRPr>
          </a:p>
        </p:txBody>
      </p:sp>
      <p:sp>
        <p:nvSpPr>
          <p:cNvPr id="2055" name="Rectangle 7">
            <a:extLst>
              <a:ext uri="{FF2B5EF4-FFF2-40B4-BE49-F238E27FC236}">
                <a16:creationId xmlns:a16="http://schemas.microsoft.com/office/drawing/2014/main" id="{605DC403-0A11-433F-A4C3-71DD2341663A}"/>
              </a:ext>
            </a:extLst>
          </p:cNvPr>
          <p:cNvSpPr>
            <a:spLocks noChangeArrowheads="1"/>
          </p:cNvSpPr>
          <p:nvPr/>
        </p:nvSpPr>
        <p:spPr bwMode="auto">
          <a:xfrm>
            <a:off x="684213" y="1143000"/>
            <a:ext cx="7859712" cy="220980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1F497D"/>
              </a:solidFill>
              <a:effectLst>
                <a:outerShdw blurRad="38100" dist="38100" dir="2700000" algn="tl">
                  <a:srgbClr val="C0C0C0"/>
                </a:outerShdw>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1F497D"/>
              </a:solidFill>
              <a:effectLst>
                <a:outerShdw blurRad="38100" dist="38100" dir="2700000" algn="tl">
                  <a:srgbClr val="C0C0C0"/>
                </a:outerShdw>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1F497D"/>
                </a:solidFill>
                <a:effectLst>
                  <a:outerShdw blurRad="38100" dist="38100" dir="2700000" algn="tl">
                    <a:srgbClr val="C0C0C0"/>
                  </a:outerShdw>
                </a:effectLst>
                <a:uLnTx/>
                <a:uFillTx/>
                <a:latin typeface="Calibri"/>
                <a:ea typeface="+mn-ea"/>
                <a:cs typeface="Arial" panose="020B0604020202020204" pitchFamily="34" charset="0"/>
              </a:rPr>
              <a:t> </a:t>
            </a:r>
            <a:endParaRPr kumimoji="0" lang="en-US" sz="4400" b="1" i="0" u="none" strike="noStrike" kern="1200" cap="none" spc="0" normalizeH="0" baseline="0" noProof="0" dirty="0">
              <a:ln>
                <a:noFill/>
              </a:ln>
              <a:solidFill>
                <a:srgbClr val="1F497D"/>
              </a:solidFill>
              <a:effectLst>
                <a:outerShdw blurRad="38100" dist="38100" dir="2700000" algn="tl">
                  <a:srgbClr val="C0C0C0"/>
                </a:outerShdw>
              </a:effectLst>
              <a:uLnTx/>
              <a:uFillTx/>
              <a:latin typeface="Calibri"/>
              <a:ea typeface="+mn-ea"/>
              <a:cs typeface="Arial" panose="020B0604020202020204" pitchFamily="34" charset="0"/>
            </a:endParaRPr>
          </a:p>
        </p:txBody>
      </p:sp>
      <p:sp>
        <p:nvSpPr>
          <p:cNvPr id="8199" name="Rectangle 8">
            <a:extLst>
              <a:ext uri="{FF2B5EF4-FFF2-40B4-BE49-F238E27FC236}">
                <a16:creationId xmlns:a16="http://schemas.microsoft.com/office/drawing/2014/main" id="{3C56DA1C-4796-4419-B17D-1B79D34BF9DE}"/>
              </a:ext>
            </a:extLst>
          </p:cNvPr>
          <p:cNvSpPr>
            <a:spLocks noChangeArrowheads="1"/>
          </p:cNvSpPr>
          <p:nvPr/>
        </p:nvSpPr>
        <p:spPr bwMode="auto">
          <a:xfrm>
            <a:off x="971550" y="3962400"/>
            <a:ext cx="685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p>
        </p:txBody>
      </p:sp>
      <p:sp>
        <p:nvSpPr>
          <p:cNvPr id="8202" name="Slide Number Placeholder 2">
            <a:extLst>
              <a:ext uri="{FF2B5EF4-FFF2-40B4-BE49-F238E27FC236}">
                <a16:creationId xmlns:a16="http://schemas.microsoft.com/office/drawing/2014/main" id="{5735BA37-76EB-4F1A-9A52-B3E5E08125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3B917E-5917-4A04-B8E2-318017DE1985}" type="slidenum">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ZA"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25904977"/>
              </p:ext>
            </p:extLst>
          </p:nvPr>
        </p:nvGraphicFramePr>
        <p:xfrm>
          <a:off x="429509" y="816705"/>
          <a:ext cx="8534979" cy="5993538"/>
        </p:xfrm>
        <a:graphic>
          <a:graphicData uri="http://schemas.openxmlformats.org/drawingml/2006/table">
            <a:tbl>
              <a:tblPr firstRow="1" bandRow="1">
                <a:tableStyleId>{5C22544A-7EE6-4342-B048-85BDC9FD1C3A}</a:tableStyleId>
              </a:tblPr>
              <a:tblGrid>
                <a:gridCol w="458238">
                  <a:extLst>
                    <a:ext uri="{9D8B030D-6E8A-4147-A177-3AD203B41FA5}">
                      <a16:colId xmlns:a16="http://schemas.microsoft.com/office/drawing/2014/main" val="2423281953"/>
                    </a:ext>
                  </a:extLst>
                </a:gridCol>
                <a:gridCol w="1485333">
                  <a:extLst>
                    <a:ext uri="{9D8B030D-6E8A-4147-A177-3AD203B41FA5}">
                      <a16:colId xmlns:a16="http://schemas.microsoft.com/office/drawing/2014/main" val="727454078"/>
                    </a:ext>
                  </a:extLst>
                </a:gridCol>
                <a:gridCol w="2188551">
                  <a:extLst>
                    <a:ext uri="{9D8B030D-6E8A-4147-A177-3AD203B41FA5}">
                      <a16:colId xmlns:a16="http://schemas.microsoft.com/office/drawing/2014/main" val="3272430626"/>
                    </a:ext>
                  </a:extLst>
                </a:gridCol>
                <a:gridCol w="704576">
                  <a:extLst>
                    <a:ext uri="{9D8B030D-6E8A-4147-A177-3AD203B41FA5}">
                      <a16:colId xmlns:a16="http://schemas.microsoft.com/office/drawing/2014/main" val="2088476638"/>
                    </a:ext>
                  </a:extLst>
                </a:gridCol>
                <a:gridCol w="923297">
                  <a:extLst>
                    <a:ext uri="{9D8B030D-6E8A-4147-A177-3AD203B41FA5}">
                      <a16:colId xmlns:a16="http://schemas.microsoft.com/office/drawing/2014/main" val="3464948818"/>
                    </a:ext>
                  </a:extLst>
                </a:gridCol>
                <a:gridCol w="2774984">
                  <a:extLst>
                    <a:ext uri="{9D8B030D-6E8A-4147-A177-3AD203B41FA5}">
                      <a16:colId xmlns:a16="http://schemas.microsoft.com/office/drawing/2014/main" val="3752638768"/>
                    </a:ext>
                  </a:extLst>
                </a:gridCol>
              </a:tblGrid>
              <a:tr h="576064">
                <a:tc>
                  <a:txBody>
                    <a:bodyPr/>
                    <a:lstStyle/>
                    <a:p>
                      <a:r>
                        <a:rPr lang="en-US" sz="1300" b="1" dirty="0" smtClean="0">
                          <a:solidFill>
                            <a:srgbClr val="7030A0"/>
                          </a:solidFill>
                          <a:latin typeface="Arial" panose="020B0604020202020204" pitchFamily="34" charset="0"/>
                          <a:cs typeface="Arial" panose="020B0604020202020204" pitchFamily="34" charset="0"/>
                        </a:rPr>
                        <a:t>No</a:t>
                      </a:r>
                      <a:endParaRPr lang="en-US" sz="1300" b="1" dirty="0">
                        <a:solidFill>
                          <a:srgbClr val="7030A0"/>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solidFill>
                            <a:srgbClr val="7030A0"/>
                          </a:solidFill>
                          <a:latin typeface="Arial" panose="020B0604020202020204" pitchFamily="34" charset="0"/>
                          <a:cs typeface="Arial" panose="020B0604020202020204" pitchFamily="34" charset="0"/>
                        </a:rPr>
                        <a:t>Name of Shelter</a:t>
                      </a:r>
                      <a:endParaRPr lang="en-US" sz="1300" b="1" dirty="0">
                        <a:solidFill>
                          <a:srgbClr val="7030A0"/>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solidFill>
                            <a:srgbClr val="7030A0"/>
                          </a:solidFill>
                          <a:latin typeface="Arial" panose="020B0604020202020204" pitchFamily="34" charset="0"/>
                          <a:cs typeface="Arial" panose="020B0604020202020204" pitchFamily="34" charset="0"/>
                        </a:rPr>
                        <a:t>Physical</a:t>
                      </a:r>
                      <a:r>
                        <a:rPr lang="en-US" sz="1300" b="1" baseline="0" dirty="0" smtClean="0">
                          <a:solidFill>
                            <a:srgbClr val="7030A0"/>
                          </a:solidFill>
                          <a:latin typeface="Arial" panose="020B0604020202020204" pitchFamily="34" charset="0"/>
                          <a:cs typeface="Arial" panose="020B0604020202020204" pitchFamily="34" charset="0"/>
                        </a:rPr>
                        <a:t> address</a:t>
                      </a:r>
                      <a:endParaRPr lang="en-US" sz="1300" b="1" dirty="0">
                        <a:solidFill>
                          <a:srgbClr val="7030A0"/>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solidFill>
                            <a:srgbClr val="7030A0"/>
                          </a:solidFill>
                          <a:latin typeface="Arial" panose="020B0604020202020204" pitchFamily="34" charset="0"/>
                          <a:cs typeface="Arial" panose="020B0604020202020204" pitchFamily="34" charset="0"/>
                        </a:rPr>
                        <a:t>Capacity</a:t>
                      </a:r>
                      <a:endParaRPr lang="en-US" sz="1300" b="1" dirty="0">
                        <a:solidFill>
                          <a:srgbClr val="7030A0"/>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solidFill>
                            <a:srgbClr val="7030A0"/>
                          </a:solidFill>
                          <a:latin typeface="Arial" panose="020B0604020202020204" pitchFamily="34" charset="0"/>
                          <a:cs typeface="Arial" panose="020B0604020202020204" pitchFamily="34" charset="0"/>
                        </a:rPr>
                        <a:t>Gender</a:t>
                      </a:r>
                      <a:endParaRPr lang="en-US" sz="1300" b="1" dirty="0">
                        <a:solidFill>
                          <a:srgbClr val="7030A0"/>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solidFill>
                            <a:srgbClr val="7030A0"/>
                          </a:solidFill>
                          <a:latin typeface="Arial" panose="020B0604020202020204" pitchFamily="34" charset="0"/>
                          <a:cs typeface="Arial" panose="020B0604020202020204" pitchFamily="34" charset="0"/>
                        </a:rPr>
                        <a:t>Structure</a:t>
                      </a:r>
                      <a:endParaRPr lang="en-US" sz="1300" b="1" dirty="0">
                        <a:solidFill>
                          <a:srgbClr val="7030A0"/>
                        </a:solidFill>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3671218741"/>
                  </a:ext>
                </a:extLst>
              </a:tr>
              <a:tr h="288032">
                <a:tc>
                  <a:txBody>
                    <a:bodyPr/>
                    <a:lstStyle/>
                    <a:p>
                      <a:r>
                        <a:rPr lang="en-US" sz="1300" b="1" dirty="0" smtClean="0">
                          <a:latin typeface="Arial" panose="020B0604020202020204" pitchFamily="34" charset="0"/>
                          <a:cs typeface="Arial" panose="020B0604020202020204" pitchFamily="34" charset="0"/>
                        </a:rPr>
                        <a:t>1</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Strollers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err="1" smtClean="0">
                          <a:latin typeface="Arial" panose="020B0604020202020204" pitchFamily="34" charset="0"/>
                          <a:cs typeface="Arial" panose="020B0604020202020204" pitchFamily="34" charset="0"/>
                        </a:rPr>
                        <a:t>Mansel</a:t>
                      </a:r>
                      <a:r>
                        <a:rPr lang="en-US" sz="1300" b="1" dirty="0" smtClean="0">
                          <a:latin typeface="Arial" panose="020B0604020202020204" pitchFamily="34" charset="0"/>
                          <a:cs typeface="Arial" panose="020B0604020202020204" pitchFamily="34" charset="0"/>
                        </a:rPr>
                        <a:t> Road</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67</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Females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Fixed Building</a:t>
                      </a:r>
                      <a:endParaRPr lang="en-US" sz="1300" b="1"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2028066129"/>
                  </a:ext>
                </a:extLst>
              </a:tr>
              <a:tr h="288032">
                <a:tc>
                  <a:txBody>
                    <a:bodyPr/>
                    <a:lstStyle/>
                    <a:p>
                      <a:r>
                        <a:rPr lang="en-US" sz="1300" b="1" dirty="0" smtClean="0">
                          <a:latin typeface="Arial" panose="020B0604020202020204" pitchFamily="34" charset="0"/>
                          <a:cs typeface="Arial" panose="020B0604020202020204" pitchFamily="34" charset="0"/>
                        </a:rPr>
                        <a:t>2</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YMCA</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err="1" smtClean="0">
                          <a:latin typeface="Arial" panose="020B0604020202020204" pitchFamily="34" charset="0"/>
                          <a:cs typeface="Arial" panose="020B0604020202020204" pitchFamily="34" charset="0"/>
                        </a:rPr>
                        <a:t>Diakonia</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322</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 &amp;</a:t>
                      </a:r>
                      <a:r>
                        <a:rPr lang="en-US" sz="1300" b="1" baseline="0" dirty="0" smtClean="0">
                          <a:latin typeface="Arial" panose="020B0604020202020204" pitchFamily="34" charset="0"/>
                          <a:cs typeface="Arial" panose="020B0604020202020204" pitchFamily="34" charset="0"/>
                        </a:rPr>
                        <a:t> </a:t>
                      </a:r>
                      <a:r>
                        <a:rPr lang="en-US" sz="1300" b="1" dirty="0" smtClean="0">
                          <a:latin typeface="Arial" panose="020B0604020202020204" pitchFamily="34" charset="0"/>
                          <a:cs typeface="Arial" panose="020B0604020202020204" pitchFamily="34" charset="0"/>
                        </a:rPr>
                        <a:t>Females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Fixed Building</a:t>
                      </a:r>
                      <a:endParaRPr lang="en-US" sz="1300" b="1"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2716929784"/>
                  </a:ext>
                </a:extLst>
              </a:tr>
              <a:tr h="334888">
                <a:tc>
                  <a:txBody>
                    <a:bodyPr/>
                    <a:lstStyle/>
                    <a:p>
                      <a:r>
                        <a:rPr lang="en-US" sz="1300" b="1" dirty="0" smtClean="0">
                          <a:latin typeface="Arial" panose="020B0604020202020204" pitchFamily="34" charset="0"/>
                          <a:cs typeface="Arial" panose="020B0604020202020204" pitchFamily="34" charset="0"/>
                        </a:rPr>
                        <a:t>3</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Dennis Hurley</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Dennis</a:t>
                      </a:r>
                      <a:r>
                        <a:rPr lang="en-US" sz="1300" b="1" baseline="0" dirty="0" smtClean="0">
                          <a:latin typeface="Arial" panose="020B0604020202020204" pitchFamily="34" charset="0"/>
                          <a:cs typeface="Arial" panose="020B0604020202020204" pitchFamily="34" charset="0"/>
                        </a:rPr>
                        <a:t> Hurley Road</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47</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Fixed Building</a:t>
                      </a:r>
                    </a:p>
                    <a:p>
                      <a:endParaRPr lang="en-US" sz="1300" b="1"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56971764"/>
                  </a:ext>
                </a:extLst>
              </a:tr>
              <a:tr h="334888">
                <a:tc>
                  <a:txBody>
                    <a:bodyPr/>
                    <a:lstStyle/>
                    <a:p>
                      <a:r>
                        <a:rPr lang="en-US" sz="1300" b="1" dirty="0" smtClean="0">
                          <a:latin typeface="Arial" panose="020B0604020202020204" pitchFamily="34" charset="0"/>
                          <a:cs typeface="Arial" panose="020B0604020202020204" pitchFamily="34" charset="0"/>
                        </a:rPr>
                        <a:t>4.</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Moses </a:t>
                      </a:r>
                      <a:r>
                        <a:rPr lang="en-US" sz="1300" b="1" dirty="0" err="1" smtClean="0">
                          <a:latin typeface="Arial" panose="020B0604020202020204" pitchFamily="34" charset="0"/>
                          <a:cs typeface="Arial" panose="020B0604020202020204" pitchFamily="34" charset="0"/>
                        </a:rPr>
                        <a:t>Mahbida</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Stadium</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195</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Under Cover Parking</a:t>
                      </a:r>
                      <a:endParaRPr lang="en-US" sz="1300" b="1"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120218176"/>
                  </a:ext>
                </a:extLst>
              </a:tr>
              <a:tr h="288032">
                <a:tc>
                  <a:txBody>
                    <a:bodyPr/>
                    <a:lstStyle/>
                    <a:p>
                      <a:r>
                        <a:rPr lang="en-US" sz="1300" b="1" dirty="0" smtClean="0">
                          <a:latin typeface="Arial" panose="020B0604020202020204" pitchFamily="34" charset="0"/>
                          <a:cs typeface="Arial" panose="020B0604020202020204" pitchFamily="34" charset="0"/>
                        </a:rPr>
                        <a:t>5</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Peoples Park (Block AK) </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MY Ave</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157</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Marquee</a:t>
                      </a:r>
                      <a:endParaRPr lang="en-US" sz="1300" b="1"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184011076"/>
                  </a:ext>
                </a:extLst>
              </a:tr>
              <a:tr h="448922">
                <a:tc>
                  <a:txBody>
                    <a:bodyPr/>
                    <a:lstStyle/>
                    <a:p>
                      <a:r>
                        <a:rPr lang="en-US" sz="1300" b="1" dirty="0" smtClean="0">
                          <a:latin typeface="Arial" panose="020B0604020202020204" pitchFamily="34" charset="0"/>
                          <a:cs typeface="Arial" panose="020B0604020202020204" pitchFamily="34" charset="0"/>
                        </a:rPr>
                        <a:t>6</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Jewish</a:t>
                      </a:r>
                      <a:r>
                        <a:rPr lang="en-US" sz="1300" b="1" baseline="0" dirty="0" smtClean="0">
                          <a:latin typeface="Arial" panose="020B0604020202020204" pitchFamily="34" charset="0"/>
                          <a:cs typeface="Arial" panose="020B0604020202020204" pitchFamily="34" charset="0"/>
                        </a:rPr>
                        <a:t> Hall</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err="1" smtClean="0">
                          <a:latin typeface="Arial" panose="020B0604020202020204" pitchFamily="34" charset="0"/>
                          <a:cs typeface="Arial" panose="020B0604020202020204" pitchFamily="34" charset="0"/>
                        </a:rPr>
                        <a:t>keMasinga</a:t>
                      </a:r>
                      <a:r>
                        <a:rPr lang="en-US" sz="1300" b="1" dirty="0" smtClean="0">
                          <a:latin typeface="Arial" panose="020B0604020202020204" pitchFamily="34" charset="0"/>
                          <a:cs typeface="Arial" panose="020B0604020202020204" pitchFamily="34" charset="0"/>
                        </a:rPr>
                        <a:t> Rd</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127</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Marquee</a:t>
                      </a:r>
                    </a:p>
                    <a:p>
                      <a:endParaRPr lang="en-US" sz="1300" b="1"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3615766660"/>
                  </a:ext>
                </a:extLst>
              </a:tr>
              <a:tr h="676563">
                <a:tc>
                  <a:txBody>
                    <a:bodyPr/>
                    <a:lstStyle/>
                    <a:p>
                      <a:r>
                        <a:rPr lang="en-US" sz="1300" b="1" dirty="0" smtClean="0">
                          <a:latin typeface="Arial" panose="020B0604020202020204" pitchFamily="34" charset="0"/>
                          <a:cs typeface="Arial" panose="020B0604020202020204" pitchFamily="34" charset="0"/>
                        </a:rPr>
                        <a:t>7</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Old Drive In Site</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Corner of Stalwart </a:t>
                      </a:r>
                      <a:r>
                        <a:rPr lang="en-US" sz="1300" b="1" dirty="0" err="1" smtClean="0">
                          <a:latin typeface="Arial" panose="020B0604020202020204" pitchFamily="34" charset="0"/>
                          <a:cs typeface="Arial" panose="020B0604020202020204" pitchFamily="34" charset="0"/>
                        </a:rPr>
                        <a:t>Simelane</a:t>
                      </a:r>
                      <a:r>
                        <a:rPr lang="en-US" sz="1300" b="1" dirty="0" smtClean="0">
                          <a:latin typeface="Arial" panose="020B0604020202020204" pitchFamily="34" charset="0"/>
                          <a:cs typeface="Arial" panose="020B0604020202020204" pitchFamily="34" charset="0"/>
                        </a:rPr>
                        <a:t> and  MY Ave</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225</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Marquee</a:t>
                      </a:r>
                    </a:p>
                    <a:p>
                      <a:endParaRPr lang="en-US" sz="1300" b="1"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3260287654"/>
                  </a:ext>
                </a:extLst>
              </a:tr>
              <a:tr h="458691">
                <a:tc>
                  <a:txBody>
                    <a:bodyPr/>
                    <a:lstStyle/>
                    <a:p>
                      <a:r>
                        <a:rPr lang="en-US" sz="1300" b="1" dirty="0" smtClean="0">
                          <a:latin typeface="Arial" panose="020B0604020202020204" pitchFamily="34" charset="0"/>
                          <a:cs typeface="Arial" panose="020B0604020202020204" pitchFamily="34" charset="0"/>
                        </a:rPr>
                        <a:t>8</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Albert Park</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Albert Park</a:t>
                      </a: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103</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 &amp;</a:t>
                      </a:r>
                      <a:r>
                        <a:rPr lang="en-US" sz="1300" b="1" baseline="0" dirty="0" smtClean="0">
                          <a:latin typeface="Arial" panose="020B0604020202020204" pitchFamily="34" charset="0"/>
                          <a:cs typeface="Arial" panose="020B0604020202020204" pitchFamily="34" charset="0"/>
                        </a:rPr>
                        <a:t> </a:t>
                      </a:r>
                      <a:r>
                        <a:rPr lang="en-US" sz="1300" b="1" dirty="0" smtClean="0">
                          <a:latin typeface="Arial" panose="020B0604020202020204" pitchFamily="34" charset="0"/>
                          <a:cs typeface="Arial" panose="020B0604020202020204" pitchFamily="34" charset="0"/>
                        </a:rPr>
                        <a:t>Females</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Marquee</a:t>
                      </a:r>
                    </a:p>
                    <a:p>
                      <a:endParaRPr lang="en-US" sz="1300" b="1" dirty="0" smtClean="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3846953368"/>
                  </a:ext>
                </a:extLst>
              </a:tr>
              <a:tr h="387178">
                <a:tc>
                  <a:txBody>
                    <a:bodyPr/>
                    <a:lstStyle/>
                    <a:p>
                      <a:r>
                        <a:rPr lang="en-US" sz="1300" b="1" dirty="0" smtClean="0">
                          <a:latin typeface="Arial" panose="020B0604020202020204" pitchFamily="34" charset="0"/>
                          <a:cs typeface="Arial" panose="020B0604020202020204" pitchFamily="34" charset="0"/>
                        </a:rPr>
                        <a:t>9</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err="1" smtClean="0">
                          <a:latin typeface="Arial" panose="020B0604020202020204" pitchFamily="34" charset="0"/>
                          <a:cs typeface="Arial" panose="020B0604020202020204" pitchFamily="34" charset="0"/>
                        </a:rPr>
                        <a:t>Bellhaven</a:t>
                      </a:r>
                      <a:endParaRPr lang="en-US" sz="1300" b="1" dirty="0" smtClean="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Umgeni</a:t>
                      </a: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65</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Males</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Fixed Building Harm Reduction</a:t>
                      </a:r>
                      <a:r>
                        <a:rPr lang="en-US" sz="1300" b="1" baseline="0" dirty="0" smtClean="0">
                          <a:latin typeface="Arial" panose="020B0604020202020204" pitchFamily="34" charset="0"/>
                          <a:cs typeface="Arial" panose="020B0604020202020204" pitchFamily="34" charset="0"/>
                        </a:rPr>
                        <a:t> </a:t>
                      </a:r>
                      <a:endParaRPr lang="en-US" sz="1300" b="1" dirty="0" smtClean="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271523888"/>
                  </a:ext>
                </a:extLst>
              </a:tr>
              <a:tr h="481923">
                <a:tc>
                  <a:txBody>
                    <a:bodyPr/>
                    <a:lstStyle/>
                    <a:p>
                      <a:r>
                        <a:rPr lang="en-US" sz="1300" b="1" dirty="0" smtClean="0">
                          <a:latin typeface="Arial" panose="020B0604020202020204" pitchFamily="34" charset="0"/>
                          <a:cs typeface="Arial" panose="020B0604020202020204" pitchFamily="34" charset="0"/>
                        </a:rPr>
                        <a:t>10</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err="1" smtClean="0">
                          <a:latin typeface="Arial" panose="020B0604020202020204" pitchFamily="34" charset="0"/>
                          <a:cs typeface="Arial" panose="020B0604020202020204" pitchFamily="34" charset="0"/>
                        </a:rPr>
                        <a:t>Lahee</a:t>
                      </a:r>
                      <a:r>
                        <a:rPr lang="en-US" sz="1300" b="1" dirty="0" smtClean="0">
                          <a:latin typeface="Arial" panose="020B0604020202020204" pitchFamily="34" charset="0"/>
                          <a:cs typeface="Arial" panose="020B0604020202020204" pitchFamily="34" charset="0"/>
                        </a:rPr>
                        <a:t> Park </a:t>
                      </a:r>
                    </a:p>
                    <a:p>
                      <a:r>
                        <a:rPr lang="en-US" sz="1300" b="1" dirty="0" smtClean="0">
                          <a:latin typeface="Arial" panose="020B0604020202020204" pitchFamily="34" charset="0"/>
                          <a:cs typeface="Arial" panose="020B0604020202020204" pitchFamily="34" charset="0"/>
                        </a:rPr>
                        <a:t>(Pinetown)</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Anderson Rd </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139</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 &amp;</a:t>
                      </a:r>
                      <a:r>
                        <a:rPr lang="en-US" sz="1300" b="1" baseline="0" dirty="0" smtClean="0">
                          <a:latin typeface="Arial" panose="020B0604020202020204" pitchFamily="34" charset="0"/>
                          <a:cs typeface="Arial" panose="020B0604020202020204" pitchFamily="34" charset="0"/>
                        </a:rPr>
                        <a:t> </a:t>
                      </a:r>
                      <a:r>
                        <a:rPr lang="en-US" sz="1300" b="1" dirty="0" smtClean="0">
                          <a:latin typeface="Arial" panose="020B0604020202020204" pitchFamily="34" charset="0"/>
                          <a:cs typeface="Arial" panose="020B0604020202020204" pitchFamily="34" charset="0"/>
                        </a:rPr>
                        <a:t>Females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Marquee</a:t>
                      </a:r>
                    </a:p>
                    <a:p>
                      <a:endParaRPr lang="en-US" sz="1300" b="1" dirty="0" smtClean="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3581794981"/>
                  </a:ext>
                </a:extLst>
              </a:tr>
              <a:tr h="354283">
                <a:tc>
                  <a:txBody>
                    <a:bodyPr/>
                    <a:lstStyle/>
                    <a:p>
                      <a:r>
                        <a:rPr lang="en-US" sz="1300" b="1" dirty="0" smtClean="0">
                          <a:latin typeface="Arial" panose="020B0604020202020204" pitchFamily="34" charset="0"/>
                          <a:cs typeface="Arial" panose="020B0604020202020204" pitchFamily="34" charset="0"/>
                        </a:rPr>
                        <a:t>11.</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err="1" smtClean="0">
                          <a:latin typeface="Arial" panose="020B0604020202020204" pitchFamily="34" charset="0"/>
                          <a:cs typeface="Arial" panose="020B0604020202020204" pitchFamily="34" charset="0"/>
                        </a:rPr>
                        <a:t>Isipingo</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Sports Ground</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52</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Marquee</a:t>
                      </a:r>
                    </a:p>
                  </a:txBody>
                  <a:tcPr>
                    <a:solidFill>
                      <a:srgbClr val="92D050"/>
                    </a:solidFill>
                  </a:tcPr>
                </a:tc>
                <a:extLst>
                  <a:ext uri="{0D108BD9-81ED-4DB2-BD59-A6C34878D82A}">
                    <a16:rowId xmlns:a16="http://schemas.microsoft.com/office/drawing/2014/main" val="32238766"/>
                  </a:ext>
                </a:extLst>
              </a:tr>
              <a:tr h="448922">
                <a:tc>
                  <a:txBody>
                    <a:bodyPr/>
                    <a:lstStyle/>
                    <a:p>
                      <a:r>
                        <a:rPr lang="en-US" sz="1300" b="1" dirty="0" smtClean="0">
                          <a:latin typeface="Arial" panose="020B0604020202020204" pitchFamily="34" charset="0"/>
                          <a:cs typeface="Arial" panose="020B0604020202020204" pitchFamily="34" charset="0"/>
                        </a:rPr>
                        <a:t>12</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Phoenix</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err="1" smtClean="0">
                          <a:latin typeface="Arial" panose="020B0604020202020204" pitchFamily="34" charset="0"/>
                          <a:cs typeface="Arial" panose="020B0604020202020204" pitchFamily="34" charset="0"/>
                        </a:rPr>
                        <a:t>Rydevale</a:t>
                      </a:r>
                      <a:r>
                        <a:rPr lang="en-US" sz="1300" b="1" dirty="0" smtClean="0">
                          <a:latin typeface="Arial" panose="020B0604020202020204" pitchFamily="34" charset="0"/>
                          <a:cs typeface="Arial" panose="020B0604020202020204" pitchFamily="34" charset="0"/>
                        </a:rPr>
                        <a:t> Sports Ground</a:t>
                      </a: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36</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r>
                        <a:rPr lang="en-US" sz="1300" b="1" dirty="0" smtClean="0">
                          <a:latin typeface="Arial" panose="020B0604020202020204" pitchFamily="34" charset="0"/>
                          <a:cs typeface="Arial" panose="020B0604020202020204" pitchFamily="34" charset="0"/>
                        </a:rPr>
                        <a:t>Males</a:t>
                      </a:r>
                      <a:endParaRPr lang="en-US" sz="1300" b="1" dirty="0">
                        <a:latin typeface="Arial" panose="020B0604020202020204" pitchFamily="34" charset="0"/>
                        <a:cs typeface="Arial" panose="020B0604020202020204" pitchFamily="34" charset="0"/>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Marquee</a:t>
                      </a:r>
                    </a:p>
                  </a:txBody>
                  <a:tcPr>
                    <a:solidFill>
                      <a:srgbClr val="92D050"/>
                    </a:solidFill>
                  </a:tcPr>
                </a:tc>
                <a:extLst>
                  <a:ext uri="{0D108BD9-81ED-4DB2-BD59-A6C34878D82A}">
                    <a16:rowId xmlns:a16="http://schemas.microsoft.com/office/drawing/2014/main" val="802650150"/>
                  </a:ext>
                </a:extLst>
              </a:tr>
            </a:tbl>
          </a:graphicData>
        </a:graphic>
      </p:graphicFrame>
      <p:pic>
        <p:nvPicPr>
          <p:cNvPr id="11" name="Picture 10"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66167"/>
            <a:ext cx="2520280" cy="598537"/>
          </a:xfrm>
          <a:prstGeom prst="rect">
            <a:avLst/>
          </a:prstGeom>
        </p:spPr>
      </p:pic>
      <p:sp>
        <p:nvSpPr>
          <p:cNvPr id="12" name="Rectangle 11"/>
          <p:cNvSpPr/>
          <p:nvPr/>
        </p:nvSpPr>
        <p:spPr>
          <a:xfrm>
            <a:off x="6228184" y="166167"/>
            <a:ext cx="2880320" cy="230832"/>
          </a:xfrm>
          <a:prstGeom prst="rect">
            <a:avLst/>
          </a:prstGeom>
        </p:spPr>
        <p:txBody>
          <a:bodyPr wrap="square">
            <a:spAutoFit/>
          </a:bodyPr>
          <a:lstStyle/>
          <a:p>
            <a:r>
              <a:rPr lang="en-US" sz="900" dirty="0" smtClean="0"/>
              <a:t>GROWING KWAZULU</a:t>
            </a:r>
            <a:r>
              <a:rPr lang="en-US" sz="900" dirty="0"/>
              <a:t>-NATAL TOGETHER</a:t>
            </a:r>
          </a:p>
        </p:txBody>
      </p:sp>
    </p:spTree>
    <p:extLst>
      <p:ext uri="{BB962C8B-B14F-4D97-AF65-F5344CB8AC3E}">
        <p14:creationId xmlns:p14="http://schemas.microsoft.com/office/powerpoint/2010/main" val="2703193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277913206"/>
              </p:ext>
            </p:extLst>
          </p:nvPr>
        </p:nvGraphicFramePr>
        <p:xfrm>
          <a:off x="356152" y="1339807"/>
          <a:ext cx="8290554" cy="5602116"/>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56021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US" sz="2400" b="0" kern="1200" dirty="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kern="1200" dirty="0" smtClean="0">
                          <a:solidFill>
                            <a:schemeClr val="tx1"/>
                          </a:solidFill>
                          <a:effectLst/>
                          <a:latin typeface="+mj-lt"/>
                          <a:ea typeface="+mn-ea"/>
                          <a:cs typeface="Arial" panose="020B0604020202020204" pitchFamily="34" charset="0"/>
                        </a:rPr>
                        <a:t>1700 homeless people were profiled , assessed and allocated to 12 shelters, scaled down to 6 shelters.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kern="1200" dirty="0" smtClean="0">
                          <a:solidFill>
                            <a:schemeClr val="tx1"/>
                          </a:solidFill>
                          <a:effectLst/>
                          <a:latin typeface="+mj-lt"/>
                          <a:ea typeface="+mn-ea"/>
                          <a:cs typeface="Arial" panose="020B0604020202020204" pitchFamily="34" charset="0"/>
                        </a:rPr>
                        <a:t>575 homeless people received psycho-social services.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kern="1200" baseline="0" dirty="0" smtClean="0">
                          <a:solidFill>
                            <a:schemeClr val="tx1"/>
                          </a:solidFill>
                          <a:effectLst/>
                          <a:latin typeface="+mj-lt"/>
                          <a:ea typeface="+mn-ea"/>
                          <a:cs typeface="Arial" panose="020B0604020202020204" pitchFamily="34" charset="0"/>
                        </a:rPr>
                        <a:t>455 </a:t>
                      </a:r>
                      <a:r>
                        <a:rPr lang="en-US" sz="2200" b="0" kern="1200" dirty="0" smtClean="0">
                          <a:solidFill>
                            <a:schemeClr val="tx1"/>
                          </a:solidFill>
                          <a:effectLst/>
                          <a:latin typeface="+mj-lt"/>
                          <a:ea typeface="+mn-ea"/>
                          <a:cs typeface="Arial" panose="020B0604020202020204" pitchFamily="34" charset="0"/>
                        </a:rPr>
                        <a:t>homeless people were</a:t>
                      </a:r>
                      <a:r>
                        <a:rPr lang="en-US" sz="2200" b="0" kern="1200" baseline="0" dirty="0" smtClean="0">
                          <a:solidFill>
                            <a:schemeClr val="tx1"/>
                          </a:solidFill>
                          <a:effectLst/>
                          <a:latin typeface="+mj-lt"/>
                          <a:ea typeface="+mn-ea"/>
                          <a:cs typeface="Arial" panose="020B0604020202020204" pitchFamily="34" charset="0"/>
                        </a:rPr>
                        <a:t> r</a:t>
                      </a:r>
                      <a:r>
                        <a:rPr lang="en-US" sz="2200" b="0" kern="1200" dirty="0" smtClean="0">
                          <a:solidFill>
                            <a:schemeClr val="tx1"/>
                          </a:solidFill>
                          <a:effectLst/>
                          <a:latin typeface="+mj-lt"/>
                          <a:ea typeface="+mn-ea"/>
                          <a:cs typeface="Arial" panose="020B0604020202020204" pitchFamily="34" charset="0"/>
                        </a:rPr>
                        <a:t>e-united with their families in KZN</a:t>
                      </a:r>
                      <a:r>
                        <a:rPr lang="en-US" sz="2200" b="0" kern="1200" baseline="0" dirty="0" smtClean="0">
                          <a:solidFill>
                            <a:schemeClr val="tx1"/>
                          </a:solidFill>
                          <a:effectLst/>
                          <a:latin typeface="+mj-lt"/>
                          <a:ea typeface="+mn-ea"/>
                          <a:cs typeface="Arial" panose="020B0604020202020204" pitchFamily="34" charset="0"/>
                        </a:rPr>
                        <a:t>, there 5 from other provinces </a:t>
                      </a:r>
                      <a:r>
                        <a:rPr lang="en-US" sz="2200" b="0" kern="1200" baseline="0" dirty="0" err="1" smtClean="0">
                          <a:solidFill>
                            <a:schemeClr val="tx1"/>
                          </a:solidFill>
                          <a:effectLst/>
                          <a:latin typeface="+mj-lt"/>
                          <a:ea typeface="+mn-ea"/>
                          <a:cs typeface="Arial" panose="020B0604020202020204" pitchFamily="34" charset="0"/>
                        </a:rPr>
                        <a:t>viz</a:t>
                      </a:r>
                      <a:r>
                        <a:rPr lang="en-US" sz="2200" b="0" kern="1200" baseline="0" dirty="0" smtClean="0">
                          <a:solidFill>
                            <a:schemeClr val="tx1"/>
                          </a:solidFill>
                          <a:effectLst/>
                          <a:latin typeface="+mj-lt"/>
                          <a:ea typeface="+mn-ea"/>
                          <a:cs typeface="Arial" panose="020B0604020202020204" pitchFamily="34" charset="0"/>
                        </a:rPr>
                        <a:t> Limpopo, EC, FS, JHB, WC. Transportation was undertaken by DSD social workers.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dirty="0" smtClean="0">
                          <a:solidFill>
                            <a:schemeClr val="tx1"/>
                          </a:solidFill>
                          <a:latin typeface="+mj-lt"/>
                          <a:ea typeface="Calibri" panose="020F0502020204030204" pitchFamily="34" charset="0"/>
                          <a:cs typeface="Arial" panose="020B0604020202020204" pitchFamily="34" charset="0"/>
                        </a:rPr>
                        <a:t>7 Mothers with babies were removed and placed in funded shelters </a:t>
                      </a:r>
                      <a:r>
                        <a:rPr lang="en-US" sz="2200" b="0" dirty="0" err="1" smtClean="0">
                          <a:solidFill>
                            <a:schemeClr val="tx1"/>
                          </a:solidFill>
                          <a:latin typeface="+mj-lt"/>
                          <a:ea typeface="Calibri" panose="020F0502020204030204" pitchFamily="34" charset="0"/>
                          <a:cs typeface="Arial" panose="020B0604020202020204" pitchFamily="34" charset="0"/>
                        </a:rPr>
                        <a:t>Ethekwini</a:t>
                      </a:r>
                      <a:r>
                        <a:rPr lang="en-US" sz="2200" b="0" dirty="0" smtClean="0">
                          <a:solidFill>
                            <a:schemeClr val="tx1"/>
                          </a:solidFill>
                          <a:latin typeface="+mj-lt"/>
                          <a:ea typeface="Calibri" panose="020F0502020204030204" pitchFamily="34" charset="0"/>
                          <a:cs typeface="Arial" panose="020B0604020202020204" pitchFamily="34" charset="0"/>
                        </a:rPr>
                        <a:t> Metro.</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dirty="0" smtClean="0">
                          <a:solidFill>
                            <a:schemeClr val="tx1"/>
                          </a:solidFill>
                          <a:latin typeface="+mj-lt"/>
                          <a:ea typeface="Calibri" panose="020F0502020204030204" pitchFamily="34" charset="0"/>
                          <a:cs typeface="Arial" panose="020B0604020202020204" pitchFamily="34" charset="0"/>
                        </a:rPr>
                        <a:t>2 older placed in</a:t>
                      </a:r>
                      <a:r>
                        <a:rPr lang="en-US" sz="2200" b="0" baseline="0" dirty="0" smtClean="0">
                          <a:solidFill>
                            <a:schemeClr val="tx1"/>
                          </a:solidFill>
                          <a:latin typeface="+mj-lt"/>
                          <a:ea typeface="Calibri" panose="020F0502020204030204" pitchFamily="34" charset="0"/>
                          <a:cs typeface="Arial" panose="020B0604020202020204" pitchFamily="34" charset="0"/>
                        </a:rPr>
                        <a:t> </a:t>
                      </a:r>
                      <a:r>
                        <a:rPr lang="en-US" sz="2200" b="0" dirty="0" smtClean="0">
                          <a:solidFill>
                            <a:schemeClr val="tx1"/>
                          </a:solidFill>
                          <a:latin typeface="+mj-lt"/>
                          <a:ea typeface="Calibri" panose="020F0502020204030204" pitchFamily="34" charset="0"/>
                          <a:cs typeface="Arial" panose="020B0604020202020204" pitchFamily="34" charset="0"/>
                        </a:rPr>
                        <a:t>Child and Youth Care </a:t>
                      </a:r>
                      <a:r>
                        <a:rPr lang="en-US" sz="2200" b="0" dirty="0" err="1" smtClean="0">
                          <a:solidFill>
                            <a:schemeClr val="tx1"/>
                          </a:solidFill>
                          <a:latin typeface="+mj-lt"/>
                          <a:ea typeface="Calibri" panose="020F0502020204030204" pitchFamily="34" charset="0"/>
                          <a:cs typeface="Arial" panose="020B0604020202020204" pitchFamily="34" charset="0"/>
                        </a:rPr>
                        <a:t>Centres</a:t>
                      </a:r>
                      <a:r>
                        <a:rPr lang="en-US" sz="2200" b="0" dirty="0" smtClean="0">
                          <a:solidFill>
                            <a:schemeClr val="tx1"/>
                          </a:solidFill>
                          <a:latin typeface="+mj-lt"/>
                          <a:ea typeface="Calibri" panose="020F0502020204030204" pitchFamily="34" charset="0"/>
                          <a:cs typeface="Arial" panose="020B0604020202020204" pitchFamily="34" charset="0"/>
                        </a:rPr>
                        <a:t> for children in need of care and protection.</a:t>
                      </a:r>
                      <a:endParaRPr lang="en-ZA" sz="2200" b="0" kern="1200" dirty="0" smtClean="0">
                        <a:solidFill>
                          <a:schemeClr val="tx1"/>
                        </a:solidFill>
                        <a:effectLst/>
                        <a:latin typeface="+mj-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b="0" kern="1200" dirty="0" smtClean="0">
                          <a:solidFill>
                            <a:schemeClr val="tx1"/>
                          </a:solidFill>
                          <a:effectLst/>
                          <a:latin typeface="+mj-lt"/>
                          <a:ea typeface="+mn-ea"/>
                          <a:cs typeface="Arial" panose="020B0604020202020204" pitchFamily="34" charset="0"/>
                        </a:rPr>
                        <a:t>Substance </a:t>
                      </a:r>
                      <a:r>
                        <a:rPr lang="en-US" sz="2200" b="0" kern="1200" dirty="0" smtClean="0">
                          <a:solidFill>
                            <a:schemeClr val="tx1"/>
                          </a:solidFill>
                          <a:effectLst/>
                          <a:latin typeface="+mj-lt"/>
                          <a:ea typeface="+mn-ea"/>
                          <a:cs typeface="Arial" panose="020B0604020202020204" pitchFamily="34" charset="0"/>
                        </a:rPr>
                        <a:t>Abuse:</a:t>
                      </a:r>
                      <a:r>
                        <a:rPr lang="en-US" sz="2200" b="0" kern="1200" baseline="0" dirty="0" smtClean="0">
                          <a:solidFill>
                            <a:schemeClr val="tx1"/>
                          </a:solidFill>
                          <a:effectLst/>
                          <a:latin typeface="+mj-lt"/>
                          <a:ea typeface="+mn-ea"/>
                          <a:cs typeface="Arial" panose="020B0604020202020204" pitchFamily="34" charset="0"/>
                        </a:rPr>
                        <a:t> </a:t>
                      </a:r>
                      <a:r>
                        <a:rPr lang="en-US" sz="2200" b="0" kern="1200" dirty="0" smtClean="0">
                          <a:solidFill>
                            <a:schemeClr val="tx1"/>
                          </a:solidFill>
                          <a:effectLst/>
                          <a:latin typeface="+mn-lt"/>
                          <a:ea typeface="+mn-ea"/>
                          <a:cs typeface="Arial" panose="020B0604020202020204" pitchFamily="34" charset="0"/>
                        </a:rPr>
                        <a:t>31 homeless people were admitted to Newlands Park</a:t>
                      </a:r>
                      <a:r>
                        <a:rPr lang="en-US" sz="2200" b="0" kern="1200" baseline="0" dirty="0" smtClean="0">
                          <a:solidFill>
                            <a:schemeClr val="tx1"/>
                          </a:solidFill>
                          <a:effectLst/>
                          <a:latin typeface="+mn-lt"/>
                          <a:ea typeface="+mn-ea"/>
                          <a:cs typeface="Arial" panose="020B0604020202020204" pitchFamily="34" charset="0"/>
                        </a:rPr>
                        <a:t> Rehab Centre for substance abuse, and group work were conducted at 4 shelters on substance abuse. 200 people </a:t>
                      </a:r>
                      <a:r>
                        <a:rPr lang="en-US" sz="2200" b="0" kern="1200" baseline="0" dirty="0" smtClean="0">
                          <a:solidFill>
                            <a:schemeClr val="tx1"/>
                          </a:solidFill>
                          <a:effectLst/>
                          <a:latin typeface="+mj-lt"/>
                          <a:ea typeface="+mn-ea"/>
                          <a:cs typeface="Arial" panose="020B0604020202020204" pitchFamily="34" charset="0"/>
                        </a:rPr>
                        <a:t>were accessing </a:t>
                      </a:r>
                      <a:r>
                        <a:rPr lang="en-US" sz="2200" b="0" kern="1200" baseline="0" dirty="0" err="1" smtClean="0">
                          <a:solidFill>
                            <a:schemeClr val="tx1"/>
                          </a:solidFill>
                          <a:effectLst/>
                          <a:latin typeface="+mj-lt"/>
                          <a:ea typeface="+mn-ea"/>
                          <a:cs typeface="Arial" panose="020B0604020202020204" pitchFamily="34" charset="0"/>
                        </a:rPr>
                        <a:t>methodone</a:t>
                      </a:r>
                      <a:r>
                        <a:rPr lang="en-US" sz="2200" b="0" kern="1200" baseline="0" dirty="0" smtClean="0">
                          <a:solidFill>
                            <a:schemeClr val="tx1"/>
                          </a:solidFill>
                          <a:effectLst/>
                          <a:latin typeface="+mj-lt"/>
                          <a:ea typeface="+mn-ea"/>
                          <a:cs typeface="Arial" panose="020B0604020202020204" pitchFamily="34" charset="0"/>
                        </a:rPr>
                        <a:t> </a:t>
                      </a:r>
                      <a:r>
                        <a:rPr lang="en-US" sz="2200" b="0" kern="1200" baseline="0" dirty="0" err="1" smtClean="0">
                          <a:solidFill>
                            <a:schemeClr val="tx1"/>
                          </a:solidFill>
                          <a:effectLst/>
                          <a:latin typeface="+mj-lt"/>
                          <a:ea typeface="+mn-ea"/>
                          <a:cs typeface="Arial" panose="020B0604020202020204" pitchFamily="34" charset="0"/>
                        </a:rPr>
                        <a:t>programme</a:t>
                      </a:r>
                      <a:r>
                        <a:rPr lang="en-US" sz="2200" b="0" kern="1200" baseline="0" dirty="0" smtClean="0">
                          <a:solidFill>
                            <a:schemeClr val="tx1"/>
                          </a:solidFill>
                          <a:effectLst/>
                          <a:latin typeface="+mj-lt"/>
                          <a:ea typeface="+mn-ea"/>
                          <a:cs typeface="Arial" panose="020B0604020202020204" pitchFamily="34" charset="0"/>
                        </a:rPr>
                        <a:t> at </a:t>
                      </a:r>
                      <a:r>
                        <a:rPr lang="en-US" sz="2200" b="0" kern="1200" baseline="0" dirty="0" err="1" smtClean="0">
                          <a:solidFill>
                            <a:schemeClr val="tx1"/>
                          </a:solidFill>
                          <a:effectLst/>
                          <a:latin typeface="+mj-lt"/>
                          <a:ea typeface="+mn-ea"/>
                          <a:cs typeface="Arial" panose="020B0604020202020204" pitchFamily="34" charset="0"/>
                        </a:rPr>
                        <a:t>Bellhaven</a:t>
                      </a:r>
                      <a:r>
                        <a:rPr lang="en-US" sz="2200" b="0" kern="1200" baseline="0" dirty="0" smtClean="0">
                          <a:solidFill>
                            <a:schemeClr val="tx1"/>
                          </a:solidFill>
                          <a:effectLst/>
                          <a:latin typeface="+mj-lt"/>
                          <a:ea typeface="+mn-ea"/>
                          <a:cs typeface="Arial" panose="020B0604020202020204" pitchFamily="34" charset="0"/>
                        </a:rPr>
                        <a:t> which functioned as a harm reduction </a:t>
                      </a:r>
                      <a:r>
                        <a:rPr lang="en-US" sz="2200" b="0" kern="1200" baseline="0" dirty="0" err="1" smtClean="0">
                          <a:solidFill>
                            <a:schemeClr val="tx1"/>
                          </a:solidFill>
                          <a:effectLst/>
                          <a:latin typeface="+mj-lt"/>
                          <a:ea typeface="+mn-ea"/>
                          <a:cs typeface="Arial" panose="020B0604020202020204" pitchFamily="34" charset="0"/>
                        </a:rPr>
                        <a:t>centre</a:t>
                      </a:r>
                      <a:r>
                        <a:rPr lang="en-US" sz="2200" b="0" kern="1200" baseline="0" dirty="0" smtClean="0">
                          <a:solidFill>
                            <a:schemeClr val="tx1"/>
                          </a:solidFill>
                          <a:effectLst/>
                          <a:latin typeface="+mj-lt"/>
                          <a:ea typeface="+mn-ea"/>
                          <a:cs typeface="Arial" panose="020B0604020202020204" pitchFamily="34" charset="0"/>
                        </a:rPr>
                        <a:t>,</a:t>
                      </a: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endParaRPr lang="en-US" sz="2400" b="1" dirty="0">
              <a:solidFill>
                <a:schemeClr val="bg1"/>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6270564"/>
              </p:ext>
            </p:extLst>
          </p:nvPr>
        </p:nvGraphicFramePr>
        <p:xfrm>
          <a:off x="384464" y="823760"/>
          <a:ext cx="8290554" cy="461665"/>
        </p:xfrm>
        <a:graphic>
          <a:graphicData uri="http://schemas.openxmlformats.org/drawingml/2006/table">
            <a:tbl>
              <a:tblPr firstRow="1" firstCol="1" bandRow="1"/>
              <a:tblGrid>
                <a:gridCol w="8290554">
                  <a:extLst>
                    <a:ext uri="{9D8B030D-6E8A-4147-A177-3AD203B41FA5}">
                      <a16:colId xmlns:a16="http://schemas.microsoft.com/office/drawing/2014/main" val="1351302479"/>
                    </a:ext>
                  </a:extLst>
                </a:gridCol>
              </a:tblGrid>
              <a:tr h="461665">
                <a:tc>
                  <a:txBody>
                    <a:bodyPr/>
                    <a:lstStyle/>
                    <a:p>
                      <a:pPr algn="ctr">
                        <a:lnSpc>
                          <a:spcPct val="115000"/>
                        </a:lnSpc>
                        <a:spcAft>
                          <a:spcPts val="0"/>
                        </a:spcAft>
                      </a:pPr>
                      <a:r>
                        <a:rPr lang="en-US" sz="2400" b="1"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OUTCOMES</a:t>
                      </a:r>
                      <a:r>
                        <a:rPr lang="en-US" sz="2400" b="1" baseline="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endParaRPr lang="en-ZA"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0357"/>
                  </a:ext>
                </a:extLst>
              </a:tr>
            </a:tbl>
          </a:graphicData>
        </a:graphic>
      </p:graphicFrame>
    </p:spTree>
    <p:extLst>
      <p:ext uri="{BB962C8B-B14F-4D97-AF65-F5344CB8AC3E}">
        <p14:creationId xmlns:p14="http://schemas.microsoft.com/office/powerpoint/2010/main" val="2164596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251520" y="878142"/>
            <a:ext cx="8167211" cy="74549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endParaRPr lang="en-US" altLang="en-US" sz="2100" dirty="0">
              <a:solidFill>
                <a:srgbClr val="000000"/>
              </a:solidFill>
              <a:cs typeface="Arial" panose="020B0604020202020204" pitchFamily="34" charset="0"/>
            </a:endParaRPr>
          </a:p>
          <a:p>
            <a:pPr algn="just">
              <a:defRPr/>
            </a:pPr>
            <a:endParaRPr lang="en-US" altLang="en-US" sz="1350" dirty="0"/>
          </a:p>
        </p:txBody>
      </p:sp>
      <p:graphicFrame>
        <p:nvGraphicFramePr>
          <p:cNvPr id="2" name="Table 1"/>
          <p:cNvGraphicFramePr>
            <a:graphicFrameLocks noGrp="1"/>
          </p:cNvGraphicFramePr>
          <p:nvPr>
            <p:extLst>
              <p:ext uri="{D42A27DB-BD31-4B8C-83A1-F6EECF244321}">
                <p14:modId xmlns:p14="http://schemas.microsoft.com/office/powerpoint/2010/main" val="2950448787"/>
              </p:ext>
            </p:extLst>
          </p:nvPr>
        </p:nvGraphicFramePr>
        <p:xfrm>
          <a:off x="356152" y="1539343"/>
          <a:ext cx="8290554" cy="4945380"/>
        </p:xfrm>
        <a:graphic>
          <a:graphicData uri="http://schemas.openxmlformats.org/drawingml/2006/table">
            <a:tbl>
              <a:tblPr firstRow="1" bandRow="1">
                <a:tableStyleId>{93296810-A885-4BE3-A3E7-6D5BEEA58F35}</a:tableStyleId>
              </a:tblPr>
              <a:tblGrid>
                <a:gridCol w="8290554">
                  <a:extLst>
                    <a:ext uri="{9D8B030D-6E8A-4147-A177-3AD203B41FA5}">
                      <a16:colId xmlns:a16="http://schemas.microsoft.com/office/drawing/2014/main" val="1606071730"/>
                    </a:ext>
                  </a:extLst>
                </a:gridCol>
              </a:tblGrid>
              <a:tr h="4271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Rounded MT Bold" panose="020F0704030504030204" pitchFamily="34" charset="0"/>
                          <a:cs typeface="Arial" panose="020B0604020202020204" pitchFamily="34" charset="0"/>
                        </a:rPr>
                        <a:t>                                                                                                                                                                                                                                                                                                                                                                                                                                                                                                                                                                                                                                                                                                                                                                                                          </a:t>
                      </a:r>
                      <a:endParaRPr lang="en-US" sz="2400" b="1" kern="1200" dirty="0" smtClean="0">
                        <a:solidFill>
                          <a:schemeClr val="tx1"/>
                        </a:solidFill>
                        <a:effectLst/>
                        <a:latin typeface="+mj-lt"/>
                        <a:ea typeface="+mn-ea"/>
                        <a:cs typeface="Arial" panose="020B0604020202020204" pitchFamily="34"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200" b="0" kern="1200" dirty="0" smtClean="0">
                          <a:solidFill>
                            <a:schemeClr val="tx1"/>
                          </a:solidFill>
                          <a:effectLst/>
                          <a:latin typeface="+mn-lt"/>
                          <a:ea typeface="+mn-ea"/>
                          <a:cs typeface="Arial" panose="020B0604020202020204" pitchFamily="34" charset="0"/>
                        </a:rPr>
                        <a:t>There was a focus</a:t>
                      </a:r>
                      <a:r>
                        <a:rPr lang="en-US" sz="2200" b="0" kern="1200" baseline="0" dirty="0" smtClean="0">
                          <a:solidFill>
                            <a:schemeClr val="tx1"/>
                          </a:solidFill>
                          <a:effectLst/>
                          <a:latin typeface="+mn-lt"/>
                          <a:ea typeface="+mn-ea"/>
                          <a:cs typeface="Arial" panose="020B0604020202020204" pitchFamily="34" charset="0"/>
                        </a:rPr>
                        <a:t> on economics on employment or income generation amongst </a:t>
                      </a:r>
                      <a:r>
                        <a:rPr lang="en-US" sz="2200" b="0" kern="1200" dirty="0" smtClean="0">
                          <a:solidFill>
                            <a:schemeClr val="tx1"/>
                          </a:solidFill>
                          <a:effectLst/>
                          <a:latin typeface="+mn-lt"/>
                          <a:ea typeface="+mn-ea"/>
                          <a:cs typeface="Arial" panose="020B0604020202020204" pitchFamily="34" charset="0"/>
                        </a:rPr>
                        <a:t>Homeless People. </a:t>
                      </a:r>
                      <a:r>
                        <a:rPr lang="en-GB" altLang="en-US" sz="2200" b="0" dirty="0" smtClean="0">
                          <a:solidFill>
                            <a:schemeClr val="tx1"/>
                          </a:solidFill>
                          <a:latin typeface="+mj-lt"/>
                        </a:rPr>
                        <a:t>2 DSD Funded Youth organisations called </a:t>
                      </a:r>
                      <a:r>
                        <a:rPr lang="en-GB" altLang="en-US" sz="2200" b="0" dirty="0" err="1" smtClean="0">
                          <a:solidFill>
                            <a:schemeClr val="tx1"/>
                          </a:solidFill>
                          <a:latin typeface="+mj-lt"/>
                        </a:rPr>
                        <a:t>Sakhisiswe</a:t>
                      </a:r>
                      <a:r>
                        <a:rPr lang="en-GB" altLang="en-US" sz="2200" b="0" dirty="0" smtClean="0">
                          <a:solidFill>
                            <a:schemeClr val="tx1"/>
                          </a:solidFill>
                          <a:latin typeface="+mj-lt"/>
                        </a:rPr>
                        <a:t> and </a:t>
                      </a:r>
                      <a:r>
                        <a:rPr lang="en-GB" altLang="en-US" sz="2200" b="0" dirty="0" err="1" smtClean="0">
                          <a:solidFill>
                            <a:schemeClr val="tx1"/>
                          </a:solidFill>
                          <a:latin typeface="+mj-lt"/>
                        </a:rPr>
                        <a:t>Johny</a:t>
                      </a:r>
                      <a:r>
                        <a:rPr lang="en-GB" altLang="en-US" sz="2200" b="0" dirty="0" smtClean="0">
                          <a:solidFill>
                            <a:schemeClr val="tx1"/>
                          </a:solidFill>
                          <a:latin typeface="+mj-lt"/>
                        </a:rPr>
                        <a:t> </a:t>
                      </a:r>
                      <a:r>
                        <a:rPr lang="en-GB" altLang="en-US" sz="2200" b="0" dirty="0" err="1" smtClean="0">
                          <a:solidFill>
                            <a:schemeClr val="tx1"/>
                          </a:solidFill>
                          <a:latin typeface="+mj-lt"/>
                        </a:rPr>
                        <a:t>Makhatini</a:t>
                      </a:r>
                      <a:r>
                        <a:rPr lang="en-GB" altLang="en-US" sz="2200" b="0" dirty="0" smtClean="0">
                          <a:solidFill>
                            <a:schemeClr val="tx1"/>
                          </a:solidFill>
                          <a:latin typeface="+mj-lt"/>
                        </a:rPr>
                        <a:t>, provided skills development programmes at Old Drive In and Peoples Park homeless Shelters </a:t>
                      </a:r>
                      <a:r>
                        <a:rPr lang="en-GB" altLang="en-US" sz="2200" b="0" dirty="0" err="1" smtClean="0">
                          <a:solidFill>
                            <a:schemeClr val="tx1"/>
                          </a:solidFill>
                          <a:latin typeface="+mj-lt"/>
                        </a:rPr>
                        <a:t>viz</a:t>
                      </a:r>
                      <a:r>
                        <a:rPr lang="en-GB" altLang="en-US" sz="2200" b="0" baseline="0" dirty="0" smtClean="0">
                          <a:solidFill>
                            <a:schemeClr val="tx1"/>
                          </a:solidFill>
                          <a:latin typeface="+mj-lt"/>
                        </a:rPr>
                        <a:t> </a:t>
                      </a:r>
                      <a:r>
                        <a:rPr lang="en-GB" altLang="en-US" sz="2200" b="0" dirty="0" smtClean="0">
                          <a:solidFill>
                            <a:schemeClr val="tx1"/>
                          </a:solidFill>
                          <a:latin typeface="+mj-lt"/>
                        </a:rPr>
                        <a:t>Basic Computer skills,</a:t>
                      </a:r>
                      <a:r>
                        <a:rPr lang="en-GB" altLang="en-US" sz="2200" b="0" baseline="0" dirty="0" smtClean="0">
                          <a:solidFill>
                            <a:schemeClr val="tx1"/>
                          </a:solidFill>
                          <a:latin typeface="+mj-lt"/>
                        </a:rPr>
                        <a:t> </a:t>
                      </a:r>
                      <a:r>
                        <a:rPr lang="en-GB" altLang="en-US" sz="2200" b="0" dirty="0" smtClean="0">
                          <a:solidFill>
                            <a:schemeClr val="tx1"/>
                          </a:solidFill>
                          <a:latin typeface="+mj-lt"/>
                        </a:rPr>
                        <a:t>Music,</a:t>
                      </a:r>
                      <a:r>
                        <a:rPr lang="en-GB" altLang="en-US" sz="2200" b="0" baseline="0" dirty="0" smtClean="0">
                          <a:solidFill>
                            <a:schemeClr val="tx1"/>
                          </a:solidFill>
                          <a:latin typeface="+mj-lt"/>
                        </a:rPr>
                        <a:t> </a:t>
                      </a:r>
                      <a:r>
                        <a:rPr lang="en-GB" altLang="en-US" sz="2200" b="0" dirty="0" smtClean="0">
                          <a:solidFill>
                            <a:schemeClr val="tx1"/>
                          </a:solidFill>
                          <a:latin typeface="+mj-lt"/>
                        </a:rPr>
                        <a:t>Plumbing,</a:t>
                      </a:r>
                      <a:r>
                        <a:rPr lang="en-GB" altLang="en-US" sz="2200" b="0" baseline="0" dirty="0" smtClean="0">
                          <a:solidFill>
                            <a:schemeClr val="tx1"/>
                          </a:solidFill>
                          <a:latin typeface="+mj-lt"/>
                        </a:rPr>
                        <a:t> </a:t>
                      </a:r>
                      <a:r>
                        <a:rPr lang="en-GB" altLang="en-US" sz="2200" b="0" dirty="0" err="1" smtClean="0">
                          <a:solidFill>
                            <a:schemeClr val="tx1"/>
                          </a:solidFill>
                          <a:latin typeface="+mj-lt"/>
                        </a:rPr>
                        <a:t>Upholstery.Graduation</a:t>
                      </a:r>
                      <a:r>
                        <a:rPr lang="en-GB" altLang="en-US" sz="2200" b="0" dirty="0" smtClean="0">
                          <a:solidFill>
                            <a:schemeClr val="tx1"/>
                          </a:solidFill>
                          <a:latin typeface="+mj-lt"/>
                        </a:rPr>
                        <a:t> Ceremony held on 2 June 2020, 71 residents </a:t>
                      </a:r>
                    </a:p>
                    <a:p>
                      <a:pPr marL="0" marR="0" lvl="0" indent="0" algn="just"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GB" altLang="en-US" sz="2400" b="0" dirty="0" smtClean="0">
                        <a:solidFill>
                          <a:schemeClr val="tx1"/>
                        </a:solidFill>
                        <a:latin typeface="+mj-lt"/>
                      </a:endParaRPr>
                    </a:p>
                    <a:p>
                      <a:pPr marL="342900" lvl="0" indent="-342900" algn="just">
                        <a:buFont typeface="Wingdings" panose="05000000000000000000" pitchFamily="2" charset="2"/>
                        <a:buChar char="§"/>
                      </a:pPr>
                      <a:r>
                        <a:rPr lang="en-US" sz="2200" b="0" kern="1200" dirty="0" smtClean="0">
                          <a:solidFill>
                            <a:schemeClr val="tx1"/>
                          </a:solidFill>
                          <a:effectLst/>
                          <a:latin typeface="+mn-lt"/>
                          <a:ea typeface="+mn-ea"/>
                          <a:cs typeface="Arial" panose="020B0604020202020204" pitchFamily="34" charset="0"/>
                        </a:rPr>
                        <a:t>40 Homeless people required</a:t>
                      </a:r>
                      <a:r>
                        <a:rPr lang="en-US" sz="2200" b="0" kern="1200" baseline="0" dirty="0" smtClean="0">
                          <a:solidFill>
                            <a:schemeClr val="tx1"/>
                          </a:solidFill>
                          <a:effectLst/>
                          <a:latin typeface="+mn-lt"/>
                          <a:ea typeface="+mn-ea"/>
                          <a:cs typeface="Arial" panose="020B0604020202020204" pitchFamily="34" charset="0"/>
                        </a:rPr>
                        <a:t> assistance with Department of Home Affairs.</a:t>
                      </a:r>
                    </a:p>
                    <a:p>
                      <a:pPr marL="342900" lvl="0" indent="-342900" algn="just">
                        <a:buFont typeface="Wingdings" panose="05000000000000000000" pitchFamily="2" charset="2"/>
                        <a:buChar char="§"/>
                      </a:pPr>
                      <a:endParaRPr lang="en-US" sz="2200" b="0" kern="1200" dirty="0" smtClean="0">
                        <a:solidFill>
                          <a:schemeClr val="tx1"/>
                        </a:solidFill>
                        <a:effectLst/>
                        <a:latin typeface="+mn-lt"/>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ZA" sz="2200" b="0" kern="1200" baseline="0" dirty="0" smtClean="0">
                        <a:solidFill>
                          <a:schemeClr val="tx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2200" b="0" kern="1200" baseline="0" dirty="0" smtClean="0">
                          <a:solidFill>
                            <a:schemeClr val="tx1"/>
                          </a:solidFill>
                          <a:effectLst/>
                          <a:latin typeface="+mn-lt"/>
                          <a:ea typeface="+mn-ea"/>
                          <a:cs typeface="+mn-cs"/>
                        </a:rPr>
                        <a:t>High prevalence (40%) of health and mental health issues, amongst homeless people that required the intervention of  Department.</a:t>
                      </a:r>
                      <a:endParaRPr lang="en-US" sz="2200" b="0" kern="1200" dirty="0" smtClean="0">
                        <a:solidFill>
                          <a:schemeClr val="tx1"/>
                        </a:solidFill>
                        <a:effectLst/>
                        <a:latin typeface="+mn-lt"/>
                        <a:ea typeface="+mn-ea"/>
                        <a:cs typeface="Arial" panose="020B0604020202020204" pitchFamily="34" charset="0"/>
                      </a:endParaRPr>
                    </a:p>
                  </a:txBody>
                  <a:tcPr marL="68580" marR="68580" marT="34290" marB="34290">
                    <a:solidFill>
                      <a:srgbClr val="BEE395"/>
                    </a:solidFill>
                  </a:tcPr>
                </a:tc>
                <a:extLst>
                  <a:ext uri="{0D108BD9-81ED-4DB2-BD59-A6C34878D82A}">
                    <a16:rowId xmlns:a16="http://schemas.microsoft.com/office/drawing/2014/main" val="1064530401"/>
                  </a:ext>
                </a:extLst>
              </a:tr>
            </a:tbl>
          </a:graphicData>
        </a:graphic>
      </p:graphicFrame>
      <p:pic>
        <p:nvPicPr>
          <p:cNvPr id="7" name="Picture 6" descr="Social Development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4821" cy="563770"/>
          </a:xfrm>
          <a:prstGeom prst="rect">
            <a:avLst/>
          </a:prstGeom>
        </p:spPr>
      </p:pic>
      <p:sp>
        <p:nvSpPr>
          <p:cNvPr id="4" name="Rectangle 3"/>
          <p:cNvSpPr/>
          <p:nvPr/>
        </p:nvSpPr>
        <p:spPr>
          <a:xfrm>
            <a:off x="384464" y="823760"/>
            <a:ext cx="8290554" cy="461665"/>
          </a:xfrm>
          <a:prstGeom prst="rect">
            <a:avLst/>
          </a:prstGeom>
          <a:solidFill>
            <a:srgbClr val="92D050"/>
          </a:solidFill>
        </p:spPr>
        <p:txBody>
          <a:bodyPr wrap="square">
            <a:spAutoFit/>
          </a:bodyPr>
          <a:lstStyle/>
          <a:p>
            <a:pPr lvl="0" algn="ctr" fontAlgn="auto">
              <a:spcBef>
                <a:spcPts val="0"/>
              </a:spcBef>
              <a:spcAft>
                <a:spcPts val="0"/>
              </a:spcAft>
              <a:defRPr/>
            </a:pPr>
            <a:endParaRPr lang="en-US" sz="2400" b="1" dirty="0">
              <a:solidFill>
                <a:schemeClr val="bg1"/>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36649394"/>
              </p:ext>
            </p:extLst>
          </p:nvPr>
        </p:nvGraphicFramePr>
        <p:xfrm>
          <a:off x="384464" y="823760"/>
          <a:ext cx="8290554" cy="461665"/>
        </p:xfrm>
        <a:graphic>
          <a:graphicData uri="http://schemas.openxmlformats.org/drawingml/2006/table">
            <a:tbl>
              <a:tblPr firstRow="1" firstCol="1" bandRow="1"/>
              <a:tblGrid>
                <a:gridCol w="8290554">
                  <a:extLst>
                    <a:ext uri="{9D8B030D-6E8A-4147-A177-3AD203B41FA5}">
                      <a16:colId xmlns:a16="http://schemas.microsoft.com/office/drawing/2014/main" val="1351302479"/>
                    </a:ext>
                  </a:extLst>
                </a:gridCol>
              </a:tblGrid>
              <a:tr h="461665">
                <a:tc>
                  <a:txBody>
                    <a:bodyPr/>
                    <a:lstStyle/>
                    <a:p>
                      <a:pPr algn="ctr">
                        <a:lnSpc>
                          <a:spcPct val="115000"/>
                        </a:lnSpc>
                        <a:spcAft>
                          <a:spcPts val="0"/>
                        </a:spcAft>
                      </a:pPr>
                      <a:r>
                        <a:rPr lang="en-US" sz="2400" b="1"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OUTCOMES</a:t>
                      </a:r>
                      <a:r>
                        <a:rPr lang="en-US" sz="2400" b="1" baseline="0" dirty="0" smtClean="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endParaRPr lang="en-ZA" sz="2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30357"/>
                  </a:ext>
                </a:extLst>
              </a:tr>
            </a:tbl>
          </a:graphicData>
        </a:graphic>
      </p:graphicFrame>
    </p:spTree>
    <p:extLst>
      <p:ext uri="{BB962C8B-B14F-4D97-AF65-F5344CB8AC3E}">
        <p14:creationId xmlns:p14="http://schemas.microsoft.com/office/powerpoint/2010/main" val="409176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23875</TotalTime>
  <Words>1164</Words>
  <Application>Microsoft Office PowerPoint</Application>
  <PresentationFormat>On-screen Show (4:3)</PresentationFormat>
  <Paragraphs>184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Arial Rounded MT Bold</vt:lpstr>
      <vt:lpstr>Calibri</vt:lpstr>
      <vt:lpstr>Times New Roman</vt:lpstr>
      <vt:lpstr>Trebuchet MS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 18th March 2020</dc:title>
  <dc:creator>User</dc:creator>
  <cp:lastModifiedBy>Vanesa Singh</cp:lastModifiedBy>
  <cp:revision>2038</cp:revision>
  <cp:lastPrinted>2023-09-26T06:07:32Z</cp:lastPrinted>
  <dcterms:created xsi:type="dcterms:W3CDTF">2011-10-05T05:43:47Z</dcterms:created>
  <dcterms:modified xsi:type="dcterms:W3CDTF">2023-09-26T08:12:17Z</dcterms:modified>
</cp:coreProperties>
</file>