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68" r:id="rId3"/>
    <p:sldId id="261" r:id="rId4"/>
    <p:sldId id="262" r:id="rId5"/>
    <p:sldId id="266" r:id="rId6"/>
    <p:sldId id="269" r:id="rId7"/>
    <p:sldId id="271" r:id="rId8"/>
    <p:sldId id="272" r:id="rId9"/>
    <p:sldId id="274" r:id="rId10"/>
    <p:sldId id="284" r:id="rId11"/>
    <p:sldId id="275" r:id="rId12"/>
    <p:sldId id="276" r:id="rId13"/>
    <p:sldId id="277" r:id="rId14"/>
    <p:sldId id="278" r:id="rId15"/>
    <p:sldId id="279" r:id="rId16"/>
    <p:sldId id="280" r:id="rId17"/>
    <p:sldId id="281" r:id="rId18"/>
    <p:sldId id="282" r:id="rId19"/>
    <p:sldId id="28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K915zoxQK2c2trrpqdbvf5VgF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78" d="100"/>
          <a:sy n="78" d="100"/>
        </p:scale>
        <p:origin x="86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56234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61745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76120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78633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12965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80240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75375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
        <p:cNvGrpSpPr/>
        <p:nvPr/>
      </p:nvGrpSpPr>
      <p:grpSpPr>
        <a:xfrm>
          <a:off x="0" y="0"/>
          <a:ext cx="0" cy="0"/>
          <a:chOff x="0" y="0"/>
          <a:chExt cx="0" cy="0"/>
        </a:xfrm>
      </p:grpSpPr>
      <p:sp>
        <p:nvSpPr>
          <p:cNvPr id="8" name="Google Shape;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 name="Google Shape;10;p9"/>
          <p:cNvPicPr preferRelativeResize="0"/>
          <p:nvPr/>
        </p:nvPicPr>
        <p:blipFill rotWithShape="1">
          <a:blip r:embed="rId2">
            <a:alphaModFix/>
          </a:blip>
          <a:srcRect/>
          <a:stretch/>
        </p:blipFill>
        <p:spPr>
          <a:xfrm>
            <a:off x="8951214" y="5052001"/>
            <a:ext cx="3256828" cy="18220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
        <p:cNvGrpSpPr/>
        <p:nvPr/>
      </p:nvGrpSpPr>
      <p:grpSpPr>
        <a:xfrm>
          <a:off x="0" y="0"/>
          <a:ext cx="0" cy="0"/>
          <a:chOff x="0" y="0"/>
          <a:chExt cx="0" cy="0"/>
        </a:xfrm>
      </p:grpSpPr>
      <p:sp>
        <p:nvSpPr>
          <p:cNvPr id="16" name="Google Shape;16;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 name="Google Shape;17;p12"/>
          <p:cNvSpPr txBox="1">
            <a:spLocks noGrp="1"/>
          </p:cNvSpPr>
          <p:nvPr>
            <p:ph type="body" idx="2"/>
          </p:nvPr>
        </p:nvSpPr>
        <p:spPr>
          <a:xfrm>
            <a:off x="6172200" y="1825625"/>
            <a:ext cx="5181600" cy="299502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9" name="Google Shape;19;p12"/>
          <p:cNvPicPr preferRelativeResize="0"/>
          <p:nvPr/>
        </p:nvPicPr>
        <p:blipFill rotWithShape="1">
          <a:blip r:embed="rId2">
            <a:alphaModFix/>
          </a:blip>
          <a:srcRect/>
          <a:stretch/>
        </p:blipFill>
        <p:spPr>
          <a:xfrm>
            <a:off x="8951214" y="5052001"/>
            <a:ext cx="3256828" cy="182204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1"/>
          <p:cNvSpPr/>
          <p:nvPr/>
        </p:nvSpPr>
        <p:spPr>
          <a:xfrm>
            <a:off x="-266413" y="-167148"/>
            <a:ext cx="12208246" cy="6874041"/>
          </a:xfrm>
          <a:prstGeom prst="rect">
            <a:avLst/>
          </a:prstGeom>
          <a:blipFill rotWithShape="1">
            <a:blip r:embed="rId3">
              <a:alphaModFix/>
            </a:blip>
            <a:stretch>
              <a:fillRect l="150" t="-10825" r="-21505" b="-32976"/>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5" name="Google Shape;25;p1"/>
          <p:cNvSpPr/>
          <p:nvPr/>
        </p:nvSpPr>
        <p:spPr>
          <a:xfrm>
            <a:off x="56860" y="1"/>
            <a:ext cx="9152626" cy="537824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1"/>
          <p:cNvSpPr txBox="1"/>
          <p:nvPr/>
        </p:nvSpPr>
        <p:spPr>
          <a:xfrm>
            <a:off x="250167" y="2053087"/>
            <a:ext cx="8766013"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kumimoji="0" lang="en-US" sz="2900" b="1" i="0" u="none" strike="noStrike" kern="1200" cap="all" spc="200" normalizeH="0" baseline="0" noProof="0" dirty="0">
                <a:ln>
                  <a:noFill/>
                </a:ln>
                <a:solidFill>
                  <a:prstClr val="black">
                    <a:lumMod val="95000"/>
                    <a:lumOff val="5000"/>
                  </a:prstClr>
                </a:solidFill>
                <a:effectLst/>
                <a:uLnTx/>
                <a:uFillTx/>
                <a:latin typeface="Arial" panose="020B0604020202020204" pitchFamily="34" charset="0"/>
                <a:ea typeface="+mj-ea"/>
                <a:cs typeface="Arial" panose="020B0604020202020204" pitchFamily="34" charset="0"/>
              </a:rPr>
              <a:t>Provisioning of services by social workers and community volunteers to children in foster care living with HIV: The need for a collaborative effort</a:t>
            </a:r>
          </a:p>
          <a:p>
            <a:pPr marL="0" marR="0" lvl="0" indent="0" algn="l" rtl="0">
              <a:spcBef>
                <a:spcPts val="0"/>
              </a:spcBef>
              <a:spcAft>
                <a:spcPts val="0"/>
              </a:spcAft>
              <a:buNone/>
            </a:pPr>
            <a:endParaRPr lang="en-US" sz="2900" b="1" kern="1200" cap="all" spc="200" dirty="0">
              <a:solidFill>
                <a:prstClr val="black">
                  <a:lumMod val="95000"/>
                  <a:lumOff val="5000"/>
                </a:prstClr>
              </a:solidFill>
              <a:latin typeface="Arial" panose="020B0604020202020204" pitchFamily="34" charset="0"/>
              <a:ea typeface="+mj-ea"/>
              <a:cs typeface="Arial" panose="020B0604020202020204" pitchFamily="34" charset="0"/>
            </a:endParaRPr>
          </a:p>
          <a:p>
            <a:pPr marL="0" marR="0" lvl="0" indent="0" algn="r" rtl="0">
              <a:spcBef>
                <a:spcPts val="0"/>
              </a:spcBef>
              <a:spcAft>
                <a:spcPts val="0"/>
              </a:spcAft>
              <a:buNone/>
            </a:pPr>
            <a:r>
              <a:rPr lang="en-US" sz="1600" b="1" kern="1200" cap="all" spc="200" dirty="0">
                <a:solidFill>
                  <a:prstClr val="black">
                    <a:lumMod val="95000"/>
                    <a:lumOff val="5000"/>
                  </a:prstClr>
                </a:solidFill>
                <a:latin typeface="Arial" panose="020B0604020202020204" pitchFamily="34" charset="0"/>
                <a:ea typeface="+mj-ea"/>
                <a:cs typeface="Arial" panose="020B0604020202020204" pitchFamily="34" charset="0"/>
              </a:rPr>
              <a:t>Mr. Jeffries Khosa (PhD candidate, up)</a:t>
            </a:r>
          </a:p>
          <a:p>
            <a:pPr marL="0" marR="0" lvl="0" indent="0" algn="r" rtl="0">
              <a:spcBef>
                <a:spcPts val="0"/>
              </a:spcBef>
              <a:spcAft>
                <a:spcPts val="0"/>
              </a:spcAft>
              <a:buNone/>
            </a:pPr>
            <a:r>
              <a:rPr lang="en-US" sz="1600" b="1" kern="1200" cap="all" spc="200" dirty="0">
                <a:solidFill>
                  <a:prstClr val="black">
                    <a:lumMod val="95000"/>
                    <a:lumOff val="5000"/>
                  </a:prstClr>
                </a:solidFill>
                <a:latin typeface="Arial" panose="020B0604020202020204" pitchFamily="34" charset="0"/>
                <a:ea typeface="+mj-ea"/>
                <a:cs typeface="Arial" panose="020B0604020202020204" pitchFamily="34" charset="0"/>
              </a:rPr>
              <a:t>Prof. Priscilla Gutura (UP)</a:t>
            </a:r>
          </a:p>
          <a:p>
            <a:pPr marL="0" marR="0" lvl="0" indent="0" algn="l" rtl="0">
              <a:spcBef>
                <a:spcPts val="0"/>
              </a:spcBef>
              <a:spcAft>
                <a:spcPts val="0"/>
              </a:spcAft>
              <a:buNone/>
            </a:pPr>
            <a:endParaRPr dirty="0"/>
          </a:p>
        </p:txBody>
      </p:sp>
      <p:pic>
        <p:nvPicPr>
          <p:cNvPr id="27" name="Google Shape;27;p1"/>
          <p:cNvPicPr preferRelativeResize="0"/>
          <p:nvPr/>
        </p:nvPicPr>
        <p:blipFill rotWithShape="1">
          <a:blip r:embed="rId4">
            <a:alphaModFix/>
          </a:blip>
          <a:srcRect/>
          <a:stretch/>
        </p:blipFill>
        <p:spPr>
          <a:xfrm>
            <a:off x="8524568" y="5378245"/>
            <a:ext cx="3417265" cy="14797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BC93-A7AB-EB41-F2A4-CDD543CC4E89}"/>
              </a:ext>
            </a:extLst>
          </p:cNvPr>
          <p:cNvSpPr>
            <a:spLocks noGrp="1"/>
          </p:cNvSpPr>
          <p:nvPr>
            <p:ph type="title"/>
          </p:nvPr>
        </p:nvSpPr>
        <p:spPr>
          <a:xfrm>
            <a:off x="838200" y="88490"/>
            <a:ext cx="10515600" cy="592548"/>
          </a:xfrm>
        </p:spPr>
        <p:txBody>
          <a:bodyPr>
            <a:normAutofit fontScale="90000"/>
          </a:bodyPr>
          <a:lstStyle/>
          <a:p>
            <a:r>
              <a:rPr lang="en-ZA" dirty="0"/>
              <a:t>Quantitative results</a:t>
            </a:r>
            <a:r>
              <a:rPr kumimoji="0" lang="en-ZA" sz="3600" b="1" i="0" u="none" strike="noStrike" kern="0" cap="none" spc="0" normalizeH="0" baseline="0" noProof="0" dirty="0">
                <a:ln>
                  <a:noFill/>
                </a:ln>
                <a:solidFill>
                  <a:srgbClr val="005BAA"/>
                </a:solidFill>
                <a:effectLst/>
                <a:uLnTx/>
                <a:uFillTx/>
                <a:latin typeface="Arial"/>
                <a:cs typeface="Arial"/>
                <a:sym typeface="Arial"/>
              </a:rPr>
              <a:t>: Social Workers (continues)</a:t>
            </a:r>
            <a:endParaRPr lang="en-ZA" dirty="0"/>
          </a:p>
        </p:txBody>
      </p:sp>
      <p:sp>
        <p:nvSpPr>
          <p:cNvPr id="3" name="Text Placeholder 2">
            <a:extLst>
              <a:ext uri="{FF2B5EF4-FFF2-40B4-BE49-F238E27FC236}">
                <a16:creationId xmlns:a16="http://schemas.microsoft.com/office/drawing/2014/main" id="{564F2D1E-D1BA-2C90-EF0A-2C2945CC2E49}"/>
              </a:ext>
            </a:extLst>
          </p:cNvPr>
          <p:cNvSpPr>
            <a:spLocks noGrp="1"/>
          </p:cNvSpPr>
          <p:nvPr>
            <p:ph type="body" idx="1"/>
          </p:nvPr>
        </p:nvSpPr>
        <p:spPr/>
        <p:txBody>
          <a:bodyPr/>
          <a:lstStyle/>
          <a:p>
            <a:endParaRPr lang="en-ZA" dirty="0"/>
          </a:p>
        </p:txBody>
      </p:sp>
      <p:graphicFrame>
        <p:nvGraphicFramePr>
          <p:cNvPr id="6" name="Table 5">
            <a:extLst>
              <a:ext uri="{FF2B5EF4-FFF2-40B4-BE49-F238E27FC236}">
                <a16:creationId xmlns:a16="http://schemas.microsoft.com/office/drawing/2014/main" id="{AB94E7E9-3EE6-B22B-3883-91E19DC5E3FD}"/>
              </a:ext>
            </a:extLst>
          </p:cNvPr>
          <p:cNvGraphicFramePr>
            <a:graphicFrameLocks noGrp="1"/>
          </p:cNvGraphicFramePr>
          <p:nvPr>
            <p:extLst>
              <p:ext uri="{D42A27DB-BD31-4B8C-83A1-F6EECF244321}">
                <p14:modId xmlns:p14="http://schemas.microsoft.com/office/powerpoint/2010/main" val="164450181"/>
              </p:ext>
            </p:extLst>
          </p:nvPr>
        </p:nvGraphicFramePr>
        <p:xfrm>
          <a:off x="0" y="779091"/>
          <a:ext cx="12192000" cy="6078909"/>
        </p:xfrm>
        <a:graphic>
          <a:graphicData uri="http://schemas.openxmlformats.org/drawingml/2006/table">
            <a:tbl>
              <a:tblPr firstRow="1" firstCol="1" bandRow="1">
                <a:tableStyleId>{5C22544A-7EE6-4342-B048-85BDC9FD1C3A}</a:tableStyleId>
              </a:tblPr>
              <a:tblGrid>
                <a:gridCol w="3567673">
                  <a:extLst>
                    <a:ext uri="{9D8B030D-6E8A-4147-A177-3AD203B41FA5}">
                      <a16:colId xmlns:a16="http://schemas.microsoft.com/office/drawing/2014/main" val="332533408"/>
                    </a:ext>
                  </a:extLst>
                </a:gridCol>
                <a:gridCol w="2183746">
                  <a:extLst>
                    <a:ext uri="{9D8B030D-6E8A-4147-A177-3AD203B41FA5}">
                      <a16:colId xmlns:a16="http://schemas.microsoft.com/office/drawing/2014/main" val="3844970052"/>
                    </a:ext>
                  </a:extLst>
                </a:gridCol>
                <a:gridCol w="2183746">
                  <a:extLst>
                    <a:ext uri="{9D8B030D-6E8A-4147-A177-3AD203B41FA5}">
                      <a16:colId xmlns:a16="http://schemas.microsoft.com/office/drawing/2014/main" val="220191455"/>
                    </a:ext>
                  </a:extLst>
                </a:gridCol>
                <a:gridCol w="1277472">
                  <a:extLst>
                    <a:ext uri="{9D8B030D-6E8A-4147-A177-3AD203B41FA5}">
                      <a16:colId xmlns:a16="http://schemas.microsoft.com/office/drawing/2014/main" val="1453477061"/>
                    </a:ext>
                  </a:extLst>
                </a:gridCol>
                <a:gridCol w="2979363">
                  <a:extLst>
                    <a:ext uri="{9D8B030D-6E8A-4147-A177-3AD203B41FA5}">
                      <a16:colId xmlns:a16="http://schemas.microsoft.com/office/drawing/2014/main" val="2148335678"/>
                    </a:ext>
                  </a:extLst>
                </a:gridCol>
              </a:tblGrid>
              <a:tr h="644025">
                <a:tc>
                  <a:txBody>
                    <a:bodyPr/>
                    <a:lstStyle/>
                    <a:p>
                      <a:pPr algn="just">
                        <a:lnSpc>
                          <a:spcPct val="150000"/>
                        </a:lnSpc>
                        <a:spcAft>
                          <a:spcPts val="1000"/>
                        </a:spcAft>
                      </a:pPr>
                      <a:r>
                        <a:rPr lang="en-ZA" sz="1200">
                          <a:effectLst/>
                        </a:rPr>
                        <a:t>Existing partnership with DICs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dirty="0">
                          <a:effectLst/>
                        </a:rPr>
                        <a:t>Yes</a:t>
                      </a:r>
                    </a:p>
                    <a:p>
                      <a:pPr algn="just">
                        <a:lnSpc>
                          <a:spcPct val="150000"/>
                        </a:lnSpc>
                        <a:spcAft>
                          <a:spcPts val="1000"/>
                        </a:spcAft>
                      </a:pPr>
                      <a:r>
                        <a:rPr lang="en-ZA" sz="1200" dirty="0">
                          <a:effectLst/>
                        </a:rPr>
                        <a:t>(N=9) 21.4%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dirty="0">
                          <a:effectLst/>
                        </a:rPr>
                        <a:t>No</a:t>
                      </a:r>
                    </a:p>
                    <a:p>
                      <a:pPr algn="just">
                        <a:lnSpc>
                          <a:spcPct val="150000"/>
                        </a:lnSpc>
                        <a:spcAft>
                          <a:spcPts val="1000"/>
                        </a:spcAft>
                      </a:pPr>
                      <a:r>
                        <a:rPr lang="en-ZA" sz="1200" dirty="0">
                          <a:effectLst/>
                        </a:rPr>
                        <a:t>(N=33) 78.6%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a:effectLst/>
                        </a:rPr>
                        <a:t>p-value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dirty="0">
                          <a:effectLst/>
                        </a:rPr>
                        <a:t>Overall</a:t>
                      </a:r>
                    </a:p>
                    <a:p>
                      <a:pPr algn="just">
                        <a:lnSpc>
                          <a:spcPct val="150000"/>
                        </a:lnSpc>
                        <a:spcAft>
                          <a:spcPts val="1000"/>
                        </a:spcAft>
                      </a:pPr>
                      <a:r>
                        <a:rPr lang="en-ZA" sz="1200" dirty="0">
                          <a:effectLst/>
                        </a:rPr>
                        <a:t>(N=42)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extLst>
                  <a:ext uri="{0D108BD9-81ED-4DB2-BD59-A6C34878D82A}">
                    <a16:rowId xmlns:a16="http://schemas.microsoft.com/office/drawing/2014/main" val="1410263816"/>
                  </a:ext>
                </a:extLst>
              </a:tr>
              <a:tr h="1444071">
                <a:tc>
                  <a:txBody>
                    <a:bodyPr/>
                    <a:lstStyle/>
                    <a:p>
                      <a:pPr algn="just">
                        <a:lnSpc>
                          <a:spcPct val="150000"/>
                        </a:lnSpc>
                        <a:spcAft>
                          <a:spcPts val="1000"/>
                        </a:spcAft>
                      </a:pPr>
                      <a:r>
                        <a:rPr lang="en-ZA" sz="1200" dirty="0">
                          <a:effectLst/>
                        </a:rPr>
                        <a:t>Have drop-in centre in my area.</a:t>
                      </a:r>
                    </a:p>
                    <a:p>
                      <a:pPr algn="just">
                        <a:lnSpc>
                          <a:spcPct val="150000"/>
                        </a:lnSpc>
                        <a:spcAft>
                          <a:spcPts val="1000"/>
                        </a:spcAft>
                      </a:pPr>
                      <a:r>
                        <a:rPr lang="en-ZA" sz="1200" dirty="0">
                          <a:effectLst/>
                        </a:rPr>
                        <a:t>No</a:t>
                      </a:r>
                    </a:p>
                    <a:p>
                      <a:pPr algn="just">
                        <a:lnSpc>
                          <a:spcPct val="150000"/>
                        </a:lnSpc>
                        <a:spcAft>
                          <a:spcPts val="1000"/>
                        </a:spcAft>
                      </a:pPr>
                      <a:r>
                        <a:rPr lang="en-ZA" sz="1200" dirty="0">
                          <a:effectLst/>
                        </a:rPr>
                        <a:t>Yes</a:t>
                      </a:r>
                    </a:p>
                    <a:p>
                      <a:pPr algn="just">
                        <a:lnSpc>
                          <a:spcPct val="150000"/>
                        </a:lnSpc>
                        <a:spcAft>
                          <a:spcPts val="1000"/>
                        </a:spcAft>
                      </a:pPr>
                      <a:r>
                        <a:rPr lang="en-ZA" sz="1200" dirty="0">
                          <a:effectLst/>
                        </a:rPr>
                        <a:t>Not responded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a:effectLst/>
                        </a:rPr>
                        <a:t> </a:t>
                      </a:r>
                    </a:p>
                    <a:p>
                      <a:pPr algn="just">
                        <a:lnSpc>
                          <a:spcPct val="150000"/>
                        </a:lnSpc>
                        <a:spcAft>
                          <a:spcPts val="1000"/>
                        </a:spcAft>
                      </a:pPr>
                      <a:r>
                        <a:rPr lang="en-ZA" sz="1200" b="1">
                          <a:effectLst/>
                        </a:rPr>
                        <a:t>2 (4.8%)</a:t>
                      </a:r>
                    </a:p>
                    <a:p>
                      <a:pPr algn="just">
                        <a:lnSpc>
                          <a:spcPct val="150000"/>
                        </a:lnSpc>
                        <a:spcAft>
                          <a:spcPts val="1000"/>
                        </a:spcAft>
                      </a:pPr>
                      <a:r>
                        <a:rPr lang="en-ZA" sz="1200" b="1">
                          <a:effectLst/>
                        </a:rPr>
                        <a:t>7 (25.9%)</a:t>
                      </a:r>
                    </a:p>
                    <a:p>
                      <a:pPr algn="just">
                        <a:lnSpc>
                          <a:spcPct val="150000"/>
                        </a:lnSpc>
                        <a:spcAft>
                          <a:spcPts val="1000"/>
                        </a:spcAft>
                      </a:pPr>
                      <a:r>
                        <a:rPr lang="en-ZA" sz="1200" b="1">
                          <a:effectLst/>
                        </a:rPr>
                        <a:t>-</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dirty="0">
                          <a:effectLst/>
                        </a:rPr>
                        <a:t> </a:t>
                      </a:r>
                    </a:p>
                    <a:p>
                      <a:pPr algn="just">
                        <a:lnSpc>
                          <a:spcPct val="150000"/>
                        </a:lnSpc>
                        <a:spcAft>
                          <a:spcPts val="1000"/>
                        </a:spcAft>
                      </a:pPr>
                      <a:r>
                        <a:rPr lang="en-ZA" sz="1200" b="1" dirty="0">
                          <a:effectLst/>
                        </a:rPr>
                        <a:t>10 (23.8%)</a:t>
                      </a:r>
                    </a:p>
                    <a:p>
                      <a:pPr algn="just">
                        <a:lnSpc>
                          <a:spcPct val="150000"/>
                        </a:lnSpc>
                        <a:spcAft>
                          <a:spcPts val="1000"/>
                        </a:spcAft>
                      </a:pPr>
                      <a:r>
                        <a:rPr lang="en-ZA" sz="1200" b="1" dirty="0">
                          <a:effectLst/>
                        </a:rPr>
                        <a:t>20 (47.6%)</a:t>
                      </a:r>
                    </a:p>
                    <a:p>
                      <a:pPr algn="just">
                        <a:lnSpc>
                          <a:spcPct val="150000"/>
                        </a:lnSpc>
                        <a:spcAft>
                          <a:spcPts val="1000"/>
                        </a:spcAft>
                      </a:pPr>
                      <a:r>
                        <a:rPr lang="en-ZA" sz="1200" b="1" dirty="0">
                          <a:effectLst/>
                        </a:rPr>
                        <a:t>-</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a:effectLst/>
                        </a:rPr>
                        <a:t>0.693</a:t>
                      </a:r>
                    </a:p>
                    <a:p>
                      <a:pPr algn="just">
                        <a:lnSpc>
                          <a:spcPct val="150000"/>
                        </a:lnSpc>
                        <a:spcAft>
                          <a:spcPts val="1000"/>
                        </a:spcAft>
                      </a:pPr>
                      <a:r>
                        <a:rPr lang="en-ZA" sz="1200" b="1">
                          <a:effectLst/>
                        </a:rPr>
                        <a:t> </a:t>
                      </a:r>
                    </a:p>
                    <a:p>
                      <a:pPr algn="just">
                        <a:lnSpc>
                          <a:spcPct val="150000"/>
                        </a:lnSpc>
                        <a:spcAft>
                          <a:spcPts val="1000"/>
                        </a:spcAft>
                      </a:pPr>
                      <a:r>
                        <a:rPr lang="en-ZA" sz="1200" b="1">
                          <a:effectLst/>
                        </a:rPr>
                        <a:t> </a:t>
                      </a:r>
                    </a:p>
                    <a:p>
                      <a:pPr algn="just">
                        <a:lnSpc>
                          <a:spcPct val="150000"/>
                        </a:lnSpc>
                        <a:spcAft>
                          <a:spcPts val="1000"/>
                        </a:spcAft>
                      </a:pPr>
                      <a:r>
                        <a:rPr lang="en-ZA" sz="1200" b="1">
                          <a:effectLst/>
                        </a:rPr>
                        <a:t>-</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a:effectLst/>
                        </a:rPr>
                        <a:t> </a:t>
                      </a:r>
                    </a:p>
                    <a:p>
                      <a:pPr algn="just">
                        <a:lnSpc>
                          <a:spcPct val="150000"/>
                        </a:lnSpc>
                        <a:spcAft>
                          <a:spcPts val="1000"/>
                        </a:spcAft>
                      </a:pPr>
                      <a:r>
                        <a:rPr lang="en-ZA" sz="1200" b="1">
                          <a:effectLst/>
                        </a:rPr>
                        <a:t>12 (28.6%)</a:t>
                      </a:r>
                    </a:p>
                    <a:p>
                      <a:pPr algn="just">
                        <a:lnSpc>
                          <a:spcPct val="150000"/>
                        </a:lnSpc>
                        <a:spcAft>
                          <a:spcPts val="1000"/>
                        </a:spcAft>
                      </a:pPr>
                      <a:r>
                        <a:rPr lang="en-ZA" sz="1200" b="1">
                          <a:effectLst/>
                        </a:rPr>
                        <a:t>27 (64.3%)</a:t>
                      </a:r>
                    </a:p>
                    <a:p>
                      <a:pPr algn="just">
                        <a:lnSpc>
                          <a:spcPct val="150000"/>
                        </a:lnSpc>
                        <a:spcAft>
                          <a:spcPts val="1000"/>
                        </a:spcAft>
                      </a:pPr>
                      <a:r>
                        <a:rPr lang="en-ZA" sz="1200" b="1">
                          <a:effectLst/>
                        </a:rPr>
                        <a:t>3 (7.1%)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extLst>
                  <a:ext uri="{0D108BD9-81ED-4DB2-BD59-A6C34878D82A}">
                    <a16:rowId xmlns:a16="http://schemas.microsoft.com/office/drawing/2014/main" val="3923596773"/>
                  </a:ext>
                </a:extLst>
              </a:tr>
              <a:tr h="2244117">
                <a:tc>
                  <a:txBody>
                    <a:bodyPr/>
                    <a:lstStyle/>
                    <a:p>
                      <a:pPr algn="just">
                        <a:lnSpc>
                          <a:spcPct val="150000"/>
                        </a:lnSpc>
                        <a:spcAft>
                          <a:spcPts val="1000"/>
                        </a:spcAft>
                      </a:pPr>
                      <a:r>
                        <a:rPr lang="en-ZA" sz="1200">
                          <a:effectLst/>
                        </a:rPr>
                        <a:t>Number of DICs in my area</a:t>
                      </a:r>
                    </a:p>
                    <a:p>
                      <a:pPr algn="just">
                        <a:lnSpc>
                          <a:spcPct val="150000"/>
                        </a:lnSpc>
                        <a:spcAft>
                          <a:spcPts val="1000"/>
                        </a:spcAft>
                      </a:pPr>
                      <a:r>
                        <a:rPr lang="en-ZA" sz="1200">
                          <a:effectLst/>
                        </a:rPr>
                        <a:t>1</a:t>
                      </a:r>
                    </a:p>
                    <a:p>
                      <a:pPr algn="just">
                        <a:lnSpc>
                          <a:spcPct val="150000"/>
                        </a:lnSpc>
                        <a:spcAft>
                          <a:spcPts val="1000"/>
                        </a:spcAft>
                      </a:pPr>
                      <a:r>
                        <a:rPr lang="en-ZA" sz="1200">
                          <a:effectLst/>
                        </a:rPr>
                        <a:t>2</a:t>
                      </a:r>
                    </a:p>
                    <a:p>
                      <a:pPr algn="just">
                        <a:lnSpc>
                          <a:spcPct val="150000"/>
                        </a:lnSpc>
                        <a:spcAft>
                          <a:spcPts val="1000"/>
                        </a:spcAft>
                      </a:pPr>
                      <a:r>
                        <a:rPr lang="en-ZA" sz="1200">
                          <a:effectLst/>
                        </a:rPr>
                        <a:t>4</a:t>
                      </a:r>
                    </a:p>
                    <a:p>
                      <a:pPr algn="just">
                        <a:lnSpc>
                          <a:spcPct val="150000"/>
                        </a:lnSpc>
                        <a:spcAft>
                          <a:spcPts val="1000"/>
                        </a:spcAft>
                      </a:pPr>
                      <a:r>
                        <a:rPr lang="en-ZA" sz="1200">
                          <a:effectLst/>
                        </a:rPr>
                        <a:t>5</a:t>
                      </a:r>
                    </a:p>
                    <a:p>
                      <a:pPr algn="just">
                        <a:lnSpc>
                          <a:spcPct val="150000"/>
                        </a:lnSpc>
                        <a:spcAft>
                          <a:spcPts val="1000"/>
                        </a:spcAft>
                      </a:pPr>
                      <a:r>
                        <a:rPr lang="en-ZA" sz="1200">
                          <a:effectLst/>
                        </a:rPr>
                        <a:t>Not sure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dirty="0">
                          <a:effectLst/>
                        </a:rPr>
                        <a:t> </a:t>
                      </a:r>
                    </a:p>
                    <a:p>
                      <a:pPr algn="just">
                        <a:lnSpc>
                          <a:spcPct val="150000"/>
                        </a:lnSpc>
                        <a:spcAft>
                          <a:spcPts val="1000"/>
                        </a:spcAft>
                      </a:pPr>
                      <a:r>
                        <a:rPr lang="en-ZA" sz="1200" b="1" dirty="0">
                          <a:effectLst/>
                        </a:rPr>
                        <a:t>2 (20.0%)</a:t>
                      </a:r>
                    </a:p>
                    <a:p>
                      <a:pPr algn="just">
                        <a:lnSpc>
                          <a:spcPct val="150000"/>
                        </a:lnSpc>
                        <a:spcAft>
                          <a:spcPts val="1000"/>
                        </a:spcAft>
                      </a:pPr>
                      <a:r>
                        <a:rPr lang="en-ZA" sz="1200" b="1" dirty="0">
                          <a:effectLst/>
                        </a:rPr>
                        <a:t>1 (10.0%)</a:t>
                      </a:r>
                    </a:p>
                    <a:p>
                      <a:pPr algn="just">
                        <a:lnSpc>
                          <a:spcPct val="150000"/>
                        </a:lnSpc>
                        <a:spcAft>
                          <a:spcPts val="1000"/>
                        </a:spcAft>
                      </a:pPr>
                      <a:r>
                        <a:rPr lang="en-ZA" sz="1200" b="1" dirty="0">
                          <a:effectLst/>
                        </a:rPr>
                        <a:t>0 (0.0%)</a:t>
                      </a:r>
                    </a:p>
                    <a:p>
                      <a:pPr algn="just">
                        <a:lnSpc>
                          <a:spcPct val="150000"/>
                        </a:lnSpc>
                        <a:spcAft>
                          <a:spcPts val="1000"/>
                        </a:spcAft>
                      </a:pPr>
                      <a:r>
                        <a:rPr lang="en-ZA" sz="1200" b="1" dirty="0">
                          <a:effectLst/>
                        </a:rPr>
                        <a:t>1 (10.0%)</a:t>
                      </a:r>
                    </a:p>
                    <a:p>
                      <a:pPr algn="just">
                        <a:lnSpc>
                          <a:spcPct val="150000"/>
                        </a:lnSpc>
                        <a:spcAft>
                          <a:spcPts val="1000"/>
                        </a:spcAft>
                      </a:pPr>
                      <a:r>
                        <a:rPr lang="en-ZA" sz="1200" b="1" dirty="0">
                          <a:effectLst/>
                        </a:rPr>
                        <a:t>6 (60.0%)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dirty="0">
                          <a:effectLst/>
                        </a:rPr>
                        <a:t> </a:t>
                      </a:r>
                    </a:p>
                    <a:p>
                      <a:pPr algn="just">
                        <a:lnSpc>
                          <a:spcPct val="150000"/>
                        </a:lnSpc>
                        <a:spcAft>
                          <a:spcPts val="1000"/>
                        </a:spcAft>
                      </a:pPr>
                      <a:r>
                        <a:rPr lang="en-ZA" sz="1200" b="1" dirty="0">
                          <a:effectLst/>
                        </a:rPr>
                        <a:t>6 (18.8%)</a:t>
                      </a:r>
                    </a:p>
                    <a:p>
                      <a:pPr algn="just">
                        <a:lnSpc>
                          <a:spcPct val="150000"/>
                        </a:lnSpc>
                        <a:spcAft>
                          <a:spcPts val="1000"/>
                        </a:spcAft>
                      </a:pPr>
                      <a:r>
                        <a:rPr lang="en-ZA" sz="1200" b="1" dirty="0">
                          <a:effectLst/>
                        </a:rPr>
                        <a:t>5 (15.6%)</a:t>
                      </a:r>
                    </a:p>
                    <a:p>
                      <a:pPr algn="just">
                        <a:lnSpc>
                          <a:spcPct val="150000"/>
                        </a:lnSpc>
                        <a:spcAft>
                          <a:spcPts val="1000"/>
                        </a:spcAft>
                      </a:pPr>
                      <a:r>
                        <a:rPr lang="en-ZA" sz="1200" b="1" dirty="0">
                          <a:effectLst/>
                        </a:rPr>
                        <a:t>2 (6.2%)</a:t>
                      </a:r>
                    </a:p>
                    <a:p>
                      <a:pPr algn="just">
                        <a:lnSpc>
                          <a:spcPct val="150000"/>
                        </a:lnSpc>
                        <a:spcAft>
                          <a:spcPts val="1000"/>
                        </a:spcAft>
                      </a:pPr>
                      <a:r>
                        <a:rPr lang="en-ZA" sz="1200" b="1" dirty="0">
                          <a:effectLst/>
                        </a:rPr>
                        <a:t>1 (3.1%)</a:t>
                      </a:r>
                    </a:p>
                    <a:p>
                      <a:pPr algn="just">
                        <a:lnSpc>
                          <a:spcPct val="150000"/>
                        </a:lnSpc>
                        <a:spcAft>
                          <a:spcPts val="1000"/>
                        </a:spcAft>
                      </a:pPr>
                      <a:r>
                        <a:rPr lang="en-ZA" sz="1200" b="1" dirty="0">
                          <a:effectLst/>
                        </a:rPr>
                        <a:t>18 (56.3%)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a:effectLst/>
                        </a:rPr>
                        <a:t>0.922</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dirty="0">
                          <a:effectLst/>
                        </a:rPr>
                        <a:t> </a:t>
                      </a:r>
                    </a:p>
                    <a:p>
                      <a:pPr algn="just">
                        <a:lnSpc>
                          <a:spcPct val="150000"/>
                        </a:lnSpc>
                        <a:spcAft>
                          <a:spcPts val="1000"/>
                        </a:spcAft>
                      </a:pPr>
                      <a:r>
                        <a:rPr lang="en-ZA" sz="1200" b="1" dirty="0">
                          <a:effectLst/>
                        </a:rPr>
                        <a:t>8 (19.0%)</a:t>
                      </a:r>
                    </a:p>
                    <a:p>
                      <a:pPr algn="just">
                        <a:lnSpc>
                          <a:spcPct val="150000"/>
                        </a:lnSpc>
                        <a:spcAft>
                          <a:spcPts val="1000"/>
                        </a:spcAft>
                      </a:pPr>
                      <a:r>
                        <a:rPr lang="en-ZA" sz="1200" b="1" dirty="0">
                          <a:effectLst/>
                        </a:rPr>
                        <a:t>6 (14.3%)</a:t>
                      </a:r>
                    </a:p>
                    <a:p>
                      <a:pPr algn="just">
                        <a:lnSpc>
                          <a:spcPct val="150000"/>
                        </a:lnSpc>
                        <a:spcAft>
                          <a:spcPts val="1000"/>
                        </a:spcAft>
                      </a:pPr>
                      <a:r>
                        <a:rPr lang="en-ZA" sz="1200" b="1" dirty="0">
                          <a:effectLst/>
                        </a:rPr>
                        <a:t>2 (4.8%)</a:t>
                      </a:r>
                    </a:p>
                    <a:p>
                      <a:pPr algn="just">
                        <a:lnSpc>
                          <a:spcPct val="150000"/>
                        </a:lnSpc>
                        <a:spcAft>
                          <a:spcPts val="1000"/>
                        </a:spcAft>
                      </a:pPr>
                      <a:r>
                        <a:rPr lang="en-ZA" sz="1200" b="1" dirty="0">
                          <a:effectLst/>
                        </a:rPr>
                        <a:t>2 (4.8%)</a:t>
                      </a:r>
                    </a:p>
                    <a:p>
                      <a:pPr algn="just">
                        <a:lnSpc>
                          <a:spcPct val="150000"/>
                        </a:lnSpc>
                        <a:spcAft>
                          <a:spcPts val="1000"/>
                        </a:spcAft>
                      </a:pPr>
                      <a:r>
                        <a:rPr lang="en-ZA" sz="1200" b="1" dirty="0">
                          <a:effectLst/>
                        </a:rPr>
                        <a:t>24 (57.1%)</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extLst>
                  <a:ext uri="{0D108BD9-81ED-4DB2-BD59-A6C34878D82A}">
                    <a16:rowId xmlns:a16="http://schemas.microsoft.com/office/drawing/2014/main" val="1708751788"/>
                  </a:ext>
                </a:extLst>
              </a:tr>
              <a:tr h="1732650">
                <a:tc>
                  <a:txBody>
                    <a:bodyPr/>
                    <a:lstStyle/>
                    <a:p>
                      <a:pPr algn="just">
                        <a:lnSpc>
                          <a:spcPct val="100000"/>
                        </a:lnSpc>
                        <a:spcAft>
                          <a:spcPts val="1000"/>
                        </a:spcAft>
                      </a:pPr>
                      <a:r>
                        <a:rPr lang="en-ZA" sz="1200" dirty="0">
                          <a:effectLst/>
                        </a:rPr>
                        <a:t>Ever referred HIV children in foster care living with HIV to DIC</a:t>
                      </a:r>
                    </a:p>
                    <a:p>
                      <a:pPr algn="just">
                        <a:lnSpc>
                          <a:spcPct val="100000"/>
                        </a:lnSpc>
                        <a:spcAft>
                          <a:spcPts val="1000"/>
                        </a:spcAft>
                      </a:pPr>
                      <a:r>
                        <a:rPr lang="en-ZA" sz="1200" dirty="0">
                          <a:effectLst/>
                        </a:rPr>
                        <a:t>Yes</a:t>
                      </a:r>
                    </a:p>
                    <a:p>
                      <a:pPr algn="just">
                        <a:lnSpc>
                          <a:spcPct val="100000"/>
                        </a:lnSpc>
                        <a:spcAft>
                          <a:spcPts val="1000"/>
                        </a:spcAft>
                      </a:pPr>
                      <a:r>
                        <a:rPr lang="en-ZA" sz="1200" dirty="0">
                          <a:effectLst/>
                        </a:rPr>
                        <a:t>No</a:t>
                      </a:r>
                    </a:p>
                    <a:p>
                      <a:pPr algn="just">
                        <a:lnSpc>
                          <a:spcPct val="150000"/>
                        </a:lnSpc>
                        <a:spcAft>
                          <a:spcPts val="1000"/>
                        </a:spcAft>
                      </a:pPr>
                      <a:r>
                        <a:rPr lang="en-ZA" sz="1200" dirty="0">
                          <a:effectLst/>
                        </a:rPr>
                        <a:t>Not responded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dirty="0">
                          <a:effectLst/>
                        </a:rPr>
                        <a:t> </a:t>
                      </a:r>
                    </a:p>
                    <a:p>
                      <a:pPr algn="just">
                        <a:lnSpc>
                          <a:spcPct val="150000"/>
                        </a:lnSpc>
                        <a:spcAft>
                          <a:spcPts val="1000"/>
                        </a:spcAft>
                      </a:pPr>
                      <a:r>
                        <a:rPr lang="en-ZA" sz="1200" b="1" dirty="0">
                          <a:effectLst/>
                        </a:rPr>
                        <a:t>1 (2.4%)</a:t>
                      </a:r>
                    </a:p>
                    <a:p>
                      <a:pPr algn="just">
                        <a:lnSpc>
                          <a:spcPct val="150000"/>
                        </a:lnSpc>
                        <a:spcAft>
                          <a:spcPts val="1000"/>
                        </a:spcAft>
                      </a:pPr>
                      <a:r>
                        <a:rPr lang="en-ZA" sz="1200" b="1" dirty="0">
                          <a:effectLst/>
                        </a:rPr>
                        <a:t>8 (88.9%)</a:t>
                      </a:r>
                    </a:p>
                    <a:p>
                      <a:pPr algn="just">
                        <a:lnSpc>
                          <a:spcPct val="150000"/>
                        </a:lnSpc>
                        <a:spcAft>
                          <a:spcPts val="1000"/>
                        </a:spcAft>
                      </a:pPr>
                      <a:r>
                        <a:rPr lang="en-ZA" sz="1200" b="1" dirty="0">
                          <a:effectLst/>
                        </a:rPr>
                        <a:t>-</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dirty="0">
                          <a:effectLst/>
                        </a:rPr>
                        <a:t> </a:t>
                      </a:r>
                    </a:p>
                    <a:p>
                      <a:pPr algn="just">
                        <a:lnSpc>
                          <a:spcPct val="150000"/>
                        </a:lnSpc>
                        <a:spcAft>
                          <a:spcPts val="1000"/>
                        </a:spcAft>
                      </a:pPr>
                      <a:r>
                        <a:rPr lang="en-ZA" sz="1200" b="1" dirty="0">
                          <a:effectLst/>
                        </a:rPr>
                        <a:t>4 (9.5%)</a:t>
                      </a:r>
                    </a:p>
                    <a:p>
                      <a:pPr algn="just">
                        <a:lnSpc>
                          <a:spcPct val="150000"/>
                        </a:lnSpc>
                        <a:spcAft>
                          <a:spcPts val="1000"/>
                        </a:spcAft>
                      </a:pPr>
                      <a:r>
                        <a:rPr lang="en-ZA" sz="1200" b="1" dirty="0">
                          <a:effectLst/>
                        </a:rPr>
                        <a:t>28 (87.5%)</a:t>
                      </a:r>
                    </a:p>
                    <a:p>
                      <a:pPr algn="just">
                        <a:lnSpc>
                          <a:spcPct val="150000"/>
                        </a:lnSpc>
                        <a:spcAft>
                          <a:spcPts val="1000"/>
                        </a:spcAft>
                      </a:pPr>
                      <a:r>
                        <a:rPr lang="en-ZA" sz="1200" b="1" dirty="0">
                          <a:effectLst/>
                        </a:rPr>
                        <a:t>_</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a:effectLst/>
                        </a:rPr>
                        <a:t>1.000</a:t>
                      </a:r>
                    </a:p>
                    <a:p>
                      <a:pPr algn="just">
                        <a:lnSpc>
                          <a:spcPct val="150000"/>
                        </a:lnSpc>
                        <a:spcAft>
                          <a:spcPts val="1000"/>
                        </a:spcAft>
                      </a:pPr>
                      <a:r>
                        <a:rPr lang="en-ZA" sz="1200" b="1">
                          <a:effectLst/>
                        </a:rPr>
                        <a:t> </a:t>
                      </a:r>
                    </a:p>
                    <a:p>
                      <a:pPr algn="just">
                        <a:lnSpc>
                          <a:spcPct val="150000"/>
                        </a:lnSpc>
                        <a:spcAft>
                          <a:spcPts val="1000"/>
                        </a:spcAft>
                      </a:pPr>
                      <a:r>
                        <a:rPr lang="en-ZA" sz="1200" b="1">
                          <a:effectLst/>
                        </a:rPr>
                        <a:t> </a:t>
                      </a:r>
                    </a:p>
                    <a:p>
                      <a:pPr algn="just">
                        <a:lnSpc>
                          <a:spcPct val="150000"/>
                        </a:lnSpc>
                        <a:spcAft>
                          <a:spcPts val="1000"/>
                        </a:spcAft>
                      </a:pPr>
                      <a:r>
                        <a:rPr lang="en-ZA" sz="1200" b="1">
                          <a:effectLst/>
                        </a:rPr>
                        <a:t> </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tc>
                  <a:txBody>
                    <a:bodyPr/>
                    <a:lstStyle/>
                    <a:p>
                      <a:pPr algn="just">
                        <a:lnSpc>
                          <a:spcPct val="150000"/>
                        </a:lnSpc>
                        <a:spcAft>
                          <a:spcPts val="1000"/>
                        </a:spcAft>
                      </a:pPr>
                      <a:r>
                        <a:rPr lang="en-ZA" sz="1200" b="1" dirty="0">
                          <a:effectLst/>
                        </a:rPr>
                        <a:t> </a:t>
                      </a:r>
                    </a:p>
                    <a:p>
                      <a:pPr algn="just">
                        <a:lnSpc>
                          <a:spcPct val="150000"/>
                        </a:lnSpc>
                        <a:spcAft>
                          <a:spcPts val="1000"/>
                        </a:spcAft>
                      </a:pPr>
                      <a:r>
                        <a:rPr lang="en-ZA" sz="1200" b="1" dirty="0">
                          <a:effectLst/>
                        </a:rPr>
                        <a:t>5 (11.9%)</a:t>
                      </a:r>
                    </a:p>
                    <a:p>
                      <a:pPr algn="just">
                        <a:lnSpc>
                          <a:spcPct val="150000"/>
                        </a:lnSpc>
                        <a:spcAft>
                          <a:spcPts val="1000"/>
                        </a:spcAft>
                      </a:pPr>
                      <a:r>
                        <a:rPr lang="en-ZA" sz="1200" b="1" dirty="0">
                          <a:effectLst/>
                        </a:rPr>
                        <a:t>36 (85.7%)</a:t>
                      </a:r>
                    </a:p>
                    <a:p>
                      <a:pPr algn="just">
                        <a:lnSpc>
                          <a:spcPct val="150000"/>
                        </a:lnSpc>
                        <a:spcAft>
                          <a:spcPts val="1000"/>
                        </a:spcAft>
                      </a:pPr>
                      <a:r>
                        <a:rPr lang="en-ZA" sz="1200" b="1" dirty="0">
                          <a:effectLst/>
                        </a:rPr>
                        <a:t>1 (2.4%)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40" marR="41640" marT="0" marB="0"/>
                </a:tc>
                <a:extLst>
                  <a:ext uri="{0D108BD9-81ED-4DB2-BD59-A6C34878D82A}">
                    <a16:rowId xmlns:a16="http://schemas.microsoft.com/office/drawing/2014/main" val="3896865362"/>
                  </a:ext>
                </a:extLst>
              </a:tr>
            </a:tbl>
          </a:graphicData>
        </a:graphic>
      </p:graphicFrame>
    </p:spTree>
    <p:extLst>
      <p:ext uri="{BB962C8B-B14F-4D97-AF65-F5344CB8AC3E}">
        <p14:creationId xmlns:p14="http://schemas.microsoft.com/office/powerpoint/2010/main" val="21743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8AE0-2CF6-5DFD-5B9A-C2F6FAA9A668}"/>
              </a:ext>
            </a:extLst>
          </p:cNvPr>
          <p:cNvSpPr>
            <a:spLocks noGrp="1"/>
          </p:cNvSpPr>
          <p:nvPr>
            <p:ph type="title"/>
          </p:nvPr>
        </p:nvSpPr>
        <p:spPr>
          <a:xfrm>
            <a:off x="24581" y="89852"/>
            <a:ext cx="10515600" cy="454978"/>
          </a:xfrm>
        </p:spPr>
        <p:txBody>
          <a:bodyPr>
            <a:normAutofit fontScale="90000"/>
          </a:bodyPr>
          <a:lstStyle/>
          <a:p>
            <a:r>
              <a:rPr lang="en-ZA" dirty="0"/>
              <a:t>Quantitative results</a:t>
            </a:r>
            <a:r>
              <a:rPr kumimoji="0" lang="en-ZA" sz="3600" b="1" i="0" u="none" strike="noStrike" kern="0" cap="none" spc="0" normalizeH="0" baseline="0" noProof="0" dirty="0">
                <a:ln>
                  <a:noFill/>
                </a:ln>
                <a:solidFill>
                  <a:srgbClr val="005BAA"/>
                </a:solidFill>
                <a:effectLst/>
                <a:uLnTx/>
                <a:uFillTx/>
                <a:latin typeface="Arial"/>
                <a:cs typeface="Arial"/>
                <a:sym typeface="Arial"/>
              </a:rPr>
              <a:t>: Social Workers (continues)</a:t>
            </a:r>
            <a:endParaRPr lang="en-ZA" dirty="0"/>
          </a:p>
        </p:txBody>
      </p:sp>
      <p:sp>
        <p:nvSpPr>
          <p:cNvPr id="3" name="Text Placeholder 2">
            <a:extLst>
              <a:ext uri="{FF2B5EF4-FFF2-40B4-BE49-F238E27FC236}">
                <a16:creationId xmlns:a16="http://schemas.microsoft.com/office/drawing/2014/main" id="{EAA2488D-E731-6198-DE5D-5F3B4F44CF02}"/>
              </a:ext>
            </a:extLst>
          </p:cNvPr>
          <p:cNvSpPr>
            <a:spLocks noGrp="1"/>
          </p:cNvSpPr>
          <p:nvPr>
            <p:ph type="body" idx="1"/>
          </p:nvPr>
        </p:nvSpPr>
        <p:spPr/>
        <p:txBody>
          <a:bodyPr/>
          <a:lstStyle/>
          <a:p>
            <a:endParaRPr lang="en-ZA" dirty="0"/>
          </a:p>
        </p:txBody>
      </p:sp>
      <p:pic>
        <p:nvPicPr>
          <p:cNvPr id="5" name="Google Shape;27;p1">
            <a:extLst>
              <a:ext uri="{FF2B5EF4-FFF2-40B4-BE49-F238E27FC236}">
                <a16:creationId xmlns:a16="http://schemas.microsoft.com/office/drawing/2014/main" id="{AE3CF479-8EDB-0A56-4805-0820FA9241C9}"/>
              </a:ext>
            </a:extLst>
          </p:cNvPr>
          <p:cNvPicPr preferRelativeResize="0"/>
          <p:nvPr/>
        </p:nvPicPr>
        <p:blipFill rotWithShape="1">
          <a:blip r:embed="rId3">
            <a:alphaModFix/>
          </a:blip>
          <a:srcRect/>
          <a:stretch/>
        </p:blipFill>
        <p:spPr>
          <a:xfrm>
            <a:off x="9399639" y="148352"/>
            <a:ext cx="2654710" cy="996235"/>
          </a:xfrm>
          <a:prstGeom prst="rect">
            <a:avLst/>
          </a:prstGeom>
          <a:noFill/>
          <a:ln>
            <a:noFill/>
          </a:ln>
        </p:spPr>
      </p:pic>
      <p:graphicFrame>
        <p:nvGraphicFramePr>
          <p:cNvPr id="6" name="Table 5">
            <a:extLst>
              <a:ext uri="{FF2B5EF4-FFF2-40B4-BE49-F238E27FC236}">
                <a16:creationId xmlns:a16="http://schemas.microsoft.com/office/drawing/2014/main" id="{3AF31F47-9153-9069-0B9C-777270834001}"/>
              </a:ext>
            </a:extLst>
          </p:cNvPr>
          <p:cNvGraphicFramePr>
            <a:graphicFrameLocks noGrp="1"/>
          </p:cNvGraphicFramePr>
          <p:nvPr>
            <p:extLst>
              <p:ext uri="{D42A27DB-BD31-4B8C-83A1-F6EECF244321}">
                <p14:modId xmlns:p14="http://schemas.microsoft.com/office/powerpoint/2010/main" val="1697431689"/>
              </p:ext>
            </p:extLst>
          </p:nvPr>
        </p:nvGraphicFramePr>
        <p:xfrm>
          <a:off x="0" y="603330"/>
          <a:ext cx="12192001" cy="6928425"/>
        </p:xfrm>
        <a:graphic>
          <a:graphicData uri="http://schemas.openxmlformats.org/drawingml/2006/table">
            <a:tbl>
              <a:tblPr firstRow="1" firstCol="1" bandRow="1">
                <a:tableStyleId>{5C22544A-7EE6-4342-B048-85BDC9FD1C3A}</a:tableStyleId>
              </a:tblPr>
              <a:tblGrid>
                <a:gridCol w="8066317">
                  <a:extLst>
                    <a:ext uri="{9D8B030D-6E8A-4147-A177-3AD203B41FA5}">
                      <a16:colId xmlns:a16="http://schemas.microsoft.com/office/drawing/2014/main" val="1706145429"/>
                    </a:ext>
                  </a:extLst>
                </a:gridCol>
                <a:gridCol w="1903753">
                  <a:extLst>
                    <a:ext uri="{9D8B030D-6E8A-4147-A177-3AD203B41FA5}">
                      <a16:colId xmlns:a16="http://schemas.microsoft.com/office/drawing/2014/main" val="3556330068"/>
                    </a:ext>
                  </a:extLst>
                </a:gridCol>
                <a:gridCol w="2221931">
                  <a:extLst>
                    <a:ext uri="{9D8B030D-6E8A-4147-A177-3AD203B41FA5}">
                      <a16:colId xmlns:a16="http://schemas.microsoft.com/office/drawing/2014/main" val="4056807208"/>
                    </a:ext>
                  </a:extLst>
                </a:gridCol>
              </a:tblGrid>
              <a:tr h="1133000">
                <a:tc>
                  <a:txBody>
                    <a:bodyPr/>
                    <a:lstStyle/>
                    <a:p>
                      <a:pPr algn="just">
                        <a:lnSpc>
                          <a:spcPct val="150000"/>
                        </a:lnSpc>
                        <a:spcAft>
                          <a:spcPts val="1000"/>
                        </a:spcAft>
                        <a:tabLst>
                          <a:tab pos="127000" algn="l"/>
                        </a:tabLst>
                      </a:pPr>
                      <a:r>
                        <a:rPr lang="en-ZA" sz="1800" dirty="0">
                          <a:effectLst/>
                        </a:rPr>
                        <a:t>Services and supervision provided to children in foster care living with HIV</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tc>
                  <a:txBody>
                    <a:bodyPr/>
                    <a:lstStyle/>
                    <a:p>
                      <a:pPr algn="just">
                        <a:lnSpc>
                          <a:spcPct val="150000"/>
                        </a:lnSpc>
                        <a:spcAft>
                          <a:spcPts val="1000"/>
                        </a:spcAft>
                        <a:tabLst>
                          <a:tab pos="127000" algn="l"/>
                        </a:tabLst>
                      </a:pPr>
                      <a:r>
                        <a:rPr lang="en-ZA" sz="1800">
                          <a:effectLst/>
                        </a:rPr>
                        <a:t>Frequency </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tc>
                  <a:txBody>
                    <a:bodyPr/>
                    <a:lstStyle/>
                    <a:p>
                      <a:pPr algn="just">
                        <a:lnSpc>
                          <a:spcPct val="150000"/>
                        </a:lnSpc>
                        <a:spcAft>
                          <a:spcPts val="1000"/>
                        </a:spcAft>
                        <a:tabLst>
                          <a:tab pos="127000" algn="l"/>
                        </a:tabLst>
                      </a:pPr>
                      <a:r>
                        <a:rPr lang="en-ZA" sz="1800">
                          <a:effectLst/>
                        </a:rPr>
                        <a:t>Percentages </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extLst>
                  <a:ext uri="{0D108BD9-81ED-4DB2-BD59-A6C34878D82A}">
                    <a16:rowId xmlns:a16="http://schemas.microsoft.com/office/drawing/2014/main" val="3722126135"/>
                  </a:ext>
                </a:extLst>
              </a:tr>
              <a:tr h="1755675">
                <a:tc>
                  <a:txBody>
                    <a:bodyPr/>
                    <a:lstStyle/>
                    <a:p>
                      <a:pPr algn="just">
                        <a:lnSpc>
                          <a:spcPct val="150000"/>
                        </a:lnSpc>
                        <a:spcAft>
                          <a:spcPts val="1000"/>
                        </a:spcAft>
                      </a:pPr>
                      <a:r>
                        <a:rPr lang="en-ZA" sz="1800" dirty="0">
                          <a:effectLst/>
                        </a:rPr>
                        <a:t>Existing partnership with DICs</a:t>
                      </a:r>
                    </a:p>
                    <a:p>
                      <a:pPr algn="just">
                        <a:lnSpc>
                          <a:spcPct val="150000"/>
                        </a:lnSpc>
                        <a:spcAft>
                          <a:spcPts val="1000"/>
                        </a:spcAft>
                      </a:pPr>
                      <a:r>
                        <a:rPr lang="en-ZA" sz="1800" dirty="0">
                          <a:effectLst/>
                        </a:rPr>
                        <a:t>No</a:t>
                      </a:r>
                    </a:p>
                    <a:p>
                      <a:pPr algn="just">
                        <a:lnSpc>
                          <a:spcPct val="150000"/>
                        </a:lnSpc>
                        <a:spcAft>
                          <a:spcPts val="1000"/>
                        </a:spcAft>
                        <a:tabLst>
                          <a:tab pos="127000" algn="l"/>
                        </a:tabLst>
                      </a:pPr>
                      <a:r>
                        <a:rPr lang="en-ZA" sz="1800" dirty="0">
                          <a:effectLst/>
                        </a:rPr>
                        <a:t>Yes</a:t>
                      </a:r>
                    </a:p>
                    <a:p>
                      <a:pPr algn="just">
                        <a:lnSpc>
                          <a:spcPct val="150000"/>
                        </a:lnSpc>
                        <a:spcAft>
                          <a:spcPts val="1000"/>
                        </a:spcAft>
                        <a:tabLst>
                          <a:tab pos="127000" algn="l"/>
                        </a:tabLst>
                      </a:pPr>
                      <a:r>
                        <a:rPr lang="en-ZA" sz="1800" dirty="0">
                          <a:effectLst/>
                        </a:rPr>
                        <a:t>Not responded</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tc>
                  <a:txBody>
                    <a:bodyPr/>
                    <a:lstStyle/>
                    <a:p>
                      <a:pPr algn="just">
                        <a:lnSpc>
                          <a:spcPct val="150000"/>
                        </a:lnSpc>
                        <a:spcAft>
                          <a:spcPts val="1000"/>
                        </a:spcAft>
                      </a:pPr>
                      <a:r>
                        <a:rPr lang="en-ZA" sz="1800" b="1">
                          <a:effectLst/>
                        </a:rPr>
                        <a:t> </a:t>
                      </a:r>
                    </a:p>
                    <a:p>
                      <a:pPr algn="just">
                        <a:lnSpc>
                          <a:spcPct val="150000"/>
                        </a:lnSpc>
                        <a:spcAft>
                          <a:spcPts val="1000"/>
                        </a:spcAft>
                      </a:pPr>
                      <a:r>
                        <a:rPr lang="en-ZA" sz="1800" b="1">
                          <a:effectLst/>
                        </a:rPr>
                        <a:t>32 </a:t>
                      </a:r>
                    </a:p>
                    <a:p>
                      <a:pPr algn="just">
                        <a:lnSpc>
                          <a:spcPct val="150000"/>
                        </a:lnSpc>
                        <a:spcAft>
                          <a:spcPts val="1000"/>
                        </a:spcAft>
                        <a:tabLst>
                          <a:tab pos="127000" algn="l"/>
                        </a:tabLst>
                      </a:pPr>
                      <a:r>
                        <a:rPr lang="en-ZA" sz="1800" b="1">
                          <a:effectLst/>
                        </a:rPr>
                        <a:t>9 </a:t>
                      </a:r>
                    </a:p>
                    <a:p>
                      <a:pPr algn="just">
                        <a:lnSpc>
                          <a:spcPct val="150000"/>
                        </a:lnSpc>
                        <a:spcAft>
                          <a:spcPts val="1000"/>
                        </a:spcAft>
                        <a:tabLst>
                          <a:tab pos="127000" algn="l"/>
                        </a:tabLst>
                      </a:pPr>
                      <a:r>
                        <a:rPr lang="en-ZA" sz="1800" b="1">
                          <a:effectLst/>
                        </a:rPr>
                        <a:t>1 </a:t>
                      </a:r>
                      <a:endParaRPr lang="en-ZA" sz="1800" b="1">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tc>
                  <a:txBody>
                    <a:bodyPr/>
                    <a:lstStyle/>
                    <a:p>
                      <a:pPr algn="just">
                        <a:lnSpc>
                          <a:spcPct val="150000"/>
                        </a:lnSpc>
                        <a:spcAft>
                          <a:spcPts val="1000"/>
                        </a:spcAft>
                        <a:tabLst>
                          <a:tab pos="127000" algn="l"/>
                        </a:tabLst>
                      </a:pPr>
                      <a:r>
                        <a:rPr lang="en-ZA" sz="1800" b="1" dirty="0">
                          <a:effectLst/>
                        </a:rPr>
                        <a:t> </a:t>
                      </a:r>
                    </a:p>
                    <a:p>
                      <a:pPr algn="just">
                        <a:lnSpc>
                          <a:spcPct val="150000"/>
                        </a:lnSpc>
                        <a:spcAft>
                          <a:spcPts val="1000"/>
                        </a:spcAft>
                        <a:tabLst>
                          <a:tab pos="127000" algn="l"/>
                        </a:tabLst>
                      </a:pPr>
                      <a:r>
                        <a:rPr lang="en-ZA" sz="1800" b="1" dirty="0">
                          <a:effectLst/>
                        </a:rPr>
                        <a:t>76.2%</a:t>
                      </a:r>
                    </a:p>
                    <a:p>
                      <a:pPr algn="just">
                        <a:lnSpc>
                          <a:spcPct val="150000"/>
                        </a:lnSpc>
                        <a:spcAft>
                          <a:spcPts val="1000"/>
                        </a:spcAft>
                        <a:tabLst>
                          <a:tab pos="127000" algn="l"/>
                        </a:tabLst>
                      </a:pPr>
                      <a:r>
                        <a:rPr lang="en-ZA" sz="1800" b="1" dirty="0">
                          <a:effectLst/>
                        </a:rPr>
                        <a:t>21.4%</a:t>
                      </a:r>
                    </a:p>
                    <a:p>
                      <a:pPr algn="just">
                        <a:lnSpc>
                          <a:spcPct val="150000"/>
                        </a:lnSpc>
                        <a:spcAft>
                          <a:spcPts val="1000"/>
                        </a:spcAft>
                        <a:tabLst>
                          <a:tab pos="127000" algn="l"/>
                        </a:tabLst>
                      </a:pPr>
                      <a:r>
                        <a:rPr lang="en-ZA" sz="1800" b="1" dirty="0">
                          <a:effectLst/>
                        </a:rPr>
                        <a:t>2.4%</a:t>
                      </a:r>
                      <a:endParaRPr lang="en-ZA" sz="1800" b="1" dirty="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extLst>
                  <a:ext uri="{0D108BD9-81ED-4DB2-BD59-A6C34878D82A}">
                    <a16:rowId xmlns:a16="http://schemas.microsoft.com/office/drawing/2014/main" val="1814700957"/>
                  </a:ext>
                </a:extLst>
              </a:tr>
              <a:tr h="3812828">
                <a:tc>
                  <a:txBody>
                    <a:bodyPr/>
                    <a:lstStyle/>
                    <a:p>
                      <a:pPr algn="just">
                        <a:lnSpc>
                          <a:spcPct val="150000"/>
                        </a:lnSpc>
                        <a:spcAft>
                          <a:spcPts val="1000"/>
                        </a:spcAft>
                        <a:tabLst>
                          <a:tab pos="127000" algn="l"/>
                        </a:tabLst>
                      </a:pPr>
                      <a:r>
                        <a:rPr lang="en-ZA" sz="1800" dirty="0">
                          <a:effectLst/>
                        </a:rPr>
                        <a:t>Need for partnership between myself and DICs</a:t>
                      </a:r>
                    </a:p>
                    <a:p>
                      <a:pPr algn="just">
                        <a:lnSpc>
                          <a:spcPct val="150000"/>
                        </a:lnSpc>
                        <a:spcAft>
                          <a:spcPts val="1000"/>
                        </a:spcAft>
                        <a:tabLst>
                          <a:tab pos="127000" algn="l"/>
                        </a:tabLst>
                      </a:pPr>
                      <a:r>
                        <a:rPr lang="en-ZA" sz="1800" dirty="0">
                          <a:effectLst/>
                        </a:rPr>
                        <a:t>No</a:t>
                      </a:r>
                    </a:p>
                    <a:p>
                      <a:pPr algn="just">
                        <a:lnSpc>
                          <a:spcPct val="150000"/>
                        </a:lnSpc>
                        <a:spcAft>
                          <a:spcPts val="1000"/>
                        </a:spcAft>
                        <a:tabLst>
                          <a:tab pos="127000" algn="l"/>
                        </a:tabLst>
                      </a:pPr>
                      <a:r>
                        <a:rPr lang="en-ZA" sz="1800" dirty="0">
                          <a:effectLst/>
                        </a:rPr>
                        <a:t>Yes</a:t>
                      </a:r>
                    </a:p>
                    <a:p>
                      <a:pPr algn="just">
                        <a:lnSpc>
                          <a:spcPct val="150000"/>
                        </a:lnSpc>
                        <a:spcAft>
                          <a:spcPts val="1000"/>
                        </a:spcAft>
                      </a:pPr>
                      <a:r>
                        <a:rPr lang="en-ZA" sz="1800" dirty="0">
                          <a:effectLst/>
                        </a:rPr>
                        <a:t>Not responded</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tc>
                  <a:txBody>
                    <a:bodyPr/>
                    <a:lstStyle/>
                    <a:p>
                      <a:pPr algn="just">
                        <a:lnSpc>
                          <a:spcPct val="150000"/>
                        </a:lnSpc>
                        <a:spcAft>
                          <a:spcPts val="1000"/>
                        </a:spcAft>
                        <a:tabLst>
                          <a:tab pos="127000" algn="l"/>
                        </a:tabLst>
                      </a:pPr>
                      <a:r>
                        <a:rPr lang="en-ZA" sz="1800" b="1" dirty="0">
                          <a:effectLst/>
                        </a:rPr>
                        <a:t> </a:t>
                      </a:r>
                    </a:p>
                    <a:p>
                      <a:pPr algn="just">
                        <a:lnSpc>
                          <a:spcPct val="150000"/>
                        </a:lnSpc>
                        <a:spcAft>
                          <a:spcPts val="1000"/>
                        </a:spcAft>
                        <a:tabLst>
                          <a:tab pos="127000" algn="l"/>
                        </a:tabLst>
                      </a:pPr>
                      <a:r>
                        <a:rPr lang="en-ZA" sz="1800" b="1" dirty="0">
                          <a:effectLst/>
                        </a:rPr>
                        <a:t>2 </a:t>
                      </a:r>
                    </a:p>
                    <a:p>
                      <a:pPr algn="just">
                        <a:lnSpc>
                          <a:spcPct val="150000"/>
                        </a:lnSpc>
                        <a:spcAft>
                          <a:spcPts val="1000"/>
                        </a:spcAft>
                        <a:tabLst>
                          <a:tab pos="127000" algn="l"/>
                        </a:tabLst>
                      </a:pPr>
                      <a:r>
                        <a:rPr lang="en-ZA" sz="1800" b="1" dirty="0">
                          <a:effectLst/>
                        </a:rPr>
                        <a:t>38</a:t>
                      </a:r>
                    </a:p>
                    <a:p>
                      <a:pPr algn="just">
                        <a:lnSpc>
                          <a:spcPct val="150000"/>
                        </a:lnSpc>
                        <a:spcAft>
                          <a:spcPts val="1000"/>
                        </a:spcAft>
                      </a:pPr>
                      <a:r>
                        <a:rPr lang="en-ZA" sz="1800" b="1" dirty="0">
                          <a:effectLst/>
                        </a:rPr>
                        <a:t>2</a:t>
                      </a:r>
                      <a:endParaRPr lang="en-ZA" sz="1800" b="1" dirty="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tc>
                  <a:txBody>
                    <a:bodyPr/>
                    <a:lstStyle/>
                    <a:p>
                      <a:pPr algn="just">
                        <a:lnSpc>
                          <a:spcPct val="150000"/>
                        </a:lnSpc>
                        <a:spcAft>
                          <a:spcPts val="1000"/>
                        </a:spcAft>
                        <a:tabLst>
                          <a:tab pos="127000" algn="l"/>
                        </a:tabLst>
                      </a:pPr>
                      <a:r>
                        <a:rPr lang="en-ZA" sz="1800" b="1" dirty="0">
                          <a:effectLst/>
                        </a:rPr>
                        <a:t> </a:t>
                      </a:r>
                    </a:p>
                    <a:p>
                      <a:pPr algn="just">
                        <a:lnSpc>
                          <a:spcPct val="150000"/>
                        </a:lnSpc>
                        <a:spcAft>
                          <a:spcPts val="1000"/>
                        </a:spcAft>
                        <a:tabLst>
                          <a:tab pos="127000" algn="l"/>
                        </a:tabLst>
                      </a:pPr>
                      <a:r>
                        <a:rPr lang="en-ZA" sz="1800" b="1" dirty="0">
                          <a:effectLst/>
                        </a:rPr>
                        <a:t>2.4%</a:t>
                      </a:r>
                    </a:p>
                    <a:p>
                      <a:pPr algn="just">
                        <a:lnSpc>
                          <a:spcPct val="150000"/>
                        </a:lnSpc>
                        <a:spcAft>
                          <a:spcPts val="1000"/>
                        </a:spcAft>
                        <a:tabLst>
                          <a:tab pos="127000" algn="l"/>
                        </a:tabLst>
                      </a:pPr>
                      <a:r>
                        <a:rPr lang="en-ZA" sz="1800" b="1" dirty="0">
                          <a:effectLst/>
                        </a:rPr>
                        <a:t>90.5%</a:t>
                      </a:r>
                    </a:p>
                    <a:p>
                      <a:pPr algn="just">
                        <a:lnSpc>
                          <a:spcPct val="150000"/>
                        </a:lnSpc>
                        <a:spcAft>
                          <a:spcPts val="1000"/>
                        </a:spcAft>
                        <a:tabLst>
                          <a:tab pos="127000" algn="l"/>
                        </a:tabLst>
                      </a:pPr>
                      <a:r>
                        <a:rPr lang="en-ZA" sz="1800" b="1" dirty="0">
                          <a:effectLst/>
                        </a:rPr>
                        <a:t>4.8%</a:t>
                      </a:r>
                      <a:endParaRPr lang="en-ZA" sz="1800" b="1" dirty="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extLst>
                  <a:ext uri="{0D108BD9-81ED-4DB2-BD59-A6C34878D82A}">
                    <a16:rowId xmlns:a16="http://schemas.microsoft.com/office/drawing/2014/main" val="2407983048"/>
                  </a:ext>
                </a:extLst>
              </a:tr>
            </a:tbl>
          </a:graphicData>
        </a:graphic>
      </p:graphicFrame>
    </p:spTree>
    <p:extLst>
      <p:ext uri="{BB962C8B-B14F-4D97-AF65-F5344CB8AC3E}">
        <p14:creationId xmlns:p14="http://schemas.microsoft.com/office/powerpoint/2010/main" val="110751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7AF4-BF14-6FC3-5566-90D83ECB0298}"/>
              </a:ext>
            </a:extLst>
          </p:cNvPr>
          <p:cNvSpPr>
            <a:spLocks noGrp="1"/>
          </p:cNvSpPr>
          <p:nvPr>
            <p:ph type="title"/>
          </p:nvPr>
        </p:nvSpPr>
        <p:spPr>
          <a:xfrm>
            <a:off x="140110" y="85113"/>
            <a:ext cx="10515600" cy="947274"/>
          </a:xfrm>
        </p:spPr>
        <p:txBody>
          <a:bodyPr>
            <a:normAutofit/>
          </a:bodyPr>
          <a:lstStyle/>
          <a:p>
            <a:r>
              <a:rPr kumimoji="0" lang="en-ZA" sz="2800" b="1" i="0" u="none" strike="noStrike" kern="0" cap="none" spc="0" normalizeH="0" baseline="0" noProof="0" dirty="0">
                <a:ln>
                  <a:noFill/>
                </a:ln>
                <a:solidFill>
                  <a:srgbClr val="005BAA"/>
                </a:solidFill>
                <a:effectLst/>
                <a:uLnTx/>
                <a:uFillTx/>
                <a:latin typeface="Arial"/>
                <a:cs typeface="Arial"/>
                <a:sym typeface="Arial"/>
              </a:rPr>
              <a:t>Quantitative results </a:t>
            </a:r>
            <a:r>
              <a:rPr lang="en-ZA" sz="2800" dirty="0">
                <a:solidFill>
                  <a:schemeClr val="accent1"/>
                </a:solidFill>
              </a:rPr>
              <a:t>from Community volunteers</a:t>
            </a:r>
            <a:endParaRPr lang="en-ZA" sz="2800" dirty="0"/>
          </a:p>
        </p:txBody>
      </p:sp>
      <p:sp>
        <p:nvSpPr>
          <p:cNvPr id="3" name="Text Placeholder 2">
            <a:extLst>
              <a:ext uri="{FF2B5EF4-FFF2-40B4-BE49-F238E27FC236}">
                <a16:creationId xmlns:a16="http://schemas.microsoft.com/office/drawing/2014/main" id="{2FC20150-D87E-5C96-50A2-BE7045DCD252}"/>
              </a:ext>
            </a:extLst>
          </p:cNvPr>
          <p:cNvSpPr>
            <a:spLocks noGrp="1"/>
          </p:cNvSpPr>
          <p:nvPr>
            <p:ph type="body" idx="1"/>
          </p:nvPr>
        </p:nvSpPr>
        <p:spPr/>
        <p:txBody>
          <a:bodyPr/>
          <a:lstStyle/>
          <a:p>
            <a:endParaRPr lang="en-ZA" dirty="0"/>
          </a:p>
        </p:txBody>
      </p:sp>
      <p:graphicFrame>
        <p:nvGraphicFramePr>
          <p:cNvPr id="4" name="Table 3">
            <a:extLst>
              <a:ext uri="{FF2B5EF4-FFF2-40B4-BE49-F238E27FC236}">
                <a16:creationId xmlns:a16="http://schemas.microsoft.com/office/drawing/2014/main" id="{898485CB-E7E1-4FAA-D83D-D95AE5226F6C}"/>
              </a:ext>
            </a:extLst>
          </p:cNvPr>
          <p:cNvGraphicFramePr>
            <a:graphicFrameLocks noGrp="1"/>
          </p:cNvGraphicFramePr>
          <p:nvPr>
            <p:extLst>
              <p:ext uri="{D42A27DB-BD31-4B8C-83A1-F6EECF244321}">
                <p14:modId xmlns:p14="http://schemas.microsoft.com/office/powerpoint/2010/main" val="1633411841"/>
              </p:ext>
            </p:extLst>
          </p:nvPr>
        </p:nvGraphicFramePr>
        <p:xfrm>
          <a:off x="0" y="816077"/>
          <a:ext cx="12192000" cy="6355478"/>
        </p:xfrm>
        <a:graphic>
          <a:graphicData uri="http://schemas.openxmlformats.org/drawingml/2006/table">
            <a:tbl>
              <a:tblPr firstRow="1" firstCol="1" bandRow="1">
                <a:tableStyleId>{5C22544A-7EE6-4342-B048-85BDC9FD1C3A}</a:tableStyleId>
              </a:tblPr>
              <a:tblGrid>
                <a:gridCol w="4526246">
                  <a:extLst>
                    <a:ext uri="{9D8B030D-6E8A-4147-A177-3AD203B41FA5}">
                      <a16:colId xmlns:a16="http://schemas.microsoft.com/office/drawing/2014/main" val="2116512043"/>
                    </a:ext>
                  </a:extLst>
                </a:gridCol>
                <a:gridCol w="2473511">
                  <a:extLst>
                    <a:ext uri="{9D8B030D-6E8A-4147-A177-3AD203B41FA5}">
                      <a16:colId xmlns:a16="http://schemas.microsoft.com/office/drawing/2014/main" val="2124478420"/>
                    </a:ext>
                  </a:extLst>
                </a:gridCol>
                <a:gridCol w="2335248">
                  <a:extLst>
                    <a:ext uri="{9D8B030D-6E8A-4147-A177-3AD203B41FA5}">
                      <a16:colId xmlns:a16="http://schemas.microsoft.com/office/drawing/2014/main" val="2501259641"/>
                    </a:ext>
                  </a:extLst>
                </a:gridCol>
                <a:gridCol w="988866">
                  <a:extLst>
                    <a:ext uri="{9D8B030D-6E8A-4147-A177-3AD203B41FA5}">
                      <a16:colId xmlns:a16="http://schemas.microsoft.com/office/drawing/2014/main" val="85755718"/>
                    </a:ext>
                  </a:extLst>
                </a:gridCol>
                <a:gridCol w="1868129">
                  <a:extLst>
                    <a:ext uri="{9D8B030D-6E8A-4147-A177-3AD203B41FA5}">
                      <a16:colId xmlns:a16="http://schemas.microsoft.com/office/drawing/2014/main" val="3587699429"/>
                    </a:ext>
                  </a:extLst>
                </a:gridCol>
              </a:tblGrid>
              <a:tr h="780427">
                <a:tc>
                  <a:txBody>
                    <a:bodyPr/>
                    <a:lstStyle/>
                    <a:p>
                      <a:pPr algn="just">
                        <a:lnSpc>
                          <a:spcPct val="150000"/>
                        </a:lnSpc>
                        <a:spcAft>
                          <a:spcPts val="1000"/>
                        </a:spcAft>
                      </a:pPr>
                      <a:r>
                        <a:rPr lang="en-ZA" sz="1400">
                          <a:effectLst/>
                        </a:rPr>
                        <a:t>Current position</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50000"/>
                        </a:lnSpc>
                        <a:spcAft>
                          <a:spcPts val="1000"/>
                        </a:spcAft>
                      </a:pPr>
                      <a:r>
                        <a:rPr lang="en-ZA" sz="1400" dirty="0">
                          <a:effectLst/>
                        </a:rPr>
                        <a:t>Social auxiliary worker</a:t>
                      </a:r>
                      <a:br>
                        <a:rPr lang="en-ZA" sz="1400" dirty="0">
                          <a:effectLst/>
                        </a:rPr>
                      </a:br>
                      <a:r>
                        <a:rPr lang="en-ZA" sz="1400" dirty="0">
                          <a:effectLst/>
                        </a:rPr>
                        <a:t>(N=8)</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50000"/>
                        </a:lnSpc>
                        <a:spcAft>
                          <a:spcPts val="1000"/>
                        </a:spcAft>
                      </a:pPr>
                      <a:r>
                        <a:rPr lang="en-ZA" sz="1400">
                          <a:effectLst/>
                        </a:rPr>
                        <a:t>Community caregiver</a:t>
                      </a:r>
                      <a:br>
                        <a:rPr lang="en-ZA" sz="1400">
                          <a:effectLst/>
                        </a:rPr>
                      </a:br>
                      <a:r>
                        <a:rPr lang="en-ZA" sz="1400">
                          <a:effectLst/>
                        </a:rPr>
                        <a:t>(N=92)</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50000"/>
                        </a:lnSpc>
                        <a:spcAft>
                          <a:spcPts val="1000"/>
                        </a:spcAft>
                      </a:pPr>
                      <a:r>
                        <a:rPr lang="en-ZA" sz="1400">
                          <a:effectLst/>
                        </a:rPr>
                        <a:t>p-value</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50000"/>
                        </a:lnSpc>
                        <a:spcAft>
                          <a:spcPts val="1000"/>
                        </a:spcAft>
                      </a:pPr>
                      <a:r>
                        <a:rPr lang="en-ZA" sz="1400" dirty="0">
                          <a:effectLst/>
                        </a:rPr>
                        <a:t>Overall</a:t>
                      </a:r>
                    </a:p>
                    <a:p>
                      <a:pPr algn="just">
                        <a:lnSpc>
                          <a:spcPct val="150000"/>
                        </a:lnSpc>
                        <a:spcAft>
                          <a:spcPts val="1000"/>
                        </a:spcAft>
                      </a:pPr>
                      <a:r>
                        <a:rPr lang="en-ZA" sz="1400" dirty="0">
                          <a:effectLst/>
                        </a:rPr>
                        <a:t>(N=100)</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extLst>
                  <a:ext uri="{0D108BD9-81ED-4DB2-BD59-A6C34878D82A}">
                    <a16:rowId xmlns:a16="http://schemas.microsoft.com/office/drawing/2014/main" val="1118820367"/>
                  </a:ext>
                </a:extLst>
              </a:tr>
              <a:tr h="1421046">
                <a:tc>
                  <a:txBody>
                    <a:bodyPr/>
                    <a:lstStyle/>
                    <a:p>
                      <a:pPr algn="just">
                        <a:lnSpc>
                          <a:spcPct val="150000"/>
                        </a:lnSpc>
                        <a:spcAft>
                          <a:spcPts val="1000"/>
                        </a:spcAft>
                      </a:pPr>
                      <a:r>
                        <a:rPr lang="en-ZA" sz="1400" dirty="0">
                          <a:effectLst/>
                        </a:rPr>
                        <a:t>Provide services to orphans living with HIV.</a:t>
                      </a:r>
                    </a:p>
                    <a:p>
                      <a:pPr marL="342900" lvl="0" indent="-342900" algn="just">
                        <a:lnSpc>
                          <a:spcPct val="150000"/>
                        </a:lnSpc>
                        <a:buFont typeface="Symbol" panose="05050102010706020507" pitchFamily="18" charset="2"/>
                        <a:buChar char=""/>
                      </a:pPr>
                      <a:r>
                        <a:rPr lang="en-ZA" sz="1400" dirty="0">
                          <a:effectLst/>
                        </a:rPr>
                        <a:t>No</a:t>
                      </a:r>
                    </a:p>
                    <a:p>
                      <a:pPr marL="342900" lvl="0" indent="-342900" algn="just">
                        <a:lnSpc>
                          <a:spcPct val="150000"/>
                        </a:lnSpc>
                        <a:buFont typeface="Symbol" panose="05050102010706020507" pitchFamily="18" charset="2"/>
                        <a:buChar char=""/>
                      </a:pPr>
                      <a:r>
                        <a:rPr lang="en-ZA" sz="1400" dirty="0">
                          <a:effectLst/>
                        </a:rPr>
                        <a:t>Yes</a:t>
                      </a:r>
                    </a:p>
                    <a:p>
                      <a:pPr marL="342900" lvl="0" indent="-342900" algn="just">
                        <a:lnSpc>
                          <a:spcPct val="150000"/>
                        </a:lnSpc>
                        <a:spcAft>
                          <a:spcPts val="1000"/>
                        </a:spcAft>
                        <a:buFont typeface="Symbol" panose="05050102010706020507" pitchFamily="18" charset="2"/>
                        <a:buChar char=""/>
                      </a:pPr>
                      <a:r>
                        <a:rPr lang="en-ZA" sz="1400" dirty="0">
                          <a:effectLst/>
                        </a:rPr>
                        <a:t>Not responded</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dirty="0">
                          <a:effectLst/>
                        </a:rPr>
                        <a:t> </a:t>
                      </a:r>
                    </a:p>
                    <a:p>
                      <a:pPr algn="just">
                        <a:lnSpc>
                          <a:spcPct val="100000"/>
                        </a:lnSpc>
                        <a:spcAft>
                          <a:spcPts val="1000"/>
                        </a:spcAft>
                      </a:pPr>
                      <a:r>
                        <a:rPr lang="en-ZA" sz="1400" b="1" dirty="0">
                          <a:effectLst/>
                        </a:rPr>
                        <a:t>0 (0.0%)</a:t>
                      </a:r>
                    </a:p>
                    <a:p>
                      <a:pPr algn="just">
                        <a:lnSpc>
                          <a:spcPct val="100000"/>
                        </a:lnSpc>
                        <a:spcAft>
                          <a:spcPts val="1000"/>
                        </a:spcAft>
                      </a:pPr>
                      <a:r>
                        <a:rPr lang="en-ZA" sz="1400" b="1" dirty="0">
                          <a:effectLst/>
                        </a:rPr>
                        <a:t>8 (8%)</a:t>
                      </a:r>
                    </a:p>
                    <a:p>
                      <a:pPr algn="just">
                        <a:lnSpc>
                          <a:spcPct val="100000"/>
                        </a:lnSpc>
                        <a:spcAft>
                          <a:spcPts val="1000"/>
                        </a:spcAft>
                      </a:pPr>
                      <a:r>
                        <a:rPr lang="en-ZA" sz="1400" b="1" dirty="0">
                          <a:effectLst/>
                        </a:rPr>
                        <a:t>-</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dirty="0">
                          <a:effectLst/>
                        </a:rPr>
                        <a:t> </a:t>
                      </a:r>
                    </a:p>
                    <a:p>
                      <a:pPr algn="just">
                        <a:lnSpc>
                          <a:spcPct val="100000"/>
                        </a:lnSpc>
                        <a:spcAft>
                          <a:spcPts val="1000"/>
                        </a:spcAft>
                      </a:pPr>
                      <a:r>
                        <a:rPr lang="en-ZA" sz="1400" b="1" dirty="0">
                          <a:effectLst/>
                        </a:rPr>
                        <a:t> 7 (7%)</a:t>
                      </a:r>
                    </a:p>
                    <a:p>
                      <a:pPr algn="just">
                        <a:lnSpc>
                          <a:spcPct val="100000"/>
                        </a:lnSpc>
                        <a:spcAft>
                          <a:spcPts val="1000"/>
                        </a:spcAft>
                      </a:pPr>
                      <a:r>
                        <a:rPr lang="en-ZA" sz="1400" b="1" dirty="0">
                          <a:effectLst/>
                        </a:rPr>
                        <a:t>80 (80%)</a:t>
                      </a:r>
                    </a:p>
                    <a:p>
                      <a:pPr algn="just">
                        <a:lnSpc>
                          <a:spcPct val="100000"/>
                        </a:lnSpc>
                        <a:spcAft>
                          <a:spcPts val="1000"/>
                        </a:spcAft>
                      </a:pPr>
                      <a:r>
                        <a:rPr lang="en-ZA" sz="1400" b="1" dirty="0">
                          <a:effectLst/>
                        </a:rPr>
                        <a:t>5 (5%)</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a:effectLst/>
                        </a:rPr>
                        <a:t>1.000</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dirty="0">
                          <a:effectLst/>
                        </a:rPr>
                        <a:t> </a:t>
                      </a:r>
                    </a:p>
                    <a:p>
                      <a:pPr algn="just">
                        <a:lnSpc>
                          <a:spcPct val="100000"/>
                        </a:lnSpc>
                        <a:spcAft>
                          <a:spcPts val="1000"/>
                        </a:spcAft>
                      </a:pPr>
                      <a:r>
                        <a:rPr lang="en-ZA" sz="1400" b="1" dirty="0">
                          <a:effectLst/>
                        </a:rPr>
                        <a:t> 7 (7%)</a:t>
                      </a:r>
                    </a:p>
                    <a:p>
                      <a:pPr algn="just">
                        <a:lnSpc>
                          <a:spcPct val="100000"/>
                        </a:lnSpc>
                        <a:spcAft>
                          <a:spcPts val="1000"/>
                        </a:spcAft>
                      </a:pPr>
                      <a:r>
                        <a:rPr lang="en-ZA" sz="1400" b="1" dirty="0">
                          <a:effectLst/>
                        </a:rPr>
                        <a:t>88 (88%)</a:t>
                      </a:r>
                    </a:p>
                    <a:p>
                      <a:pPr algn="just">
                        <a:lnSpc>
                          <a:spcPct val="100000"/>
                        </a:lnSpc>
                        <a:spcAft>
                          <a:spcPts val="1000"/>
                        </a:spcAft>
                      </a:pPr>
                      <a:r>
                        <a:rPr lang="en-ZA" sz="1400" b="1" dirty="0">
                          <a:effectLst/>
                        </a:rPr>
                        <a:t>5 (5%)</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extLst>
                  <a:ext uri="{0D108BD9-81ED-4DB2-BD59-A6C34878D82A}">
                    <a16:rowId xmlns:a16="http://schemas.microsoft.com/office/drawing/2014/main" val="3900460997"/>
                  </a:ext>
                </a:extLst>
              </a:tr>
              <a:tr h="1752362">
                <a:tc>
                  <a:txBody>
                    <a:bodyPr/>
                    <a:lstStyle/>
                    <a:p>
                      <a:pPr algn="just">
                        <a:lnSpc>
                          <a:spcPct val="150000"/>
                        </a:lnSpc>
                        <a:spcAft>
                          <a:spcPts val="1000"/>
                        </a:spcAft>
                      </a:pPr>
                      <a:r>
                        <a:rPr lang="en-ZA" sz="1400" dirty="0">
                          <a:effectLst/>
                        </a:rPr>
                        <a:t>Provide services to orphans living with HIV after foster care is finalised.</a:t>
                      </a:r>
                    </a:p>
                    <a:p>
                      <a:pPr marL="342900" lvl="0" indent="-342900" algn="just">
                        <a:lnSpc>
                          <a:spcPct val="150000"/>
                        </a:lnSpc>
                        <a:buFont typeface="Symbol" panose="05050102010706020507" pitchFamily="18" charset="2"/>
                        <a:buChar char=""/>
                      </a:pPr>
                      <a:r>
                        <a:rPr lang="en-ZA" sz="1400" dirty="0">
                          <a:effectLst/>
                        </a:rPr>
                        <a:t>No</a:t>
                      </a:r>
                    </a:p>
                    <a:p>
                      <a:pPr marL="342900" lvl="0" indent="-342900" algn="just">
                        <a:lnSpc>
                          <a:spcPct val="150000"/>
                        </a:lnSpc>
                        <a:buFont typeface="Symbol" panose="05050102010706020507" pitchFamily="18" charset="2"/>
                        <a:buChar char=""/>
                      </a:pPr>
                      <a:r>
                        <a:rPr lang="en-ZA" sz="1400" dirty="0">
                          <a:effectLst/>
                        </a:rPr>
                        <a:t>Yes</a:t>
                      </a:r>
                    </a:p>
                    <a:p>
                      <a:pPr marL="342900" lvl="0" indent="-342900" algn="just">
                        <a:lnSpc>
                          <a:spcPct val="150000"/>
                        </a:lnSpc>
                        <a:spcAft>
                          <a:spcPts val="1000"/>
                        </a:spcAft>
                        <a:buFont typeface="Symbol" panose="05050102010706020507" pitchFamily="18" charset="2"/>
                        <a:buChar char=""/>
                      </a:pPr>
                      <a:r>
                        <a:rPr lang="en-ZA" sz="1400" dirty="0">
                          <a:effectLst/>
                        </a:rPr>
                        <a:t>Not responded</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dirty="0">
                          <a:effectLst/>
                        </a:rPr>
                        <a:t> </a:t>
                      </a:r>
                    </a:p>
                    <a:p>
                      <a:pPr algn="just">
                        <a:lnSpc>
                          <a:spcPct val="100000"/>
                        </a:lnSpc>
                        <a:spcAft>
                          <a:spcPts val="1000"/>
                        </a:spcAft>
                      </a:pPr>
                      <a:endParaRPr lang="en-ZA" sz="1400" b="1" dirty="0">
                        <a:effectLst/>
                      </a:endParaRPr>
                    </a:p>
                    <a:p>
                      <a:pPr algn="just">
                        <a:lnSpc>
                          <a:spcPct val="100000"/>
                        </a:lnSpc>
                        <a:spcAft>
                          <a:spcPts val="1000"/>
                        </a:spcAft>
                      </a:pPr>
                      <a:r>
                        <a:rPr lang="en-ZA" sz="1400" b="1" dirty="0">
                          <a:effectLst/>
                        </a:rPr>
                        <a:t>1 (1%)</a:t>
                      </a:r>
                    </a:p>
                    <a:p>
                      <a:pPr algn="just">
                        <a:lnSpc>
                          <a:spcPct val="100000"/>
                        </a:lnSpc>
                        <a:spcAft>
                          <a:spcPts val="1000"/>
                        </a:spcAft>
                      </a:pPr>
                      <a:r>
                        <a:rPr lang="en-ZA" sz="1400" b="1" dirty="0">
                          <a:effectLst/>
                        </a:rPr>
                        <a:t>7 (7%)</a:t>
                      </a:r>
                    </a:p>
                    <a:p>
                      <a:pPr algn="just">
                        <a:lnSpc>
                          <a:spcPct val="100000"/>
                        </a:lnSpc>
                        <a:spcAft>
                          <a:spcPts val="1000"/>
                        </a:spcAft>
                      </a:pPr>
                      <a:r>
                        <a:rPr lang="en-ZA" sz="1400" b="1" dirty="0">
                          <a:effectLst/>
                        </a:rPr>
                        <a:t>-</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dirty="0">
                          <a:effectLst/>
                        </a:rPr>
                        <a:t> </a:t>
                      </a:r>
                    </a:p>
                    <a:p>
                      <a:pPr algn="just">
                        <a:lnSpc>
                          <a:spcPct val="100000"/>
                        </a:lnSpc>
                        <a:spcAft>
                          <a:spcPts val="1000"/>
                        </a:spcAft>
                      </a:pPr>
                      <a:r>
                        <a:rPr lang="en-ZA" sz="1400" b="1" dirty="0">
                          <a:effectLst/>
                        </a:rPr>
                        <a:t> </a:t>
                      </a:r>
                    </a:p>
                    <a:p>
                      <a:pPr algn="just">
                        <a:lnSpc>
                          <a:spcPct val="100000"/>
                        </a:lnSpc>
                        <a:spcAft>
                          <a:spcPts val="1000"/>
                        </a:spcAft>
                      </a:pPr>
                      <a:r>
                        <a:rPr lang="en-ZA" sz="1400" b="1" dirty="0">
                          <a:effectLst/>
                        </a:rPr>
                        <a:t>14 (14%)</a:t>
                      </a:r>
                    </a:p>
                    <a:p>
                      <a:pPr algn="just">
                        <a:lnSpc>
                          <a:spcPct val="100000"/>
                        </a:lnSpc>
                        <a:spcAft>
                          <a:spcPts val="1000"/>
                        </a:spcAft>
                      </a:pPr>
                      <a:r>
                        <a:rPr lang="en-ZA" sz="1400" b="1" dirty="0">
                          <a:effectLst/>
                        </a:rPr>
                        <a:t>68 (68%)</a:t>
                      </a:r>
                    </a:p>
                    <a:p>
                      <a:pPr algn="just">
                        <a:lnSpc>
                          <a:spcPct val="100000"/>
                        </a:lnSpc>
                        <a:spcAft>
                          <a:spcPts val="1000"/>
                        </a:spcAft>
                      </a:pPr>
                      <a:r>
                        <a:rPr lang="en-ZA" sz="1400" b="1" dirty="0">
                          <a:effectLst/>
                        </a:rPr>
                        <a:t>10 (10%)</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a:effectLst/>
                        </a:rPr>
                        <a:t>1.000</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dirty="0">
                          <a:effectLst/>
                        </a:rPr>
                        <a:t> </a:t>
                      </a:r>
                    </a:p>
                    <a:p>
                      <a:pPr algn="just">
                        <a:lnSpc>
                          <a:spcPct val="100000"/>
                        </a:lnSpc>
                        <a:spcAft>
                          <a:spcPts val="1000"/>
                        </a:spcAft>
                      </a:pPr>
                      <a:r>
                        <a:rPr lang="en-ZA" sz="1400" b="1" dirty="0">
                          <a:effectLst/>
                        </a:rPr>
                        <a:t> </a:t>
                      </a:r>
                    </a:p>
                    <a:p>
                      <a:pPr algn="just">
                        <a:lnSpc>
                          <a:spcPct val="100000"/>
                        </a:lnSpc>
                        <a:spcAft>
                          <a:spcPts val="1000"/>
                        </a:spcAft>
                      </a:pPr>
                      <a:r>
                        <a:rPr lang="en-ZA" sz="1400" b="1" dirty="0">
                          <a:effectLst/>
                        </a:rPr>
                        <a:t>15 (15%)</a:t>
                      </a:r>
                    </a:p>
                    <a:p>
                      <a:pPr algn="just">
                        <a:lnSpc>
                          <a:spcPct val="100000"/>
                        </a:lnSpc>
                        <a:spcAft>
                          <a:spcPts val="1000"/>
                        </a:spcAft>
                      </a:pPr>
                      <a:r>
                        <a:rPr lang="en-ZA" sz="1400" b="1" dirty="0">
                          <a:effectLst/>
                        </a:rPr>
                        <a:t>75 (75%)</a:t>
                      </a:r>
                    </a:p>
                    <a:p>
                      <a:pPr algn="just">
                        <a:lnSpc>
                          <a:spcPct val="100000"/>
                        </a:lnSpc>
                        <a:spcAft>
                          <a:spcPts val="1000"/>
                        </a:spcAft>
                      </a:pPr>
                      <a:r>
                        <a:rPr lang="en-ZA" sz="1400" b="1" dirty="0">
                          <a:effectLst/>
                        </a:rPr>
                        <a:t>10 (10%)</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extLst>
                  <a:ext uri="{0D108BD9-81ED-4DB2-BD59-A6C34878D82A}">
                    <a16:rowId xmlns:a16="http://schemas.microsoft.com/office/drawing/2014/main" val="406882593"/>
                  </a:ext>
                </a:extLst>
              </a:tr>
              <a:tr h="2401643">
                <a:tc>
                  <a:txBody>
                    <a:bodyPr/>
                    <a:lstStyle/>
                    <a:p>
                      <a:pPr algn="just">
                        <a:lnSpc>
                          <a:spcPct val="150000"/>
                        </a:lnSpc>
                        <a:spcAft>
                          <a:spcPts val="1000"/>
                        </a:spcAft>
                      </a:pPr>
                      <a:r>
                        <a:rPr lang="en-ZA" sz="1400" dirty="0">
                          <a:effectLst/>
                        </a:rPr>
                        <a:t>Foster care placement eliminate children’s vulnerability. </a:t>
                      </a:r>
                    </a:p>
                    <a:p>
                      <a:pPr marL="342900" lvl="0" indent="-342900" algn="just">
                        <a:lnSpc>
                          <a:spcPct val="150000"/>
                        </a:lnSpc>
                        <a:buFont typeface="Symbol" panose="05050102010706020507" pitchFamily="18" charset="2"/>
                        <a:buChar char=""/>
                      </a:pPr>
                      <a:r>
                        <a:rPr lang="en-ZA" sz="1400" dirty="0">
                          <a:effectLst/>
                        </a:rPr>
                        <a:t>Yes</a:t>
                      </a:r>
                    </a:p>
                    <a:p>
                      <a:pPr marL="342900" lvl="0" indent="-342900" algn="just">
                        <a:lnSpc>
                          <a:spcPct val="150000"/>
                        </a:lnSpc>
                        <a:buFont typeface="Symbol" panose="05050102010706020507" pitchFamily="18" charset="2"/>
                        <a:buChar char=""/>
                      </a:pPr>
                      <a:r>
                        <a:rPr lang="en-ZA" sz="1400" dirty="0">
                          <a:effectLst/>
                        </a:rPr>
                        <a:t>Not sure</a:t>
                      </a:r>
                    </a:p>
                    <a:p>
                      <a:pPr marL="342900" lvl="0" indent="-342900" algn="just">
                        <a:lnSpc>
                          <a:spcPct val="150000"/>
                        </a:lnSpc>
                        <a:buFont typeface="Symbol" panose="05050102010706020507" pitchFamily="18" charset="2"/>
                        <a:buChar char=""/>
                      </a:pPr>
                      <a:r>
                        <a:rPr lang="en-ZA" sz="1400" dirty="0">
                          <a:effectLst/>
                        </a:rPr>
                        <a:t>No</a:t>
                      </a:r>
                    </a:p>
                    <a:p>
                      <a:pPr marL="342900" lvl="0" indent="-342900" algn="just">
                        <a:lnSpc>
                          <a:spcPct val="150000"/>
                        </a:lnSpc>
                        <a:spcAft>
                          <a:spcPts val="1000"/>
                        </a:spcAft>
                        <a:buFont typeface="Symbol" panose="05050102010706020507" pitchFamily="18" charset="2"/>
                        <a:buChar char=""/>
                      </a:pPr>
                      <a:r>
                        <a:rPr lang="en-ZA" sz="1400" dirty="0">
                          <a:effectLst/>
                        </a:rPr>
                        <a:t>Not responded</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dirty="0">
                          <a:effectLst/>
                        </a:rPr>
                        <a:t> </a:t>
                      </a:r>
                    </a:p>
                    <a:p>
                      <a:pPr algn="just">
                        <a:lnSpc>
                          <a:spcPct val="100000"/>
                        </a:lnSpc>
                        <a:spcAft>
                          <a:spcPts val="1000"/>
                        </a:spcAft>
                      </a:pPr>
                      <a:r>
                        <a:rPr lang="en-ZA" sz="1400" b="1" dirty="0">
                          <a:effectLst/>
                        </a:rPr>
                        <a:t> </a:t>
                      </a:r>
                    </a:p>
                    <a:p>
                      <a:pPr algn="just">
                        <a:lnSpc>
                          <a:spcPct val="100000"/>
                        </a:lnSpc>
                        <a:spcAft>
                          <a:spcPts val="1000"/>
                        </a:spcAft>
                      </a:pPr>
                      <a:r>
                        <a:rPr lang="en-ZA" sz="1400" b="1" dirty="0">
                          <a:effectLst/>
                        </a:rPr>
                        <a:t>3 (3%)</a:t>
                      </a:r>
                    </a:p>
                    <a:p>
                      <a:pPr algn="just">
                        <a:lnSpc>
                          <a:spcPct val="100000"/>
                        </a:lnSpc>
                        <a:spcAft>
                          <a:spcPts val="1000"/>
                        </a:spcAft>
                      </a:pPr>
                      <a:r>
                        <a:rPr lang="en-ZA" sz="1400" b="1" dirty="0">
                          <a:effectLst/>
                        </a:rPr>
                        <a:t>0 (0.0%)</a:t>
                      </a:r>
                    </a:p>
                    <a:p>
                      <a:pPr algn="just">
                        <a:lnSpc>
                          <a:spcPct val="100000"/>
                        </a:lnSpc>
                        <a:spcAft>
                          <a:spcPts val="1000"/>
                        </a:spcAft>
                      </a:pPr>
                      <a:r>
                        <a:rPr lang="en-ZA" sz="1400" b="1" dirty="0">
                          <a:effectLst/>
                        </a:rPr>
                        <a:t>5 (5%)</a:t>
                      </a:r>
                    </a:p>
                    <a:p>
                      <a:pPr algn="just">
                        <a:lnSpc>
                          <a:spcPct val="100000"/>
                        </a:lnSpc>
                        <a:spcAft>
                          <a:spcPts val="1000"/>
                        </a:spcAft>
                      </a:pPr>
                      <a:r>
                        <a:rPr lang="en-ZA" sz="1400" b="1" dirty="0">
                          <a:effectLst/>
                        </a:rPr>
                        <a:t>-</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dirty="0">
                          <a:effectLst/>
                        </a:rPr>
                        <a:t> </a:t>
                      </a:r>
                    </a:p>
                    <a:p>
                      <a:pPr algn="just">
                        <a:lnSpc>
                          <a:spcPct val="100000"/>
                        </a:lnSpc>
                        <a:spcAft>
                          <a:spcPts val="1000"/>
                        </a:spcAft>
                      </a:pPr>
                      <a:endParaRPr lang="en-ZA" sz="1400" b="1" dirty="0">
                        <a:effectLst/>
                      </a:endParaRPr>
                    </a:p>
                    <a:p>
                      <a:pPr algn="just">
                        <a:lnSpc>
                          <a:spcPct val="100000"/>
                        </a:lnSpc>
                        <a:spcAft>
                          <a:spcPts val="1000"/>
                        </a:spcAft>
                      </a:pPr>
                      <a:r>
                        <a:rPr lang="en-ZA" sz="1400" b="1" dirty="0">
                          <a:effectLst/>
                        </a:rPr>
                        <a:t>31 (31%)</a:t>
                      </a:r>
                    </a:p>
                    <a:p>
                      <a:pPr algn="just">
                        <a:lnSpc>
                          <a:spcPct val="100000"/>
                        </a:lnSpc>
                        <a:spcAft>
                          <a:spcPts val="1000"/>
                        </a:spcAft>
                      </a:pPr>
                      <a:r>
                        <a:rPr lang="en-ZA" sz="1400" b="1" dirty="0">
                          <a:effectLst/>
                        </a:rPr>
                        <a:t>1 (1%)</a:t>
                      </a:r>
                    </a:p>
                    <a:p>
                      <a:pPr algn="just">
                        <a:lnSpc>
                          <a:spcPct val="100000"/>
                        </a:lnSpc>
                        <a:spcAft>
                          <a:spcPts val="1000"/>
                        </a:spcAft>
                      </a:pPr>
                      <a:r>
                        <a:rPr lang="en-ZA" sz="1400" b="1" dirty="0">
                          <a:effectLst/>
                        </a:rPr>
                        <a:t>51 (51%)</a:t>
                      </a:r>
                    </a:p>
                    <a:p>
                      <a:pPr algn="just">
                        <a:lnSpc>
                          <a:spcPct val="100000"/>
                        </a:lnSpc>
                        <a:spcAft>
                          <a:spcPts val="1000"/>
                        </a:spcAft>
                      </a:pPr>
                      <a:r>
                        <a:rPr lang="en-ZA" sz="1400" b="1" dirty="0">
                          <a:effectLst/>
                        </a:rPr>
                        <a:t>9 (9%)</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a:effectLst/>
                        </a:rPr>
                        <a:t>1.000</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tc>
                  <a:txBody>
                    <a:bodyPr/>
                    <a:lstStyle/>
                    <a:p>
                      <a:pPr algn="just">
                        <a:lnSpc>
                          <a:spcPct val="100000"/>
                        </a:lnSpc>
                        <a:spcAft>
                          <a:spcPts val="1000"/>
                        </a:spcAft>
                      </a:pPr>
                      <a:r>
                        <a:rPr lang="en-ZA" sz="1400" b="1" dirty="0">
                          <a:effectLst/>
                        </a:rPr>
                        <a:t> </a:t>
                      </a:r>
                    </a:p>
                    <a:p>
                      <a:pPr algn="just">
                        <a:lnSpc>
                          <a:spcPct val="100000"/>
                        </a:lnSpc>
                        <a:spcAft>
                          <a:spcPts val="1000"/>
                        </a:spcAft>
                      </a:pPr>
                      <a:endParaRPr lang="en-ZA" sz="1400" b="1" dirty="0">
                        <a:effectLst/>
                      </a:endParaRPr>
                    </a:p>
                    <a:p>
                      <a:pPr algn="just">
                        <a:lnSpc>
                          <a:spcPct val="100000"/>
                        </a:lnSpc>
                        <a:spcAft>
                          <a:spcPts val="1000"/>
                        </a:spcAft>
                      </a:pPr>
                      <a:r>
                        <a:rPr lang="en-ZA" sz="1400" b="1" dirty="0">
                          <a:effectLst/>
                        </a:rPr>
                        <a:t>34 (34%)</a:t>
                      </a:r>
                    </a:p>
                    <a:p>
                      <a:pPr algn="just">
                        <a:lnSpc>
                          <a:spcPct val="100000"/>
                        </a:lnSpc>
                        <a:spcAft>
                          <a:spcPts val="1000"/>
                        </a:spcAft>
                      </a:pPr>
                      <a:r>
                        <a:rPr lang="en-ZA" sz="1400" b="1" dirty="0">
                          <a:effectLst/>
                        </a:rPr>
                        <a:t>1 (1%)</a:t>
                      </a:r>
                    </a:p>
                    <a:p>
                      <a:pPr algn="just">
                        <a:lnSpc>
                          <a:spcPct val="100000"/>
                        </a:lnSpc>
                        <a:spcAft>
                          <a:spcPts val="1000"/>
                        </a:spcAft>
                      </a:pPr>
                      <a:r>
                        <a:rPr lang="en-ZA" sz="1400" b="1" dirty="0">
                          <a:effectLst/>
                        </a:rPr>
                        <a:t>56 (56%)</a:t>
                      </a:r>
                    </a:p>
                    <a:p>
                      <a:pPr algn="just">
                        <a:lnSpc>
                          <a:spcPct val="100000"/>
                        </a:lnSpc>
                        <a:spcAft>
                          <a:spcPts val="1000"/>
                        </a:spcAft>
                      </a:pPr>
                      <a:r>
                        <a:rPr lang="en-ZA" sz="1400" b="1" dirty="0">
                          <a:effectLst/>
                        </a:rPr>
                        <a:t>9 (9%)</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36289" marR="36289" marT="0" marB="0"/>
                </a:tc>
                <a:extLst>
                  <a:ext uri="{0D108BD9-81ED-4DB2-BD59-A6C34878D82A}">
                    <a16:rowId xmlns:a16="http://schemas.microsoft.com/office/drawing/2014/main" val="3773453279"/>
                  </a:ext>
                </a:extLst>
              </a:tr>
            </a:tbl>
          </a:graphicData>
        </a:graphic>
      </p:graphicFrame>
      <p:pic>
        <p:nvPicPr>
          <p:cNvPr id="5" name="Google Shape;27;p1">
            <a:extLst>
              <a:ext uri="{FF2B5EF4-FFF2-40B4-BE49-F238E27FC236}">
                <a16:creationId xmlns:a16="http://schemas.microsoft.com/office/drawing/2014/main" id="{A5E92CF8-11EE-28EF-E5D1-855AB2D70D26}"/>
              </a:ext>
            </a:extLst>
          </p:cNvPr>
          <p:cNvPicPr preferRelativeResize="0"/>
          <p:nvPr/>
        </p:nvPicPr>
        <p:blipFill rotWithShape="1">
          <a:blip r:embed="rId2">
            <a:alphaModFix/>
          </a:blip>
          <a:srcRect/>
          <a:stretch/>
        </p:blipFill>
        <p:spPr>
          <a:xfrm>
            <a:off x="8750710" y="0"/>
            <a:ext cx="3441290" cy="831033"/>
          </a:xfrm>
          <a:prstGeom prst="rect">
            <a:avLst/>
          </a:prstGeom>
          <a:noFill/>
          <a:ln>
            <a:noFill/>
          </a:ln>
        </p:spPr>
      </p:pic>
    </p:spTree>
    <p:extLst>
      <p:ext uri="{BB962C8B-B14F-4D97-AF65-F5344CB8AC3E}">
        <p14:creationId xmlns:p14="http://schemas.microsoft.com/office/powerpoint/2010/main" val="289730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DB8B-8962-B386-8579-5801E4147653}"/>
              </a:ext>
            </a:extLst>
          </p:cNvPr>
          <p:cNvSpPr>
            <a:spLocks noGrp="1"/>
          </p:cNvSpPr>
          <p:nvPr>
            <p:ph type="title"/>
          </p:nvPr>
        </p:nvSpPr>
        <p:spPr>
          <a:xfrm>
            <a:off x="248264" y="186438"/>
            <a:ext cx="10515600" cy="627932"/>
          </a:xfrm>
        </p:spPr>
        <p:txBody>
          <a:bodyPr>
            <a:normAutofit fontScale="90000"/>
          </a:bodyPr>
          <a:lstStyle/>
          <a:p>
            <a:r>
              <a:rPr lang="en-ZA" sz="2800" dirty="0">
                <a:solidFill>
                  <a:schemeClr val="bg2"/>
                </a:solidFill>
              </a:rPr>
              <a:t>Quantitative results from </a:t>
            </a:r>
            <a:r>
              <a:rPr lang="en-ZA" sz="2700" dirty="0">
                <a:solidFill>
                  <a:schemeClr val="bg2"/>
                </a:solidFill>
              </a:rPr>
              <a:t>Community volunteers: </a:t>
            </a:r>
            <a:r>
              <a:rPr lang="en-ZA" sz="2200" dirty="0">
                <a:solidFill>
                  <a:schemeClr val="bg2"/>
                </a:solidFill>
                <a:latin typeface="Arial" panose="020B0604020202020204" pitchFamily="34" charset="0"/>
                <a:ea typeface="Calibri" panose="020F0502020204030204" pitchFamily="34" charset="0"/>
                <a:cs typeface="Arial" panose="020B0604020202020204" pitchFamily="34" charset="0"/>
              </a:rPr>
              <a:t>s</a:t>
            </a:r>
            <a:r>
              <a:rPr lang="en-ZA" sz="22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ervices provided by the community volunteers to children living with HIV.</a:t>
            </a:r>
            <a:br>
              <a:rPr lang="en-ZA" sz="1800" dirty="0">
                <a:effectLst/>
                <a:latin typeface="Calibri" panose="020F0502020204030204" pitchFamily="34" charset="0"/>
                <a:ea typeface="Calibri" panose="020F0502020204030204" pitchFamily="34" charset="0"/>
                <a:cs typeface="Arial" panose="020B0604020202020204" pitchFamily="34" charset="0"/>
              </a:rPr>
            </a:br>
            <a:endParaRPr lang="en-ZA" dirty="0"/>
          </a:p>
        </p:txBody>
      </p:sp>
      <p:sp>
        <p:nvSpPr>
          <p:cNvPr id="3" name="Text Placeholder 2">
            <a:extLst>
              <a:ext uri="{FF2B5EF4-FFF2-40B4-BE49-F238E27FC236}">
                <a16:creationId xmlns:a16="http://schemas.microsoft.com/office/drawing/2014/main" id="{76D1C683-1F1A-2636-1A6D-D549CFD36D1F}"/>
              </a:ext>
            </a:extLst>
          </p:cNvPr>
          <p:cNvSpPr>
            <a:spLocks noGrp="1"/>
          </p:cNvSpPr>
          <p:nvPr>
            <p:ph type="body" idx="1"/>
          </p:nvPr>
        </p:nvSpPr>
        <p:spPr/>
        <p:txBody>
          <a:bodyPr/>
          <a:lstStyle/>
          <a:p>
            <a:endParaRPr lang="en-ZA" dirty="0"/>
          </a:p>
        </p:txBody>
      </p:sp>
      <p:graphicFrame>
        <p:nvGraphicFramePr>
          <p:cNvPr id="4" name="Table 3">
            <a:extLst>
              <a:ext uri="{FF2B5EF4-FFF2-40B4-BE49-F238E27FC236}">
                <a16:creationId xmlns:a16="http://schemas.microsoft.com/office/drawing/2014/main" id="{42CDEB89-23A3-D544-00F2-E058C0DCFE08}"/>
              </a:ext>
            </a:extLst>
          </p:cNvPr>
          <p:cNvGraphicFramePr>
            <a:graphicFrameLocks noGrp="1"/>
          </p:cNvGraphicFramePr>
          <p:nvPr>
            <p:extLst>
              <p:ext uri="{D42A27DB-BD31-4B8C-83A1-F6EECF244321}">
                <p14:modId xmlns:p14="http://schemas.microsoft.com/office/powerpoint/2010/main" val="122313896"/>
              </p:ext>
            </p:extLst>
          </p:nvPr>
        </p:nvGraphicFramePr>
        <p:xfrm>
          <a:off x="0" y="1130710"/>
          <a:ext cx="12192000" cy="5851031"/>
        </p:xfrm>
        <a:graphic>
          <a:graphicData uri="http://schemas.openxmlformats.org/drawingml/2006/table">
            <a:tbl>
              <a:tblPr firstRow="1" firstCol="1" bandRow="1">
                <a:tableStyleId>{5C22544A-7EE6-4342-B048-85BDC9FD1C3A}</a:tableStyleId>
              </a:tblPr>
              <a:tblGrid>
                <a:gridCol w="8216348">
                  <a:extLst>
                    <a:ext uri="{9D8B030D-6E8A-4147-A177-3AD203B41FA5}">
                      <a16:colId xmlns:a16="http://schemas.microsoft.com/office/drawing/2014/main" val="1846657610"/>
                    </a:ext>
                  </a:extLst>
                </a:gridCol>
                <a:gridCol w="1933736">
                  <a:extLst>
                    <a:ext uri="{9D8B030D-6E8A-4147-A177-3AD203B41FA5}">
                      <a16:colId xmlns:a16="http://schemas.microsoft.com/office/drawing/2014/main" val="1840713199"/>
                    </a:ext>
                  </a:extLst>
                </a:gridCol>
                <a:gridCol w="2041916">
                  <a:extLst>
                    <a:ext uri="{9D8B030D-6E8A-4147-A177-3AD203B41FA5}">
                      <a16:colId xmlns:a16="http://schemas.microsoft.com/office/drawing/2014/main" val="2991224869"/>
                    </a:ext>
                  </a:extLst>
                </a:gridCol>
              </a:tblGrid>
              <a:tr h="580103">
                <a:tc>
                  <a:txBody>
                    <a:bodyPr/>
                    <a:lstStyle/>
                    <a:p>
                      <a:pPr algn="just">
                        <a:lnSpc>
                          <a:spcPct val="150000"/>
                        </a:lnSpc>
                        <a:spcAft>
                          <a:spcPts val="1000"/>
                        </a:spcAft>
                      </a:pPr>
                      <a:r>
                        <a:rPr lang="en-US" sz="2000" dirty="0">
                          <a:effectLst/>
                          <a:latin typeface="Calibri" panose="020F0502020204030204" pitchFamily="34" charset="0"/>
                          <a:ea typeface="Calibri" panose="020F0502020204030204" pitchFamily="34" charset="0"/>
                          <a:cs typeface="Arial" panose="020B0604020202020204" pitchFamily="34" charset="0"/>
                        </a:rPr>
                        <a:t>Services provided by the community volunteers to children living with HIV.</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dirty="0">
                          <a:effectLst/>
                        </a:rPr>
                        <a:t>Frequency </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dirty="0">
                          <a:effectLst/>
                        </a:rPr>
                        <a:t>Percentage </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6687896"/>
                  </a:ext>
                </a:extLst>
              </a:tr>
              <a:tr h="456361">
                <a:tc>
                  <a:txBody>
                    <a:bodyPr/>
                    <a:lstStyle/>
                    <a:p>
                      <a:pPr algn="just">
                        <a:lnSpc>
                          <a:spcPct val="150000"/>
                        </a:lnSpc>
                        <a:spcAft>
                          <a:spcPts val="1000"/>
                        </a:spcAft>
                      </a:pPr>
                      <a:r>
                        <a:rPr lang="en-ZA" sz="1600">
                          <a:effectLst/>
                        </a:rPr>
                        <a:t>Home visits</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97 </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97%</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67383339"/>
                  </a:ext>
                </a:extLst>
              </a:tr>
              <a:tr h="456361">
                <a:tc>
                  <a:txBody>
                    <a:bodyPr/>
                    <a:lstStyle/>
                    <a:p>
                      <a:pPr algn="just">
                        <a:lnSpc>
                          <a:spcPct val="150000"/>
                        </a:lnSpc>
                        <a:spcAft>
                          <a:spcPts val="1000"/>
                        </a:spcAft>
                      </a:pPr>
                      <a:r>
                        <a:rPr lang="en-ZA" sz="1600">
                          <a:effectLst/>
                        </a:rPr>
                        <a:t>Homework assistance</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94 </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94%</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5500597"/>
                  </a:ext>
                </a:extLst>
              </a:tr>
              <a:tr h="456361">
                <a:tc>
                  <a:txBody>
                    <a:bodyPr/>
                    <a:lstStyle/>
                    <a:p>
                      <a:pPr algn="just">
                        <a:lnSpc>
                          <a:spcPct val="150000"/>
                        </a:lnSpc>
                        <a:spcAft>
                          <a:spcPts val="1000"/>
                        </a:spcAft>
                      </a:pPr>
                      <a:r>
                        <a:rPr lang="en-ZA" sz="1600" dirty="0">
                          <a:effectLst/>
                        </a:rPr>
                        <a:t>Food/nutrition services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dirty="0">
                          <a:effectLst/>
                        </a:rPr>
                        <a:t>91 </a:t>
                      </a:r>
                      <a:endParaRPr lang="en-ZA"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91%</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38689570"/>
                  </a:ext>
                </a:extLst>
              </a:tr>
              <a:tr h="456361">
                <a:tc>
                  <a:txBody>
                    <a:bodyPr/>
                    <a:lstStyle/>
                    <a:p>
                      <a:pPr algn="just">
                        <a:lnSpc>
                          <a:spcPct val="150000"/>
                        </a:lnSpc>
                        <a:spcAft>
                          <a:spcPts val="1000"/>
                        </a:spcAft>
                      </a:pPr>
                      <a:r>
                        <a:rPr lang="en-ZA" sz="1600">
                          <a:effectLst/>
                        </a:rPr>
                        <a:t>HIV support group</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86 </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86%</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30449289"/>
                  </a:ext>
                </a:extLst>
              </a:tr>
              <a:tr h="456361">
                <a:tc>
                  <a:txBody>
                    <a:bodyPr/>
                    <a:lstStyle/>
                    <a:p>
                      <a:pPr algn="just">
                        <a:lnSpc>
                          <a:spcPct val="150000"/>
                        </a:lnSpc>
                        <a:spcAft>
                          <a:spcPts val="1000"/>
                        </a:spcAft>
                      </a:pPr>
                      <a:r>
                        <a:rPr lang="en-ZA" sz="1600" dirty="0">
                          <a:effectLst/>
                        </a:rPr>
                        <a:t>HIV adherence programmes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80 </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80%</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2081293"/>
                  </a:ext>
                </a:extLst>
              </a:tr>
              <a:tr h="456361">
                <a:tc>
                  <a:txBody>
                    <a:bodyPr/>
                    <a:lstStyle/>
                    <a:p>
                      <a:pPr algn="just">
                        <a:lnSpc>
                          <a:spcPct val="150000"/>
                        </a:lnSpc>
                        <a:spcAft>
                          <a:spcPts val="1000"/>
                        </a:spcAft>
                      </a:pPr>
                      <a:r>
                        <a:rPr lang="en-ZA" sz="1600" dirty="0">
                          <a:effectLst/>
                        </a:rPr>
                        <a:t>Psychosocial support</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79 </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79%</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9575402"/>
                  </a:ext>
                </a:extLst>
              </a:tr>
              <a:tr h="473568">
                <a:tc>
                  <a:txBody>
                    <a:bodyPr/>
                    <a:lstStyle/>
                    <a:p>
                      <a:pPr algn="just">
                        <a:lnSpc>
                          <a:spcPct val="150000"/>
                        </a:lnSpc>
                        <a:spcAft>
                          <a:spcPts val="1000"/>
                        </a:spcAft>
                      </a:pPr>
                      <a:r>
                        <a:rPr lang="en-ZA" sz="1600" dirty="0">
                          <a:effectLst/>
                        </a:rPr>
                        <a:t>HIV programmes specifically attended by children living with HIV</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77</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77%</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67266134"/>
                  </a:ext>
                </a:extLst>
              </a:tr>
              <a:tr h="456361">
                <a:tc>
                  <a:txBody>
                    <a:bodyPr/>
                    <a:lstStyle/>
                    <a:p>
                      <a:pPr algn="just">
                        <a:lnSpc>
                          <a:spcPct val="150000"/>
                        </a:lnSpc>
                        <a:spcAft>
                          <a:spcPts val="1000"/>
                        </a:spcAft>
                      </a:pPr>
                      <a:r>
                        <a:rPr lang="en-ZA" sz="1600" dirty="0">
                          <a:effectLst/>
                        </a:rPr>
                        <a:t>Linking children living with HIV to care</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69 </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69%</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9066092"/>
                  </a:ext>
                </a:extLst>
              </a:tr>
              <a:tr h="635066">
                <a:tc>
                  <a:txBody>
                    <a:bodyPr/>
                    <a:lstStyle/>
                    <a:p>
                      <a:pPr algn="just">
                        <a:lnSpc>
                          <a:spcPct val="150000"/>
                        </a:lnSpc>
                        <a:spcAft>
                          <a:spcPts val="1000"/>
                        </a:spcAft>
                      </a:pPr>
                      <a:r>
                        <a:rPr lang="en-ZA" sz="1600">
                          <a:effectLst/>
                        </a:rPr>
                        <a:t>Inter-act with foster parents to ensure or maintain the wellbeing of these children</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38 </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38%</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1552955"/>
                  </a:ext>
                </a:extLst>
              </a:tr>
              <a:tr h="967767">
                <a:tc>
                  <a:txBody>
                    <a:bodyPr/>
                    <a:lstStyle/>
                    <a:p>
                      <a:pPr algn="just">
                        <a:lnSpc>
                          <a:spcPct val="150000"/>
                        </a:lnSpc>
                        <a:spcAft>
                          <a:spcPts val="1000"/>
                        </a:spcAft>
                      </a:pPr>
                      <a:r>
                        <a:rPr lang="en-ZA" sz="1600" dirty="0">
                          <a:effectLst/>
                        </a:rPr>
                        <a:t>Collaborating with foster care social workers strengthening the services to these children</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a:effectLst/>
                        </a:rPr>
                        <a:t>19 </a:t>
                      </a:r>
                      <a:endParaRPr lang="en-ZA"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600" b="1" dirty="0">
                          <a:effectLst/>
                        </a:rPr>
                        <a:t>19%</a:t>
                      </a:r>
                      <a:endParaRPr lang="en-ZA"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48086567"/>
                  </a:ext>
                </a:extLst>
              </a:tr>
            </a:tbl>
          </a:graphicData>
        </a:graphic>
      </p:graphicFrame>
      <p:pic>
        <p:nvPicPr>
          <p:cNvPr id="5" name="Google Shape;27;p1">
            <a:extLst>
              <a:ext uri="{FF2B5EF4-FFF2-40B4-BE49-F238E27FC236}">
                <a16:creationId xmlns:a16="http://schemas.microsoft.com/office/drawing/2014/main" id="{26311CA5-F6FB-6108-5CD9-BB9DA3414FEF}"/>
              </a:ext>
            </a:extLst>
          </p:cNvPr>
          <p:cNvPicPr preferRelativeResize="0"/>
          <p:nvPr/>
        </p:nvPicPr>
        <p:blipFill rotWithShape="1">
          <a:blip r:embed="rId3">
            <a:alphaModFix/>
          </a:blip>
          <a:srcRect/>
          <a:stretch/>
        </p:blipFill>
        <p:spPr>
          <a:xfrm>
            <a:off x="10763864" y="148352"/>
            <a:ext cx="1428136" cy="996235"/>
          </a:xfrm>
          <a:prstGeom prst="rect">
            <a:avLst/>
          </a:prstGeom>
          <a:noFill/>
          <a:ln>
            <a:noFill/>
          </a:ln>
        </p:spPr>
      </p:pic>
    </p:spTree>
    <p:extLst>
      <p:ext uri="{BB962C8B-B14F-4D97-AF65-F5344CB8AC3E}">
        <p14:creationId xmlns:p14="http://schemas.microsoft.com/office/powerpoint/2010/main" val="188893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612D-DBF8-EA88-BF55-1A879AD3A6A5}"/>
              </a:ext>
            </a:extLst>
          </p:cNvPr>
          <p:cNvSpPr>
            <a:spLocks noGrp="1"/>
          </p:cNvSpPr>
          <p:nvPr>
            <p:ph type="title"/>
          </p:nvPr>
        </p:nvSpPr>
        <p:spPr>
          <a:xfrm>
            <a:off x="194187" y="0"/>
            <a:ext cx="10515600" cy="582715"/>
          </a:xfrm>
        </p:spPr>
        <p:txBody>
          <a:bodyPr>
            <a:normAutofit fontScale="90000"/>
          </a:bodyPr>
          <a:lstStyle/>
          <a:p>
            <a:r>
              <a:rPr lang="en-GB" sz="2700" dirty="0">
                <a:effectLst/>
                <a:latin typeface="Arial" panose="020B0604020202020204" pitchFamily="34" charset="0"/>
                <a:ea typeface="Times New Roman" panose="02020603050405020304" pitchFamily="18" charset="0"/>
                <a:cs typeface="Arial" panose="020B0604020202020204" pitchFamily="34" charset="0"/>
              </a:rPr>
              <a:t>Themes and sub-themes for qualitative finding form social workers</a:t>
            </a:r>
            <a:endParaRPr lang="en-ZA" dirty="0"/>
          </a:p>
        </p:txBody>
      </p:sp>
      <p:sp>
        <p:nvSpPr>
          <p:cNvPr id="3" name="Text Placeholder 2">
            <a:extLst>
              <a:ext uri="{FF2B5EF4-FFF2-40B4-BE49-F238E27FC236}">
                <a16:creationId xmlns:a16="http://schemas.microsoft.com/office/drawing/2014/main" id="{38820791-48AA-BC15-BCA4-7745843C9B64}"/>
              </a:ext>
            </a:extLst>
          </p:cNvPr>
          <p:cNvSpPr>
            <a:spLocks noGrp="1"/>
          </p:cNvSpPr>
          <p:nvPr>
            <p:ph type="body" idx="1"/>
          </p:nvPr>
        </p:nvSpPr>
        <p:spPr>
          <a:xfrm>
            <a:off x="838200" y="983226"/>
            <a:ext cx="10515600" cy="5193737"/>
          </a:xfrm>
        </p:spPr>
        <p:txBody>
          <a:bodyPr/>
          <a:lstStyle/>
          <a:p>
            <a:endParaRPr lang="en-ZA" dirty="0"/>
          </a:p>
        </p:txBody>
      </p:sp>
      <p:graphicFrame>
        <p:nvGraphicFramePr>
          <p:cNvPr id="4" name="Table 3">
            <a:extLst>
              <a:ext uri="{FF2B5EF4-FFF2-40B4-BE49-F238E27FC236}">
                <a16:creationId xmlns:a16="http://schemas.microsoft.com/office/drawing/2014/main" id="{AE2700B6-292D-CD04-F3A1-05D67DB2A74A}"/>
              </a:ext>
            </a:extLst>
          </p:cNvPr>
          <p:cNvGraphicFramePr>
            <a:graphicFrameLocks noGrp="1"/>
          </p:cNvGraphicFramePr>
          <p:nvPr>
            <p:extLst>
              <p:ext uri="{D42A27DB-BD31-4B8C-83A1-F6EECF244321}">
                <p14:modId xmlns:p14="http://schemas.microsoft.com/office/powerpoint/2010/main" val="3656453933"/>
              </p:ext>
            </p:extLst>
          </p:nvPr>
        </p:nvGraphicFramePr>
        <p:xfrm>
          <a:off x="0" y="681037"/>
          <a:ext cx="12192000" cy="7354051"/>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1575905029"/>
                    </a:ext>
                  </a:extLst>
                </a:gridCol>
                <a:gridCol w="6096000">
                  <a:extLst>
                    <a:ext uri="{9D8B030D-6E8A-4147-A177-3AD203B41FA5}">
                      <a16:colId xmlns:a16="http://schemas.microsoft.com/office/drawing/2014/main" val="4105166159"/>
                    </a:ext>
                  </a:extLst>
                </a:gridCol>
              </a:tblGrid>
              <a:tr h="235833">
                <a:tc>
                  <a:txBody>
                    <a:bodyPr/>
                    <a:lstStyle/>
                    <a:p>
                      <a:pPr algn="just">
                        <a:lnSpc>
                          <a:spcPct val="150000"/>
                        </a:lnSpc>
                        <a:spcAft>
                          <a:spcPts val="1000"/>
                        </a:spcAft>
                      </a:pPr>
                      <a:r>
                        <a:rPr lang="en-GB" sz="1000">
                          <a:effectLst/>
                        </a:rPr>
                        <a:t>Themes</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tc>
                  <a:txBody>
                    <a:bodyPr/>
                    <a:lstStyle/>
                    <a:p>
                      <a:pPr algn="just">
                        <a:lnSpc>
                          <a:spcPct val="150000"/>
                        </a:lnSpc>
                        <a:spcAft>
                          <a:spcPts val="1000"/>
                        </a:spcAft>
                      </a:pPr>
                      <a:r>
                        <a:rPr lang="en-GB" sz="1000">
                          <a:effectLst/>
                        </a:rPr>
                        <a:t>Sub-themes</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extLst>
                  <a:ext uri="{0D108BD9-81ED-4DB2-BD59-A6C34878D82A}">
                    <a16:rowId xmlns:a16="http://schemas.microsoft.com/office/drawing/2014/main" val="3077587732"/>
                  </a:ext>
                </a:extLst>
              </a:tr>
              <a:tr h="2305290">
                <a:tc>
                  <a:txBody>
                    <a:bodyPr/>
                    <a:lstStyle/>
                    <a:p>
                      <a:pPr algn="just">
                        <a:lnSpc>
                          <a:spcPct val="150000"/>
                        </a:lnSpc>
                        <a:spcAft>
                          <a:spcPts val="1000"/>
                        </a:spcAft>
                      </a:pPr>
                      <a:r>
                        <a:rPr lang="en-ZA" sz="1000" dirty="0">
                          <a:effectLst/>
                        </a:rPr>
                        <a:t>Theme 1: Social workers’ roles in providing services to children in foster care living with HIV</a:t>
                      </a:r>
                      <a:endParaRPr lang="en-ZA" sz="1000" dirty="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tc>
                  <a:txBody>
                    <a:bodyPr/>
                    <a:lstStyle/>
                    <a:p>
                      <a:pPr algn="just">
                        <a:lnSpc>
                          <a:spcPct val="150000"/>
                        </a:lnSpc>
                        <a:spcAft>
                          <a:spcPts val="1000"/>
                        </a:spcAft>
                      </a:pPr>
                      <a:r>
                        <a:rPr lang="en-ZA" sz="1000" dirty="0">
                          <a:effectLst/>
                        </a:rPr>
                        <a:t>Sub-theme 1: To provide foster care services, with no special treatment to children in foster care living with HIV.</a:t>
                      </a:r>
                    </a:p>
                    <a:p>
                      <a:pPr algn="just">
                        <a:lnSpc>
                          <a:spcPct val="150000"/>
                        </a:lnSpc>
                        <a:spcAft>
                          <a:spcPts val="1000"/>
                        </a:spcAft>
                      </a:pPr>
                      <a:r>
                        <a:rPr lang="en-ZA" sz="1000" dirty="0">
                          <a:effectLst/>
                        </a:rPr>
                        <a:t>Sub-theme 2: Supervision</a:t>
                      </a:r>
                    </a:p>
                    <a:p>
                      <a:pPr algn="just">
                        <a:lnSpc>
                          <a:spcPct val="150000"/>
                        </a:lnSpc>
                        <a:spcAft>
                          <a:spcPts val="1000"/>
                        </a:spcAft>
                      </a:pPr>
                      <a:r>
                        <a:rPr lang="en-ZA" sz="1000" dirty="0">
                          <a:effectLst/>
                        </a:rPr>
                        <a:t>Sub-theme 3: Disclosure support</a:t>
                      </a:r>
                    </a:p>
                    <a:p>
                      <a:pPr algn="just">
                        <a:lnSpc>
                          <a:spcPct val="150000"/>
                        </a:lnSpc>
                        <a:spcAft>
                          <a:spcPts val="1000"/>
                        </a:spcAft>
                      </a:pPr>
                      <a:r>
                        <a:rPr lang="en-ZA" sz="1000" dirty="0">
                          <a:effectLst/>
                        </a:rPr>
                        <a:t>Sub-theme 4: Linkage to care and referrals.</a:t>
                      </a:r>
                    </a:p>
                    <a:p>
                      <a:pPr algn="just">
                        <a:lnSpc>
                          <a:spcPct val="150000"/>
                        </a:lnSpc>
                        <a:spcAft>
                          <a:spcPts val="1000"/>
                        </a:spcAft>
                      </a:pPr>
                      <a:r>
                        <a:rPr lang="en-ZA" sz="1000" dirty="0">
                          <a:effectLst/>
                        </a:rPr>
                        <a:t>Sub-theme 5: Psycho-social support</a:t>
                      </a:r>
                    </a:p>
                    <a:p>
                      <a:pPr algn="just">
                        <a:lnSpc>
                          <a:spcPct val="150000"/>
                        </a:lnSpc>
                        <a:spcAft>
                          <a:spcPts val="1000"/>
                        </a:spcAft>
                      </a:pPr>
                      <a:r>
                        <a:rPr lang="en-ZA" sz="1000" dirty="0">
                          <a:effectLst/>
                        </a:rPr>
                        <a:t>Sub-theme 6: Informational support</a:t>
                      </a:r>
                      <a:endParaRPr lang="en-ZA" sz="1000" dirty="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extLst>
                  <a:ext uri="{0D108BD9-81ED-4DB2-BD59-A6C34878D82A}">
                    <a16:rowId xmlns:a16="http://schemas.microsoft.com/office/drawing/2014/main" val="2591631405"/>
                  </a:ext>
                </a:extLst>
              </a:tr>
              <a:tr h="1696055">
                <a:tc>
                  <a:txBody>
                    <a:bodyPr/>
                    <a:lstStyle/>
                    <a:p>
                      <a:pPr algn="just">
                        <a:lnSpc>
                          <a:spcPct val="150000"/>
                        </a:lnSpc>
                        <a:spcAft>
                          <a:spcPts val="1000"/>
                        </a:spcAft>
                      </a:pPr>
                      <a:r>
                        <a:rPr lang="en-ZA" sz="1000">
                          <a:effectLst/>
                        </a:rPr>
                        <a:t>Theme 2: Challenges faced by social workers in providing services to children in foster living with HIV.</a:t>
                      </a:r>
                    </a:p>
                    <a:p>
                      <a:pPr algn="just">
                        <a:lnSpc>
                          <a:spcPct val="150000"/>
                        </a:lnSpc>
                        <a:spcAft>
                          <a:spcPts val="1000"/>
                        </a:spcAft>
                      </a:pPr>
                      <a:r>
                        <a:rPr lang="en-GB" sz="1000">
                          <a:effectLst/>
                        </a:rPr>
                        <a:t> </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tc>
                  <a:txBody>
                    <a:bodyPr/>
                    <a:lstStyle/>
                    <a:p>
                      <a:pPr algn="just">
                        <a:lnSpc>
                          <a:spcPct val="150000"/>
                        </a:lnSpc>
                        <a:spcAft>
                          <a:spcPts val="1000"/>
                        </a:spcAft>
                      </a:pPr>
                      <a:r>
                        <a:rPr lang="en-ZA" sz="1000" dirty="0">
                          <a:effectLst/>
                        </a:rPr>
                        <a:t>Sub-theme 2.1: Lack of training in HIV services</a:t>
                      </a:r>
                    </a:p>
                    <a:p>
                      <a:pPr algn="just">
                        <a:lnSpc>
                          <a:spcPct val="150000"/>
                        </a:lnSpc>
                        <a:spcAft>
                          <a:spcPts val="1000"/>
                        </a:spcAft>
                      </a:pPr>
                      <a:r>
                        <a:rPr lang="en-ZA" sz="1000" dirty="0">
                          <a:effectLst/>
                        </a:rPr>
                        <a:t>Sub-theme 2.2: Poor communication </a:t>
                      </a:r>
                    </a:p>
                    <a:p>
                      <a:pPr algn="just">
                        <a:lnSpc>
                          <a:spcPct val="150000"/>
                        </a:lnSpc>
                        <a:spcAft>
                          <a:spcPts val="1000"/>
                        </a:spcAft>
                      </a:pPr>
                      <a:r>
                        <a:rPr lang="en-ZA" sz="1000" dirty="0">
                          <a:effectLst/>
                        </a:rPr>
                        <a:t>Sub-theme 2.3: High volume caseloads</a:t>
                      </a:r>
                    </a:p>
                    <a:p>
                      <a:pPr algn="just">
                        <a:lnSpc>
                          <a:spcPct val="150000"/>
                        </a:lnSpc>
                        <a:spcAft>
                          <a:spcPts val="1000"/>
                        </a:spcAft>
                      </a:pPr>
                      <a:r>
                        <a:rPr lang="en-ZA" sz="1000" dirty="0">
                          <a:effectLst/>
                        </a:rPr>
                        <a:t>Sub-theme 2.4: Viewing children living with HIV as children not deserving special treatment.</a:t>
                      </a:r>
                    </a:p>
                    <a:p>
                      <a:pPr algn="just">
                        <a:lnSpc>
                          <a:spcPct val="150000"/>
                        </a:lnSpc>
                        <a:spcAft>
                          <a:spcPts val="1000"/>
                        </a:spcAft>
                      </a:pPr>
                      <a:r>
                        <a:rPr lang="en-ZA" sz="1000" dirty="0">
                          <a:effectLst/>
                        </a:rPr>
                        <a:t>Sub-theme 2.5: Community profiling</a:t>
                      </a:r>
                      <a:endParaRPr lang="en-ZA" sz="1000" dirty="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extLst>
                  <a:ext uri="{0D108BD9-81ED-4DB2-BD59-A6C34878D82A}">
                    <a16:rowId xmlns:a16="http://schemas.microsoft.com/office/drawing/2014/main" val="2558248376"/>
                  </a:ext>
                </a:extLst>
              </a:tr>
              <a:tr h="954379">
                <a:tc>
                  <a:txBody>
                    <a:bodyPr/>
                    <a:lstStyle/>
                    <a:p>
                      <a:pPr algn="just">
                        <a:lnSpc>
                          <a:spcPct val="150000"/>
                        </a:lnSpc>
                        <a:spcAft>
                          <a:spcPts val="1000"/>
                        </a:spcAft>
                      </a:pPr>
                      <a:r>
                        <a:rPr lang="en-ZA" sz="1000" dirty="0">
                          <a:effectLst/>
                        </a:rPr>
                        <a:t>Theme 3: Foster care social workers’ knowledge about DICs’</a:t>
                      </a:r>
                      <a:endParaRPr lang="en-ZA" sz="1000" dirty="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tc>
                  <a:txBody>
                    <a:bodyPr/>
                    <a:lstStyle/>
                    <a:p>
                      <a:pPr algn="just">
                        <a:lnSpc>
                          <a:spcPct val="150000"/>
                        </a:lnSpc>
                        <a:spcAft>
                          <a:spcPts val="1000"/>
                        </a:spcAft>
                      </a:pPr>
                      <a:r>
                        <a:rPr lang="en-ZA" sz="1000" dirty="0">
                          <a:effectLst/>
                        </a:rPr>
                        <a:t>Sub-theme 3.1: Strong knowledge of the DICs’ services </a:t>
                      </a:r>
                    </a:p>
                    <a:p>
                      <a:pPr algn="just">
                        <a:lnSpc>
                          <a:spcPct val="150000"/>
                        </a:lnSpc>
                        <a:spcAft>
                          <a:spcPts val="1000"/>
                        </a:spcAft>
                      </a:pPr>
                      <a:r>
                        <a:rPr lang="en-ZA" sz="1000" dirty="0">
                          <a:effectLst/>
                        </a:rPr>
                        <a:t>Sub-theme 3.2: Lack of knowledge about DICs’ services</a:t>
                      </a:r>
                    </a:p>
                    <a:p>
                      <a:pPr algn="just">
                        <a:lnSpc>
                          <a:spcPct val="150000"/>
                        </a:lnSpc>
                        <a:spcAft>
                          <a:spcPts val="1000"/>
                        </a:spcAft>
                      </a:pPr>
                      <a:r>
                        <a:rPr lang="en-ZA" sz="1000" dirty="0">
                          <a:effectLst/>
                        </a:rPr>
                        <a:t>Sub-theme 3.3: The impact of knowledge about DICs on linkages </a:t>
                      </a:r>
                      <a:endParaRPr lang="en-ZA" sz="1000" dirty="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extLst>
                  <a:ext uri="{0D108BD9-81ED-4DB2-BD59-A6C34878D82A}">
                    <a16:rowId xmlns:a16="http://schemas.microsoft.com/office/drawing/2014/main" val="3930863304"/>
                  </a:ext>
                </a:extLst>
              </a:tr>
              <a:tr h="2162494">
                <a:tc>
                  <a:txBody>
                    <a:bodyPr/>
                    <a:lstStyle/>
                    <a:p>
                      <a:pPr algn="just">
                        <a:lnSpc>
                          <a:spcPct val="150000"/>
                        </a:lnSpc>
                        <a:spcAft>
                          <a:spcPts val="1000"/>
                        </a:spcAft>
                      </a:pPr>
                      <a:r>
                        <a:rPr lang="en-ZA" sz="1000" dirty="0">
                          <a:effectLst/>
                        </a:rPr>
                        <a:t>Theme 4: Nature of relationship between social workers and community volunteers.</a:t>
                      </a:r>
                      <a:endParaRPr lang="en-ZA" sz="1000" dirty="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tc>
                  <a:txBody>
                    <a:bodyPr/>
                    <a:lstStyle/>
                    <a:p>
                      <a:pPr algn="just">
                        <a:lnSpc>
                          <a:spcPct val="150000"/>
                        </a:lnSpc>
                        <a:spcAft>
                          <a:spcPts val="1000"/>
                        </a:spcAft>
                      </a:pPr>
                      <a:r>
                        <a:rPr lang="en-ZA" sz="1000" dirty="0">
                          <a:effectLst/>
                        </a:rPr>
                        <a:t>Sub-theme 4.1: Linkages</a:t>
                      </a:r>
                    </a:p>
                    <a:p>
                      <a:pPr algn="just">
                        <a:lnSpc>
                          <a:spcPct val="150000"/>
                        </a:lnSpc>
                        <a:spcAft>
                          <a:spcPts val="1000"/>
                        </a:spcAft>
                      </a:pPr>
                      <a:r>
                        <a:rPr lang="en-ZA" sz="1000" dirty="0">
                          <a:effectLst/>
                        </a:rPr>
                        <a:t>Sub-theme 4.2: Social workers’ limited knowledge about community volunteers’ services versus linkages of children in foster care living with HIV.</a:t>
                      </a:r>
                    </a:p>
                    <a:p>
                      <a:pPr algn="just">
                        <a:lnSpc>
                          <a:spcPct val="150000"/>
                        </a:lnSpc>
                        <a:spcAft>
                          <a:spcPts val="1000"/>
                        </a:spcAft>
                      </a:pPr>
                      <a:r>
                        <a:rPr lang="en-ZA" sz="1000" dirty="0">
                          <a:effectLst/>
                        </a:rPr>
                        <a:t>Sub-theme 4.3: Programmes and campaigns</a:t>
                      </a:r>
                    </a:p>
                    <a:p>
                      <a:pPr algn="just">
                        <a:lnSpc>
                          <a:spcPct val="150000"/>
                        </a:lnSpc>
                        <a:spcAft>
                          <a:spcPts val="1000"/>
                        </a:spcAft>
                      </a:pPr>
                      <a:r>
                        <a:rPr lang="en-GB" sz="1000" dirty="0">
                          <a:effectLst/>
                        </a:rPr>
                        <a:t>Sub-theme 4.4: Lack of communication</a:t>
                      </a:r>
                      <a:endParaRPr lang="en-ZA" sz="1000" dirty="0">
                        <a:effectLst/>
                        <a:latin typeface="Calibri" panose="020F0502020204030204" pitchFamily="34" charset="0"/>
                        <a:ea typeface="Calibri" panose="020F0502020204030204" pitchFamily="34" charset="0"/>
                        <a:cs typeface="Arial" panose="020B0604020202020204" pitchFamily="34" charset="0"/>
                      </a:endParaRPr>
                    </a:p>
                  </a:txBody>
                  <a:tcPr marL="28670" marR="28670" marT="0" marB="0"/>
                </a:tc>
                <a:extLst>
                  <a:ext uri="{0D108BD9-81ED-4DB2-BD59-A6C34878D82A}">
                    <a16:rowId xmlns:a16="http://schemas.microsoft.com/office/drawing/2014/main" val="3998628550"/>
                  </a:ext>
                </a:extLst>
              </a:tr>
            </a:tbl>
          </a:graphicData>
        </a:graphic>
      </p:graphicFrame>
      <p:pic>
        <p:nvPicPr>
          <p:cNvPr id="5" name="Google Shape;27;p1">
            <a:extLst>
              <a:ext uri="{FF2B5EF4-FFF2-40B4-BE49-F238E27FC236}">
                <a16:creationId xmlns:a16="http://schemas.microsoft.com/office/drawing/2014/main" id="{7877DF00-7B13-9272-DBC0-EA1DFE3B42E3}"/>
              </a:ext>
            </a:extLst>
          </p:cNvPr>
          <p:cNvPicPr preferRelativeResize="0"/>
          <p:nvPr/>
        </p:nvPicPr>
        <p:blipFill rotWithShape="1">
          <a:blip r:embed="rId2">
            <a:alphaModFix/>
          </a:blip>
          <a:srcRect/>
          <a:stretch/>
        </p:blipFill>
        <p:spPr>
          <a:xfrm>
            <a:off x="10579511" y="148353"/>
            <a:ext cx="1612488" cy="582716"/>
          </a:xfrm>
          <a:prstGeom prst="rect">
            <a:avLst/>
          </a:prstGeom>
          <a:noFill/>
          <a:ln>
            <a:noFill/>
          </a:ln>
        </p:spPr>
      </p:pic>
    </p:spTree>
    <p:extLst>
      <p:ext uri="{BB962C8B-B14F-4D97-AF65-F5344CB8AC3E}">
        <p14:creationId xmlns:p14="http://schemas.microsoft.com/office/powerpoint/2010/main" val="359105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4CBE-376E-B801-6069-B7B234594711}"/>
              </a:ext>
            </a:extLst>
          </p:cNvPr>
          <p:cNvSpPr>
            <a:spLocks noGrp="1"/>
          </p:cNvSpPr>
          <p:nvPr>
            <p:ph type="title"/>
          </p:nvPr>
        </p:nvSpPr>
        <p:spPr>
          <a:xfrm>
            <a:off x="838200" y="365126"/>
            <a:ext cx="10515600" cy="441120"/>
          </a:xfrm>
        </p:spPr>
        <p:txBody>
          <a:bodyPr>
            <a:normAutofit fontScale="90000"/>
          </a:bodyPr>
          <a:lstStyle/>
          <a:p>
            <a:r>
              <a:rPr lang="en-ZA" dirty="0"/>
              <a:t>Some responses from social workers</a:t>
            </a:r>
          </a:p>
        </p:txBody>
      </p:sp>
      <p:sp>
        <p:nvSpPr>
          <p:cNvPr id="3" name="Text Placeholder 2">
            <a:extLst>
              <a:ext uri="{FF2B5EF4-FFF2-40B4-BE49-F238E27FC236}">
                <a16:creationId xmlns:a16="http://schemas.microsoft.com/office/drawing/2014/main" id="{517A50C8-86FA-A4AE-1AB3-1C4DCC96A6C5}"/>
              </a:ext>
            </a:extLst>
          </p:cNvPr>
          <p:cNvSpPr>
            <a:spLocks noGrp="1"/>
          </p:cNvSpPr>
          <p:nvPr>
            <p:ph type="body" idx="1"/>
          </p:nvPr>
        </p:nvSpPr>
        <p:spPr>
          <a:xfrm>
            <a:off x="838200" y="806246"/>
            <a:ext cx="10515600" cy="5370718"/>
          </a:xfrm>
        </p:spPr>
        <p:txBody>
          <a:bodyPr>
            <a:normAutofit/>
          </a:bodyPr>
          <a:lstStyle/>
          <a:p>
            <a:r>
              <a:rPr lang="en-ZA"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“Because like uhm, we only see a child once or twice in the year from my experience.  We don’t check them, like whether a child is taking treatment or not. So, I think our intervention in that regard is so limited.” </a:t>
            </a: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(Participant 14, SP8, female, 12 years working experience)</a:t>
            </a:r>
            <a:endParaRPr lang="en-ZA"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r>
              <a:rPr lang="en-ZA"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“I think we use to have HIV training but now </a:t>
            </a:r>
            <a:r>
              <a:rPr lang="en-ZA" sz="18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yo</a:t>
            </a:r>
            <a:r>
              <a:rPr lang="en-ZA"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It had been long. I think it’s eight years or so without training (laugh), I can’t remember, I can’t recall.”</a:t>
            </a: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Participant 6 (SP3, female, 12 years working experience)</a:t>
            </a:r>
            <a:endParaRPr lang="en-ZA"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r>
              <a:rPr lang="en-ZA"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“We have a department here, partnership and finance, they are the ones who knows which DICs are registered it can be good if they can provide us with information showing which DIC is where, so that we can refer our clients there.”</a:t>
            </a: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Participant 12 (SP8, female, 5 years working experience)</a:t>
            </a:r>
            <a:endParaRPr lang="en-ZA"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r>
              <a:rPr lang="en-ZA"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“I think the gap I can identify here is that we don’t have much time to focus on the child who is living with HIV, because even those who are not HIV positive there are some challenges that we face with them such as behavioural problems so we also need to focus on them. So, we don’t offer that much support to the HIV positive children.”</a:t>
            </a: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Participant 11 (SP7, female, 10 years working experience)</a:t>
            </a:r>
          </a:p>
          <a:p>
            <a:r>
              <a:rPr lang="en-ZA" sz="1800" i="1" dirty="0">
                <a:solidFill>
                  <a:schemeClr val="tx1"/>
                </a:solidFill>
                <a:latin typeface="Arial" panose="020B0604020202020204" pitchFamily="34" charset="0"/>
                <a:ea typeface="Calibri" panose="020F0502020204030204" pitchFamily="34" charset="0"/>
              </a:rPr>
              <a:t>Children in foster care living with HIV</a:t>
            </a:r>
            <a:r>
              <a:rPr lang="en-ZA" sz="1800" i="1" dirty="0">
                <a:solidFill>
                  <a:schemeClr val="tx1"/>
                </a:solidFill>
                <a:effectLst/>
                <a:latin typeface="Arial" panose="020B0604020202020204" pitchFamily="34" charset="0"/>
                <a:ea typeface="Calibri" panose="020F0502020204030204" pitchFamily="34" charset="0"/>
              </a:rPr>
              <a:t> are just children who are living with HIV, it’s not like they are fragile or something.”  </a:t>
            </a:r>
            <a:r>
              <a:rPr lang="en-ZA" sz="1800" dirty="0">
                <a:solidFill>
                  <a:schemeClr val="tx1"/>
                </a:solidFill>
                <a:effectLst/>
                <a:latin typeface="Arial" panose="020B0604020202020204" pitchFamily="34" charset="0"/>
                <a:ea typeface="Calibri" panose="020F0502020204030204" pitchFamily="34" charset="0"/>
              </a:rPr>
              <a:t>Participant 1 (SP1, male, 5 years working experience)</a:t>
            </a:r>
            <a:endParaRPr lang="en-ZA"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356201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7E81-C8DC-0593-77AD-B74689503FA9}"/>
              </a:ext>
            </a:extLst>
          </p:cNvPr>
          <p:cNvSpPr>
            <a:spLocks noGrp="1"/>
          </p:cNvSpPr>
          <p:nvPr>
            <p:ph type="title"/>
          </p:nvPr>
        </p:nvSpPr>
        <p:spPr>
          <a:xfrm>
            <a:off x="31955" y="137653"/>
            <a:ext cx="10515600" cy="619432"/>
          </a:xfrm>
        </p:spPr>
        <p:txBody>
          <a:bodyPr>
            <a:normAutofit/>
          </a:bodyPr>
          <a:lstStyle/>
          <a:p>
            <a:r>
              <a:rPr lang="en-ZA" sz="2800" b="1" dirty="0">
                <a:effectLst/>
                <a:latin typeface="Arial" panose="020B0604020202020204" pitchFamily="34" charset="0"/>
                <a:ea typeface="Calibri" panose="020F0502020204030204" pitchFamily="34" charset="0"/>
              </a:rPr>
              <a:t>Themes and Sub-themes from the community volunteers </a:t>
            </a:r>
            <a:endParaRPr lang="en-ZA" sz="2800" dirty="0"/>
          </a:p>
        </p:txBody>
      </p:sp>
      <p:sp>
        <p:nvSpPr>
          <p:cNvPr id="3" name="Text Placeholder 2">
            <a:extLst>
              <a:ext uri="{FF2B5EF4-FFF2-40B4-BE49-F238E27FC236}">
                <a16:creationId xmlns:a16="http://schemas.microsoft.com/office/drawing/2014/main" id="{29DB0E23-9846-EFA5-9879-97024B996C0C}"/>
              </a:ext>
            </a:extLst>
          </p:cNvPr>
          <p:cNvSpPr>
            <a:spLocks noGrp="1"/>
          </p:cNvSpPr>
          <p:nvPr>
            <p:ph type="body" idx="1"/>
          </p:nvPr>
        </p:nvSpPr>
        <p:spPr>
          <a:xfrm>
            <a:off x="838200" y="943897"/>
            <a:ext cx="10515600" cy="5233066"/>
          </a:xfrm>
        </p:spPr>
        <p:txBody>
          <a:bodyPr/>
          <a:lstStyle/>
          <a:p>
            <a:endParaRPr lang="en-ZA" dirty="0"/>
          </a:p>
        </p:txBody>
      </p:sp>
      <p:graphicFrame>
        <p:nvGraphicFramePr>
          <p:cNvPr id="4" name="Table 3">
            <a:extLst>
              <a:ext uri="{FF2B5EF4-FFF2-40B4-BE49-F238E27FC236}">
                <a16:creationId xmlns:a16="http://schemas.microsoft.com/office/drawing/2014/main" id="{2D9BA795-13FD-1FA2-1BB9-AA1A8A839A47}"/>
              </a:ext>
            </a:extLst>
          </p:cNvPr>
          <p:cNvGraphicFramePr>
            <a:graphicFrameLocks noGrp="1"/>
          </p:cNvGraphicFramePr>
          <p:nvPr>
            <p:extLst>
              <p:ext uri="{D42A27DB-BD31-4B8C-83A1-F6EECF244321}">
                <p14:modId xmlns:p14="http://schemas.microsoft.com/office/powerpoint/2010/main" val="1104087570"/>
              </p:ext>
            </p:extLst>
          </p:nvPr>
        </p:nvGraphicFramePr>
        <p:xfrm>
          <a:off x="0" y="943896"/>
          <a:ext cx="12192000" cy="7176493"/>
        </p:xfrm>
        <a:graphic>
          <a:graphicData uri="http://schemas.openxmlformats.org/drawingml/2006/table">
            <a:tbl>
              <a:tblPr firstRow="1" firstCol="1" bandRow="1">
                <a:tableStyleId>{5C22544A-7EE6-4342-B048-85BDC9FD1C3A}</a:tableStyleId>
              </a:tblPr>
              <a:tblGrid>
                <a:gridCol w="5941003">
                  <a:extLst>
                    <a:ext uri="{9D8B030D-6E8A-4147-A177-3AD203B41FA5}">
                      <a16:colId xmlns:a16="http://schemas.microsoft.com/office/drawing/2014/main" val="1219394752"/>
                    </a:ext>
                  </a:extLst>
                </a:gridCol>
                <a:gridCol w="6250997">
                  <a:extLst>
                    <a:ext uri="{9D8B030D-6E8A-4147-A177-3AD203B41FA5}">
                      <a16:colId xmlns:a16="http://schemas.microsoft.com/office/drawing/2014/main" val="3220525901"/>
                    </a:ext>
                  </a:extLst>
                </a:gridCol>
              </a:tblGrid>
              <a:tr h="530638">
                <a:tc>
                  <a:txBody>
                    <a:bodyPr/>
                    <a:lstStyle/>
                    <a:p>
                      <a:pPr algn="just">
                        <a:lnSpc>
                          <a:spcPct val="150000"/>
                        </a:lnSpc>
                        <a:spcAft>
                          <a:spcPts val="1000"/>
                        </a:spcAft>
                      </a:pPr>
                      <a:r>
                        <a:rPr lang="en-GB" sz="1200">
                          <a:effectLst/>
                        </a:rPr>
                        <a:t>Themes</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tc>
                  <a:txBody>
                    <a:bodyPr/>
                    <a:lstStyle/>
                    <a:p>
                      <a:pPr algn="just">
                        <a:lnSpc>
                          <a:spcPct val="150000"/>
                        </a:lnSpc>
                        <a:spcAft>
                          <a:spcPts val="1000"/>
                        </a:spcAft>
                      </a:pPr>
                      <a:r>
                        <a:rPr lang="en-GB" sz="1200" dirty="0">
                          <a:effectLst/>
                        </a:rPr>
                        <a:t>Sub-themes</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extLst>
                  <a:ext uri="{0D108BD9-81ED-4DB2-BD59-A6C34878D82A}">
                    <a16:rowId xmlns:a16="http://schemas.microsoft.com/office/drawing/2014/main" val="3886029201"/>
                  </a:ext>
                </a:extLst>
              </a:tr>
              <a:tr h="2099329">
                <a:tc>
                  <a:txBody>
                    <a:bodyPr/>
                    <a:lstStyle/>
                    <a:p>
                      <a:pPr algn="just">
                        <a:lnSpc>
                          <a:spcPct val="150000"/>
                        </a:lnSpc>
                        <a:spcAft>
                          <a:spcPts val="1000"/>
                        </a:spcAft>
                      </a:pPr>
                      <a:r>
                        <a:rPr lang="en-ZA" sz="1200" dirty="0">
                          <a:effectLst/>
                        </a:rPr>
                        <a:t>Theme 1: Services provided by community volunteers to children in foster care living with HIV.</a:t>
                      </a:r>
                    </a:p>
                    <a:p>
                      <a:pPr algn="just">
                        <a:lnSpc>
                          <a:spcPct val="150000"/>
                        </a:lnSpc>
                        <a:spcAft>
                          <a:spcPts val="1000"/>
                        </a:spcAft>
                      </a:pPr>
                      <a:r>
                        <a:rPr lang="en-GB" sz="1200" dirty="0">
                          <a:effectLst/>
                        </a:rPr>
                        <a:t> </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tc>
                  <a:txBody>
                    <a:bodyPr/>
                    <a:lstStyle/>
                    <a:p>
                      <a:pPr algn="just">
                        <a:lnSpc>
                          <a:spcPct val="150000"/>
                        </a:lnSpc>
                        <a:spcAft>
                          <a:spcPts val="1000"/>
                        </a:spcAft>
                      </a:pPr>
                      <a:r>
                        <a:rPr lang="en-ZA" sz="1200" dirty="0">
                          <a:effectLst/>
                        </a:rPr>
                        <a:t>Sub-theme 1: Foster care applications</a:t>
                      </a:r>
                    </a:p>
                    <a:p>
                      <a:pPr algn="just">
                        <a:lnSpc>
                          <a:spcPct val="150000"/>
                        </a:lnSpc>
                        <a:spcAft>
                          <a:spcPts val="1000"/>
                        </a:spcAft>
                      </a:pPr>
                      <a:r>
                        <a:rPr lang="en-ZA" sz="1200" dirty="0">
                          <a:effectLst/>
                        </a:rPr>
                        <a:t>Sub-theme 2: Home visits </a:t>
                      </a:r>
                    </a:p>
                    <a:p>
                      <a:pPr algn="just">
                        <a:lnSpc>
                          <a:spcPct val="150000"/>
                        </a:lnSpc>
                        <a:spcAft>
                          <a:spcPts val="1000"/>
                        </a:spcAft>
                      </a:pPr>
                      <a:r>
                        <a:rPr lang="en-ZA" sz="1200" dirty="0">
                          <a:effectLst/>
                        </a:rPr>
                        <a:t>Sub-theme 3: Referrals and linkages</a:t>
                      </a:r>
                    </a:p>
                    <a:p>
                      <a:pPr algn="just">
                        <a:lnSpc>
                          <a:spcPct val="150000"/>
                        </a:lnSpc>
                        <a:spcAft>
                          <a:spcPts val="1000"/>
                        </a:spcAft>
                      </a:pPr>
                      <a:r>
                        <a:rPr lang="en-ZA" sz="1200" dirty="0">
                          <a:effectLst/>
                        </a:rPr>
                        <a:t>Sub-theme 4: Educational and informational support</a:t>
                      </a:r>
                    </a:p>
                    <a:p>
                      <a:pPr algn="just">
                        <a:lnSpc>
                          <a:spcPct val="150000"/>
                        </a:lnSpc>
                        <a:spcAft>
                          <a:spcPts val="1000"/>
                        </a:spcAft>
                      </a:pPr>
                      <a:r>
                        <a:rPr lang="en-ZA" sz="1200" dirty="0">
                          <a:effectLst/>
                        </a:rPr>
                        <a:t>Sub-theme 5: Adherence support</a:t>
                      </a:r>
                    </a:p>
                    <a:p>
                      <a:pPr algn="just">
                        <a:lnSpc>
                          <a:spcPct val="150000"/>
                        </a:lnSpc>
                        <a:spcAft>
                          <a:spcPts val="1000"/>
                        </a:spcAft>
                      </a:pPr>
                      <a:r>
                        <a:rPr lang="en-ZA" sz="1200" dirty="0">
                          <a:effectLst/>
                        </a:rPr>
                        <a:t>Sub-theme 6: HIV related Programmes</a:t>
                      </a:r>
                    </a:p>
                    <a:p>
                      <a:pPr algn="just">
                        <a:lnSpc>
                          <a:spcPct val="150000"/>
                        </a:lnSpc>
                        <a:spcAft>
                          <a:spcPts val="1000"/>
                        </a:spcAft>
                      </a:pPr>
                      <a:r>
                        <a:rPr lang="en-ZA" sz="1200" dirty="0">
                          <a:effectLst/>
                        </a:rPr>
                        <a:t>Sub-theme 7: Nutritional support</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extLst>
                  <a:ext uri="{0D108BD9-81ED-4DB2-BD59-A6C34878D82A}">
                    <a16:rowId xmlns:a16="http://schemas.microsoft.com/office/drawing/2014/main" val="1333244304"/>
                  </a:ext>
                </a:extLst>
              </a:tr>
              <a:tr h="817422">
                <a:tc>
                  <a:txBody>
                    <a:bodyPr/>
                    <a:lstStyle/>
                    <a:p>
                      <a:pPr algn="just">
                        <a:lnSpc>
                          <a:spcPct val="150000"/>
                        </a:lnSpc>
                        <a:spcAft>
                          <a:spcPts val="1000"/>
                        </a:spcAft>
                      </a:pPr>
                      <a:r>
                        <a:rPr lang="en-ZA" sz="1200">
                          <a:effectLst/>
                        </a:rPr>
                        <a:t>Theme 2: The community volunteers’ views about the vulnerability of children in foster care living with HIV after their placement in foster care.</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tc>
                  <a:txBody>
                    <a:bodyPr/>
                    <a:lstStyle/>
                    <a:p>
                      <a:pPr algn="just">
                        <a:lnSpc>
                          <a:spcPct val="150000"/>
                        </a:lnSpc>
                        <a:spcAft>
                          <a:spcPts val="1000"/>
                        </a:spcAft>
                      </a:pPr>
                      <a:r>
                        <a:rPr lang="en-ZA" sz="1200">
                          <a:effectLst/>
                        </a:rPr>
                        <a:t>Sub-theme 1: Foster parents’ wrong motives</a:t>
                      </a:r>
                    </a:p>
                    <a:p>
                      <a:pPr algn="just">
                        <a:lnSpc>
                          <a:spcPct val="150000"/>
                        </a:lnSpc>
                        <a:spcAft>
                          <a:spcPts val="1000"/>
                        </a:spcAft>
                      </a:pPr>
                      <a:r>
                        <a:rPr lang="en-ZA" sz="1200">
                          <a:effectLst/>
                        </a:rPr>
                        <a:t>Sub-theme 2: Foster care finalised with elderly people.</a:t>
                      </a:r>
                    </a:p>
                    <a:p>
                      <a:pPr algn="just">
                        <a:lnSpc>
                          <a:spcPct val="150000"/>
                        </a:lnSpc>
                        <a:spcAft>
                          <a:spcPts val="1000"/>
                        </a:spcAft>
                      </a:pPr>
                      <a:r>
                        <a:rPr lang="en-ZA" sz="1200">
                          <a:effectLst/>
                        </a:rPr>
                        <a:t> Sub-theme 3: HIV-positive status makes children vulnerable</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extLst>
                  <a:ext uri="{0D108BD9-81ED-4DB2-BD59-A6C34878D82A}">
                    <a16:rowId xmlns:a16="http://schemas.microsoft.com/office/drawing/2014/main" val="3268188651"/>
                  </a:ext>
                </a:extLst>
              </a:tr>
              <a:tr h="715760">
                <a:tc>
                  <a:txBody>
                    <a:bodyPr/>
                    <a:lstStyle/>
                    <a:p>
                      <a:pPr algn="just">
                        <a:lnSpc>
                          <a:spcPct val="150000"/>
                        </a:lnSpc>
                        <a:spcAft>
                          <a:spcPts val="1000"/>
                        </a:spcAft>
                      </a:pPr>
                      <a:r>
                        <a:rPr lang="en-ZA" sz="1200">
                          <a:effectLst/>
                        </a:rPr>
                        <a:t>Theme 3: Nature of relationship between foster care social workers and community volunteers.</a:t>
                      </a:r>
                    </a:p>
                    <a:p>
                      <a:pPr algn="just">
                        <a:lnSpc>
                          <a:spcPct val="150000"/>
                        </a:lnSpc>
                        <a:spcAft>
                          <a:spcPts val="1000"/>
                        </a:spcAft>
                      </a:pPr>
                      <a:r>
                        <a:rPr lang="en-GB" sz="1200">
                          <a:effectLst/>
                        </a:rPr>
                        <a:t> </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tc>
                  <a:txBody>
                    <a:bodyPr/>
                    <a:lstStyle/>
                    <a:p>
                      <a:pPr algn="just">
                        <a:lnSpc>
                          <a:spcPct val="150000"/>
                        </a:lnSpc>
                        <a:spcAft>
                          <a:spcPts val="1000"/>
                        </a:spcAft>
                      </a:pPr>
                      <a:r>
                        <a:rPr lang="en-ZA" sz="1200">
                          <a:effectLst/>
                        </a:rPr>
                        <a:t>Sub-theme 1: Poor relationship between community volunteers and foster care social workers</a:t>
                      </a:r>
                    </a:p>
                    <a:p>
                      <a:pPr algn="just">
                        <a:lnSpc>
                          <a:spcPct val="150000"/>
                        </a:lnSpc>
                        <a:spcAft>
                          <a:spcPts val="1000"/>
                        </a:spcAft>
                      </a:pPr>
                      <a:r>
                        <a:rPr lang="en-ZA" sz="1200">
                          <a:effectLst/>
                        </a:rPr>
                        <a:t>Sub-theme 2: Constraints to the relationship between foster care social workers and community volunteers</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extLst>
                  <a:ext uri="{0D108BD9-81ED-4DB2-BD59-A6C34878D82A}">
                    <a16:rowId xmlns:a16="http://schemas.microsoft.com/office/drawing/2014/main" val="3711416716"/>
                  </a:ext>
                </a:extLst>
              </a:tr>
              <a:tr h="1750956">
                <a:tc>
                  <a:txBody>
                    <a:bodyPr/>
                    <a:lstStyle/>
                    <a:p>
                      <a:pPr algn="just">
                        <a:lnSpc>
                          <a:spcPct val="150000"/>
                        </a:lnSpc>
                        <a:spcAft>
                          <a:spcPts val="1000"/>
                        </a:spcAft>
                      </a:pPr>
                      <a:r>
                        <a:rPr lang="en-ZA" sz="1200">
                          <a:effectLst/>
                        </a:rPr>
                        <a:t>Theme 4: Collaboration and partnership between social workers and community volunteers.</a:t>
                      </a:r>
                    </a:p>
                    <a:p>
                      <a:pPr algn="just">
                        <a:lnSpc>
                          <a:spcPct val="150000"/>
                        </a:lnSpc>
                        <a:spcAft>
                          <a:spcPts val="1000"/>
                        </a:spcAft>
                      </a:pPr>
                      <a:r>
                        <a:rPr lang="en-GB" sz="1200">
                          <a:effectLst/>
                        </a:rPr>
                        <a:t> </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tc>
                  <a:txBody>
                    <a:bodyPr/>
                    <a:lstStyle/>
                    <a:p>
                      <a:pPr algn="just">
                        <a:lnSpc>
                          <a:spcPct val="150000"/>
                        </a:lnSpc>
                        <a:spcAft>
                          <a:spcPts val="1000"/>
                        </a:spcAft>
                      </a:pPr>
                      <a:r>
                        <a:rPr lang="en-GB" sz="1200" dirty="0">
                          <a:effectLst/>
                        </a:rPr>
                        <a:t>Sub-theme 1: Community volunteers do not receive attention from social workers</a:t>
                      </a:r>
                      <a:endParaRPr lang="en-ZA" sz="1200" dirty="0">
                        <a:effectLst/>
                      </a:endParaRPr>
                    </a:p>
                    <a:p>
                      <a:pPr algn="just">
                        <a:lnSpc>
                          <a:spcPct val="150000"/>
                        </a:lnSpc>
                        <a:spcAft>
                          <a:spcPts val="1000"/>
                        </a:spcAft>
                      </a:pPr>
                      <a:r>
                        <a:rPr lang="en-GB" sz="1200" dirty="0">
                          <a:effectLst/>
                        </a:rPr>
                        <a:t>Sub-theme 2: No willingness from social workers to collaborate with community volunteers</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36151" marR="36151" marT="0" marB="0"/>
                </a:tc>
                <a:extLst>
                  <a:ext uri="{0D108BD9-81ED-4DB2-BD59-A6C34878D82A}">
                    <a16:rowId xmlns:a16="http://schemas.microsoft.com/office/drawing/2014/main" val="1358292075"/>
                  </a:ext>
                </a:extLst>
              </a:tr>
            </a:tbl>
          </a:graphicData>
        </a:graphic>
      </p:graphicFrame>
      <p:pic>
        <p:nvPicPr>
          <p:cNvPr id="5" name="Google Shape;27;p1">
            <a:extLst>
              <a:ext uri="{FF2B5EF4-FFF2-40B4-BE49-F238E27FC236}">
                <a16:creationId xmlns:a16="http://schemas.microsoft.com/office/drawing/2014/main" id="{F0D8B8F2-7435-AFC1-AB0F-AD38C9309C9F}"/>
              </a:ext>
            </a:extLst>
          </p:cNvPr>
          <p:cNvPicPr preferRelativeResize="0"/>
          <p:nvPr/>
        </p:nvPicPr>
        <p:blipFill rotWithShape="1">
          <a:blip r:embed="rId2">
            <a:alphaModFix/>
          </a:blip>
          <a:srcRect/>
          <a:stretch/>
        </p:blipFill>
        <p:spPr>
          <a:xfrm>
            <a:off x="9960077" y="0"/>
            <a:ext cx="2231922" cy="943895"/>
          </a:xfrm>
          <a:prstGeom prst="rect">
            <a:avLst/>
          </a:prstGeom>
          <a:noFill/>
          <a:ln>
            <a:noFill/>
          </a:ln>
        </p:spPr>
      </p:pic>
    </p:spTree>
    <p:extLst>
      <p:ext uri="{BB962C8B-B14F-4D97-AF65-F5344CB8AC3E}">
        <p14:creationId xmlns:p14="http://schemas.microsoft.com/office/powerpoint/2010/main" val="222016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E4EE-1078-D5D8-4DF6-70FDCF4A48F9}"/>
              </a:ext>
            </a:extLst>
          </p:cNvPr>
          <p:cNvSpPr>
            <a:spLocks noGrp="1"/>
          </p:cNvSpPr>
          <p:nvPr>
            <p:ph type="title"/>
          </p:nvPr>
        </p:nvSpPr>
        <p:spPr>
          <a:xfrm>
            <a:off x="218768" y="229419"/>
            <a:ext cx="10515600" cy="903236"/>
          </a:xfrm>
        </p:spPr>
        <p:txBody>
          <a:bodyPr>
            <a:normAutofit/>
          </a:bodyPr>
          <a:lstStyle/>
          <a:p>
            <a:r>
              <a:rPr lang="en-ZA" sz="2800" dirty="0"/>
              <a:t>Some responses from community volunteers</a:t>
            </a:r>
          </a:p>
        </p:txBody>
      </p:sp>
      <p:sp>
        <p:nvSpPr>
          <p:cNvPr id="3" name="Text Placeholder 2">
            <a:extLst>
              <a:ext uri="{FF2B5EF4-FFF2-40B4-BE49-F238E27FC236}">
                <a16:creationId xmlns:a16="http://schemas.microsoft.com/office/drawing/2014/main" id="{C05E62D0-B5ED-7104-C95B-1CBE1005CA2B}"/>
              </a:ext>
            </a:extLst>
          </p:cNvPr>
          <p:cNvSpPr>
            <a:spLocks noGrp="1"/>
          </p:cNvSpPr>
          <p:nvPr>
            <p:ph type="body" idx="1"/>
          </p:nvPr>
        </p:nvSpPr>
        <p:spPr>
          <a:xfrm>
            <a:off x="838200" y="1415845"/>
            <a:ext cx="10515600" cy="4761118"/>
          </a:xfrm>
        </p:spPr>
        <p:txBody>
          <a:bodyPr/>
          <a:lstStyle/>
          <a:p>
            <a:r>
              <a:rPr lang="en-ZA"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“Ok my role as community caregiver, I have to teach the HIV positive child that even though she is HIV positive, nothing has changed. He/she is still the same, there’s no difference. I also have to educate him/her about his status, and I have to monitor him/her that he does take the medication and when it’s time for him/her to go to the clinic, he’s goes to the clinic. And I also give them support, if they need someone to talk to, I will tell them that I’m here to talk to you. If the case is above me, I will take the child to </a:t>
            </a:r>
            <a:r>
              <a:rPr lang="en-ZA" sz="1800" i="1" dirty="0">
                <a:solidFill>
                  <a:schemeClr val="tx1"/>
                </a:solidFill>
                <a:latin typeface="Arial" panose="020B0604020202020204" pitchFamily="34" charset="0"/>
                <a:ea typeface="Calibri" panose="020F0502020204030204" pitchFamily="34" charset="0"/>
                <a:cs typeface="Arial" panose="020B0604020202020204" pitchFamily="34" charset="0"/>
              </a:rPr>
              <a:t>s</a:t>
            </a:r>
            <a:r>
              <a:rPr lang="en-ZA"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ocial </a:t>
            </a:r>
            <a:r>
              <a:rPr lang="en-ZA" sz="1800" i="1" dirty="0">
                <a:solidFill>
                  <a:schemeClr val="tx1"/>
                </a:solidFill>
                <a:latin typeface="Arial" panose="020B0604020202020204" pitchFamily="34" charset="0"/>
                <a:ea typeface="Calibri" panose="020F0502020204030204" pitchFamily="34" charset="0"/>
                <a:cs typeface="Arial" panose="020B0604020202020204" pitchFamily="34" charset="0"/>
              </a:rPr>
              <a:t>a</a:t>
            </a:r>
            <a:r>
              <a:rPr lang="en-ZA"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uxiliary worker.”</a:t>
            </a: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Participant 1 (DIC1, female, CCG)</a:t>
            </a:r>
            <a:endParaRPr lang="en-ZA"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r>
              <a:rPr lang="en-ZA"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“We service them by actually keeping their cards; we make sure that when their time arrives collect their medications, we remind them. We want to retain them into their treatment. And then also, we make sure that at the Drop-in centre, we provide treatment literacy. Not only literacy to them but also to their caregivers.”</a:t>
            </a: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Participant 3 (DIC2, female, CCG)</a:t>
            </a:r>
            <a:endParaRPr lang="en-ZA"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r>
              <a:rPr lang="en-ZA" sz="1800" i="1" dirty="0">
                <a:solidFill>
                  <a:schemeClr val="tx1"/>
                </a:solidFill>
                <a:effectLst/>
                <a:latin typeface="Arial" panose="020B0604020202020204" pitchFamily="34" charset="0"/>
                <a:ea typeface="Calibri" panose="020F0502020204030204" pitchFamily="34" charset="0"/>
              </a:rPr>
              <a:t>“We also have programmes such as uhm… VHUTSHILO 3 whereby we educate them. It’s more like a support group or rather for the beneficiaries to know their status and know how to manage HIV because it’s only for them; it is focused on HIV positive children only.  It’s a structured intervention…” Participant 6 (DIC3, male, SAW)</a:t>
            </a:r>
            <a:endParaRPr lang="en-ZA" dirty="0">
              <a:solidFill>
                <a:schemeClr val="tx1"/>
              </a:solidFill>
            </a:endParaRPr>
          </a:p>
        </p:txBody>
      </p:sp>
    </p:spTree>
    <p:extLst>
      <p:ext uri="{BB962C8B-B14F-4D97-AF65-F5344CB8AC3E}">
        <p14:creationId xmlns:p14="http://schemas.microsoft.com/office/powerpoint/2010/main" val="295008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3099-C1F7-8C80-A6E9-040AEA6AC214}"/>
              </a:ext>
            </a:extLst>
          </p:cNvPr>
          <p:cNvSpPr>
            <a:spLocks noGrp="1"/>
          </p:cNvSpPr>
          <p:nvPr>
            <p:ph type="title"/>
          </p:nvPr>
        </p:nvSpPr>
        <p:spPr>
          <a:xfrm>
            <a:off x="838200" y="365125"/>
            <a:ext cx="10515600" cy="637765"/>
          </a:xfrm>
        </p:spPr>
        <p:txBody>
          <a:bodyPr/>
          <a:lstStyle/>
          <a:p>
            <a:r>
              <a:rPr lang="en-ZA" dirty="0">
                <a:latin typeface="Arial" panose="020B0604020202020204" pitchFamily="34" charset="0"/>
                <a:cs typeface="Arial" panose="020B0604020202020204" pitchFamily="34" charset="0"/>
              </a:rPr>
              <a:t>Discussion and c</a:t>
            </a:r>
            <a:r>
              <a:rPr lang="en-ZA" sz="3600" dirty="0">
                <a:latin typeface="Arial" panose="020B0604020202020204" pitchFamily="34" charset="0"/>
                <a:cs typeface="Arial" panose="020B0604020202020204" pitchFamily="34" charset="0"/>
              </a:rPr>
              <a:t>onclusion</a:t>
            </a:r>
            <a:endParaRPr lang="en-ZA" dirty="0"/>
          </a:p>
        </p:txBody>
      </p:sp>
      <p:sp>
        <p:nvSpPr>
          <p:cNvPr id="3" name="Text Placeholder 2">
            <a:extLst>
              <a:ext uri="{FF2B5EF4-FFF2-40B4-BE49-F238E27FC236}">
                <a16:creationId xmlns:a16="http://schemas.microsoft.com/office/drawing/2014/main" id="{B31BD308-EE22-2CAB-DDD1-2B807A1424AC}"/>
              </a:ext>
            </a:extLst>
          </p:cNvPr>
          <p:cNvSpPr>
            <a:spLocks noGrp="1"/>
          </p:cNvSpPr>
          <p:nvPr>
            <p:ph type="body" idx="1"/>
          </p:nvPr>
        </p:nvSpPr>
        <p:spPr>
          <a:xfrm>
            <a:off x="137652" y="1081548"/>
            <a:ext cx="12054348" cy="4316362"/>
          </a:xfrm>
        </p:spPr>
        <p:txBody>
          <a:bodyPr>
            <a:normAutofit fontScale="62500" lnSpcReduction="20000"/>
          </a:bodyPr>
          <a:lstStyle/>
          <a:p>
            <a:pPr>
              <a:lnSpc>
                <a:spcPct val="160000"/>
              </a:lnSpc>
              <a:buFont typeface="Wingdings" panose="05000000000000000000" pitchFamily="2" charset="2"/>
              <a:buChar char="§"/>
            </a:pPr>
            <a:endParaRPr lang="en-ZA" sz="2400" dirty="0">
              <a:solidFill>
                <a:schemeClr val="tx1"/>
              </a:solidFill>
              <a:effectLst/>
              <a:latin typeface="Arial" panose="020B0604020202020204" pitchFamily="34" charset="0"/>
              <a:ea typeface="Calibri" panose="020F0502020204030204" pitchFamily="34" charset="0"/>
            </a:endParaRPr>
          </a:p>
          <a:p>
            <a:pPr>
              <a:lnSpc>
                <a:spcPct val="160000"/>
              </a:lnSpc>
              <a:buFont typeface="Wingdings" panose="05000000000000000000" pitchFamily="2" charset="2"/>
              <a:buChar char="§"/>
            </a:pPr>
            <a:r>
              <a:rPr lang="en-ZA" sz="2400" dirty="0">
                <a:solidFill>
                  <a:schemeClr val="tx1"/>
                </a:solidFill>
                <a:effectLst/>
                <a:latin typeface="Arial" panose="020B0604020202020204" pitchFamily="34" charset="0"/>
                <a:ea typeface="Calibri" panose="020F0502020204030204" pitchFamily="34" charset="0"/>
              </a:rPr>
              <a:t>Previous researches, both domestically and internationally, had argued that it is crucial for social workers and other social practitioners to ensure that families of known children living with HIV receive timely visits to check on the children's adherence to treatment.</a:t>
            </a:r>
          </a:p>
          <a:p>
            <a:pPr>
              <a:lnSpc>
                <a:spcPct val="160000"/>
              </a:lnSpc>
              <a:buFont typeface="Wingdings" panose="05000000000000000000" pitchFamily="2" charset="2"/>
              <a:buChar char="§"/>
            </a:pPr>
            <a:r>
              <a:rPr lang="en-ZA" sz="2400" dirty="0">
                <a:solidFill>
                  <a:schemeClr val="tx1"/>
                </a:solidFill>
                <a:latin typeface="Arial" panose="020B0604020202020204" pitchFamily="34" charset="0"/>
                <a:ea typeface="Calibri" panose="020F0502020204030204" pitchFamily="34" charset="0"/>
              </a:rPr>
              <a:t>The findings of this study show that social workers were unable to provide timely visits.</a:t>
            </a:r>
          </a:p>
          <a:p>
            <a:pPr>
              <a:lnSpc>
                <a:spcPct val="160000"/>
              </a:lnSpc>
              <a:buFont typeface="Wingdings" panose="05000000000000000000" pitchFamily="2" charset="2"/>
              <a:buChar char="§"/>
            </a:pPr>
            <a:r>
              <a:rPr lang="en-ZA" sz="2400" dirty="0">
                <a:solidFill>
                  <a:schemeClr val="tx1"/>
                </a:solidFill>
                <a:latin typeface="Arial" panose="020B0604020202020204" pitchFamily="34" charset="0"/>
                <a:ea typeface="Calibri" panose="020F0502020204030204" pitchFamily="34" charset="0"/>
              </a:rPr>
              <a:t>On the other hand, </a:t>
            </a:r>
            <a:r>
              <a:rPr lang="en-ZA" sz="2400" dirty="0">
                <a:solidFill>
                  <a:schemeClr val="tx1"/>
                </a:solidFill>
                <a:effectLst/>
                <a:latin typeface="Arial" panose="020B0604020202020204" pitchFamily="34" charset="0"/>
                <a:ea typeface="Calibri" panose="020F0502020204030204" pitchFamily="34" charset="0"/>
              </a:rPr>
              <a:t>the services provided by the community volunteers from the DICs to children living with HIV are aligned to the needs of children in foster care living with HIV.</a:t>
            </a:r>
          </a:p>
          <a:p>
            <a:pPr>
              <a:lnSpc>
                <a:spcPct val="160000"/>
              </a:lnSpc>
              <a:buFont typeface="Wingdings" panose="05000000000000000000" pitchFamily="2" charset="2"/>
              <a:buChar char="§"/>
            </a:pPr>
            <a:r>
              <a:rPr lang="en-ZA" sz="2400" dirty="0">
                <a:solidFill>
                  <a:schemeClr val="tx1"/>
                </a:solidFill>
                <a:latin typeface="Arial" panose="020B0604020202020204" pitchFamily="34" charset="0"/>
                <a:ea typeface="Calibri" panose="020F0502020204030204" pitchFamily="34" charset="0"/>
              </a:rPr>
              <a:t>However, t</a:t>
            </a:r>
            <a:r>
              <a:rPr lang="en-ZA" sz="2400" dirty="0">
                <a:solidFill>
                  <a:schemeClr val="tx1"/>
                </a:solidFill>
                <a:effectLst/>
                <a:latin typeface="Arial" panose="020B0604020202020204" pitchFamily="34" charset="0"/>
                <a:ea typeface="Calibri" panose="020F0502020204030204" pitchFamily="34" charset="0"/>
              </a:rPr>
              <a:t>he findings established that most beneficiaries of the community volunteers’ services were not children in foster care, but the OVC from the communities. </a:t>
            </a:r>
          </a:p>
          <a:p>
            <a:pPr>
              <a:lnSpc>
                <a:spcPct val="160000"/>
              </a:lnSpc>
              <a:buFont typeface="Wingdings" panose="05000000000000000000" pitchFamily="2" charset="2"/>
              <a:buChar char="§"/>
            </a:pPr>
            <a:r>
              <a:rPr lang="en-ZA" sz="2400" dirty="0">
                <a:solidFill>
                  <a:schemeClr val="tx1"/>
                </a:solidFill>
                <a:latin typeface="Arial" panose="020B0604020202020204" pitchFamily="34" charset="0"/>
                <a:ea typeface="Calibri" panose="020F0502020204030204" pitchFamily="34" charset="0"/>
              </a:rPr>
              <a:t>Therefore, t</a:t>
            </a:r>
            <a:r>
              <a:rPr lang="en-ZA" sz="2400" dirty="0">
                <a:solidFill>
                  <a:schemeClr val="tx1"/>
                </a:solidFill>
                <a:effectLst/>
                <a:latin typeface="Arial" panose="020B0604020202020204" pitchFamily="34" charset="0"/>
                <a:ea typeface="Calibri" panose="020F0502020204030204" pitchFamily="34" charset="0"/>
              </a:rPr>
              <a:t>he study recommended and provided guidelines for linkage system between the social workers and community volunteers about children in foster care living with HIV.</a:t>
            </a:r>
            <a:endParaRPr lang="en-ZA" sz="2400" dirty="0">
              <a:solidFill>
                <a:schemeClr val="tx1"/>
              </a:solidFill>
            </a:endParaRPr>
          </a:p>
          <a:p>
            <a:endParaRPr lang="en-ZA" dirty="0"/>
          </a:p>
        </p:txBody>
      </p:sp>
    </p:spTree>
    <p:extLst>
      <p:ext uri="{BB962C8B-B14F-4D97-AF65-F5344CB8AC3E}">
        <p14:creationId xmlns:p14="http://schemas.microsoft.com/office/powerpoint/2010/main" val="194036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02FE-252C-2BF9-EF5A-F02A773CA6C4}"/>
              </a:ext>
            </a:extLst>
          </p:cNvPr>
          <p:cNvSpPr>
            <a:spLocks noGrp="1"/>
          </p:cNvSpPr>
          <p:nvPr>
            <p:ph type="title"/>
          </p:nvPr>
        </p:nvSpPr>
        <p:spPr>
          <a:xfrm>
            <a:off x="838200" y="365126"/>
            <a:ext cx="10515600" cy="804914"/>
          </a:xfrm>
        </p:spPr>
        <p:txBody>
          <a:bodyPr/>
          <a:lstStyle/>
          <a:p>
            <a:r>
              <a:rPr lang="en-ZA" sz="3600" dirty="0">
                <a:latin typeface="Arial" panose="020B0604020202020204" pitchFamily="34" charset="0"/>
                <a:cs typeface="Arial" panose="020B0604020202020204" pitchFamily="34" charset="0"/>
              </a:rPr>
              <a:t>References </a:t>
            </a:r>
            <a:endParaRPr lang="en-ZA" dirty="0"/>
          </a:p>
        </p:txBody>
      </p:sp>
      <p:sp>
        <p:nvSpPr>
          <p:cNvPr id="3" name="Text Placeholder 2">
            <a:extLst>
              <a:ext uri="{FF2B5EF4-FFF2-40B4-BE49-F238E27FC236}">
                <a16:creationId xmlns:a16="http://schemas.microsoft.com/office/drawing/2014/main" id="{4CCC7208-F870-D031-A086-F9E132AC2C4A}"/>
              </a:ext>
            </a:extLst>
          </p:cNvPr>
          <p:cNvSpPr>
            <a:spLocks noGrp="1"/>
          </p:cNvSpPr>
          <p:nvPr>
            <p:ph type="body" idx="1"/>
          </p:nvPr>
        </p:nvSpPr>
        <p:spPr>
          <a:xfrm>
            <a:off x="838200" y="845574"/>
            <a:ext cx="10515600" cy="5331389"/>
          </a:xfrm>
        </p:spPr>
        <p:txBody>
          <a:bodyPr>
            <a:normAutofit/>
          </a:bodyPr>
          <a:lstStyle/>
          <a:p>
            <a:pPr marL="91440" marR="0" lvl="0" indent="-91440" algn="l" defTabSz="914400" rtl="0" eaLnBrk="1" fontAlgn="auto" latinLnBrk="0" hangingPunct="1">
              <a:lnSpc>
                <a:spcPct val="170000"/>
              </a:lnSpc>
              <a:spcBef>
                <a:spcPts val="1200"/>
              </a:spcBef>
              <a:spcAft>
                <a:spcPts val="200"/>
              </a:spcAft>
              <a:buClr>
                <a:srgbClr val="1CADE4"/>
              </a:buClr>
              <a:buSzPct val="100000"/>
              <a:buFont typeface="Tw Cen MT" panose="020B0602020104020603" pitchFamily="34" charset="0"/>
              <a:buChar char=" "/>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Children's Act, 38 of 2005 (Published in the Government Gazette, 492(28944), Pretoria: Government Printers). </a:t>
            </a: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Tw Cen MT" panose="020B0602020104020603" pitchFamily="34" charset="0"/>
              <a:buChar char=" "/>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Creswell, J.W. &amp; Creswell, J.D. 2018. Research design: Qualitative, quantitative, and mixed methods approaches. 5th ed. Los Angeles, CA: Sage Publications.</a:t>
            </a: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Tw Cen MT" panose="020B0602020104020603" pitchFamily="34" charset="0"/>
              <a:buChar char=" "/>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Frood, S.L. &amp;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Purssell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2020. “Barriers to” and “recommendations for” providing care and support for children living as AIDS orphans in township communities in the Eastern Cape South Africa; A cluster analysis. International Journal of Africa Nursing Sciences, 13(1):e100210. </a:t>
            </a: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Tw Cen MT" panose="020B0602020104020603" pitchFamily="34" charset="0"/>
              <a:buChar char=" "/>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Hope, J. &amp; van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Wyk</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 2017. Intervention strategies used by social workers in emergency child protection. Social Work/</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Maatskaplike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Werk</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54(4):421-437.</a:t>
            </a: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Tw Cen MT" panose="020B0602020104020603" pitchFamily="34" charset="0"/>
              <a:buChar char=" "/>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Khosa, J.Z. 2020. Strategies employed by drop-in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centres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contributing to South Africa’s 90-90-90 HIV target: A case study of the City of Johannesburg, Gauteng. University of Witwatersrand: Johannesburg, South Africa. (MA dissertation). </a:t>
            </a: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Tw Cen MT" panose="020B0602020104020603" pitchFamily="34" charset="0"/>
              <a:buChar char=" "/>
              <a:tabLst/>
              <a:defRPr/>
            </a:pP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Mtshali</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M.N.G. 2016. Role reversal of rural black grandparents in South Africa. Journal of Comparative Family Studies, 47(3):369-377. </a:t>
            </a: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Tw Cen MT" panose="020B0602020104020603" pitchFamily="34" charset="0"/>
              <a:buChar char=" "/>
              <a:tabLst/>
              <a:defRPr/>
            </a:pP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Phetlhu</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D.R. &amp; Watson, M. 2014. Challenges faced by grandparents caring for AIDS orphans in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Koster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North West Province of South Africa: HIV/AIDS management and care. African Journal for Physical Health Education, Recreation and Dance, 20(sup-1):348-359.</a:t>
            </a:r>
          </a:p>
          <a:p>
            <a:endParaRPr lang="en-ZA" dirty="0"/>
          </a:p>
        </p:txBody>
      </p:sp>
    </p:spTree>
    <p:extLst>
      <p:ext uri="{BB962C8B-B14F-4D97-AF65-F5344CB8AC3E}">
        <p14:creationId xmlns:p14="http://schemas.microsoft.com/office/powerpoint/2010/main" val="94817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EAD1-D413-F3F3-56E6-531E72D98339}"/>
              </a:ext>
            </a:extLst>
          </p:cNvPr>
          <p:cNvSpPr>
            <a:spLocks noGrp="1"/>
          </p:cNvSpPr>
          <p:nvPr>
            <p:ph type="title"/>
          </p:nvPr>
        </p:nvSpPr>
        <p:spPr>
          <a:xfrm>
            <a:off x="838200" y="365126"/>
            <a:ext cx="10515600" cy="1060552"/>
          </a:xfrm>
        </p:spPr>
        <p:txBody>
          <a:bodyPr/>
          <a:lstStyle/>
          <a:p>
            <a:r>
              <a:rPr lang="en-ZA" dirty="0"/>
              <a:t>Content of the Presentation </a:t>
            </a:r>
          </a:p>
        </p:txBody>
      </p:sp>
      <p:sp>
        <p:nvSpPr>
          <p:cNvPr id="3" name="Text Placeholder 2">
            <a:extLst>
              <a:ext uri="{FF2B5EF4-FFF2-40B4-BE49-F238E27FC236}">
                <a16:creationId xmlns:a16="http://schemas.microsoft.com/office/drawing/2014/main" id="{7085C104-A590-A4F5-408F-B554C05F0F7D}"/>
              </a:ext>
            </a:extLst>
          </p:cNvPr>
          <p:cNvSpPr>
            <a:spLocks noGrp="1"/>
          </p:cNvSpPr>
          <p:nvPr>
            <p:ph type="body" idx="1"/>
          </p:nvPr>
        </p:nvSpPr>
        <p:spPr>
          <a:xfrm>
            <a:off x="838200" y="1425677"/>
            <a:ext cx="10515600" cy="4751286"/>
          </a:xfrm>
        </p:spPr>
        <p:txBody>
          <a:bodyPr/>
          <a:lstStyle/>
          <a:p>
            <a:pPr marL="571500" indent="-342900">
              <a:buFont typeface="Arial" panose="020B0604020202020204" pitchFamily="34" charset="0"/>
              <a:buChar char="•"/>
            </a:pPr>
            <a:r>
              <a:rPr lang="en-ZA" dirty="0"/>
              <a:t>Introduction </a:t>
            </a:r>
          </a:p>
          <a:p>
            <a:pPr marL="571500" indent="-342900">
              <a:buFont typeface="Arial" panose="020B0604020202020204" pitchFamily="34" charset="0"/>
              <a:buChar char="•"/>
            </a:pPr>
            <a:r>
              <a:rPr lang="en-ZA" dirty="0"/>
              <a:t>Theorical framework </a:t>
            </a:r>
          </a:p>
          <a:p>
            <a:pPr marL="571500" indent="-342900">
              <a:buFont typeface="Arial" panose="020B0604020202020204" pitchFamily="34" charset="0"/>
              <a:buChar char="•"/>
            </a:pPr>
            <a:r>
              <a:rPr lang="en-ZA" dirty="0"/>
              <a:t>Material and Methods</a:t>
            </a:r>
          </a:p>
          <a:p>
            <a:pPr marL="571500" indent="-342900">
              <a:buFont typeface="Arial" panose="020B0604020202020204" pitchFamily="34" charset="0"/>
              <a:buChar char="•"/>
            </a:pPr>
            <a:r>
              <a:rPr lang="en-ZA" dirty="0"/>
              <a:t>Quantitative results: Social workers </a:t>
            </a:r>
          </a:p>
          <a:p>
            <a:pPr marL="571500" indent="-342900">
              <a:buFont typeface="Arial" panose="020B0604020202020204" pitchFamily="34" charset="0"/>
              <a:buChar char="•"/>
            </a:pPr>
            <a:r>
              <a:rPr lang="en-ZA" dirty="0"/>
              <a:t>Quantitative results: Community volunteers</a:t>
            </a:r>
          </a:p>
          <a:p>
            <a:pPr marL="571500" indent="-342900">
              <a:buFont typeface="Arial" panose="020B0604020202020204" pitchFamily="34" charset="0"/>
              <a:buChar char="•"/>
            </a:pPr>
            <a:r>
              <a:rPr lang="en-ZA" dirty="0"/>
              <a:t>Qualitative findings: social workers</a:t>
            </a:r>
          </a:p>
          <a:p>
            <a:pPr marL="571500" indent="-342900">
              <a:buFont typeface="Arial" panose="020B0604020202020204" pitchFamily="34" charset="0"/>
              <a:buChar char="•"/>
            </a:pPr>
            <a:r>
              <a:rPr lang="en-ZA" dirty="0"/>
              <a:t>Qualitative findings: community volunteers</a:t>
            </a:r>
          </a:p>
          <a:p>
            <a:pPr marL="571500" indent="-342900">
              <a:buFont typeface="Arial" panose="020B0604020202020204" pitchFamily="34" charset="0"/>
              <a:buChar char="•"/>
            </a:pPr>
            <a:r>
              <a:rPr lang="en-ZA" dirty="0"/>
              <a:t>Discussion and conclusion</a:t>
            </a:r>
          </a:p>
          <a:p>
            <a:pPr marL="571500" indent="-342900">
              <a:buFont typeface="Arial" panose="020B0604020202020204" pitchFamily="34" charset="0"/>
              <a:buChar char="•"/>
            </a:pPr>
            <a:r>
              <a:rPr lang="en-ZA" dirty="0"/>
              <a:t>References</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p:txBody>
      </p:sp>
    </p:spTree>
    <p:extLst>
      <p:ext uri="{BB962C8B-B14F-4D97-AF65-F5344CB8AC3E}">
        <p14:creationId xmlns:p14="http://schemas.microsoft.com/office/powerpoint/2010/main" val="216718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77CD-6E0F-9F45-CCCC-EE8C12D5485F}"/>
              </a:ext>
            </a:extLst>
          </p:cNvPr>
          <p:cNvSpPr>
            <a:spLocks noGrp="1"/>
          </p:cNvSpPr>
          <p:nvPr>
            <p:ph type="title"/>
          </p:nvPr>
        </p:nvSpPr>
        <p:spPr/>
        <p:txBody>
          <a:bodyPr/>
          <a:lstStyle/>
          <a:p>
            <a:r>
              <a:rPr kumimoji="0" lang="en-ZA" sz="3600" i="0" u="none" strike="noStrike" kern="1200" cap="all" spc="100" normalizeH="0" baseline="0" noProof="0" dirty="0">
                <a:ln>
                  <a:noFill/>
                </a:ln>
                <a:solidFill>
                  <a:schemeClr val="bg2">
                    <a:lumMod val="75000"/>
                  </a:schemeClr>
                </a:solidFill>
                <a:effectLst/>
                <a:uLnTx/>
                <a:uFillTx/>
                <a:latin typeface="Arial" panose="020B0604020202020204" pitchFamily="34" charset="0"/>
                <a:ea typeface="+mj-ea"/>
                <a:cs typeface="Arial" panose="020B0604020202020204" pitchFamily="34" charset="0"/>
              </a:rPr>
              <a:t>introduction</a:t>
            </a:r>
            <a:endParaRPr lang="en-ZA" dirty="0">
              <a:solidFill>
                <a:schemeClr val="bg2">
                  <a:lumMod val="75000"/>
                </a:schemeClr>
              </a:solidFill>
            </a:endParaRPr>
          </a:p>
        </p:txBody>
      </p:sp>
      <p:sp>
        <p:nvSpPr>
          <p:cNvPr id="3" name="Text Placeholder 2">
            <a:extLst>
              <a:ext uri="{FF2B5EF4-FFF2-40B4-BE49-F238E27FC236}">
                <a16:creationId xmlns:a16="http://schemas.microsoft.com/office/drawing/2014/main" id="{8183F8FE-8BEE-B465-B667-3A2926FC62FB}"/>
              </a:ext>
            </a:extLst>
          </p:cNvPr>
          <p:cNvSpPr>
            <a:spLocks noGrp="1"/>
          </p:cNvSpPr>
          <p:nvPr>
            <p:ph type="body" idx="1"/>
          </p:nvPr>
        </p:nvSpPr>
        <p:spPr>
          <a:xfrm>
            <a:off x="838200" y="1101212"/>
            <a:ext cx="10515600" cy="4758813"/>
          </a:xfrm>
        </p:spPr>
        <p:txBody>
          <a:bodyPr>
            <a:normAutofit fontScale="92500" lnSpcReduction="20000"/>
          </a:bodyPr>
          <a:lstStyle/>
          <a:p>
            <a:pPr algn="just">
              <a:lnSpc>
                <a:spcPct val="100000"/>
              </a:lnSpc>
              <a:buFont typeface="Wingdings" panose="05000000000000000000" pitchFamily="2" charset="2"/>
              <a:buChar char="§"/>
            </a:pPr>
            <a:r>
              <a:rPr lang="en-GB" sz="2800" dirty="0">
                <a:solidFill>
                  <a:srgbClr val="000000"/>
                </a:solidFill>
                <a:effectLst/>
                <a:latin typeface="Arial" panose="020B0604020202020204" pitchFamily="34" charset="0"/>
                <a:ea typeface="Times New Roman" panose="02020603050405020304" pitchFamily="18" charset="0"/>
              </a:rPr>
              <a:t>According to the Children’s Act No. 38 of 2005 Section 150(a), orphans are declared as children in need of care and protection.</a:t>
            </a:r>
          </a:p>
          <a:p>
            <a:pPr algn="just">
              <a:lnSpc>
                <a:spcPct val="100000"/>
              </a:lnSpc>
              <a:buFont typeface="Wingdings" panose="05000000000000000000" pitchFamily="2" charset="2"/>
              <a:buChar char="§"/>
            </a:pPr>
            <a:r>
              <a:rPr lang="en-GB" sz="2800" dirty="0">
                <a:solidFill>
                  <a:srgbClr val="000000"/>
                </a:solidFill>
                <a:effectLst/>
                <a:latin typeface="Arial" panose="020B0604020202020204" pitchFamily="34" charset="0"/>
                <a:ea typeface="Times New Roman" panose="02020603050405020304" pitchFamily="18" charset="0"/>
              </a:rPr>
              <a:t>As a result, these children are placed in foster care according to Section 156(e) of the same Act.</a:t>
            </a:r>
          </a:p>
          <a:p>
            <a:pPr algn="just">
              <a:lnSpc>
                <a:spcPct val="100000"/>
              </a:lnSpc>
              <a:buFont typeface="Wingdings" panose="05000000000000000000" pitchFamily="2" charset="2"/>
              <a:buChar char="§"/>
            </a:pPr>
            <a:r>
              <a:rPr lang="en-GB" sz="2800" dirty="0">
                <a:solidFill>
                  <a:srgbClr val="000000"/>
                </a:solidFill>
                <a:effectLst/>
                <a:latin typeface="Arial" panose="020B0604020202020204" pitchFamily="34" charset="0"/>
                <a:ea typeface="Times New Roman" panose="02020603050405020304" pitchFamily="18" charset="0"/>
              </a:rPr>
              <a:t>Most foster care placements are finalised with grandmothers who are old, so there is a challenge of intergenerational gap. To children living with HIV, this is accompanied by missed educational opportunities, poor adherence in HIV treatment, lack of accurate HIV information and so on</a:t>
            </a: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GB" sz="2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Mtshali</a:t>
            </a: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2016: 370-371;</a:t>
            </a:r>
            <a:r>
              <a:rPr kumimoji="0" lang="en-ZA"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ZA" sz="2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Phetlhu</a:t>
            </a:r>
            <a:r>
              <a:rPr kumimoji="0" lang="en-ZA"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&amp; Watson, 2014: 356)</a:t>
            </a:r>
            <a:r>
              <a:rPr lang="en-GB" sz="2800" dirty="0">
                <a:solidFill>
                  <a:srgbClr val="000000"/>
                </a:solidFill>
                <a:effectLst/>
                <a:latin typeface="Arial" panose="020B0604020202020204" pitchFamily="34" charset="0"/>
                <a:ea typeface="Times New Roman" panose="02020603050405020304" pitchFamily="18" charset="0"/>
              </a:rPr>
              <a:t>.</a:t>
            </a:r>
          </a:p>
          <a:p>
            <a:pPr algn="just">
              <a:lnSpc>
                <a:spcPct val="100000"/>
              </a:lnSpc>
              <a:buFont typeface="Wingdings" panose="05000000000000000000" pitchFamily="2" charset="2"/>
              <a:buChar char="§"/>
            </a:pPr>
            <a:r>
              <a:rPr lang="en-US" sz="2800" dirty="0">
                <a:solidFill>
                  <a:srgbClr val="000000"/>
                </a:solidFill>
                <a:effectLst/>
                <a:latin typeface="Arial" panose="020B0604020202020204" pitchFamily="34" charset="0"/>
                <a:ea typeface="Times New Roman" panose="02020603050405020304" pitchFamily="18" charset="0"/>
              </a:rPr>
              <a:t>Social workers are not able to monitor foster care placements timeously due to high caseloads (Frood &amp; </a:t>
            </a:r>
            <a:r>
              <a:rPr lang="en-US" sz="2800" dirty="0" err="1">
                <a:solidFill>
                  <a:srgbClr val="000000"/>
                </a:solidFill>
                <a:effectLst/>
                <a:latin typeface="Arial" panose="020B0604020202020204" pitchFamily="34" charset="0"/>
                <a:ea typeface="Times New Roman" panose="02020603050405020304" pitchFamily="18" charset="0"/>
              </a:rPr>
              <a:t>Purssell</a:t>
            </a:r>
            <a:r>
              <a:rPr lang="en-US" sz="2800" dirty="0">
                <a:solidFill>
                  <a:srgbClr val="000000"/>
                </a:solidFill>
                <a:effectLst/>
                <a:latin typeface="Arial" panose="020B0604020202020204" pitchFamily="34" charset="0"/>
                <a:ea typeface="Times New Roman" panose="02020603050405020304" pitchFamily="18" charset="0"/>
              </a:rPr>
              <a:t>, 2020:6-7; Hope &amp; van </a:t>
            </a:r>
            <a:r>
              <a:rPr lang="en-US" sz="2800" dirty="0" err="1">
                <a:solidFill>
                  <a:srgbClr val="000000"/>
                </a:solidFill>
                <a:effectLst/>
                <a:latin typeface="Arial" panose="020B0604020202020204" pitchFamily="34" charset="0"/>
                <a:ea typeface="Times New Roman" panose="02020603050405020304" pitchFamily="18" charset="0"/>
              </a:rPr>
              <a:t>Wyk</a:t>
            </a:r>
            <a:r>
              <a:rPr lang="en-US" sz="2800" dirty="0">
                <a:solidFill>
                  <a:srgbClr val="000000"/>
                </a:solidFill>
                <a:effectLst/>
                <a:latin typeface="Arial" panose="020B0604020202020204" pitchFamily="34" charset="0"/>
                <a:ea typeface="Times New Roman" panose="02020603050405020304" pitchFamily="18" charset="0"/>
              </a:rPr>
              <a:t>, 2017:429).</a:t>
            </a:r>
          </a:p>
          <a:p>
            <a:pPr algn="just">
              <a:lnSpc>
                <a:spcPct val="100000"/>
              </a:lnSpc>
              <a:buFont typeface="Wingdings" panose="05000000000000000000" pitchFamily="2" charset="2"/>
              <a:buChar char="§"/>
            </a:pPr>
            <a:endParaRPr lang="en-GB" sz="2800" dirty="0">
              <a:solidFill>
                <a:srgbClr val="000000"/>
              </a:solidFill>
              <a:effectLst/>
              <a:latin typeface="Arial" panose="020B0604020202020204" pitchFamily="34" charset="0"/>
              <a:ea typeface="Times New Roman" panose="02020603050405020304" pitchFamily="18" charset="0"/>
            </a:endParaRPr>
          </a:p>
          <a:p>
            <a:endParaRPr lang="en-ZA" dirty="0"/>
          </a:p>
        </p:txBody>
      </p:sp>
    </p:spTree>
    <p:extLst>
      <p:ext uri="{BB962C8B-B14F-4D97-AF65-F5344CB8AC3E}">
        <p14:creationId xmlns:p14="http://schemas.microsoft.com/office/powerpoint/2010/main" val="202440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3E2C-D5EF-D003-6F47-37F88EBE37B2}"/>
              </a:ext>
            </a:extLst>
          </p:cNvPr>
          <p:cNvSpPr>
            <a:spLocks noGrp="1"/>
          </p:cNvSpPr>
          <p:nvPr>
            <p:ph type="title"/>
          </p:nvPr>
        </p:nvSpPr>
        <p:spPr>
          <a:xfrm>
            <a:off x="838200" y="365126"/>
            <a:ext cx="10515600" cy="888488"/>
          </a:xfrm>
        </p:spPr>
        <p:txBody>
          <a:bodyPr/>
          <a:lstStyle/>
          <a:p>
            <a:r>
              <a:rPr kumimoji="0" lang="en-ZA" sz="3600" i="0" u="none" strike="noStrike" kern="1200" cap="all" spc="100" normalizeH="0" baseline="0" noProof="0" dirty="0">
                <a:ln>
                  <a:noFill/>
                </a:ln>
                <a:solidFill>
                  <a:schemeClr val="bg2">
                    <a:lumMod val="75000"/>
                  </a:schemeClr>
                </a:solidFill>
                <a:effectLst/>
                <a:uLnTx/>
                <a:uFillTx/>
                <a:latin typeface="Arial" panose="020B0604020202020204" pitchFamily="34" charset="0"/>
                <a:ea typeface="+mj-ea"/>
                <a:cs typeface="Arial" panose="020B0604020202020204" pitchFamily="34" charset="0"/>
              </a:rPr>
              <a:t>Introduction (continues)</a:t>
            </a:r>
            <a:endParaRPr lang="en-ZA" dirty="0">
              <a:solidFill>
                <a:schemeClr val="bg2">
                  <a:lumMod val="75000"/>
                </a:schemeClr>
              </a:solidFill>
            </a:endParaRPr>
          </a:p>
        </p:txBody>
      </p:sp>
      <p:sp>
        <p:nvSpPr>
          <p:cNvPr id="3" name="Text Placeholder 2">
            <a:extLst>
              <a:ext uri="{FF2B5EF4-FFF2-40B4-BE49-F238E27FC236}">
                <a16:creationId xmlns:a16="http://schemas.microsoft.com/office/drawing/2014/main" id="{C2E618B4-436B-56EC-08E3-F3365DFCACE7}"/>
              </a:ext>
            </a:extLst>
          </p:cNvPr>
          <p:cNvSpPr>
            <a:spLocks noGrp="1"/>
          </p:cNvSpPr>
          <p:nvPr>
            <p:ph type="body" idx="1"/>
          </p:nvPr>
        </p:nvSpPr>
        <p:spPr>
          <a:xfrm>
            <a:off x="838200" y="1253614"/>
            <a:ext cx="10515600" cy="4104967"/>
          </a:xfrm>
        </p:spPr>
        <p:txBody>
          <a:bodyPr>
            <a:normAutofit lnSpcReduction="10000"/>
          </a:bodyPr>
          <a:lstStyle/>
          <a:p>
            <a:pPr marL="91440" indent="-91440" algn="just">
              <a:lnSpc>
                <a:spcPct val="100000"/>
              </a:lnSpc>
              <a:spcBef>
                <a:spcPts val="1200"/>
              </a:spcBef>
              <a:spcAft>
                <a:spcPts val="200"/>
              </a:spcAft>
              <a:buClr>
                <a:srgbClr val="1CADE4"/>
              </a:buClr>
              <a:buSzPct val="100000"/>
              <a:buFont typeface="Wingdings" panose="05000000000000000000" pitchFamily="2" charset="2"/>
              <a:buChar char="§"/>
              <a:defRPr/>
            </a:pPr>
            <a:r>
              <a:rPr lang="en-GB" sz="2600" dirty="0">
                <a:solidFill>
                  <a:srgbClr val="000000"/>
                </a:solidFill>
                <a:effectLst/>
                <a:latin typeface="Arial" panose="020B0604020202020204" pitchFamily="34" charset="0"/>
                <a:ea typeface="Times New Roman" panose="02020603050405020304" pitchFamily="18" charset="0"/>
              </a:rPr>
              <a:t>Therefore, most children in foster care remain vulnerable yet they are in foster care placement.</a:t>
            </a:r>
            <a:endPar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91440" marR="0" lvl="0" indent="-91440" algn="just" defTabSz="914400" rtl="0" eaLnBrk="1" fontAlgn="auto" latinLnBrk="0" hangingPunct="1">
              <a:lnSpc>
                <a:spcPct val="100000"/>
              </a:lnSpc>
              <a:spcBef>
                <a:spcPts val="1200"/>
              </a:spcBef>
              <a:spcAft>
                <a:spcPts val="200"/>
              </a:spcAft>
              <a:buClr>
                <a:srgbClr val="1CADE4"/>
              </a:buClr>
              <a:buSzPct val="100000"/>
              <a:buFont typeface="Wingdings" panose="05000000000000000000" pitchFamily="2" charset="2"/>
              <a:buChar char="§"/>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 the study conducted by Khosa (2020: 113), it was shown that the community volunteers find it difficult to work with children in foster care since after the finalisation of foster care, they stop coming to the drop-in centres (DICs).</a:t>
            </a:r>
          </a:p>
          <a:p>
            <a:pPr marL="91440" marR="0" lvl="0" indent="-91440" algn="just" defTabSz="914400" rtl="0" eaLnBrk="1" fontAlgn="auto" latinLnBrk="0" hangingPunct="1">
              <a:lnSpc>
                <a:spcPct val="100000"/>
              </a:lnSpc>
              <a:spcBef>
                <a:spcPts val="1200"/>
              </a:spcBef>
              <a:spcAft>
                <a:spcPts val="200"/>
              </a:spcAft>
              <a:buClr>
                <a:srgbClr val="1CADE4"/>
              </a:buClr>
              <a:buSzPct val="100000"/>
              <a:buFont typeface="Wingdings" panose="05000000000000000000" pitchFamily="2" charset="2"/>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goal of the study was to determine the care for children in foster care living with HIV</a:t>
            </a:r>
            <a:r>
              <a:rPr kumimoji="0" lang="en-GB" sz="2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by social workers and community volunteers in the City of Johannesburg to develop an effective linkage system.</a:t>
            </a:r>
            <a:endParaRPr kumimoji="0" lang="en-ZA"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09817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A80871-70E1-8FF6-4A56-6E306A07E5E4}"/>
              </a:ext>
            </a:extLst>
          </p:cNvPr>
          <p:cNvSpPr>
            <a:spLocks noGrp="1"/>
          </p:cNvSpPr>
          <p:nvPr>
            <p:ph type="body" idx="1"/>
          </p:nvPr>
        </p:nvSpPr>
        <p:spPr/>
        <p:txBody>
          <a:bodyPr>
            <a:normAutofit fontScale="92500" lnSpcReduction="10000"/>
          </a:bodyPr>
          <a:lstStyle/>
          <a:p>
            <a:r>
              <a:rPr lang="en-ZA" dirty="0">
                <a:latin typeface="+mn-lt"/>
              </a:rPr>
              <a:t>1. Social support theory</a:t>
            </a:r>
          </a:p>
          <a:p>
            <a:pPr marL="514350" indent="-285750">
              <a:buFont typeface="Wingdings" panose="05000000000000000000" pitchFamily="2" charset="2"/>
              <a:buChar char="§"/>
            </a:pPr>
            <a:r>
              <a:rPr lang="en-ZA" sz="1800" dirty="0">
                <a:solidFill>
                  <a:srgbClr val="222222"/>
                </a:solidFill>
                <a:effectLst/>
                <a:latin typeface="+mn-lt"/>
                <a:ea typeface="Calibri" panose="020F0502020204030204" pitchFamily="34" charset="0"/>
                <a:cs typeface="Times New Roman" panose="02020603050405020304" pitchFamily="18" charset="0"/>
              </a:rPr>
              <a:t>Emotional support </a:t>
            </a:r>
            <a:endParaRPr lang="en-ZA" sz="1800" dirty="0">
              <a:effectLst/>
              <a:latin typeface="+mn-lt"/>
              <a:ea typeface="Calibri" panose="020F0502020204030204" pitchFamily="34" charset="0"/>
              <a:cs typeface="Times New Roman" panose="02020603050405020304" pitchFamily="18" charset="0"/>
            </a:endParaRPr>
          </a:p>
          <a:p>
            <a:pPr marL="514350" indent="-285750">
              <a:buFont typeface="Wingdings" panose="05000000000000000000" pitchFamily="2" charset="2"/>
              <a:buChar char="§"/>
            </a:pPr>
            <a:r>
              <a:rPr lang="en-ZA" sz="1800" dirty="0">
                <a:solidFill>
                  <a:srgbClr val="222222"/>
                </a:solidFill>
                <a:effectLst/>
                <a:latin typeface="+mn-lt"/>
                <a:ea typeface="Calibri" panose="020F0502020204030204" pitchFamily="34" charset="0"/>
                <a:cs typeface="Times New Roman" panose="02020603050405020304" pitchFamily="18" charset="0"/>
              </a:rPr>
              <a:t>Instrumental support </a:t>
            </a:r>
            <a:endParaRPr lang="en-ZA" sz="1800" dirty="0">
              <a:effectLst/>
              <a:latin typeface="+mn-lt"/>
              <a:ea typeface="Calibri" panose="020F0502020204030204" pitchFamily="34" charset="0"/>
              <a:cs typeface="Times New Roman" panose="02020603050405020304" pitchFamily="18" charset="0"/>
            </a:endParaRPr>
          </a:p>
          <a:p>
            <a:pPr marL="514350" indent="-285750">
              <a:buFont typeface="Wingdings" panose="05000000000000000000" pitchFamily="2" charset="2"/>
              <a:buChar char="§"/>
            </a:pPr>
            <a:r>
              <a:rPr lang="en-ZA" sz="1800" dirty="0">
                <a:solidFill>
                  <a:srgbClr val="222222"/>
                </a:solidFill>
                <a:effectLst/>
                <a:latin typeface="+mn-lt"/>
                <a:ea typeface="Calibri" panose="020F0502020204030204" pitchFamily="34" charset="0"/>
                <a:cs typeface="Times New Roman" panose="02020603050405020304" pitchFamily="18" charset="0"/>
              </a:rPr>
              <a:t>Informational support</a:t>
            </a:r>
            <a:endParaRPr lang="en-ZA" sz="1800" dirty="0">
              <a:effectLst/>
              <a:latin typeface="+mn-lt"/>
              <a:ea typeface="Calibri" panose="020F0502020204030204" pitchFamily="34" charset="0"/>
              <a:cs typeface="Times New Roman" panose="02020603050405020304" pitchFamily="18" charset="0"/>
            </a:endParaRPr>
          </a:p>
          <a:p>
            <a:pPr marL="514350" indent="-285750">
              <a:buFont typeface="Wingdings" panose="05000000000000000000" pitchFamily="2" charset="2"/>
              <a:buChar char="§"/>
            </a:pPr>
            <a:r>
              <a:rPr lang="en-ZA" sz="1800" dirty="0">
                <a:solidFill>
                  <a:srgbClr val="222222"/>
                </a:solidFill>
                <a:effectLst/>
                <a:latin typeface="+mn-lt"/>
                <a:ea typeface="Calibri" panose="020F0502020204030204" pitchFamily="34" charset="0"/>
                <a:cs typeface="Times New Roman" panose="02020603050405020304" pitchFamily="18" charset="0"/>
              </a:rPr>
              <a:t>Appraisal support </a:t>
            </a:r>
          </a:p>
          <a:p>
            <a:pPr marL="571500" indent="-342900">
              <a:buFont typeface="Arial" panose="020B0604020202020204" pitchFamily="34" charset="0"/>
              <a:buChar char="•"/>
            </a:pPr>
            <a:endParaRPr lang="en-ZA" dirty="0">
              <a:latin typeface="+mn-lt"/>
            </a:endParaRPr>
          </a:p>
          <a:p>
            <a:r>
              <a:rPr lang="en-ZA" dirty="0">
                <a:latin typeface="+mn-lt"/>
              </a:rPr>
              <a:t>2. Knowledge management theory</a:t>
            </a:r>
          </a:p>
          <a:p>
            <a:pPr marL="514350" indent="-285750">
              <a:buFont typeface="Wingdings" panose="05000000000000000000" pitchFamily="2" charset="2"/>
              <a:buChar char="§"/>
            </a:pPr>
            <a:r>
              <a:rPr lang="en-GB" sz="1800" dirty="0">
                <a:solidFill>
                  <a:schemeClr val="tx1"/>
                </a:solidFill>
                <a:effectLst/>
                <a:latin typeface="+mn-lt"/>
                <a:ea typeface="Calibri" panose="020F0502020204030204" pitchFamily="34" charset="0"/>
                <a:cs typeface="Times New Roman" panose="02020603050405020304" pitchFamily="18" charset="0"/>
              </a:rPr>
              <a:t>Knowledge creation</a:t>
            </a:r>
          </a:p>
          <a:p>
            <a:pPr marL="514350" indent="-285750">
              <a:buFont typeface="Wingdings" panose="05000000000000000000" pitchFamily="2" charset="2"/>
              <a:buChar char="§"/>
            </a:pPr>
            <a:r>
              <a:rPr lang="en-GB" sz="1800" dirty="0">
                <a:solidFill>
                  <a:schemeClr val="tx1"/>
                </a:solidFill>
                <a:effectLst/>
                <a:latin typeface="+mn-lt"/>
                <a:ea typeface="Calibri" panose="020F0502020204030204" pitchFamily="34" charset="0"/>
                <a:cs typeface="Times New Roman" panose="02020603050405020304" pitchFamily="18" charset="0"/>
              </a:rPr>
              <a:t>Knowledge transfer</a:t>
            </a:r>
            <a:endParaRPr lang="en-ZA" sz="1800" dirty="0">
              <a:solidFill>
                <a:schemeClr val="tx1"/>
              </a:solidFill>
              <a:effectLst/>
              <a:latin typeface="+mn-lt"/>
              <a:ea typeface="Calibri" panose="020F0502020204030204" pitchFamily="34" charset="0"/>
              <a:cs typeface="Times New Roman" panose="02020603050405020304" pitchFamily="18" charset="0"/>
            </a:endParaRPr>
          </a:p>
          <a:p>
            <a:pPr marL="514350" indent="-285750">
              <a:buFont typeface="Wingdings" panose="05000000000000000000" pitchFamily="2" charset="2"/>
              <a:buChar char="§"/>
            </a:pPr>
            <a:r>
              <a:rPr lang="en-GB" sz="1800" dirty="0">
                <a:solidFill>
                  <a:schemeClr val="tx1"/>
                </a:solidFill>
                <a:effectLst/>
                <a:latin typeface="+mn-lt"/>
                <a:ea typeface="Calibri" panose="020F0502020204030204" pitchFamily="34" charset="0"/>
                <a:cs typeface="Times New Roman" panose="02020603050405020304" pitchFamily="18" charset="0"/>
              </a:rPr>
              <a:t>Knowledge utilisation</a:t>
            </a:r>
            <a:endParaRPr lang="en-ZA" sz="1800" dirty="0">
              <a:solidFill>
                <a:schemeClr val="tx1"/>
              </a:solidFill>
              <a:effectLst/>
              <a:latin typeface="+mn-lt"/>
              <a:ea typeface="Calibri" panose="020F0502020204030204" pitchFamily="34" charset="0"/>
              <a:cs typeface="Times New Roman" panose="02020603050405020304" pitchFamily="18" charset="0"/>
            </a:endParaRPr>
          </a:p>
          <a:p>
            <a:pPr marL="514350" indent="-285750">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dirty="0"/>
              <a:t>	</a:t>
            </a:r>
          </a:p>
        </p:txBody>
      </p:sp>
      <p:sp>
        <p:nvSpPr>
          <p:cNvPr id="3" name="Text Placeholder 2">
            <a:extLst>
              <a:ext uri="{FF2B5EF4-FFF2-40B4-BE49-F238E27FC236}">
                <a16:creationId xmlns:a16="http://schemas.microsoft.com/office/drawing/2014/main" id="{71EAD22A-E32D-918C-3BEE-BA96BFC3478F}"/>
              </a:ext>
            </a:extLst>
          </p:cNvPr>
          <p:cNvSpPr>
            <a:spLocks noGrp="1"/>
          </p:cNvSpPr>
          <p:nvPr>
            <p:ph type="body" idx="2"/>
          </p:nvPr>
        </p:nvSpPr>
        <p:spPr>
          <a:xfrm>
            <a:off x="6172202" y="1825625"/>
            <a:ext cx="5181600" cy="2995028"/>
          </a:xfrm>
        </p:spPr>
        <p:txBody>
          <a:bodyPr/>
          <a:lstStyle/>
          <a:p>
            <a:r>
              <a:rPr lang="en-ZA" dirty="0"/>
              <a:t>3. Systems theory</a:t>
            </a:r>
          </a:p>
          <a:p>
            <a:r>
              <a:rPr lang="en-ZA" dirty="0"/>
              <a:t>  </a:t>
            </a:r>
            <a:r>
              <a:rPr lang="en-GB" sz="1800" dirty="0">
                <a:solidFill>
                  <a:schemeClr val="tx1"/>
                </a:solidFill>
                <a:latin typeface="Arial" panose="020B0604020202020204" pitchFamily="34" charset="0"/>
                <a:ea typeface="Calibri" panose="020F0502020204030204" pitchFamily="34" charset="0"/>
              </a:rPr>
              <a:t>T</a:t>
            </a:r>
            <a:r>
              <a:rPr lang="en-GB" sz="1800" dirty="0">
                <a:solidFill>
                  <a:schemeClr val="tx1"/>
                </a:solidFill>
                <a:effectLst/>
                <a:latin typeface="Arial" panose="020B0604020202020204" pitchFamily="34" charset="0"/>
                <a:ea typeface="Calibri" panose="020F0502020204030204" pitchFamily="34" charset="0"/>
              </a:rPr>
              <a:t>he theory recognises that the individual does not exist in isolation but forms part of a field made up of a number of different parts like a family, community, NGOs, schools, businesses, governments departments, religious system, and so on. </a:t>
            </a:r>
            <a:endParaRPr lang="en-ZA" dirty="0">
              <a:solidFill>
                <a:schemeClr val="tx1"/>
              </a:solidFill>
            </a:endParaRPr>
          </a:p>
        </p:txBody>
      </p:sp>
      <p:sp>
        <p:nvSpPr>
          <p:cNvPr id="4" name="Title 3">
            <a:extLst>
              <a:ext uri="{FF2B5EF4-FFF2-40B4-BE49-F238E27FC236}">
                <a16:creationId xmlns:a16="http://schemas.microsoft.com/office/drawing/2014/main" id="{08428E90-3A28-B003-A691-5EF5E04F8E43}"/>
              </a:ext>
            </a:extLst>
          </p:cNvPr>
          <p:cNvSpPr>
            <a:spLocks noGrp="1"/>
          </p:cNvSpPr>
          <p:nvPr>
            <p:ph type="title"/>
          </p:nvPr>
        </p:nvSpPr>
        <p:spPr/>
        <p:txBody>
          <a:bodyPr/>
          <a:lstStyle/>
          <a:p>
            <a:r>
              <a:rPr kumimoji="0" lang="en-ZA" sz="3600" b="1" i="0" u="none" strike="noStrike" kern="0" cap="none" spc="0" normalizeH="0" baseline="0" noProof="0" dirty="0">
                <a:ln>
                  <a:noFill/>
                </a:ln>
                <a:solidFill>
                  <a:srgbClr val="005BAA"/>
                </a:solidFill>
                <a:effectLst/>
                <a:uLnTx/>
                <a:uFillTx/>
                <a:latin typeface="Arial"/>
                <a:cs typeface="Arial"/>
                <a:sym typeface="Arial"/>
              </a:rPr>
              <a:t>Theoretical Framework</a:t>
            </a:r>
            <a:endParaRPr lang="en-ZA" dirty="0"/>
          </a:p>
        </p:txBody>
      </p:sp>
    </p:spTree>
    <p:extLst>
      <p:ext uri="{BB962C8B-B14F-4D97-AF65-F5344CB8AC3E}">
        <p14:creationId xmlns:p14="http://schemas.microsoft.com/office/powerpoint/2010/main" val="38765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BC4F-2267-4089-F944-6F2E8C9FAC32}"/>
              </a:ext>
            </a:extLst>
          </p:cNvPr>
          <p:cNvSpPr>
            <a:spLocks noGrp="1"/>
          </p:cNvSpPr>
          <p:nvPr>
            <p:ph type="title"/>
          </p:nvPr>
        </p:nvSpPr>
        <p:spPr>
          <a:xfrm>
            <a:off x="838200" y="394622"/>
            <a:ext cx="10515600" cy="524694"/>
          </a:xfrm>
        </p:spPr>
        <p:txBody>
          <a:bodyPr>
            <a:normAutofit fontScale="90000"/>
          </a:bodyPr>
          <a:lstStyle/>
          <a:p>
            <a:r>
              <a:rPr kumimoji="0" lang="en-ZA" sz="3600" b="0" i="0" u="none" strike="noStrike" kern="1200" cap="all" spc="100" normalizeH="0" baseline="0" noProof="0" dirty="0">
                <a:ln>
                  <a:noFill/>
                </a:ln>
                <a:solidFill>
                  <a:schemeClr val="bg2">
                    <a:lumMod val="75000"/>
                  </a:schemeClr>
                </a:solidFill>
                <a:effectLst/>
                <a:uLnTx/>
                <a:uFillTx/>
                <a:latin typeface="Arial" panose="020B0604020202020204" pitchFamily="34" charset="0"/>
                <a:ea typeface="+mj-ea"/>
                <a:cs typeface="Arial" panose="020B0604020202020204" pitchFamily="34" charset="0"/>
              </a:rPr>
              <a:t>materials and Methods</a:t>
            </a:r>
            <a:endParaRPr lang="en-ZA" dirty="0">
              <a:solidFill>
                <a:schemeClr val="bg2">
                  <a:lumMod val="75000"/>
                </a:schemeClr>
              </a:solidFill>
            </a:endParaRPr>
          </a:p>
        </p:txBody>
      </p:sp>
      <p:sp>
        <p:nvSpPr>
          <p:cNvPr id="3" name="Text Placeholder 2">
            <a:extLst>
              <a:ext uri="{FF2B5EF4-FFF2-40B4-BE49-F238E27FC236}">
                <a16:creationId xmlns:a16="http://schemas.microsoft.com/office/drawing/2014/main" id="{B0111090-43CF-8F39-F9A8-EFFF40055970}"/>
              </a:ext>
            </a:extLst>
          </p:cNvPr>
          <p:cNvSpPr>
            <a:spLocks noGrp="1"/>
          </p:cNvSpPr>
          <p:nvPr>
            <p:ph type="body" idx="1"/>
          </p:nvPr>
        </p:nvSpPr>
        <p:spPr>
          <a:xfrm>
            <a:off x="838200" y="943897"/>
            <a:ext cx="10515600" cy="4994787"/>
          </a:xfrm>
        </p:spPr>
        <p:txBody>
          <a:bodyPr>
            <a:normAutofit fontScale="62500" lnSpcReduction="20000"/>
          </a:bodyPr>
          <a:lstStyle/>
          <a:p>
            <a:pPr marL="91440" marR="0" lvl="0" indent="-91440" algn="l" defTabSz="914400" rtl="0" eaLnBrk="1" fontAlgn="auto" latinLnBrk="0" hangingPunct="1">
              <a:lnSpc>
                <a:spcPct val="170000"/>
              </a:lnSpc>
              <a:spcBef>
                <a:spcPts val="1200"/>
              </a:spcBef>
              <a:spcAft>
                <a:spcPts val="200"/>
              </a:spcAft>
              <a:buClr>
                <a:srgbClr val="1CADE4"/>
              </a:buClr>
              <a:buSzPct val="100000"/>
              <a:buFont typeface="Wingdings" panose="05000000000000000000" pitchFamily="2" charset="2"/>
              <a:buChar char="§"/>
              <a:tabLst/>
              <a:defRPr/>
            </a:pP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The </a:t>
            </a:r>
            <a:r>
              <a:rPr kumimoji="0" lang="en-GB" sz="23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research approach</a:t>
            </a: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 employed was mixed methods which implied the use of both quantitative and qualitative methods (Creswell &amp; Creswell, 2018:17).</a:t>
            </a:r>
            <a:r>
              <a:rPr kumimoji="0" lang="en-GB" sz="23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 </a:t>
            </a: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Wingdings" panose="05000000000000000000" pitchFamily="2" charset="2"/>
              <a:buChar char="§"/>
              <a:tabLst/>
              <a:defRPr/>
            </a:pP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Explanatory sequential</a:t>
            </a:r>
            <a:r>
              <a:rPr kumimoji="0" lang="en-GB" sz="23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 design </a:t>
            </a: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was applied which denotes that the quantitative data was collected first and followed by qualitative data and consequently merged, compared, and interpreted (Creswell, 2014: 225; Li, </a:t>
            </a:r>
            <a:r>
              <a:rPr kumimoji="0" lang="en-GB" sz="2300" b="0" i="0" u="none" strike="noStrike" kern="1200" cap="none" spc="0" normalizeH="0" baseline="0" noProof="0" dirty="0" err="1">
                <a:ln>
                  <a:noFill/>
                </a:ln>
                <a:solidFill>
                  <a:srgbClr val="000000"/>
                </a:solidFill>
                <a:effectLst/>
                <a:uLnTx/>
                <a:uFillTx/>
                <a:latin typeface="+mn-lt"/>
                <a:ea typeface="Times New Roman" panose="02020603050405020304" pitchFamily="18" charset="0"/>
                <a:cs typeface="Arial" panose="020B0604020202020204" pitchFamily="34" charset="0"/>
              </a:rPr>
              <a:t>Worch</a:t>
            </a: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 Zhou &amp; </a:t>
            </a:r>
            <a:r>
              <a:rPr kumimoji="0" lang="en-GB" sz="2300" b="0" i="0" u="none" strike="noStrike" kern="1200" cap="none" spc="0" normalizeH="0" baseline="0" noProof="0" dirty="0" err="1">
                <a:ln>
                  <a:noFill/>
                </a:ln>
                <a:solidFill>
                  <a:srgbClr val="000000"/>
                </a:solidFill>
                <a:effectLst/>
                <a:uLnTx/>
                <a:uFillTx/>
                <a:latin typeface="+mn-lt"/>
                <a:ea typeface="Times New Roman" panose="02020603050405020304" pitchFamily="18" charset="0"/>
                <a:cs typeface="Arial" panose="020B0604020202020204" pitchFamily="34" charset="0"/>
              </a:rPr>
              <a:t>Aguiton</a:t>
            </a: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 2015: 2). </a:t>
            </a:r>
            <a:endParaRPr kumimoji="0" lang="en-GB" sz="23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endParaRP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Wingdings" panose="05000000000000000000" pitchFamily="2" charset="2"/>
              <a:buChar char="§"/>
              <a:tabLst/>
              <a:defRPr/>
            </a:pPr>
            <a:r>
              <a:rPr kumimoji="0" lang="en-ZA" sz="23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Study setting</a:t>
            </a:r>
            <a:r>
              <a:rPr kumimoji="0" lang="en-ZA"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 was constituted by the Department of Social Development (DSD) service points and the DICs in the City of Johannesburg. </a:t>
            </a: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Wingdings" panose="05000000000000000000" pitchFamily="2" charset="2"/>
              <a:buChar char="§"/>
              <a:tabLst/>
              <a:defRPr/>
            </a:pP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The social workers and community volunteers responded to the questionnaires </a:t>
            </a:r>
            <a:r>
              <a:rPr kumimoji="0" lang="en-GB" sz="23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(42 and 100 respectively</a:t>
            </a: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 and semi-structured interview </a:t>
            </a:r>
            <a:r>
              <a:rPr kumimoji="0" lang="en-GB" sz="23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(14 and 20 respectively</a:t>
            </a: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 </a:t>
            </a:r>
          </a:p>
          <a:p>
            <a:pPr marL="91440" marR="0" lvl="0" indent="-91440" algn="l" defTabSz="914400" rtl="0" eaLnBrk="1" fontAlgn="auto" latinLnBrk="0" hangingPunct="1">
              <a:lnSpc>
                <a:spcPct val="170000"/>
              </a:lnSpc>
              <a:spcBef>
                <a:spcPts val="1200"/>
              </a:spcBef>
              <a:spcAft>
                <a:spcPts val="200"/>
              </a:spcAft>
              <a:buClr>
                <a:srgbClr val="1CADE4"/>
              </a:buClr>
              <a:buSzPct val="100000"/>
              <a:buFont typeface="Wingdings" panose="05000000000000000000" pitchFamily="2" charset="2"/>
              <a:buChar char="§"/>
              <a:tabLst/>
              <a:defRPr/>
            </a:pPr>
            <a:r>
              <a:rPr kumimoji="0" lang="en-US" sz="23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Data analysis: </a:t>
            </a:r>
            <a:r>
              <a:rPr kumimoji="0" lang="en-US"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In quantitative phase the statistical analysis was done through SPSS software following the steps of data analysis according to </a:t>
            </a:r>
            <a:r>
              <a:rPr kumimoji="0" lang="en-GB" sz="23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Creswell and Creswell (2018:156). Thematic analysis was used to analyse qualitative data. </a:t>
            </a:r>
            <a:endParaRPr kumimoji="0" lang="en-ZA" sz="23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429243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EEC5-7ADB-CE1C-7645-4A843BAFC29A}"/>
              </a:ext>
            </a:extLst>
          </p:cNvPr>
          <p:cNvSpPr>
            <a:spLocks noGrp="1"/>
          </p:cNvSpPr>
          <p:nvPr>
            <p:ph type="title"/>
          </p:nvPr>
        </p:nvSpPr>
        <p:spPr>
          <a:xfrm>
            <a:off x="356420" y="212263"/>
            <a:ext cx="10515600" cy="598435"/>
          </a:xfrm>
        </p:spPr>
        <p:txBody>
          <a:bodyPr>
            <a:normAutofit fontScale="90000"/>
          </a:bodyPr>
          <a:lstStyle/>
          <a:p>
            <a:r>
              <a:rPr lang="en-ZA" dirty="0"/>
              <a:t>Quantitative results</a:t>
            </a:r>
            <a:r>
              <a:rPr lang="en-ZA" sz="3600" dirty="0">
                <a:latin typeface="Arial" panose="020B0604020202020204" pitchFamily="34" charset="0"/>
                <a:cs typeface="Arial" panose="020B0604020202020204" pitchFamily="34" charset="0"/>
              </a:rPr>
              <a:t>: Social </a:t>
            </a:r>
            <a:r>
              <a:rPr lang="en-ZA" dirty="0">
                <a:latin typeface="Arial" panose="020B0604020202020204" pitchFamily="34" charset="0"/>
                <a:cs typeface="Arial" panose="020B0604020202020204" pitchFamily="34" charset="0"/>
              </a:rPr>
              <a:t>W</a:t>
            </a:r>
            <a:r>
              <a:rPr lang="en-ZA" sz="3600" dirty="0">
                <a:latin typeface="Arial" panose="020B0604020202020204" pitchFamily="34" charset="0"/>
                <a:cs typeface="Arial" panose="020B0604020202020204" pitchFamily="34" charset="0"/>
              </a:rPr>
              <a:t>orkers (continues)</a:t>
            </a:r>
            <a:endParaRPr lang="en-ZA" dirty="0"/>
          </a:p>
        </p:txBody>
      </p:sp>
      <p:sp>
        <p:nvSpPr>
          <p:cNvPr id="3" name="Text Placeholder 2">
            <a:extLst>
              <a:ext uri="{FF2B5EF4-FFF2-40B4-BE49-F238E27FC236}">
                <a16:creationId xmlns:a16="http://schemas.microsoft.com/office/drawing/2014/main" id="{1CB5E7BA-FED4-D588-024C-AE3E184C9225}"/>
              </a:ext>
            </a:extLst>
          </p:cNvPr>
          <p:cNvSpPr>
            <a:spLocks noGrp="1"/>
          </p:cNvSpPr>
          <p:nvPr>
            <p:ph type="body" idx="1"/>
          </p:nvPr>
        </p:nvSpPr>
        <p:spPr/>
        <p:txBody>
          <a:bodyPr/>
          <a:lstStyle/>
          <a:p>
            <a:endParaRPr lang="en-ZA" dirty="0"/>
          </a:p>
        </p:txBody>
      </p:sp>
      <p:graphicFrame>
        <p:nvGraphicFramePr>
          <p:cNvPr id="4" name="Table 3">
            <a:extLst>
              <a:ext uri="{FF2B5EF4-FFF2-40B4-BE49-F238E27FC236}">
                <a16:creationId xmlns:a16="http://schemas.microsoft.com/office/drawing/2014/main" id="{54F0F87C-4909-0540-0A6E-BFFC402B33CD}"/>
              </a:ext>
            </a:extLst>
          </p:cNvPr>
          <p:cNvGraphicFramePr>
            <a:graphicFrameLocks noGrp="1"/>
          </p:cNvGraphicFramePr>
          <p:nvPr>
            <p:extLst>
              <p:ext uri="{D42A27DB-BD31-4B8C-83A1-F6EECF244321}">
                <p14:modId xmlns:p14="http://schemas.microsoft.com/office/powerpoint/2010/main" val="1645136209"/>
              </p:ext>
            </p:extLst>
          </p:nvPr>
        </p:nvGraphicFramePr>
        <p:xfrm>
          <a:off x="0" y="1144588"/>
          <a:ext cx="12192000" cy="5713415"/>
        </p:xfrm>
        <a:graphic>
          <a:graphicData uri="http://schemas.openxmlformats.org/drawingml/2006/table">
            <a:tbl>
              <a:tblPr firstRow="1" firstCol="1" bandRow="1">
                <a:tableStyleId>{5C22544A-7EE6-4342-B048-85BDC9FD1C3A}</a:tableStyleId>
              </a:tblPr>
              <a:tblGrid>
                <a:gridCol w="7107492">
                  <a:extLst>
                    <a:ext uri="{9D8B030D-6E8A-4147-A177-3AD203B41FA5}">
                      <a16:colId xmlns:a16="http://schemas.microsoft.com/office/drawing/2014/main" val="641213148"/>
                    </a:ext>
                  </a:extLst>
                </a:gridCol>
                <a:gridCol w="2782956">
                  <a:extLst>
                    <a:ext uri="{9D8B030D-6E8A-4147-A177-3AD203B41FA5}">
                      <a16:colId xmlns:a16="http://schemas.microsoft.com/office/drawing/2014/main" val="3138097275"/>
                    </a:ext>
                  </a:extLst>
                </a:gridCol>
                <a:gridCol w="2301552">
                  <a:extLst>
                    <a:ext uri="{9D8B030D-6E8A-4147-A177-3AD203B41FA5}">
                      <a16:colId xmlns:a16="http://schemas.microsoft.com/office/drawing/2014/main" val="2623854013"/>
                    </a:ext>
                  </a:extLst>
                </a:gridCol>
              </a:tblGrid>
              <a:tr h="768025">
                <a:tc>
                  <a:txBody>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lang="en-ZA" sz="1400" b="1" dirty="0">
                          <a:effectLst/>
                        </a:rPr>
                        <a:t>Any services provided to children in foster care living with HIV</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ZA" sz="1400" b="1" dirty="0">
                          <a:effectLst/>
                        </a:rPr>
                        <a:t>Services Provided by social workers to children in foster care living with HIV</a:t>
                      </a:r>
                    </a:p>
                  </a:txBody>
                  <a:tcPr marL="68580" marR="68580" marT="0" marB="0"/>
                </a:tc>
                <a:tc>
                  <a:txBody>
                    <a:bodyPr/>
                    <a:lstStyle/>
                    <a:p>
                      <a:pPr algn="just">
                        <a:lnSpc>
                          <a:spcPct val="150000"/>
                        </a:lnSpc>
                        <a:spcAft>
                          <a:spcPts val="1000"/>
                        </a:spcAft>
                      </a:pPr>
                      <a:r>
                        <a:rPr lang="en-ZA" sz="1400" b="1" dirty="0">
                          <a:effectLst/>
                        </a:rPr>
                        <a:t>No     23.8 (N=10)</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1000"/>
                        </a:spcAft>
                      </a:pPr>
                      <a:r>
                        <a:rPr lang="en-ZA" sz="1400" b="1" dirty="0">
                          <a:effectLst/>
                        </a:rPr>
                        <a:t>Frequency</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n-ZA" sz="1400" b="1" dirty="0">
                          <a:effectLst/>
                        </a:rPr>
                        <a:t>Yes       76.2 (N=32)</a:t>
                      </a:r>
                    </a:p>
                    <a:p>
                      <a:pPr algn="l">
                        <a:lnSpc>
                          <a:spcPct val="150000"/>
                        </a:lnSpc>
                        <a:spcAft>
                          <a:spcPts val="1000"/>
                        </a:spcAft>
                      </a:pPr>
                      <a:r>
                        <a:rPr lang="en-ZA" sz="1400" b="1" dirty="0">
                          <a:effectLst/>
                        </a:rPr>
                        <a:t>Percentage </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20644704"/>
                  </a:ext>
                </a:extLst>
              </a:tr>
              <a:tr h="539836">
                <a:tc>
                  <a:txBody>
                    <a:bodyPr/>
                    <a:lstStyle/>
                    <a:p>
                      <a:pPr algn="just">
                        <a:lnSpc>
                          <a:spcPct val="150000"/>
                        </a:lnSpc>
                        <a:spcAft>
                          <a:spcPts val="1000"/>
                        </a:spcAft>
                      </a:pPr>
                      <a:r>
                        <a:rPr lang="en-ZA" sz="1400" b="1">
                          <a:effectLst/>
                        </a:rPr>
                        <a:t>To educate children about HIV</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a:effectLst/>
                        </a:rPr>
                        <a:t>21</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50%</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6542157"/>
                  </a:ext>
                </a:extLst>
              </a:tr>
              <a:tr h="626702">
                <a:tc>
                  <a:txBody>
                    <a:bodyPr/>
                    <a:lstStyle/>
                    <a:p>
                      <a:pPr algn="just">
                        <a:lnSpc>
                          <a:spcPct val="150000"/>
                        </a:lnSpc>
                        <a:spcAft>
                          <a:spcPts val="1000"/>
                        </a:spcAft>
                      </a:pPr>
                      <a:r>
                        <a:rPr lang="en-ZA" sz="1400" b="1" dirty="0">
                          <a:effectLst/>
                        </a:rPr>
                        <a:t>Link them with Department of Health</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a:effectLst/>
                        </a:rPr>
                        <a:t>19</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45%</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5500669"/>
                  </a:ext>
                </a:extLst>
              </a:tr>
              <a:tr h="539836">
                <a:tc>
                  <a:txBody>
                    <a:bodyPr/>
                    <a:lstStyle/>
                    <a:p>
                      <a:pPr algn="just">
                        <a:lnSpc>
                          <a:spcPct val="150000"/>
                        </a:lnSpc>
                        <a:spcAft>
                          <a:spcPts val="1000"/>
                        </a:spcAft>
                      </a:pPr>
                      <a:r>
                        <a:rPr lang="en-ZA" sz="1400" b="1" dirty="0">
                          <a:effectLst/>
                        </a:rPr>
                        <a:t>To lobby support for in their families’ structures </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15</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35.7%</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97800165"/>
                  </a:ext>
                </a:extLst>
              </a:tr>
              <a:tr h="539836">
                <a:tc>
                  <a:txBody>
                    <a:bodyPr/>
                    <a:lstStyle/>
                    <a:p>
                      <a:pPr algn="just">
                        <a:lnSpc>
                          <a:spcPct val="150000"/>
                        </a:lnSpc>
                        <a:spcAft>
                          <a:spcPts val="1000"/>
                        </a:spcAft>
                      </a:pPr>
                      <a:r>
                        <a:rPr lang="en-ZA" sz="1400" b="1" dirty="0">
                          <a:effectLst/>
                        </a:rPr>
                        <a:t>Motivate HIV disclosure to significant others</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9</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21.4%</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46397684"/>
                  </a:ext>
                </a:extLst>
              </a:tr>
              <a:tr h="539836">
                <a:tc>
                  <a:txBody>
                    <a:bodyPr/>
                    <a:lstStyle/>
                    <a:p>
                      <a:pPr algn="just">
                        <a:lnSpc>
                          <a:spcPct val="150000"/>
                        </a:lnSpc>
                        <a:spcAft>
                          <a:spcPts val="1000"/>
                        </a:spcAft>
                      </a:pPr>
                      <a:r>
                        <a:rPr lang="en-ZA" sz="1400" b="1">
                          <a:effectLst/>
                        </a:rPr>
                        <a:t>Link them with DICs/CBOs</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a:effectLst/>
                        </a:rPr>
                        <a:t>6</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14.3%</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9998980"/>
                  </a:ext>
                </a:extLst>
              </a:tr>
              <a:tr h="539836">
                <a:tc>
                  <a:txBody>
                    <a:bodyPr/>
                    <a:lstStyle/>
                    <a:p>
                      <a:pPr algn="just">
                        <a:lnSpc>
                          <a:spcPct val="150000"/>
                        </a:lnSpc>
                        <a:spcAft>
                          <a:spcPts val="1000"/>
                        </a:spcAft>
                      </a:pPr>
                      <a:r>
                        <a:rPr lang="en-ZA" sz="1400" b="1">
                          <a:effectLst/>
                        </a:rPr>
                        <a:t>Provide adherence programmes</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a:effectLst/>
                        </a:rPr>
                        <a:t>1</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2.4%</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5859189"/>
                  </a:ext>
                </a:extLst>
              </a:tr>
              <a:tr h="539836">
                <a:tc>
                  <a:txBody>
                    <a:bodyPr/>
                    <a:lstStyle/>
                    <a:p>
                      <a:pPr algn="just">
                        <a:lnSpc>
                          <a:spcPct val="150000"/>
                        </a:lnSpc>
                        <a:spcAft>
                          <a:spcPts val="1000"/>
                        </a:spcAft>
                      </a:pPr>
                      <a:r>
                        <a:rPr lang="en-ZA" sz="1400" b="1" dirty="0">
                          <a:effectLst/>
                        </a:rPr>
                        <a:t>Design specific programmes for them</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a:effectLst/>
                        </a:rPr>
                        <a:t>1</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2.4%</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6261707"/>
                  </a:ext>
                </a:extLst>
              </a:tr>
              <a:tr h="539836">
                <a:tc>
                  <a:txBody>
                    <a:bodyPr/>
                    <a:lstStyle/>
                    <a:p>
                      <a:pPr algn="just">
                        <a:lnSpc>
                          <a:spcPct val="150000"/>
                        </a:lnSpc>
                        <a:spcAft>
                          <a:spcPts val="1000"/>
                        </a:spcAft>
                      </a:pPr>
                      <a:r>
                        <a:rPr lang="en-ZA" sz="1400" b="1">
                          <a:effectLst/>
                        </a:rPr>
                        <a:t>Daily visit to promote/monitor adherence </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a:effectLst/>
                        </a:rPr>
                        <a:t>1</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2.4%</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5436637"/>
                  </a:ext>
                </a:extLst>
              </a:tr>
              <a:tr h="539836">
                <a:tc>
                  <a:txBody>
                    <a:bodyPr/>
                    <a:lstStyle/>
                    <a:p>
                      <a:pPr algn="just">
                        <a:lnSpc>
                          <a:spcPct val="150000"/>
                        </a:lnSpc>
                        <a:spcAft>
                          <a:spcPts val="1000"/>
                        </a:spcAft>
                      </a:pPr>
                      <a:r>
                        <a:rPr lang="en-ZA" sz="1400" b="1" dirty="0">
                          <a:effectLst/>
                        </a:rPr>
                        <a:t>Other (specify) </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a:effectLst/>
                        </a:rPr>
                        <a:t>1</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1000"/>
                        </a:spcAft>
                      </a:pPr>
                      <a:r>
                        <a:rPr lang="en-ZA" sz="1400" b="1" dirty="0">
                          <a:effectLst/>
                        </a:rPr>
                        <a:t>2.4%</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69714535"/>
                  </a:ext>
                </a:extLst>
              </a:tr>
            </a:tbl>
          </a:graphicData>
        </a:graphic>
      </p:graphicFrame>
      <p:pic>
        <p:nvPicPr>
          <p:cNvPr id="7" name="Google Shape;27;p1">
            <a:extLst>
              <a:ext uri="{FF2B5EF4-FFF2-40B4-BE49-F238E27FC236}">
                <a16:creationId xmlns:a16="http://schemas.microsoft.com/office/drawing/2014/main" id="{C60648E9-AB6E-5AF3-14B5-D4B4EF2924FA}"/>
              </a:ext>
            </a:extLst>
          </p:cNvPr>
          <p:cNvPicPr preferRelativeResize="0"/>
          <p:nvPr/>
        </p:nvPicPr>
        <p:blipFill rotWithShape="1">
          <a:blip r:embed="rId3">
            <a:alphaModFix/>
          </a:blip>
          <a:srcRect/>
          <a:stretch/>
        </p:blipFill>
        <p:spPr>
          <a:xfrm>
            <a:off x="9753599" y="145745"/>
            <a:ext cx="2438401" cy="874202"/>
          </a:xfrm>
          <a:prstGeom prst="rect">
            <a:avLst/>
          </a:prstGeom>
          <a:noFill/>
          <a:ln>
            <a:noFill/>
          </a:ln>
        </p:spPr>
      </p:pic>
    </p:spTree>
    <p:extLst>
      <p:ext uri="{BB962C8B-B14F-4D97-AF65-F5344CB8AC3E}">
        <p14:creationId xmlns:p14="http://schemas.microsoft.com/office/powerpoint/2010/main" val="283198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B45A-B3B5-AA9E-AFFF-68438FBBBC6A}"/>
              </a:ext>
            </a:extLst>
          </p:cNvPr>
          <p:cNvSpPr>
            <a:spLocks noGrp="1"/>
          </p:cNvSpPr>
          <p:nvPr>
            <p:ph type="title"/>
          </p:nvPr>
        </p:nvSpPr>
        <p:spPr>
          <a:xfrm>
            <a:off x="24581" y="121749"/>
            <a:ext cx="10515600" cy="779463"/>
          </a:xfrm>
        </p:spPr>
        <p:txBody>
          <a:bodyPr/>
          <a:lstStyle/>
          <a:p>
            <a:r>
              <a:rPr lang="en-ZA" sz="3200" dirty="0"/>
              <a:t>Quantitative results</a:t>
            </a:r>
            <a:r>
              <a:rPr kumimoji="0" lang="en-ZA" sz="3200" b="1" i="0" u="none" strike="noStrike" kern="0" cap="none" spc="0" normalizeH="0" baseline="0" noProof="0" dirty="0">
                <a:ln>
                  <a:noFill/>
                </a:ln>
                <a:solidFill>
                  <a:srgbClr val="005BAA"/>
                </a:solidFill>
                <a:effectLst/>
                <a:uLnTx/>
                <a:uFillTx/>
                <a:latin typeface="Arial"/>
                <a:cs typeface="Arial"/>
                <a:sym typeface="Arial"/>
              </a:rPr>
              <a:t>: Social Workers (continues)</a:t>
            </a:r>
            <a:endParaRPr lang="en-ZA" dirty="0"/>
          </a:p>
        </p:txBody>
      </p:sp>
      <p:sp>
        <p:nvSpPr>
          <p:cNvPr id="3" name="Text Placeholder 2">
            <a:extLst>
              <a:ext uri="{FF2B5EF4-FFF2-40B4-BE49-F238E27FC236}">
                <a16:creationId xmlns:a16="http://schemas.microsoft.com/office/drawing/2014/main" id="{7FB1131A-BEF3-0E4D-7888-1CF55A0FD359}"/>
              </a:ext>
            </a:extLst>
          </p:cNvPr>
          <p:cNvSpPr>
            <a:spLocks noGrp="1"/>
          </p:cNvSpPr>
          <p:nvPr>
            <p:ph type="body" idx="1"/>
          </p:nvPr>
        </p:nvSpPr>
        <p:spPr/>
        <p:txBody>
          <a:bodyPr/>
          <a:lstStyle/>
          <a:p>
            <a:endParaRPr lang="en-ZA" dirty="0"/>
          </a:p>
        </p:txBody>
      </p:sp>
      <p:graphicFrame>
        <p:nvGraphicFramePr>
          <p:cNvPr id="6" name="Table 5">
            <a:extLst>
              <a:ext uri="{FF2B5EF4-FFF2-40B4-BE49-F238E27FC236}">
                <a16:creationId xmlns:a16="http://schemas.microsoft.com/office/drawing/2014/main" id="{D175FB2F-9B88-59BE-CF40-A9485BE10633}"/>
              </a:ext>
            </a:extLst>
          </p:cNvPr>
          <p:cNvGraphicFramePr>
            <a:graphicFrameLocks noGrp="1"/>
          </p:cNvGraphicFramePr>
          <p:nvPr>
            <p:extLst>
              <p:ext uri="{D42A27DB-BD31-4B8C-83A1-F6EECF244321}">
                <p14:modId xmlns:p14="http://schemas.microsoft.com/office/powerpoint/2010/main" val="4090441221"/>
              </p:ext>
            </p:extLst>
          </p:nvPr>
        </p:nvGraphicFramePr>
        <p:xfrm>
          <a:off x="24581" y="747374"/>
          <a:ext cx="12142837" cy="6110626"/>
        </p:xfrm>
        <a:graphic>
          <a:graphicData uri="http://schemas.openxmlformats.org/drawingml/2006/table">
            <a:tbl>
              <a:tblPr firstRow="1" firstCol="1" bandRow="1">
                <a:tableStyleId>{5C22544A-7EE6-4342-B048-85BDC9FD1C3A}</a:tableStyleId>
              </a:tblPr>
              <a:tblGrid>
                <a:gridCol w="7396793">
                  <a:extLst>
                    <a:ext uri="{9D8B030D-6E8A-4147-A177-3AD203B41FA5}">
                      <a16:colId xmlns:a16="http://schemas.microsoft.com/office/drawing/2014/main" val="2822639347"/>
                    </a:ext>
                  </a:extLst>
                </a:gridCol>
                <a:gridCol w="2314043">
                  <a:extLst>
                    <a:ext uri="{9D8B030D-6E8A-4147-A177-3AD203B41FA5}">
                      <a16:colId xmlns:a16="http://schemas.microsoft.com/office/drawing/2014/main" val="2436612583"/>
                    </a:ext>
                  </a:extLst>
                </a:gridCol>
                <a:gridCol w="2432001">
                  <a:extLst>
                    <a:ext uri="{9D8B030D-6E8A-4147-A177-3AD203B41FA5}">
                      <a16:colId xmlns:a16="http://schemas.microsoft.com/office/drawing/2014/main" val="3925360157"/>
                    </a:ext>
                  </a:extLst>
                </a:gridCol>
              </a:tblGrid>
              <a:tr h="681811">
                <a:tc>
                  <a:txBody>
                    <a:bodyPr/>
                    <a:lstStyle/>
                    <a:p>
                      <a:pPr algn="just">
                        <a:lnSpc>
                          <a:spcPct val="150000"/>
                        </a:lnSpc>
                        <a:spcAft>
                          <a:spcPts val="1000"/>
                        </a:spcAft>
                        <a:tabLst>
                          <a:tab pos="127000" algn="l"/>
                        </a:tabLst>
                      </a:pPr>
                      <a:r>
                        <a:rPr lang="en-ZA" sz="1600" dirty="0">
                          <a:effectLst/>
                        </a:rPr>
                        <a:t>Services and supervision provided to children in foster care living with HIV</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59254" marR="59254" marT="0" marB="0"/>
                </a:tc>
                <a:tc>
                  <a:txBody>
                    <a:bodyPr/>
                    <a:lstStyle/>
                    <a:p>
                      <a:pPr algn="just">
                        <a:lnSpc>
                          <a:spcPct val="150000"/>
                        </a:lnSpc>
                        <a:spcAft>
                          <a:spcPts val="1000"/>
                        </a:spcAft>
                        <a:tabLst>
                          <a:tab pos="127000" algn="l"/>
                        </a:tabLst>
                      </a:pPr>
                      <a:r>
                        <a:rPr lang="en-ZA" sz="1600" dirty="0">
                          <a:effectLst/>
                        </a:rPr>
                        <a:t>Frequency </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59254" marR="59254" marT="0" marB="0"/>
                </a:tc>
                <a:tc>
                  <a:txBody>
                    <a:bodyPr/>
                    <a:lstStyle/>
                    <a:p>
                      <a:pPr algn="just">
                        <a:lnSpc>
                          <a:spcPct val="150000"/>
                        </a:lnSpc>
                        <a:spcAft>
                          <a:spcPts val="1000"/>
                        </a:spcAft>
                        <a:tabLst>
                          <a:tab pos="127000" algn="l"/>
                        </a:tabLst>
                      </a:pPr>
                      <a:r>
                        <a:rPr lang="en-ZA" sz="1600">
                          <a:effectLst/>
                        </a:rPr>
                        <a:t>Percentages </a:t>
                      </a:r>
                      <a:endParaRPr lang="en-ZA" sz="1600">
                        <a:effectLst/>
                        <a:latin typeface="Calibri" panose="020F0502020204030204" pitchFamily="34" charset="0"/>
                        <a:ea typeface="Calibri" panose="020F0502020204030204" pitchFamily="34" charset="0"/>
                        <a:cs typeface="Arial" panose="020B0604020202020204" pitchFamily="34" charset="0"/>
                      </a:endParaRPr>
                    </a:p>
                  </a:txBody>
                  <a:tcPr marL="59254" marR="59254" marT="0" marB="0"/>
                </a:tc>
                <a:extLst>
                  <a:ext uri="{0D108BD9-81ED-4DB2-BD59-A6C34878D82A}">
                    <a16:rowId xmlns:a16="http://schemas.microsoft.com/office/drawing/2014/main" val="171741205"/>
                  </a:ext>
                </a:extLst>
              </a:tr>
              <a:tr h="3125731">
                <a:tc>
                  <a:txBody>
                    <a:bodyPr/>
                    <a:lstStyle/>
                    <a:p>
                      <a:pPr algn="just">
                        <a:lnSpc>
                          <a:spcPct val="150000"/>
                        </a:lnSpc>
                        <a:spcAft>
                          <a:spcPts val="1000"/>
                        </a:spcAft>
                        <a:tabLst>
                          <a:tab pos="127000" algn="l"/>
                        </a:tabLst>
                      </a:pPr>
                      <a:r>
                        <a:rPr lang="en-ZA" sz="1200" dirty="0">
                          <a:effectLst/>
                          <a:latin typeface="+mn-lt"/>
                        </a:rPr>
                        <a:t>Last home visit to children living with HIV in my case load.</a:t>
                      </a:r>
                    </a:p>
                    <a:p>
                      <a:pPr algn="just">
                        <a:lnSpc>
                          <a:spcPct val="150000"/>
                        </a:lnSpc>
                        <a:spcAft>
                          <a:spcPts val="1000"/>
                        </a:spcAft>
                        <a:tabLst>
                          <a:tab pos="127000" algn="l"/>
                        </a:tabLst>
                      </a:pPr>
                      <a:r>
                        <a:rPr lang="en-ZA" sz="1200" dirty="0">
                          <a:effectLst/>
                          <a:latin typeface="+mn-lt"/>
                        </a:rPr>
                        <a:t>&lt;5 days</a:t>
                      </a:r>
                    </a:p>
                    <a:p>
                      <a:pPr algn="just">
                        <a:lnSpc>
                          <a:spcPct val="150000"/>
                        </a:lnSpc>
                        <a:spcAft>
                          <a:spcPts val="1000"/>
                        </a:spcAft>
                        <a:tabLst>
                          <a:tab pos="127000" algn="l"/>
                        </a:tabLst>
                      </a:pPr>
                      <a:r>
                        <a:rPr lang="en-ZA" sz="1200" dirty="0">
                          <a:effectLst/>
                          <a:latin typeface="+mn-lt"/>
                        </a:rPr>
                        <a:t>6-10 days</a:t>
                      </a:r>
                    </a:p>
                    <a:p>
                      <a:pPr algn="just">
                        <a:lnSpc>
                          <a:spcPct val="150000"/>
                        </a:lnSpc>
                        <a:spcAft>
                          <a:spcPts val="1000"/>
                        </a:spcAft>
                        <a:tabLst>
                          <a:tab pos="127000" algn="l"/>
                        </a:tabLst>
                      </a:pPr>
                      <a:r>
                        <a:rPr lang="en-ZA" sz="1200" dirty="0">
                          <a:effectLst/>
                          <a:latin typeface="+mn-lt"/>
                        </a:rPr>
                        <a:t>11-20 days</a:t>
                      </a:r>
                    </a:p>
                    <a:p>
                      <a:pPr algn="just">
                        <a:lnSpc>
                          <a:spcPct val="150000"/>
                        </a:lnSpc>
                        <a:spcAft>
                          <a:spcPts val="1000"/>
                        </a:spcAft>
                        <a:tabLst>
                          <a:tab pos="127000" algn="l"/>
                        </a:tabLst>
                      </a:pPr>
                      <a:r>
                        <a:rPr lang="en-ZA" sz="1200" dirty="0">
                          <a:effectLst/>
                          <a:latin typeface="+mn-lt"/>
                        </a:rPr>
                        <a:t>21-30 days</a:t>
                      </a:r>
                    </a:p>
                    <a:p>
                      <a:pPr algn="just">
                        <a:lnSpc>
                          <a:spcPct val="150000"/>
                        </a:lnSpc>
                        <a:spcAft>
                          <a:spcPts val="1000"/>
                        </a:spcAft>
                        <a:tabLst>
                          <a:tab pos="127000" algn="l"/>
                        </a:tabLst>
                      </a:pPr>
                      <a:r>
                        <a:rPr lang="en-ZA" sz="1200" dirty="0">
                          <a:effectLst/>
                          <a:latin typeface="+mn-lt"/>
                        </a:rPr>
                        <a:t>&gt;30 days</a:t>
                      </a:r>
                    </a:p>
                    <a:p>
                      <a:pPr algn="just">
                        <a:lnSpc>
                          <a:spcPct val="150000"/>
                        </a:lnSpc>
                        <a:spcAft>
                          <a:spcPts val="1000"/>
                        </a:spcAft>
                        <a:tabLst>
                          <a:tab pos="127000" algn="l"/>
                        </a:tabLst>
                      </a:pPr>
                      <a:r>
                        <a:rPr lang="en-ZA" sz="1200" dirty="0">
                          <a:effectLst/>
                          <a:latin typeface="+mn-lt"/>
                        </a:rPr>
                        <a:t>Do not remember</a:t>
                      </a:r>
                    </a:p>
                    <a:p>
                      <a:pPr algn="just">
                        <a:lnSpc>
                          <a:spcPct val="150000"/>
                        </a:lnSpc>
                        <a:spcAft>
                          <a:spcPts val="1000"/>
                        </a:spcAft>
                        <a:tabLst>
                          <a:tab pos="127000" algn="l"/>
                        </a:tabLst>
                      </a:pPr>
                      <a:r>
                        <a:rPr lang="en-ZA" sz="1200" dirty="0">
                          <a:effectLst/>
                          <a:latin typeface="+mn-lt"/>
                          <a:ea typeface="Calibri" panose="020F0502020204030204" pitchFamily="34" charset="0"/>
                          <a:cs typeface="Arial" panose="020B0604020202020204" pitchFamily="34" charset="0"/>
                        </a:rPr>
                        <a:t>Not Responded</a:t>
                      </a:r>
                    </a:p>
                  </a:txBody>
                  <a:tcPr marL="59254" marR="59254" marT="0" marB="0"/>
                </a:tc>
                <a:tc>
                  <a:txBody>
                    <a:bodyPr/>
                    <a:lstStyle/>
                    <a:p>
                      <a:pPr algn="just">
                        <a:lnSpc>
                          <a:spcPct val="150000"/>
                        </a:lnSpc>
                        <a:spcAft>
                          <a:spcPts val="1000"/>
                        </a:spcAft>
                        <a:tabLst>
                          <a:tab pos="127000" algn="l"/>
                        </a:tabLst>
                      </a:pPr>
                      <a:r>
                        <a:rPr lang="en-ZA" sz="1200" b="1" dirty="0">
                          <a:effectLst/>
                          <a:latin typeface="+mn-lt"/>
                        </a:rPr>
                        <a:t> </a:t>
                      </a:r>
                    </a:p>
                    <a:p>
                      <a:pPr algn="just">
                        <a:lnSpc>
                          <a:spcPct val="150000"/>
                        </a:lnSpc>
                        <a:spcAft>
                          <a:spcPts val="1000"/>
                        </a:spcAft>
                        <a:tabLst>
                          <a:tab pos="127000" algn="l"/>
                        </a:tabLst>
                      </a:pPr>
                      <a:r>
                        <a:rPr lang="en-ZA" sz="1200" b="1" dirty="0">
                          <a:effectLst/>
                          <a:latin typeface="+mn-lt"/>
                        </a:rPr>
                        <a:t>1</a:t>
                      </a:r>
                    </a:p>
                    <a:p>
                      <a:pPr algn="just">
                        <a:lnSpc>
                          <a:spcPct val="150000"/>
                        </a:lnSpc>
                        <a:spcAft>
                          <a:spcPts val="1000"/>
                        </a:spcAft>
                        <a:tabLst>
                          <a:tab pos="127000" algn="l"/>
                        </a:tabLst>
                      </a:pPr>
                      <a:r>
                        <a:rPr lang="en-ZA" sz="1200" b="1" dirty="0">
                          <a:effectLst/>
                          <a:latin typeface="+mn-lt"/>
                        </a:rPr>
                        <a:t>1</a:t>
                      </a:r>
                    </a:p>
                    <a:p>
                      <a:pPr algn="just">
                        <a:lnSpc>
                          <a:spcPct val="150000"/>
                        </a:lnSpc>
                        <a:spcAft>
                          <a:spcPts val="1000"/>
                        </a:spcAft>
                        <a:tabLst>
                          <a:tab pos="127000" algn="l"/>
                        </a:tabLst>
                      </a:pPr>
                      <a:r>
                        <a:rPr lang="en-ZA" sz="1200" b="1" dirty="0">
                          <a:effectLst/>
                          <a:latin typeface="+mn-lt"/>
                        </a:rPr>
                        <a:t>4</a:t>
                      </a:r>
                    </a:p>
                    <a:p>
                      <a:pPr algn="just">
                        <a:lnSpc>
                          <a:spcPct val="150000"/>
                        </a:lnSpc>
                        <a:spcAft>
                          <a:spcPts val="1000"/>
                        </a:spcAft>
                        <a:tabLst>
                          <a:tab pos="127000" algn="l"/>
                        </a:tabLst>
                      </a:pPr>
                      <a:r>
                        <a:rPr lang="en-ZA" sz="1200" b="1" dirty="0">
                          <a:effectLst/>
                          <a:latin typeface="+mn-lt"/>
                        </a:rPr>
                        <a:t>3</a:t>
                      </a:r>
                    </a:p>
                    <a:p>
                      <a:pPr algn="just">
                        <a:lnSpc>
                          <a:spcPct val="150000"/>
                        </a:lnSpc>
                        <a:spcAft>
                          <a:spcPts val="1000"/>
                        </a:spcAft>
                        <a:tabLst>
                          <a:tab pos="127000" algn="l"/>
                        </a:tabLst>
                      </a:pPr>
                      <a:r>
                        <a:rPr lang="en-ZA" sz="1200" b="1" dirty="0">
                          <a:effectLst/>
                          <a:latin typeface="+mn-lt"/>
                        </a:rPr>
                        <a:t>23</a:t>
                      </a:r>
                    </a:p>
                    <a:p>
                      <a:pPr algn="just">
                        <a:lnSpc>
                          <a:spcPct val="150000"/>
                        </a:lnSpc>
                        <a:spcAft>
                          <a:spcPts val="1000"/>
                        </a:spcAft>
                        <a:tabLst>
                          <a:tab pos="127000" algn="l"/>
                        </a:tabLst>
                      </a:pPr>
                      <a:r>
                        <a:rPr lang="en-ZA" sz="1200" b="1" dirty="0">
                          <a:effectLst/>
                          <a:latin typeface="+mn-lt"/>
                        </a:rPr>
                        <a:t>9</a:t>
                      </a:r>
                    </a:p>
                    <a:p>
                      <a:pPr algn="just">
                        <a:lnSpc>
                          <a:spcPct val="150000"/>
                        </a:lnSpc>
                        <a:spcAft>
                          <a:spcPts val="1000"/>
                        </a:spcAft>
                        <a:tabLst>
                          <a:tab pos="127000" algn="l"/>
                        </a:tabLst>
                      </a:pPr>
                      <a:r>
                        <a:rPr lang="en-ZA" sz="1200" b="1" dirty="0">
                          <a:effectLst/>
                          <a:latin typeface="+mn-lt"/>
                          <a:ea typeface="Calibri" panose="020F0502020204030204" pitchFamily="34" charset="0"/>
                          <a:cs typeface="Arial" panose="020B0604020202020204" pitchFamily="34" charset="0"/>
                        </a:rPr>
                        <a:t>1</a:t>
                      </a:r>
                    </a:p>
                  </a:txBody>
                  <a:tcPr marL="59254" marR="59254" marT="0" marB="0"/>
                </a:tc>
                <a:tc>
                  <a:txBody>
                    <a:bodyPr/>
                    <a:lstStyle/>
                    <a:p>
                      <a:pPr algn="just">
                        <a:lnSpc>
                          <a:spcPct val="150000"/>
                        </a:lnSpc>
                        <a:spcAft>
                          <a:spcPts val="1000"/>
                        </a:spcAft>
                        <a:tabLst>
                          <a:tab pos="127000" algn="l"/>
                        </a:tabLst>
                      </a:pPr>
                      <a:r>
                        <a:rPr lang="en-ZA" sz="1200" b="1" dirty="0">
                          <a:effectLst/>
                          <a:latin typeface="+mn-lt"/>
                        </a:rPr>
                        <a:t> </a:t>
                      </a:r>
                    </a:p>
                    <a:p>
                      <a:pPr algn="just">
                        <a:lnSpc>
                          <a:spcPct val="150000"/>
                        </a:lnSpc>
                        <a:spcAft>
                          <a:spcPts val="1000"/>
                        </a:spcAft>
                        <a:tabLst>
                          <a:tab pos="127000" algn="l"/>
                        </a:tabLst>
                      </a:pPr>
                      <a:r>
                        <a:rPr lang="en-ZA" sz="1200" b="1" dirty="0">
                          <a:effectLst/>
                          <a:latin typeface="+mn-lt"/>
                        </a:rPr>
                        <a:t> 2.4%</a:t>
                      </a:r>
                    </a:p>
                    <a:p>
                      <a:pPr algn="just">
                        <a:lnSpc>
                          <a:spcPct val="150000"/>
                        </a:lnSpc>
                        <a:spcAft>
                          <a:spcPts val="1000"/>
                        </a:spcAft>
                        <a:tabLst>
                          <a:tab pos="127000" algn="l"/>
                        </a:tabLst>
                      </a:pPr>
                      <a:r>
                        <a:rPr lang="en-ZA" sz="1200" b="1" dirty="0">
                          <a:effectLst/>
                          <a:latin typeface="+mn-lt"/>
                        </a:rPr>
                        <a:t>2.4%</a:t>
                      </a:r>
                    </a:p>
                    <a:p>
                      <a:pPr algn="just">
                        <a:lnSpc>
                          <a:spcPct val="150000"/>
                        </a:lnSpc>
                        <a:spcAft>
                          <a:spcPts val="1000"/>
                        </a:spcAft>
                        <a:tabLst>
                          <a:tab pos="127000" algn="l"/>
                        </a:tabLst>
                      </a:pPr>
                      <a:r>
                        <a:rPr lang="en-ZA" sz="1200" b="1" dirty="0">
                          <a:effectLst/>
                          <a:latin typeface="+mn-lt"/>
                        </a:rPr>
                        <a:t>9.5%</a:t>
                      </a:r>
                    </a:p>
                    <a:p>
                      <a:pPr algn="just">
                        <a:lnSpc>
                          <a:spcPct val="150000"/>
                        </a:lnSpc>
                        <a:spcAft>
                          <a:spcPts val="1000"/>
                        </a:spcAft>
                        <a:tabLst>
                          <a:tab pos="127000" algn="l"/>
                        </a:tabLst>
                      </a:pPr>
                      <a:r>
                        <a:rPr lang="en-ZA" sz="1200" b="1" dirty="0">
                          <a:effectLst/>
                          <a:latin typeface="+mn-lt"/>
                        </a:rPr>
                        <a:t>7.1%</a:t>
                      </a:r>
                    </a:p>
                    <a:p>
                      <a:pPr algn="just">
                        <a:lnSpc>
                          <a:spcPct val="150000"/>
                        </a:lnSpc>
                        <a:spcAft>
                          <a:spcPts val="1000"/>
                        </a:spcAft>
                        <a:tabLst>
                          <a:tab pos="127000" algn="l"/>
                        </a:tabLst>
                      </a:pPr>
                      <a:r>
                        <a:rPr lang="en-ZA" sz="1200" b="1" dirty="0">
                          <a:effectLst/>
                          <a:latin typeface="+mn-lt"/>
                        </a:rPr>
                        <a:t>54.8%</a:t>
                      </a:r>
                    </a:p>
                    <a:p>
                      <a:pPr algn="just">
                        <a:lnSpc>
                          <a:spcPct val="150000"/>
                        </a:lnSpc>
                        <a:spcAft>
                          <a:spcPts val="1000"/>
                        </a:spcAft>
                        <a:tabLst>
                          <a:tab pos="127000" algn="l"/>
                        </a:tabLst>
                      </a:pPr>
                      <a:r>
                        <a:rPr lang="en-ZA" sz="1200" b="1" dirty="0">
                          <a:effectLst/>
                          <a:latin typeface="+mn-lt"/>
                        </a:rPr>
                        <a:t>21.4%</a:t>
                      </a:r>
                    </a:p>
                    <a:p>
                      <a:pPr algn="just">
                        <a:lnSpc>
                          <a:spcPct val="150000"/>
                        </a:lnSpc>
                        <a:spcAft>
                          <a:spcPts val="1000"/>
                        </a:spcAft>
                        <a:tabLst>
                          <a:tab pos="127000" algn="l"/>
                        </a:tabLst>
                      </a:pPr>
                      <a:r>
                        <a:rPr lang="en-ZA" sz="1200" b="1" dirty="0">
                          <a:effectLst/>
                          <a:latin typeface="+mn-lt"/>
                          <a:ea typeface="Calibri" panose="020F0502020204030204" pitchFamily="34" charset="0"/>
                          <a:cs typeface="Arial" panose="020B0604020202020204" pitchFamily="34" charset="0"/>
                        </a:rPr>
                        <a:t>2.4%</a:t>
                      </a:r>
                    </a:p>
                  </a:txBody>
                  <a:tcPr marL="59254" marR="59254" marT="0" marB="0"/>
                </a:tc>
                <a:extLst>
                  <a:ext uri="{0D108BD9-81ED-4DB2-BD59-A6C34878D82A}">
                    <a16:rowId xmlns:a16="http://schemas.microsoft.com/office/drawing/2014/main" val="769910835"/>
                  </a:ext>
                </a:extLst>
              </a:tr>
              <a:tr h="2303084">
                <a:tc>
                  <a:txBody>
                    <a:bodyPr/>
                    <a:lstStyle/>
                    <a:p>
                      <a:pPr algn="just">
                        <a:lnSpc>
                          <a:spcPct val="150000"/>
                        </a:lnSpc>
                        <a:spcAft>
                          <a:spcPts val="1000"/>
                        </a:spcAft>
                      </a:pPr>
                      <a:r>
                        <a:rPr lang="en-ZA" sz="1200" dirty="0">
                          <a:effectLst/>
                          <a:latin typeface="+mn-lt"/>
                        </a:rPr>
                        <a:t>Last office interaction with children living with HIV</a:t>
                      </a:r>
                    </a:p>
                    <a:p>
                      <a:pPr algn="just">
                        <a:lnSpc>
                          <a:spcPct val="150000"/>
                        </a:lnSpc>
                        <a:spcAft>
                          <a:spcPts val="1000"/>
                        </a:spcAft>
                      </a:pPr>
                      <a:r>
                        <a:rPr lang="en-ZA" sz="1200" dirty="0">
                          <a:effectLst/>
                          <a:latin typeface="+mn-lt"/>
                        </a:rPr>
                        <a:t>&lt;5 days</a:t>
                      </a:r>
                    </a:p>
                    <a:p>
                      <a:pPr algn="just">
                        <a:lnSpc>
                          <a:spcPct val="150000"/>
                        </a:lnSpc>
                        <a:spcAft>
                          <a:spcPts val="1000"/>
                        </a:spcAft>
                      </a:pPr>
                      <a:r>
                        <a:rPr lang="en-ZA" sz="1200" dirty="0">
                          <a:effectLst/>
                          <a:latin typeface="+mn-lt"/>
                        </a:rPr>
                        <a:t>11-20 days</a:t>
                      </a:r>
                    </a:p>
                    <a:p>
                      <a:pPr algn="just">
                        <a:lnSpc>
                          <a:spcPct val="150000"/>
                        </a:lnSpc>
                        <a:spcAft>
                          <a:spcPts val="1000"/>
                        </a:spcAft>
                      </a:pPr>
                      <a:r>
                        <a:rPr lang="en-ZA" sz="1200" dirty="0">
                          <a:effectLst/>
                          <a:latin typeface="+mn-lt"/>
                        </a:rPr>
                        <a:t>&gt;30 days</a:t>
                      </a:r>
                    </a:p>
                    <a:p>
                      <a:pPr algn="just">
                        <a:lnSpc>
                          <a:spcPct val="150000"/>
                        </a:lnSpc>
                        <a:spcAft>
                          <a:spcPts val="1000"/>
                        </a:spcAft>
                      </a:pPr>
                      <a:r>
                        <a:rPr lang="en-ZA" sz="1200" dirty="0">
                          <a:effectLst/>
                          <a:latin typeface="+mn-lt"/>
                        </a:rPr>
                        <a:t>Do not remember</a:t>
                      </a:r>
                    </a:p>
                    <a:p>
                      <a:pPr algn="just">
                        <a:lnSpc>
                          <a:spcPct val="150000"/>
                        </a:lnSpc>
                        <a:spcAft>
                          <a:spcPts val="1000"/>
                        </a:spcAft>
                      </a:pPr>
                      <a:r>
                        <a:rPr lang="en-ZA" sz="1200" dirty="0">
                          <a:effectLst/>
                          <a:latin typeface="+mn-lt"/>
                          <a:ea typeface="Calibri" panose="020F0502020204030204" pitchFamily="34" charset="0"/>
                          <a:cs typeface="Arial" panose="020B0604020202020204" pitchFamily="34" charset="0"/>
                        </a:rPr>
                        <a:t>Not responded</a:t>
                      </a:r>
                    </a:p>
                  </a:txBody>
                  <a:tcPr marL="51234" marR="51234" marT="0" marB="0"/>
                </a:tc>
                <a:tc>
                  <a:txBody>
                    <a:bodyPr/>
                    <a:lstStyle/>
                    <a:p>
                      <a:pPr algn="just">
                        <a:lnSpc>
                          <a:spcPct val="150000"/>
                        </a:lnSpc>
                        <a:spcAft>
                          <a:spcPts val="1000"/>
                        </a:spcAft>
                      </a:pPr>
                      <a:r>
                        <a:rPr lang="en-ZA" sz="1200" b="1" dirty="0">
                          <a:effectLst/>
                          <a:latin typeface="+mn-lt"/>
                        </a:rPr>
                        <a:t> </a:t>
                      </a:r>
                    </a:p>
                    <a:p>
                      <a:pPr algn="just">
                        <a:lnSpc>
                          <a:spcPct val="150000"/>
                        </a:lnSpc>
                        <a:spcAft>
                          <a:spcPts val="1000"/>
                        </a:spcAft>
                        <a:tabLst>
                          <a:tab pos="127000" algn="l"/>
                        </a:tabLst>
                      </a:pPr>
                      <a:r>
                        <a:rPr lang="en-ZA" sz="1200" b="1" dirty="0">
                          <a:effectLst/>
                          <a:latin typeface="+mn-lt"/>
                        </a:rPr>
                        <a:t>2</a:t>
                      </a:r>
                    </a:p>
                    <a:p>
                      <a:pPr algn="just">
                        <a:lnSpc>
                          <a:spcPct val="150000"/>
                        </a:lnSpc>
                        <a:spcAft>
                          <a:spcPts val="1000"/>
                        </a:spcAft>
                        <a:tabLst>
                          <a:tab pos="127000" algn="l"/>
                        </a:tabLst>
                      </a:pPr>
                      <a:r>
                        <a:rPr lang="en-ZA" sz="1200" b="1" dirty="0">
                          <a:effectLst/>
                          <a:latin typeface="+mn-lt"/>
                        </a:rPr>
                        <a:t>2</a:t>
                      </a:r>
                    </a:p>
                    <a:p>
                      <a:pPr algn="just">
                        <a:lnSpc>
                          <a:spcPct val="150000"/>
                        </a:lnSpc>
                        <a:spcAft>
                          <a:spcPts val="1000"/>
                        </a:spcAft>
                        <a:tabLst>
                          <a:tab pos="127000" algn="l"/>
                        </a:tabLst>
                      </a:pPr>
                      <a:r>
                        <a:rPr lang="en-ZA" sz="1200" b="1" dirty="0">
                          <a:effectLst/>
                          <a:latin typeface="+mn-lt"/>
                        </a:rPr>
                        <a:t>22</a:t>
                      </a:r>
                    </a:p>
                    <a:p>
                      <a:pPr algn="just">
                        <a:lnSpc>
                          <a:spcPct val="150000"/>
                        </a:lnSpc>
                        <a:spcAft>
                          <a:spcPts val="1000"/>
                        </a:spcAft>
                      </a:pPr>
                      <a:r>
                        <a:rPr lang="en-ZA" sz="1200" b="1" dirty="0">
                          <a:effectLst/>
                          <a:latin typeface="+mn-lt"/>
                        </a:rPr>
                        <a:t>15</a:t>
                      </a:r>
                    </a:p>
                    <a:p>
                      <a:pPr algn="just">
                        <a:lnSpc>
                          <a:spcPct val="150000"/>
                        </a:lnSpc>
                        <a:spcAft>
                          <a:spcPts val="1000"/>
                        </a:spcAft>
                      </a:pPr>
                      <a:r>
                        <a:rPr lang="en-ZA" sz="1200" b="1" dirty="0">
                          <a:effectLst/>
                          <a:latin typeface="+mn-lt"/>
                          <a:ea typeface="Calibri" panose="020F0502020204030204" pitchFamily="34" charset="0"/>
                          <a:cs typeface="Arial" panose="020B0604020202020204" pitchFamily="34" charset="0"/>
                        </a:rPr>
                        <a:t>1</a:t>
                      </a:r>
                    </a:p>
                  </a:txBody>
                  <a:tcPr marL="51234" marR="51234" marT="0" marB="0"/>
                </a:tc>
                <a:tc>
                  <a:txBody>
                    <a:bodyPr/>
                    <a:lstStyle/>
                    <a:p>
                      <a:pPr algn="just">
                        <a:lnSpc>
                          <a:spcPct val="150000"/>
                        </a:lnSpc>
                        <a:spcAft>
                          <a:spcPts val="1000"/>
                        </a:spcAft>
                        <a:tabLst>
                          <a:tab pos="127000" algn="l"/>
                        </a:tabLst>
                      </a:pPr>
                      <a:r>
                        <a:rPr lang="en-ZA" sz="1200" b="1" dirty="0">
                          <a:effectLst/>
                          <a:latin typeface="+mn-lt"/>
                        </a:rPr>
                        <a:t> </a:t>
                      </a:r>
                    </a:p>
                    <a:p>
                      <a:pPr algn="just">
                        <a:lnSpc>
                          <a:spcPct val="150000"/>
                        </a:lnSpc>
                        <a:spcAft>
                          <a:spcPts val="1000"/>
                        </a:spcAft>
                        <a:tabLst>
                          <a:tab pos="127000" algn="l"/>
                        </a:tabLst>
                      </a:pPr>
                      <a:r>
                        <a:rPr lang="en-ZA" sz="1200" b="1" dirty="0">
                          <a:effectLst/>
                          <a:latin typeface="+mn-lt"/>
                        </a:rPr>
                        <a:t>4.8%</a:t>
                      </a:r>
                    </a:p>
                    <a:p>
                      <a:pPr algn="just">
                        <a:lnSpc>
                          <a:spcPct val="150000"/>
                        </a:lnSpc>
                        <a:spcAft>
                          <a:spcPts val="1000"/>
                        </a:spcAft>
                        <a:tabLst>
                          <a:tab pos="127000" algn="l"/>
                        </a:tabLst>
                      </a:pPr>
                      <a:r>
                        <a:rPr lang="en-ZA" sz="1200" b="1" dirty="0">
                          <a:effectLst/>
                          <a:latin typeface="+mn-lt"/>
                        </a:rPr>
                        <a:t>4.8%</a:t>
                      </a:r>
                    </a:p>
                    <a:p>
                      <a:pPr algn="just">
                        <a:lnSpc>
                          <a:spcPct val="150000"/>
                        </a:lnSpc>
                        <a:spcAft>
                          <a:spcPts val="1000"/>
                        </a:spcAft>
                        <a:tabLst>
                          <a:tab pos="127000" algn="l"/>
                        </a:tabLst>
                      </a:pPr>
                      <a:r>
                        <a:rPr lang="en-ZA" sz="1200" b="1" dirty="0">
                          <a:effectLst/>
                          <a:latin typeface="+mn-lt"/>
                        </a:rPr>
                        <a:t>53.4%</a:t>
                      </a:r>
                    </a:p>
                    <a:p>
                      <a:pPr algn="just">
                        <a:lnSpc>
                          <a:spcPct val="150000"/>
                        </a:lnSpc>
                        <a:spcAft>
                          <a:spcPts val="1000"/>
                        </a:spcAft>
                        <a:tabLst>
                          <a:tab pos="127000" algn="l"/>
                        </a:tabLst>
                      </a:pPr>
                      <a:r>
                        <a:rPr lang="en-ZA" sz="1200" b="1" dirty="0">
                          <a:effectLst/>
                          <a:latin typeface="+mn-lt"/>
                        </a:rPr>
                        <a:t>35.7%</a:t>
                      </a:r>
                    </a:p>
                    <a:p>
                      <a:pPr algn="just">
                        <a:lnSpc>
                          <a:spcPct val="150000"/>
                        </a:lnSpc>
                        <a:spcAft>
                          <a:spcPts val="1000"/>
                        </a:spcAft>
                        <a:tabLst>
                          <a:tab pos="127000" algn="l"/>
                        </a:tabLst>
                      </a:pPr>
                      <a:r>
                        <a:rPr lang="en-ZA" sz="1200" b="1" dirty="0">
                          <a:effectLst/>
                          <a:latin typeface="+mn-lt"/>
                          <a:ea typeface="Calibri" panose="020F0502020204030204" pitchFamily="34" charset="0"/>
                          <a:cs typeface="Arial" panose="020B0604020202020204" pitchFamily="34" charset="0"/>
                        </a:rPr>
                        <a:t>2.4%</a:t>
                      </a:r>
                    </a:p>
                  </a:txBody>
                  <a:tcPr marL="51234" marR="51234" marT="0" marB="0"/>
                </a:tc>
                <a:extLst>
                  <a:ext uri="{0D108BD9-81ED-4DB2-BD59-A6C34878D82A}">
                    <a16:rowId xmlns:a16="http://schemas.microsoft.com/office/drawing/2014/main" val="3261396231"/>
                  </a:ext>
                </a:extLst>
              </a:tr>
            </a:tbl>
          </a:graphicData>
        </a:graphic>
      </p:graphicFrame>
      <p:pic>
        <p:nvPicPr>
          <p:cNvPr id="7" name="Google Shape;27;p1">
            <a:extLst>
              <a:ext uri="{FF2B5EF4-FFF2-40B4-BE49-F238E27FC236}">
                <a16:creationId xmlns:a16="http://schemas.microsoft.com/office/drawing/2014/main" id="{FD8816A3-43D5-0E70-E106-6146EBC246C1}"/>
              </a:ext>
            </a:extLst>
          </p:cNvPr>
          <p:cNvPicPr preferRelativeResize="0"/>
          <p:nvPr/>
        </p:nvPicPr>
        <p:blipFill rotWithShape="1">
          <a:blip r:embed="rId3">
            <a:alphaModFix/>
          </a:blip>
          <a:srcRect/>
          <a:stretch/>
        </p:blipFill>
        <p:spPr>
          <a:xfrm>
            <a:off x="9419302" y="148353"/>
            <a:ext cx="2635045" cy="726256"/>
          </a:xfrm>
          <a:prstGeom prst="rect">
            <a:avLst/>
          </a:prstGeom>
          <a:noFill/>
          <a:ln>
            <a:noFill/>
          </a:ln>
        </p:spPr>
      </p:pic>
    </p:spTree>
    <p:extLst>
      <p:ext uri="{BB962C8B-B14F-4D97-AF65-F5344CB8AC3E}">
        <p14:creationId xmlns:p14="http://schemas.microsoft.com/office/powerpoint/2010/main" val="307878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5FFA-3D01-9812-C3AB-EA71759E9836}"/>
              </a:ext>
            </a:extLst>
          </p:cNvPr>
          <p:cNvSpPr>
            <a:spLocks noGrp="1"/>
          </p:cNvSpPr>
          <p:nvPr>
            <p:ph type="title"/>
          </p:nvPr>
        </p:nvSpPr>
        <p:spPr>
          <a:xfrm>
            <a:off x="137652" y="128595"/>
            <a:ext cx="10515600" cy="519778"/>
          </a:xfrm>
        </p:spPr>
        <p:txBody>
          <a:bodyPr>
            <a:normAutofit fontScale="90000"/>
          </a:bodyPr>
          <a:lstStyle/>
          <a:p>
            <a:r>
              <a:rPr lang="en-ZA" dirty="0"/>
              <a:t>Quantitative results</a:t>
            </a:r>
            <a:r>
              <a:rPr kumimoji="0" lang="en-ZA" sz="3600" b="1" i="0" u="none" strike="noStrike" kern="0" cap="none" spc="0" normalizeH="0" baseline="0" noProof="0" dirty="0">
                <a:ln>
                  <a:noFill/>
                </a:ln>
                <a:solidFill>
                  <a:srgbClr val="005BAA"/>
                </a:solidFill>
                <a:effectLst/>
                <a:uLnTx/>
                <a:uFillTx/>
                <a:latin typeface="Arial"/>
                <a:cs typeface="Arial"/>
                <a:sym typeface="Arial"/>
              </a:rPr>
              <a:t>: Social Workers (continues)</a:t>
            </a:r>
            <a:endParaRPr lang="en-ZA" dirty="0"/>
          </a:p>
        </p:txBody>
      </p:sp>
      <p:sp>
        <p:nvSpPr>
          <p:cNvPr id="3" name="Text Placeholder 2">
            <a:extLst>
              <a:ext uri="{FF2B5EF4-FFF2-40B4-BE49-F238E27FC236}">
                <a16:creationId xmlns:a16="http://schemas.microsoft.com/office/drawing/2014/main" id="{4550E643-4ACA-1EB6-462D-D2006457E38E}"/>
              </a:ext>
            </a:extLst>
          </p:cNvPr>
          <p:cNvSpPr>
            <a:spLocks noGrp="1"/>
          </p:cNvSpPr>
          <p:nvPr>
            <p:ph type="body" idx="1"/>
          </p:nvPr>
        </p:nvSpPr>
        <p:spPr/>
        <p:txBody>
          <a:bodyPr/>
          <a:lstStyle/>
          <a:p>
            <a:endParaRPr lang="en-ZA" dirty="0"/>
          </a:p>
        </p:txBody>
      </p:sp>
      <p:graphicFrame>
        <p:nvGraphicFramePr>
          <p:cNvPr id="5" name="Table 4">
            <a:extLst>
              <a:ext uri="{FF2B5EF4-FFF2-40B4-BE49-F238E27FC236}">
                <a16:creationId xmlns:a16="http://schemas.microsoft.com/office/drawing/2014/main" id="{AABB1632-9B0D-842D-6392-7A23EA544745}"/>
              </a:ext>
            </a:extLst>
          </p:cNvPr>
          <p:cNvGraphicFramePr>
            <a:graphicFrameLocks noGrp="1"/>
          </p:cNvGraphicFramePr>
          <p:nvPr>
            <p:extLst>
              <p:ext uri="{D42A27DB-BD31-4B8C-83A1-F6EECF244321}">
                <p14:modId xmlns:p14="http://schemas.microsoft.com/office/powerpoint/2010/main" val="444029297"/>
              </p:ext>
            </p:extLst>
          </p:nvPr>
        </p:nvGraphicFramePr>
        <p:xfrm>
          <a:off x="0" y="865239"/>
          <a:ext cx="12192000" cy="6710974"/>
        </p:xfrm>
        <a:graphic>
          <a:graphicData uri="http://schemas.openxmlformats.org/drawingml/2006/table">
            <a:tbl>
              <a:tblPr firstRow="1" firstCol="1" bandRow="1">
                <a:tableStyleId>{5C22544A-7EE6-4342-B048-85BDC9FD1C3A}</a:tableStyleId>
              </a:tblPr>
              <a:tblGrid>
                <a:gridCol w="7852589">
                  <a:extLst>
                    <a:ext uri="{9D8B030D-6E8A-4147-A177-3AD203B41FA5}">
                      <a16:colId xmlns:a16="http://schemas.microsoft.com/office/drawing/2014/main" val="958657702"/>
                    </a:ext>
                  </a:extLst>
                </a:gridCol>
                <a:gridCol w="2116291">
                  <a:extLst>
                    <a:ext uri="{9D8B030D-6E8A-4147-A177-3AD203B41FA5}">
                      <a16:colId xmlns:a16="http://schemas.microsoft.com/office/drawing/2014/main" val="3831450613"/>
                    </a:ext>
                  </a:extLst>
                </a:gridCol>
                <a:gridCol w="2223120">
                  <a:extLst>
                    <a:ext uri="{9D8B030D-6E8A-4147-A177-3AD203B41FA5}">
                      <a16:colId xmlns:a16="http://schemas.microsoft.com/office/drawing/2014/main" val="3887685941"/>
                    </a:ext>
                  </a:extLst>
                </a:gridCol>
              </a:tblGrid>
              <a:tr h="448859">
                <a:tc>
                  <a:txBody>
                    <a:bodyPr/>
                    <a:lstStyle/>
                    <a:p>
                      <a:pPr algn="just">
                        <a:lnSpc>
                          <a:spcPct val="150000"/>
                        </a:lnSpc>
                        <a:spcAft>
                          <a:spcPts val="1000"/>
                        </a:spcAft>
                        <a:tabLst>
                          <a:tab pos="127000" algn="l"/>
                        </a:tabLst>
                      </a:pPr>
                      <a:r>
                        <a:rPr lang="en-ZA" sz="1200" dirty="0">
                          <a:effectLst/>
                        </a:rPr>
                        <a:t>Services and supervision provided to children in foster care living with HIV</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51234" marR="51234" marT="0" marB="0"/>
                </a:tc>
                <a:tc>
                  <a:txBody>
                    <a:bodyPr/>
                    <a:lstStyle/>
                    <a:p>
                      <a:pPr algn="just">
                        <a:lnSpc>
                          <a:spcPct val="150000"/>
                        </a:lnSpc>
                        <a:spcAft>
                          <a:spcPts val="1000"/>
                        </a:spcAft>
                        <a:tabLst>
                          <a:tab pos="127000" algn="l"/>
                        </a:tabLst>
                      </a:pPr>
                      <a:r>
                        <a:rPr lang="en-ZA" sz="1200" dirty="0">
                          <a:effectLst/>
                        </a:rPr>
                        <a:t>Frequency </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51234" marR="51234" marT="0" marB="0"/>
                </a:tc>
                <a:tc>
                  <a:txBody>
                    <a:bodyPr/>
                    <a:lstStyle/>
                    <a:p>
                      <a:pPr algn="just">
                        <a:lnSpc>
                          <a:spcPct val="150000"/>
                        </a:lnSpc>
                        <a:spcAft>
                          <a:spcPts val="1000"/>
                        </a:spcAft>
                        <a:tabLst>
                          <a:tab pos="127000" algn="l"/>
                        </a:tabLst>
                      </a:pPr>
                      <a:r>
                        <a:rPr lang="en-ZA" sz="1200">
                          <a:effectLst/>
                        </a:rPr>
                        <a:t>Percentages </a:t>
                      </a:r>
                      <a:endParaRPr lang="en-ZA" sz="1200">
                        <a:effectLst/>
                        <a:latin typeface="Calibri" panose="020F0502020204030204" pitchFamily="34" charset="0"/>
                        <a:ea typeface="Calibri" panose="020F0502020204030204" pitchFamily="34" charset="0"/>
                        <a:cs typeface="Arial" panose="020B0604020202020204" pitchFamily="34" charset="0"/>
                      </a:endParaRPr>
                    </a:p>
                  </a:txBody>
                  <a:tcPr marL="51234" marR="51234" marT="0" marB="0"/>
                </a:tc>
                <a:extLst>
                  <a:ext uri="{0D108BD9-81ED-4DB2-BD59-A6C34878D82A}">
                    <a16:rowId xmlns:a16="http://schemas.microsoft.com/office/drawing/2014/main" val="411827816"/>
                  </a:ext>
                </a:extLst>
              </a:tr>
              <a:tr h="2331503">
                <a:tc>
                  <a:txBody>
                    <a:bodyPr/>
                    <a:lstStyle/>
                    <a:p>
                      <a:pPr algn="just">
                        <a:lnSpc>
                          <a:spcPct val="150000"/>
                        </a:lnSpc>
                        <a:spcAft>
                          <a:spcPts val="1000"/>
                        </a:spcAft>
                        <a:tabLst>
                          <a:tab pos="127000" algn="l"/>
                        </a:tabLst>
                      </a:pPr>
                      <a:r>
                        <a:rPr lang="en-ZA" sz="1200" dirty="0">
                          <a:effectLst/>
                        </a:rPr>
                        <a:t>Last telephonic conversation with children living with HIV.</a:t>
                      </a:r>
                    </a:p>
                    <a:p>
                      <a:pPr algn="just">
                        <a:lnSpc>
                          <a:spcPct val="150000"/>
                        </a:lnSpc>
                        <a:spcAft>
                          <a:spcPts val="1000"/>
                        </a:spcAft>
                        <a:tabLst>
                          <a:tab pos="127000" algn="l"/>
                        </a:tabLst>
                      </a:pPr>
                      <a:r>
                        <a:rPr lang="en-ZA" sz="1200" dirty="0">
                          <a:effectLst/>
                        </a:rPr>
                        <a:t>&lt;5 days</a:t>
                      </a:r>
                    </a:p>
                    <a:p>
                      <a:pPr algn="just">
                        <a:lnSpc>
                          <a:spcPct val="150000"/>
                        </a:lnSpc>
                        <a:spcAft>
                          <a:spcPts val="1000"/>
                        </a:spcAft>
                        <a:tabLst>
                          <a:tab pos="127000" algn="l"/>
                        </a:tabLst>
                      </a:pPr>
                      <a:r>
                        <a:rPr lang="en-ZA" sz="1200" dirty="0">
                          <a:effectLst/>
                        </a:rPr>
                        <a:t>6-10 days</a:t>
                      </a:r>
                    </a:p>
                    <a:p>
                      <a:pPr algn="just">
                        <a:lnSpc>
                          <a:spcPct val="150000"/>
                        </a:lnSpc>
                        <a:spcAft>
                          <a:spcPts val="1000"/>
                        </a:spcAft>
                        <a:tabLst>
                          <a:tab pos="127000" algn="l"/>
                        </a:tabLst>
                      </a:pPr>
                      <a:r>
                        <a:rPr lang="en-ZA" sz="1200" dirty="0">
                          <a:effectLst/>
                        </a:rPr>
                        <a:t>11-20 days</a:t>
                      </a:r>
                    </a:p>
                    <a:p>
                      <a:pPr algn="just">
                        <a:lnSpc>
                          <a:spcPct val="150000"/>
                        </a:lnSpc>
                        <a:spcAft>
                          <a:spcPts val="1000"/>
                        </a:spcAft>
                        <a:tabLst>
                          <a:tab pos="127000" algn="l"/>
                        </a:tabLst>
                      </a:pPr>
                      <a:r>
                        <a:rPr lang="en-ZA" sz="1200" dirty="0">
                          <a:effectLst/>
                        </a:rPr>
                        <a:t>21-30 days</a:t>
                      </a:r>
                    </a:p>
                    <a:p>
                      <a:pPr algn="just">
                        <a:lnSpc>
                          <a:spcPct val="150000"/>
                        </a:lnSpc>
                        <a:spcAft>
                          <a:spcPts val="1000"/>
                        </a:spcAft>
                        <a:tabLst>
                          <a:tab pos="127000" algn="l"/>
                        </a:tabLst>
                      </a:pPr>
                      <a:r>
                        <a:rPr lang="en-ZA" sz="1200" dirty="0">
                          <a:effectLst/>
                          <a:latin typeface="+mn-lt"/>
                        </a:rPr>
                        <a:t>&gt;30 days</a:t>
                      </a:r>
                    </a:p>
                    <a:p>
                      <a:pPr algn="just">
                        <a:lnSpc>
                          <a:spcPct val="150000"/>
                        </a:lnSpc>
                        <a:spcAft>
                          <a:spcPts val="1000"/>
                        </a:spcAft>
                        <a:tabLst>
                          <a:tab pos="127000" algn="l"/>
                        </a:tabLst>
                      </a:pPr>
                      <a:r>
                        <a:rPr lang="en-ZA" sz="1200" dirty="0">
                          <a:effectLst/>
                          <a:latin typeface="+mn-lt"/>
                        </a:rPr>
                        <a:t>Do not remember</a:t>
                      </a:r>
                    </a:p>
                    <a:p>
                      <a:pPr algn="just">
                        <a:lnSpc>
                          <a:spcPct val="150000"/>
                        </a:lnSpc>
                        <a:spcAft>
                          <a:spcPts val="1000"/>
                        </a:spcAft>
                        <a:tabLst>
                          <a:tab pos="127000" algn="l"/>
                        </a:tabLst>
                      </a:pPr>
                      <a:r>
                        <a:rPr lang="en-ZA" sz="1200" dirty="0">
                          <a:effectLst/>
                          <a:latin typeface="+mn-lt"/>
                          <a:ea typeface="Calibri" panose="020F0502020204030204" pitchFamily="34" charset="0"/>
                          <a:cs typeface="Arial" panose="020B0604020202020204" pitchFamily="34" charset="0"/>
                        </a:rPr>
                        <a:t>Not Responded </a:t>
                      </a:r>
                    </a:p>
                  </a:txBody>
                  <a:tcPr marL="51234" marR="51234" marT="0" marB="0"/>
                </a:tc>
                <a:tc>
                  <a:txBody>
                    <a:bodyPr/>
                    <a:lstStyle/>
                    <a:p>
                      <a:pPr algn="just">
                        <a:lnSpc>
                          <a:spcPct val="150000"/>
                        </a:lnSpc>
                        <a:spcAft>
                          <a:spcPts val="1000"/>
                        </a:spcAft>
                        <a:tabLst>
                          <a:tab pos="127000" algn="l"/>
                        </a:tabLst>
                      </a:pPr>
                      <a:r>
                        <a:rPr lang="en-ZA" sz="1200" b="1" dirty="0">
                          <a:effectLst/>
                          <a:latin typeface="+mn-lt"/>
                        </a:rPr>
                        <a:t> </a:t>
                      </a:r>
                    </a:p>
                    <a:p>
                      <a:pPr algn="just">
                        <a:lnSpc>
                          <a:spcPct val="150000"/>
                        </a:lnSpc>
                        <a:spcAft>
                          <a:spcPts val="1000"/>
                        </a:spcAft>
                        <a:tabLst>
                          <a:tab pos="127000" algn="l"/>
                        </a:tabLst>
                      </a:pPr>
                      <a:r>
                        <a:rPr lang="en-ZA" sz="1200" b="1" dirty="0">
                          <a:effectLst/>
                          <a:latin typeface="+mn-lt"/>
                        </a:rPr>
                        <a:t>2</a:t>
                      </a:r>
                    </a:p>
                    <a:p>
                      <a:pPr algn="just">
                        <a:lnSpc>
                          <a:spcPct val="150000"/>
                        </a:lnSpc>
                        <a:spcAft>
                          <a:spcPts val="1000"/>
                        </a:spcAft>
                        <a:tabLst>
                          <a:tab pos="127000" algn="l"/>
                        </a:tabLst>
                      </a:pPr>
                      <a:r>
                        <a:rPr lang="en-ZA" sz="1200" b="1" dirty="0">
                          <a:effectLst/>
                          <a:latin typeface="+mn-lt"/>
                        </a:rPr>
                        <a:t>1</a:t>
                      </a:r>
                    </a:p>
                    <a:p>
                      <a:pPr algn="just">
                        <a:lnSpc>
                          <a:spcPct val="150000"/>
                        </a:lnSpc>
                        <a:spcAft>
                          <a:spcPts val="1000"/>
                        </a:spcAft>
                        <a:tabLst>
                          <a:tab pos="127000" algn="l"/>
                        </a:tabLst>
                      </a:pPr>
                      <a:r>
                        <a:rPr lang="en-ZA" sz="1200" b="1" dirty="0">
                          <a:effectLst/>
                          <a:latin typeface="+mn-lt"/>
                        </a:rPr>
                        <a:t>3</a:t>
                      </a:r>
                    </a:p>
                    <a:p>
                      <a:pPr algn="just">
                        <a:lnSpc>
                          <a:spcPct val="150000"/>
                        </a:lnSpc>
                        <a:spcAft>
                          <a:spcPts val="1000"/>
                        </a:spcAft>
                        <a:tabLst>
                          <a:tab pos="127000" algn="l"/>
                        </a:tabLst>
                      </a:pPr>
                      <a:r>
                        <a:rPr lang="en-ZA" sz="1200" b="1" dirty="0">
                          <a:effectLst/>
                          <a:latin typeface="+mn-lt"/>
                        </a:rPr>
                        <a:t>2</a:t>
                      </a:r>
                    </a:p>
                    <a:p>
                      <a:pPr algn="just">
                        <a:lnSpc>
                          <a:spcPct val="150000"/>
                        </a:lnSpc>
                        <a:spcAft>
                          <a:spcPts val="1000"/>
                        </a:spcAft>
                        <a:tabLst>
                          <a:tab pos="127000" algn="l"/>
                        </a:tabLst>
                      </a:pPr>
                      <a:r>
                        <a:rPr lang="en-ZA" sz="1200" b="1" dirty="0">
                          <a:effectLst/>
                          <a:latin typeface="+mn-lt"/>
                        </a:rPr>
                        <a:t>20</a:t>
                      </a:r>
                    </a:p>
                    <a:p>
                      <a:pPr algn="just">
                        <a:lnSpc>
                          <a:spcPct val="150000"/>
                        </a:lnSpc>
                        <a:spcAft>
                          <a:spcPts val="1000"/>
                        </a:spcAft>
                        <a:tabLst>
                          <a:tab pos="127000" algn="l"/>
                        </a:tabLst>
                      </a:pPr>
                      <a:r>
                        <a:rPr lang="en-ZA" sz="1200" b="1" dirty="0">
                          <a:effectLst/>
                          <a:latin typeface="+mn-lt"/>
                        </a:rPr>
                        <a:t>12</a:t>
                      </a:r>
                    </a:p>
                    <a:p>
                      <a:pPr algn="just">
                        <a:lnSpc>
                          <a:spcPct val="150000"/>
                        </a:lnSpc>
                        <a:spcAft>
                          <a:spcPts val="1000"/>
                        </a:spcAft>
                        <a:tabLst>
                          <a:tab pos="127000" algn="l"/>
                        </a:tabLst>
                      </a:pPr>
                      <a:r>
                        <a:rPr lang="en-ZA" sz="1200" b="1" dirty="0">
                          <a:effectLst/>
                          <a:latin typeface="+mn-lt"/>
                          <a:ea typeface="Calibri" panose="020F0502020204030204" pitchFamily="34" charset="0"/>
                          <a:cs typeface="Arial" panose="020B0604020202020204" pitchFamily="34" charset="0"/>
                        </a:rPr>
                        <a:t>2</a:t>
                      </a:r>
                    </a:p>
                  </a:txBody>
                  <a:tcPr marL="51234" marR="51234" marT="0" marB="0"/>
                </a:tc>
                <a:tc>
                  <a:txBody>
                    <a:bodyPr/>
                    <a:lstStyle/>
                    <a:p>
                      <a:pPr algn="just">
                        <a:lnSpc>
                          <a:spcPct val="150000"/>
                        </a:lnSpc>
                        <a:spcAft>
                          <a:spcPts val="1000"/>
                        </a:spcAft>
                        <a:tabLst>
                          <a:tab pos="127000" algn="l"/>
                        </a:tabLst>
                      </a:pPr>
                      <a:r>
                        <a:rPr lang="en-ZA" sz="1200" b="1" dirty="0">
                          <a:effectLst/>
                          <a:latin typeface="+mn-lt"/>
                        </a:rPr>
                        <a:t> </a:t>
                      </a:r>
                    </a:p>
                    <a:p>
                      <a:pPr algn="just">
                        <a:lnSpc>
                          <a:spcPct val="150000"/>
                        </a:lnSpc>
                        <a:spcAft>
                          <a:spcPts val="1000"/>
                        </a:spcAft>
                        <a:tabLst>
                          <a:tab pos="127000" algn="l"/>
                        </a:tabLst>
                      </a:pPr>
                      <a:r>
                        <a:rPr lang="en-ZA" sz="1200" b="1" dirty="0">
                          <a:effectLst/>
                          <a:latin typeface="+mn-lt"/>
                        </a:rPr>
                        <a:t> 4.8%</a:t>
                      </a:r>
                    </a:p>
                    <a:p>
                      <a:pPr algn="just">
                        <a:lnSpc>
                          <a:spcPct val="150000"/>
                        </a:lnSpc>
                        <a:spcAft>
                          <a:spcPts val="1000"/>
                        </a:spcAft>
                        <a:tabLst>
                          <a:tab pos="127000" algn="l"/>
                        </a:tabLst>
                      </a:pPr>
                      <a:r>
                        <a:rPr lang="en-ZA" sz="1200" b="1" dirty="0">
                          <a:effectLst/>
                          <a:latin typeface="+mn-lt"/>
                        </a:rPr>
                        <a:t>2.4%</a:t>
                      </a:r>
                    </a:p>
                    <a:p>
                      <a:pPr algn="just">
                        <a:lnSpc>
                          <a:spcPct val="150000"/>
                        </a:lnSpc>
                        <a:spcAft>
                          <a:spcPts val="1000"/>
                        </a:spcAft>
                        <a:tabLst>
                          <a:tab pos="127000" algn="l"/>
                        </a:tabLst>
                      </a:pPr>
                      <a:r>
                        <a:rPr lang="en-ZA" sz="1200" b="1" dirty="0">
                          <a:effectLst/>
                          <a:latin typeface="+mn-lt"/>
                        </a:rPr>
                        <a:t>7.1%</a:t>
                      </a:r>
                    </a:p>
                    <a:p>
                      <a:pPr algn="just">
                        <a:lnSpc>
                          <a:spcPct val="150000"/>
                        </a:lnSpc>
                        <a:spcAft>
                          <a:spcPts val="1000"/>
                        </a:spcAft>
                        <a:tabLst>
                          <a:tab pos="127000" algn="l"/>
                        </a:tabLst>
                      </a:pPr>
                      <a:r>
                        <a:rPr lang="en-ZA" sz="1200" b="1" dirty="0">
                          <a:effectLst/>
                          <a:latin typeface="+mn-lt"/>
                        </a:rPr>
                        <a:t>4.8%</a:t>
                      </a:r>
                    </a:p>
                    <a:p>
                      <a:pPr algn="just">
                        <a:lnSpc>
                          <a:spcPct val="150000"/>
                        </a:lnSpc>
                        <a:spcAft>
                          <a:spcPts val="1000"/>
                        </a:spcAft>
                        <a:tabLst>
                          <a:tab pos="127000" algn="l"/>
                        </a:tabLst>
                      </a:pPr>
                      <a:r>
                        <a:rPr lang="en-ZA" sz="1200" b="1" dirty="0">
                          <a:effectLst/>
                          <a:latin typeface="+mn-lt"/>
                        </a:rPr>
                        <a:t>47.6%</a:t>
                      </a:r>
                    </a:p>
                    <a:p>
                      <a:pPr algn="just">
                        <a:lnSpc>
                          <a:spcPct val="150000"/>
                        </a:lnSpc>
                        <a:spcAft>
                          <a:spcPts val="1000"/>
                        </a:spcAft>
                        <a:tabLst>
                          <a:tab pos="127000" algn="l"/>
                        </a:tabLst>
                      </a:pPr>
                      <a:r>
                        <a:rPr lang="en-ZA" sz="1200" b="1" dirty="0">
                          <a:effectLst/>
                          <a:latin typeface="+mn-lt"/>
                        </a:rPr>
                        <a:t>28.6%</a:t>
                      </a:r>
                    </a:p>
                    <a:p>
                      <a:pPr algn="just">
                        <a:lnSpc>
                          <a:spcPct val="150000"/>
                        </a:lnSpc>
                        <a:spcAft>
                          <a:spcPts val="1000"/>
                        </a:spcAft>
                        <a:tabLst>
                          <a:tab pos="127000" algn="l"/>
                        </a:tabLst>
                      </a:pPr>
                      <a:r>
                        <a:rPr lang="en-ZA" sz="1200" b="1" dirty="0">
                          <a:effectLst/>
                          <a:latin typeface="+mn-lt"/>
                          <a:ea typeface="Calibri" panose="020F0502020204030204" pitchFamily="34" charset="0"/>
                          <a:cs typeface="Arial" panose="020B0604020202020204" pitchFamily="34" charset="0"/>
                        </a:rPr>
                        <a:t>4.8%</a:t>
                      </a:r>
                    </a:p>
                  </a:txBody>
                  <a:tcPr marL="51234" marR="51234" marT="0" marB="0"/>
                </a:tc>
                <a:extLst>
                  <a:ext uri="{0D108BD9-81ED-4DB2-BD59-A6C34878D82A}">
                    <a16:rowId xmlns:a16="http://schemas.microsoft.com/office/drawing/2014/main" val="1142901366"/>
                  </a:ext>
                </a:extLst>
              </a:tr>
              <a:tr h="3212400">
                <a:tc>
                  <a:txBody>
                    <a:bodyPr/>
                    <a:lstStyle/>
                    <a:p>
                      <a:pPr algn="just">
                        <a:lnSpc>
                          <a:spcPct val="150000"/>
                        </a:lnSpc>
                        <a:spcAft>
                          <a:spcPts val="1000"/>
                        </a:spcAft>
                      </a:pPr>
                      <a:r>
                        <a:rPr lang="en-ZA" sz="1100" dirty="0">
                          <a:effectLst/>
                        </a:rPr>
                        <a:t>Last telephonic communication with foster parent</a:t>
                      </a:r>
                    </a:p>
                    <a:p>
                      <a:pPr algn="just">
                        <a:lnSpc>
                          <a:spcPct val="150000"/>
                        </a:lnSpc>
                        <a:spcAft>
                          <a:spcPts val="1000"/>
                        </a:spcAft>
                      </a:pPr>
                      <a:r>
                        <a:rPr lang="en-ZA" sz="1100" dirty="0">
                          <a:effectLst/>
                        </a:rPr>
                        <a:t>&lt;5 days</a:t>
                      </a:r>
                    </a:p>
                    <a:p>
                      <a:pPr algn="just">
                        <a:lnSpc>
                          <a:spcPct val="150000"/>
                        </a:lnSpc>
                        <a:spcAft>
                          <a:spcPts val="1000"/>
                        </a:spcAft>
                      </a:pPr>
                      <a:r>
                        <a:rPr lang="en-ZA" sz="1100" dirty="0">
                          <a:effectLst/>
                        </a:rPr>
                        <a:t>6-10 days</a:t>
                      </a:r>
                    </a:p>
                    <a:p>
                      <a:pPr algn="just">
                        <a:lnSpc>
                          <a:spcPct val="150000"/>
                        </a:lnSpc>
                        <a:spcAft>
                          <a:spcPts val="1000"/>
                        </a:spcAft>
                      </a:pPr>
                      <a:r>
                        <a:rPr lang="en-ZA" sz="1100" dirty="0">
                          <a:effectLst/>
                        </a:rPr>
                        <a:t>11-20 days</a:t>
                      </a:r>
                    </a:p>
                    <a:p>
                      <a:pPr algn="just">
                        <a:lnSpc>
                          <a:spcPct val="150000"/>
                        </a:lnSpc>
                        <a:spcAft>
                          <a:spcPts val="1000"/>
                        </a:spcAft>
                      </a:pPr>
                      <a:r>
                        <a:rPr lang="en-ZA" sz="1100" dirty="0">
                          <a:effectLst/>
                        </a:rPr>
                        <a:t>21-30 days</a:t>
                      </a:r>
                    </a:p>
                    <a:p>
                      <a:pPr algn="just">
                        <a:lnSpc>
                          <a:spcPct val="150000"/>
                        </a:lnSpc>
                        <a:spcAft>
                          <a:spcPts val="1000"/>
                        </a:spcAft>
                      </a:pPr>
                      <a:r>
                        <a:rPr lang="en-ZA" sz="1100" dirty="0">
                          <a:effectLst/>
                        </a:rPr>
                        <a:t>&gt;30 days</a:t>
                      </a:r>
                    </a:p>
                    <a:p>
                      <a:pPr algn="just">
                        <a:lnSpc>
                          <a:spcPct val="150000"/>
                        </a:lnSpc>
                        <a:spcAft>
                          <a:spcPts val="1000"/>
                        </a:spcAft>
                        <a:tabLst>
                          <a:tab pos="127000" algn="l"/>
                        </a:tabLst>
                      </a:pPr>
                      <a:r>
                        <a:rPr lang="en-ZA" sz="1100" dirty="0">
                          <a:effectLst/>
                        </a:rPr>
                        <a:t>Do not remember</a:t>
                      </a:r>
                    </a:p>
                    <a:p>
                      <a:pPr algn="just">
                        <a:lnSpc>
                          <a:spcPct val="150000"/>
                        </a:lnSpc>
                        <a:spcAft>
                          <a:spcPts val="1000"/>
                        </a:spcAft>
                        <a:tabLst>
                          <a:tab pos="127000" algn="l"/>
                        </a:tabLst>
                      </a:pPr>
                      <a:r>
                        <a:rPr lang="en-ZA" sz="1100" dirty="0">
                          <a:effectLst/>
                        </a:rPr>
                        <a:t>Not responded</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tc>
                  <a:txBody>
                    <a:bodyPr/>
                    <a:lstStyle/>
                    <a:p>
                      <a:pPr algn="just">
                        <a:lnSpc>
                          <a:spcPct val="150000"/>
                        </a:lnSpc>
                        <a:spcAft>
                          <a:spcPts val="1000"/>
                        </a:spcAft>
                      </a:pPr>
                      <a:r>
                        <a:rPr lang="en-ZA" sz="1100" b="1" dirty="0">
                          <a:effectLst/>
                        </a:rPr>
                        <a:t> </a:t>
                      </a:r>
                    </a:p>
                    <a:p>
                      <a:pPr algn="just">
                        <a:lnSpc>
                          <a:spcPct val="150000"/>
                        </a:lnSpc>
                        <a:spcAft>
                          <a:spcPts val="1000"/>
                        </a:spcAft>
                      </a:pPr>
                      <a:r>
                        <a:rPr lang="en-ZA" sz="1100" b="1" dirty="0">
                          <a:effectLst/>
                        </a:rPr>
                        <a:t>3 </a:t>
                      </a:r>
                    </a:p>
                    <a:p>
                      <a:pPr algn="just">
                        <a:lnSpc>
                          <a:spcPct val="150000"/>
                        </a:lnSpc>
                        <a:spcAft>
                          <a:spcPts val="1000"/>
                        </a:spcAft>
                      </a:pPr>
                      <a:r>
                        <a:rPr lang="en-ZA" sz="1100" b="1" dirty="0">
                          <a:effectLst/>
                        </a:rPr>
                        <a:t>1 </a:t>
                      </a:r>
                    </a:p>
                    <a:p>
                      <a:pPr algn="just">
                        <a:lnSpc>
                          <a:spcPct val="150000"/>
                        </a:lnSpc>
                        <a:spcAft>
                          <a:spcPts val="1000"/>
                        </a:spcAft>
                      </a:pPr>
                      <a:r>
                        <a:rPr lang="en-ZA" sz="1100" b="1" dirty="0">
                          <a:effectLst/>
                        </a:rPr>
                        <a:t>4</a:t>
                      </a:r>
                    </a:p>
                    <a:p>
                      <a:pPr algn="just">
                        <a:lnSpc>
                          <a:spcPct val="150000"/>
                        </a:lnSpc>
                        <a:spcAft>
                          <a:spcPts val="1000"/>
                        </a:spcAft>
                      </a:pPr>
                      <a:r>
                        <a:rPr lang="en-ZA" sz="1100" b="1" dirty="0">
                          <a:effectLst/>
                        </a:rPr>
                        <a:t>4 </a:t>
                      </a:r>
                    </a:p>
                    <a:p>
                      <a:pPr algn="just">
                        <a:lnSpc>
                          <a:spcPct val="150000"/>
                        </a:lnSpc>
                        <a:spcAft>
                          <a:spcPts val="1000"/>
                        </a:spcAft>
                      </a:pPr>
                      <a:r>
                        <a:rPr lang="en-ZA" sz="1100" b="1" dirty="0">
                          <a:effectLst/>
                        </a:rPr>
                        <a:t>23 </a:t>
                      </a:r>
                    </a:p>
                    <a:p>
                      <a:pPr algn="just">
                        <a:lnSpc>
                          <a:spcPct val="150000"/>
                        </a:lnSpc>
                        <a:spcAft>
                          <a:spcPts val="1000"/>
                        </a:spcAft>
                        <a:tabLst>
                          <a:tab pos="127000" algn="l"/>
                        </a:tabLst>
                      </a:pPr>
                      <a:r>
                        <a:rPr lang="en-ZA" sz="1100" b="1" dirty="0">
                          <a:effectLst/>
                        </a:rPr>
                        <a:t>6 </a:t>
                      </a:r>
                    </a:p>
                    <a:p>
                      <a:pPr algn="just">
                        <a:lnSpc>
                          <a:spcPct val="150000"/>
                        </a:lnSpc>
                        <a:spcAft>
                          <a:spcPts val="1000"/>
                        </a:spcAft>
                        <a:tabLst>
                          <a:tab pos="127000" algn="l"/>
                        </a:tabLst>
                      </a:pPr>
                      <a:r>
                        <a:rPr lang="en-ZA" sz="1100" b="1" dirty="0">
                          <a:effectLst/>
                        </a:rPr>
                        <a:t>1</a:t>
                      </a:r>
                      <a:endParaRPr lang="en-ZA" sz="1100" b="1" dirty="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tc>
                  <a:txBody>
                    <a:bodyPr/>
                    <a:lstStyle/>
                    <a:p>
                      <a:pPr algn="just">
                        <a:lnSpc>
                          <a:spcPct val="150000"/>
                        </a:lnSpc>
                        <a:spcAft>
                          <a:spcPts val="1000"/>
                        </a:spcAft>
                        <a:tabLst>
                          <a:tab pos="127000" algn="l"/>
                        </a:tabLst>
                      </a:pPr>
                      <a:r>
                        <a:rPr lang="en-ZA" sz="1100" b="1" dirty="0">
                          <a:effectLst/>
                        </a:rPr>
                        <a:t> </a:t>
                      </a:r>
                    </a:p>
                    <a:p>
                      <a:pPr algn="just">
                        <a:lnSpc>
                          <a:spcPct val="150000"/>
                        </a:lnSpc>
                        <a:spcAft>
                          <a:spcPts val="1000"/>
                        </a:spcAft>
                        <a:tabLst>
                          <a:tab pos="127000" algn="l"/>
                        </a:tabLst>
                      </a:pPr>
                      <a:r>
                        <a:rPr lang="en-ZA" sz="1100" b="1" dirty="0">
                          <a:effectLst/>
                        </a:rPr>
                        <a:t>7.1%</a:t>
                      </a:r>
                    </a:p>
                    <a:p>
                      <a:pPr algn="just">
                        <a:lnSpc>
                          <a:spcPct val="150000"/>
                        </a:lnSpc>
                        <a:spcAft>
                          <a:spcPts val="1000"/>
                        </a:spcAft>
                        <a:tabLst>
                          <a:tab pos="127000" algn="l"/>
                        </a:tabLst>
                      </a:pPr>
                      <a:r>
                        <a:rPr lang="en-ZA" sz="1100" b="1" dirty="0">
                          <a:effectLst/>
                        </a:rPr>
                        <a:t>2.4%</a:t>
                      </a:r>
                    </a:p>
                    <a:p>
                      <a:pPr algn="just">
                        <a:lnSpc>
                          <a:spcPct val="150000"/>
                        </a:lnSpc>
                        <a:spcAft>
                          <a:spcPts val="1000"/>
                        </a:spcAft>
                        <a:tabLst>
                          <a:tab pos="127000" algn="l"/>
                        </a:tabLst>
                      </a:pPr>
                      <a:r>
                        <a:rPr lang="en-ZA" sz="1100" b="1" dirty="0">
                          <a:effectLst/>
                        </a:rPr>
                        <a:t>9.5%</a:t>
                      </a:r>
                    </a:p>
                    <a:p>
                      <a:pPr algn="just">
                        <a:lnSpc>
                          <a:spcPct val="150000"/>
                        </a:lnSpc>
                        <a:spcAft>
                          <a:spcPts val="1000"/>
                        </a:spcAft>
                        <a:tabLst>
                          <a:tab pos="127000" algn="l"/>
                        </a:tabLst>
                      </a:pPr>
                      <a:r>
                        <a:rPr lang="en-ZA" sz="1100" b="1" dirty="0">
                          <a:effectLst/>
                        </a:rPr>
                        <a:t>9.5%</a:t>
                      </a:r>
                    </a:p>
                    <a:p>
                      <a:pPr algn="just">
                        <a:lnSpc>
                          <a:spcPct val="150000"/>
                        </a:lnSpc>
                        <a:spcAft>
                          <a:spcPts val="1000"/>
                        </a:spcAft>
                        <a:tabLst>
                          <a:tab pos="127000" algn="l"/>
                        </a:tabLst>
                      </a:pPr>
                      <a:r>
                        <a:rPr lang="en-ZA" sz="1100" b="1" dirty="0">
                          <a:effectLst/>
                        </a:rPr>
                        <a:t>54.8%</a:t>
                      </a:r>
                    </a:p>
                    <a:p>
                      <a:pPr algn="just">
                        <a:lnSpc>
                          <a:spcPct val="150000"/>
                        </a:lnSpc>
                        <a:spcAft>
                          <a:spcPts val="1000"/>
                        </a:spcAft>
                        <a:tabLst>
                          <a:tab pos="127000" algn="l"/>
                        </a:tabLst>
                      </a:pPr>
                      <a:r>
                        <a:rPr lang="en-ZA" sz="1100" b="1" dirty="0">
                          <a:effectLst/>
                        </a:rPr>
                        <a:t>14.3%</a:t>
                      </a:r>
                    </a:p>
                    <a:p>
                      <a:pPr algn="just">
                        <a:lnSpc>
                          <a:spcPct val="150000"/>
                        </a:lnSpc>
                        <a:spcAft>
                          <a:spcPts val="1000"/>
                        </a:spcAft>
                        <a:tabLst>
                          <a:tab pos="127000" algn="l"/>
                        </a:tabLst>
                      </a:pPr>
                      <a:r>
                        <a:rPr lang="en-ZA" sz="1100" b="1" dirty="0">
                          <a:effectLst/>
                        </a:rPr>
                        <a:t>2.4%</a:t>
                      </a:r>
                      <a:endParaRPr lang="en-ZA" sz="1100" b="1" dirty="0">
                        <a:effectLst/>
                        <a:latin typeface="Calibri" panose="020F0502020204030204" pitchFamily="34" charset="0"/>
                        <a:ea typeface="Calibri" panose="020F0502020204030204" pitchFamily="34" charset="0"/>
                        <a:cs typeface="Arial" panose="020B0604020202020204" pitchFamily="34" charset="0"/>
                      </a:endParaRPr>
                    </a:p>
                  </a:txBody>
                  <a:tcPr marL="43335" marR="43335" marT="0" marB="0"/>
                </a:tc>
                <a:extLst>
                  <a:ext uri="{0D108BD9-81ED-4DB2-BD59-A6C34878D82A}">
                    <a16:rowId xmlns:a16="http://schemas.microsoft.com/office/drawing/2014/main" val="1724114046"/>
                  </a:ext>
                </a:extLst>
              </a:tr>
            </a:tbl>
          </a:graphicData>
        </a:graphic>
      </p:graphicFrame>
      <p:pic>
        <p:nvPicPr>
          <p:cNvPr id="6" name="Google Shape;27;p1">
            <a:extLst>
              <a:ext uri="{FF2B5EF4-FFF2-40B4-BE49-F238E27FC236}">
                <a16:creationId xmlns:a16="http://schemas.microsoft.com/office/drawing/2014/main" id="{097016EF-2485-6FDB-6476-13B58252C81C}"/>
              </a:ext>
            </a:extLst>
          </p:cNvPr>
          <p:cNvPicPr preferRelativeResize="0"/>
          <p:nvPr/>
        </p:nvPicPr>
        <p:blipFill rotWithShape="1">
          <a:blip r:embed="rId3">
            <a:alphaModFix/>
          </a:blip>
          <a:srcRect/>
          <a:stretch/>
        </p:blipFill>
        <p:spPr>
          <a:xfrm>
            <a:off x="10284541" y="148352"/>
            <a:ext cx="1769807" cy="921169"/>
          </a:xfrm>
          <a:prstGeom prst="rect">
            <a:avLst/>
          </a:prstGeom>
          <a:noFill/>
          <a:ln>
            <a:noFill/>
          </a:ln>
        </p:spPr>
      </p:pic>
    </p:spTree>
    <p:extLst>
      <p:ext uri="{BB962C8B-B14F-4D97-AF65-F5344CB8AC3E}">
        <p14:creationId xmlns:p14="http://schemas.microsoft.com/office/powerpoint/2010/main" val="1309183872"/>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005BAA"/>
      </a:dk2>
      <a:lt2>
        <a:srgbClr val="FFFFFF"/>
      </a:lt2>
      <a:accent1>
        <a:srgbClr val="005BAA"/>
      </a:accent1>
      <a:accent2>
        <a:srgbClr val="D71C33"/>
      </a:accent2>
      <a:accent3>
        <a:srgbClr val="C48B3B"/>
      </a:accent3>
      <a:accent4>
        <a:srgbClr val="5C5C61"/>
      </a:accent4>
      <a:accent5>
        <a:srgbClr val="A19C9B"/>
      </a:accent5>
      <a:accent6>
        <a:srgbClr val="D7D2D1"/>
      </a:accent6>
      <a:hlink>
        <a:srgbClr val="005BAA"/>
      </a:hlink>
      <a:folHlink>
        <a:srgbClr val="D71C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6336</TotalTime>
  <Words>2963</Words>
  <Application>Microsoft Office PowerPoint</Application>
  <PresentationFormat>Widescreen</PresentationFormat>
  <Paragraphs>461</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Symbol</vt:lpstr>
      <vt:lpstr>Tw Cen MT</vt:lpstr>
      <vt:lpstr>Wingdings</vt:lpstr>
      <vt:lpstr>Office Theme</vt:lpstr>
      <vt:lpstr>PowerPoint Presentation</vt:lpstr>
      <vt:lpstr>Content of the Presentation </vt:lpstr>
      <vt:lpstr>introduction</vt:lpstr>
      <vt:lpstr>Introduction (continues)</vt:lpstr>
      <vt:lpstr>Theoretical Framework</vt:lpstr>
      <vt:lpstr>materials and Methods</vt:lpstr>
      <vt:lpstr>Quantitative results: Social Workers (continues)</vt:lpstr>
      <vt:lpstr>Quantitative results: Social Workers (continues)</vt:lpstr>
      <vt:lpstr>Quantitative results: Social Workers (continues)</vt:lpstr>
      <vt:lpstr>Quantitative results: Social Workers (continues)</vt:lpstr>
      <vt:lpstr>Quantitative results: Social Workers (continues)</vt:lpstr>
      <vt:lpstr>Quantitative results from Community volunteers</vt:lpstr>
      <vt:lpstr>Quantitative results from Community volunteers: services provided by the community volunteers to children living with HIV. </vt:lpstr>
      <vt:lpstr>Themes and sub-themes for qualitative finding form social workers</vt:lpstr>
      <vt:lpstr>Some responses from social workers</vt:lpstr>
      <vt:lpstr>Themes and Sub-themes from the community volunteers </vt:lpstr>
      <vt:lpstr>Some responses from community volunteers</vt:lpstr>
      <vt:lpstr>Discussion and 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Carissa Botha</dc:creator>
  <cp:lastModifiedBy>Jeff Khosa</cp:lastModifiedBy>
  <cp:revision>13</cp:revision>
  <dcterms:created xsi:type="dcterms:W3CDTF">2022-03-28T12:27:33Z</dcterms:created>
  <dcterms:modified xsi:type="dcterms:W3CDTF">2023-09-26T08:37:44Z</dcterms:modified>
</cp:coreProperties>
</file>