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7" r:id="rId2"/>
    <p:sldId id="279" r:id="rId3"/>
    <p:sldId id="258" r:id="rId4"/>
    <p:sldId id="259" r:id="rId5"/>
    <p:sldId id="263" r:id="rId6"/>
    <p:sldId id="264" r:id="rId7"/>
    <p:sldId id="265" r:id="rId8"/>
    <p:sldId id="271" r:id="rId9"/>
    <p:sldId id="267" r:id="rId10"/>
    <p:sldId id="282" r:id="rId11"/>
    <p:sldId id="283" r:id="rId12"/>
    <p:sldId id="269" r:id="rId13"/>
    <p:sldId id="270" r:id="rId14"/>
    <p:sldId id="272" r:id="rId15"/>
    <p:sldId id="277" r:id="rId16"/>
    <p:sldId id="284" r:id="rId17"/>
    <p:sldId id="273" r:id="rId18"/>
    <p:sldId id="280" r:id="rId19"/>
    <p:sldId id="278" r:id="rId20"/>
    <p:sldId id="275" r:id="rId21"/>
    <p:sldId id="281"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A6C6B0-C9BE-4B0C-A308-8511189F9482}" type="doc">
      <dgm:prSet loTypeId="urn:microsoft.com/office/officeart/2005/8/layout/list1" loCatId="list" qsTypeId="urn:microsoft.com/office/officeart/2005/8/quickstyle/simple1" qsCatId="simple" csTypeId="urn:microsoft.com/office/officeart/2005/8/colors/accent3_5" csCatId="accent3" phldr="1"/>
      <dgm:spPr/>
      <dgm:t>
        <a:bodyPr/>
        <a:lstStyle/>
        <a:p>
          <a:endParaRPr lang="en-US"/>
        </a:p>
      </dgm:t>
    </dgm:pt>
    <dgm:pt modelId="{2AB91EAD-4183-43E6-8940-69BDF685EDAB}">
      <dgm:prSet phldrT="[Text]" custT="1"/>
      <dgm:spPr/>
      <dgm:t>
        <a:bodyPr/>
        <a:lstStyle/>
        <a:p>
          <a:r>
            <a:rPr lang="en-US" sz="2400" b="1">
              <a:latin typeface="+mj-lt"/>
              <a:cs typeface="Arial" panose="020B0604020202020204" pitchFamily="34" charset="0"/>
            </a:rPr>
            <a:t>Introduction</a:t>
          </a:r>
          <a:r>
            <a:rPr lang="en-US" sz="2800"/>
            <a:t> </a:t>
          </a:r>
          <a:endParaRPr lang="en-US" sz="2800" dirty="0"/>
        </a:p>
      </dgm:t>
    </dgm:pt>
    <dgm:pt modelId="{18FE49F4-9AD3-47C4-8F84-D8BF8EEDCAF0}" type="parTrans" cxnId="{7B8341A9-4588-4AC6-A705-9028C52D6390}">
      <dgm:prSet/>
      <dgm:spPr/>
      <dgm:t>
        <a:bodyPr/>
        <a:lstStyle/>
        <a:p>
          <a:endParaRPr lang="en-US"/>
        </a:p>
      </dgm:t>
    </dgm:pt>
    <dgm:pt modelId="{625753EF-396F-42A0-A39F-D9CD29C5E95D}" type="sibTrans" cxnId="{7B8341A9-4588-4AC6-A705-9028C52D6390}">
      <dgm:prSet/>
      <dgm:spPr/>
      <dgm:t>
        <a:bodyPr/>
        <a:lstStyle/>
        <a:p>
          <a:endParaRPr lang="en-US"/>
        </a:p>
      </dgm:t>
    </dgm:pt>
    <dgm:pt modelId="{F6056741-9137-450E-9B5C-1E0AA74FF27A}">
      <dgm:prSet phldrT="[Text]" custT="1"/>
      <dgm:spPr/>
      <dgm:t>
        <a:bodyPr/>
        <a:lstStyle/>
        <a:p>
          <a:r>
            <a:rPr lang="en-US" sz="2400" b="1">
              <a:latin typeface="+mj-lt"/>
            </a:rPr>
            <a:t>Background of the study  </a:t>
          </a:r>
          <a:endParaRPr lang="en-US" sz="2400" b="1" dirty="0">
            <a:latin typeface="+mj-lt"/>
          </a:endParaRPr>
        </a:p>
      </dgm:t>
    </dgm:pt>
    <dgm:pt modelId="{50C65FAC-6401-4A22-BAD5-C4ED64C8879D}" type="parTrans" cxnId="{6D434ACD-0130-4D2D-9CD3-8FD23AB1DC3A}">
      <dgm:prSet/>
      <dgm:spPr/>
      <dgm:t>
        <a:bodyPr/>
        <a:lstStyle/>
        <a:p>
          <a:endParaRPr lang="en-US"/>
        </a:p>
      </dgm:t>
    </dgm:pt>
    <dgm:pt modelId="{B6C94CDA-F454-4996-928E-FB12FE2D975F}" type="sibTrans" cxnId="{6D434ACD-0130-4D2D-9CD3-8FD23AB1DC3A}">
      <dgm:prSet/>
      <dgm:spPr/>
      <dgm:t>
        <a:bodyPr/>
        <a:lstStyle/>
        <a:p>
          <a:endParaRPr lang="en-US"/>
        </a:p>
      </dgm:t>
    </dgm:pt>
    <dgm:pt modelId="{C52D0CC9-4F50-4AF3-B916-48E9116A10F2}">
      <dgm:prSet phldrT="[Text]" custT="1"/>
      <dgm:spPr/>
      <dgm:t>
        <a:bodyPr/>
        <a:lstStyle/>
        <a:p>
          <a:r>
            <a:rPr lang="en-US" sz="2400" b="1">
              <a:latin typeface="+mj-lt"/>
            </a:rPr>
            <a:t>Problem statement </a:t>
          </a:r>
          <a:endParaRPr lang="en-US" sz="2400" b="1" dirty="0">
            <a:latin typeface="+mj-lt"/>
          </a:endParaRPr>
        </a:p>
      </dgm:t>
    </dgm:pt>
    <dgm:pt modelId="{307E6701-F995-4475-BE50-D693AEF0546B}" type="parTrans" cxnId="{F6FD6100-8739-4EF5-A9CA-7B47BE039A73}">
      <dgm:prSet/>
      <dgm:spPr/>
      <dgm:t>
        <a:bodyPr/>
        <a:lstStyle/>
        <a:p>
          <a:endParaRPr lang="en-US"/>
        </a:p>
      </dgm:t>
    </dgm:pt>
    <dgm:pt modelId="{34798835-C84A-4027-8564-5AEF59979A96}" type="sibTrans" cxnId="{F6FD6100-8739-4EF5-A9CA-7B47BE039A73}">
      <dgm:prSet/>
      <dgm:spPr/>
      <dgm:t>
        <a:bodyPr/>
        <a:lstStyle/>
        <a:p>
          <a:endParaRPr lang="en-US"/>
        </a:p>
      </dgm:t>
    </dgm:pt>
    <dgm:pt modelId="{82B5EE9A-D8D9-4C86-9606-F3911AC31A60}">
      <dgm:prSet custT="1"/>
      <dgm:spPr/>
      <dgm:t>
        <a:bodyPr/>
        <a:lstStyle/>
        <a:p>
          <a:r>
            <a:rPr lang="en-US" sz="2400" b="1" dirty="0">
              <a:latin typeface="+mj-lt"/>
            </a:rPr>
            <a:t>Research questions </a:t>
          </a:r>
        </a:p>
      </dgm:t>
    </dgm:pt>
    <dgm:pt modelId="{95688B41-4530-4F1D-AC78-EC87679C1B76}" type="parTrans" cxnId="{0C4EA2A5-02EB-40E6-906E-AB04A50AB6B6}">
      <dgm:prSet/>
      <dgm:spPr/>
      <dgm:t>
        <a:bodyPr/>
        <a:lstStyle/>
        <a:p>
          <a:endParaRPr lang="en-US"/>
        </a:p>
      </dgm:t>
    </dgm:pt>
    <dgm:pt modelId="{8349B463-2AAE-4892-A557-63CDB48F8DED}" type="sibTrans" cxnId="{0C4EA2A5-02EB-40E6-906E-AB04A50AB6B6}">
      <dgm:prSet/>
      <dgm:spPr/>
      <dgm:t>
        <a:bodyPr/>
        <a:lstStyle/>
        <a:p>
          <a:endParaRPr lang="en-US"/>
        </a:p>
      </dgm:t>
    </dgm:pt>
    <dgm:pt modelId="{C3DF354C-B242-481B-BFCB-5767D7F5C97C}">
      <dgm:prSet custT="1"/>
      <dgm:spPr/>
      <dgm:t>
        <a:bodyPr/>
        <a:lstStyle/>
        <a:p>
          <a:r>
            <a:rPr lang="en-US" sz="2400" b="1" dirty="0">
              <a:latin typeface="+mj-lt"/>
            </a:rPr>
            <a:t>Aims and objectives </a:t>
          </a:r>
        </a:p>
      </dgm:t>
    </dgm:pt>
    <dgm:pt modelId="{6CB559C8-0243-4A66-958C-8B8872F898EA}" type="parTrans" cxnId="{E8243A0B-5650-49B0-BB88-DFE69E2AAEE8}">
      <dgm:prSet/>
      <dgm:spPr/>
      <dgm:t>
        <a:bodyPr/>
        <a:lstStyle/>
        <a:p>
          <a:endParaRPr lang="en-US"/>
        </a:p>
      </dgm:t>
    </dgm:pt>
    <dgm:pt modelId="{EC86FFFB-C698-459F-8D89-383B62A84C32}" type="sibTrans" cxnId="{E8243A0B-5650-49B0-BB88-DFE69E2AAEE8}">
      <dgm:prSet/>
      <dgm:spPr/>
      <dgm:t>
        <a:bodyPr/>
        <a:lstStyle/>
        <a:p>
          <a:endParaRPr lang="en-US"/>
        </a:p>
      </dgm:t>
    </dgm:pt>
    <dgm:pt modelId="{5660C917-F1D5-4359-BE85-21D67EACD281}">
      <dgm:prSet custT="1"/>
      <dgm:spPr/>
      <dgm:t>
        <a:bodyPr/>
        <a:lstStyle/>
        <a:p>
          <a:r>
            <a:rPr lang="en-US" sz="2400" b="1" dirty="0">
              <a:latin typeface="+mj-lt"/>
            </a:rPr>
            <a:t>Conceptual framework </a:t>
          </a:r>
        </a:p>
      </dgm:t>
    </dgm:pt>
    <dgm:pt modelId="{20DCA97B-BF04-460A-A3CB-0D622AB9EFDB}" type="parTrans" cxnId="{E51F9A85-7818-4A8D-BA60-375E0C594663}">
      <dgm:prSet/>
      <dgm:spPr/>
      <dgm:t>
        <a:bodyPr/>
        <a:lstStyle/>
        <a:p>
          <a:endParaRPr lang="en-US"/>
        </a:p>
      </dgm:t>
    </dgm:pt>
    <dgm:pt modelId="{92601212-39B3-4472-BCFD-9B4F43F0F79F}" type="sibTrans" cxnId="{E51F9A85-7818-4A8D-BA60-375E0C594663}">
      <dgm:prSet/>
      <dgm:spPr/>
      <dgm:t>
        <a:bodyPr/>
        <a:lstStyle/>
        <a:p>
          <a:endParaRPr lang="en-US"/>
        </a:p>
      </dgm:t>
    </dgm:pt>
    <dgm:pt modelId="{DAB98A7F-78B8-4164-8F7A-1E54B8325960}">
      <dgm:prSet custT="1"/>
      <dgm:spPr/>
      <dgm:t>
        <a:bodyPr/>
        <a:lstStyle/>
        <a:p>
          <a:r>
            <a:rPr lang="en-US" sz="2400" b="1" dirty="0">
              <a:latin typeface="+mj-lt"/>
            </a:rPr>
            <a:t>Presentation of findings </a:t>
          </a:r>
        </a:p>
      </dgm:t>
    </dgm:pt>
    <dgm:pt modelId="{646BA8D8-0171-40F1-932D-8AE3784721B6}" type="parTrans" cxnId="{CE97A2E9-B452-456A-B9BE-C4A1088C692C}">
      <dgm:prSet/>
      <dgm:spPr/>
      <dgm:t>
        <a:bodyPr/>
        <a:lstStyle/>
        <a:p>
          <a:endParaRPr lang="en-US"/>
        </a:p>
      </dgm:t>
    </dgm:pt>
    <dgm:pt modelId="{ABA7703B-5753-497C-8461-52E0D8C54EB7}" type="sibTrans" cxnId="{CE97A2E9-B452-456A-B9BE-C4A1088C692C}">
      <dgm:prSet/>
      <dgm:spPr/>
      <dgm:t>
        <a:bodyPr/>
        <a:lstStyle/>
        <a:p>
          <a:endParaRPr lang="en-US"/>
        </a:p>
      </dgm:t>
    </dgm:pt>
    <dgm:pt modelId="{BE480C04-1EEE-4D4C-8C9C-21A786010B8C}">
      <dgm:prSet custT="1"/>
      <dgm:spPr/>
      <dgm:t>
        <a:bodyPr/>
        <a:lstStyle/>
        <a:p>
          <a:r>
            <a:rPr lang="en-US" sz="2400" b="1" dirty="0">
              <a:latin typeface="+mj-lt"/>
            </a:rPr>
            <a:t>Discussion of findings </a:t>
          </a:r>
        </a:p>
      </dgm:t>
    </dgm:pt>
    <dgm:pt modelId="{B185B92A-7810-4590-9841-C6361AFC4AE3}" type="parTrans" cxnId="{964D75E0-7F6D-4347-A645-693D0B0DA7CE}">
      <dgm:prSet/>
      <dgm:spPr/>
      <dgm:t>
        <a:bodyPr/>
        <a:lstStyle/>
        <a:p>
          <a:endParaRPr lang="en-US"/>
        </a:p>
      </dgm:t>
    </dgm:pt>
    <dgm:pt modelId="{7AFA8F97-9190-42F6-B1FF-14FC7D216DB3}" type="sibTrans" cxnId="{964D75E0-7F6D-4347-A645-693D0B0DA7CE}">
      <dgm:prSet/>
      <dgm:spPr/>
      <dgm:t>
        <a:bodyPr/>
        <a:lstStyle/>
        <a:p>
          <a:endParaRPr lang="en-US"/>
        </a:p>
      </dgm:t>
    </dgm:pt>
    <dgm:pt modelId="{4F09B239-FA94-4412-9EF0-C5FF13DC9570}">
      <dgm:prSet custT="1"/>
      <dgm:spPr/>
      <dgm:t>
        <a:bodyPr/>
        <a:lstStyle/>
        <a:p>
          <a:r>
            <a:rPr lang="en-US" sz="2400" b="1" dirty="0">
              <a:latin typeface="+mj-lt"/>
            </a:rPr>
            <a:t>Research method </a:t>
          </a:r>
        </a:p>
      </dgm:t>
    </dgm:pt>
    <dgm:pt modelId="{12CC979E-FF74-4A35-96C4-8C40055CFDBB}" type="parTrans" cxnId="{239B6CEA-122C-4095-AEB7-1F33EBE1994D}">
      <dgm:prSet/>
      <dgm:spPr/>
      <dgm:t>
        <a:bodyPr/>
        <a:lstStyle/>
        <a:p>
          <a:endParaRPr lang="en-US"/>
        </a:p>
      </dgm:t>
    </dgm:pt>
    <dgm:pt modelId="{2CFEA157-74F8-4D55-9BA0-F40A5B143C14}" type="sibTrans" cxnId="{239B6CEA-122C-4095-AEB7-1F33EBE1994D}">
      <dgm:prSet/>
      <dgm:spPr/>
      <dgm:t>
        <a:bodyPr/>
        <a:lstStyle/>
        <a:p>
          <a:endParaRPr lang="en-US"/>
        </a:p>
      </dgm:t>
    </dgm:pt>
    <dgm:pt modelId="{B1406A2E-79E6-4267-8134-5C5961DB8B11}">
      <dgm:prSet custT="1"/>
      <dgm:spPr/>
      <dgm:t>
        <a:bodyPr/>
        <a:lstStyle/>
        <a:p>
          <a:r>
            <a:rPr lang="en-US" sz="2400" b="1" dirty="0">
              <a:latin typeface="+mj-lt"/>
            </a:rPr>
            <a:t>Recommendations</a:t>
          </a:r>
        </a:p>
      </dgm:t>
    </dgm:pt>
    <dgm:pt modelId="{38F7AA8E-5AAB-4A16-B24E-408ACFA5F185}" type="parTrans" cxnId="{C9303ADF-3CFE-4A46-8B7F-C47F3F1F889D}">
      <dgm:prSet/>
      <dgm:spPr/>
      <dgm:t>
        <a:bodyPr/>
        <a:lstStyle/>
        <a:p>
          <a:endParaRPr lang="en-US"/>
        </a:p>
      </dgm:t>
    </dgm:pt>
    <dgm:pt modelId="{84CDDA1D-099F-4D8E-ADBB-9E6DDC428457}" type="sibTrans" cxnId="{C9303ADF-3CFE-4A46-8B7F-C47F3F1F889D}">
      <dgm:prSet/>
      <dgm:spPr/>
      <dgm:t>
        <a:bodyPr/>
        <a:lstStyle/>
        <a:p>
          <a:endParaRPr lang="en-US"/>
        </a:p>
      </dgm:t>
    </dgm:pt>
    <dgm:pt modelId="{3E62E78B-EA31-4BAB-A83A-D94A90E4C534}">
      <dgm:prSet custT="1"/>
      <dgm:spPr/>
      <dgm:t>
        <a:bodyPr/>
        <a:lstStyle/>
        <a:p>
          <a:r>
            <a:rPr lang="en-US" sz="2400" b="1" dirty="0">
              <a:latin typeface="+mj-lt"/>
            </a:rPr>
            <a:t>Conclusion </a:t>
          </a:r>
        </a:p>
      </dgm:t>
    </dgm:pt>
    <dgm:pt modelId="{9EE321F0-8785-416A-883C-9D84A0BBED86}" type="parTrans" cxnId="{9010FB3A-0854-417D-8F39-2D91CDFF8871}">
      <dgm:prSet/>
      <dgm:spPr/>
      <dgm:t>
        <a:bodyPr/>
        <a:lstStyle/>
        <a:p>
          <a:endParaRPr lang="en-US"/>
        </a:p>
      </dgm:t>
    </dgm:pt>
    <dgm:pt modelId="{6E919159-758C-4320-BF8F-142E4416A132}" type="sibTrans" cxnId="{9010FB3A-0854-417D-8F39-2D91CDFF8871}">
      <dgm:prSet/>
      <dgm:spPr/>
      <dgm:t>
        <a:bodyPr/>
        <a:lstStyle/>
        <a:p>
          <a:endParaRPr lang="en-US"/>
        </a:p>
      </dgm:t>
    </dgm:pt>
    <dgm:pt modelId="{3D50C642-154C-4647-8010-D8023B0D5FF0}" type="pres">
      <dgm:prSet presAssocID="{B8A6C6B0-C9BE-4B0C-A308-8511189F9482}" presName="linear" presStyleCnt="0">
        <dgm:presLayoutVars>
          <dgm:dir/>
          <dgm:animLvl val="lvl"/>
          <dgm:resizeHandles val="exact"/>
        </dgm:presLayoutVars>
      </dgm:prSet>
      <dgm:spPr/>
      <dgm:t>
        <a:bodyPr/>
        <a:lstStyle/>
        <a:p>
          <a:endParaRPr lang="en-US"/>
        </a:p>
      </dgm:t>
    </dgm:pt>
    <dgm:pt modelId="{6CE83E68-AF58-41A6-B4D2-12FC85AD080A}" type="pres">
      <dgm:prSet presAssocID="{2AB91EAD-4183-43E6-8940-69BDF685EDAB}" presName="parentLin" presStyleCnt="0"/>
      <dgm:spPr/>
    </dgm:pt>
    <dgm:pt modelId="{B2C36F75-3D0F-41A4-B983-68AF1B630A75}" type="pres">
      <dgm:prSet presAssocID="{2AB91EAD-4183-43E6-8940-69BDF685EDAB}" presName="parentLeftMargin" presStyleLbl="node1" presStyleIdx="0" presStyleCnt="11"/>
      <dgm:spPr/>
      <dgm:t>
        <a:bodyPr/>
        <a:lstStyle/>
        <a:p>
          <a:endParaRPr lang="en-US"/>
        </a:p>
      </dgm:t>
    </dgm:pt>
    <dgm:pt modelId="{3AA89E93-30EB-4B36-88EF-AF15365F2931}" type="pres">
      <dgm:prSet presAssocID="{2AB91EAD-4183-43E6-8940-69BDF685EDAB}" presName="parentText" presStyleLbl="node1" presStyleIdx="0" presStyleCnt="11" custLinFactNeighborX="2011">
        <dgm:presLayoutVars>
          <dgm:chMax val="0"/>
          <dgm:bulletEnabled val="1"/>
        </dgm:presLayoutVars>
      </dgm:prSet>
      <dgm:spPr/>
      <dgm:t>
        <a:bodyPr/>
        <a:lstStyle/>
        <a:p>
          <a:endParaRPr lang="en-US"/>
        </a:p>
      </dgm:t>
    </dgm:pt>
    <dgm:pt modelId="{28BA9AA2-19CD-45F0-A3ED-F00C6A540303}" type="pres">
      <dgm:prSet presAssocID="{2AB91EAD-4183-43E6-8940-69BDF685EDAB}" presName="negativeSpace" presStyleCnt="0"/>
      <dgm:spPr/>
    </dgm:pt>
    <dgm:pt modelId="{5DAEA0D8-13F1-4723-9F88-CA569013F506}" type="pres">
      <dgm:prSet presAssocID="{2AB91EAD-4183-43E6-8940-69BDF685EDAB}" presName="childText" presStyleLbl="conFgAcc1" presStyleIdx="0" presStyleCnt="11">
        <dgm:presLayoutVars>
          <dgm:bulletEnabled val="1"/>
        </dgm:presLayoutVars>
      </dgm:prSet>
      <dgm:spPr/>
    </dgm:pt>
    <dgm:pt modelId="{E3A2F75E-C490-4A12-A1BD-5C4FCCF095B8}" type="pres">
      <dgm:prSet presAssocID="{625753EF-396F-42A0-A39F-D9CD29C5E95D}" presName="spaceBetweenRectangles" presStyleCnt="0"/>
      <dgm:spPr/>
    </dgm:pt>
    <dgm:pt modelId="{7E797112-6369-4D1B-A6BB-C0548D1547F4}" type="pres">
      <dgm:prSet presAssocID="{F6056741-9137-450E-9B5C-1E0AA74FF27A}" presName="parentLin" presStyleCnt="0"/>
      <dgm:spPr/>
    </dgm:pt>
    <dgm:pt modelId="{8CDC7F48-9C87-4789-9A1F-31BEAD24E4C8}" type="pres">
      <dgm:prSet presAssocID="{F6056741-9137-450E-9B5C-1E0AA74FF27A}" presName="parentLeftMargin" presStyleLbl="node1" presStyleIdx="0" presStyleCnt="11"/>
      <dgm:spPr/>
      <dgm:t>
        <a:bodyPr/>
        <a:lstStyle/>
        <a:p>
          <a:endParaRPr lang="en-US"/>
        </a:p>
      </dgm:t>
    </dgm:pt>
    <dgm:pt modelId="{4E850CBB-00E3-4C90-AB15-43F94AFC9376}" type="pres">
      <dgm:prSet presAssocID="{F6056741-9137-450E-9B5C-1E0AA74FF27A}" presName="parentText" presStyleLbl="node1" presStyleIdx="1" presStyleCnt="11">
        <dgm:presLayoutVars>
          <dgm:chMax val="0"/>
          <dgm:bulletEnabled val="1"/>
        </dgm:presLayoutVars>
      </dgm:prSet>
      <dgm:spPr/>
      <dgm:t>
        <a:bodyPr/>
        <a:lstStyle/>
        <a:p>
          <a:endParaRPr lang="en-US"/>
        </a:p>
      </dgm:t>
    </dgm:pt>
    <dgm:pt modelId="{509EEA3F-53AF-485B-A00C-E13939B8FE18}" type="pres">
      <dgm:prSet presAssocID="{F6056741-9137-450E-9B5C-1E0AA74FF27A}" presName="negativeSpace" presStyleCnt="0"/>
      <dgm:spPr/>
    </dgm:pt>
    <dgm:pt modelId="{154A027E-AA0A-490D-8572-09FEFED7C811}" type="pres">
      <dgm:prSet presAssocID="{F6056741-9137-450E-9B5C-1E0AA74FF27A}" presName="childText" presStyleLbl="conFgAcc1" presStyleIdx="1" presStyleCnt="11">
        <dgm:presLayoutVars>
          <dgm:bulletEnabled val="1"/>
        </dgm:presLayoutVars>
      </dgm:prSet>
      <dgm:spPr/>
    </dgm:pt>
    <dgm:pt modelId="{BCC649BA-C080-4925-A432-7E8F52B234D5}" type="pres">
      <dgm:prSet presAssocID="{B6C94CDA-F454-4996-928E-FB12FE2D975F}" presName="spaceBetweenRectangles" presStyleCnt="0"/>
      <dgm:spPr/>
    </dgm:pt>
    <dgm:pt modelId="{EBE42C00-35C3-475A-9FC9-7CBD24D06E38}" type="pres">
      <dgm:prSet presAssocID="{C52D0CC9-4F50-4AF3-B916-48E9116A10F2}" presName="parentLin" presStyleCnt="0"/>
      <dgm:spPr/>
    </dgm:pt>
    <dgm:pt modelId="{402EFC3B-5825-4E35-87AA-890605C90C42}" type="pres">
      <dgm:prSet presAssocID="{C52D0CC9-4F50-4AF3-B916-48E9116A10F2}" presName="parentLeftMargin" presStyleLbl="node1" presStyleIdx="1" presStyleCnt="11"/>
      <dgm:spPr/>
      <dgm:t>
        <a:bodyPr/>
        <a:lstStyle/>
        <a:p>
          <a:endParaRPr lang="en-US"/>
        </a:p>
      </dgm:t>
    </dgm:pt>
    <dgm:pt modelId="{C9EC876F-2547-4D5B-8DE3-5E85A000F619}" type="pres">
      <dgm:prSet presAssocID="{C52D0CC9-4F50-4AF3-B916-48E9116A10F2}" presName="parentText" presStyleLbl="node1" presStyleIdx="2" presStyleCnt="11" custLinFactNeighborX="2011" custLinFactNeighborY="4338">
        <dgm:presLayoutVars>
          <dgm:chMax val="0"/>
          <dgm:bulletEnabled val="1"/>
        </dgm:presLayoutVars>
      </dgm:prSet>
      <dgm:spPr/>
      <dgm:t>
        <a:bodyPr/>
        <a:lstStyle/>
        <a:p>
          <a:endParaRPr lang="en-US"/>
        </a:p>
      </dgm:t>
    </dgm:pt>
    <dgm:pt modelId="{BFDB15C3-E9F3-449B-AA8D-6A5632338CA8}" type="pres">
      <dgm:prSet presAssocID="{C52D0CC9-4F50-4AF3-B916-48E9116A10F2}" presName="negativeSpace" presStyleCnt="0"/>
      <dgm:spPr/>
    </dgm:pt>
    <dgm:pt modelId="{1A2EAAD2-DAB1-4B1D-9F30-402ED613C9A0}" type="pres">
      <dgm:prSet presAssocID="{C52D0CC9-4F50-4AF3-B916-48E9116A10F2}" presName="childText" presStyleLbl="conFgAcc1" presStyleIdx="2" presStyleCnt="11">
        <dgm:presLayoutVars>
          <dgm:bulletEnabled val="1"/>
        </dgm:presLayoutVars>
      </dgm:prSet>
      <dgm:spPr/>
    </dgm:pt>
    <dgm:pt modelId="{A7EE44FD-BB5A-4475-8AD3-08AF24BF632F}" type="pres">
      <dgm:prSet presAssocID="{34798835-C84A-4027-8564-5AEF59979A96}" presName="spaceBetweenRectangles" presStyleCnt="0"/>
      <dgm:spPr/>
    </dgm:pt>
    <dgm:pt modelId="{5B31810F-8ACE-46B5-AF69-B4B951AF9F9C}" type="pres">
      <dgm:prSet presAssocID="{82B5EE9A-D8D9-4C86-9606-F3911AC31A60}" presName="parentLin" presStyleCnt="0"/>
      <dgm:spPr/>
    </dgm:pt>
    <dgm:pt modelId="{D1FC364B-D1FB-4B0D-8346-FB4CE4E8A4DC}" type="pres">
      <dgm:prSet presAssocID="{82B5EE9A-D8D9-4C86-9606-F3911AC31A60}" presName="parentLeftMargin" presStyleLbl="node1" presStyleIdx="2" presStyleCnt="11"/>
      <dgm:spPr/>
      <dgm:t>
        <a:bodyPr/>
        <a:lstStyle/>
        <a:p>
          <a:endParaRPr lang="en-US"/>
        </a:p>
      </dgm:t>
    </dgm:pt>
    <dgm:pt modelId="{A377D7DB-C5DE-4035-A149-EEA5AA1A8818}" type="pres">
      <dgm:prSet presAssocID="{82B5EE9A-D8D9-4C86-9606-F3911AC31A60}" presName="parentText" presStyleLbl="node1" presStyleIdx="3" presStyleCnt="11">
        <dgm:presLayoutVars>
          <dgm:chMax val="0"/>
          <dgm:bulletEnabled val="1"/>
        </dgm:presLayoutVars>
      </dgm:prSet>
      <dgm:spPr/>
      <dgm:t>
        <a:bodyPr/>
        <a:lstStyle/>
        <a:p>
          <a:endParaRPr lang="en-US"/>
        </a:p>
      </dgm:t>
    </dgm:pt>
    <dgm:pt modelId="{5AD915A5-D8E0-4844-8F43-189CDFECC4D6}" type="pres">
      <dgm:prSet presAssocID="{82B5EE9A-D8D9-4C86-9606-F3911AC31A60}" presName="negativeSpace" presStyleCnt="0"/>
      <dgm:spPr/>
    </dgm:pt>
    <dgm:pt modelId="{DB48D19A-261A-47BE-A3AE-6E09A4EFA5E7}" type="pres">
      <dgm:prSet presAssocID="{82B5EE9A-D8D9-4C86-9606-F3911AC31A60}" presName="childText" presStyleLbl="conFgAcc1" presStyleIdx="3" presStyleCnt="11">
        <dgm:presLayoutVars>
          <dgm:bulletEnabled val="1"/>
        </dgm:presLayoutVars>
      </dgm:prSet>
      <dgm:spPr/>
    </dgm:pt>
    <dgm:pt modelId="{5D2E89DD-DA84-4391-B270-7503E30007C7}" type="pres">
      <dgm:prSet presAssocID="{8349B463-2AAE-4892-A557-63CDB48F8DED}" presName="spaceBetweenRectangles" presStyleCnt="0"/>
      <dgm:spPr/>
    </dgm:pt>
    <dgm:pt modelId="{48AB2DA2-1446-4760-AAA3-C28331858D48}" type="pres">
      <dgm:prSet presAssocID="{C3DF354C-B242-481B-BFCB-5767D7F5C97C}" presName="parentLin" presStyleCnt="0"/>
      <dgm:spPr/>
    </dgm:pt>
    <dgm:pt modelId="{E45D4052-5B0C-431B-94EC-E593C7F729D9}" type="pres">
      <dgm:prSet presAssocID="{C3DF354C-B242-481B-BFCB-5767D7F5C97C}" presName="parentLeftMargin" presStyleLbl="node1" presStyleIdx="3" presStyleCnt="11"/>
      <dgm:spPr/>
      <dgm:t>
        <a:bodyPr/>
        <a:lstStyle/>
        <a:p>
          <a:endParaRPr lang="en-US"/>
        </a:p>
      </dgm:t>
    </dgm:pt>
    <dgm:pt modelId="{4C72A538-E033-4911-909F-FB8E36E1831E}" type="pres">
      <dgm:prSet presAssocID="{C3DF354C-B242-481B-BFCB-5767D7F5C97C}" presName="parentText" presStyleLbl="node1" presStyleIdx="4" presStyleCnt="11">
        <dgm:presLayoutVars>
          <dgm:chMax val="0"/>
          <dgm:bulletEnabled val="1"/>
        </dgm:presLayoutVars>
      </dgm:prSet>
      <dgm:spPr/>
      <dgm:t>
        <a:bodyPr/>
        <a:lstStyle/>
        <a:p>
          <a:endParaRPr lang="en-US"/>
        </a:p>
      </dgm:t>
    </dgm:pt>
    <dgm:pt modelId="{7A5F9E1B-132C-4D32-B910-7B546054020F}" type="pres">
      <dgm:prSet presAssocID="{C3DF354C-B242-481B-BFCB-5767D7F5C97C}" presName="negativeSpace" presStyleCnt="0"/>
      <dgm:spPr/>
    </dgm:pt>
    <dgm:pt modelId="{3A33F5EF-3B4B-4F4D-BFF9-98F480B0AE7A}" type="pres">
      <dgm:prSet presAssocID="{C3DF354C-B242-481B-BFCB-5767D7F5C97C}" presName="childText" presStyleLbl="conFgAcc1" presStyleIdx="4" presStyleCnt="11">
        <dgm:presLayoutVars>
          <dgm:bulletEnabled val="1"/>
        </dgm:presLayoutVars>
      </dgm:prSet>
      <dgm:spPr/>
    </dgm:pt>
    <dgm:pt modelId="{8F520F65-DCE8-43C3-B0B1-D0072B586277}" type="pres">
      <dgm:prSet presAssocID="{EC86FFFB-C698-459F-8D89-383B62A84C32}" presName="spaceBetweenRectangles" presStyleCnt="0"/>
      <dgm:spPr/>
    </dgm:pt>
    <dgm:pt modelId="{4D97BF2B-5160-4616-8333-FC46958B7D11}" type="pres">
      <dgm:prSet presAssocID="{5660C917-F1D5-4359-BE85-21D67EACD281}" presName="parentLin" presStyleCnt="0"/>
      <dgm:spPr/>
    </dgm:pt>
    <dgm:pt modelId="{7A94D47F-DA95-4305-8DC7-51F4F3798481}" type="pres">
      <dgm:prSet presAssocID="{5660C917-F1D5-4359-BE85-21D67EACD281}" presName="parentLeftMargin" presStyleLbl="node1" presStyleIdx="4" presStyleCnt="11"/>
      <dgm:spPr/>
      <dgm:t>
        <a:bodyPr/>
        <a:lstStyle/>
        <a:p>
          <a:endParaRPr lang="en-US"/>
        </a:p>
      </dgm:t>
    </dgm:pt>
    <dgm:pt modelId="{CF50A7CC-028B-4913-AA04-4AF19B1C8280}" type="pres">
      <dgm:prSet presAssocID="{5660C917-F1D5-4359-BE85-21D67EACD281}" presName="parentText" presStyleLbl="node1" presStyleIdx="5" presStyleCnt="11">
        <dgm:presLayoutVars>
          <dgm:chMax val="0"/>
          <dgm:bulletEnabled val="1"/>
        </dgm:presLayoutVars>
      </dgm:prSet>
      <dgm:spPr/>
      <dgm:t>
        <a:bodyPr/>
        <a:lstStyle/>
        <a:p>
          <a:endParaRPr lang="en-US"/>
        </a:p>
      </dgm:t>
    </dgm:pt>
    <dgm:pt modelId="{C4819E49-819C-4219-92F4-1E7824B2D85E}" type="pres">
      <dgm:prSet presAssocID="{5660C917-F1D5-4359-BE85-21D67EACD281}" presName="negativeSpace" presStyleCnt="0"/>
      <dgm:spPr/>
    </dgm:pt>
    <dgm:pt modelId="{626DF723-A796-4D45-AFDE-B036DC8EE455}" type="pres">
      <dgm:prSet presAssocID="{5660C917-F1D5-4359-BE85-21D67EACD281}" presName="childText" presStyleLbl="conFgAcc1" presStyleIdx="5" presStyleCnt="11">
        <dgm:presLayoutVars>
          <dgm:bulletEnabled val="1"/>
        </dgm:presLayoutVars>
      </dgm:prSet>
      <dgm:spPr/>
    </dgm:pt>
    <dgm:pt modelId="{8EF1111B-5C70-4EDC-BFAB-B31402F7F2BC}" type="pres">
      <dgm:prSet presAssocID="{92601212-39B3-4472-BCFD-9B4F43F0F79F}" presName="spaceBetweenRectangles" presStyleCnt="0"/>
      <dgm:spPr/>
    </dgm:pt>
    <dgm:pt modelId="{48FEA1FD-8550-4EA5-8003-F2D5339EE6D7}" type="pres">
      <dgm:prSet presAssocID="{4F09B239-FA94-4412-9EF0-C5FF13DC9570}" presName="parentLin" presStyleCnt="0"/>
      <dgm:spPr/>
    </dgm:pt>
    <dgm:pt modelId="{8322BEB9-D897-46BA-946F-D67BEAA7BDFC}" type="pres">
      <dgm:prSet presAssocID="{4F09B239-FA94-4412-9EF0-C5FF13DC9570}" presName="parentLeftMargin" presStyleLbl="node1" presStyleIdx="5" presStyleCnt="11"/>
      <dgm:spPr/>
      <dgm:t>
        <a:bodyPr/>
        <a:lstStyle/>
        <a:p>
          <a:endParaRPr lang="en-US"/>
        </a:p>
      </dgm:t>
    </dgm:pt>
    <dgm:pt modelId="{DF8CE3F1-7FC7-475B-8092-9D74BD467CC3}" type="pres">
      <dgm:prSet presAssocID="{4F09B239-FA94-4412-9EF0-C5FF13DC9570}" presName="parentText" presStyleLbl="node1" presStyleIdx="6" presStyleCnt="11">
        <dgm:presLayoutVars>
          <dgm:chMax val="0"/>
          <dgm:bulletEnabled val="1"/>
        </dgm:presLayoutVars>
      </dgm:prSet>
      <dgm:spPr/>
      <dgm:t>
        <a:bodyPr/>
        <a:lstStyle/>
        <a:p>
          <a:endParaRPr lang="en-US"/>
        </a:p>
      </dgm:t>
    </dgm:pt>
    <dgm:pt modelId="{BEEE5A66-2ADB-46CC-ACA9-7E31AEFE0D6A}" type="pres">
      <dgm:prSet presAssocID="{4F09B239-FA94-4412-9EF0-C5FF13DC9570}" presName="negativeSpace" presStyleCnt="0"/>
      <dgm:spPr/>
    </dgm:pt>
    <dgm:pt modelId="{0A2108CB-1E7B-4EFC-9541-761ECC535747}" type="pres">
      <dgm:prSet presAssocID="{4F09B239-FA94-4412-9EF0-C5FF13DC9570}" presName="childText" presStyleLbl="conFgAcc1" presStyleIdx="6" presStyleCnt="11">
        <dgm:presLayoutVars>
          <dgm:bulletEnabled val="1"/>
        </dgm:presLayoutVars>
      </dgm:prSet>
      <dgm:spPr/>
    </dgm:pt>
    <dgm:pt modelId="{A9AB1375-5DD6-479C-B70E-D22F8D25C0AC}" type="pres">
      <dgm:prSet presAssocID="{2CFEA157-74F8-4D55-9BA0-F40A5B143C14}" presName="spaceBetweenRectangles" presStyleCnt="0"/>
      <dgm:spPr/>
    </dgm:pt>
    <dgm:pt modelId="{157093D1-A445-4B50-8BBF-D750CE642D4B}" type="pres">
      <dgm:prSet presAssocID="{DAB98A7F-78B8-4164-8F7A-1E54B8325960}" presName="parentLin" presStyleCnt="0"/>
      <dgm:spPr/>
    </dgm:pt>
    <dgm:pt modelId="{4C5D5D29-2A5E-46E0-B3B2-9AA238E1BF91}" type="pres">
      <dgm:prSet presAssocID="{DAB98A7F-78B8-4164-8F7A-1E54B8325960}" presName="parentLeftMargin" presStyleLbl="node1" presStyleIdx="6" presStyleCnt="11"/>
      <dgm:spPr/>
      <dgm:t>
        <a:bodyPr/>
        <a:lstStyle/>
        <a:p>
          <a:endParaRPr lang="en-US"/>
        </a:p>
      </dgm:t>
    </dgm:pt>
    <dgm:pt modelId="{86F583FB-04BA-4461-BF96-BF7BF1A2BEB6}" type="pres">
      <dgm:prSet presAssocID="{DAB98A7F-78B8-4164-8F7A-1E54B8325960}" presName="parentText" presStyleLbl="node1" presStyleIdx="7" presStyleCnt="11">
        <dgm:presLayoutVars>
          <dgm:chMax val="0"/>
          <dgm:bulletEnabled val="1"/>
        </dgm:presLayoutVars>
      </dgm:prSet>
      <dgm:spPr/>
      <dgm:t>
        <a:bodyPr/>
        <a:lstStyle/>
        <a:p>
          <a:endParaRPr lang="en-US"/>
        </a:p>
      </dgm:t>
    </dgm:pt>
    <dgm:pt modelId="{FBB35DAC-78D4-4982-B52A-E5327E1CF857}" type="pres">
      <dgm:prSet presAssocID="{DAB98A7F-78B8-4164-8F7A-1E54B8325960}" presName="negativeSpace" presStyleCnt="0"/>
      <dgm:spPr/>
    </dgm:pt>
    <dgm:pt modelId="{22B1A9A5-8CBA-4E00-B68D-4524DBBD28B8}" type="pres">
      <dgm:prSet presAssocID="{DAB98A7F-78B8-4164-8F7A-1E54B8325960}" presName="childText" presStyleLbl="conFgAcc1" presStyleIdx="7" presStyleCnt="11">
        <dgm:presLayoutVars>
          <dgm:bulletEnabled val="1"/>
        </dgm:presLayoutVars>
      </dgm:prSet>
      <dgm:spPr/>
    </dgm:pt>
    <dgm:pt modelId="{6E7ED92E-FA86-43DD-93A2-D52F699D0156}" type="pres">
      <dgm:prSet presAssocID="{ABA7703B-5753-497C-8461-52E0D8C54EB7}" presName="spaceBetweenRectangles" presStyleCnt="0"/>
      <dgm:spPr/>
    </dgm:pt>
    <dgm:pt modelId="{B2687BE2-C81F-4202-87A5-60680165CCC5}" type="pres">
      <dgm:prSet presAssocID="{BE480C04-1EEE-4D4C-8C9C-21A786010B8C}" presName="parentLin" presStyleCnt="0"/>
      <dgm:spPr/>
    </dgm:pt>
    <dgm:pt modelId="{17E3AA1E-E5CB-4681-A11B-4E852C19F6D1}" type="pres">
      <dgm:prSet presAssocID="{BE480C04-1EEE-4D4C-8C9C-21A786010B8C}" presName="parentLeftMargin" presStyleLbl="node1" presStyleIdx="7" presStyleCnt="11"/>
      <dgm:spPr/>
      <dgm:t>
        <a:bodyPr/>
        <a:lstStyle/>
        <a:p>
          <a:endParaRPr lang="en-US"/>
        </a:p>
      </dgm:t>
    </dgm:pt>
    <dgm:pt modelId="{28C5FC5A-39E2-4952-A6EA-5F1A2258961E}" type="pres">
      <dgm:prSet presAssocID="{BE480C04-1EEE-4D4C-8C9C-21A786010B8C}" presName="parentText" presStyleLbl="node1" presStyleIdx="8" presStyleCnt="11">
        <dgm:presLayoutVars>
          <dgm:chMax val="0"/>
          <dgm:bulletEnabled val="1"/>
        </dgm:presLayoutVars>
      </dgm:prSet>
      <dgm:spPr/>
      <dgm:t>
        <a:bodyPr/>
        <a:lstStyle/>
        <a:p>
          <a:endParaRPr lang="en-US"/>
        </a:p>
      </dgm:t>
    </dgm:pt>
    <dgm:pt modelId="{1E082DFE-497E-4022-A1FE-7C0E8314FFB5}" type="pres">
      <dgm:prSet presAssocID="{BE480C04-1EEE-4D4C-8C9C-21A786010B8C}" presName="negativeSpace" presStyleCnt="0"/>
      <dgm:spPr/>
    </dgm:pt>
    <dgm:pt modelId="{6EA44E68-CFB1-433A-8928-6DEFD6284D42}" type="pres">
      <dgm:prSet presAssocID="{BE480C04-1EEE-4D4C-8C9C-21A786010B8C}" presName="childText" presStyleLbl="conFgAcc1" presStyleIdx="8" presStyleCnt="11">
        <dgm:presLayoutVars>
          <dgm:bulletEnabled val="1"/>
        </dgm:presLayoutVars>
      </dgm:prSet>
      <dgm:spPr/>
    </dgm:pt>
    <dgm:pt modelId="{E68C3497-8685-446F-9C36-51277D83D78E}" type="pres">
      <dgm:prSet presAssocID="{7AFA8F97-9190-42F6-B1FF-14FC7D216DB3}" presName="spaceBetweenRectangles" presStyleCnt="0"/>
      <dgm:spPr/>
    </dgm:pt>
    <dgm:pt modelId="{D0A89081-41F6-481A-B625-520D90E51BDF}" type="pres">
      <dgm:prSet presAssocID="{3E62E78B-EA31-4BAB-A83A-D94A90E4C534}" presName="parentLin" presStyleCnt="0"/>
      <dgm:spPr/>
    </dgm:pt>
    <dgm:pt modelId="{3DA27132-5F04-4E84-AF18-FDC717D72C8B}" type="pres">
      <dgm:prSet presAssocID="{3E62E78B-EA31-4BAB-A83A-D94A90E4C534}" presName="parentLeftMargin" presStyleLbl="node1" presStyleIdx="8" presStyleCnt="11"/>
      <dgm:spPr/>
      <dgm:t>
        <a:bodyPr/>
        <a:lstStyle/>
        <a:p>
          <a:endParaRPr lang="en-US"/>
        </a:p>
      </dgm:t>
    </dgm:pt>
    <dgm:pt modelId="{49B94A71-C43F-46D7-AFAA-F11224BD5B40}" type="pres">
      <dgm:prSet presAssocID="{3E62E78B-EA31-4BAB-A83A-D94A90E4C534}" presName="parentText" presStyleLbl="node1" presStyleIdx="9" presStyleCnt="11">
        <dgm:presLayoutVars>
          <dgm:chMax val="0"/>
          <dgm:bulletEnabled val="1"/>
        </dgm:presLayoutVars>
      </dgm:prSet>
      <dgm:spPr/>
      <dgm:t>
        <a:bodyPr/>
        <a:lstStyle/>
        <a:p>
          <a:endParaRPr lang="en-US"/>
        </a:p>
      </dgm:t>
    </dgm:pt>
    <dgm:pt modelId="{C587530B-2EC9-4043-8E9E-6D064099380B}" type="pres">
      <dgm:prSet presAssocID="{3E62E78B-EA31-4BAB-A83A-D94A90E4C534}" presName="negativeSpace" presStyleCnt="0"/>
      <dgm:spPr/>
    </dgm:pt>
    <dgm:pt modelId="{FEC0A63F-C2C3-48D0-93B7-13A1BC9B7F78}" type="pres">
      <dgm:prSet presAssocID="{3E62E78B-EA31-4BAB-A83A-D94A90E4C534}" presName="childText" presStyleLbl="conFgAcc1" presStyleIdx="9" presStyleCnt="11">
        <dgm:presLayoutVars>
          <dgm:bulletEnabled val="1"/>
        </dgm:presLayoutVars>
      </dgm:prSet>
      <dgm:spPr/>
    </dgm:pt>
    <dgm:pt modelId="{F7CCA480-A8C6-477A-B9C0-76BB982DF7D1}" type="pres">
      <dgm:prSet presAssocID="{6E919159-758C-4320-BF8F-142E4416A132}" presName="spaceBetweenRectangles" presStyleCnt="0"/>
      <dgm:spPr/>
    </dgm:pt>
    <dgm:pt modelId="{D5C97835-53F9-4FBD-BA2C-CB19FCFB6B46}" type="pres">
      <dgm:prSet presAssocID="{B1406A2E-79E6-4267-8134-5C5961DB8B11}" presName="parentLin" presStyleCnt="0"/>
      <dgm:spPr/>
    </dgm:pt>
    <dgm:pt modelId="{39AEFF1D-5143-4A17-824A-E26F8DC34873}" type="pres">
      <dgm:prSet presAssocID="{B1406A2E-79E6-4267-8134-5C5961DB8B11}" presName="parentLeftMargin" presStyleLbl="node1" presStyleIdx="9" presStyleCnt="11"/>
      <dgm:spPr/>
      <dgm:t>
        <a:bodyPr/>
        <a:lstStyle/>
        <a:p>
          <a:endParaRPr lang="en-US"/>
        </a:p>
      </dgm:t>
    </dgm:pt>
    <dgm:pt modelId="{5478182B-3373-4486-B9F5-1BD2BB034DB5}" type="pres">
      <dgm:prSet presAssocID="{B1406A2E-79E6-4267-8134-5C5961DB8B11}" presName="parentText" presStyleLbl="node1" presStyleIdx="10" presStyleCnt="11">
        <dgm:presLayoutVars>
          <dgm:chMax val="0"/>
          <dgm:bulletEnabled val="1"/>
        </dgm:presLayoutVars>
      </dgm:prSet>
      <dgm:spPr/>
      <dgm:t>
        <a:bodyPr/>
        <a:lstStyle/>
        <a:p>
          <a:endParaRPr lang="en-US"/>
        </a:p>
      </dgm:t>
    </dgm:pt>
    <dgm:pt modelId="{F1FF0AC7-1930-4E8A-BA0E-2B8F1966D342}" type="pres">
      <dgm:prSet presAssocID="{B1406A2E-79E6-4267-8134-5C5961DB8B11}" presName="negativeSpace" presStyleCnt="0"/>
      <dgm:spPr/>
    </dgm:pt>
    <dgm:pt modelId="{9AFD953B-EA46-4949-AE3C-4863786F9929}" type="pres">
      <dgm:prSet presAssocID="{B1406A2E-79E6-4267-8134-5C5961DB8B11}" presName="childText" presStyleLbl="conFgAcc1" presStyleIdx="10" presStyleCnt="11">
        <dgm:presLayoutVars>
          <dgm:bulletEnabled val="1"/>
        </dgm:presLayoutVars>
      </dgm:prSet>
      <dgm:spPr/>
    </dgm:pt>
  </dgm:ptLst>
  <dgm:cxnLst>
    <dgm:cxn modelId="{18B1597E-12FF-49A0-BDE2-B569A90987AB}" type="presOf" srcId="{C3DF354C-B242-481B-BFCB-5767D7F5C97C}" destId="{E45D4052-5B0C-431B-94EC-E593C7F729D9}" srcOrd="0" destOrd="0" presId="urn:microsoft.com/office/officeart/2005/8/layout/list1"/>
    <dgm:cxn modelId="{9010FB3A-0854-417D-8F39-2D91CDFF8871}" srcId="{B8A6C6B0-C9BE-4B0C-A308-8511189F9482}" destId="{3E62E78B-EA31-4BAB-A83A-D94A90E4C534}" srcOrd="9" destOrd="0" parTransId="{9EE321F0-8785-416A-883C-9D84A0BBED86}" sibTransId="{6E919159-758C-4320-BF8F-142E4416A132}"/>
    <dgm:cxn modelId="{964D75E0-7F6D-4347-A645-693D0B0DA7CE}" srcId="{B8A6C6B0-C9BE-4B0C-A308-8511189F9482}" destId="{BE480C04-1EEE-4D4C-8C9C-21A786010B8C}" srcOrd="8" destOrd="0" parTransId="{B185B92A-7810-4590-9841-C6361AFC4AE3}" sibTransId="{7AFA8F97-9190-42F6-B1FF-14FC7D216DB3}"/>
    <dgm:cxn modelId="{F6FD6100-8739-4EF5-A9CA-7B47BE039A73}" srcId="{B8A6C6B0-C9BE-4B0C-A308-8511189F9482}" destId="{C52D0CC9-4F50-4AF3-B916-48E9116A10F2}" srcOrd="2" destOrd="0" parTransId="{307E6701-F995-4475-BE50-D693AEF0546B}" sibTransId="{34798835-C84A-4027-8564-5AEF59979A96}"/>
    <dgm:cxn modelId="{F8C7C293-76C3-4BBA-8182-295082E8DA91}" type="presOf" srcId="{2AB91EAD-4183-43E6-8940-69BDF685EDAB}" destId="{B2C36F75-3D0F-41A4-B983-68AF1B630A75}" srcOrd="0" destOrd="0" presId="urn:microsoft.com/office/officeart/2005/8/layout/list1"/>
    <dgm:cxn modelId="{239B6CEA-122C-4095-AEB7-1F33EBE1994D}" srcId="{B8A6C6B0-C9BE-4B0C-A308-8511189F9482}" destId="{4F09B239-FA94-4412-9EF0-C5FF13DC9570}" srcOrd="6" destOrd="0" parTransId="{12CC979E-FF74-4A35-96C4-8C40055CFDBB}" sibTransId="{2CFEA157-74F8-4D55-9BA0-F40A5B143C14}"/>
    <dgm:cxn modelId="{4A416546-EE68-498F-B515-F60D1D437E63}" type="presOf" srcId="{C52D0CC9-4F50-4AF3-B916-48E9116A10F2}" destId="{C9EC876F-2547-4D5B-8DE3-5E85A000F619}" srcOrd="1" destOrd="0" presId="urn:microsoft.com/office/officeart/2005/8/layout/list1"/>
    <dgm:cxn modelId="{7B8341A9-4588-4AC6-A705-9028C52D6390}" srcId="{B8A6C6B0-C9BE-4B0C-A308-8511189F9482}" destId="{2AB91EAD-4183-43E6-8940-69BDF685EDAB}" srcOrd="0" destOrd="0" parTransId="{18FE49F4-9AD3-47C4-8F84-D8BF8EEDCAF0}" sibTransId="{625753EF-396F-42A0-A39F-D9CD29C5E95D}"/>
    <dgm:cxn modelId="{6D434ACD-0130-4D2D-9CD3-8FD23AB1DC3A}" srcId="{B8A6C6B0-C9BE-4B0C-A308-8511189F9482}" destId="{F6056741-9137-450E-9B5C-1E0AA74FF27A}" srcOrd="1" destOrd="0" parTransId="{50C65FAC-6401-4A22-BAD5-C4ED64C8879D}" sibTransId="{B6C94CDA-F454-4996-928E-FB12FE2D975F}"/>
    <dgm:cxn modelId="{1739CDB9-BA19-456D-9256-BFDEABBD4A80}" type="presOf" srcId="{DAB98A7F-78B8-4164-8F7A-1E54B8325960}" destId="{4C5D5D29-2A5E-46E0-B3B2-9AA238E1BF91}" srcOrd="0" destOrd="0" presId="urn:microsoft.com/office/officeart/2005/8/layout/list1"/>
    <dgm:cxn modelId="{D10DA66B-F83E-49F8-9C10-6DB68D3E66AE}" type="presOf" srcId="{3E62E78B-EA31-4BAB-A83A-D94A90E4C534}" destId="{3DA27132-5F04-4E84-AF18-FDC717D72C8B}" srcOrd="0" destOrd="0" presId="urn:microsoft.com/office/officeart/2005/8/layout/list1"/>
    <dgm:cxn modelId="{5EC0DE8E-5093-41E7-B22D-1417E0610EF0}" type="presOf" srcId="{BE480C04-1EEE-4D4C-8C9C-21A786010B8C}" destId="{28C5FC5A-39E2-4952-A6EA-5F1A2258961E}" srcOrd="1" destOrd="0" presId="urn:microsoft.com/office/officeart/2005/8/layout/list1"/>
    <dgm:cxn modelId="{F1E8488E-69B3-4305-827C-D3920280C87E}" type="presOf" srcId="{4F09B239-FA94-4412-9EF0-C5FF13DC9570}" destId="{DF8CE3F1-7FC7-475B-8092-9D74BD467CC3}" srcOrd="1" destOrd="0" presId="urn:microsoft.com/office/officeart/2005/8/layout/list1"/>
    <dgm:cxn modelId="{17118D32-C4CE-4F11-9F9C-137A4F813F2B}" type="presOf" srcId="{3E62E78B-EA31-4BAB-A83A-D94A90E4C534}" destId="{49B94A71-C43F-46D7-AFAA-F11224BD5B40}" srcOrd="1" destOrd="0" presId="urn:microsoft.com/office/officeart/2005/8/layout/list1"/>
    <dgm:cxn modelId="{9308E7A3-DB19-444C-9868-591853396121}" type="presOf" srcId="{5660C917-F1D5-4359-BE85-21D67EACD281}" destId="{CF50A7CC-028B-4913-AA04-4AF19B1C8280}" srcOrd="1" destOrd="0" presId="urn:microsoft.com/office/officeart/2005/8/layout/list1"/>
    <dgm:cxn modelId="{892C643D-8541-4C54-B587-5DAA602C749E}" type="presOf" srcId="{F6056741-9137-450E-9B5C-1E0AA74FF27A}" destId="{4E850CBB-00E3-4C90-AB15-43F94AFC9376}" srcOrd="1" destOrd="0" presId="urn:microsoft.com/office/officeart/2005/8/layout/list1"/>
    <dgm:cxn modelId="{142D8D0D-0A95-448C-8CD7-9C1AA701B663}" type="presOf" srcId="{C3DF354C-B242-481B-BFCB-5767D7F5C97C}" destId="{4C72A538-E033-4911-909F-FB8E36E1831E}" srcOrd="1" destOrd="0" presId="urn:microsoft.com/office/officeart/2005/8/layout/list1"/>
    <dgm:cxn modelId="{4287930D-B0FC-46C2-B117-6538251727CC}" type="presOf" srcId="{5660C917-F1D5-4359-BE85-21D67EACD281}" destId="{7A94D47F-DA95-4305-8DC7-51F4F3798481}" srcOrd="0" destOrd="0" presId="urn:microsoft.com/office/officeart/2005/8/layout/list1"/>
    <dgm:cxn modelId="{BB2AEEC6-92E4-4ECB-B60A-118F465F167B}" type="presOf" srcId="{82B5EE9A-D8D9-4C86-9606-F3911AC31A60}" destId="{A377D7DB-C5DE-4035-A149-EEA5AA1A8818}" srcOrd="1" destOrd="0" presId="urn:microsoft.com/office/officeart/2005/8/layout/list1"/>
    <dgm:cxn modelId="{8D9D5CEA-86FA-4A27-9784-2528855EA1BE}" type="presOf" srcId="{2AB91EAD-4183-43E6-8940-69BDF685EDAB}" destId="{3AA89E93-30EB-4B36-88EF-AF15365F2931}" srcOrd="1" destOrd="0" presId="urn:microsoft.com/office/officeart/2005/8/layout/list1"/>
    <dgm:cxn modelId="{131F2C32-BD56-48F1-9C65-4F27763A1744}" type="presOf" srcId="{B1406A2E-79E6-4267-8134-5C5961DB8B11}" destId="{5478182B-3373-4486-B9F5-1BD2BB034DB5}" srcOrd="1" destOrd="0" presId="urn:microsoft.com/office/officeart/2005/8/layout/list1"/>
    <dgm:cxn modelId="{EE9F8376-17D1-46B7-8E5F-D8AD548FB204}" type="presOf" srcId="{F6056741-9137-450E-9B5C-1E0AA74FF27A}" destId="{8CDC7F48-9C87-4789-9A1F-31BEAD24E4C8}" srcOrd="0" destOrd="0" presId="urn:microsoft.com/office/officeart/2005/8/layout/list1"/>
    <dgm:cxn modelId="{9EB3033C-9513-471D-B3C8-26B638C36C85}" type="presOf" srcId="{C52D0CC9-4F50-4AF3-B916-48E9116A10F2}" destId="{402EFC3B-5825-4E35-87AA-890605C90C42}" srcOrd="0" destOrd="0" presId="urn:microsoft.com/office/officeart/2005/8/layout/list1"/>
    <dgm:cxn modelId="{E8243A0B-5650-49B0-BB88-DFE69E2AAEE8}" srcId="{B8A6C6B0-C9BE-4B0C-A308-8511189F9482}" destId="{C3DF354C-B242-481B-BFCB-5767D7F5C97C}" srcOrd="4" destOrd="0" parTransId="{6CB559C8-0243-4A66-958C-8B8872F898EA}" sibTransId="{EC86FFFB-C698-459F-8D89-383B62A84C32}"/>
    <dgm:cxn modelId="{B084395F-A1A5-41BC-B925-BA9E8B218946}" type="presOf" srcId="{82B5EE9A-D8D9-4C86-9606-F3911AC31A60}" destId="{D1FC364B-D1FB-4B0D-8346-FB4CE4E8A4DC}" srcOrd="0" destOrd="0" presId="urn:microsoft.com/office/officeart/2005/8/layout/list1"/>
    <dgm:cxn modelId="{E99B28D4-818B-4E10-9C6D-3052846D5A23}" type="presOf" srcId="{BE480C04-1EEE-4D4C-8C9C-21A786010B8C}" destId="{17E3AA1E-E5CB-4681-A11B-4E852C19F6D1}" srcOrd="0" destOrd="0" presId="urn:microsoft.com/office/officeart/2005/8/layout/list1"/>
    <dgm:cxn modelId="{C9303ADF-3CFE-4A46-8B7F-C47F3F1F889D}" srcId="{B8A6C6B0-C9BE-4B0C-A308-8511189F9482}" destId="{B1406A2E-79E6-4267-8134-5C5961DB8B11}" srcOrd="10" destOrd="0" parTransId="{38F7AA8E-5AAB-4A16-B24E-408ACFA5F185}" sibTransId="{84CDDA1D-099F-4D8E-ADBB-9E6DDC428457}"/>
    <dgm:cxn modelId="{922650D0-2265-495B-BE94-EF5DAFA044BB}" type="presOf" srcId="{4F09B239-FA94-4412-9EF0-C5FF13DC9570}" destId="{8322BEB9-D897-46BA-946F-D67BEAA7BDFC}" srcOrd="0" destOrd="0" presId="urn:microsoft.com/office/officeart/2005/8/layout/list1"/>
    <dgm:cxn modelId="{CE97A2E9-B452-456A-B9BE-C4A1088C692C}" srcId="{B8A6C6B0-C9BE-4B0C-A308-8511189F9482}" destId="{DAB98A7F-78B8-4164-8F7A-1E54B8325960}" srcOrd="7" destOrd="0" parTransId="{646BA8D8-0171-40F1-932D-8AE3784721B6}" sibTransId="{ABA7703B-5753-497C-8461-52E0D8C54EB7}"/>
    <dgm:cxn modelId="{E51F9A85-7818-4A8D-BA60-375E0C594663}" srcId="{B8A6C6B0-C9BE-4B0C-A308-8511189F9482}" destId="{5660C917-F1D5-4359-BE85-21D67EACD281}" srcOrd="5" destOrd="0" parTransId="{20DCA97B-BF04-460A-A3CB-0D622AB9EFDB}" sibTransId="{92601212-39B3-4472-BCFD-9B4F43F0F79F}"/>
    <dgm:cxn modelId="{A2F7835C-1FEE-41AD-A69F-4289A364578C}" type="presOf" srcId="{DAB98A7F-78B8-4164-8F7A-1E54B8325960}" destId="{86F583FB-04BA-4461-BF96-BF7BF1A2BEB6}" srcOrd="1" destOrd="0" presId="urn:microsoft.com/office/officeart/2005/8/layout/list1"/>
    <dgm:cxn modelId="{C65FA32A-3F85-40F5-8176-698E0C607E1F}" type="presOf" srcId="{B8A6C6B0-C9BE-4B0C-A308-8511189F9482}" destId="{3D50C642-154C-4647-8010-D8023B0D5FF0}" srcOrd="0" destOrd="0" presId="urn:microsoft.com/office/officeart/2005/8/layout/list1"/>
    <dgm:cxn modelId="{9335DA80-4621-405A-B57B-A66690EF54C2}" type="presOf" srcId="{B1406A2E-79E6-4267-8134-5C5961DB8B11}" destId="{39AEFF1D-5143-4A17-824A-E26F8DC34873}" srcOrd="0" destOrd="0" presId="urn:microsoft.com/office/officeart/2005/8/layout/list1"/>
    <dgm:cxn modelId="{0C4EA2A5-02EB-40E6-906E-AB04A50AB6B6}" srcId="{B8A6C6B0-C9BE-4B0C-A308-8511189F9482}" destId="{82B5EE9A-D8D9-4C86-9606-F3911AC31A60}" srcOrd="3" destOrd="0" parTransId="{95688B41-4530-4F1D-AC78-EC87679C1B76}" sibTransId="{8349B463-2AAE-4892-A557-63CDB48F8DED}"/>
    <dgm:cxn modelId="{66C232DD-38FD-42F7-9F12-16671241C10A}" type="presParOf" srcId="{3D50C642-154C-4647-8010-D8023B0D5FF0}" destId="{6CE83E68-AF58-41A6-B4D2-12FC85AD080A}" srcOrd="0" destOrd="0" presId="urn:microsoft.com/office/officeart/2005/8/layout/list1"/>
    <dgm:cxn modelId="{622F65A0-E519-458C-8E70-CAD09A0BDF63}" type="presParOf" srcId="{6CE83E68-AF58-41A6-B4D2-12FC85AD080A}" destId="{B2C36F75-3D0F-41A4-B983-68AF1B630A75}" srcOrd="0" destOrd="0" presId="urn:microsoft.com/office/officeart/2005/8/layout/list1"/>
    <dgm:cxn modelId="{676A24A3-F6A1-4137-893D-8B8FAD01A018}" type="presParOf" srcId="{6CE83E68-AF58-41A6-B4D2-12FC85AD080A}" destId="{3AA89E93-30EB-4B36-88EF-AF15365F2931}" srcOrd="1" destOrd="0" presId="urn:microsoft.com/office/officeart/2005/8/layout/list1"/>
    <dgm:cxn modelId="{C0239ABF-508A-4ADA-BF10-C37403EBB314}" type="presParOf" srcId="{3D50C642-154C-4647-8010-D8023B0D5FF0}" destId="{28BA9AA2-19CD-45F0-A3ED-F00C6A540303}" srcOrd="1" destOrd="0" presId="urn:microsoft.com/office/officeart/2005/8/layout/list1"/>
    <dgm:cxn modelId="{28DD4741-35A8-4AEF-99D1-12A0F20CF764}" type="presParOf" srcId="{3D50C642-154C-4647-8010-D8023B0D5FF0}" destId="{5DAEA0D8-13F1-4723-9F88-CA569013F506}" srcOrd="2" destOrd="0" presId="urn:microsoft.com/office/officeart/2005/8/layout/list1"/>
    <dgm:cxn modelId="{CB6CF394-AF24-46C8-BC52-4266A68DC50D}" type="presParOf" srcId="{3D50C642-154C-4647-8010-D8023B0D5FF0}" destId="{E3A2F75E-C490-4A12-A1BD-5C4FCCF095B8}" srcOrd="3" destOrd="0" presId="urn:microsoft.com/office/officeart/2005/8/layout/list1"/>
    <dgm:cxn modelId="{9CDF25B3-1418-421F-8336-F8A7CD2C4D05}" type="presParOf" srcId="{3D50C642-154C-4647-8010-D8023B0D5FF0}" destId="{7E797112-6369-4D1B-A6BB-C0548D1547F4}" srcOrd="4" destOrd="0" presId="urn:microsoft.com/office/officeart/2005/8/layout/list1"/>
    <dgm:cxn modelId="{1FB8379B-239A-4639-82DE-F34F5E8CB884}" type="presParOf" srcId="{7E797112-6369-4D1B-A6BB-C0548D1547F4}" destId="{8CDC7F48-9C87-4789-9A1F-31BEAD24E4C8}" srcOrd="0" destOrd="0" presId="urn:microsoft.com/office/officeart/2005/8/layout/list1"/>
    <dgm:cxn modelId="{31CBCEFE-9B8C-4B79-AC1C-97289E3011F8}" type="presParOf" srcId="{7E797112-6369-4D1B-A6BB-C0548D1547F4}" destId="{4E850CBB-00E3-4C90-AB15-43F94AFC9376}" srcOrd="1" destOrd="0" presId="urn:microsoft.com/office/officeart/2005/8/layout/list1"/>
    <dgm:cxn modelId="{575139E1-79E5-42CD-B87D-9493BC9369F0}" type="presParOf" srcId="{3D50C642-154C-4647-8010-D8023B0D5FF0}" destId="{509EEA3F-53AF-485B-A00C-E13939B8FE18}" srcOrd="5" destOrd="0" presId="urn:microsoft.com/office/officeart/2005/8/layout/list1"/>
    <dgm:cxn modelId="{6C70D580-9923-4442-B5C9-7C1CF098A6D4}" type="presParOf" srcId="{3D50C642-154C-4647-8010-D8023B0D5FF0}" destId="{154A027E-AA0A-490D-8572-09FEFED7C811}" srcOrd="6" destOrd="0" presId="urn:microsoft.com/office/officeart/2005/8/layout/list1"/>
    <dgm:cxn modelId="{E1F2117C-AB5C-4664-889E-75FA9999115C}" type="presParOf" srcId="{3D50C642-154C-4647-8010-D8023B0D5FF0}" destId="{BCC649BA-C080-4925-A432-7E8F52B234D5}" srcOrd="7" destOrd="0" presId="urn:microsoft.com/office/officeart/2005/8/layout/list1"/>
    <dgm:cxn modelId="{C5389F95-9794-486D-BC1B-8890F9E9BE72}" type="presParOf" srcId="{3D50C642-154C-4647-8010-D8023B0D5FF0}" destId="{EBE42C00-35C3-475A-9FC9-7CBD24D06E38}" srcOrd="8" destOrd="0" presId="urn:microsoft.com/office/officeart/2005/8/layout/list1"/>
    <dgm:cxn modelId="{FB2F5160-1981-4F43-9512-6CB39D294CA0}" type="presParOf" srcId="{EBE42C00-35C3-475A-9FC9-7CBD24D06E38}" destId="{402EFC3B-5825-4E35-87AA-890605C90C42}" srcOrd="0" destOrd="0" presId="urn:microsoft.com/office/officeart/2005/8/layout/list1"/>
    <dgm:cxn modelId="{76FF4AF0-CF5A-4F33-979E-91091D703B27}" type="presParOf" srcId="{EBE42C00-35C3-475A-9FC9-7CBD24D06E38}" destId="{C9EC876F-2547-4D5B-8DE3-5E85A000F619}" srcOrd="1" destOrd="0" presId="urn:microsoft.com/office/officeart/2005/8/layout/list1"/>
    <dgm:cxn modelId="{085385D2-4768-484C-BB40-6E5A812D6004}" type="presParOf" srcId="{3D50C642-154C-4647-8010-D8023B0D5FF0}" destId="{BFDB15C3-E9F3-449B-AA8D-6A5632338CA8}" srcOrd="9" destOrd="0" presId="urn:microsoft.com/office/officeart/2005/8/layout/list1"/>
    <dgm:cxn modelId="{5702A543-5509-4E1B-AD42-F2F64566EA85}" type="presParOf" srcId="{3D50C642-154C-4647-8010-D8023B0D5FF0}" destId="{1A2EAAD2-DAB1-4B1D-9F30-402ED613C9A0}" srcOrd="10" destOrd="0" presId="urn:microsoft.com/office/officeart/2005/8/layout/list1"/>
    <dgm:cxn modelId="{5D8612CE-67AC-4498-9A2B-F855D1D3C3E9}" type="presParOf" srcId="{3D50C642-154C-4647-8010-D8023B0D5FF0}" destId="{A7EE44FD-BB5A-4475-8AD3-08AF24BF632F}" srcOrd="11" destOrd="0" presId="urn:microsoft.com/office/officeart/2005/8/layout/list1"/>
    <dgm:cxn modelId="{4EEAF570-5A18-4DD3-B12B-34D26A6FE16F}" type="presParOf" srcId="{3D50C642-154C-4647-8010-D8023B0D5FF0}" destId="{5B31810F-8ACE-46B5-AF69-B4B951AF9F9C}" srcOrd="12" destOrd="0" presId="urn:microsoft.com/office/officeart/2005/8/layout/list1"/>
    <dgm:cxn modelId="{4C6E9A2D-1750-4988-BA31-AFC0EB7F4AD0}" type="presParOf" srcId="{5B31810F-8ACE-46B5-AF69-B4B951AF9F9C}" destId="{D1FC364B-D1FB-4B0D-8346-FB4CE4E8A4DC}" srcOrd="0" destOrd="0" presId="urn:microsoft.com/office/officeart/2005/8/layout/list1"/>
    <dgm:cxn modelId="{7D388F3F-689B-4BA9-98D7-EB189E26D7D0}" type="presParOf" srcId="{5B31810F-8ACE-46B5-AF69-B4B951AF9F9C}" destId="{A377D7DB-C5DE-4035-A149-EEA5AA1A8818}" srcOrd="1" destOrd="0" presId="urn:microsoft.com/office/officeart/2005/8/layout/list1"/>
    <dgm:cxn modelId="{3FDA4C59-D216-406B-BF71-933646731A10}" type="presParOf" srcId="{3D50C642-154C-4647-8010-D8023B0D5FF0}" destId="{5AD915A5-D8E0-4844-8F43-189CDFECC4D6}" srcOrd="13" destOrd="0" presId="urn:microsoft.com/office/officeart/2005/8/layout/list1"/>
    <dgm:cxn modelId="{B50BF7B0-1C2D-4A05-8D0C-53BBD8895354}" type="presParOf" srcId="{3D50C642-154C-4647-8010-D8023B0D5FF0}" destId="{DB48D19A-261A-47BE-A3AE-6E09A4EFA5E7}" srcOrd="14" destOrd="0" presId="urn:microsoft.com/office/officeart/2005/8/layout/list1"/>
    <dgm:cxn modelId="{D4BAEB92-A1AB-4472-AD13-7D1A98C7AAA7}" type="presParOf" srcId="{3D50C642-154C-4647-8010-D8023B0D5FF0}" destId="{5D2E89DD-DA84-4391-B270-7503E30007C7}" srcOrd="15" destOrd="0" presId="urn:microsoft.com/office/officeart/2005/8/layout/list1"/>
    <dgm:cxn modelId="{158E088B-F1F0-4839-90FB-24560EAC49C4}" type="presParOf" srcId="{3D50C642-154C-4647-8010-D8023B0D5FF0}" destId="{48AB2DA2-1446-4760-AAA3-C28331858D48}" srcOrd="16" destOrd="0" presId="urn:microsoft.com/office/officeart/2005/8/layout/list1"/>
    <dgm:cxn modelId="{76AEE304-B859-4954-B45F-E8A1D08768C3}" type="presParOf" srcId="{48AB2DA2-1446-4760-AAA3-C28331858D48}" destId="{E45D4052-5B0C-431B-94EC-E593C7F729D9}" srcOrd="0" destOrd="0" presId="urn:microsoft.com/office/officeart/2005/8/layout/list1"/>
    <dgm:cxn modelId="{399E4AD2-E80E-4B79-B933-A6E83C85DD46}" type="presParOf" srcId="{48AB2DA2-1446-4760-AAA3-C28331858D48}" destId="{4C72A538-E033-4911-909F-FB8E36E1831E}" srcOrd="1" destOrd="0" presId="urn:microsoft.com/office/officeart/2005/8/layout/list1"/>
    <dgm:cxn modelId="{1E1584D3-90EF-46E8-9886-62E8582DE5F5}" type="presParOf" srcId="{3D50C642-154C-4647-8010-D8023B0D5FF0}" destId="{7A5F9E1B-132C-4D32-B910-7B546054020F}" srcOrd="17" destOrd="0" presId="urn:microsoft.com/office/officeart/2005/8/layout/list1"/>
    <dgm:cxn modelId="{16D62D52-C05A-487F-841B-54E94890DC5F}" type="presParOf" srcId="{3D50C642-154C-4647-8010-D8023B0D5FF0}" destId="{3A33F5EF-3B4B-4F4D-BFF9-98F480B0AE7A}" srcOrd="18" destOrd="0" presId="urn:microsoft.com/office/officeart/2005/8/layout/list1"/>
    <dgm:cxn modelId="{12DE1A2F-43D7-4BFE-B9C8-4A792A5AB081}" type="presParOf" srcId="{3D50C642-154C-4647-8010-D8023B0D5FF0}" destId="{8F520F65-DCE8-43C3-B0B1-D0072B586277}" srcOrd="19" destOrd="0" presId="urn:microsoft.com/office/officeart/2005/8/layout/list1"/>
    <dgm:cxn modelId="{1A96BAAE-87CE-4978-9C87-AB8C89D7FA7E}" type="presParOf" srcId="{3D50C642-154C-4647-8010-D8023B0D5FF0}" destId="{4D97BF2B-5160-4616-8333-FC46958B7D11}" srcOrd="20" destOrd="0" presId="urn:microsoft.com/office/officeart/2005/8/layout/list1"/>
    <dgm:cxn modelId="{0950D5D2-2525-4617-94B9-2743F4027E2E}" type="presParOf" srcId="{4D97BF2B-5160-4616-8333-FC46958B7D11}" destId="{7A94D47F-DA95-4305-8DC7-51F4F3798481}" srcOrd="0" destOrd="0" presId="urn:microsoft.com/office/officeart/2005/8/layout/list1"/>
    <dgm:cxn modelId="{2E023F5C-11ED-446B-BFA7-C82C735409C9}" type="presParOf" srcId="{4D97BF2B-5160-4616-8333-FC46958B7D11}" destId="{CF50A7CC-028B-4913-AA04-4AF19B1C8280}" srcOrd="1" destOrd="0" presId="urn:microsoft.com/office/officeart/2005/8/layout/list1"/>
    <dgm:cxn modelId="{D42C8996-BDE0-4D15-910D-58C21F8F8BD9}" type="presParOf" srcId="{3D50C642-154C-4647-8010-D8023B0D5FF0}" destId="{C4819E49-819C-4219-92F4-1E7824B2D85E}" srcOrd="21" destOrd="0" presId="urn:microsoft.com/office/officeart/2005/8/layout/list1"/>
    <dgm:cxn modelId="{6D28083D-03F4-4D43-AA5D-1A934DA5FDB3}" type="presParOf" srcId="{3D50C642-154C-4647-8010-D8023B0D5FF0}" destId="{626DF723-A796-4D45-AFDE-B036DC8EE455}" srcOrd="22" destOrd="0" presId="urn:microsoft.com/office/officeart/2005/8/layout/list1"/>
    <dgm:cxn modelId="{A717341B-3A4F-4146-9B69-5439664DE187}" type="presParOf" srcId="{3D50C642-154C-4647-8010-D8023B0D5FF0}" destId="{8EF1111B-5C70-4EDC-BFAB-B31402F7F2BC}" srcOrd="23" destOrd="0" presId="urn:microsoft.com/office/officeart/2005/8/layout/list1"/>
    <dgm:cxn modelId="{F31683CD-5AF9-4BAC-9B91-5AE1CF36ADF6}" type="presParOf" srcId="{3D50C642-154C-4647-8010-D8023B0D5FF0}" destId="{48FEA1FD-8550-4EA5-8003-F2D5339EE6D7}" srcOrd="24" destOrd="0" presId="urn:microsoft.com/office/officeart/2005/8/layout/list1"/>
    <dgm:cxn modelId="{67349332-2D91-44A2-83A7-386A38E54597}" type="presParOf" srcId="{48FEA1FD-8550-4EA5-8003-F2D5339EE6D7}" destId="{8322BEB9-D897-46BA-946F-D67BEAA7BDFC}" srcOrd="0" destOrd="0" presId="urn:microsoft.com/office/officeart/2005/8/layout/list1"/>
    <dgm:cxn modelId="{EA72C639-4AF3-4AC7-9CA5-2F4E6A5E6A59}" type="presParOf" srcId="{48FEA1FD-8550-4EA5-8003-F2D5339EE6D7}" destId="{DF8CE3F1-7FC7-475B-8092-9D74BD467CC3}" srcOrd="1" destOrd="0" presId="urn:microsoft.com/office/officeart/2005/8/layout/list1"/>
    <dgm:cxn modelId="{62B6ABF6-8F6B-46B9-AB38-30E104BA9468}" type="presParOf" srcId="{3D50C642-154C-4647-8010-D8023B0D5FF0}" destId="{BEEE5A66-2ADB-46CC-ACA9-7E31AEFE0D6A}" srcOrd="25" destOrd="0" presId="urn:microsoft.com/office/officeart/2005/8/layout/list1"/>
    <dgm:cxn modelId="{B49F1438-854A-462A-BBE6-FD10774E2505}" type="presParOf" srcId="{3D50C642-154C-4647-8010-D8023B0D5FF0}" destId="{0A2108CB-1E7B-4EFC-9541-761ECC535747}" srcOrd="26" destOrd="0" presId="urn:microsoft.com/office/officeart/2005/8/layout/list1"/>
    <dgm:cxn modelId="{DC5AB8DE-7201-4E69-9D80-F1F59964CC74}" type="presParOf" srcId="{3D50C642-154C-4647-8010-D8023B0D5FF0}" destId="{A9AB1375-5DD6-479C-B70E-D22F8D25C0AC}" srcOrd="27" destOrd="0" presId="urn:microsoft.com/office/officeart/2005/8/layout/list1"/>
    <dgm:cxn modelId="{2D6FEF44-21F6-4AD9-9A80-2130F12B298F}" type="presParOf" srcId="{3D50C642-154C-4647-8010-D8023B0D5FF0}" destId="{157093D1-A445-4B50-8BBF-D750CE642D4B}" srcOrd="28" destOrd="0" presId="urn:microsoft.com/office/officeart/2005/8/layout/list1"/>
    <dgm:cxn modelId="{1C5629EE-2932-45DB-AA50-0E6355C72BD8}" type="presParOf" srcId="{157093D1-A445-4B50-8BBF-D750CE642D4B}" destId="{4C5D5D29-2A5E-46E0-B3B2-9AA238E1BF91}" srcOrd="0" destOrd="0" presId="urn:microsoft.com/office/officeart/2005/8/layout/list1"/>
    <dgm:cxn modelId="{111C7F71-33E9-4DB0-88A1-2B8C534D7105}" type="presParOf" srcId="{157093D1-A445-4B50-8BBF-D750CE642D4B}" destId="{86F583FB-04BA-4461-BF96-BF7BF1A2BEB6}" srcOrd="1" destOrd="0" presId="urn:microsoft.com/office/officeart/2005/8/layout/list1"/>
    <dgm:cxn modelId="{F3FC5C8F-A81E-4BA2-989C-B32B4FE99D6E}" type="presParOf" srcId="{3D50C642-154C-4647-8010-D8023B0D5FF0}" destId="{FBB35DAC-78D4-4982-B52A-E5327E1CF857}" srcOrd="29" destOrd="0" presId="urn:microsoft.com/office/officeart/2005/8/layout/list1"/>
    <dgm:cxn modelId="{37289AC0-1125-42FD-8A98-0FF2F4B42C6F}" type="presParOf" srcId="{3D50C642-154C-4647-8010-D8023B0D5FF0}" destId="{22B1A9A5-8CBA-4E00-B68D-4524DBBD28B8}" srcOrd="30" destOrd="0" presId="urn:microsoft.com/office/officeart/2005/8/layout/list1"/>
    <dgm:cxn modelId="{52B98B8C-2ED2-4072-806E-A14AB4BE3CC3}" type="presParOf" srcId="{3D50C642-154C-4647-8010-D8023B0D5FF0}" destId="{6E7ED92E-FA86-43DD-93A2-D52F699D0156}" srcOrd="31" destOrd="0" presId="urn:microsoft.com/office/officeart/2005/8/layout/list1"/>
    <dgm:cxn modelId="{B5B36E4F-1181-4A94-ACB9-2905E02B265D}" type="presParOf" srcId="{3D50C642-154C-4647-8010-D8023B0D5FF0}" destId="{B2687BE2-C81F-4202-87A5-60680165CCC5}" srcOrd="32" destOrd="0" presId="urn:microsoft.com/office/officeart/2005/8/layout/list1"/>
    <dgm:cxn modelId="{478B1F12-42E8-4592-AA51-7F596DF74F5C}" type="presParOf" srcId="{B2687BE2-C81F-4202-87A5-60680165CCC5}" destId="{17E3AA1E-E5CB-4681-A11B-4E852C19F6D1}" srcOrd="0" destOrd="0" presId="urn:microsoft.com/office/officeart/2005/8/layout/list1"/>
    <dgm:cxn modelId="{8F2F5562-D5B3-4246-B967-8C16E150A104}" type="presParOf" srcId="{B2687BE2-C81F-4202-87A5-60680165CCC5}" destId="{28C5FC5A-39E2-4952-A6EA-5F1A2258961E}" srcOrd="1" destOrd="0" presId="urn:microsoft.com/office/officeart/2005/8/layout/list1"/>
    <dgm:cxn modelId="{BD0C2E31-FC84-4DF4-9248-8F1F341B406F}" type="presParOf" srcId="{3D50C642-154C-4647-8010-D8023B0D5FF0}" destId="{1E082DFE-497E-4022-A1FE-7C0E8314FFB5}" srcOrd="33" destOrd="0" presId="urn:microsoft.com/office/officeart/2005/8/layout/list1"/>
    <dgm:cxn modelId="{00990B81-6534-4432-B93D-7416D23E964D}" type="presParOf" srcId="{3D50C642-154C-4647-8010-D8023B0D5FF0}" destId="{6EA44E68-CFB1-433A-8928-6DEFD6284D42}" srcOrd="34" destOrd="0" presId="urn:microsoft.com/office/officeart/2005/8/layout/list1"/>
    <dgm:cxn modelId="{AA37F9F5-B407-4D3D-AF30-E355A43C69B2}" type="presParOf" srcId="{3D50C642-154C-4647-8010-D8023B0D5FF0}" destId="{E68C3497-8685-446F-9C36-51277D83D78E}" srcOrd="35" destOrd="0" presId="urn:microsoft.com/office/officeart/2005/8/layout/list1"/>
    <dgm:cxn modelId="{50CFC574-8615-48E8-B680-ACB57EA507B5}" type="presParOf" srcId="{3D50C642-154C-4647-8010-D8023B0D5FF0}" destId="{D0A89081-41F6-481A-B625-520D90E51BDF}" srcOrd="36" destOrd="0" presId="urn:microsoft.com/office/officeart/2005/8/layout/list1"/>
    <dgm:cxn modelId="{9A833335-AB5C-41AF-B69F-A30FD1CBB730}" type="presParOf" srcId="{D0A89081-41F6-481A-B625-520D90E51BDF}" destId="{3DA27132-5F04-4E84-AF18-FDC717D72C8B}" srcOrd="0" destOrd="0" presId="urn:microsoft.com/office/officeart/2005/8/layout/list1"/>
    <dgm:cxn modelId="{E2A7F439-7F09-4CEE-895D-3C6B31021D52}" type="presParOf" srcId="{D0A89081-41F6-481A-B625-520D90E51BDF}" destId="{49B94A71-C43F-46D7-AFAA-F11224BD5B40}" srcOrd="1" destOrd="0" presId="urn:microsoft.com/office/officeart/2005/8/layout/list1"/>
    <dgm:cxn modelId="{F450CE23-F656-471A-A3AC-7543E9CCD82B}" type="presParOf" srcId="{3D50C642-154C-4647-8010-D8023B0D5FF0}" destId="{C587530B-2EC9-4043-8E9E-6D064099380B}" srcOrd="37" destOrd="0" presId="urn:microsoft.com/office/officeart/2005/8/layout/list1"/>
    <dgm:cxn modelId="{99B262BE-8111-4E7A-8FA6-93882A3BEF07}" type="presParOf" srcId="{3D50C642-154C-4647-8010-D8023B0D5FF0}" destId="{FEC0A63F-C2C3-48D0-93B7-13A1BC9B7F78}" srcOrd="38" destOrd="0" presId="urn:microsoft.com/office/officeart/2005/8/layout/list1"/>
    <dgm:cxn modelId="{F618B84F-6C85-4358-9A62-45B61B5716C3}" type="presParOf" srcId="{3D50C642-154C-4647-8010-D8023B0D5FF0}" destId="{F7CCA480-A8C6-477A-B9C0-76BB982DF7D1}" srcOrd="39" destOrd="0" presId="urn:microsoft.com/office/officeart/2005/8/layout/list1"/>
    <dgm:cxn modelId="{F8F869ED-ADDB-4E55-B57F-25675F76994B}" type="presParOf" srcId="{3D50C642-154C-4647-8010-D8023B0D5FF0}" destId="{D5C97835-53F9-4FBD-BA2C-CB19FCFB6B46}" srcOrd="40" destOrd="0" presId="urn:microsoft.com/office/officeart/2005/8/layout/list1"/>
    <dgm:cxn modelId="{77714ABE-CBAE-4BED-A783-11DA1F79E782}" type="presParOf" srcId="{D5C97835-53F9-4FBD-BA2C-CB19FCFB6B46}" destId="{39AEFF1D-5143-4A17-824A-E26F8DC34873}" srcOrd="0" destOrd="0" presId="urn:microsoft.com/office/officeart/2005/8/layout/list1"/>
    <dgm:cxn modelId="{B31D4A13-996A-4F86-A7AA-DC2097F3BECB}" type="presParOf" srcId="{D5C97835-53F9-4FBD-BA2C-CB19FCFB6B46}" destId="{5478182B-3373-4486-B9F5-1BD2BB034DB5}" srcOrd="1" destOrd="0" presId="urn:microsoft.com/office/officeart/2005/8/layout/list1"/>
    <dgm:cxn modelId="{0DF8FC33-B744-4642-AB4C-C737D51860FE}" type="presParOf" srcId="{3D50C642-154C-4647-8010-D8023B0D5FF0}" destId="{F1FF0AC7-1930-4E8A-BA0E-2B8F1966D342}" srcOrd="41" destOrd="0" presId="urn:microsoft.com/office/officeart/2005/8/layout/list1"/>
    <dgm:cxn modelId="{1FD8A726-CD3C-41E6-830D-FBBE62548455}" type="presParOf" srcId="{3D50C642-154C-4647-8010-D8023B0D5FF0}" destId="{9AFD953B-EA46-4949-AE3C-4863786F9929}" srcOrd="4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AEA0D8-13F1-4723-9F88-CA569013F506}">
      <dsp:nvSpPr>
        <dsp:cNvPr id="0" name=""/>
        <dsp:cNvSpPr/>
      </dsp:nvSpPr>
      <dsp:spPr>
        <a:xfrm>
          <a:off x="0" y="231321"/>
          <a:ext cx="9798424" cy="277200"/>
        </a:xfrm>
        <a:prstGeom prst="rect">
          <a:avLst/>
        </a:prstGeom>
        <a:solidFill>
          <a:schemeClr val="lt1">
            <a:alpha val="90000"/>
            <a:hueOff val="0"/>
            <a:satOff val="0"/>
            <a:lumOff val="0"/>
            <a:alphaOff val="0"/>
          </a:schemeClr>
        </a:solidFill>
        <a:ln w="15875" cap="rnd"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AA89E93-30EB-4B36-88EF-AF15365F2931}">
      <dsp:nvSpPr>
        <dsp:cNvPr id="0" name=""/>
        <dsp:cNvSpPr/>
      </dsp:nvSpPr>
      <dsp:spPr>
        <a:xfrm>
          <a:off x="499773" y="68961"/>
          <a:ext cx="6858896" cy="324720"/>
        </a:xfrm>
        <a:prstGeom prst="roundRect">
          <a:avLst/>
        </a:prstGeom>
        <a:solidFill>
          <a:schemeClr val="accent3">
            <a:alpha val="9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9250" tIns="0" rIns="259250" bIns="0" numCol="1" spcCol="1270" anchor="ctr" anchorCtr="0">
          <a:noAutofit/>
        </a:bodyPr>
        <a:lstStyle/>
        <a:p>
          <a:pPr lvl="0" algn="l" defTabSz="1066800">
            <a:lnSpc>
              <a:spcPct val="90000"/>
            </a:lnSpc>
            <a:spcBef>
              <a:spcPct val="0"/>
            </a:spcBef>
            <a:spcAft>
              <a:spcPct val="35000"/>
            </a:spcAft>
          </a:pPr>
          <a:r>
            <a:rPr lang="en-US" sz="2400" b="1" kern="1200">
              <a:latin typeface="+mj-lt"/>
              <a:cs typeface="Arial" panose="020B0604020202020204" pitchFamily="34" charset="0"/>
            </a:rPr>
            <a:t>Introduction</a:t>
          </a:r>
          <a:r>
            <a:rPr lang="en-US" sz="2800" kern="1200"/>
            <a:t> </a:t>
          </a:r>
          <a:endParaRPr lang="en-US" sz="2800" kern="1200" dirty="0"/>
        </a:p>
      </dsp:txBody>
      <dsp:txXfrm>
        <a:off x="515625" y="84813"/>
        <a:ext cx="6827192" cy="293016"/>
      </dsp:txXfrm>
    </dsp:sp>
    <dsp:sp modelId="{154A027E-AA0A-490D-8572-09FEFED7C811}">
      <dsp:nvSpPr>
        <dsp:cNvPr id="0" name=""/>
        <dsp:cNvSpPr/>
      </dsp:nvSpPr>
      <dsp:spPr>
        <a:xfrm>
          <a:off x="0" y="730281"/>
          <a:ext cx="9798424" cy="277200"/>
        </a:xfrm>
        <a:prstGeom prst="rect">
          <a:avLst/>
        </a:prstGeom>
        <a:solidFill>
          <a:schemeClr val="lt1">
            <a:alpha val="90000"/>
            <a:hueOff val="0"/>
            <a:satOff val="0"/>
            <a:lumOff val="0"/>
            <a:alphaOff val="0"/>
          </a:schemeClr>
        </a:solidFill>
        <a:ln w="15875" cap="rnd" cmpd="sng" algn="ctr">
          <a:solidFill>
            <a:schemeClr val="accent3">
              <a:alpha val="90000"/>
              <a:hueOff val="0"/>
              <a:satOff val="0"/>
              <a:lumOff val="0"/>
              <a:alphaOff val="-4000"/>
            </a:schemeClr>
          </a:solidFill>
          <a:prstDash val="solid"/>
        </a:ln>
        <a:effectLst/>
      </dsp:spPr>
      <dsp:style>
        <a:lnRef idx="2">
          <a:scrgbClr r="0" g="0" b="0"/>
        </a:lnRef>
        <a:fillRef idx="1">
          <a:scrgbClr r="0" g="0" b="0"/>
        </a:fillRef>
        <a:effectRef idx="0">
          <a:scrgbClr r="0" g="0" b="0"/>
        </a:effectRef>
        <a:fontRef idx="minor"/>
      </dsp:style>
    </dsp:sp>
    <dsp:sp modelId="{4E850CBB-00E3-4C90-AB15-43F94AFC9376}">
      <dsp:nvSpPr>
        <dsp:cNvPr id="0" name=""/>
        <dsp:cNvSpPr/>
      </dsp:nvSpPr>
      <dsp:spPr>
        <a:xfrm>
          <a:off x="489921" y="567921"/>
          <a:ext cx="6858896" cy="324720"/>
        </a:xfrm>
        <a:prstGeom prst="roundRect">
          <a:avLst/>
        </a:prstGeom>
        <a:solidFill>
          <a:schemeClr val="accent3">
            <a:alpha val="90000"/>
            <a:hueOff val="0"/>
            <a:satOff val="0"/>
            <a:lumOff val="0"/>
            <a:alphaOff val="-4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9250" tIns="0" rIns="259250" bIns="0" numCol="1" spcCol="1270" anchor="ctr" anchorCtr="0">
          <a:noAutofit/>
        </a:bodyPr>
        <a:lstStyle/>
        <a:p>
          <a:pPr lvl="0" algn="l" defTabSz="1066800">
            <a:lnSpc>
              <a:spcPct val="90000"/>
            </a:lnSpc>
            <a:spcBef>
              <a:spcPct val="0"/>
            </a:spcBef>
            <a:spcAft>
              <a:spcPct val="35000"/>
            </a:spcAft>
          </a:pPr>
          <a:r>
            <a:rPr lang="en-US" sz="2400" b="1" kern="1200">
              <a:latin typeface="+mj-lt"/>
            </a:rPr>
            <a:t>Background of the study  </a:t>
          </a:r>
          <a:endParaRPr lang="en-US" sz="2400" b="1" kern="1200" dirty="0">
            <a:latin typeface="+mj-lt"/>
          </a:endParaRPr>
        </a:p>
      </dsp:txBody>
      <dsp:txXfrm>
        <a:off x="505773" y="583773"/>
        <a:ext cx="6827192" cy="293016"/>
      </dsp:txXfrm>
    </dsp:sp>
    <dsp:sp modelId="{1A2EAAD2-DAB1-4B1D-9F30-402ED613C9A0}">
      <dsp:nvSpPr>
        <dsp:cNvPr id="0" name=""/>
        <dsp:cNvSpPr/>
      </dsp:nvSpPr>
      <dsp:spPr>
        <a:xfrm>
          <a:off x="0" y="1229241"/>
          <a:ext cx="9798424" cy="277200"/>
        </a:xfrm>
        <a:prstGeom prst="rect">
          <a:avLst/>
        </a:prstGeom>
        <a:solidFill>
          <a:schemeClr val="lt1">
            <a:alpha val="90000"/>
            <a:hueOff val="0"/>
            <a:satOff val="0"/>
            <a:lumOff val="0"/>
            <a:alphaOff val="0"/>
          </a:schemeClr>
        </a:solidFill>
        <a:ln w="15875" cap="rnd" cmpd="sng" algn="ctr">
          <a:solidFill>
            <a:schemeClr val="accent3">
              <a:alpha val="90000"/>
              <a:hueOff val="0"/>
              <a:satOff val="0"/>
              <a:lumOff val="0"/>
              <a:alphaOff val="-8000"/>
            </a:schemeClr>
          </a:solidFill>
          <a:prstDash val="solid"/>
        </a:ln>
        <a:effectLst/>
      </dsp:spPr>
      <dsp:style>
        <a:lnRef idx="2">
          <a:scrgbClr r="0" g="0" b="0"/>
        </a:lnRef>
        <a:fillRef idx="1">
          <a:scrgbClr r="0" g="0" b="0"/>
        </a:fillRef>
        <a:effectRef idx="0">
          <a:scrgbClr r="0" g="0" b="0"/>
        </a:effectRef>
        <a:fontRef idx="minor"/>
      </dsp:style>
    </dsp:sp>
    <dsp:sp modelId="{C9EC876F-2547-4D5B-8DE3-5E85A000F619}">
      <dsp:nvSpPr>
        <dsp:cNvPr id="0" name=""/>
        <dsp:cNvSpPr/>
      </dsp:nvSpPr>
      <dsp:spPr>
        <a:xfrm>
          <a:off x="499773" y="1080967"/>
          <a:ext cx="6858896" cy="324720"/>
        </a:xfrm>
        <a:prstGeom prst="roundRect">
          <a:avLst/>
        </a:prstGeom>
        <a:solidFill>
          <a:schemeClr val="accent3">
            <a:alpha val="90000"/>
            <a:hueOff val="0"/>
            <a:satOff val="0"/>
            <a:lumOff val="0"/>
            <a:alphaOff val="-8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9250" tIns="0" rIns="259250" bIns="0" numCol="1" spcCol="1270" anchor="ctr" anchorCtr="0">
          <a:noAutofit/>
        </a:bodyPr>
        <a:lstStyle/>
        <a:p>
          <a:pPr lvl="0" algn="l" defTabSz="1066800">
            <a:lnSpc>
              <a:spcPct val="90000"/>
            </a:lnSpc>
            <a:spcBef>
              <a:spcPct val="0"/>
            </a:spcBef>
            <a:spcAft>
              <a:spcPct val="35000"/>
            </a:spcAft>
          </a:pPr>
          <a:r>
            <a:rPr lang="en-US" sz="2400" b="1" kern="1200">
              <a:latin typeface="+mj-lt"/>
            </a:rPr>
            <a:t>Problem statement </a:t>
          </a:r>
          <a:endParaRPr lang="en-US" sz="2400" b="1" kern="1200" dirty="0">
            <a:latin typeface="+mj-lt"/>
          </a:endParaRPr>
        </a:p>
      </dsp:txBody>
      <dsp:txXfrm>
        <a:off x="515625" y="1096819"/>
        <a:ext cx="6827192" cy="293016"/>
      </dsp:txXfrm>
    </dsp:sp>
    <dsp:sp modelId="{DB48D19A-261A-47BE-A3AE-6E09A4EFA5E7}">
      <dsp:nvSpPr>
        <dsp:cNvPr id="0" name=""/>
        <dsp:cNvSpPr/>
      </dsp:nvSpPr>
      <dsp:spPr>
        <a:xfrm>
          <a:off x="0" y="1728201"/>
          <a:ext cx="9798424" cy="277200"/>
        </a:xfrm>
        <a:prstGeom prst="rect">
          <a:avLst/>
        </a:prstGeom>
        <a:solidFill>
          <a:schemeClr val="lt1">
            <a:alpha val="90000"/>
            <a:hueOff val="0"/>
            <a:satOff val="0"/>
            <a:lumOff val="0"/>
            <a:alphaOff val="0"/>
          </a:schemeClr>
        </a:solidFill>
        <a:ln w="15875" cap="rnd" cmpd="sng" algn="ctr">
          <a:solidFill>
            <a:schemeClr val="accent3">
              <a:alpha val="90000"/>
              <a:hueOff val="0"/>
              <a:satOff val="0"/>
              <a:lumOff val="0"/>
              <a:alphaOff val="-12000"/>
            </a:schemeClr>
          </a:solidFill>
          <a:prstDash val="solid"/>
        </a:ln>
        <a:effectLst/>
      </dsp:spPr>
      <dsp:style>
        <a:lnRef idx="2">
          <a:scrgbClr r="0" g="0" b="0"/>
        </a:lnRef>
        <a:fillRef idx="1">
          <a:scrgbClr r="0" g="0" b="0"/>
        </a:fillRef>
        <a:effectRef idx="0">
          <a:scrgbClr r="0" g="0" b="0"/>
        </a:effectRef>
        <a:fontRef idx="minor"/>
      </dsp:style>
    </dsp:sp>
    <dsp:sp modelId="{A377D7DB-C5DE-4035-A149-EEA5AA1A8818}">
      <dsp:nvSpPr>
        <dsp:cNvPr id="0" name=""/>
        <dsp:cNvSpPr/>
      </dsp:nvSpPr>
      <dsp:spPr>
        <a:xfrm>
          <a:off x="489921" y="1565841"/>
          <a:ext cx="6858896" cy="324720"/>
        </a:xfrm>
        <a:prstGeom prst="roundRect">
          <a:avLst/>
        </a:prstGeom>
        <a:solidFill>
          <a:schemeClr val="accent3">
            <a:alpha val="90000"/>
            <a:hueOff val="0"/>
            <a:satOff val="0"/>
            <a:lumOff val="0"/>
            <a:alphaOff val="-12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9250" tIns="0" rIns="259250" bIns="0" numCol="1" spcCol="1270" anchor="ctr" anchorCtr="0">
          <a:noAutofit/>
        </a:bodyPr>
        <a:lstStyle/>
        <a:p>
          <a:pPr lvl="0" algn="l" defTabSz="1066800">
            <a:lnSpc>
              <a:spcPct val="90000"/>
            </a:lnSpc>
            <a:spcBef>
              <a:spcPct val="0"/>
            </a:spcBef>
            <a:spcAft>
              <a:spcPct val="35000"/>
            </a:spcAft>
          </a:pPr>
          <a:r>
            <a:rPr lang="en-US" sz="2400" b="1" kern="1200" dirty="0">
              <a:latin typeface="+mj-lt"/>
            </a:rPr>
            <a:t>Research questions </a:t>
          </a:r>
        </a:p>
      </dsp:txBody>
      <dsp:txXfrm>
        <a:off x="505773" y="1581693"/>
        <a:ext cx="6827192" cy="293016"/>
      </dsp:txXfrm>
    </dsp:sp>
    <dsp:sp modelId="{3A33F5EF-3B4B-4F4D-BFF9-98F480B0AE7A}">
      <dsp:nvSpPr>
        <dsp:cNvPr id="0" name=""/>
        <dsp:cNvSpPr/>
      </dsp:nvSpPr>
      <dsp:spPr>
        <a:xfrm>
          <a:off x="0" y="2227161"/>
          <a:ext cx="9798424" cy="277200"/>
        </a:xfrm>
        <a:prstGeom prst="rect">
          <a:avLst/>
        </a:prstGeom>
        <a:solidFill>
          <a:schemeClr val="lt1">
            <a:alpha val="90000"/>
            <a:hueOff val="0"/>
            <a:satOff val="0"/>
            <a:lumOff val="0"/>
            <a:alphaOff val="0"/>
          </a:schemeClr>
        </a:solidFill>
        <a:ln w="15875" cap="rnd" cmpd="sng" algn="ctr">
          <a:solidFill>
            <a:schemeClr val="accent3">
              <a:alpha val="90000"/>
              <a:hueOff val="0"/>
              <a:satOff val="0"/>
              <a:lumOff val="0"/>
              <a:alphaOff val="-16000"/>
            </a:schemeClr>
          </a:solidFill>
          <a:prstDash val="solid"/>
        </a:ln>
        <a:effectLst/>
      </dsp:spPr>
      <dsp:style>
        <a:lnRef idx="2">
          <a:scrgbClr r="0" g="0" b="0"/>
        </a:lnRef>
        <a:fillRef idx="1">
          <a:scrgbClr r="0" g="0" b="0"/>
        </a:fillRef>
        <a:effectRef idx="0">
          <a:scrgbClr r="0" g="0" b="0"/>
        </a:effectRef>
        <a:fontRef idx="minor"/>
      </dsp:style>
    </dsp:sp>
    <dsp:sp modelId="{4C72A538-E033-4911-909F-FB8E36E1831E}">
      <dsp:nvSpPr>
        <dsp:cNvPr id="0" name=""/>
        <dsp:cNvSpPr/>
      </dsp:nvSpPr>
      <dsp:spPr>
        <a:xfrm>
          <a:off x="489921" y="2064801"/>
          <a:ext cx="6858896" cy="324720"/>
        </a:xfrm>
        <a:prstGeom prst="roundRect">
          <a:avLst/>
        </a:prstGeom>
        <a:solidFill>
          <a:schemeClr val="accent3">
            <a:alpha val="90000"/>
            <a:hueOff val="0"/>
            <a:satOff val="0"/>
            <a:lumOff val="0"/>
            <a:alphaOff val="-16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9250" tIns="0" rIns="259250" bIns="0" numCol="1" spcCol="1270" anchor="ctr" anchorCtr="0">
          <a:noAutofit/>
        </a:bodyPr>
        <a:lstStyle/>
        <a:p>
          <a:pPr lvl="0" algn="l" defTabSz="1066800">
            <a:lnSpc>
              <a:spcPct val="90000"/>
            </a:lnSpc>
            <a:spcBef>
              <a:spcPct val="0"/>
            </a:spcBef>
            <a:spcAft>
              <a:spcPct val="35000"/>
            </a:spcAft>
          </a:pPr>
          <a:r>
            <a:rPr lang="en-US" sz="2400" b="1" kern="1200" dirty="0">
              <a:latin typeface="+mj-lt"/>
            </a:rPr>
            <a:t>Aims and objectives </a:t>
          </a:r>
        </a:p>
      </dsp:txBody>
      <dsp:txXfrm>
        <a:off x="505773" y="2080653"/>
        <a:ext cx="6827192" cy="293016"/>
      </dsp:txXfrm>
    </dsp:sp>
    <dsp:sp modelId="{626DF723-A796-4D45-AFDE-B036DC8EE455}">
      <dsp:nvSpPr>
        <dsp:cNvPr id="0" name=""/>
        <dsp:cNvSpPr/>
      </dsp:nvSpPr>
      <dsp:spPr>
        <a:xfrm>
          <a:off x="0" y="2726121"/>
          <a:ext cx="9798424" cy="277200"/>
        </a:xfrm>
        <a:prstGeom prst="rect">
          <a:avLst/>
        </a:prstGeom>
        <a:solidFill>
          <a:schemeClr val="lt1">
            <a:alpha val="90000"/>
            <a:hueOff val="0"/>
            <a:satOff val="0"/>
            <a:lumOff val="0"/>
            <a:alphaOff val="0"/>
          </a:schemeClr>
        </a:solidFill>
        <a:ln w="15875" cap="rnd" cmpd="sng" algn="ctr">
          <a:solidFill>
            <a:schemeClr val="accent3">
              <a:alpha val="90000"/>
              <a:hueOff val="0"/>
              <a:satOff val="0"/>
              <a:lumOff val="0"/>
              <a:alphaOff val="-20000"/>
            </a:schemeClr>
          </a:solidFill>
          <a:prstDash val="solid"/>
        </a:ln>
        <a:effectLst/>
      </dsp:spPr>
      <dsp:style>
        <a:lnRef idx="2">
          <a:scrgbClr r="0" g="0" b="0"/>
        </a:lnRef>
        <a:fillRef idx="1">
          <a:scrgbClr r="0" g="0" b="0"/>
        </a:fillRef>
        <a:effectRef idx="0">
          <a:scrgbClr r="0" g="0" b="0"/>
        </a:effectRef>
        <a:fontRef idx="minor"/>
      </dsp:style>
    </dsp:sp>
    <dsp:sp modelId="{CF50A7CC-028B-4913-AA04-4AF19B1C8280}">
      <dsp:nvSpPr>
        <dsp:cNvPr id="0" name=""/>
        <dsp:cNvSpPr/>
      </dsp:nvSpPr>
      <dsp:spPr>
        <a:xfrm>
          <a:off x="489921" y="2563761"/>
          <a:ext cx="6858896" cy="324720"/>
        </a:xfrm>
        <a:prstGeom prst="roundRect">
          <a:avLst/>
        </a:prstGeom>
        <a:solidFill>
          <a:schemeClr val="accent3">
            <a:alpha val="90000"/>
            <a:hueOff val="0"/>
            <a:satOff val="0"/>
            <a:lumOff val="0"/>
            <a:alphaOff val="-2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9250" tIns="0" rIns="259250" bIns="0" numCol="1" spcCol="1270" anchor="ctr" anchorCtr="0">
          <a:noAutofit/>
        </a:bodyPr>
        <a:lstStyle/>
        <a:p>
          <a:pPr lvl="0" algn="l" defTabSz="1066800">
            <a:lnSpc>
              <a:spcPct val="90000"/>
            </a:lnSpc>
            <a:spcBef>
              <a:spcPct val="0"/>
            </a:spcBef>
            <a:spcAft>
              <a:spcPct val="35000"/>
            </a:spcAft>
          </a:pPr>
          <a:r>
            <a:rPr lang="en-US" sz="2400" b="1" kern="1200" dirty="0">
              <a:latin typeface="+mj-lt"/>
            </a:rPr>
            <a:t>Conceptual framework </a:t>
          </a:r>
        </a:p>
      </dsp:txBody>
      <dsp:txXfrm>
        <a:off x="505773" y="2579613"/>
        <a:ext cx="6827192" cy="293016"/>
      </dsp:txXfrm>
    </dsp:sp>
    <dsp:sp modelId="{0A2108CB-1E7B-4EFC-9541-761ECC535747}">
      <dsp:nvSpPr>
        <dsp:cNvPr id="0" name=""/>
        <dsp:cNvSpPr/>
      </dsp:nvSpPr>
      <dsp:spPr>
        <a:xfrm>
          <a:off x="0" y="3225081"/>
          <a:ext cx="9798424" cy="277200"/>
        </a:xfrm>
        <a:prstGeom prst="rect">
          <a:avLst/>
        </a:prstGeom>
        <a:solidFill>
          <a:schemeClr val="lt1">
            <a:alpha val="90000"/>
            <a:hueOff val="0"/>
            <a:satOff val="0"/>
            <a:lumOff val="0"/>
            <a:alphaOff val="0"/>
          </a:schemeClr>
        </a:solidFill>
        <a:ln w="15875" cap="rnd" cmpd="sng" algn="ctr">
          <a:solidFill>
            <a:schemeClr val="accent3">
              <a:alpha val="90000"/>
              <a:hueOff val="0"/>
              <a:satOff val="0"/>
              <a:lumOff val="0"/>
              <a:alphaOff val="-24000"/>
            </a:schemeClr>
          </a:solidFill>
          <a:prstDash val="solid"/>
        </a:ln>
        <a:effectLst/>
      </dsp:spPr>
      <dsp:style>
        <a:lnRef idx="2">
          <a:scrgbClr r="0" g="0" b="0"/>
        </a:lnRef>
        <a:fillRef idx="1">
          <a:scrgbClr r="0" g="0" b="0"/>
        </a:fillRef>
        <a:effectRef idx="0">
          <a:scrgbClr r="0" g="0" b="0"/>
        </a:effectRef>
        <a:fontRef idx="minor"/>
      </dsp:style>
    </dsp:sp>
    <dsp:sp modelId="{DF8CE3F1-7FC7-475B-8092-9D74BD467CC3}">
      <dsp:nvSpPr>
        <dsp:cNvPr id="0" name=""/>
        <dsp:cNvSpPr/>
      </dsp:nvSpPr>
      <dsp:spPr>
        <a:xfrm>
          <a:off x="489921" y="3062721"/>
          <a:ext cx="6858896" cy="324720"/>
        </a:xfrm>
        <a:prstGeom prst="roundRect">
          <a:avLst/>
        </a:prstGeom>
        <a:solidFill>
          <a:schemeClr val="accent3">
            <a:alpha val="90000"/>
            <a:hueOff val="0"/>
            <a:satOff val="0"/>
            <a:lumOff val="0"/>
            <a:alphaOff val="-24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9250" tIns="0" rIns="259250" bIns="0" numCol="1" spcCol="1270" anchor="ctr" anchorCtr="0">
          <a:noAutofit/>
        </a:bodyPr>
        <a:lstStyle/>
        <a:p>
          <a:pPr lvl="0" algn="l" defTabSz="1066800">
            <a:lnSpc>
              <a:spcPct val="90000"/>
            </a:lnSpc>
            <a:spcBef>
              <a:spcPct val="0"/>
            </a:spcBef>
            <a:spcAft>
              <a:spcPct val="35000"/>
            </a:spcAft>
          </a:pPr>
          <a:r>
            <a:rPr lang="en-US" sz="2400" b="1" kern="1200" dirty="0">
              <a:latin typeface="+mj-lt"/>
            </a:rPr>
            <a:t>Research method </a:t>
          </a:r>
        </a:p>
      </dsp:txBody>
      <dsp:txXfrm>
        <a:off x="505773" y="3078573"/>
        <a:ext cx="6827192" cy="293016"/>
      </dsp:txXfrm>
    </dsp:sp>
    <dsp:sp modelId="{22B1A9A5-8CBA-4E00-B68D-4524DBBD28B8}">
      <dsp:nvSpPr>
        <dsp:cNvPr id="0" name=""/>
        <dsp:cNvSpPr/>
      </dsp:nvSpPr>
      <dsp:spPr>
        <a:xfrm>
          <a:off x="0" y="3724041"/>
          <a:ext cx="9798424" cy="277200"/>
        </a:xfrm>
        <a:prstGeom prst="rect">
          <a:avLst/>
        </a:prstGeom>
        <a:solidFill>
          <a:schemeClr val="lt1">
            <a:alpha val="90000"/>
            <a:hueOff val="0"/>
            <a:satOff val="0"/>
            <a:lumOff val="0"/>
            <a:alphaOff val="0"/>
          </a:schemeClr>
        </a:solidFill>
        <a:ln w="15875" cap="rnd" cmpd="sng" algn="ctr">
          <a:solidFill>
            <a:schemeClr val="accent3">
              <a:alpha val="90000"/>
              <a:hueOff val="0"/>
              <a:satOff val="0"/>
              <a:lumOff val="0"/>
              <a:alphaOff val="-28000"/>
            </a:schemeClr>
          </a:solidFill>
          <a:prstDash val="solid"/>
        </a:ln>
        <a:effectLst/>
      </dsp:spPr>
      <dsp:style>
        <a:lnRef idx="2">
          <a:scrgbClr r="0" g="0" b="0"/>
        </a:lnRef>
        <a:fillRef idx="1">
          <a:scrgbClr r="0" g="0" b="0"/>
        </a:fillRef>
        <a:effectRef idx="0">
          <a:scrgbClr r="0" g="0" b="0"/>
        </a:effectRef>
        <a:fontRef idx="minor"/>
      </dsp:style>
    </dsp:sp>
    <dsp:sp modelId="{86F583FB-04BA-4461-BF96-BF7BF1A2BEB6}">
      <dsp:nvSpPr>
        <dsp:cNvPr id="0" name=""/>
        <dsp:cNvSpPr/>
      </dsp:nvSpPr>
      <dsp:spPr>
        <a:xfrm>
          <a:off x="489921" y="3561681"/>
          <a:ext cx="6858896" cy="324720"/>
        </a:xfrm>
        <a:prstGeom prst="roundRect">
          <a:avLst/>
        </a:prstGeom>
        <a:solidFill>
          <a:schemeClr val="accent3">
            <a:alpha val="90000"/>
            <a:hueOff val="0"/>
            <a:satOff val="0"/>
            <a:lumOff val="0"/>
            <a:alphaOff val="-28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9250" tIns="0" rIns="259250" bIns="0" numCol="1" spcCol="1270" anchor="ctr" anchorCtr="0">
          <a:noAutofit/>
        </a:bodyPr>
        <a:lstStyle/>
        <a:p>
          <a:pPr lvl="0" algn="l" defTabSz="1066800">
            <a:lnSpc>
              <a:spcPct val="90000"/>
            </a:lnSpc>
            <a:spcBef>
              <a:spcPct val="0"/>
            </a:spcBef>
            <a:spcAft>
              <a:spcPct val="35000"/>
            </a:spcAft>
          </a:pPr>
          <a:r>
            <a:rPr lang="en-US" sz="2400" b="1" kern="1200" dirty="0">
              <a:latin typeface="+mj-lt"/>
            </a:rPr>
            <a:t>Presentation of findings </a:t>
          </a:r>
        </a:p>
      </dsp:txBody>
      <dsp:txXfrm>
        <a:off x="505773" y="3577533"/>
        <a:ext cx="6827192" cy="293016"/>
      </dsp:txXfrm>
    </dsp:sp>
    <dsp:sp modelId="{6EA44E68-CFB1-433A-8928-6DEFD6284D42}">
      <dsp:nvSpPr>
        <dsp:cNvPr id="0" name=""/>
        <dsp:cNvSpPr/>
      </dsp:nvSpPr>
      <dsp:spPr>
        <a:xfrm>
          <a:off x="0" y="4223001"/>
          <a:ext cx="9798424" cy="277200"/>
        </a:xfrm>
        <a:prstGeom prst="rect">
          <a:avLst/>
        </a:prstGeom>
        <a:solidFill>
          <a:schemeClr val="lt1">
            <a:alpha val="90000"/>
            <a:hueOff val="0"/>
            <a:satOff val="0"/>
            <a:lumOff val="0"/>
            <a:alphaOff val="0"/>
          </a:schemeClr>
        </a:solidFill>
        <a:ln w="15875" cap="rnd" cmpd="sng" algn="ctr">
          <a:solidFill>
            <a:schemeClr val="accent3">
              <a:alpha val="90000"/>
              <a:hueOff val="0"/>
              <a:satOff val="0"/>
              <a:lumOff val="0"/>
              <a:alphaOff val="-32000"/>
            </a:schemeClr>
          </a:solidFill>
          <a:prstDash val="solid"/>
        </a:ln>
        <a:effectLst/>
      </dsp:spPr>
      <dsp:style>
        <a:lnRef idx="2">
          <a:scrgbClr r="0" g="0" b="0"/>
        </a:lnRef>
        <a:fillRef idx="1">
          <a:scrgbClr r="0" g="0" b="0"/>
        </a:fillRef>
        <a:effectRef idx="0">
          <a:scrgbClr r="0" g="0" b="0"/>
        </a:effectRef>
        <a:fontRef idx="minor"/>
      </dsp:style>
    </dsp:sp>
    <dsp:sp modelId="{28C5FC5A-39E2-4952-A6EA-5F1A2258961E}">
      <dsp:nvSpPr>
        <dsp:cNvPr id="0" name=""/>
        <dsp:cNvSpPr/>
      </dsp:nvSpPr>
      <dsp:spPr>
        <a:xfrm>
          <a:off x="489921" y="4060641"/>
          <a:ext cx="6858896" cy="324720"/>
        </a:xfrm>
        <a:prstGeom prst="roundRect">
          <a:avLst/>
        </a:prstGeom>
        <a:solidFill>
          <a:schemeClr val="accent3">
            <a:alpha val="90000"/>
            <a:hueOff val="0"/>
            <a:satOff val="0"/>
            <a:lumOff val="0"/>
            <a:alphaOff val="-32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9250" tIns="0" rIns="259250" bIns="0" numCol="1" spcCol="1270" anchor="ctr" anchorCtr="0">
          <a:noAutofit/>
        </a:bodyPr>
        <a:lstStyle/>
        <a:p>
          <a:pPr lvl="0" algn="l" defTabSz="1066800">
            <a:lnSpc>
              <a:spcPct val="90000"/>
            </a:lnSpc>
            <a:spcBef>
              <a:spcPct val="0"/>
            </a:spcBef>
            <a:spcAft>
              <a:spcPct val="35000"/>
            </a:spcAft>
          </a:pPr>
          <a:r>
            <a:rPr lang="en-US" sz="2400" b="1" kern="1200" dirty="0">
              <a:latin typeface="+mj-lt"/>
            </a:rPr>
            <a:t>Discussion of findings </a:t>
          </a:r>
        </a:p>
      </dsp:txBody>
      <dsp:txXfrm>
        <a:off x="505773" y="4076493"/>
        <a:ext cx="6827192" cy="293016"/>
      </dsp:txXfrm>
    </dsp:sp>
    <dsp:sp modelId="{FEC0A63F-C2C3-48D0-93B7-13A1BC9B7F78}">
      <dsp:nvSpPr>
        <dsp:cNvPr id="0" name=""/>
        <dsp:cNvSpPr/>
      </dsp:nvSpPr>
      <dsp:spPr>
        <a:xfrm>
          <a:off x="0" y="4721961"/>
          <a:ext cx="9798424" cy="277200"/>
        </a:xfrm>
        <a:prstGeom prst="rect">
          <a:avLst/>
        </a:prstGeom>
        <a:solidFill>
          <a:schemeClr val="lt1">
            <a:alpha val="90000"/>
            <a:hueOff val="0"/>
            <a:satOff val="0"/>
            <a:lumOff val="0"/>
            <a:alphaOff val="0"/>
          </a:schemeClr>
        </a:solidFill>
        <a:ln w="15875" cap="rnd" cmpd="sng" algn="ctr">
          <a:solidFill>
            <a:schemeClr val="accent3">
              <a:alpha val="90000"/>
              <a:hueOff val="0"/>
              <a:satOff val="0"/>
              <a:lumOff val="0"/>
              <a:alphaOff val="-36000"/>
            </a:schemeClr>
          </a:solidFill>
          <a:prstDash val="solid"/>
        </a:ln>
        <a:effectLst/>
      </dsp:spPr>
      <dsp:style>
        <a:lnRef idx="2">
          <a:scrgbClr r="0" g="0" b="0"/>
        </a:lnRef>
        <a:fillRef idx="1">
          <a:scrgbClr r="0" g="0" b="0"/>
        </a:fillRef>
        <a:effectRef idx="0">
          <a:scrgbClr r="0" g="0" b="0"/>
        </a:effectRef>
        <a:fontRef idx="minor"/>
      </dsp:style>
    </dsp:sp>
    <dsp:sp modelId="{49B94A71-C43F-46D7-AFAA-F11224BD5B40}">
      <dsp:nvSpPr>
        <dsp:cNvPr id="0" name=""/>
        <dsp:cNvSpPr/>
      </dsp:nvSpPr>
      <dsp:spPr>
        <a:xfrm>
          <a:off x="489921" y="4559601"/>
          <a:ext cx="6858896" cy="324720"/>
        </a:xfrm>
        <a:prstGeom prst="roundRect">
          <a:avLst/>
        </a:prstGeom>
        <a:solidFill>
          <a:schemeClr val="accent3">
            <a:alpha val="90000"/>
            <a:hueOff val="0"/>
            <a:satOff val="0"/>
            <a:lumOff val="0"/>
            <a:alphaOff val="-36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9250" tIns="0" rIns="259250" bIns="0" numCol="1" spcCol="1270" anchor="ctr" anchorCtr="0">
          <a:noAutofit/>
        </a:bodyPr>
        <a:lstStyle/>
        <a:p>
          <a:pPr lvl="0" algn="l" defTabSz="1066800">
            <a:lnSpc>
              <a:spcPct val="90000"/>
            </a:lnSpc>
            <a:spcBef>
              <a:spcPct val="0"/>
            </a:spcBef>
            <a:spcAft>
              <a:spcPct val="35000"/>
            </a:spcAft>
          </a:pPr>
          <a:r>
            <a:rPr lang="en-US" sz="2400" b="1" kern="1200" dirty="0">
              <a:latin typeface="+mj-lt"/>
            </a:rPr>
            <a:t>Conclusion </a:t>
          </a:r>
        </a:p>
      </dsp:txBody>
      <dsp:txXfrm>
        <a:off x="505773" y="4575453"/>
        <a:ext cx="6827192" cy="293016"/>
      </dsp:txXfrm>
    </dsp:sp>
    <dsp:sp modelId="{9AFD953B-EA46-4949-AE3C-4863786F9929}">
      <dsp:nvSpPr>
        <dsp:cNvPr id="0" name=""/>
        <dsp:cNvSpPr/>
      </dsp:nvSpPr>
      <dsp:spPr>
        <a:xfrm>
          <a:off x="0" y="5220921"/>
          <a:ext cx="9798424" cy="277200"/>
        </a:xfrm>
        <a:prstGeom prst="rect">
          <a:avLst/>
        </a:prstGeom>
        <a:solidFill>
          <a:schemeClr val="lt1">
            <a:alpha val="90000"/>
            <a:hueOff val="0"/>
            <a:satOff val="0"/>
            <a:lumOff val="0"/>
            <a:alphaOff val="0"/>
          </a:schemeClr>
        </a:solidFill>
        <a:ln w="15875" cap="rnd" cmpd="sng" algn="ctr">
          <a:solidFill>
            <a:schemeClr val="accent3">
              <a:alpha val="90000"/>
              <a:hueOff val="0"/>
              <a:satOff val="0"/>
              <a:lumOff val="0"/>
              <a:alphaOff val="-40000"/>
            </a:schemeClr>
          </a:solidFill>
          <a:prstDash val="solid"/>
        </a:ln>
        <a:effectLst/>
      </dsp:spPr>
      <dsp:style>
        <a:lnRef idx="2">
          <a:scrgbClr r="0" g="0" b="0"/>
        </a:lnRef>
        <a:fillRef idx="1">
          <a:scrgbClr r="0" g="0" b="0"/>
        </a:fillRef>
        <a:effectRef idx="0">
          <a:scrgbClr r="0" g="0" b="0"/>
        </a:effectRef>
        <a:fontRef idx="minor"/>
      </dsp:style>
    </dsp:sp>
    <dsp:sp modelId="{5478182B-3373-4486-B9F5-1BD2BB034DB5}">
      <dsp:nvSpPr>
        <dsp:cNvPr id="0" name=""/>
        <dsp:cNvSpPr/>
      </dsp:nvSpPr>
      <dsp:spPr>
        <a:xfrm>
          <a:off x="489921" y="5058561"/>
          <a:ext cx="6858896" cy="324720"/>
        </a:xfrm>
        <a:prstGeom prst="roundRect">
          <a:avLst/>
        </a:prstGeom>
        <a:solidFill>
          <a:schemeClr val="accent3">
            <a:alpha val="90000"/>
            <a:hueOff val="0"/>
            <a:satOff val="0"/>
            <a:lumOff val="0"/>
            <a:alphaOff val="-4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9250" tIns="0" rIns="259250" bIns="0" numCol="1" spcCol="1270" anchor="ctr" anchorCtr="0">
          <a:noAutofit/>
        </a:bodyPr>
        <a:lstStyle/>
        <a:p>
          <a:pPr lvl="0" algn="l" defTabSz="1066800">
            <a:lnSpc>
              <a:spcPct val="90000"/>
            </a:lnSpc>
            <a:spcBef>
              <a:spcPct val="0"/>
            </a:spcBef>
            <a:spcAft>
              <a:spcPct val="35000"/>
            </a:spcAft>
          </a:pPr>
          <a:r>
            <a:rPr lang="en-US" sz="2400" b="1" kern="1200" dirty="0">
              <a:latin typeface="+mj-lt"/>
            </a:rPr>
            <a:t>Recommendations</a:t>
          </a:r>
        </a:p>
      </dsp:txBody>
      <dsp:txXfrm>
        <a:off x="505773" y="5074413"/>
        <a:ext cx="6827192" cy="29301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F8F452E-1699-4135-B0D6-B25C44DD4700}" type="datetimeFigureOut">
              <a:rPr lang="en-ZA" smtClean="0"/>
              <a:t>2023/09/09</a:t>
            </a:fld>
            <a:endParaRPr lang="en-ZA"/>
          </a:p>
        </p:txBody>
      </p:sp>
      <p:sp>
        <p:nvSpPr>
          <p:cNvPr id="5" name="Footer Placeholder 4"/>
          <p:cNvSpPr>
            <a:spLocks noGrp="1"/>
          </p:cNvSpPr>
          <p:nvPr>
            <p:ph type="ftr" sz="quarter" idx="11"/>
          </p:nvPr>
        </p:nvSpPr>
        <p:spPr/>
        <p:txBody>
          <a:bodyPr/>
          <a:lstStyle/>
          <a:p>
            <a:endParaRPr lang="en-ZA"/>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4C42363-809A-4B89-B09B-5A6AAB711F56}" type="slidenum">
              <a:rPr lang="en-ZA" smtClean="0"/>
              <a:t>‹#›</a:t>
            </a:fld>
            <a:endParaRPr lang="en-ZA"/>
          </a:p>
        </p:txBody>
      </p:sp>
    </p:spTree>
    <p:extLst>
      <p:ext uri="{BB962C8B-B14F-4D97-AF65-F5344CB8AC3E}">
        <p14:creationId xmlns:p14="http://schemas.microsoft.com/office/powerpoint/2010/main" val="2116861479"/>
      </p:ext>
    </p:extLst>
  </p:cSld>
  <p:clrMapOvr>
    <a:masterClrMapping/>
  </p:clrMapOvr>
  <p:transition spd="slow">
    <p:plus/>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8F452E-1699-4135-B0D6-B25C44DD4700}" type="datetimeFigureOut">
              <a:rPr lang="en-ZA" smtClean="0"/>
              <a:t>2023/09/09</a:t>
            </a:fld>
            <a:endParaRPr lang="en-ZA"/>
          </a:p>
        </p:txBody>
      </p:sp>
      <p:sp>
        <p:nvSpPr>
          <p:cNvPr id="5" name="Footer Placeholder 4"/>
          <p:cNvSpPr>
            <a:spLocks noGrp="1"/>
          </p:cNvSpPr>
          <p:nvPr>
            <p:ph type="ftr" sz="quarter" idx="11"/>
          </p:nvPr>
        </p:nvSpPr>
        <p:spPr/>
        <p:txBody>
          <a:bodyPr/>
          <a:lstStyle/>
          <a:p>
            <a:endParaRPr lang="en-Z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4C42363-809A-4B89-B09B-5A6AAB711F56}" type="slidenum">
              <a:rPr lang="en-ZA" smtClean="0"/>
              <a:t>‹#›</a:t>
            </a:fld>
            <a:endParaRPr lang="en-ZA"/>
          </a:p>
        </p:txBody>
      </p:sp>
    </p:spTree>
    <p:extLst>
      <p:ext uri="{BB962C8B-B14F-4D97-AF65-F5344CB8AC3E}">
        <p14:creationId xmlns:p14="http://schemas.microsoft.com/office/powerpoint/2010/main" val="918881129"/>
      </p:ext>
    </p:extLst>
  </p:cSld>
  <p:clrMapOvr>
    <a:masterClrMapping/>
  </p:clrMapOvr>
  <p:transition spd="slow">
    <p:plus/>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8F452E-1699-4135-B0D6-B25C44DD4700}" type="datetimeFigureOut">
              <a:rPr lang="en-ZA" smtClean="0"/>
              <a:t>2023/09/09</a:t>
            </a:fld>
            <a:endParaRPr lang="en-ZA"/>
          </a:p>
        </p:txBody>
      </p:sp>
      <p:sp>
        <p:nvSpPr>
          <p:cNvPr id="5" name="Footer Placeholder 4"/>
          <p:cNvSpPr>
            <a:spLocks noGrp="1"/>
          </p:cNvSpPr>
          <p:nvPr>
            <p:ph type="ftr" sz="quarter" idx="11"/>
          </p:nvPr>
        </p:nvSpPr>
        <p:spPr/>
        <p:txBody>
          <a:bodyPr/>
          <a:lstStyle/>
          <a:p>
            <a:endParaRPr lang="en-ZA"/>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4C42363-809A-4B89-B09B-5A6AAB711F56}" type="slidenum">
              <a:rPr lang="en-ZA" smtClean="0"/>
              <a:t>‹#›</a:t>
            </a:fld>
            <a:endParaRPr lang="en-ZA"/>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08748448"/>
      </p:ext>
    </p:extLst>
  </p:cSld>
  <p:clrMapOvr>
    <a:masterClrMapping/>
  </p:clrMapOvr>
  <p:transition spd="slow">
    <p:plus/>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8F8F452E-1699-4135-B0D6-B25C44DD4700}" type="datetimeFigureOut">
              <a:rPr lang="en-ZA" smtClean="0"/>
              <a:t>2023/09/09</a:t>
            </a:fld>
            <a:endParaRPr lang="en-ZA"/>
          </a:p>
        </p:txBody>
      </p:sp>
      <p:sp>
        <p:nvSpPr>
          <p:cNvPr id="6" name="Footer Placeholder 5"/>
          <p:cNvSpPr>
            <a:spLocks noGrp="1"/>
          </p:cNvSpPr>
          <p:nvPr>
            <p:ph type="ftr" sz="quarter" idx="11"/>
          </p:nvPr>
        </p:nvSpPr>
        <p:spPr/>
        <p:txBody>
          <a:bodyPr/>
          <a:lstStyle/>
          <a:p>
            <a:endParaRPr lang="en-Z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4C42363-809A-4B89-B09B-5A6AAB711F56}" type="slidenum">
              <a:rPr lang="en-ZA" smtClean="0"/>
              <a:t>‹#›</a:t>
            </a:fld>
            <a:endParaRPr lang="en-ZA"/>
          </a:p>
        </p:txBody>
      </p:sp>
    </p:spTree>
    <p:extLst>
      <p:ext uri="{BB962C8B-B14F-4D97-AF65-F5344CB8AC3E}">
        <p14:creationId xmlns:p14="http://schemas.microsoft.com/office/powerpoint/2010/main" val="2187245240"/>
      </p:ext>
    </p:extLst>
  </p:cSld>
  <p:clrMapOvr>
    <a:masterClrMapping/>
  </p:clrMapOvr>
  <p:transition spd="slow">
    <p:plus/>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8F8F452E-1699-4135-B0D6-B25C44DD4700}" type="datetimeFigureOut">
              <a:rPr lang="en-ZA" smtClean="0"/>
              <a:t>2023/09/09</a:t>
            </a:fld>
            <a:endParaRPr lang="en-ZA"/>
          </a:p>
        </p:txBody>
      </p:sp>
      <p:sp>
        <p:nvSpPr>
          <p:cNvPr id="6" name="Footer Placeholder 5"/>
          <p:cNvSpPr>
            <a:spLocks noGrp="1"/>
          </p:cNvSpPr>
          <p:nvPr>
            <p:ph type="ftr" sz="quarter" idx="11"/>
          </p:nvPr>
        </p:nvSpPr>
        <p:spPr/>
        <p:txBody>
          <a:bodyPr/>
          <a:lstStyle/>
          <a:p>
            <a:endParaRPr lang="en-ZA"/>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4C42363-809A-4B89-B09B-5A6AAB711F56}" type="slidenum">
              <a:rPr lang="en-ZA" smtClean="0"/>
              <a:t>‹#›</a:t>
            </a:fld>
            <a:endParaRPr lang="en-ZA"/>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74712328"/>
      </p:ext>
    </p:extLst>
  </p:cSld>
  <p:clrMapOvr>
    <a:masterClrMapping/>
  </p:clrMapOvr>
  <p:transition spd="slow">
    <p:plus/>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8F8F452E-1699-4135-B0D6-B25C44DD4700}" type="datetimeFigureOut">
              <a:rPr lang="en-ZA" smtClean="0"/>
              <a:t>2023/09/09</a:t>
            </a:fld>
            <a:endParaRPr lang="en-ZA"/>
          </a:p>
        </p:txBody>
      </p:sp>
      <p:sp>
        <p:nvSpPr>
          <p:cNvPr id="6" name="Footer Placeholder 5"/>
          <p:cNvSpPr>
            <a:spLocks noGrp="1"/>
          </p:cNvSpPr>
          <p:nvPr>
            <p:ph type="ftr" sz="quarter" idx="11"/>
          </p:nvPr>
        </p:nvSpPr>
        <p:spPr/>
        <p:txBody>
          <a:bodyPr/>
          <a:lstStyle/>
          <a:p>
            <a:endParaRPr lang="en-Z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4C42363-809A-4B89-B09B-5A6AAB711F56}" type="slidenum">
              <a:rPr lang="en-ZA" smtClean="0"/>
              <a:t>‹#›</a:t>
            </a:fld>
            <a:endParaRPr lang="en-ZA"/>
          </a:p>
        </p:txBody>
      </p:sp>
    </p:spTree>
    <p:extLst>
      <p:ext uri="{BB962C8B-B14F-4D97-AF65-F5344CB8AC3E}">
        <p14:creationId xmlns:p14="http://schemas.microsoft.com/office/powerpoint/2010/main" val="803543755"/>
      </p:ext>
    </p:extLst>
  </p:cSld>
  <p:clrMapOvr>
    <a:masterClrMapping/>
  </p:clrMapOvr>
  <p:transition spd="slow">
    <p:plus/>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F8F452E-1699-4135-B0D6-B25C44DD4700}" type="datetimeFigureOut">
              <a:rPr lang="en-ZA" smtClean="0"/>
              <a:t>2023/09/09</a:t>
            </a:fld>
            <a:endParaRPr lang="en-ZA"/>
          </a:p>
        </p:txBody>
      </p:sp>
      <p:sp>
        <p:nvSpPr>
          <p:cNvPr id="5" name="Footer Placeholder 4"/>
          <p:cNvSpPr>
            <a:spLocks noGrp="1"/>
          </p:cNvSpPr>
          <p:nvPr>
            <p:ph type="ftr" sz="quarter" idx="11"/>
          </p:nvPr>
        </p:nvSpPr>
        <p:spPr/>
        <p:txBody>
          <a:bodyPr/>
          <a:lstStyle/>
          <a:p>
            <a:endParaRPr lang="en-Z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4C42363-809A-4B89-B09B-5A6AAB711F56}" type="slidenum">
              <a:rPr lang="en-ZA" smtClean="0"/>
              <a:t>‹#›</a:t>
            </a:fld>
            <a:endParaRPr lang="en-ZA"/>
          </a:p>
        </p:txBody>
      </p:sp>
    </p:spTree>
    <p:extLst>
      <p:ext uri="{BB962C8B-B14F-4D97-AF65-F5344CB8AC3E}">
        <p14:creationId xmlns:p14="http://schemas.microsoft.com/office/powerpoint/2010/main" val="3663582599"/>
      </p:ext>
    </p:extLst>
  </p:cSld>
  <p:clrMapOvr>
    <a:masterClrMapping/>
  </p:clrMapOvr>
  <p:transition spd="slow">
    <p:plus/>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F8F452E-1699-4135-B0D6-B25C44DD4700}" type="datetimeFigureOut">
              <a:rPr lang="en-ZA" smtClean="0"/>
              <a:t>2023/09/09</a:t>
            </a:fld>
            <a:endParaRPr lang="en-ZA"/>
          </a:p>
        </p:txBody>
      </p:sp>
      <p:sp>
        <p:nvSpPr>
          <p:cNvPr id="5" name="Footer Placeholder 4"/>
          <p:cNvSpPr>
            <a:spLocks noGrp="1"/>
          </p:cNvSpPr>
          <p:nvPr>
            <p:ph type="ftr" sz="quarter" idx="11"/>
          </p:nvPr>
        </p:nvSpPr>
        <p:spPr/>
        <p:txBody>
          <a:bodyPr/>
          <a:lstStyle/>
          <a:p>
            <a:endParaRPr lang="en-Z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4C42363-809A-4B89-B09B-5A6AAB711F56}" type="slidenum">
              <a:rPr lang="en-ZA" smtClean="0"/>
              <a:t>‹#›</a:t>
            </a:fld>
            <a:endParaRPr lang="en-ZA"/>
          </a:p>
        </p:txBody>
      </p:sp>
    </p:spTree>
    <p:extLst>
      <p:ext uri="{BB962C8B-B14F-4D97-AF65-F5344CB8AC3E}">
        <p14:creationId xmlns:p14="http://schemas.microsoft.com/office/powerpoint/2010/main" val="2814128977"/>
      </p:ext>
    </p:extLst>
  </p:cSld>
  <p:clrMapOvr>
    <a:masterClrMapping/>
  </p:clrMapOvr>
  <p:transition spd="slow">
    <p:plus/>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F8F452E-1699-4135-B0D6-B25C44DD4700}" type="datetimeFigureOut">
              <a:rPr lang="en-ZA" smtClean="0"/>
              <a:t>2023/09/09</a:t>
            </a:fld>
            <a:endParaRPr lang="en-ZA"/>
          </a:p>
        </p:txBody>
      </p:sp>
      <p:sp>
        <p:nvSpPr>
          <p:cNvPr id="5" name="Footer Placeholder 4"/>
          <p:cNvSpPr>
            <a:spLocks noGrp="1"/>
          </p:cNvSpPr>
          <p:nvPr>
            <p:ph type="ftr" sz="quarter" idx="11"/>
          </p:nvPr>
        </p:nvSpPr>
        <p:spPr/>
        <p:txBody>
          <a:bodyPr/>
          <a:lstStyle/>
          <a:p>
            <a:endParaRPr lang="en-ZA"/>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4C42363-809A-4B89-B09B-5A6AAB711F56}" type="slidenum">
              <a:rPr lang="en-ZA" smtClean="0"/>
              <a:t>‹#›</a:t>
            </a:fld>
            <a:endParaRPr lang="en-ZA"/>
          </a:p>
        </p:txBody>
      </p:sp>
    </p:spTree>
    <p:extLst>
      <p:ext uri="{BB962C8B-B14F-4D97-AF65-F5344CB8AC3E}">
        <p14:creationId xmlns:p14="http://schemas.microsoft.com/office/powerpoint/2010/main" val="2919932991"/>
      </p:ext>
    </p:extLst>
  </p:cSld>
  <p:clrMapOvr>
    <a:masterClrMapping/>
  </p:clrMapOvr>
  <p:transition spd="slow">
    <p:plus/>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8F452E-1699-4135-B0D6-B25C44DD4700}" type="datetimeFigureOut">
              <a:rPr lang="en-ZA" smtClean="0"/>
              <a:t>2023/09/09</a:t>
            </a:fld>
            <a:endParaRPr lang="en-ZA"/>
          </a:p>
        </p:txBody>
      </p:sp>
      <p:sp>
        <p:nvSpPr>
          <p:cNvPr id="5" name="Footer Placeholder 4"/>
          <p:cNvSpPr>
            <a:spLocks noGrp="1"/>
          </p:cNvSpPr>
          <p:nvPr>
            <p:ph type="ftr" sz="quarter" idx="11"/>
          </p:nvPr>
        </p:nvSpPr>
        <p:spPr/>
        <p:txBody>
          <a:bodyPr/>
          <a:lstStyle/>
          <a:p>
            <a:endParaRPr lang="en-ZA"/>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4C42363-809A-4B89-B09B-5A6AAB711F56}" type="slidenum">
              <a:rPr lang="en-ZA" smtClean="0"/>
              <a:t>‹#›</a:t>
            </a:fld>
            <a:endParaRPr lang="en-ZA"/>
          </a:p>
        </p:txBody>
      </p:sp>
    </p:spTree>
    <p:extLst>
      <p:ext uri="{BB962C8B-B14F-4D97-AF65-F5344CB8AC3E}">
        <p14:creationId xmlns:p14="http://schemas.microsoft.com/office/powerpoint/2010/main" val="3201843642"/>
      </p:ext>
    </p:extLst>
  </p:cSld>
  <p:clrMapOvr>
    <a:masterClrMapping/>
  </p:clrMapOvr>
  <p:transition spd="slow">
    <p:plus/>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F8F452E-1699-4135-B0D6-B25C44DD4700}" type="datetimeFigureOut">
              <a:rPr lang="en-ZA" smtClean="0"/>
              <a:t>2023/09/09</a:t>
            </a:fld>
            <a:endParaRPr lang="en-ZA"/>
          </a:p>
        </p:txBody>
      </p:sp>
      <p:sp>
        <p:nvSpPr>
          <p:cNvPr id="6" name="Footer Placeholder 5"/>
          <p:cNvSpPr>
            <a:spLocks noGrp="1"/>
          </p:cNvSpPr>
          <p:nvPr>
            <p:ph type="ftr" sz="quarter" idx="11"/>
          </p:nvPr>
        </p:nvSpPr>
        <p:spPr/>
        <p:txBody>
          <a:bodyPr/>
          <a:lstStyle/>
          <a:p>
            <a:endParaRPr lang="en-ZA"/>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4C42363-809A-4B89-B09B-5A6AAB711F56}" type="slidenum">
              <a:rPr lang="en-ZA" smtClean="0"/>
              <a:t>‹#›</a:t>
            </a:fld>
            <a:endParaRPr lang="en-ZA"/>
          </a:p>
        </p:txBody>
      </p:sp>
    </p:spTree>
    <p:extLst>
      <p:ext uri="{BB962C8B-B14F-4D97-AF65-F5344CB8AC3E}">
        <p14:creationId xmlns:p14="http://schemas.microsoft.com/office/powerpoint/2010/main" val="812995778"/>
      </p:ext>
    </p:extLst>
  </p:cSld>
  <p:clrMapOvr>
    <a:masterClrMapping/>
  </p:clrMapOvr>
  <p:transition spd="slow">
    <p:plus/>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F8F452E-1699-4135-B0D6-B25C44DD4700}" type="datetimeFigureOut">
              <a:rPr lang="en-ZA" smtClean="0"/>
              <a:t>2023/09/09</a:t>
            </a:fld>
            <a:endParaRPr lang="en-ZA"/>
          </a:p>
        </p:txBody>
      </p:sp>
      <p:sp>
        <p:nvSpPr>
          <p:cNvPr id="8" name="Footer Placeholder 7"/>
          <p:cNvSpPr>
            <a:spLocks noGrp="1"/>
          </p:cNvSpPr>
          <p:nvPr>
            <p:ph type="ftr" sz="quarter" idx="11"/>
          </p:nvPr>
        </p:nvSpPr>
        <p:spPr/>
        <p:txBody>
          <a:bodyPr/>
          <a:lstStyle/>
          <a:p>
            <a:endParaRPr lang="en-ZA"/>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4C42363-809A-4B89-B09B-5A6AAB711F56}" type="slidenum">
              <a:rPr lang="en-ZA" smtClean="0"/>
              <a:t>‹#›</a:t>
            </a:fld>
            <a:endParaRPr lang="en-ZA"/>
          </a:p>
        </p:txBody>
      </p:sp>
    </p:spTree>
    <p:extLst>
      <p:ext uri="{BB962C8B-B14F-4D97-AF65-F5344CB8AC3E}">
        <p14:creationId xmlns:p14="http://schemas.microsoft.com/office/powerpoint/2010/main" val="782949552"/>
      </p:ext>
    </p:extLst>
  </p:cSld>
  <p:clrMapOvr>
    <a:masterClrMapping/>
  </p:clrMapOvr>
  <p:transition spd="slow">
    <p:plus/>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F8F452E-1699-4135-B0D6-B25C44DD4700}" type="datetimeFigureOut">
              <a:rPr lang="en-ZA" smtClean="0"/>
              <a:t>2023/09/09</a:t>
            </a:fld>
            <a:endParaRPr lang="en-ZA"/>
          </a:p>
        </p:txBody>
      </p:sp>
      <p:sp>
        <p:nvSpPr>
          <p:cNvPr id="4" name="Footer Placeholder 3"/>
          <p:cNvSpPr>
            <a:spLocks noGrp="1"/>
          </p:cNvSpPr>
          <p:nvPr>
            <p:ph type="ftr" sz="quarter" idx="11"/>
          </p:nvPr>
        </p:nvSpPr>
        <p:spPr/>
        <p:txBody>
          <a:bodyPr/>
          <a:lstStyle/>
          <a:p>
            <a:endParaRPr lang="en-ZA"/>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4C42363-809A-4B89-B09B-5A6AAB711F56}" type="slidenum">
              <a:rPr lang="en-ZA" smtClean="0"/>
              <a:t>‹#›</a:t>
            </a:fld>
            <a:endParaRPr lang="en-ZA"/>
          </a:p>
        </p:txBody>
      </p:sp>
    </p:spTree>
    <p:extLst>
      <p:ext uri="{BB962C8B-B14F-4D97-AF65-F5344CB8AC3E}">
        <p14:creationId xmlns:p14="http://schemas.microsoft.com/office/powerpoint/2010/main" val="3483260733"/>
      </p:ext>
    </p:extLst>
  </p:cSld>
  <p:clrMapOvr>
    <a:masterClrMapping/>
  </p:clrMapOvr>
  <p:transition spd="slow">
    <p:plus/>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8F452E-1699-4135-B0D6-B25C44DD4700}" type="datetimeFigureOut">
              <a:rPr lang="en-ZA" smtClean="0"/>
              <a:t>2023/09/09</a:t>
            </a:fld>
            <a:endParaRPr lang="en-ZA"/>
          </a:p>
        </p:txBody>
      </p:sp>
      <p:sp>
        <p:nvSpPr>
          <p:cNvPr id="3" name="Footer Placeholder 2"/>
          <p:cNvSpPr>
            <a:spLocks noGrp="1"/>
          </p:cNvSpPr>
          <p:nvPr>
            <p:ph type="ftr" sz="quarter" idx="11"/>
          </p:nvPr>
        </p:nvSpPr>
        <p:spPr/>
        <p:txBody>
          <a:bodyPr/>
          <a:lstStyle/>
          <a:p>
            <a:endParaRPr lang="en-ZA"/>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4C42363-809A-4B89-B09B-5A6AAB711F56}" type="slidenum">
              <a:rPr lang="en-ZA" smtClean="0"/>
              <a:t>‹#›</a:t>
            </a:fld>
            <a:endParaRPr lang="en-ZA"/>
          </a:p>
        </p:txBody>
      </p:sp>
    </p:spTree>
    <p:extLst>
      <p:ext uri="{BB962C8B-B14F-4D97-AF65-F5344CB8AC3E}">
        <p14:creationId xmlns:p14="http://schemas.microsoft.com/office/powerpoint/2010/main" val="483010955"/>
      </p:ext>
    </p:extLst>
  </p:cSld>
  <p:clrMapOvr>
    <a:masterClrMapping/>
  </p:clrMapOvr>
  <p:transition spd="slow">
    <p:plus/>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F8F452E-1699-4135-B0D6-B25C44DD4700}" type="datetimeFigureOut">
              <a:rPr lang="en-ZA" smtClean="0"/>
              <a:t>2023/09/09</a:t>
            </a:fld>
            <a:endParaRPr lang="en-ZA"/>
          </a:p>
        </p:txBody>
      </p:sp>
      <p:sp>
        <p:nvSpPr>
          <p:cNvPr id="6" name="Footer Placeholder 5"/>
          <p:cNvSpPr>
            <a:spLocks noGrp="1"/>
          </p:cNvSpPr>
          <p:nvPr>
            <p:ph type="ftr" sz="quarter" idx="11"/>
          </p:nvPr>
        </p:nvSpPr>
        <p:spPr/>
        <p:txBody>
          <a:bodyPr/>
          <a:lstStyle/>
          <a:p>
            <a:endParaRPr lang="en-ZA"/>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4C42363-809A-4B89-B09B-5A6AAB711F56}" type="slidenum">
              <a:rPr lang="en-ZA" smtClean="0"/>
              <a:t>‹#›</a:t>
            </a:fld>
            <a:endParaRPr lang="en-ZA"/>
          </a:p>
        </p:txBody>
      </p:sp>
    </p:spTree>
    <p:extLst>
      <p:ext uri="{BB962C8B-B14F-4D97-AF65-F5344CB8AC3E}">
        <p14:creationId xmlns:p14="http://schemas.microsoft.com/office/powerpoint/2010/main" val="2969323046"/>
      </p:ext>
    </p:extLst>
  </p:cSld>
  <p:clrMapOvr>
    <a:masterClrMapping/>
  </p:clrMapOvr>
  <p:transition spd="slow">
    <p:plus/>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F8F452E-1699-4135-B0D6-B25C44DD4700}" type="datetimeFigureOut">
              <a:rPr lang="en-ZA" smtClean="0"/>
              <a:t>2023/09/09</a:t>
            </a:fld>
            <a:endParaRPr lang="en-ZA"/>
          </a:p>
        </p:txBody>
      </p:sp>
      <p:sp>
        <p:nvSpPr>
          <p:cNvPr id="6" name="Footer Placeholder 5"/>
          <p:cNvSpPr>
            <a:spLocks noGrp="1"/>
          </p:cNvSpPr>
          <p:nvPr>
            <p:ph type="ftr" sz="quarter" idx="11"/>
          </p:nvPr>
        </p:nvSpPr>
        <p:spPr/>
        <p:txBody>
          <a:bodyPr/>
          <a:lstStyle/>
          <a:p>
            <a:endParaRPr lang="en-ZA"/>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4C42363-809A-4B89-B09B-5A6AAB711F56}" type="slidenum">
              <a:rPr lang="en-ZA" smtClean="0"/>
              <a:t>‹#›</a:t>
            </a:fld>
            <a:endParaRPr lang="en-ZA"/>
          </a:p>
        </p:txBody>
      </p:sp>
    </p:spTree>
    <p:extLst>
      <p:ext uri="{BB962C8B-B14F-4D97-AF65-F5344CB8AC3E}">
        <p14:creationId xmlns:p14="http://schemas.microsoft.com/office/powerpoint/2010/main" val="1155090161"/>
      </p:ext>
    </p:extLst>
  </p:cSld>
  <p:clrMapOvr>
    <a:masterClrMapping/>
  </p:clrMapOvr>
  <p:transition spd="slow">
    <p:plus/>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F8F452E-1699-4135-B0D6-B25C44DD4700}" type="datetimeFigureOut">
              <a:rPr lang="en-ZA" smtClean="0"/>
              <a:t>2023/09/09</a:t>
            </a:fld>
            <a:endParaRPr lang="en-ZA"/>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ZA"/>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4C42363-809A-4B89-B09B-5A6AAB711F56}" type="slidenum">
              <a:rPr lang="en-ZA" smtClean="0"/>
              <a:t>‹#›</a:t>
            </a:fld>
            <a:endParaRPr lang="en-ZA"/>
          </a:p>
        </p:txBody>
      </p:sp>
    </p:spTree>
    <p:extLst>
      <p:ext uri="{BB962C8B-B14F-4D97-AF65-F5344CB8AC3E}">
        <p14:creationId xmlns:p14="http://schemas.microsoft.com/office/powerpoint/2010/main" val="2250224317"/>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ransition spd="slow">
    <p:plus/>
  </p:transition>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mailto:nqaphis@gmail.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97859" y="1156448"/>
            <a:ext cx="10706753" cy="2445590"/>
          </a:xfrm>
        </p:spPr>
        <p:txBody>
          <a:bodyPr>
            <a:noAutofit/>
          </a:bodyPr>
          <a:lstStyle/>
          <a:p>
            <a:pPr marL="0" marR="0" algn="ctr">
              <a:lnSpc>
                <a:spcPct val="150000"/>
              </a:lnSpc>
              <a:spcBef>
                <a:spcPts val="0"/>
              </a:spcBef>
              <a:spcAft>
                <a:spcPts val="0"/>
              </a:spcAft>
              <a:tabLst>
                <a:tab pos="90170" algn="l"/>
              </a:tabLst>
            </a:pPr>
            <a:r>
              <a:rPr lang="en-GB" sz="2400" b="1" dirty="0">
                <a:effectLst/>
                <a:latin typeface="Arial Black" panose="020B0A04020102020204" pitchFamily="34" charset="0"/>
                <a:ea typeface="Calibri" panose="020F0502020204030204" pitchFamily="34" charset="0"/>
                <a:cs typeface="Arial" panose="020B0604020202020204" pitchFamily="34" charset="0"/>
              </a:rPr>
              <a:t>DEVELOPMENT OF AN INNOVATIVE STRATEGY TO ADDRESS CHILD SEXUAL ABUSE INVESTIGATIONS IN THE EASTERN</a:t>
            </a:r>
            <a:r>
              <a:rPr lang="en-US" sz="2400" dirty="0">
                <a:effectLst/>
                <a:latin typeface="Arial Black" panose="020B0A04020102020204" pitchFamily="34" charset="0"/>
                <a:ea typeface="Calibri" panose="020F0502020204030204" pitchFamily="34" charset="0"/>
                <a:cs typeface="Times New Roman" panose="02020603050405020304" pitchFamily="18" charset="0"/>
              </a:rPr>
              <a:t/>
            </a:r>
            <a:br>
              <a:rPr lang="en-US" sz="2400" dirty="0">
                <a:effectLst/>
                <a:latin typeface="Arial Black" panose="020B0A04020102020204" pitchFamily="34" charset="0"/>
                <a:ea typeface="Calibri" panose="020F0502020204030204" pitchFamily="34" charset="0"/>
                <a:cs typeface="Times New Roman" panose="02020603050405020304" pitchFamily="18" charset="0"/>
              </a:rPr>
            </a:br>
            <a:r>
              <a:rPr lang="en-GB" sz="2400" b="1" dirty="0">
                <a:effectLst/>
                <a:latin typeface="Arial Black" panose="020B0A04020102020204" pitchFamily="34" charset="0"/>
                <a:ea typeface="Calibri" panose="020F0502020204030204" pitchFamily="34" charset="0"/>
                <a:cs typeface="Arial" panose="020B0604020202020204" pitchFamily="34" charset="0"/>
              </a:rPr>
              <a:t>CAPE, SOUTH AFRICA</a:t>
            </a:r>
            <a:endParaRPr lang="en-US" sz="2400" dirty="0">
              <a:effectLst/>
              <a:latin typeface="Arial Black" panose="020B0A04020102020204" pitchFamily="34" charset="0"/>
              <a:ea typeface="Calibri" panose="020F0502020204030204" pitchFamily="34" charset="0"/>
              <a:cs typeface="Times New Roman" panose="02020603050405020304" pitchFamily="18" charset="0"/>
            </a:endParaRPr>
          </a:p>
        </p:txBody>
      </p:sp>
      <p:sp>
        <p:nvSpPr>
          <p:cNvPr id="3" name="Subtitle 2"/>
          <p:cNvSpPr>
            <a:spLocks noGrp="1"/>
          </p:cNvSpPr>
          <p:nvPr>
            <p:ph type="subTitle" idx="1"/>
          </p:nvPr>
        </p:nvSpPr>
        <p:spPr>
          <a:xfrm>
            <a:off x="1432766" y="4849097"/>
            <a:ext cx="8915399" cy="1682332"/>
          </a:xfrm>
        </p:spPr>
        <p:txBody>
          <a:bodyPr>
            <a:noAutofit/>
          </a:bodyPr>
          <a:lstStyle/>
          <a:p>
            <a:pPr algn="ctr"/>
            <a:r>
              <a:rPr lang="en-ZA" sz="2800" b="1" dirty="0"/>
              <a:t>PhD Candidate: </a:t>
            </a:r>
            <a:r>
              <a:rPr lang="en-ZA" sz="2800" dirty="0"/>
              <a:t>Sivuyile Nqaphi  </a:t>
            </a:r>
          </a:p>
          <a:p>
            <a:pPr algn="ctr"/>
            <a:r>
              <a:rPr lang="en-ZA" sz="2800" b="1" dirty="0"/>
              <a:t>Supervisor: </a:t>
            </a:r>
            <a:r>
              <a:rPr lang="en-ZA" sz="2800" dirty="0"/>
              <a:t>Prof Ulene Schiller </a:t>
            </a:r>
            <a:endParaRPr lang="en-ZA" sz="2800" dirty="0" smtClean="0"/>
          </a:p>
          <a:p>
            <a:pPr algn="ctr"/>
            <a:r>
              <a:rPr lang="en-ZA" sz="2800" dirty="0" smtClean="0"/>
              <a:t>Co-supervisor: Dr </a:t>
            </a:r>
            <a:r>
              <a:rPr lang="en-ZA" sz="2800" dirty="0" err="1" smtClean="0"/>
              <a:t>Marinei</a:t>
            </a:r>
            <a:r>
              <a:rPr lang="en-ZA" sz="2800" dirty="0" smtClean="0"/>
              <a:t> </a:t>
            </a:r>
            <a:r>
              <a:rPr lang="en-ZA" sz="2800" dirty="0" err="1" smtClean="0"/>
              <a:t>Herselman</a:t>
            </a:r>
            <a:r>
              <a:rPr lang="en-ZA" sz="2800" dirty="0" smtClean="0"/>
              <a:t> </a:t>
            </a:r>
            <a:endParaRPr lang="en-ZA" sz="2800" dirty="0"/>
          </a:p>
          <a:p>
            <a:endParaRPr lang="en-ZA" sz="2800" dirty="0"/>
          </a:p>
          <a:p>
            <a:endParaRPr lang="en-ZA" sz="3200" dirty="0"/>
          </a:p>
        </p:txBody>
      </p:sp>
    </p:spTree>
    <p:extLst>
      <p:ext uri="{BB962C8B-B14F-4D97-AF65-F5344CB8AC3E}">
        <p14:creationId xmlns:p14="http://schemas.microsoft.com/office/powerpoint/2010/main" val="68962610"/>
      </p:ext>
    </p:extLst>
  </p:cSld>
  <p:clrMapOvr>
    <a:masterClrMapping/>
  </p:clrMapOvr>
  <p:transition spd="slow">
    <p:plus/>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9391" y="197223"/>
            <a:ext cx="8911687" cy="1280890"/>
          </a:xfrm>
        </p:spPr>
        <p:txBody>
          <a:bodyPr>
            <a:normAutofit/>
          </a:bodyPr>
          <a:lstStyle/>
          <a:p>
            <a:pPr algn="ctr"/>
            <a:r>
              <a:rPr lang="en-ZA" sz="4000" b="1" dirty="0">
                <a:latin typeface="+mn-lt"/>
              </a:rPr>
              <a:t>RESEARCH</a:t>
            </a:r>
            <a:r>
              <a:rPr lang="en-ZA" sz="4000" dirty="0">
                <a:latin typeface="+mn-lt"/>
              </a:rPr>
              <a:t> </a:t>
            </a:r>
            <a:r>
              <a:rPr lang="en-ZA" sz="4000" b="1" dirty="0" smtClean="0">
                <a:latin typeface="+mn-lt"/>
              </a:rPr>
              <a:t>METHOD CONTINUE</a:t>
            </a:r>
            <a:endParaRPr lang="en-ZA" sz="4000" dirty="0">
              <a:latin typeface="+mn-lt"/>
            </a:endParaRPr>
          </a:p>
        </p:txBody>
      </p:sp>
      <p:sp>
        <p:nvSpPr>
          <p:cNvPr id="3" name="Content Placeholder 2"/>
          <p:cNvSpPr>
            <a:spLocks noGrp="1"/>
          </p:cNvSpPr>
          <p:nvPr>
            <p:ph idx="1"/>
          </p:nvPr>
        </p:nvSpPr>
        <p:spPr>
          <a:xfrm>
            <a:off x="1250577" y="1378004"/>
            <a:ext cx="10515600" cy="4870677"/>
          </a:xfrm>
        </p:spPr>
        <p:txBody>
          <a:bodyPr/>
          <a:lstStyle/>
          <a:p>
            <a:pPr marL="0" indent="0" algn="just">
              <a:buNone/>
            </a:pPr>
            <a:r>
              <a:rPr lang="en-US" b="1" dirty="0" smtClean="0"/>
              <a:t>Research </a:t>
            </a:r>
            <a:r>
              <a:rPr lang="en-US" b="1" dirty="0"/>
              <a:t>Design</a:t>
            </a:r>
          </a:p>
          <a:p>
            <a:pPr algn="just"/>
            <a:r>
              <a:rPr lang="en-GB" dirty="0"/>
              <a:t>As the study aims to provide an innovative strategy to address child sexual abuse investigations, intervention research is most suited to this study</a:t>
            </a:r>
            <a:r>
              <a:rPr lang="en-GB" dirty="0" smtClean="0"/>
              <a:t>.</a:t>
            </a:r>
          </a:p>
          <a:p>
            <a:pPr lvl="0"/>
            <a:r>
              <a:rPr lang="en-GB" b="1" dirty="0"/>
              <a:t>Problem analysis and project </a:t>
            </a:r>
            <a:r>
              <a:rPr lang="en-GB" b="1" dirty="0" smtClean="0"/>
              <a:t>planning</a:t>
            </a:r>
            <a:r>
              <a:rPr lang="en-GB" dirty="0" smtClean="0"/>
              <a:t>: </a:t>
            </a:r>
            <a:r>
              <a:rPr lang="en-GB" dirty="0"/>
              <a:t>During this phase, the researcher focuses on the following aspects: </a:t>
            </a:r>
            <a:r>
              <a:rPr lang="en-GB" dirty="0" smtClean="0"/>
              <a:t>Identifying </a:t>
            </a:r>
            <a:r>
              <a:rPr lang="en-GB" dirty="0"/>
              <a:t>and involving role </a:t>
            </a:r>
            <a:r>
              <a:rPr lang="en-GB" dirty="0" smtClean="0"/>
              <a:t>players, Gaining </a:t>
            </a:r>
            <a:r>
              <a:rPr lang="en-GB" dirty="0"/>
              <a:t>entry and cooperation from settings – permission from the authoritative management to conduct interviews in the </a:t>
            </a:r>
            <a:r>
              <a:rPr lang="en-GB" dirty="0" smtClean="0"/>
              <a:t>study Identifying </a:t>
            </a:r>
            <a:r>
              <a:rPr lang="en-GB" dirty="0"/>
              <a:t>concerns during the investigation (among role </a:t>
            </a:r>
            <a:r>
              <a:rPr lang="en-GB" dirty="0" smtClean="0"/>
              <a:t>players), Analysing </a:t>
            </a:r>
            <a:r>
              <a:rPr lang="en-GB" dirty="0"/>
              <a:t>concerns or problems </a:t>
            </a:r>
            <a:r>
              <a:rPr lang="en-GB" dirty="0" smtClean="0"/>
              <a:t>identified. </a:t>
            </a:r>
          </a:p>
          <a:p>
            <a:pPr lvl="0"/>
            <a:r>
              <a:rPr lang="en-GB" b="1" dirty="0"/>
              <a:t>Information gathering and </a:t>
            </a:r>
            <a:r>
              <a:rPr lang="en-GB" b="1" dirty="0" smtClean="0"/>
              <a:t>synthesis</a:t>
            </a:r>
            <a:r>
              <a:rPr lang="en-GB" dirty="0" smtClean="0"/>
              <a:t>: Using </a:t>
            </a:r>
            <a:r>
              <a:rPr lang="en-GB" dirty="0"/>
              <a:t>existing information </a:t>
            </a:r>
            <a:r>
              <a:rPr lang="en-GB" dirty="0" smtClean="0"/>
              <a:t>sources. Studying </a:t>
            </a:r>
            <a:r>
              <a:rPr lang="en-GB" dirty="0"/>
              <a:t>natural </a:t>
            </a:r>
            <a:r>
              <a:rPr lang="en-GB" dirty="0" smtClean="0"/>
              <a:t>examples, Identifying </a:t>
            </a:r>
            <a:r>
              <a:rPr lang="en-GB" dirty="0"/>
              <a:t>functional elements of successful strategies.  </a:t>
            </a:r>
            <a:endParaRPr lang="en-GB" dirty="0" smtClean="0"/>
          </a:p>
          <a:p>
            <a:pPr lvl="0"/>
            <a:r>
              <a:rPr lang="en-GB" b="1" dirty="0" smtClean="0"/>
              <a:t>Design</a:t>
            </a:r>
            <a:r>
              <a:rPr lang="en-GB" dirty="0" smtClean="0"/>
              <a:t>: Designing </a:t>
            </a:r>
            <a:r>
              <a:rPr lang="en-GB" dirty="0"/>
              <a:t>an observational </a:t>
            </a:r>
            <a:r>
              <a:rPr lang="en-GB" dirty="0" smtClean="0"/>
              <a:t>system, Specifying </a:t>
            </a:r>
            <a:r>
              <a:rPr lang="en-GB" dirty="0"/>
              <a:t>procedural elements of the </a:t>
            </a:r>
            <a:r>
              <a:rPr lang="en-GB" dirty="0" smtClean="0"/>
              <a:t>intervention.</a:t>
            </a:r>
            <a:endParaRPr lang="en-ZA" dirty="0"/>
          </a:p>
          <a:p>
            <a:pPr lvl="0"/>
            <a:endParaRPr lang="en-ZA" dirty="0"/>
          </a:p>
        </p:txBody>
      </p:sp>
    </p:spTree>
    <p:extLst>
      <p:ext uri="{BB962C8B-B14F-4D97-AF65-F5344CB8AC3E}">
        <p14:creationId xmlns:p14="http://schemas.microsoft.com/office/powerpoint/2010/main" val="1343675741"/>
      </p:ext>
    </p:extLst>
  </p:cSld>
  <p:clrMapOvr>
    <a:masterClrMapping/>
  </p:clrMapOvr>
  <p:transition spd="slow">
    <p:plus/>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9391" y="197223"/>
            <a:ext cx="8911687" cy="1280890"/>
          </a:xfrm>
        </p:spPr>
        <p:txBody>
          <a:bodyPr>
            <a:normAutofit/>
          </a:bodyPr>
          <a:lstStyle/>
          <a:p>
            <a:pPr algn="ctr"/>
            <a:r>
              <a:rPr lang="en-ZA" sz="4000" b="1" dirty="0">
                <a:latin typeface="+mn-lt"/>
              </a:rPr>
              <a:t>RESEARCH</a:t>
            </a:r>
            <a:r>
              <a:rPr lang="en-ZA" sz="4000" dirty="0">
                <a:latin typeface="+mn-lt"/>
              </a:rPr>
              <a:t> </a:t>
            </a:r>
            <a:r>
              <a:rPr lang="en-ZA" sz="4000" b="1" dirty="0" smtClean="0">
                <a:latin typeface="+mn-lt"/>
              </a:rPr>
              <a:t>METHOD CONTINUE</a:t>
            </a:r>
            <a:endParaRPr lang="en-ZA" sz="4000" dirty="0">
              <a:latin typeface="+mn-lt"/>
            </a:endParaRPr>
          </a:p>
        </p:txBody>
      </p:sp>
      <p:sp>
        <p:nvSpPr>
          <p:cNvPr id="3" name="Content Placeholder 2"/>
          <p:cNvSpPr>
            <a:spLocks noGrp="1"/>
          </p:cNvSpPr>
          <p:nvPr>
            <p:ph idx="1"/>
          </p:nvPr>
        </p:nvSpPr>
        <p:spPr>
          <a:xfrm>
            <a:off x="1250577" y="1378004"/>
            <a:ext cx="10515600" cy="4870677"/>
          </a:xfrm>
        </p:spPr>
        <p:txBody>
          <a:bodyPr>
            <a:normAutofit/>
          </a:bodyPr>
          <a:lstStyle/>
          <a:p>
            <a:pPr marL="0" indent="0" algn="just">
              <a:buNone/>
            </a:pPr>
            <a:r>
              <a:rPr lang="en-US" b="1" dirty="0" smtClean="0"/>
              <a:t>Research </a:t>
            </a:r>
            <a:r>
              <a:rPr lang="en-US" b="1" dirty="0"/>
              <a:t>Design</a:t>
            </a:r>
          </a:p>
          <a:p>
            <a:pPr marL="0" lvl="0" indent="0">
              <a:buNone/>
            </a:pPr>
            <a:r>
              <a:rPr lang="en-GB" b="1" dirty="0" smtClean="0"/>
              <a:t>Early </a:t>
            </a:r>
            <a:r>
              <a:rPr lang="en-GB" b="1" dirty="0"/>
              <a:t>development and pilot </a:t>
            </a:r>
            <a:r>
              <a:rPr lang="en-GB" b="1" dirty="0" smtClean="0"/>
              <a:t>testing</a:t>
            </a:r>
            <a:r>
              <a:rPr lang="en-GB" dirty="0" smtClean="0"/>
              <a:t>: </a:t>
            </a:r>
          </a:p>
          <a:p>
            <a:pPr lvl="0"/>
            <a:r>
              <a:rPr lang="en-GB" dirty="0" smtClean="0"/>
              <a:t>Developing </a:t>
            </a:r>
            <a:r>
              <a:rPr lang="en-GB" dirty="0"/>
              <a:t>a </a:t>
            </a:r>
            <a:r>
              <a:rPr lang="en-GB" dirty="0" smtClean="0"/>
              <a:t>example </a:t>
            </a:r>
            <a:r>
              <a:rPr lang="en-GB" dirty="0"/>
              <a:t>or preliminary intervention – develop an innovative strategy to address the investigation of child sexual abuse </a:t>
            </a:r>
            <a:r>
              <a:rPr lang="en-GB" dirty="0" smtClean="0"/>
              <a:t>cases.</a:t>
            </a:r>
          </a:p>
          <a:p>
            <a:pPr lvl="0"/>
            <a:r>
              <a:rPr lang="en-GB" dirty="0" smtClean="0"/>
              <a:t>Conducting </a:t>
            </a:r>
            <a:r>
              <a:rPr lang="en-GB" dirty="0"/>
              <a:t>a pilot test (group presentation session).</a:t>
            </a:r>
            <a:endParaRPr lang="en-ZA" dirty="0"/>
          </a:p>
          <a:p>
            <a:pPr lvl="0"/>
            <a:r>
              <a:rPr lang="en-GB" dirty="0"/>
              <a:t>Applying design criteria to the concept of preliminary intervention.  </a:t>
            </a:r>
            <a:endParaRPr lang="en-ZA" dirty="0"/>
          </a:p>
          <a:p>
            <a:pPr marL="0" lvl="0" indent="0">
              <a:buNone/>
            </a:pPr>
            <a:endParaRPr lang="en-GB" dirty="0" smtClean="0"/>
          </a:p>
          <a:p>
            <a:pPr marL="0" lvl="0" indent="0">
              <a:buNone/>
            </a:pPr>
            <a:r>
              <a:rPr lang="en-GB" b="1" dirty="0" smtClean="0"/>
              <a:t>Evaluation </a:t>
            </a:r>
            <a:r>
              <a:rPr lang="en-GB" b="1" dirty="0"/>
              <a:t>and advanced </a:t>
            </a:r>
            <a:r>
              <a:rPr lang="en-GB" b="1" dirty="0" smtClean="0"/>
              <a:t>development</a:t>
            </a:r>
            <a:r>
              <a:rPr lang="en-GB" dirty="0" smtClean="0"/>
              <a:t>: </a:t>
            </a:r>
            <a:endParaRPr lang="en-ZA" dirty="0"/>
          </a:p>
          <a:p>
            <a:r>
              <a:rPr lang="en-GB" dirty="0"/>
              <a:t> </a:t>
            </a:r>
            <a:r>
              <a:rPr lang="en-GB" dirty="0" smtClean="0"/>
              <a:t>Selecting </a:t>
            </a:r>
            <a:r>
              <a:rPr lang="en-GB" dirty="0"/>
              <a:t>an experimental design – one group pre-test-post-test design. </a:t>
            </a:r>
            <a:endParaRPr lang="en-GB" dirty="0"/>
          </a:p>
          <a:p>
            <a:r>
              <a:rPr lang="en-GB" dirty="0" smtClean="0"/>
              <a:t>Collecting </a:t>
            </a:r>
            <a:r>
              <a:rPr lang="en-GB" dirty="0"/>
              <a:t>and analysing data. </a:t>
            </a:r>
            <a:endParaRPr lang="en-ZA" dirty="0"/>
          </a:p>
          <a:p>
            <a:pPr lvl="0"/>
            <a:r>
              <a:rPr lang="en-GB" dirty="0"/>
              <a:t>Replicating the intervention under field conditions. </a:t>
            </a:r>
            <a:endParaRPr lang="en-ZA" dirty="0"/>
          </a:p>
          <a:p>
            <a:pPr lvl="0"/>
            <a:r>
              <a:rPr lang="en-GB" dirty="0"/>
              <a:t>Refining the intervention.</a:t>
            </a:r>
            <a:endParaRPr lang="en-ZA" dirty="0"/>
          </a:p>
          <a:p>
            <a:pPr lvl="0"/>
            <a:endParaRPr lang="en-ZA" dirty="0"/>
          </a:p>
        </p:txBody>
      </p:sp>
    </p:spTree>
    <p:extLst>
      <p:ext uri="{BB962C8B-B14F-4D97-AF65-F5344CB8AC3E}">
        <p14:creationId xmlns:p14="http://schemas.microsoft.com/office/powerpoint/2010/main" val="2659932109"/>
      </p:ext>
    </p:extLst>
  </p:cSld>
  <p:clrMapOvr>
    <a:masterClrMapping/>
  </p:clrMapOvr>
  <p:transition spd="slow">
    <p:plus/>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8812" y="206189"/>
            <a:ext cx="8279674" cy="718456"/>
          </a:xfrm>
        </p:spPr>
        <p:txBody>
          <a:bodyPr>
            <a:normAutofit/>
          </a:bodyPr>
          <a:lstStyle/>
          <a:p>
            <a:pPr algn="ctr"/>
            <a:r>
              <a:rPr lang="en-ZA" sz="4000" b="1" dirty="0">
                <a:latin typeface="+mn-lt"/>
              </a:rPr>
              <a:t>RESEARCH</a:t>
            </a:r>
            <a:r>
              <a:rPr lang="en-ZA" sz="4000" dirty="0">
                <a:latin typeface="+mn-lt"/>
              </a:rPr>
              <a:t> </a:t>
            </a:r>
            <a:r>
              <a:rPr lang="en-ZA" sz="4000" b="1" dirty="0">
                <a:latin typeface="+mn-lt"/>
              </a:rPr>
              <a:t>METHODS </a:t>
            </a:r>
            <a:r>
              <a:rPr lang="en-US" sz="4000" b="1" dirty="0">
                <a:latin typeface="+mn-lt"/>
              </a:rPr>
              <a:t>CONTINUE</a:t>
            </a:r>
            <a:endParaRPr lang="en-ZA" sz="4000" dirty="0">
              <a:latin typeface="+mn-lt"/>
            </a:endParaRPr>
          </a:p>
        </p:txBody>
      </p:sp>
      <p:sp>
        <p:nvSpPr>
          <p:cNvPr id="3" name="Content Placeholder 2"/>
          <p:cNvSpPr>
            <a:spLocks noGrp="1"/>
          </p:cNvSpPr>
          <p:nvPr>
            <p:ph idx="1"/>
          </p:nvPr>
        </p:nvSpPr>
        <p:spPr>
          <a:xfrm>
            <a:off x="1212412" y="924645"/>
            <a:ext cx="10515600" cy="5458506"/>
          </a:xfrm>
        </p:spPr>
        <p:txBody>
          <a:bodyPr>
            <a:normAutofit lnSpcReduction="10000"/>
          </a:bodyPr>
          <a:lstStyle/>
          <a:p>
            <a:pPr marL="0" indent="0" algn="just">
              <a:buNone/>
            </a:pPr>
            <a:r>
              <a:rPr lang="en-GB" dirty="0">
                <a:ea typeface="Tahoma" panose="020B0604030504040204" pitchFamily="34" charset="0"/>
                <a:cs typeface="Tahoma" panose="020B0604030504040204" pitchFamily="34" charset="0"/>
              </a:rPr>
              <a:t>            </a:t>
            </a:r>
            <a:r>
              <a:rPr lang="en-US" b="1" dirty="0">
                <a:ea typeface="Tahoma" panose="020B0604030504040204" pitchFamily="34" charset="0"/>
                <a:cs typeface="Tahoma" panose="020B0604030504040204" pitchFamily="34" charset="0"/>
              </a:rPr>
              <a:t>Population</a:t>
            </a:r>
          </a:p>
          <a:p>
            <a:pPr algn="just"/>
            <a:r>
              <a:rPr lang="en-US" dirty="0" smtClean="0">
                <a:ea typeface="Tahoma" panose="020B0604030504040204" pitchFamily="34" charset="0"/>
                <a:cs typeface="Tahoma" panose="020B0604030504040204" pitchFamily="34" charset="0"/>
              </a:rPr>
              <a:t>This </a:t>
            </a:r>
            <a:r>
              <a:rPr lang="en-US" dirty="0">
                <a:ea typeface="Tahoma" panose="020B0604030504040204" pitchFamily="34" charset="0"/>
                <a:cs typeface="Tahoma" panose="020B0604030504040204" pitchFamily="34" charset="0"/>
              </a:rPr>
              <a:t>extensive population allows for a thorough comprehension of child sexual abuse investigations.</a:t>
            </a:r>
          </a:p>
          <a:p>
            <a:pPr algn="just"/>
            <a:r>
              <a:rPr lang="en-US" dirty="0">
                <a:ea typeface="Tahoma" panose="020B0604030504040204" pitchFamily="34" charset="0"/>
                <a:cs typeface="Tahoma" panose="020B0604030504040204" pitchFamily="34" charset="0"/>
              </a:rPr>
              <a:t>In the province of the Eastern Cape, twenty-one (21) SAPS districts were  termed "clusters". The following participants were identified as the population of the study: </a:t>
            </a:r>
            <a:endParaRPr lang="en-US" dirty="0" smtClean="0">
              <a:ea typeface="Tahoma" panose="020B0604030504040204" pitchFamily="34" charset="0"/>
              <a:cs typeface="Tahoma" panose="020B0604030504040204" pitchFamily="34" charset="0"/>
            </a:endParaRPr>
          </a:p>
          <a:p>
            <a:pPr algn="just"/>
            <a:r>
              <a:rPr lang="en-US" b="1" dirty="0" smtClean="0">
                <a:ea typeface="Tahoma" panose="020B0604030504040204" pitchFamily="34" charset="0"/>
                <a:cs typeface="Tahoma" panose="020B0604030504040204" pitchFamily="34" charset="0"/>
              </a:rPr>
              <a:t>Investigating </a:t>
            </a:r>
            <a:r>
              <a:rPr lang="en-US" b="1" dirty="0">
                <a:ea typeface="Tahoma" panose="020B0604030504040204" pitchFamily="34" charset="0"/>
                <a:cs typeface="Tahoma" panose="020B0604030504040204" pitchFamily="34" charset="0"/>
              </a:rPr>
              <a:t>Officers</a:t>
            </a:r>
            <a:r>
              <a:rPr lang="en-US" dirty="0">
                <a:ea typeface="Tahoma" panose="020B0604030504040204" pitchFamily="34" charset="0"/>
                <a:cs typeface="Tahoma" panose="020B0604030504040204" pitchFamily="34" charset="0"/>
              </a:rPr>
              <a:t>, </a:t>
            </a:r>
            <a:r>
              <a:rPr lang="en-US" b="1" dirty="0">
                <a:ea typeface="Tahoma" panose="020B0604030504040204" pitchFamily="34" charset="0"/>
                <a:cs typeface="Tahoma" panose="020B0604030504040204" pitchFamily="34" charset="0"/>
              </a:rPr>
              <a:t>Unit Commanders </a:t>
            </a:r>
            <a:r>
              <a:rPr lang="en-US" dirty="0">
                <a:ea typeface="Tahoma" panose="020B0604030504040204" pitchFamily="34" charset="0"/>
                <a:cs typeface="Tahoma" panose="020B0604030504040204" pitchFamily="34" charset="0"/>
              </a:rPr>
              <a:t>and </a:t>
            </a:r>
            <a:r>
              <a:rPr lang="en-US" b="1" dirty="0">
                <a:ea typeface="Tahoma" panose="020B0604030504040204" pitchFamily="34" charset="0"/>
                <a:cs typeface="Tahoma" panose="020B0604030504040204" pitchFamily="34" charset="0"/>
              </a:rPr>
              <a:t>Forensic Social Workers </a:t>
            </a:r>
            <a:r>
              <a:rPr lang="en-US" dirty="0">
                <a:ea typeface="Tahoma" panose="020B0604030504040204" pitchFamily="34" charset="0"/>
                <a:cs typeface="Tahoma" panose="020B0604030504040204" pitchFamily="34" charset="0"/>
              </a:rPr>
              <a:t>from SAPS: Family Violence, Child Protection and Sexual Offences unit. </a:t>
            </a:r>
            <a:endParaRPr lang="en-US" dirty="0" smtClean="0">
              <a:ea typeface="Tahoma" panose="020B0604030504040204" pitchFamily="34" charset="0"/>
              <a:cs typeface="Tahoma" panose="020B0604030504040204" pitchFamily="34" charset="0"/>
            </a:endParaRPr>
          </a:p>
          <a:p>
            <a:pPr algn="just"/>
            <a:r>
              <a:rPr lang="en-US" b="1" dirty="0" smtClean="0">
                <a:ea typeface="Tahoma" panose="020B0604030504040204" pitchFamily="34" charset="0"/>
                <a:cs typeface="Tahoma" panose="020B0604030504040204" pitchFamily="34" charset="0"/>
              </a:rPr>
              <a:t>Doctors</a:t>
            </a:r>
            <a:r>
              <a:rPr lang="en-US" dirty="0" smtClean="0">
                <a:ea typeface="Tahoma" panose="020B0604030504040204" pitchFamily="34" charset="0"/>
                <a:cs typeface="Tahoma" panose="020B0604030504040204" pitchFamily="34" charset="0"/>
              </a:rPr>
              <a:t> </a:t>
            </a:r>
            <a:r>
              <a:rPr lang="en-US" dirty="0">
                <a:ea typeface="Tahoma" panose="020B0604030504040204" pitchFamily="34" charset="0"/>
                <a:cs typeface="Tahoma" panose="020B0604030504040204" pitchFamily="34" charset="0"/>
              </a:rPr>
              <a:t>and </a:t>
            </a:r>
            <a:r>
              <a:rPr lang="en-US" b="1" dirty="0">
                <a:ea typeface="Tahoma" panose="020B0604030504040204" pitchFamily="34" charset="0"/>
                <a:cs typeface="Tahoma" panose="020B0604030504040204" pitchFamily="34" charset="0"/>
              </a:rPr>
              <a:t>forensic nurses </a:t>
            </a:r>
            <a:r>
              <a:rPr lang="en-US" dirty="0">
                <a:ea typeface="Tahoma" panose="020B0604030504040204" pitchFamily="34" charset="0"/>
                <a:cs typeface="Tahoma" panose="020B0604030504040204" pitchFamily="34" charset="0"/>
              </a:rPr>
              <a:t>from the Department of </a:t>
            </a:r>
            <a:r>
              <a:rPr lang="en-US" dirty="0" smtClean="0">
                <a:ea typeface="Tahoma" panose="020B0604030504040204" pitchFamily="34" charset="0"/>
                <a:cs typeface="Tahoma" panose="020B0604030504040204" pitchFamily="34" charset="0"/>
              </a:rPr>
              <a:t>Health </a:t>
            </a:r>
          </a:p>
          <a:p>
            <a:pPr algn="just"/>
            <a:r>
              <a:rPr lang="en-US" b="1" dirty="0" smtClean="0">
                <a:ea typeface="Tahoma" panose="020B0604030504040204" pitchFamily="34" charset="0"/>
                <a:cs typeface="Tahoma" panose="020B0604030504040204" pitchFamily="34" charset="0"/>
              </a:rPr>
              <a:t>Social </a:t>
            </a:r>
            <a:r>
              <a:rPr lang="en-US" b="1" dirty="0">
                <a:ea typeface="Tahoma" panose="020B0604030504040204" pitchFamily="34" charset="0"/>
                <a:cs typeface="Tahoma" panose="020B0604030504040204" pitchFamily="34" charset="0"/>
              </a:rPr>
              <a:t>Workers </a:t>
            </a:r>
            <a:r>
              <a:rPr lang="en-US" dirty="0">
                <a:ea typeface="Tahoma" panose="020B0604030504040204" pitchFamily="34" charset="0"/>
                <a:cs typeface="Tahoma" panose="020B0604030504040204" pitchFamily="34" charset="0"/>
              </a:rPr>
              <a:t>from the Department of Social Development, as well as NGOs and Social Workers, </a:t>
            </a:r>
            <a:r>
              <a:rPr lang="en-US" dirty="0" smtClean="0">
                <a:ea typeface="Tahoma" panose="020B0604030504040204" pitchFamily="34" charset="0"/>
                <a:cs typeface="Tahoma" panose="020B0604030504040204" pitchFamily="34" charset="0"/>
              </a:rPr>
              <a:t>private practice Social Workers Psychologist </a:t>
            </a:r>
            <a:r>
              <a:rPr lang="en-US" dirty="0" smtClean="0">
                <a:ea typeface="Tahoma" panose="020B0604030504040204" pitchFamily="34" charset="0"/>
                <a:cs typeface="Tahoma" panose="020B0604030504040204" pitchFamily="34" charset="0"/>
              </a:rPr>
              <a:t>and </a:t>
            </a:r>
          </a:p>
          <a:p>
            <a:pPr algn="just"/>
            <a:r>
              <a:rPr lang="en-US" b="1" dirty="0" smtClean="0">
                <a:ea typeface="Tahoma" panose="020B0604030504040204" pitchFamily="34" charset="0"/>
                <a:cs typeface="Tahoma" panose="020B0604030504040204" pitchFamily="34" charset="0"/>
              </a:rPr>
              <a:t>Prosecutors</a:t>
            </a:r>
            <a:r>
              <a:rPr lang="en-US" dirty="0" smtClean="0">
                <a:ea typeface="Tahoma" panose="020B0604030504040204" pitchFamily="34" charset="0"/>
                <a:cs typeface="Tahoma" panose="020B0604030504040204" pitchFamily="34" charset="0"/>
              </a:rPr>
              <a:t> </a:t>
            </a:r>
            <a:r>
              <a:rPr lang="en-US" dirty="0">
                <a:ea typeface="Tahoma" panose="020B0604030504040204" pitchFamily="34" charset="0"/>
                <a:cs typeface="Tahoma" panose="020B0604030504040204" pitchFamily="34" charset="0"/>
              </a:rPr>
              <a:t>from the National Prosecuting Authority.</a:t>
            </a:r>
          </a:p>
          <a:p>
            <a:pPr algn="just"/>
            <a:r>
              <a:rPr lang="en-US" dirty="0">
                <a:ea typeface="Tahoma" panose="020B0604030504040204" pitchFamily="34" charset="0"/>
                <a:cs typeface="Tahoma" panose="020B0604030504040204" pitchFamily="34" charset="0"/>
              </a:rPr>
              <a:t>This study's population is precisely selected to guarantee a broad representation of sources that provide a complex perspective on child sexual abuse investigations. </a:t>
            </a:r>
          </a:p>
          <a:p>
            <a:pPr algn="just"/>
            <a:r>
              <a:rPr lang="en-US" dirty="0">
                <a:ea typeface="Tahoma" panose="020B0604030504040204" pitchFamily="34" charset="0"/>
                <a:cs typeface="Tahoma" panose="020B0604030504040204" pitchFamily="34" charset="0"/>
              </a:rPr>
              <a:t>By incorporating academic literature, professional opinions, and non-research initiatives into the population, the research seeks to capture a thorough and in-depth understanding of the topic.</a:t>
            </a:r>
          </a:p>
          <a:p>
            <a:pPr algn="just"/>
            <a:endParaRPr lang="en-ZA" dirty="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915009337"/>
      </p:ext>
    </p:extLst>
  </p:cSld>
  <p:clrMapOvr>
    <a:masterClrMapping/>
  </p:clrMapOvr>
  <p:transition spd="slow">
    <p:plus/>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8482" y="242047"/>
            <a:ext cx="9135036" cy="953587"/>
          </a:xfrm>
        </p:spPr>
        <p:txBody>
          <a:bodyPr>
            <a:normAutofit/>
          </a:bodyPr>
          <a:lstStyle/>
          <a:p>
            <a:pPr algn="ctr"/>
            <a:r>
              <a:rPr lang="en-ZA" sz="4000" b="1" dirty="0"/>
              <a:t>RESEARCH</a:t>
            </a:r>
            <a:r>
              <a:rPr lang="en-ZA" sz="4000" dirty="0"/>
              <a:t> </a:t>
            </a:r>
            <a:r>
              <a:rPr lang="en-ZA" sz="4000" b="1" dirty="0"/>
              <a:t>METHODS </a:t>
            </a:r>
            <a:r>
              <a:rPr lang="en-US" sz="4000" b="1" dirty="0"/>
              <a:t>CONTINUE</a:t>
            </a:r>
            <a:endParaRPr lang="en-ZA" sz="4000" dirty="0"/>
          </a:p>
        </p:txBody>
      </p:sp>
      <p:sp>
        <p:nvSpPr>
          <p:cNvPr id="3" name="Content Placeholder 2"/>
          <p:cNvSpPr>
            <a:spLocks noGrp="1"/>
          </p:cNvSpPr>
          <p:nvPr>
            <p:ph idx="1"/>
          </p:nvPr>
        </p:nvSpPr>
        <p:spPr>
          <a:xfrm>
            <a:off x="1312817" y="1195634"/>
            <a:ext cx="10515600" cy="5087600"/>
          </a:xfrm>
        </p:spPr>
        <p:txBody>
          <a:bodyPr>
            <a:normAutofit fontScale="92500" lnSpcReduction="10000"/>
          </a:bodyPr>
          <a:lstStyle/>
          <a:p>
            <a:pPr marL="0" indent="0" algn="just">
              <a:buNone/>
            </a:pPr>
            <a:r>
              <a:rPr lang="en-US" sz="2400" b="1" dirty="0"/>
              <a:t>Sample</a:t>
            </a:r>
          </a:p>
          <a:p>
            <a:pPr algn="just"/>
            <a:r>
              <a:rPr lang="en-US" sz="2400" dirty="0" smtClean="0"/>
              <a:t>This </a:t>
            </a:r>
            <a:r>
              <a:rPr lang="en-US" sz="2400" dirty="0"/>
              <a:t>study used non-probability and purposive sampling procedures, with the purposive sample used to sample participants for the qualitative component of the study.</a:t>
            </a:r>
          </a:p>
          <a:p>
            <a:pPr algn="just"/>
            <a:r>
              <a:rPr lang="en-US" sz="2400" dirty="0"/>
              <a:t>Furthermore, professionals in the field are consulted privately for additional insights and to recommend any missing studies. </a:t>
            </a:r>
          </a:p>
          <a:p>
            <a:pPr algn="just"/>
            <a:r>
              <a:rPr lang="en-US" sz="2400" dirty="0"/>
              <a:t>The sampling strategy is designed to acquire a varied range of sources and perspectives in terms of the duration spent in investigation to help inform the research findings</a:t>
            </a:r>
            <a:r>
              <a:rPr lang="en-US" sz="2400" dirty="0" smtClean="0"/>
              <a:t>.</a:t>
            </a:r>
          </a:p>
          <a:p>
            <a:pPr algn="just"/>
            <a:r>
              <a:rPr lang="en-ZA" sz="2400" dirty="0"/>
              <a:t>The processes mentioned above were </a:t>
            </a:r>
            <a:r>
              <a:rPr lang="en-ZA" sz="2400" dirty="0" smtClean="0"/>
              <a:t>succeeded </a:t>
            </a:r>
            <a:r>
              <a:rPr lang="en-ZA" sz="2400" dirty="0"/>
              <a:t>with snowball sampling, which involves approaching a specific participant in the phenomenon under investigation. A total of 68 participants were identified and interviewed, whereas 17 members participated in focus group discussions</a:t>
            </a:r>
            <a:endParaRPr lang="en-US" sz="2400" dirty="0"/>
          </a:p>
          <a:p>
            <a:pPr algn="just"/>
            <a:endParaRPr lang="en-US" sz="2400" dirty="0"/>
          </a:p>
        </p:txBody>
      </p:sp>
    </p:spTree>
    <p:extLst>
      <p:ext uri="{BB962C8B-B14F-4D97-AF65-F5344CB8AC3E}">
        <p14:creationId xmlns:p14="http://schemas.microsoft.com/office/powerpoint/2010/main" val="112545655"/>
      </p:ext>
    </p:extLst>
  </p:cSld>
  <p:clrMapOvr>
    <a:masterClrMapping/>
  </p:clrMapOvr>
  <p:transition spd="slow">
    <p:plus/>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679268"/>
          </a:xfrm>
        </p:spPr>
        <p:txBody>
          <a:bodyPr>
            <a:normAutofit fontScale="90000"/>
          </a:bodyPr>
          <a:lstStyle/>
          <a:p>
            <a:r>
              <a:rPr lang="en-ZA" dirty="0"/>
              <a:t/>
            </a:r>
            <a:br>
              <a:rPr lang="en-ZA" dirty="0"/>
            </a:br>
            <a:endParaRPr lang="en-ZA" sz="3100" dirty="0"/>
          </a:p>
        </p:txBody>
      </p:sp>
      <p:sp>
        <p:nvSpPr>
          <p:cNvPr id="3" name="Content Placeholder 2"/>
          <p:cNvSpPr>
            <a:spLocks noGrp="1"/>
          </p:cNvSpPr>
          <p:nvPr>
            <p:ph idx="1"/>
          </p:nvPr>
        </p:nvSpPr>
        <p:spPr>
          <a:xfrm>
            <a:off x="1243149" y="1227909"/>
            <a:ext cx="10515600" cy="5354002"/>
          </a:xfrm>
        </p:spPr>
        <p:txBody>
          <a:bodyPr>
            <a:normAutofit/>
          </a:bodyPr>
          <a:lstStyle/>
          <a:p>
            <a:pPr marL="0" indent="0" algn="just">
              <a:buNone/>
            </a:pPr>
            <a:endParaRPr lang="en-US" sz="2400" dirty="0"/>
          </a:p>
          <a:p>
            <a:pPr marL="0" indent="0" algn="just">
              <a:buNone/>
            </a:pPr>
            <a:r>
              <a:rPr lang="en-US" sz="2400" b="1" dirty="0"/>
              <a:t>Data Analysis</a:t>
            </a:r>
          </a:p>
          <a:p>
            <a:pPr algn="just"/>
            <a:r>
              <a:rPr lang="en-US" sz="2400" dirty="0"/>
              <a:t>Thematic analysis was used to analyse data patterns in child sexual abuse cases. </a:t>
            </a:r>
          </a:p>
          <a:p>
            <a:pPr algn="just"/>
            <a:r>
              <a:rPr lang="en-US" sz="2400" dirty="0" smtClean="0"/>
              <a:t>The </a:t>
            </a:r>
            <a:r>
              <a:rPr lang="en-US" sz="2400" dirty="0"/>
              <a:t>six-phase </a:t>
            </a:r>
            <a:r>
              <a:rPr lang="en-US" sz="2400" dirty="0" smtClean="0"/>
              <a:t>approach guides </a:t>
            </a:r>
            <a:r>
              <a:rPr lang="en-US" sz="2400" dirty="0"/>
              <a:t>the analysis, focusing on familiarizing oneself with data, identifying themes, reviewing, defining, and reporting findings. </a:t>
            </a:r>
            <a:endParaRPr lang="en-US" sz="2400" dirty="0" smtClean="0"/>
          </a:p>
          <a:p>
            <a:pPr algn="just"/>
            <a:r>
              <a:rPr lang="en-US" sz="2400" dirty="0" smtClean="0"/>
              <a:t>Focus </a:t>
            </a:r>
            <a:r>
              <a:rPr lang="en-US" sz="2400" dirty="0"/>
              <a:t>group </a:t>
            </a:r>
            <a:r>
              <a:rPr lang="en-US" sz="2400" dirty="0" smtClean="0"/>
              <a:t>session</a:t>
            </a:r>
            <a:r>
              <a:rPr lang="en-US" sz="2400" dirty="0" smtClean="0"/>
              <a:t> </a:t>
            </a:r>
            <a:r>
              <a:rPr lang="en-US" sz="2400" dirty="0" smtClean="0"/>
              <a:t>was</a:t>
            </a:r>
            <a:r>
              <a:rPr lang="en-US" sz="2400" dirty="0" smtClean="0"/>
              <a:t> </a:t>
            </a:r>
            <a:r>
              <a:rPr lang="en-US" sz="2400" dirty="0"/>
              <a:t>employed to gather diverse views and extract broader consensus on the subject</a:t>
            </a:r>
            <a:r>
              <a:rPr lang="en-US" sz="2400" dirty="0" smtClean="0"/>
              <a:t>.</a:t>
            </a:r>
          </a:p>
          <a:p>
            <a:pPr marL="0" indent="0" algn="just">
              <a:buNone/>
            </a:pPr>
            <a:endParaRPr lang="en-ZA" sz="2400" dirty="0"/>
          </a:p>
        </p:txBody>
      </p:sp>
      <p:sp>
        <p:nvSpPr>
          <p:cNvPr id="4" name="Title 1">
            <a:extLst>
              <a:ext uri="{FF2B5EF4-FFF2-40B4-BE49-F238E27FC236}">
                <a16:creationId xmlns:a16="http://schemas.microsoft.com/office/drawing/2014/main" id="{9ADD6EDA-7C14-FBF4-93D3-B6D300CEF35E}"/>
              </a:ext>
            </a:extLst>
          </p:cNvPr>
          <p:cNvSpPr txBox="1">
            <a:spLocks/>
          </p:cNvSpPr>
          <p:nvPr/>
        </p:nvSpPr>
        <p:spPr>
          <a:xfrm>
            <a:off x="1698811" y="274322"/>
            <a:ext cx="9135036" cy="953587"/>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ZA" sz="4000" b="1"/>
              <a:t>RESEARCH</a:t>
            </a:r>
            <a:r>
              <a:rPr lang="en-ZA" sz="4000"/>
              <a:t> </a:t>
            </a:r>
            <a:r>
              <a:rPr lang="en-ZA" sz="4000" b="1"/>
              <a:t>METHODS </a:t>
            </a:r>
            <a:r>
              <a:rPr lang="en-US" sz="4000" b="1"/>
              <a:t>CONTINUE</a:t>
            </a:r>
            <a:endParaRPr lang="en-ZA" sz="4000" dirty="0"/>
          </a:p>
        </p:txBody>
      </p:sp>
    </p:spTree>
    <p:extLst>
      <p:ext uri="{BB962C8B-B14F-4D97-AF65-F5344CB8AC3E}">
        <p14:creationId xmlns:p14="http://schemas.microsoft.com/office/powerpoint/2010/main" val="405593246"/>
      </p:ext>
    </p:extLst>
  </p:cSld>
  <p:clrMapOvr>
    <a:masterClrMapping/>
  </p:clrMapOvr>
  <p:transition spd="slow">
    <p:plus/>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6376" y="1"/>
            <a:ext cx="8704730" cy="1014152"/>
          </a:xfrm>
        </p:spPr>
        <p:txBody>
          <a:bodyPr>
            <a:normAutofit/>
          </a:bodyPr>
          <a:lstStyle/>
          <a:p>
            <a:pPr algn="ctr"/>
            <a:r>
              <a:rPr lang="en-ZA" sz="4000" b="1" dirty="0"/>
              <a:t>PRESENTATION OF THE FINDINGS</a:t>
            </a:r>
          </a:p>
        </p:txBody>
      </p:sp>
      <p:sp>
        <p:nvSpPr>
          <p:cNvPr id="3" name="Content Placeholder 2"/>
          <p:cNvSpPr>
            <a:spLocks noGrp="1"/>
          </p:cNvSpPr>
          <p:nvPr>
            <p:ph idx="1"/>
          </p:nvPr>
        </p:nvSpPr>
        <p:spPr>
          <a:xfrm>
            <a:off x="1251088" y="1159055"/>
            <a:ext cx="10515600" cy="5111115"/>
          </a:xfrm>
        </p:spPr>
        <p:txBody>
          <a:bodyPr>
            <a:normAutofit/>
          </a:bodyPr>
          <a:lstStyle/>
          <a:p>
            <a:pPr algn="just"/>
            <a:endParaRPr lang="en-ZA" sz="2400" dirty="0" smtClean="0"/>
          </a:p>
          <a:p>
            <a:pPr algn="just"/>
            <a:r>
              <a:rPr lang="en-ZA" sz="2400" dirty="0" smtClean="0"/>
              <a:t>The </a:t>
            </a:r>
            <a:r>
              <a:rPr lang="en-ZA" sz="2400" dirty="0"/>
              <a:t>semi-structured interviews were guided by a planned interview schedule (Annexure C). After completing the interviews, the researcher identified five (05) themes and nineteen (19) sub-themes in connection with views from different role players dealing with child sexual abuse cases and data analysis was conducted. </a:t>
            </a:r>
          </a:p>
          <a:p>
            <a:pPr algn="just"/>
            <a:r>
              <a:rPr lang="en-ZA" sz="2400" dirty="0"/>
              <a:t>Themes and sub-themes are presented according to the objectives of the study commencing with the first </a:t>
            </a:r>
            <a:r>
              <a:rPr lang="en-ZA" sz="2400" dirty="0" smtClean="0"/>
              <a:t>objective. </a:t>
            </a:r>
          </a:p>
          <a:p>
            <a:pPr algn="just"/>
            <a:r>
              <a:rPr lang="en-ZA" sz="2400" dirty="0" smtClean="0"/>
              <a:t>Objective 1: To </a:t>
            </a:r>
            <a:r>
              <a:rPr lang="en-ZA" sz="2400" dirty="0"/>
              <a:t>determine what causes the delays in the child sexual abuse investigation processes conducted by the SAPS in the selected districts of the Eastern Cape Province.</a:t>
            </a:r>
          </a:p>
        </p:txBody>
      </p:sp>
    </p:spTree>
    <p:extLst>
      <p:ext uri="{BB962C8B-B14F-4D97-AF65-F5344CB8AC3E}">
        <p14:creationId xmlns:p14="http://schemas.microsoft.com/office/powerpoint/2010/main" val="1999638363"/>
      </p:ext>
    </p:extLst>
  </p:cSld>
  <p:clrMapOvr>
    <a:masterClrMapping/>
  </p:clrMapOvr>
  <p:transition spd="slow">
    <p:plus/>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6376" y="1"/>
            <a:ext cx="8704730" cy="1014152"/>
          </a:xfrm>
        </p:spPr>
        <p:txBody>
          <a:bodyPr>
            <a:normAutofit/>
          </a:bodyPr>
          <a:lstStyle/>
          <a:p>
            <a:pPr algn="ctr"/>
            <a:r>
              <a:rPr lang="en-ZA" sz="4000" b="1" dirty="0"/>
              <a:t>PRESENTATION OF THE FINDINGS</a:t>
            </a:r>
          </a:p>
        </p:txBody>
      </p:sp>
      <p:sp>
        <p:nvSpPr>
          <p:cNvPr id="3" name="Content Placeholder 2"/>
          <p:cNvSpPr>
            <a:spLocks noGrp="1"/>
          </p:cNvSpPr>
          <p:nvPr>
            <p:ph idx="1"/>
          </p:nvPr>
        </p:nvSpPr>
        <p:spPr>
          <a:xfrm>
            <a:off x="1251088" y="1159055"/>
            <a:ext cx="10515600" cy="5111115"/>
          </a:xfrm>
        </p:spPr>
        <p:txBody>
          <a:bodyPr>
            <a:normAutofit/>
          </a:bodyPr>
          <a:lstStyle/>
          <a:p>
            <a:pPr algn="just"/>
            <a:endParaRPr lang="en-ZA" sz="2400" dirty="0" smtClean="0"/>
          </a:p>
          <a:p>
            <a:pPr marL="0" indent="0" algn="just">
              <a:buNone/>
            </a:pPr>
            <a:endParaRPr lang="en-ZA" sz="2400" dirty="0"/>
          </a:p>
        </p:txBody>
      </p:sp>
      <p:graphicFrame>
        <p:nvGraphicFramePr>
          <p:cNvPr id="4" name="Table 3"/>
          <p:cNvGraphicFramePr>
            <a:graphicFrameLocks noGrp="1"/>
          </p:cNvGraphicFramePr>
          <p:nvPr>
            <p:extLst>
              <p:ext uri="{D42A27DB-BD31-4B8C-83A1-F6EECF244321}">
                <p14:modId xmlns:p14="http://schemas.microsoft.com/office/powerpoint/2010/main" val="3011182241"/>
              </p:ext>
            </p:extLst>
          </p:nvPr>
        </p:nvGraphicFramePr>
        <p:xfrm>
          <a:off x="600892" y="1306286"/>
          <a:ext cx="11286308" cy="5303520"/>
        </p:xfrm>
        <a:graphic>
          <a:graphicData uri="http://schemas.openxmlformats.org/drawingml/2006/table">
            <a:tbl>
              <a:tblPr firstRow="1" firstCol="1" bandRow="1"/>
              <a:tblGrid>
                <a:gridCol w="3365576">
                  <a:extLst>
                    <a:ext uri="{9D8B030D-6E8A-4147-A177-3AD203B41FA5}">
                      <a16:colId xmlns:a16="http://schemas.microsoft.com/office/drawing/2014/main" val="309811685"/>
                    </a:ext>
                  </a:extLst>
                </a:gridCol>
                <a:gridCol w="7920732">
                  <a:extLst>
                    <a:ext uri="{9D8B030D-6E8A-4147-A177-3AD203B41FA5}">
                      <a16:colId xmlns:a16="http://schemas.microsoft.com/office/drawing/2014/main" val="3692929211"/>
                    </a:ext>
                  </a:extLst>
                </a:gridCol>
              </a:tblGrid>
              <a:tr h="439036">
                <a:tc>
                  <a:txBody>
                    <a:bodyPr/>
                    <a:lstStyle/>
                    <a:p>
                      <a:pPr algn="l">
                        <a:lnSpc>
                          <a:spcPct val="150000"/>
                        </a:lnSpc>
                        <a:spcBef>
                          <a:spcPts val="600"/>
                        </a:spcBef>
                        <a:spcAft>
                          <a:spcPts val="600"/>
                        </a:spcAft>
                        <a:tabLst>
                          <a:tab pos="90170" algn="l"/>
                        </a:tabLst>
                      </a:pPr>
                      <a:r>
                        <a:rPr lang="en-GB" sz="2400" b="1">
                          <a:effectLst/>
                          <a:latin typeface="+mj-lt"/>
                          <a:ea typeface="Calibri" panose="020F0502020204030204" pitchFamily="34" charset="0"/>
                          <a:cs typeface="Arial" panose="020B0604020202020204" pitchFamily="34" charset="0"/>
                        </a:rPr>
                        <a:t>Theme</a:t>
                      </a:r>
                      <a:endParaRPr lang="en-ZA" sz="2400">
                        <a:effectLst/>
                        <a:latin typeface="+mj-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lgn="l">
                        <a:lnSpc>
                          <a:spcPct val="150000"/>
                        </a:lnSpc>
                        <a:spcBef>
                          <a:spcPts val="600"/>
                        </a:spcBef>
                        <a:spcAft>
                          <a:spcPts val="600"/>
                        </a:spcAft>
                        <a:tabLst>
                          <a:tab pos="90170" algn="l"/>
                        </a:tabLst>
                      </a:pPr>
                      <a:r>
                        <a:rPr lang="en-GB" sz="2400" b="1" dirty="0">
                          <a:effectLst/>
                          <a:latin typeface="+mj-lt"/>
                          <a:ea typeface="Calibri" panose="020F0502020204030204" pitchFamily="34" charset="0"/>
                          <a:cs typeface="Arial" panose="020B0604020202020204" pitchFamily="34" charset="0"/>
                        </a:rPr>
                        <a:t>Sub-theme</a:t>
                      </a:r>
                      <a:endParaRPr lang="en-ZA" sz="2400" dirty="0">
                        <a:effectLst/>
                        <a:latin typeface="+mj-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extLst>
                  <a:ext uri="{0D108BD9-81ED-4DB2-BD59-A6C34878D82A}">
                    <a16:rowId xmlns:a16="http://schemas.microsoft.com/office/drawing/2014/main" val="3990649079"/>
                  </a:ext>
                </a:extLst>
              </a:tr>
              <a:tr h="4669750">
                <a:tc>
                  <a:txBody>
                    <a:bodyPr/>
                    <a:lstStyle/>
                    <a:p>
                      <a:pPr algn="l">
                        <a:lnSpc>
                          <a:spcPct val="150000"/>
                        </a:lnSpc>
                        <a:spcBef>
                          <a:spcPts val="600"/>
                        </a:spcBef>
                        <a:spcAft>
                          <a:spcPts val="600"/>
                        </a:spcAft>
                        <a:tabLst>
                          <a:tab pos="90170" algn="l"/>
                        </a:tabLst>
                      </a:pPr>
                      <a:r>
                        <a:rPr lang="en-GB" sz="2400" dirty="0">
                          <a:effectLst/>
                          <a:latin typeface="+mn-lt"/>
                          <a:ea typeface="Calibri" panose="020F0502020204030204" pitchFamily="34" charset="0"/>
                          <a:cs typeface="Arial" panose="020B0604020202020204" pitchFamily="34" charset="0"/>
                        </a:rPr>
                        <a:t>Time spent on CSA investigation</a:t>
                      </a:r>
                      <a:endParaRPr lang="en-ZA"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indent="-228600" algn="l">
                        <a:lnSpc>
                          <a:spcPct val="150000"/>
                        </a:lnSpc>
                        <a:spcBef>
                          <a:spcPts val="600"/>
                        </a:spcBef>
                        <a:spcAft>
                          <a:spcPts val="600"/>
                        </a:spcAft>
                        <a:tabLst>
                          <a:tab pos="90170" algn="l"/>
                        </a:tabLst>
                      </a:pPr>
                      <a:r>
                        <a:rPr lang="en-GB" sz="2400" dirty="0">
                          <a:effectLst/>
                          <a:latin typeface="+mn-lt"/>
                          <a:ea typeface="Times New Roman" panose="02020603050405020304" pitchFamily="18" charset="0"/>
                          <a:cs typeface="Times New Roman" panose="02020603050405020304" pitchFamily="18" charset="0"/>
                        </a:rPr>
                        <a:t>1.1	</a:t>
                      </a:r>
                      <a:r>
                        <a:rPr lang="en-GB" sz="2400" dirty="0">
                          <a:effectLst/>
                          <a:latin typeface="+mn-lt"/>
                          <a:ea typeface="Calibri" panose="020F0502020204030204" pitchFamily="34" charset="0"/>
                          <a:cs typeface="Arial" panose="020B0604020202020204" pitchFamily="34" charset="0"/>
                        </a:rPr>
                        <a:t> SAPS investigating officers</a:t>
                      </a:r>
                      <a:endParaRPr lang="en-ZA" sz="2400" dirty="0">
                        <a:effectLst/>
                        <a:latin typeface="+mn-lt"/>
                        <a:ea typeface="Calibri" panose="020F0502020204030204" pitchFamily="34" charset="0"/>
                        <a:cs typeface="Times New Roman" panose="02020603050405020304" pitchFamily="18" charset="0"/>
                      </a:endParaRPr>
                    </a:p>
                    <a:p>
                      <a:pPr marL="228600" indent="-228600" algn="l">
                        <a:lnSpc>
                          <a:spcPct val="150000"/>
                        </a:lnSpc>
                        <a:spcBef>
                          <a:spcPts val="600"/>
                        </a:spcBef>
                        <a:spcAft>
                          <a:spcPts val="600"/>
                        </a:spcAft>
                        <a:tabLst>
                          <a:tab pos="90170" algn="l"/>
                        </a:tabLst>
                      </a:pPr>
                      <a:r>
                        <a:rPr lang="en-GB" sz="2400" dirty="0">
                          <a:effectLst/>
                          <a:latin typeface="+mn-lt"/>
                          <a:ea typeface="Times New Roman" panose="02020603050405020304" pitchFamily="18" charset="0"/>
                          <a:cs typeface="Times New Roman" panose="02020603050405020304" pitchFamily="18" charset="0"/>
                        </a:rPr>
                        <a:t>1.2	</a:t>
                      </a:r>
                      <a:r>
                        <a:rPr lang="en-GB" sz="2400" dirty="0">
                          <a:effectLst/>
                          <a:latin typeface="+mn-lt"/>
                          <a:ea typeface="Calibri" panose="020F0502020204030204" pitchFamily="34" charset="0"/>
                          <a:cs typeface="Arial" panose="020B0604020202020204" pitchFamily="34" charset="0"/>
                        </a:rPr>
                        <a:t> Department of Health nurses</a:t>
                      </a:r>
                      <a:endParaRPr lang="en-ZA" sz="2400" dirty="0">
                        <a:effectLst/>
                        <a:latin typeface="+mn-lt"/>
                        <a:ea typeface="Calibri" panose="020F0502020204030204" pitchFamily="34" charset="0"/>
                        <a:cs typeface="Times New Roman" panose="02020603050405020304" pitchFamily="18" charset="0"/>
                      </a:endParaRPr>
                    </a:p>
                    <a:p>
                      <a:pPr marL="228600" indent="-228600" algn="l">
                        <a:lnSpc>
                          <a:spcPct val="150000"/>
                        </a:lnSpc>
                        <a:spcBef>
                          <a:spcPts val="600"/>
                        </a:spcBef>
                        <a:spcAft>
                          <a:spcPts val="600"/>
                        </a:spcAft>
                        <a:tabLst>
                          <a:tab pos="90170" algn="l"/>
                        </a:tabLst>
                      </a:pPr>
                      <a:r>
                        <a:rPr lang="en-GB" sz="2400" dirty="0">
                          <a:effectLst/>
                          <a:latin typeface="+mn-lt"/>
                          <a:ea typeface="Times New Roman" panose="02020603050405020304" pitchFamily="18" charset="0"/>
                          <a:cs typeface="Times New Roman" panose="02020603050405020304" pitchFamily="18" charset="0"/>
                        </a:rPr>
                        <a:t>1.3	</a:t>
                      </a:r>
                      <a:r>
                        <a:rPr lang="en-GB" sz="2400" dirty="0">
                          <a:effectLst/>
                          <a:latin typeface="+mn-lt"/>
                          <a:ea typeface="Calibri" panose="020F0502020204030204" pitchFamily="34" charset="0"/>
                          <a:cs typeface="Arial" panose="020B0604020202020204" pitchFamily="34" charset="0"/>
                        </a:rPr>
                        <a:t> Social workers &amp; private practitioners</a:t>
                      </a:r>
                      <a:endParaRPr lang="en-ZA" sz="2400" dirty="0">
                        <a:effectLst/>
                        <a:latin typeface="+mn-lt"/>
                        <a:ea typeface="Calibri" panose="020F0502020204030204" pitchFamily="34" charset="0"/>
                        <a:cs typeface="Times New Roman" panose="02020603050405020304" pitchFamily="18" charset="0"/>
                      </a:endParaRPr>
                    </a:p>
                    <a:p>
                      <a:pPr marL="228600" indent="-228600" algn="l">
                        <a:lnSpc>
                          <a:spcPct val="150000"/>
                        </a:lnSpc>
                        <a:spcBef>
                          <a:spcPts val="600"/>
                        </a:spcBef>
                        <a:spcAft>
                          <a:spcPts val="600"/>
                        </a:spcAft>
                        <a:tabLst>
                          <a:tab pos="90170" algn="l"/>
                        </a:tabLst>
                      </a:pPr>
                      <a:r>
                        <a:rPr lang="en-GB" sz="2400" dirty="0">
                          <a:effectLst/>
                          <a:latin typeface="+mn-lt"/>
                          <a:ea typeface="Times New Roman" panose="02020603050405020304" pitchFamily="18" charset="0"/>
                          <a:cs typeface="Times New Roman" panose="02020603050405020304" pitchFamily="18" charset="0"/>
                        </a:rPr>
                        <a:t>1.4	</a:t>
                      </a:r>
                      <a:r>
                        <a:rPr lang="en-GB" sz="2400" dirty="0">
                          <a:effectLst/>
                          <a:latin typeface="+mn-lt"/>
                          <a:ea typeface="Calibri" panose="020F0502020204030204" pitchFamily="34" charset="0"/>
                          <a:cs typeface="Arial" panose="020B0604020202020204" pitchFamily="34" charset="0"/>
                        </a:rPr>
                        <a:t> SAPS forensic social workers</a:t>
                      </a:r>
                      <a:endParaRPr lang="en-ZA" sz="2400" dirty="0">
                        <a:effectLst/>
                        <a:latin typeface="+mn-lt"/>
                        <a:ea typeface="Calibri" panose="020F0502020204030204" pitchFamily="34" charset="0"/>
                        <a:cs typeface="Times New Roman" panose="02020603050405020304" pitchFamily="18" charset="0"/>
                      </a:endParaRPr>
                    </a:p>
                    <a:p>
                      <a:pPr marL="228600" indent="-228600" algn="l">
                        <a:lnSpc>
                          <a:spcPct val="150000"/>
                        </a:lnSpc>
                        <a:spcBef>
                          <a:spcPts val="600"/>
                        </a:spcBef>
                        <a:spcAft>
                          <a:spcPts val="600"/>
                        </a:spcAft>
                        <a:tabLst>
                          <a:tab pos="90170" algn="l"/>
                        </a:tabLst>
                      </a:pPr>
                      <a:r>
                        <a:rPr lang="en-GB" sz="2400" dirty="0">
                          <a:effectLst/>
                          <a:latin typeface="+mn-lt"/>
                          <a:ea typeface="Times New Roman" panose="02020603050405020304" pitchFamily="18" charset="0"/>
                          <a:cs typeface="Times New Roman" panose="02020603050405020304" pitchFamily="18" charset="0"/>
                        </a:rPr>
                        <a:t>1.5	</a:t>
                      </a:r>
                      <a:r>
                        <a:rPr lang="en-GB" sz="2400" dirty="0">
                          <a:effectLst/>
                          <a:latin typeface="+mn-lt"/>
                          <a:ea typeface="Calibri" panose="020F0502020204030204" pitchFamily="34" charset="0"/>
                          <a:cs typeface="Arial" panose="020B0604020202020204" pitchFamily="34" charset="0"/>
                        </a:rPr>
                        <a:t> Psychologist </a:t>
                      </a:r>
                      <a:endParaRPr lang="en-ZA" sz="2400" dirty="0">
                        <a:effectLst/>
                        <a:latin typeface="+mn-lt"/>
                        <a:ea typeface="Calibri" panose="020F0502020204030204" pitchFamily="34" charset="0"/>
                        <a:cs typeface="Times New Roman" panose="02020603050405020304" pitchFamily="18" charset="0"/>
                      </a:endParaRPr>
                    </a:p>
                    <a:p>
                      <a:pPr marL="228600" indent="-228600" algn="l">
                        <a:lnSpc>
                          <a:spcPct val="150000"/>
                        </a:lnSpc>
                        <a:spcBef>
                          <a:spcPts val="600"/>
                        </a:spcBef>
                        <a:spcAft>
                          <a:spcPts val="600"/>
                        </a:spcAft>
                        <a:tabLst>
                          <a:tab pos="90170" algn="l"/>
                        </a:tabLst>
                      </a:pPr>
                      <a:r>
                        <a:rPr lang="en-GB" sz="2400" dirty="0">
                          <a:effectLst/>
                          <a:latin typeface="+mn-lt"/>
                          <a:ea typeface="Times New Roman" panose="02020603050405020304" pitchFamily="18" charset="0"/>
                          <a:cs typeface="Times New Roman" panose="02020603050405020304" pitchFamily="18" charset="0"/>
                        </a:rPr>
                        <a:t>1.6	</a:t>
                      </a:r>
                      <a:r>
                        <a:rPr lang="en-GB" sz="2400" dirty="0">
                          <a:effectLst/>
                          <a:latin typeface="+mn-lt"/>
                          <a:ea typeface="Calibri" panose="020F0502020204030204" pitchFamily="34" charset="0"/>
                          <a:cs typeface="Arial" panose="020B0604020202020204" pitchFamily="34" charset="0"/>
                        </a:rPr>
                        <a:t> NPA and court cases</a:t>
                      </a:r>
                      <a:endParaRPr lang="en-ZA" sz="2400" dirty="0">
                        <a:effectLst/>
                        <a:latin typeface="+mn-lt"/>
                        <a:ea typeface="Calibri" panose="020F0502020204030204" pitchFamily="34" charset="0"/>
                        <a:cs typeface="Times New Roman" panose="02020603050405020304" pitchFamily="18" charset="0"/>
                      </a:endParaRPr>
                    </a:p>
                    <a:p>
                      <a:pPr marL="228600" indent="-228600" algn="l">
                        <a:lnSpc>
                          <a:spcPct val="150000"/>
                        </a:lnSpc>
                        <a:spcBef>
                          <a:spcPts val="600"/>
                        </a:spcBef>
                        <a:spcAft>
                          <a:spcPts val="600"/>
                        </a:spcAft>
                        <a:tabLst>
                          <a:tab pos="90170" algn="l"/>
                        </a:tabLst>
                      </a:pPr>
                      <a:r>
                        <a:rPr lang="en-GB" sz="2400" dirty="0">
                          <a:effectLst/>
                          <a:latin typeface="+mn-lt"/>
                          <a:ea typeface="Times New Roman" panose="02020603050405020304" pitchFamily="18" charset="0"/>
                          <a:cs typeface="Times New Roman" panose="02020603050405020304" pitchFamily="18" charset="0"/>
                        </a:rPr>
                        <a:t>1.7	</a:t>
                      </a:r>
                      <a:r>
                        <a:rPr lang="en-GB" sz="2400" dirty="0">
                          <a:effectLst/>
                          <a:latin typeface="+mn-lt"/>
                          <a:ea typeface="Calibri" panose="020F0502020204030204" pitchFamily="34" charset="0"/>
                          <a:cs typeface="Arial" panose="020B0604020202020204" pitchFamily="34" charset="0"/>
                        </a:rPr>
                        <a:t> Forensic science laboratories</a:t>
                      </a:r>
                      <a:endParaRPr lang="en-ZA" sz="2400" dirty="0">
                        <a:effectLst/>
                        <a:latin typeface="+mn-lt"/>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2316860"/>
                  </a:ext>
                </a:extLst>
              </a:tr>
            </a:tbl>
          </a:graphicData>
        </a:graphic>
      </p:graphicFrame>
    </p:spTree>
    <p:extLst>
      <p:ext uri="{BB962C8B-B14F-4D97-AF65-F5344CB8AC3E}">
        <p14:creationId xmlns:p14="http://schemas.microsoft.com/office/powerpoint/2010/main" val="2239790428"/>
      </p:ext>
    </p:extLst>
  </p:cSld>
  <p:clrMapOvr>
    <a:masterClrMapping/>
  </p:clrMapOvr>
  <p:transition spd="slow">
    <p:plus/>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3989" y="548005"/>
            <a:ext cx="7929282" cy="797469"/>
          </a:xfrm>
        </p:spPr>
        <p:txBody>
          <a:bodyPr>
            <a:normAutofit/>
          </a:bodyPr>
          <a:lstStyle/>
          <a:p>
            <a:pPr algn="ctr"/>
            <a:r>
              <a:rPr lang="en-ZA" sz="4000" b="1" dirty="0"/>
              <a:t>PRESENTATION OF THE FINDINGS</a:t>
            </a:r>
          </a:p>
        </p:txBody>
      </p:sp>
      <p:sp>
        <p:nvSpPr>
          <p:cNvPr id="3" name="Content Placeholder 2"/>
          <p:cNvSpPr>
            <a:spLocks noGrp="1"/>
          </p:cNvSpPr>
          <p:nvPr>
            <p:ph idx="1"/>
          </p:nvPr>
        </p:nvSpPr>
        <p:spPr>
          <a:xfrm>
            <a:off x="1304365" y="1478506"/>
            <a:ext cx="10515600" cy="4831489"/>
          </a:xfrm>
        </p:spPr>
        <p:txBody>
          <a:bodyPr>
            <a:normAutofit/>
          </a:bodyPr>
          <a:lstStyle/>
          <a:p>
            <a:pPr marL="0" indent="0" algn="just">
              <a:buNone/>
            </a:pPr>
            <a:r>
              <a:rPr lang="en-US" b="1" dirty="0"/>
              <a:t>Sub-theme 1.1: Average time spent by Department of Health: Nurses and Doctors.</a:t>
            </a:r>
          </a:p>
          <a:p>
            <a:pPr marL="0" indent="0" algn="just">
              <a:buNone/>
            </a:pPr>
            <a:endParaRPr lang="en-US" b="1" dirty="0"/>
          </a:p>
          <a:p>
            <a:pPr algn="just"/>
            <a:r>
              <a:rPr lang="en-US" dirty="0"/>
              <a:t>Reporting and examination delays can impact HIV testing and medical treatment, making it difficult to obtain forensic evidence. </a:t>
            </a:r>
          </a:p>
          <a:p>
            <a:pPr algn="just"/>
            <a:r>
              <a:rPr lang="en-US" dirty="0"/>
              <a:t>Victims should be checked within 72 hours of the incident. </a:t>
            </a:r>
          </a:p>
          <a:p>
            <a:pPr algn="just"/>
            <a:r>
              <a:rPr lang="en-US" dirty="0"/>
              <a:t>Forensic nurses should provide 24 hour services and emergency intervention to sexually abused victims or survivors. </a:t>
            </a:r>
          </a:p>
          <a:p>
            <a:pPr algn="just"/>
            <a:r>
              <a:rPr lang="en-US" dirty="0"/>
              <a:t>The maximum examination period is two to three hours, and medical assessment and examination must occur immediately after the incident.</a:t>
            </a:r>
          </a:p>
          <a:p>
            <a:pPr algn="just"/>
            <a:r>
              <a:rPr lang="en-US" dirty="0"/>
              <a:t> However, nurses and doctors often spend less time gathering evidence, especially when child victim cases are seen within 72 hours.</a:t>
            </a:r>
            <a:endParaRPr lang="en-ZA" dirty="0"/>
          </a:p>
        </p:txBody>
      </p:sp>
    </p:spTree>
    <p:extLst>
      <p:ext uri="{BB962C8B-B14F-4D97-AF65-F5344CB8AC3E}">
        <p14:creationId xmlns:p14="http://schemas.microsoft.com/office/powerpoint/2010/main" val="3275672186"/>
      </p:ext>
    </p:extLst>
  </p:cSld>
  <p:clrMapOvr>
    <a:masterClrMapping/>
  </p:clrMapOvr>
  <p:transition spd="slow">
    <p:plus/>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3989" y="548005"/>
            <a:ext cx="7929282" cy="797469"/>
          </a:xfrm>
        </p:spPr>
        <p:txBody>
          <a:bodyPr>
            <a:normAutofit/>
          </a:bodyPr>
          <a:lstStyle/>
          <a:p>
            <a:pPr algn="ctr"/>
            <a:r>
              <a:rPr lang="en-ZA" sz="4000" b="1" dirty="0"/>
              <a:t>PRESENTATION OF THE FINDINGS</a:t>
            </a:r>
          </a:p>
        </p:txBody>
      </p:sp>
      <p:sp>
        <p:nvSpPr>
          <p:cNvPr id="3" name="Content Placeholder 2"/>
          <p:cNvSpPr>
            <a:spLocks noGrp="1"/>
          </p:cNvSpPr>
          <p:nvPr>
            <p:ph idx="1"/>
          </p:nvPr>
        </p:nvSpPr>
        <p:spPr>
          <a:xfrm>
            <a:off x="1232647" y="1478506"/>
            <a:ext cx="10515600" cy="4831489"/>
          </a:xfrm>
        </p:spPr>
        <p:txBody>
          <a:bodyPr>
            <a:normAutofit/>
          </a:bodyPr>
          <a:lstStyle/>
          <a:p>
            <a:pPr marL="0" indent="0" algn="just">
              <a:buNone/>
            </a:pPr>
            <a:r>
              <a:rPr lang="en-US" b="1" dirty="0"/>
              <a:t>The average time spent by various social workers and psychologists in investigating child sexual abuse cases varies depending on the service, environment, and specific nature of the issue. </a:t>
            </a:r>
          </a:p>
          <a:p>
            <a:pPr algn="just"/>
            <a:r>
              <a:rPr lang="en-US" dirty="0"/>
              <a:t>The Department of Social Development, NGOs, social workers, and private practice social workers all have different time frames for their investigations. </a:t>
            </a:r>
          </a:p>
          <a:p>
            <a:pPr algn="just"/>
            <a:r>
              <a:rPr lang="en-US" dirty="0"/>
              <a:t>Forensic social workers, such as SAPS forensic social workers, use a thorough evaluation model and direct interviews to support the disclosure of child sexual abuse cases. </a:t>
            </a:r>
          </a:p>
          <a:p>
            <a:pPr algn="just"/>
            <a:r>
              <a:rPr lang="en-US" dirty="0"/>
              <a:t>They also conduct forensic evaluations and create reports, which can take anywhere from two weeks to two months. </a:t>
            </a:r>
          </a:p>
          <a:p>
            <a:pPr algn="just"/>
            <a:r>
              <a:rPr lang="en-US" dirty="0"/>
              <a:t>Psychologists, on the other hand, spend an average of six to twenty sessions for child sexual abuse cases. </a:t>
            </a:r>
          </a:p>
          <a:p>
            <a:pPr algn="just"/>
            <a:r>
              <a:rPr lang="en-US" dirty="0"/>
              <a:t>Overall, the investigation of child sexual abuse cases varies depending on the merits of each case and the type of case being investigated.</a:t>
            </a:r>
          </a:p>
          <a:p>
            <a:pPr algn="just"/>
            <a:endParaRPr lang="en-US" dirty="0"/>
          </a:p>
        </p:txBody>
      </p:sp>
    </p:spTree>
    <p:extLst>
      <p:ext uri="{BB962C8B-B14F-4D97-AF65-F5344CB8AC3E}">
        <p14:creationId xmlns:p14="http://schemas.microsoft.com/office/powerpoint/2010/main" val="1488562112"/>
      </p:ext>
    </p:extLst>
  </p:cSld>
  <p:clrMapOvr>
    <a:masterClrMapping/>
  </p:clrMapOvr>
  <p:transition spd="slow">
    <p:plus/>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66373" y="246652"/>
            <a:ext cx="6774215" cy="868769"/>
          </a:xfrm>
        </p:spPr>
        <p:txBody>
          <a:bodyPr>
            <a:normAutofit/>
          </a:bodyPr>
          <a:lstStyle/>
          <a:p>
            <a:pPr algn="ctr"/>
            <a:r>
              <a:rPr lang="en-ZA" sz="4000" b="1" dirty="0"/>
              <a:t>DISCUSSION OF FINDINGS</a:t>
            </a:r>
          </a:p>
        </p:txBody>
      </p:sp>
      <p:sp>
        <p:nvSpPr>
          <p:cNvPr id="3" name="Content Placeholder 2"/>
          <p:cNvSpPr>
            <a:spLocks noGrp="1"/>
          </p:cNvSpPr>
          <p:nvPr>
            <p:ph idx="1"/>
          </p:nvPr>
        </p:nvSpPr>
        <p:spPr>
          <a:xfrm>
            <a:off x="1313329" y="1478921"/>
            <a:ext cx="10340789" cy="4949054"/>
          </a:xfrm>
        </p:spPr>
        <p:txBody>
          <a:bodyPr>
            <a:normAutofit/>
          </a:bodyPr>
          <a:lstStyle/>
          <a:p>
            <a:pPr algn="just"/>
            <a:r>
              <a:rPr lang="en-US" dirty="0"/>
              <a:t>The average time spent investigating child sexual abuse cases varies among role players, with slight differences due to the nature of operation and challenges faced. Investigating officers have a minimum of three weeks, while nurses and doctors have an average of 45 minutes. </a:t>
            </a:r>
          </a:p>
          <a:p>
            <a:pPr algn="just"/>
            <a:r>
              <a:rPr lang="en-US" dirty="0"/>
              <a:t>Social workers and forensic social workers have a maximum of six sessions and two weeks to two months to complete forensic assessments. The success of a case depends on early inquiry and a specific framework, with a timeframe of seven days for children's assessment. </a:t>
            </a:r>
          </a:p>
          <a:p>
            <a:pPr algn="just"/>
            <a:r>
              <a:rPr lang="en-US" dirty="0"/>
              <a:t>Prosecutors may not be constrained by deadlines, causing inconsistent results. Courts should aim for uniformity in case flow practices and ensure uniformity in the order of events in each case.</a:t>
            </a:r>
          </a:p>
        </p:txBody>
      </p:sp>
    </p:spTree>
    <p:extLst>
      <p:ext uri="{BB962C8B-B14F-4D97-AF65-F5344CB8AC3E}">
        <p14:creationId xmlns:p14="http://schemas.microsoft.com/office/powerpoint/2010/main" val="1904418891"/>
      </p:ext>
    </p:extLst>
  </p:cSld>
  <p:clrMapOvr>
    <a:masterClrMapping/>
  </p:clrMapOvr>
  <p:transition spd="slow">
    <p:plus/>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8837B-0C47-DB16-347F-0F21976FA3EB}"/>
              </a:ext>
            </a:extLst>
          </p:cNvPr>
          <p:cNvSpPr>
            <a:spLocks noGrp="1"/>
          </p:cNvSpPr>
          <p:nvPr>
            <p:ph type="title"/>
          </p:nvPr>
        </p:nvSpPr>
        <p:spPr>
          <a:xfrm>
            <a:off x="1642667" y="555104"/>
            <a:ext cx="8191616" cy="783348"/>
          </a:xfrm>
        </p:spPr>
        <p:txBody>
          <a:bodyPr>
            <a:normAutofit/>
          </a:bodyPr>
          <a:lstStyle/>
          <a:p>
            <a:pPr algn="ctr"/>
            <a:r>
              <a:rPr lang="en-US" sz="2400" dirty="0">
                <a:latin typeface="Arial Black" panose="020B0A04020102020204" pitchFamily="34" charset="0"/>
              </a:rPr>
              <a:t>PRESENTATION OUTLINE </a:t>
            </a:r>
          </a:p>
        </p:txBody>
      </p:sp>
      <p:graphicFrame>
        <p:nvGraphicFramePr>
          <p:cNvPr id="4" name="Content Placeholder 3">
            <a:extLst>
              <a:ext uri="{FF2B5EF4-FFF2-40B4-BE49-F238E27FC236}">
                <a16:creationId xmlns:a16="http://schemas.microsoft.com/office/drawing/2014/main" id="{C8F8CB60-4B1F-07AE-0A29-747B74CE1655}"/>
              </a:ext>
            </a:extLst>
          </p:cNvPr>
          <p:cNvGraphicFramePr>
            <a:graphicFrameLocks noGrp="1"/>
          </p:cNvGraphicFramePr>
          <p:nvPr>
            <p:ph idx="1"/>
            <p:extLst>
              <p:ext uri="{D42A27DB-BD31-4B8C-83A1-F6EECF244321}">
                <p14:modId xmlns:p14="http://schemas.microsoft.com/office/powerpoint/2010/main" val="1674142906"/>
              </p:ext>
            </p:extLst>
          </p:nvPr>
        </p:nvGraphicFramePr>
        <p:xfrm>
          <a:off x="1846730" y="968188"/>
          <a:ext cx="9798424" cy="55670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35416606"/>
      </p:ext>
    </p:extLst>
  </p:cSld>
  <p:clrMapOvr>
    <a:masterClrMapping/>
  </p:clrMapOvr>
  <p:transition spd="slow">
    <p:plus/>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3349" y="624110"/>
            <a:ext cx="7994393" cy="695239"/>
          </a:xfrm>
        </p:spPr>
        <p:txBody>
          <a:bodyPr>
            <a:normAutofit fontScale="90000"/>
          </a:bodyPr>
          <a:lstStyle/>
          <a:p>
            <a:pPr algn="ctr"/>
            <a:r>
              <a:rPr lang="en-ZA" sz="4000" b="1" dirty="0"/>
              <a:t>Recommendations of the study </a:t>
            </a:r>
          </a:p>
        </p:txBody>
      </p:sp>
      <p:sp>
        <p:nvSpPr>
          <p:cNvPr id="3" name="Content Placeholder 2"/>
          <p:cNvSpPr>
            <a:spLocks noGrp="1"/>
          </p:cNvSpPr>
          <p:nvPr>
            <p:ph idx="1"/>
          </p:nvPr>
        </p:nvSpPr>
        <p:spPr>
          <a:xfrm>
            <a:off x="1098177" y="1507608"/>
            <a:ext cx="10515600" cy="5010758"/>
          </a:xfrm>
        </p:spPr>
        <p:txBody>
          <a:bodyPr>
            <a:normAutofit fontScale="92500" lnSpcReduction="10000"/>
          </a:bodyPr>
          <a:lstStyle/>
          <a:p>
            <a:pPr marL="0" indent="0">
              <a:buNone/>
            </a:pPr>
            <a:r>
              <a:rPr lang="en-ZA" sz="2100" b="1" dirty="0" smtClean="0"/>
              <a:t>The </a:t>
            </a:r>
            <a:r>
              <a:rPr lang="en-ZA" sz="2100" b="1" dirty="0"/>
              <a:t>study focused on the development of an innovative strategy to address the investigation of child sexual abuse cases; therefore it is recommended that the proposed </a:t>
            </a:r>
            <a:r>
              <a:rPr lang="en-ZA" sz="2100" b="1" dirty="0" smtClean="0"/>
              <a:t>strategy </a:t>
            </a:r>
            <a:r>
              <a:rPr lang="en-ZA" sz="2100" b="1" dirty="0"/>
              <a:t>be implemented.</a:t>
            </a:r>
          </a:p>
          <a:p>
            <a:r>
              <a:rPr lang="en-ZA" sz="2100" dirty="0" smtClean="0"/>
              <a:t>The </a:t>
            </a:r>
            <a:r>
              <a:rPr lang="en-ZA" sz="2100" dirty="0"/>
              <a:t>Joint Child Sexual Abuse Investigation </a:t>
            </a:r>
            <a:r>
              <a:rPr lang="en-ZA" sz="2100" dirty="0" smtClean="0"/>
              <a:t>strategy </a:t>
            </a:r>
            <a:r>
              <a:rPr lang="en-ZA" sz="2100" dirty="0"/>
              <a:t>be utilised in the Eastern Cape and other provinces in South Africa, depending on available resources, slight changes or additions may be made to the </a:t>
            </a:r>
            <a:r>
              <a:rPr lang="en-ZA" sz="2100" dirty="0" smtClean="0"/>
              <a:t>strategy. </a:t>
            </a:r>
            <a:endParaRPr lang="en-ZA" sz="2100" dirty="0"/>
          </a:p>
          <a:p>
            <a:r>
              <a:rPr lang="en-ZA" sz="2100" dirty="0" smtClean="0"/>
              <a:t>Monitoring </a:t>
            </a:r>
            <a:r>
              <a:rPr lang="en-ZA" sz="2100" dirty="0"/>
              <a:t>and evaluation of the </a:t>
            </a:r>
            <a:r>
              <a:rPr lang="en-ZA" sz="2100" dirty="0" smtClean="0"/>
              <a:t>strategy </a:t>
            </a:r>
            <a:r>
              <a:rPr lang="en-ZA" sz="2100" dirty="0"/>
              <a:t>proposed by this study should be considered in order to improve the efficiency of the </a:t>
            </a:r>
            <a:r>
              <a:rPr lang="en-ZA" sz="2100" b="1" dirty="0"/>
              <a:t>Joint Child Sexual Abuse Investigation </a:t>
            </a:r>
            <a:r>
              <a:rPr lang="en-ZA" sz="2100" b="1" dirty="0" smtClean="0"/>
              <a:t>strategy</a:t>
            </a:r>
            <a:r>
              <a:rPr lang="en-ZA" sz="2100" dirty="0" smtClean="0"/>
              <a:t>.</a:t>
            </a:r>
            <a:endParaRPr lang="en-ZA" sz="2100" dirty="0"/>
          </a:p>
          <a:p>
            <a:r>
              <a:rPr lang="en-ZA" sz="2100" dirty="0" smtClean="0"/>
              <a:t>Suitable </a:t>
            </a:r>
            <a:r>
              <a:rPr lang="en-ZA" sz="2100" dirty="0"/>
              <a:t>resources should be utilised according to the needs, roles, and functions of role players. </a:t>
            </a:r>
          </a:p>
          <a:p>
            <a:r>
              <a:rPr lang="en-ZA" sz="2100" dirty="0" smtClean="0"/>
              <a:t>The </a:t>
            </a:r>
            <a:r>
              <a:rPr lang="en-ZA" sz="2100" dirty="0"/>
              <a:t>development of one standard operating procedure for the role players investigating child sexual abuse cases. </a:t>
            </a:r>
          </a:p>
          <a:p>
            <a:r>
              <a:rPr lang="en-ZA" sz="2100" dirty="0" smtClean="0"/>
              <a:t>The </a:t>
            </a:r>
            <a:r>
              <a:rPr lang="en-ZA" sz="2100" dirty="0"/>
              <a:t>Joint Child Sexual Abuse Investigation </a:t>
            </a:r>
            <a:r>
              <a:rPr lang="en-ZA" sz="2100" dirty="0" smtClean="0"/>
              <a:t>strategy </a:t>
            </a:r>
            <a:r>
              <a:rPr lang="en-ZA" sz="2100" dirty="0"/>
              <a:t>to be legislated</a:t>
            </a:r>
            <a:r>
              <a:rPr lang="en-ZA" sz="2100" dirty="0" smtClean="0"/>
              <a:t>.</a:t>
            </a:r>
          </a:p>
          <a:p>
            <a:r>
              <a:rPr lang="en-ZA" sz="2100" dirty="0"/>
              <a:t>	A pilot study could be conducted to promote the proposed model.</a:t>
            </a:r>
          </a:p>
          <a:p>
            <a:pPr algn="just"/>
            <a:endParaRPr lang="en-US" sz="2400" dirty="0"/>
          </a:p>
        </p:txBody>
      </p:sp>
    </p:spTree>
    <p:extLst>
      <p:ext uri="{BB962C8B-B14F-4D97-AF65-F5344CB8AC3E}">
        <p14:creationId xmlns:p14="http://schemas.microsoft.com/office/powerpoint/2010/main" val="1905548411"/>
      </p:ext>
    </p:extLst>
  </p:cSld>
  <p:clrMapOvr>
    <a:masterClrMapping/>
  </p:clrMapOvr>
  <p:transition spd="slow">
    <p:plus/>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2F339-61AA-7B09-C318-EBAE7C497E30}"/>
              </a:ext>
            </a:extLst>
          </p:cNvPr>
          <p:cNvSpPr>
            <a:spLocks noGrp="1"/>
          </p:cNvSpPr>
          <p:nvPr>
            <p:ph type="title"/>
          </p:nvPr>
        </p:nvSpPr>
        <p:spPr>
          <a:xfrm>
            <a:off x="2207444" y="505797"/>
            <a:ext cx="6972416" cy="881961"/>
          </a:xfrm>
        </p:spPr>
        <p:txBody>
          <a:bodyPr>
            <a:normAutofit/>
          </a:bodyPr>
          <a:lstStyle/>
          <a:p>
            <a:pPr algn="ctr"/>
            <a:r>
              <a:rPr lang="en-US" sz="4000" b="1" dirty="0"/>
              <a:t>THANK YOU </a:t>
            </a:r>
          </a:p>
        </p:txBody>
      </p:sp>
      <p:sp>
        <p:nvSpPr>
          <p:cNvPr id="3" name="Content Placeholder 2">
            <a:extLst>
              <a:ext uri="{FF2B5EF4-FFF2-40B4-BE49-F238E27FC236}">
                <a16:creationId xmlns:a16="http://schemas.microsoft.com/office/drawing/2014/main" id="{6EE5CA00-5BBA-A678-DDFD-E00FD490318E}"/>
              </a:ext>
            </a:extLst>
          </p:cNvPr>
          <p:cNvSpPr>
            <a:spLocks noGrp="1"/>
          </p:cNvSpPr>
          <p:nvPr>
            <p:ph idx="1"/>
          </p:nvPr>
        </p:nvSpPr>
        <p:spPr>
          <a:xfrm>
            <a:off x="1459660" y="1864658"/>
            <a:ext cx="8915400" cy="3777622"/>
          </a:xfrm>
        </p:spPr>
        <p:txBody>
          <a:bodyPr>
            <a:normAutofit fontScale="92500" lnSpcReduction="10000"/>
          </a:bodyPr>
          <a:lstStyle/>
          <a:p>
            <a:pPr marL="0" indent="0" algn="ctr">
              <a:buNone/>
            </a:pPr>
            <a:r>
              <a:rPr lang="en-US" sz="4000" b="1" dirty="0">
                <a:solidFill>
                  <a:srgbClr val="0070C0"/>
                </a:solidFill>
              </a:rPr>
              <a:t>SIVUYILE NQAPHI</a:t>
            </a:r>
          </a:p>
          <a:p>
            <a:pPr marL="0" indent="0" algn="ctr">
              <a:buNone/>
            </a:pPr>
            <a:r>
              <a:rPr lang="en-US" sz="4000" b="1" dirty="0">
                <a:solidFill>
                  <a:srgbClr val="0070C0"/>
                </a:solidFill>
              </a:rPr>
              <a:t>PhD Candidate </a:t>
            </a:r>
          </a:p>
          <a:p>
            <a:pPr marL="0" indent="0" algn="ctr">
              <a:buNone/>
            </a:pPr>
            <a:r>
              <a:rPr lang="en-US" sz="4000" b="1" dirty="0">
                <a:solidFill>
                  <a:srgbClr val="0070C0"/>
                </a:solidFill>
              </a:rPr>
              <a:t>University of Fort Hare </a:t>
            </a:r>
          </a:p>
          <a:p>
            <a:pPr marL="0" indent="0" algn="ctr">
              <a:buNone/>
            </a:pPr>
            <a:r>
              <a:rPr lang="en-US" sz="4000" b="1" dirty="0">
                <a:solidFill>
                  <a:srgbClr val="0070C0"/>
                </a:solidFill>
              </a:rPr>
              <a:t>East London Campus</a:t>
            </a:r>
          </a:p>
          <a:p>
            <a:pPr marL="0" indent="0" algn="ctr">
              <a:buNone/>
            </a:pPr>
            <a:r>
              <a:rPr lang="en-US" sz="4000" b="1" dirty="0">
                <a:solidFill>
                  <a:srgbClr val="0070C0"/>
                </a:solidFill>
                <a:hlinkClick r:id="rId2"/>
              </a:rPr>
              <a:t>nqaphis@gmail.com</a:t>
            </a:r>
            <a:r>
              <a:rPr lang="en-US" sz="4000" b="1" dirty="0">
                <a:solidFill>
                  <a:srgbClr val="0070C0"/>
                </a:solidFill>
              </a:rPr>
              <a:t>  </a:t>
            </a:r>
          </a:p>
          <a:p>
            <a:pPr marL="0" indent="0" algn="ctr">
              <a:buNone/>
            </a:pPr>
            <a:r>
              <a:rPr lang="en-US" sz="4000" b="1" dirty="0">
                <a:solidFill>
                  <a:srgbClr val="0070C0"/>
                </a:solidFill>
              </a:rPr>
              <a:t>0832404867 </a:t>
            </a:r>
          </a:p>
        </p:txBody>
      </p:sp>
    </p:spTree>
    <p:extLst>
      <p:ext uri="{BB962C8B-B14F-4D97-AF65-F5344CB8AC3E}">
        <p14:creationId xmlns:p14="http://schemas.microsoft.com/office/powerpoint/2010/main" val="323848511"/>
      </p:ext>
    </p:extLst>
  </p:cSld>
  <p:clrMapOvr>
    <a:masterClrMapping/>
  </p:clrMapOvr>
  <p:transition spd="slow">
    <p:plus/>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1864" y="228733"/>
            <a:ext cx="7811588" cy="1064490"/>
          </a:xfrm>
        </p:spPr>
        <p:txBody>
          <a:bodyPr/>
          <a:lstStyle/>
          <a:p>
            <a:pPr algn="ctr"/>
            <a:r>
              <a:rPr lang="en-ZA" sz="4000" b="1" dirty="0">
                <a:latin typeface="+mn-lt"/>
              </a:rPr>
              <a:t>INTRODUCTION</a:t>
            </a:r>
            <a:r>
              <a:rPr lang="en-ZA" sz="4000" dirty="0">
                <a:latin typeface="+mn-lt"/>
              </a:rPr>
              <a:t> </a:t>
            </a:r>
            <a:endParaRPr lang="en-ZA" dirty="0"/>
          </a:p>
        </p:txBody>
      </p:sp>
      <p:sp>
        <p:nvSpPr>
          <p:cNvPr id="3" name="Content Placeholder 2"/>
          <p:cNvSpPr>
            <a:spLocks noGrp="1"/>
          </p:cNvSpPr>
          <p:nvPr>
            <p:ph idx="1"/>
          </p:nvPr>
        </p:nvSpPr>
        <p:spPr>
          <a:xfrm>
            <a:off x="1367202" y="1706846"/>
            <a:ext cx="10478069" cy="3663013"/>
          </a:xfrm>
        </p:spPr>
        <p:txBody>
          <a:bodyPr>
            <a:normAutofit/>
          </a:bodyPr>
          <a:lstStyle/>
          <a:p>
            <a:pPr algn="just"/>
            <a:r>
              <a:rPr lang="en-US" dirty="0">
                <a:ea typeface="Tahoma" panose="020B0604030504040204" pitchFamily="34" charset="0"/>
                <a:cs typeface="Tahoma" panose="020B0604030504040204" pitchFamily="34" charset="0"/>
              </a:rPr>
              <a:t>Child sexual abuse is a widespread and growing problem in South Africa, posing a major threat to children's well-being (Hein &amp; Hirsch, 2018). </a:t>
            </a:r>
          </a:p>
          <a:p>
            <a:pPr algn="just"/>
            <a:r>
              <a:rPr lang="en-US" dirty="0">
                <a:ea typeface="Tahoma" panose="020B0604030504040204" pitchFamily="34" charset="0"/>
                <a:cs typeface="Tahoma" panose="020B0604030504040204" pitchFamily="34" charset="0"/>
              </a:rPr>
              <a:t>Effective child sexual abuse investigation is critical to proving crimes, apprehending suspects, solving cases, and ensuring justice (Non, 2014).</a:t>
            </a:r>
          </a:p>
          <a:p>
            <a:pPr algn="just"/>
            <a:r>
              <a:rPr lang="en-US" dirty="0">
                <a:ea typeface="Tahoma" panose="020B0604030504040204" pitchFamily="34" charset="0"/>
                <a:cs typeface="Tahoma" panose="020B0604030504040204" pitchFamily="34" charset="0"/>
              </a:rPr>
              <a:t>However, poor communication between role players, a lack of awareness about designated social workers, and a lack of acknowledgment of the social work profession all impede the investigative process (</a:t>
            </a:r>
            <a:r>
              <a:rPr lang="en-US" dirty="0" err="1">
                <a:ea typeface="Tahoma" panose="020B0604030504040204" pitchFamily="34" charset="0"/>
                <a:cs typeface="Tahoma" panose="020B0604030504040204" pitchFamily="34" charset="0"/>
              </a:rPr>
              <a:t>Themeli</a:t>
            </a:r>
            <a:r>
              <a:rPr lang="en-US" dirty="0">
                <a:ea typeface="Tahoma" panose="020B0604030504040204" pitchFamily="34" charset="0"/>
                <a:cs typeface="Tahoma" panose="020B0604030504040204" pitchFamily="34" charset="0"/>
              </a:rPr>
              <a:t> &amp; Panagiotaki, 2014; Brand, 2019).</a:t>
            </a:r>
          </a:p>
          <a:p>
            <a:pPr algn="just"/>
            <a:r>
              <a:rPr lang="en-US" dirty="0"/>
              <a:t>When requesting assistance from the Department of Social Development (DSD), the South African Police Service (SAPS) frequently encounters difficulties, resulting in delays and inadequate support (</a:t>
            </a:r>
            <a:r>
              <a:rPr lang="en-US" dirty="0" err="1"/>
              <a:t>Sambu</a:t>
            </a:r>
            <a:r>
              <a:rPr lang="en-US" dirty="0"/>
              <a:t>, Jamieson, &amp; Mathews, 2017). </a:t>
            </a:r>
          </a:p>
        </p:txBody>
      </p:sp>
    </p:spTree>
    <p:extLst>
      <p:ext uri="{BB962C8B-B14F-4D97-AF65-F5344CB8AC3E}">
        <p14:creationId xmlns:p14="http://schemas.microsoft.com/office/powerpoint/2010/main" val="4274453349"/>
      </p:ext>
    </p:extLst>
  </p:cSld>
  <p:clrMapOvr>
    <a:masterClrMapping/>
  </p:clrMapOvr>
  <p:transition spd="slow">
    <p:plus/>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97469"/>
          </a:xfrm>
        </p:spPr>
        <p:txBody>
          <a:bodyPr>
            <a:normAutofit/>
          </a:bodyPr>
          <a:lstStyle/>
          <a:p>
            <a:pPr algn="ctr"/>
            <a:r>
              <a:rPr lang="en-ZA" sz="3600" b="1" dirty="0"/>
              <a:t>BACKGROUND OF THE STUDY</a:t>
            </a:r>
          </a:p>
        </p:txBody>
      </p:sp>
      <p:sp>
        <p:nvSpPr>
          <p:cNvPr id="3" name="Content Placeholder 2"/>
          <p:cNvSpPr>
            <a:spLocks noGrp="1"/>
          </p:cNvSpPr>
          <p:nvPr>
            <p:ph idx="1"/>
          </p:nvPr>
        </p:nvSpPr>
        <p:spPr>
          <a:xfrm>
            <a:off x="1160929" y="1081911"/>
            <a:ext cx="10515600" cy="5525077"/>
          </a:xfrm>
        </p:spPr>
        <p:txBody>
          <a:bodyPr>
            <a:normAutofit/>
          </a:bodyPr>
          <a:lstStyle/>
          <a:p>
            <a:pPr algn="just"/>
            <a:r>
              <a:rPr lang="en-GB" sz="1800" dirty="0">
                <a:solidFill>
                  <a:srgbClr val="000000"/>
                </a:solidFill>
                <a:effectLst/>
                <a:ea typeface="Calibri" panose="020F0502020204030204" pitchFamily="34" charset="0"/>
              </a:rPr>
              <a:t>South Africa has the most significant number of recorded cases of CSA among African countries. </a:t>
            </a:r>
          </a:p>
          <a:p>
            <a:pPr algn="just"/>
            <a:r>
              <a:rPr lang="en-GB" sz="1800" dirty="0">
                <a:solidFill>
                  <a:srgbClr val="000000"/>
                </a:solidFill>
                <a:effectLst/>
                <a:ea typeface="Calibri" panose="020F0502020204030204" pitchFamily="34" charset="0"/>
              </a:rPr>
              <a:t>The length of time it takes to investigate these incidents is most troubling in these circumstances. </a:t>
            </a:r>
          </a:p>
          <a:p>
            <a:pPr algn="just"/>
            <a:r>
              <a:rPr lang="en-GB" sz="1800" dirty="0">
                <a:solidFill>
                  <a:srgbClr val="000000"/>
                </a:solidFill>
                <a:effectLst/>
                <a:ea typeface="Calibri" panose="020F0502020204030204" pitchFamily="34" charset="0"/>
              </a:rPr>
              <a:t>This study is undertaken to determine the root cause of delays during the investigation process with the intention to develop strategies to address these delays during child sexual abuse investigations in the Eastern Cape, South Africa.</a:t>
            </a:r>
          </a:p>
          <a:p>
            <a:pPr algn="just"/>
            <a:r>
              <a:rPr lang="en-US" dirty="0"/>
              <a:t>To improve the efficiency of child sexual abuse investigations, a collaborative investigation strategy that optimises resource coordination and </a:t>
            </a:r>
            <a:r>
              <a:rPr lang="en-US" dirty="0" err="1"/>
              <a:t>minimises</a:t>
            </a:r>
            <a:r>
              <a:rPr lang="en-US" dirty="0"/>
              <a:t> isolation among role players must be developed and implemented (</a:t>
            </a:r>
            <a:r>
              <a:rPr lang="en-US" dirty="0" err="1"/>
              <a:t>Ganeshu</a:t>
            </a:r>
            <a:r>
              <a:rPr lang="en-US" dirty="0"/>
              <a:t>, Fernando, </a:t>
            </a:r>
            <a:r>
              <a:rPr lang="en-US" dirty="0" err="1"/>
              <a:t>Keraminiyage</a:t>
            </a:r>
            <a:r>
              <a:rPr lang="en-US" dirty="0"/>
              <a:t>, 2023).</a:t>
            </a:r>
          </a:p>
          <a:p>
            <a:pPr algn="just"/>
            <a:r>
              <a:rPr lang="en-US" dirty="0"/>
              <a:t> Collaboration among public and private players is required for successful and effective service delivery (Sivangurunathan, Orchard, </a:t>
            </a:r>
            <a:r>
              <a:rPr lang="en-US" dirty="0" err="1"/>
              <a:t>MacDermid</a:t>
            </a:r>
            <a:r>
              <a:rPr lang="en-US" dirty="0"/>
              <a:t>, &amp; Evans, 2019).</a:t>
            </a:r>
            <a:endParaRPr lang="en-ZA" dirty="0"/>
          </a:p>
        </p:txBody>
      </p:sp>
    </p:spTree>
    <p:extLst>
      <p:ext uri="{BB962C8B-B14F-4D97-AF65-F5344CB8AC3E}">
        <p14:creationId xmlns:p14="http://schemas.microsoft.com/office/powerpoint/2010/main" val="1521466213"/>
      </p:ext>
    </p:extLst>
  </p:cSld>
  <p:clrMapOvr>
    <a:masterClrMapping/>
  </p:clrMapOvr>
  <p:transition spd="slow">
    <p:plus/>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0156" y="516534"/>
            <a:ext cx="8911687" cy="1280890"/>
          </a:xfrm>
        </p:spPr>
        <p:txBody>
          <a:bodyPr>
            <a:normAutofit/>
          </a:bodyPr>
          <a:lstStyle/>
          <a:p>
            <a:pPr algn="ctr"/>
            <a:r>
              <a:rPr lang="en-ZA" sz="4000" b="1" dirty="0" smtClean="0">
                <a:latin typeface="+mn-lt"/>
              </a:rPr>
              <a:t>PROBLEM STATEMENT</a:t>
            </a:r>
            <a:endParaRPr lang="en-ZA" sz="4000" b="1" dirty="0">
              <a:latin typeface="+mn-lt"/>
            </a:endParaRPr>
          </a:p>
        </p:txBody>
      </p:sp>
      <p:sp>
        <p:nvSpPr>
          <p:cNvPr id="3" name="Content Placeholder 2"/>
          <p:cNvSpPr>
            <a:spLocks noGrp="1"/>
          </p:cNvSpPr>
          <p:nvPr>
            <p:ph idx="1"/>
          </p:nvPr>
        </p:nvSpPr>
        <p:spPr>
          <a:xfrm>
            <a:off x="1007937" y="1540189"/>
            <a:ext cx="10460816" cy="4977152"/>
          </a:xfrm>
        </p:spPr>
        <p:txBody>
          <a:bodyPr>
            <a:noAutofit/>
          </a:bodyPr>
          <a:lstStyle/>
          <a:p>
            <a:pPr algn="just"/>
            <a:r>
              <a:rPr lang="en-US" dirty="0"/>
              <a:t>Child Sexual Abuse (CSA) is a significant issue in South Africa, affecting victims and society. Despite efforts from various actors, such as the South African Police Service, Department of Health nurses, Department of Social Development, NGOs, and psychologists, the investigation process for CSA cases is often plagued by lengthy delays. </a:t>
            </a:r>
          </a:p>
          <a:p>
            <a:pPr algn="just"/>
            <a:r>
              <a:rPr lang="en-US" dirty="0"/>
              <a:t>These delays prolong suffering and jeopardize the quality and outcomes of investigations, undermining the administration of justice. </a:t>
            </a:r>
          </a:p>
          <a:p>
            <a:pPr algn="just"/>
            <a:r>
              <a:rPr lang="en-US" dirty="0"/>
              <a:t>Factors such as communication gaps, resource constraints, and logistical issues contribute to these delays. </a:t>
            </a:r>
          </a:p>
          <a:p>
            <a:pPr algn="just"/>
            <a:r>
              <a:rPr lang="en-US" dirty="0"/>
              <a:t>DNA evidence processing delays at the National Forensic Science Laboratory further complicate the investigation process. </a:t>
            </a:r>
          </a:p>
          <a:p>
            <a:pPr algn="just"/>
            <a:r>
              <a:rPr lang="en-US" dirty="0"/>
              <a:t>NGOs and the Department of Social Development play a significant role in providing child protection services, but their efforts are insufficient to holistically address the issue. </a:t>
            </a:r>
          </a:p>
          <a:p>
            <a:pPr marL="0" indent="0" algn="just">
              <a:buNone/>
            </a:pPr>
            <a:endParaRPr lang="en-ZA" dirty="0"/>
          </a:p>
        </p:txBody>
      </p:sp>
    </p:spTree>
    <p:extLst>
      <p:ext uri="{BB962C8B-B14F-4D97-AF65-F5344CB8AC3E}">
        <p14:creationId xmlns:p14="http://schemas.microsoft.com/office/powerpoint/2010/main" val="2100927280"/>
      </p:ext>
    </p:extLst>
  </p:cSld>
  <p:clrMapOvr>
    <a:masterClrMapping/>
  </p:clrMapOvr>
  <p:transition spd="slow">
    <p:plus/>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6124" y="175875"/>
            <a:ext cx="8911687" cy="783349"/>
          </a:xfrm>
        </p:spPr>
        <p:txBody>
          <a:bodyPr>
            <a:normAutofit/>
          </a:bodyPr>
          <a:lstStyle/>
          <a:p>
            <a:pPr algn="ctr"/>
            <a:r>
              <a:rPr lang="en-ZA" sz="4000" b="1" dirty="0">
                <a:latin typeface="+mn-lt"/>
              </a:rPr>
              <a:t>RESEARCH</a:t>
            </a:r>
            <a:r>
              <a:rPr lang="en-ZA" sz="4000" dirty="0">
                <a:latin typeface="+mn-lt"/>
              </a:rPr>
              <a:t> </a:t>
            </a:r>
            <a:r>
              <a:rPr lang="en-ZA" sz="4000" b="1" dirty="0">
                <a:latin typeface="+mn-lt"/>
              </a:rPr>
              <a:t>QUESTIONS</a:t>
            </a:r>
            <a:r>
              <a:rPr lang="en-ZA" sz="4000" dirty="0">
                <a:latin typeface="+mn-lt"/>
              </a:rPr>
              <a:t> </a:t>
            </a:r>
          </a:p>
        </p:txBody>
      </p:sp>
      <p:sp>
        <p:nvSpPr>
          <p:cNvPr id="3" name="Content Placeholder 2"/>
          <p:cNvSpPr>
            <a:spLocks noGrp="1"/>
          </p:cNvSpPr>
          <p:nvPr>
            <p:ph idx="1"/>
          </p:nvPr>
        </p:nvSpPr>
        <p:spPr>
          <a:xfrm>
            <a:off x="1431241" y="1840583"/>
            <a:ext cx="10236529" cy="4455714"/>
          </a:xfrm>
        </p:spPr>
        <p:txBody>
          <a:bodyPr>
            <a:noAutofit/>
          </a:bodyPr>
          <a:lstStyle/>
          <a:p>
            <a:pPr algn="just">
              <a:buFont typeface="+mj-lt"/>
              <a:buAutoNum type="arabicPeriod"/>
            </a:pPr>
            <a:endParaRPr lang="en-US" dirty="0" smtClean="0"/>
          </a:p>
          <a:p>
            <a:pPr>
              <a:buFont typeface="+mj-lt"/>
              <a:buAutoNum type="arabicPeriod"/>
            </a:pPr>
            <a:r>
              <a:rPr lang="en-GB" dirty="0"/>
              <a:t>What causes the delay in the child sexual abuse investigation process conducted by the SAPS in the selected districts in Eastern Cape </a:t>
            </a:r>
            <a:r>
              <a:rPr lang="en-GB" dirty="0" smtClean="0"/>
              <a:t>province?</a:t>
            </a:r>
            <a:endParaRPr lang="en-ZA" dirty="0"/>
          </a:p>
          <a:p>
            <a:pPr>
              <a:buFont typeface="+mj-lt"/>
              <a:buAutoNum type="arabicPeriod"/>
            </a:pPr>
            <a:r>
              <a:rPr lang="en-GB" dirty="0" smtClean="0"/>
              <a:t>What </a:t>
            </a:r>
            <a:r>
              <a:rPr lang="en-GB" dirty="0"/>
              <a:t>are the different role-players' contestations regarding the CSA investigation </a:t>
            </a:r>
            <a:r>
              <a:rPr lang="en-GB" dirty="0" smtClean="0"/>
              <a:t>process?</a:t>
            </a:r>
            <a:endParaRPr lang="en-ZA" dirty="0"/>
          </a:p>
          <a:p>
            <a:pPr>
              <a:buFont typeface="+mj-lt"/>
              <a:buAutoNum type="arabicPeriod"/>
            </a:pPr>
            <a:r>
              <a:rPr lang="en-GB" dirty="0" smtClean="0"/>
              <a:t>What </a:t>
            </a:r>
            <a:r>
              <a:rPr lang="en-GB" dirty="0"/>
              <a:t>are the roles and functions of these role-players in addressing child sexual abuse investigations? </a:t>
            </a:r>
            <a:endParaRPr lang="en-ZA" dirty="0"/>
          </a:p>
          <a:p>
            <a:pPr>
              <a:buFont typeface="+mj-lt"/>
              <a:buAutoNum type="arabicPeriod"/>
            </a:pPr>
            <a:r>
              <a:rPr lang="en-GB" dirty="0" smtClean="0"/>
              <a:t>What </a:t>
            </a:r>
            <a:r>
              <a:rPr lang="en-GB" dirty="0"/>
              <a:t>are the communication strategies used by the different role-players during the child sexual abuse investigation process?</a:t>
            </a:r>
            <a:endParaRPr lang="en-ZA" dirty="0"/>
          </a:p>
          <a:p>
            <a:pPr algn="just">
              <a:buFont typeface="+mj-lt"/>
              <a:buAutoNum type="arabicPeriod"/>
            </a:pPr>
            <a:endParaRPr lang="en-US" dirty="0"/>
          </a:p>
          <a:p>
            <a:pPr marL="0" indent="0">
              <a:buNone/>
            </a:pPr>
            <a:endParaRPr lang="en-GB" dirty="0"/>
          </a:p>
          <a:p>
            <a:endParaRPr lang="en-ZA" dirty="0"/>
          </a:p>
        </p:txBody>
      </p:sp>
    </p:spTree>
    <p:extLst>
      <p:ext uri="{BB962C8B-B14F-4D97-AF65-F5344CB8AC3E}">
        <p14:creationId xmlns:p14="http://schemas.microsoft.com/office/powerpoint/2010/main" val="3362274471"/>
      </p:ext>
    </p:extLst>
  </p:cSld>
  <p:clrMapOvr>
    <a:masterClrMapping/>
  </p:clrMapOvr>
  <p:transition spd="slow">
    <p:plus/>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3683" y="306332"/>
            <a:ext cx="8911687" cy="1280890"/>
          </a:xfrm>
        </p:spPr>
        <p:txBody>
          <a:bodyPr>
            <a:normAutofit/>
          </a:bodyPr>
          <a:lstStyle/>
          <a:p>
            <a:pPr algn="ctr"/>
            <a:r>
              <a:rPr lang="en-GB" sz="4000" b="1" dirty="0">
                <a:latin typeface="+mn-lt"/>
              </a:rPr>
              <a:t>AIM AND OBCTIVES OF THE STUDY</a:t>
            </a:r>
            <a:endParaRPr lang="en-ZA" sz="4000" b="1" dirty="0">
              <a:latin typeface="+mn-lt"/>
            </a:endParaRPr>
          </a:p>
        </p:txBody>
      </p:sp>
      <p:sp>
        <p:nvSpPr>
          <p:cNvPr id="3" name="Content Placeholder 2"/>
          <p:cNvSpPr>
            <a:spLocks noGrp="1"/>
          </p:cNvSpPr>
          <p:nvPr>
            <p:ph idx="1"/>
          </p:nvPr>
        </p:nvSpPr>
        <p:spPr>
          <a:xfrm>
            <a:off x="1814128" y="1769890"/>
            <a:ext cx="9641306" cy="4467904"/>
          </a:xfrm>
        </p:spPr>
        <p:txBody>
          <a:bodyPr>
            <a:normAutofit/>
          </a:bodyPr>
          <a:lstStyle/>
          <a:p>
            <a:pPr marL="0" indent="0" algn="just">
              <a:buNone/>
            </a:pPr>
            <a:r>
              <a:rPr lang="en-GB" sz="1900" dirty="0">
                <a:solidFill>
                  <a:srgbClr val="000000"/>
                </a:solidFill>
                <a:effectLst/>
                <a:ea typeface="Calibri" panose="020F0502020204030204" pitchFamily="34" charset="0"/>
                <a:cs typeface="Arial" panose="020B0604020202020204" pitchFamily="34" charset="0"/>
              </a:rPr>
              <a:t>The study aims to develop an innovative strategy to address child sexual abuse (CSA) investigations in the province of the Eastern Cape, South Africa</a:t>
            </a:r>
            <a:r>
              <a:rPr lang="en-GB" sz="1900" dirty="0" smtClean="0">
                <a:solidFill>
                  <a:srgbClr val="000000"/>
                </a:solidFill>
                <a:effectLst/>
                <a:ea typeface="Calibri" panose="020F0502020204030204" pitchFamily="34" charset="0"/>
                <a:cs typeface="Arial" panose="020B0604020202020204" pitchFamily="34" charset="0"/>
              </a:rPr>
              <a:t>.</a:t>
            </a:r>
          </a:p>
          <a:p>
            <a:pPr marL="0" indent="0" algn="just">
              <a:buNone/>
            </a:pPr>
            <a:r>
              <a:rPr lang="en-GB" sz="1900" dirty="0" smtClean="0">
                <a:solidFill>
                  <a:srgbClr val="000000"/>
                </a:solidFill>
                <a:effectLst/>
                <a:ea typeface="Calibri" panose="020F0502020204030204" pitchFamily="34" charset="0"/>
                <a:cs typeface="Arial" panose="020B0604020202020204" pitchFamily="34" charset="0"/>
              </a:rPr>
              <a:t> </a:t>
            </a:r>
            <a:endParaRPr lang="en-US" sz="1900" dirty="0">
              <a:effectLst/>
              <a:ea typeface="Calibri" panose="020F0502020204030204" pitchFamily="34" charset="0"/>
              <a:cs typeface="Times New Roman" panose="02020603050405020304" pitchFamily="18" charset="0"/>
            </a:endParaRPr>
          </a:p>
          <a:p>
            <a:pPr algn="just">
              <a:buFont typeface="+mj-lt"/>
              <a:buAutoNum type="arabicPeriod"/>
            </a:pPr>
            <a:r>
              <a:rPr lang="en-ZA" dirty="0" smtClean="0"/>
              <a:t>To </a:t>
            </a:r>
            <a:r>
              <a:rPr lang="en-ZA" dirty="0"/>
              <a:t>determine what causes the delay in the investigation processes of the South African Police Services into alleged CSA cases in selected districts in the province of the Eastern Cape. </a:t>
            </a:r>
            <a:endParaRPr lang="en-ZA" dirty="0" smtClean="0"/>
          </a:p>
          <a:p>
            <a:pPr algn="just">
              <a:buFont typeface="+mj-lt"/>
              <a:buAutoNum type="arabicPeriod"/>
            </a:pPr>
            <a:r>
              <a:rPr lang="en-ZA" dirty="0" smtClean="0"/>
              <a:t>To </a:t>
            </a:r>
            <a:r>
              <a:rPr lang="en-ZA" dirty="0"/>
              <a:t>identify the contestations by the different role players in the investigation processes of CSA. </a:t>
            </a:r>
            <a:endParaRPr lang="en-ZA" dirty="0" smtClean="0"/>
          </a:p>
          <a:p>
            <a:pPr algn="just">
              <a:buFont typeface="+mj-lt"/>
              <a:buAutoNum type="arabicPeriod"/>
            </a:pPr>
            <a:r>
              <a:rPr lang="en-ZA" dirty="0" smtClean="0"/>
              <a:t>To </a:t>
            </a:r>
            <a:r>
              <a:rPr lang="en-ZA" dirty="0"/>
              <a:t>determine the roles and functions of different role-players during child sexual abuse investigation processes. </a:t>
            </a:r>
            <a:endParaRPr lang="en-ZA" dirty="0" smtClean="0"/>
          </a:p>
          <a:p>
            <a:pPr algn="just">
              <a:buFont typeface="+mj-lt"/>
              <a:buAutoNum type="arabicPeriod"/>
            </a:pPr>
            <a:r>
              <a:rPr lang="en-ZA" dirty="0" smtClean="0"/>
              <a:t>To </a:t>
            </a:r>
            <a:r>
              <a:rPr lang="en-ZA" dirty="0"/>
              <a:t>determine the communication strategies used by role-players during the investigation processes of CSA. </a:t>
            </a:r>
            <a:endParaRPr lang="en-ZA" dirty="0"/>
          </a:p>
        </p:txBody>
      </p:sp>
    </p:spTree>
    <p:extLst>
      <p:ext uri="{BB962C8B-B14F-4D97-AF65-F5344CB8AC3E}">
        <p14:creationId xmlns:p14="http://schemas.microsoft.com/office/powerpoint/2010/main" val="3228188572"/>
      </p:ext>
    </p:extLst>
  </p:cSld>
  <p:clrMapOvr>
    <a:masterClrMapping/>
  </p:clrMapOvr>
  <p:transition spd="slow">
    <p:plus/>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7608"/>
            <a:ext cx="10515600" cy="827827"/>
          </a:xfrm>
        </p:spPr>
        <p:txBody>
          <a:bodyPr>
            <a:noAutofit/>
          </a:bodyPr>
          <a:lstStyle/>
          <a:p>
            <a:pPr algn="ctr"/>
            <a:r>
              <a:rPr lang="en-US" sz="4000" b="1" dirty="0" smtClean="0"/>
              <a:t>THEORETICAL </a:t>
            </a:r>
            <a:r>
              <a:rPr lang="en-US" sz="4000" b="1" dirty="0" smtClean="0"/>
              <a:t>FRAMEWORK </a:t>
            </a:r>
            <a:r>
              <a:rPr lang="en-US" sz="4000" b="1" dirty="0"/>
              <a:t>OF THE STUDY</a:t>
            </a:r>
            <a:endParaRPr lang="en-ZA" sz="4000" b="1" dirty="0"/>
          </a:p>
        </p:txBody>
      </p:sp>
      <p:sp>
        <p:nvSpPr>
          <p:cNvPr id="3" name="Content Placeholder 2"/>
          <p:cNvSpPr>
            <a:spLocks noGrp="1"/>
          </p:cNvSpPr>
          <p:nvPr>
            <p:ph idx="1"/>
          </p:nvPr>
        </p:nvSpPr>
        <p:spPr>
          <a:xfrm>
            <a:off x="1436914" y="654168"/>
            <a:ext cx="10404094" cy="5916706"/>
          </a:xfrm>
        </p:spPr>
        <p:txBody>
          <a:bodyPr>
            <a:noAutofit/>
          </a:bodyPr>
          <a:lstStyle/>
          <a:p>
            <a:pPr algn="just"/>
            <a:r>
              <a:rPr lang="en-US" dirty="0"/>
              <a:t>Ecosystem theory provide a </a:t>
            </a:r>
            <a:r>
              <a:rPr lang="en-US" dirty="0" smtClean="0"/>
              <a:t>framework </a:t>
            </a:r>
            <a:r>
              <a:rPr lang="en-US" dirty="0"/>
              <a:t>for this research study, focusing on child sexual abuse investigations. </a:t>
            </a:r>
          </a:p>
          <a:p>
            <a:pPr algn="just"/>
            <a:r>
              <a:rPr lang="en-GB" dirty="0">
                <a:solidFill>
                  <a:srgbClr val="000000"/>
                </a:solidFill>
                <a:effectLst/>
                <a:ea typeface="Calibri" panose="020F0502020204030204" pitchFamily="34" charset="0"/>
                <a:cs typeface="Arial" panose="020B0604020202020204" pitchFamily="34" charset="0"/>
              </a:rPr>
              <a:t>The Systems theory is a holistic theory based on the fundamental premise that the whole is greater than the sum of its parts </a:t>
            </a:r>
            <a:r>
              <a:rPr lang="en-ZA" dirty="0">
                <a:solidFill>
                  <a:srgbClr val="000000"/>
                </a:solidFill>
                <a:effectLst/>
                <a:ea typeface="Times New Roman" panose="02020603050405020304" pitchFamily="18" charset="0"/>
                <a:cs typeface="Times New Roman" panose="02020603050405020304" pitchFamily="18" charset="0"/>
              </a:rPr>
              <a:t>(Anfara &amp; Mertz, 2006)</a:t>
            </a:r>
            <a:r>
              <a:rPr lang="en-GB" dirty="0">
                <a:solidFill>
                  <a:srgbClr val="000000"/>
                </a:solidFill>
                <a:effectLst/>
                <a:ea typeface="Calibri" panose="020F0502020204030204" pitchFamily="34" charset="0"/>
                <a:cs typeface="Arial" panose="020B0604020202020204" pitchFamily="34" charset="0"/>
              </a:rPr>
              <a:t>. </a:t>
            </a:r>
          </a:p>
          <a:p>
            <a:r>
              <a:rPr lang="en-GB" dirty="0"/>
              <a:t>This theory considers an individual because it is both an organism and a member of society that immediately recognises the interaction between the individual and their situation or environment </a:t>
            </a:r>
            <a:r>
              <a:rPr lang="en-ZA" dirty="0"/>
              <a:t>(</a:t>
            </a:r>
            <a:r>
              <a:rPr lang="en-ZA" dirty="0" err="1"/>
              <a:t>Coulshed</a:t>
            </a:r>
            <a:r>
              <a:rPr lang="en-ZA" dirty="0"/>
              <a:t> &amp; Orme, 2006)</a:t>
            </a:r>
            <a:r>
              <a:rPr lang="en-GB" dirty="0"/>
              <a:t>. </a:t>
            </a:r>
            <a:endParaRPr lang="en-GB" dirty="0" smtClean="0"/>
          </a:p>
          <a:p>
            <a:r>
              <a:rPr lang="en-GB" dirty="0" smtClean="0"/>
              <a:t>When </a:t>
            </a:r>
            <a:r>
              <a:rPr lang="en-GB" dirty="0"/>
              <a:t>applying systems theory to the child sexual abuse investigation process, the interaction between role players and their processes, as well as how these interactions affect the victims of child sexual abuse, influences whether individual professionals develop positively or negatively </a:t>
            </a:r>
            <a:r>
              <a:rPr lang="en-ZA" dirty="0"/>
              <a:t>(Benson &amp; Pittman, 2001)</a:t>
            </a:r>
            <a:r>
              <a:rPr lang="en-GB" dirty="0"/>
              <a:t>. </a:t>
            </a:r>
            <a:endParaRPr lang="en-GB" dirty="0" smtClean="0"/>
          </a:p>
          <a:p>
            <a:r>
              <a:rPr lang="en-GB" dirty="0" smtClean="0"/>
              <a:t>The </a:t>
            </a:r>
            <a:r>
              <a:rPr lang="en-GB" dirty="0"/>
              <a:t>effort to change the investigation process will consequently not only be directed at victims of child sexual abuse themselves. However, it would also be better directed at the system in which victims of child sexual abuse are caught up.</a:t>
            </a:r>
            <a:endParaRPr lang="en-ZA" dirty="0"/>
          </a:p>
          <a:p>
            <a:pPr algn="just"/>
            <a:r>
              <a:rPr lang="en-US" dirty="0" smtClean="0"/>
              <a:t>The </a:t>
            </a:r>
            <a:r>
              <a:rPr lang="en-US" dirty="0"/>
              <a:t>study aims to develop a strategy that can improve the efficiency of role players in these cases. </a:t>
            </a:r>
          </a:p>
          <a:p>
            <a:pPr algn="just"/>
            <a:r>
              <a:rPr lang="en-US" dirty="0"/>
              <a:t>Factors causing delays in investigations include the isolation of role players. The structured joint CSA investigation strategy is considered to ease these processes. </a:t>
            </a:r>
          </a:p>
        </p:txBody>
      </p:sp>
    </p:spTree>
    <p:extLst>
      <p:ext uri="{BB962C8B-B14F-4D97-AF65-F5344CB8AC3E}">
        <p14:creationId xmlns:p14="http://schemas.microsoft.com/office/powerpoint/2010/main" val="3983274267"/>
      </p:ext>
    </p:extLst>
  </p:cSld>
  <p:clrMapOvr>
    <a:masterClrMapping/>
  </p:clrMapOvr>
  <p:transition spd="slow">
    <p:plus/>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29391" y="197223"/>
            <a:ext cx="8911687" cy="1280890"/>
          </a:xfrm>
        </p:spPr>
        <p:txBody>
          <a:bodyPr>
            <a:normAutofit/>
          </a:bodyPr>
          <a:lstStyle/>
          <a:p>
            <a:pPr algn="ctr"/>
            <a:r>
              <a:rPr lang="en-ZA" sz="4000" b="1" dirty="0">
                <a:latin typeface="+mn-lt"/>
              </a:rPr>
              <a:t>RESEARCH</a:t>
            </a:r>
            <a:r>
              <a:rPr lang="en-ZA" sz="4000" dirty="0">
                <a:latin typeface="+mn-lt"/>
              </a:rPr>
              <a:t> </a:t>
            </a:r>
            <a:r>
              <a:rPr lang="en-ZA" sz="4000" b="1" dirty="0" smtClean="0">
                <a:latin typeface="+mn-lt"/>
              </a:rPr>
              <a:t>METHOD</a:t>
            </a:r>
            <a:endParaRPr lang="en-ZA" sz="4000" dirty="0">
              <a:latin typeface="+mn-lt"/>
            </a:endParaRPr>
          </a:p>
        </p:txBody>
      </p:sp>
      <p:sp>
        <p:nvSpPr>
          <p:cNvPr id="3" name="Content Placeholder 2"/>
          <p:cNvSpPr>
            <a:spLocks noGrp="1"/>
          </p:cNvSpPr>
          <p:nvPr>
            <p:ph idx="1"/>
          </p:nvPr>
        </p:nvSpPr>
        <p:spPr>
          <a:xfrm>
            <a:off x="1250577" y="1378004"/>
            <a:ext cx="10515600" cy="4870677"/>
          </a:xfrm>
        </p:spPr>
        <p:txBody>
          <a:bodyPr/>
          <a:lstStyle/>
          <a:p>
            <a:pPr marL="0" indent="0" algn="just">
              <a:buNone/>
            </a:pPr>
            <a:r>
              <a:rPr lang="en-US" b="1" dirty="0"/>
              <a:t>Research Approach </a:t>
            </a:r>
          </a:p>
          <a:p>
            <a:pPr algn="just"/>
            <a:r>
              <a:rPr lang="en-US" dirty="0"/>
              <a:t>The research study takes a qualitative technique to acquire a comprehensive understanding of the responses of role players involved in child sexual abuse investigations. </a:t>
            </a:r>
          </a:p>
          <a:p>
            <a:pPr algn="just"/>
            <a:r>
              <a:rPr lang="en-US" dirty="0"/>
              <a:t>To obtain relevant information and perspectives on the topic, it conducts a comprehensive review of the global literature. </a:t>
            </a:r>
          </a:p>
          <a:p>
            <a:pPr marL="0" indent="0" algn="just">
              <a:buNone/>
            </a:pPr>
            <a:r>
              <a:rPr lang="en-US" b="1" dirty="0"/>
              <a:t>Research Design</a:t>
            </a:r>
          </a:p>
          <a:p>
            <a:pPr algn="just"/>
            <a:r>
              <a:rPr lang="en-US" dirty="0"/>
              <a:t>The research study has a descriptive and exploratory design. It’s goal is to characterise and analyse the responses of role players participating in child sexual abuse investigations, as well as the elements that influence their collaboration and efficiency. </a:t>
            </a:r>
          </a:p>
          <a:p>
            <a:pPr algn="just"/>
            <a:r>
              <a:rPr lang="en-US" dirty="0"/>
              <a:t>The exploration and description of the case takes place through detailed, in-depth data collection methods involving multiple information sources rich in context. These may include interviews, documents, observations or archival records (</a:t>
            </a:r>
            <a:r>
              <a:rPr lang="en-US" dirty="0" err="1"/>
              <a:t>Fouché</a:t>
            </a:r>
            <a:r>
              <a:rPr lang="en-US" dirty="0"/>
              <a:t> &amp; </a:t>
            </a:r>
            <a:r>
              <a:rPr lang="en-US" dirty="0" err="1"/>
              <a:t>Schurink</a:t>
            </a:r>
            <a:r>
              <a:rPr lang="en-US" dirty="0"/>
              <a:t>, 2011). </a:t>
            </a:r>
          </a:p>
          <a:p>
            <a:pPr algn="just"/>
            <a:endParaRPr lang="en-ZA" dirty="0"/>
          </a:p>
        </p:txBody>
      </p:sp>
    </p:spTree>
    <p:extLst>
      <p:ext uri="{BB962C8B-B14F-4D97-AF65-F5344CB8AC3E}">
        <p14:creationId xmlns:p14="http://schemas.microsoft.com/office/powerpoint/2010/main" val="885439037"/>
      </p:ext>
    </p:extLst>
  </p:cSld>
  <p:clrMapOvr>
    <a:masterClrMapping/>
  </p:clrMapOvr>
  <p:transition spd="slow">
    <p:plus/>
  </p:transition>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
  <TotalTime>2891</TotalTime>
  <Words>2308</Words>
  <Application>Microsoft Office PowerPoint</Application>
  <PresentationFormat>Widescreen</PresentationFormat>
  <Paragraphs>153</Paragraphs>
  <Slides>21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Arial Black</vt:lpstr>
      <vt:lpstr>Calibri</vt:lpstr>
      <vt:lpstr>Century Gothic</vt:lpstr>
      <vt:lpstr>Tahoma</vt:lpstr>
      <vt:lpstr>Times New Roman</vt:lpstr>
      <vt:lpstr>Wingdings 3</vt:lpstr>
      <vt:lpstr>Wisp</vt:lpstr>
      <vt:lpstr>DEVELOPMENT OF AN INNOVATIVE STRATEGY TO ADDRESS CHILD SEXUAL ABUSE INVESTIGATIONS IN THE EASTERN CAPE, SOUTH AFRICA</vt:lpstr>
      <vt:lpstr>PRESENTATION OUTLINE </vt:lpstr>
      <vt:lpstr>INTRODUCTION </vt:lpstr>
      <vt:lpstr>BACKGROUND OF THE STUDY</vt:lpstr>
      <vt:lpstr>PROBLEM STATEMENT</vt:lpstr>
      <vt:lpstr>RESEARCH QUESTIONS </vt:lpstr>
      <vt:lpstr>AIM AND OBCTIVES OF THE STUDY</vt:lpstr>
      <vt:lpstr>THEORETICAL FRAMEWORK OF THE STUDY</vt:lpstr>
      <vt:lpstr>RESEARCH METHOD</vt:lpstr>
      <vt:lpstr>RESEARCH METHOD CONTINUE</vt:lpstr>
      <vt:lpstr>RESEARCH METHOD CONTINUE</vt:lpstr>
      <vt:lpstr>RESEARCH METHODS CONTINUE</vt:lpstr>
      <vt:lpstr>RESEARCH METHODS CONTINUE</vt:lpstr>
      <vt:lpstr> </vt:lpstr>
      <vt:lpstr>PRESENTATION OF THE FINDINGS</vt:lpstr>
      <vt:lpstr>PRESENTATION OF THE FINDINGS</vt:lpstr>
      <vt:lpstr>PRESENTATION OF THE FINDINGS</vt:lpstr>
      <vt:lpstr>PRESENTATION OF THE FINDINGS</vt:lpstr>
      <vt:lpstr>DISCUSSION OF FINDINGS</vt:lpstr>
      <vt:lpstr>Recommendations of the study </vt:lpstr>
      <vt:lpstr>THANK YOU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Tittle , my name the name of the supervisor degree honours</dc:title>
  <dc:creator>HP</dc:creator>
  <cp:lastModifiedBy>EC:Prov:FCS:Lupondo N - Lt Col</cp:lastModifiedBy>
  <cp:revision>67</cp:revision>
  <dcterms:created xsi:type="dcterms:W3CDTF">2022-03-23T15:39:03Z</dcterms:created>
  <dcterms:modified xsi:type="dcterms:W3CDTF">2023-09-09T00:55:01Z</dcterms:modified>
</cp:coreProperties>
</file>