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7" r:id="rId2"/>
    <p:sldId id="259" r:id="rId3"/>
    <p:sldId id="260" r:id="rId4"/>
    <p:sldId id="261" r:id="rId5"/>
    <p:sldId id="265" r:id="rId6"/>
    <p:sldId id="270" r:id="rId7"/>
    <p:sldId id="272" r:id="rId8"/>
    <p:sldId id="273" r:id="rId9"/>
    <p:sldId id="282" r:id="rId10"/>
    <p:sldId id="283" r:id="rId11"/>
    <p:sldId id="284" r:id="rId12"/>
    <p:sldId id="285" r:id="rId13"/>
    <p:sldId id="287" r:id="rId14"/>
    <p:sldId id="288" r:id="rId15"/>
    <p:sldId id="289" r:id="rId16"/>
    <p:sldId id="277" r:id="rId17"/>
    <p:sldId id="275" r:id="rId18"/>
    <p:sldId id="279" r:id="rId19"/>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2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shemo J. Moganedi" userId="5bb02b1b-f295-438d-81e8-55b956226923" providerId="ADAL" clId="{0AE6B0AE-8F07-4386-A16E-721234B24A97}"/>
    <pc:docChg chg="undo redo custSel addSld delSld modSld">
      <pc:chgData name="Matshemo J. Moganedi" userId="5bb02b1b-f295-438d-81e8-55b956226923" providerId="ADAL" clId="{0AE6B0AE-8F07-4386-A16E-721234B24A97}" dt="2023-09-24T17:59:33.295" v="1136" actId="6549"/>
      <pc:docMkLst>
        <pc:docMk/>
      </pc:docMkLst>
      <pc:sldChg chg="modSp mod">
        <pc:chgData name="Matshemo J. Moganedi" userId="5bb02b1b-f295-438d-81e8-55b956226923" providerId="ADAL" clId="{0AE6B0AE-8F07-4386-A16E-721234B24A97}" dt="2023-09-19T19:46:43.165" v="5" actId="6549"/>
        <pc:sldMkLst>
          <pc:docMk/>
          <pc:sldMk cId="0" sldId="257"/>
        </pc:sldMkLst>
        <pc:spChg chg="mod">
          <ac:chgData name="Matshemo J. Moganedi" userId="5bb02b1b-f295-438d-81e8-55b956226923" providerId="ADAL" clId="{0AE6B0AE-8F07-4386-A16E-721234B24A97}" dt="2023-09-19T19:46:43.165" v="5" actId="6549"/>
          <ac:spMkLst>
            <pc:docMk/>
            <pc:sldMk cId="0" sldId="257"/>
            <ac:spMk id="2" creationId="{00000000-0000-0000-0000-000000000000}"/>
          </ac:spMkLst>
        </pc:spChg>
      </pc:sldChg>
      <pc:sldChg chg="modSp add del mod">
        <pc:chgData name="Matshemo J. Moganedi" userId="5bb02b1b-f295-438d-81e8-55b956226923" providerId="ADAL" clId="{0AE6B0AE-8F07-4386-A16E-721234B24A97}" dt="2023-09-23T17:06:22.078" v="749" actId="6549"/>
        <pc:sldMkLst>
          <pc:docMk/>
          <pc:sldMk cId="0" sldId="259"/>
        </pc:sldMkLst>
        <pc:spChg chg="mod">
          <ac:chgData name="Matshemo J. Moganedi" userId="5bb02b1b-f295-438d-81e8-55b956226923" providerId="ADAL" clId="{0AE6B0AE-8F07-4386-A16E-721234B24A97}" dt="2023-09-23T17:06:22.078" v="749" actId="6549"/>
          <ac:spMkLst>
            <pc:docMk/>
            <pc:sldMk cId="0" sldId="259"/>
            <ac:spMk id="3" creationId="{00000000-0000-0000-0000-000000000000}"/>
          </ac:spMkLst>
        </pc:spChg>
      </pc:sldChg>
      <pc:sldChg chg="modSp mod">
        <pc:chgData name="Matshemo J. Moganedi" userId="5bb02b1b-f295-438d-81e8-55b956226923" providerId="ADAL" clId="{0AE6B0AE-8F07-4386-A16E-721234B24A97}" dt="2023-09-24T17:48:07.853" v="999" actId="6549"/>
        <pc:sldMkLst>
          <pc:docMk/>
          <pc:sldMk cId="0" sldId="260"/>
        </pc:sldMkLst>
        <pc:spChg chg="mod">
          <ac:chgData name="Matshemo J. Moganedi" userId="5bb02b1b-f295-438d-81e8-55b956226923" providerId="ADAL" clId="{0AE6B0AE-8F07-4386-A16E-721234B24A97}" dt="2023-09-24T17:48:07.853" v="999" actId="6549"/>
          <ac:spMkLst>
            <pc:docMk/>
            <pc:sldMk cId="0" sldId="260"/>
            <ac:spMk id="3" creationId="{00000000-0000-0000-0000-000000000000}"/>
          </ac:spMkLst>
        </pc:spChg>
      </pc:sldChg>
      <pc:sldChg chg="modSp mod">
        <pc:chgData name="Matshemo J. Moganedi" userId="5bb02b1b-f295-438d-81e8-55b956226923" providerId="ADAL" clId="{0AE6B0AE-8F07-4386-A16E-721234B24A97}" dt="2023-09-24T17:49:06.988" v="1013" actId="6549"/>
        <pc:sldMkLst>
          <pc:docMk/>
          <pc:sldMk cId="0" sldId="261"/>
        </pc:sldMkLst>
        <pc:spChg chg="mod">
          <ac:chgData name="Matshemo J. Moganedi" userId="5bb02b1b-f295-438d-81e8-55b956226923" providerId="ADAL" clId="{0AE6B0AE-8F07-4386-A16E-721234B24A97}" dt="2023-09-19T20:07:20.568" v="130" actId="14100"/>
          <ac:spMkLst>
            <pc:docMk/>
            <pc:sldMk cId="0" sldId="261"/>
            <ac:spMk id="2" creationId="{00000000-0000-0000-0000-000000000000}"/>
          </ac:spMkLst>
        </pc:spChg>
        <pc:spChg chg="mod">
          <ac:chgData name="Matshemo J. Moganedi" userId="5bb02b1b-f295-438d-81e8-55b956226923" providerId="ADAL" clId="{0AE6B0AE-8F07-4386-A16E-721234B24A97}" dt="2023-09-24T17:49:06.988" v="1013" actId="6549"/>
          <ac:spMkLst>
            <pc:docMk/>
            <pc:sldMk cId="0" sldId="261"/>
            <ac:spMk id="3" creationId="{00000000-0000-0000-0000-000000000000}"/>
          </ac:spMkLst>
        </pc:spChg>
      </pc:sldChg>
      <pc:sldChg chg="modSp mod">
        <pc:chgData name="Matshemo J. Moganedi" userId="5bb02b1b-f295-438d-81e8-55b956226923" providerId="ADAL" clId="{0AE6B0AE-8F07-4386-A16E-721234B24A97}" dt="2023-09-19T19:55:36.805" v="120" actId="27636"/>
        <pc:sldMkLst>
          <pc:docMk/>
          <pc:sldMk cId="0" sldId="265"/>
        </pc:sldMkLst>
        <pc:spChg chg="mod">
          <ac:chgData name="Matshemo J. Moganedi" userId="5bb02b1b-f295-438d-81e8-55b956226923" providerId="ADAL" clId="{0AE6B0AE-8F07-4386-A16E-721234B24A97}" dt="2023-09-19T19:55:36.805" v="120" actId="27636"/>
          <ac:spMkLst>
            <pc:docMk/>
            <pc:sldMk cId="0" sldId="265"/>
            <ac:spMk id="3" creationId="{00000000-0000-0000-0000-000000000000}"/>
          </ac:spMkLst>
        </pc:spChg>
      </pc:sldChg>
      <pc:sldChg chg="modSp del mod">
        <pc:chgData name="Matshemo J. Moganedi" userId="5bb02b1b-f295-438d-81e8-55b956226923" providerId="ADAL" clId="{0AE6B0AE-8F07-4386-A16E-721234B24A97}" dt="2023-09-19T19:55:45.385" v="121" actId="47"/>
        <pc:sldMkLst>
          <pc:docMk/>
          <pc:sldMk cId="2108004377" sldId="267"/>
        </pc:sldMkLst>
        <pc:spChg chg="mod">
          <ac:chgData name="Matshemo J. Moganedi" userId="5bb02b1b-f295-438d-81e8-55b956226923" providerId="ADAL" clId="{0AE6B0AE-8F07-4386-A16E-721234B24A97}" dt="2023-09-19T19:55:21.325" v="116" actId="21"/>
          <ac:spMkLst>
            <pc:docMk/>
            <pc:sldMk cId="2108004377" sldId="267"/>
            <ac:spMk id="3" creationId="{06622A9E-5D73-4041-BAFC-FB47CBFDC04F}"/>
          </ac:spMkLst>
        </pc:spChg>
      </pc:sldChg>
      <pc:sldChg chg="modSp mod">
        <pc:chgData name="Matshemo J. Moganedi" userId="5bb02b1b-f295-438d-81e8-55b956226923" providerId="ADAL" clId="{0AE6B0AE-8F07-4386-A16E-721234B24A97}" dt="2023-09-23T17:11:39.455" v="891" actId="6549"/>
        <pc:sldMkLst>
          <pc:docMk/>
          <pc:sldMk cId="3490604287" sldId="270"/>
        </pc:sldMkLst>
        <pc:spChg chg="mod">
          <ac:chgData name="Matshemo J. Moganedi" userId="5bb02b1b-f295-438d-81e8-55b956226923" providerId="ADAL" clId="{0AE6B0AE-8F07-4386-A16E-721234B24A97}" dt="2023-09-23T17:11:39.455" v="891" actId="6549"/>
          <ac:spMkLst>
            <pc:docMk/>
            <pc:sldMk cId="3490604287" sldId="270"/>
            <ac:spMk id="3" creationId="{DB55480D-E6E2-5FAD-42D9-C123BA1739AE}"/>
          </ac:spMkLst>
        </pc:spChg>
      </pc:sldChg>
      <pc:sldChg chg="modSp del mod">
        <pc:chgData name="Matshemo J. Moganedi" userId="5bb02b1b-f295-438d-81e8-55b956226923" providerId="ADAL" clId="{0AE6B0AE-8F07-4386-A16E-721234B24A97}" dt="2023-09-22T18:02:44.563" v="240" actId="47"/>
        <pc:sldMkLst>
          <pc:docMk/>
          <pc:sldMk cId="3969169372" sldId="271"/>
        </pc:sldMkLst>
        <pc:spChg chg="mod">
          <ac:chgData name="Matshemo J. Moganedi" userId="5bb02b1b-f295-438d-81e8-55b956226923" providerId="ADAL" clId="{0AE6B0AE-8F07-4386-A16E-721234B24A97}" dt="2023-09-22T18:01:50.116" v="239" actId="207"/>
          <ac:spMkLst>
            <pc:docMk/>
            <pc:sldMk cId="3969169372" sldId="271"/>
            <ac:spMk id="3" creationId="{0A09A65F-BA48-5256-6EE4-E31A1220B16B}"/>
          </ac:spMkLst>
        </pc:spChg>
      </pc:sldChg>
      <pc:sldChg chg="modSp mod">
        <pc:chgData name="Matshemo J. Moganedi" userId="5bb02b1b-f295-438d-81e8-55b956226923" providerId="ADAL" clId="{0AE6B0AE-8F07-4386-A16E-721234B24A97}" dt="2023-09-24T17:50:20.701" v="1025" actId="6549"/>
        <pc:sldMkLst>
          <pc:docMk/>
          <pc:sldMk cId="3463607192" sldId="272"/>
        </pc:sldMkLst>
        <pc:spChg chg="mod">
          <ac:chgData name="Matshemo J. Moganedi" userId="5bb02b1b-f295-438d-81e8-55b956226923" providerId="ADAL" clId="{0AE6B0AE-8F07-4386-A16E-721234B24A97}" dt="2023-09-24T17:50:20.701" v="1025" actId="6549"/>
          <ac:spMkLst>
            <pc:docMk/>
            <pc:sldMk cId="3463607192" sldId="272"/>
            <ac:spMk id="3" creationId="{C4179B86-1D63-9EB7-5FD1-B0E83ED11127}"/>
          </ac:spMkLst>
        </pc:spChg>
      </pc:sldChg>
      <pc:sldChg chg="modSp mod">
        <pc:chgData name="Matshemo J. Moganedi" userId="5bb02b1b-f295-438d-81e8-55b956226923" providerId="ADAL" clId="{0AE6B0AE-8F07-4386-A16E-721234B24A97}" dt="2023-09-23T16:32:26.145" v="550" actId="20577"/>
        <pc:sldMkLst>
          <pc:docMk/>
          <pc:sldMk cId="853086350" sldId="273"/>
        </pc:sldMkLst>
        <pc:spChg chg="mod">
          <ac:chgData name="Matshemo J. Moganedi" userId="5bb02b1b-f295-438d-81e8-55b956226923" providerId="ADAL" clId="{0AE6B0AE-8F07-4386-A16E-721234B24A97}" dt="2023-09-19T20:01:17.831" v="125" actId="14100"/>
          <ac:spMkLst>
            <pc:docMk/>
            <pc:sldMk cId="853086350" sldId="273"/>
            <ac:spMk id="2" creationId="{1853797C-B031-BCDD-246A-733CF255CCA7}"/>
          </ac:spMkLst>
        </pc:spChg>
        <pc:spChg chg="mod">
          <ac:chgData name="Matshemo J. Moganedi" userId="5bb02b1b-f295-438d-81e8-55b956226923" providerId="ADAL" clId="{0AE6B0AE-8F07-4386-A16E-721234B24A97}" dt="2023-09-23T16:32:26.145" v="550" actId="20577"/>
          <ac:spMkLst>
            <pc:docMk/>
            <pc:sldMk cId="853086350" sldId="273"/>
            <ac:spMk id="3" creationId="{7C5E7806-448E-B0A7-1AF0-03D1C7D50C90}"/>
          </ac:spMkLst>
        </pc:spChg>
      </pc:sldChg>
      <pc:sldChg chg="del">
        <pc:chgData name="Matshemo J. Moganedi" userId="5bb02b1b-f295-438d-81e8-55b956226923" providerId="ADAL" clId="{0AE6B0AE-8F07-4386-A16E-721234B24A97}" dt="2023-09-19T19:58:34.914" v="122" actId="47"/>
        <pc:sldMkLst>
          <pc:docMk/>
          <pc:sldMk cId="637966568" sldId="274"/>
        </pc:sldMkLst>
      </pc:sldChg>
      <pc:sldChg chg="modSp mod">
        <pc:chgData name="Matshemo J. Moganedi" userId="5bb02b1b-f295-438d-81e8-55b956226923" providerId="ADAL" clId="{0AE6B0AE-8F07-4386-A16E-721234B24A97}" dt="2023-09-24T17:59:33.295" v="1136" actId="6549"/>
        <pc:sldMkLst>
          <pc:docMk/>
          <pc:sldMk cId="3519028463" sldId="275"/>
        </pc:sldMkLst>
        <pc:spChg chg="mod">
          <ac:chgData name="Matshemo J. Moganedi" userId="5bb02b1b-f295-438d-81e8-55b956226923" providerId="ADAL" clId="{0AE6B0AE-8F07-4386-A16E-721234B24A97}" dt="2023-09-24T17:59:33.295" v="1136" actId="6549"/>
          <ac:spMkLst>
            <pc:docMk/>
            <pc:sldMk cId="3519028463" sldId="275"/>
            <ac:spMk id="3" creationId="{5A2DB778-BEC6-8F43-0D3C-1AB4CA64CE38}"/>
          </ac:spMkLst>
        </pc:spChg>
      </pc:sldChg>
      <pc:sldChg chg="del">
        <pc:chgData name="Matshemo J. Moganedi" userId="5bb02b1b-f295-438d-81e8-55b956226923" providerId="ADAL" clId="{0AE6B0AE-8F07-4386-A16E-721234B24A97}" dt="2023-09-19T19:59:28.822" v="123" actId="47"/>
        <pc:sldMkLst>
          <pc:docMk/>
          <pc:sldMk cId="3708673834" sldId="276"/>
        </pc:sldMkLst>
      </pc:sldChg>
      <pc:sldChg chg="modSp mod">
        <pc:chgData name="Matshemo J. Moganedi" userId="5bb02b1b-f295-438d-81e8-55b956226923" providerId="ADAL" clId="{0AE6B0AE-8F07-4386-A16E-721234B24A97}" dt="2023-09-24T17:58:37.334" v="1120" actId="6549"/>
        <pc:sldMkLst>
          <pc:docMk/>
          <pc:sldMk cId="3515500662" sldId="277"/>
        </pc:sldMkLst>
        <pc:spChg chg="mod">
          <ac:chgData name="Matshemo J. Moganedi" userId="5bb02b1b-f295-438d-81e8-55b956226923" providerId="ADAL" clId="{0AE6B0AE-8F07-4386-A16E-721234B24A97}" dt="2023-09-24T17:58:37.334" v="1120" actId="6549"/>
          <ac:spMkLst>
            <pc:docMk/>
            <pc:sldMk cId="3515500662" sldId="277"/>
            <ac:spMk id="3" creationId="{FA2C5F88-EC17-385F-D91E-95FBB914F17E}"/>
          </ac:spMkLst>
        </pc:spChg>
      </pc:sldChg>
      <pc:sldChg chg="modSp mod">
        <pc:chgData name="Matshemo J. Moganedi" userId="5bb02b1b-f295-438d-81e8-55b956226923" providerId="ADAL" clId="{0AE6B0AE-8F07-4386-A16E-721234B24A97}" dt="2023-09-23T17:21:18.042" v="958" actId="20577"/>
        <pc:sldMkLst>
          <pc:docMk/>
          <pc:sldMk cId="2096407450" sldId="279"/>
        </pc:sldMkLst>
        <pc:spChg chg="mod">
          <ac:chgData name="Matshemo J. Moganedi" userId="5bb02b1b-f295-438d-81e8-55b956226923" providerId="ADAL" clId="{0AE6B0AE-8F07-4386-A16E-721234B24A97}" dt="2023-09-23T17:21:18.042" v="958" actId="20577"/>
          <ac:spMkLst>
            <pc:docMk/>
            <pc:sldMk cId="2096407450" sldId="279"/>
            <ac:spMk id="2" creationId="{209DE7CA-C424-8A86-87C2-FBFF2E537022}"/>
          </ac:spMkLst>
        </pc:spChg>
      </pc:sldChg>
      <pc:sldChg chg="del">
        <pc:chgData name="Matshemo J. Moganedi" userId="5bb02b1b-f295-438d-81e8-55b956226923" providerId="ADAL" clId="{0AE6B0AE-8F07-4386-A16E-721234B24A97}" dt="2023-09-19T19:52:19.964" v="103" actId="47"/>
        <pc:sldMkLst>
          <pc:docMk/>
          <pc:sldMk cId="2725060883" sldId="281"/>
        </pc:sldMkLst>
      </pc:sldChg>
      <pc:sldChg chg="modSp mod">
        <pc:chgData name="Matshemo J. Moganedi" userId="5bb02b1b-f295-438d-81e8-55b956226923" providerId="ADAL" clId="{0AE6B0AE-8F07-4386-A16E-721234B24A97}" dt="2023-09-24T17:52:29.429" v="1033" actId="6549"/>
        <pc:sldMkLst>
          <pc:docMk/>
          <pc:sldMk cId="3270983708" sldId="282"/>
        </pc:sldMkLst>
        <pc:spChg chg="mod">
          <ac:chgData name="Matshemo J. Moganedi" userId="5bb02b1b-f295-438d-81e8-55b956226923" providerId="ADAL" clId="{0AE6B0AE-8F07-4386-A16E-721234B24A97}" dt="2023-09-24T17:52:29.429" v="1033" actId="6549"/>
          <ac:spMkLst>
            <pc:docMk/>
            <pc:sldMk cId="3270983708" sldId="282"/>
            <ac:spMk id="3" creationId="{DBE78F72-58E0-6C90-6982-2F474F5FC367}"/>
          </ac:spMkLst>
        </pc:spChg>
      </pc:sldChg>
      <pc:sldChg chg="modSp mod">
        <pc:chgData name="Matshemo J. Moganedi" userId="5bb02b1b-f295-438d-81e8-55b956226923" providerId="ADAL" clId="{0AE6B0AE-8F07-4386-A16E-721234B24A97}" dt="2023-09-24T17:54:07.849" v="1050" actId="6549"/>
        <pc:sldMkLst>
          <pc:docMk/>
          <pc:sldMk cId="3475981148" sldId="283"/>
        </pc:sldMkLst>
        <pc:spChg chg="mod">
          <ac:chgData name="Matshemo J. Moganedi" userId="5bb02b1b-f295-438d-81e8-55b956226923" providerId="ADAL" clId="{0AE6B0AE-8F07-4386-A16E-721234B24A97}" dt="2023-09-24T17:54:07.849" v="1050" actId="6549"/>
          <ac:spMkLst>
            <pc:docMk/>
            <pc:sldMk cId="3475981148" sldId="283"/>
            <ac:spMk id="3" creationId="{DBE78F72-58E0-6C90-6982-2F474F5FC367}"/>
          </ac:spMkLst>
        </pc:spChg>
      </pc:sldChg>
      <pc:sldChg chg="modSp mod">
        <pc:chgData name="Matshemo J. Moganedi" userId="5bb02b1b-f295-438d-81e8-55b956226923" providerId="ADAL" clId="{0AE6B0AE-8F07-4386-A16E-721234B24A97}" dt="2023-09-24T17:54:38.693" v="1057" actId="6549"/>
        <pc:sldMkLst>
          <pc:docMk/>
          <pc:sldMk cId="3861288093" sldId="284"/>
        </pc:sldMkLst>
        <pc:spChg chg="mod">
          <ac:chgData name="Matshemo J. Moganedi" userId="5bb02b1b-f295-438d-81e8-55b956226923" providerId="ADAL" clId="{0AE6B0AE-8F07-4386-A16E-721234B24A97}" dt="2023-09-24T17:54:38.693" v="1057" actId="6549"/>
          <ac:spMkLst>
            <pc:docMk/>
            <pc:sldMk cId="3861288093" sldId="284"/>
            <ac:spMk id="3" creationId="{DBE78F72-58E0-6C90-6982-2F474F5FC367}"/>
          </ac:spMkLst>
        </pc:spChg>
      </pc:sldChg>
      <pc:sldChg chg="modSp mod">
        <pc:chgData name="Matshemo J. Moganedi" userId="5bb02b1b-f295-438d-81e8-55b956226923" providerId="ADAL" clId="{0AE6B0AE-8F07-4386-A16E-721234B24A97}" dt="2023-09-24T17:55:15.082" v="1073" actId="6549"/>
        <pc:sldMkLst>
          <pc:docMk/>
          <pc:sldMk cId="2659863268" sldId="285"/>
        </pc:sldMkLst>
        <pc:spChg chg="mod">
          <ac:chgData name="Matshemo J. Moganedi" userId="5bb02b1b-f295-438d-81e8-55b956226923" providerId="ADAL" clId="{0AE6B0AE-8F07-4386-A16E-721234B24A97}" dt="2023-09-24T17:55:15.082" v="1073" actId="6549"/>
          <ac:spMkLst>
            <pc:docMk/>
            <pc:sldMk cId="2659863268" sldId="285"/>
            <ac:spMk id="3" creationId="{DBE78F72-58E0-6C90-6982-2F474F5FC367}"/>
          </ac:spMkLst>
        </pc:spChg>
      </pc:sldChg>
      <pc:sldChg chg="del">
        <pc:chgData name="Matshemo J. Moganedi" userId="5bb02b1b-f295-438d-81e8-55b956226923" providerId="ADAL" clId="{0AE6B0AE-8F07-4386-A16E-721234B24A97}" dt="2023-09-19T20:03:32.473" v="127" actId="47"/>
        <pc:sldMkLst>
          <pc:docMk/>
          <pc:sldMk cId="3566754836" sldId="286"/>
        </pc:sldMkLst>
      </pc:sldChg>
      <pc:sldChg chg="modSp mod">
        <pc:chgData name="Matshemo J. Moganedi" userId="5bb02b1b-f295-438d-81e8-55b956226923" providerId="ADAL" clId="{0AE6B0AE-8F07-4386-A16E-721234B24A97}" dt="2023-09-24T17:56:17.373" v="1096" actId="6549"/>
        <pc:sldMkLst>
          <pc:docMk/>
          <pc:sldMk cId="4250181611" sldId="287"/>
        </pc:sldMkLst>
        <pc:spChg chg="mod">
          <ac:chgData name="Matshemo J. Moganedi" userId="5bb02b1b-f295-438d-81e8-55b956226923" providerId="ADAL" clId="{0AE6B0AE-8F07-4386-A16E-721234B24A97}" dt="2023-09-24T17:56:17.373" v="1096" actId="6549"/>
          <ac:spMkLst>
            <pc:docMk/>
            <pc:sldMk cId="4250181611" sldId="287"/>
            <ac:spMk id="3" creationId="{DBE78F72-58E0-6C90-6982-2F474F5FC367}"/>
          </ac:spMkLst>
        </pc:spChg>
      </pc:sldChg>
      <pc:sldChg chg="modSp mod">
        <pc:chgData name="Matshemo J. Moganedi" userId="5bb02b1b-f295-438d-81e8-55b956226923" providerId="ADAL" clId="{0AE6B0AE-8F07-4386-A16E-721234B24A97}" dt="2023-09-23T17:17:31.094" v="911" actId="6549"/>
        <pc:sldMkLst>
          <pc:docMk/>
          <pc:sldMk cId="721225031" sldId="288"/>
        </pc:sldMkLst>
        <pc:spChg chg="mod">
          <ac:chgData name="Matshemo J. Moganedi" userId="5bb02b1b-f295-438d-81e8-55b956226923" providerId="ADAL" clId="{0AE6B0AE-8F07-4386-A16E-721234B24A97}" dt="2023-09-23T17:17:31.094" v="911" actId="6549"/>
          <ac:spMkLst>
            <pc:docMk/>
            <pc:sldMk cId="721225031" sldId="288"/>
            <ac:spMk id="3" creationId="{DBE78F72-58E0-6C90-6982-2F474F5FC367}"/>
          </ac:spMkLst>
        </pc:spChg>
      </pc:sldChg>
      <pc:sldChg chg="modSp mod">
        <pc:chgData name="Matshemo J. Moganedi" userId="5bb02b1b-f295-438d-81e8-55b956226923" providerId="ADAL" clId="{0AE6B0AE-8F07-4386-A16E-721234B24A97}" dt="2023-09-24T17:57:38.369" v="1104" actId="6549"/>
        <pc:sldMkLst>
          <pc:docMk/>
          <pc:sldMk cId="1166900180" sldId="289"/>
        </pc:sldMkLst>
        <pc:spChg chg="mod">
          <ac:chgData name="Matshemo J. Moganedi" userId="5bb02b1b-f295-438d-81e8-55b956226923" providerId="ADAL" clId="{0AE6B0AE-8F07-4386-A16E-721234B24A97}" dt="2023-09-24T17:57:38.369" v="1104" actId="6549"/>
          <ac:spMkLst>
            <pc:docMk/>
            <pc:sldMk cId="1166900180" sldId="289"/>
            <ac:spMk id="3" creationId="{DBE78F72-58E0-6C90-6982-2F474F5FC36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EFD42F7-718C-4B98-AAEC-167E6DDD60A7}" type="datetimeFigureOut">
              <a:rPr lang="en-US" smtClean="0"/>
              <a:t>9/25/2023</a:t>
            </a:fld>
            <a:endParaRPr lang="en-US"/>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41E811E-2121-418C-A6DE-FAACA2484C42}"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1E811E-2121-418C-A6DE-FAACA2484C42}"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41E811E-2121-418C-A6DE-FAACA2484C42}" type="datetimeFigureOut">
              <a:rPr lang="en-ZA" smtClean="0"/>
              <a:t>2023/09/25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41E811E-2121-418C-A6DE-FAACA2484C42}" type="datetimeFigureOut">
              <a:rPr lang="en-ZA" smtClean="0"/>
              <a:t>2023/09/25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41E811E-2121-418C-A6DE-FAACA2484C42}" type="datetimeFigureOut">
              <a:rPr lang="en-ZA" smtClean="0"/>
              <a:t>2023/09/25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E811E-2121-418C-A6DE-FAACA2484C42}" type="datetimeFigureOut">
              <a:rPr lang="en-ZA" smtClean="0"/>
              <a:t>2023/09/25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E811E-2121-418C-A6DE-FAACA2484C42}" type="datetimeFigureOut">
              <a:rPr lang="en-ZA" smtClean="0"/>
              <a:t>2023/09/25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E811E-2121-418C-A6DE-FAACA2484C42}" type="datetimeFigureOut">
              <a:rPr lang="en-ZA" smtClean="0"/>
              <a:t>2023/09/25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E1624E3-D557-406A-824A-251F0993E690}"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E811E-2121-418C-A6DE-FAACA2484C42}" type="datetimeFigureOut">
              <a:rPr lang="en-ZA" smtClean="0"/>
              <a:t>2023/09/25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624E3-D557-406A-824A-251F0993E690}"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oganediM@unizulu.ac.z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1999" cy="4813069"/>
          </a:xfrm>
        </p:spPr>
        <p:txBody>
          <a:bodyPr>
            <a:normAutofit fontScale="90000"/>
          </a:bodyPr>
          <a:lstStyle/>
          <a:p>
            <a:pPr algn="ctr">
              <a:lnSpc>
                <a:spcPct val="150000"/>
              </a:lnSpc>
            </a:pP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r>
              <a:rPr kumimoji="0" lang="en-ZA" sz="31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ASASWEI</a:t>
            </a:r>
            <a: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CONFERENCE </a:t>
            </a:r>
            <a:b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Date: 27-29 September 2023</a:t>
            </a:r>
            <a:b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Durban Convention Centre</a:t>
            </a:r>
            <a:b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lang="en-ZA" sz="3100" b="1" kern="100" dirty="0">
                <a:effectLst/>
                <a:latin typeface="Times New Roman" panose="02020603050405020304" pitchFamily="18" charset="0"/>
                <a:ea typeface="Calibri" panose="020F0502020204030204" pitchFamily="34" charset="0"/>
                <a:cs typeface="Times New Roman" panose="02020603050405020304" pitchFamily="18" charset="0"/>
              </a:rPr>
              <a:t>The role of psychosocial services during adverse events and resultant trauma from a Human Rights Perspective</a:t>
            </a:r>
            <a:br>
              <a:rPr lang="en-ZA" sz="3100" kern="100" dirty="0">
                <a:effectLst/>
                <a:latin typeface="Times New Roman" panose="02020603050405020304" pitchFamily="18" charset="0"/>
                <a:ea typeface="Calibri" panose="020F0502020204030204" pitchFamily="34" charset="0"/>
                <a:cs typeface="Times New Roman" panose="02020603050405020304" pitchFamily="18" charset="0"/>
              </a:rPr>
            </a:br>
            <a: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Moganedi MJ, University of Zululand</a:t>
            </a:r>
            <a:b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ZA" sz="3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Kulwane BA, Social Development</a:t>
            </a:r>
            <a:br>
              <a:rPr kumimoji="0" lang="en-ZA" sz="28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br>
            <a:br>
              <a:rPr lang="en-ZA" sz="3100" b="1" dirty="0">
                <a:effectLst/>
                <a:latin typeface="Century Gothic" panose="020B0502020202020204" pitchFamily="34" charset="0"/>
                <a:ea typeface="Calibri" panose="020F0502020204030204" pitchFamily="34" charset="0"/>
                <a:cs typeface="Times New Roman" panose="02020603050405020304" pitchFamily="18" charset="0"/>
              </a:rPr>
            </a:br>
            <a:endParaRPr kumimoji="0" lang="en-ZA" altLang="en-US" sz="2400" b="1"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pic>
        <p:nvPicPr>
          <p:cNvPr id="3" name="Content Placeholder 3"/>
          <p:cNvPicPr>
            <a:picLocks noChangeAspect="1"/>
          </p:cNvPicPr>
          <p:nvPr/>
        </p:nvPicPr>
        <p:blipFill>
          <a:blip r:embed="rId2"/>
          <a:stretch>
            <a:fillRect/>
          </a:stretch>
        </p:blipFill>
        <p:spPr>
          <a:xfrm>
            <a:off x="3960354" y="4930588"/>
            <a:ext cx="4522304" cy="171869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800100"/>
            <a:ext cx="12192000" cy="6057899"/>
          </a:xfrm>
        </p:spPr>
        <p:txBody>
          <a:bodyPr>
            <a:normAutofit/>
          </a:bodyPr>
          <a:lstStyle/>
          <a:p>
            <a:pPr marL="0" indent="0" algn="just">
              <a:lnSpc>
                <a:spcPct val="150000"/>
              </a:lnSpc>
              <a:spcAft>
                <a:spcPts val="800"/>
              </a:spcAft>
              <a:buNone/>
            </a:pP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Psychosocial support services cont.</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ZA" sz="2800" dirty="0">
                <a:effectLst/>
                <a:latin typeface="Times New Roman" panose="02020603050405020304" pitchFamily="18" charset="0"/>
                <a:ea typeface="Calibri" panose="020F0502020204030204" pitchFamily="34" charset="0"/>
              </a:rPr>
              <a:t>It (</a:t>
            </a:r>
            <a:r>
              <a:rPr lang="en-ZA" sz="2800" dirty="0" err="1">
                <a:effectLst/>
                <a:latin typeface="Times New Roman" panose="02020603050405020304" pitchFamily="18" charset="0"/>
                <a:ea typeface="Calibri" panose="020F0502020204030204" pitchFamily="34" charset="0"/>
              </a:rPr>
              <a:t>Khuseleka</a:t>
            </a:r>
            <a:r>
              <a:rPr lang="en-ZA" sz="2800" dirty="0">
                <a:effectLst/>
                <a:latin typeface="Times New Roman" panose="02020603050405020304" pitchFamily="18" charset="0"/>
                <a:ea typeface="Calibri" panose="020F0502020204030204" pitchFamily="34" charset="0"/>
              </a:rPr>
              <a:t> One Stop Centre) caters for different service providers rendering services under one roof. Different service providers include South African Police Services, Correctional Services, Health, National Prosecuting Authority, Justice and Constitutional Development, Civil Society Organisations (</a:t>
            </a:r>
            <a:r>
              <a:rPr lang="en-ZA" sz="2800" dirty="0" err="1">
                <a:effectLst/>
                <a:latin typeface="Times New Roman" panose="02020603050405020304" pitchFamily="18" charset="0"/>
                <a:ea typeface="Calibri" panose="020F0502020204030204" pitchFamily="34" charset="0"/>
              </a:rPr>
              <a:t>CSOs</a:t>
            </a:r>
            <a:r>
              <a:rPr lang="en-ZA" sz="2800" dirty="0">
                <a:effectLst/>
                <a:latin typeface="Times New Roman" panose="02020603050405020304" pitchFamily="18" charset="0"/>
                <a:ea typeface="Calibri" panose="020F0502020204030204" pitchFamily="34" charset="0"/>
              </a:rPr>
              <a:t>), and Department of Education.</a:t>
            </a:r>
          </a:p>
          <a:p>
            <a:pPr algn="just"/>
            <a:endParaRPr lang="en-ZA"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598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800100"/>
            <a:ext cx="12192000" cy="6057899"/>
          </a:xfrm>
        </p:spPr>
        <p:txBody>
          <a:bodyPr>
            <a:normAutofit/>
          </a:bodyPr>
          <a:lstStyle/>
          <a:p>
            <a:pPr marL="0" indent="0" algn="just">
              <a:lnSpc>
                <a:spcPct val="150000"/>
              </a:lnSpc>
              <a:spcAft>
                <a:spcPts val="800"/>
              </a:spcAft>
              <a:buNone/>
            </a:pP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Psychosocial support services cont.</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ZA" sz="2800" dirty="0">
                <a:effectLst/>
                <a:latin typeface="Times New Roman" panose="02020603050405020304" pitchFamily="18" charset="0"/>
                <a:ea typeface="Calibri" panose="020F0502020204030204" pitchFamily="34" charset="0"/>
              </a:rPr>
              <a:t>The provision of protection in the shelters is guided and aligned to the Constitution as the highest legislation promoting human rights and therefore should be done by professional social workers. </a:t>
            </a:r>
          </a:p>
          <a:p>
            <a:pPr algn="just"/>
            <a:r>
              <a:rPr lang="en-ZA" sz="2800" dirty="0">
                <a:effectLst/>
                <a:latin typeface="Times New Roman" panose="02020603050405020304" pitchFamily="18" charset="0"/>
                <a:ea typeface="Calibri" panose="020F0502020204030204" pitchFamily="34" charset="0"/>
              </a:rPr>
              <a:t>Professional social workers are always guided by their ethics and are regulated by the South African Council for Social Service Professions (</a:t>
            </a:r>
            <a:r>
              <a:rPr lang="en-ZA" sz="2800" dirty="0" err="1">
                <a:effectLst/>
                <a:latin typeface="Times New Roman" panose="02020603050405020304" pitchFamily="18" charset="0"/>
                <a:ea typeface="Calibri" panose="020F0502020204030204" pitchFamily="34" charset="0"/>
              </a:rPr>
              <a:t>SACSSP</a:t>
            </a:r>
            <a:r>
              <a:rPr lang="en-ZA" sz="2800" dirty="0">
                <a:effectLst/>
                <a:latin typeface="Times New Roman" panose="02020603050405020304" pitchFamily="18" charset="0"/>
                <a:ea typeface="Calibri" panose="020F0502020204030204" pitchFamily="34" charset="0"/>
              </a:rPr>
              <a:t>). </a:t>
            </a:r>
          </a:p>
          <a:p>
            <a:pPr algn="just"/>
            <a:r>
              <a:rPr lang="en-ZA" sz="2800" dirty="0">
                <a:effectLst/>
                <a:latin typeface="Times New Roman" panose="02020603050405020304" pitchFamily="18" charset="0"/>
                <a:ea typeface="Calibri" panose="020F0502020204030204" pitchFamily="34" charset="0"/>
              </a:rPr>
              <a:t>Mattingly (2017) including Nortje and Pillay (2022) maintain that psycho-social  services are provided to empower survivors to be able to develop resilience and to approach situations differently.  </a:t>
            </a:r>
          </a:p>
          <a:p>
            <a:pPr algn="just"/>
            <a:r>
              <a:rPr lang="en-ZA" sz="2800" dirty="0">
                <a:effectLst/>
                <a:latin typeface="Times New Roman" panose="02020603050405020304" pitchFamily="18" charset="0"/>
                <a:ea typeface="Calibri" panose="020F0502020204030204" pitchFamily="34" charset="0"/>
              </a:rPr>
              <a:t>This means that survivors’ strengths, assets, resources, and survival strategies are identified, explored and applied to approach the world from a positive approach.</a:t>
            </a:r>
            <a:endParaRPr lang="en-ZA"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1288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800100"/>
            <a:ext cx="12192000" cy="6057899"/>
          </a:xfrm>
        </p:spPr>
        <p:txBody>
          <a:bodyPr>
            <a:normAutofit/>
          </a:bodyPr>
          <a:lstStyle/>
          <a:p>
            <a:pPr marL="0" indent="0" algn="just">
              <a:lnSpc>
                <a:spcPct val="150000"/>
              </a:lnSpc>
              <a:spcAft>
                <a:spcPts val="800"/>
              </a:spcAft>
              <a:buNone/>
            </a:pP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Stakeholders’ involvement in the provision of psychosocial services</a:t>
            </a:r>
          </a:p>
          <a:p>
            <a:pPr marL="0" indent="0" algn="just">
              <a:lnSpc>
                <a:spcPct val="150000"/>
              </a:lnSpc>
              <a:spcAft>
                <a:spcPts val="800"/>
              </a:spcAft>
              <a:buNone/>
            </a:pPr>
            <a:r>
              <a:rPr lang="en-ZA" dirty="0">
                <a:effectLst/>
                <a:latin typeface="Times New Roman" panose="02020603050405020304" pitchFamily="18" charset="0"/>
                <a:ea typeface="Calibri" panose="020F0502020204030204" pitchFamily="34" charset="0"/>
              </a:rPr>
              <a:t>It is a well-established fact that the provision of psycho-social services cannot be rendered by one person or organisation, hence the stakeholder involvement. Stakeholders are defined as the people who are and demonstrating an interest or ownership in a certain activity (McGrath &amp; Whitty, 2017). </a:t>
            </a:r>
            <a:r>
              <a:rPr lang="en-ZA" sz="2800" dirty="0">
                <a:effectLst/>
                <a:latin typeface="Times New Roman" panose="02020603050405020304" pitchFamily="18" charset="0"/>
                <a:ea typeface="Calibri" panose="020F0502020204030204" pitchFamily="34" charset="0"/>
              </a:rPr>
              <a:t>These people share their knowledge, expertise, various support to contribute to the success of that activity. </a:t>
            </a:r>
            <a:endParaRPr lang="en-ZA" dirty="0">
              <a:effectLst/>
              <a:latin typeface="Times New Roman" panose="02020603050405020304" pitchFamily="18" charset="0"/>
              <a:ea typeface="Calibri" panose="020F0502020204030204" pitchFamily="34" charset="0"/>
            </a:endParaRPr>
          </a:p>
          <a:p>
            <a:pPr marL="0" indent="0" algn="just">
              <a:lnSpc>
                <a:spcPct val="150000"/>
              </a:lnSpc>
              <a:spcAft>
                <a:spcPts val="800"/>
              </a:spcAft>
              <a:buNone/>
            </a:pPr>
            <a:endParaRPr lang="en-ZA"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986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711200"/>
            <a:ext cx="12192000" cy="6146799"/>
          </a:xfrm>
        </p:spPr>
        <p:txBody>
          <a:bodyPr>
            <a:normAutofit fontScale="92500"/>
          </a:bodyPr>
          <a:lstStyle/>
          <a:p>
            <a:pPr marL="0" indent="0" algn="just">
              <a:lnSpc>
                <a:spcPct val="150000"/>
              </a:lnSpc>
              <a:spcAft>
                <a:spcPts val="800"/>
              </a:spcAft>
              <a:buNone/>
            </a:pPr>
            <a:r>
              <a:rPr lang="en-ZA" b="1" kern="100" dirty="0">
                <a:effectLst/>
                <a:latin typeface="Times New Roman" panose="02020603050405020304" pitchFamily="18" charset="0"/>
                <a:ea typeface="Calibri" panose="020F0502020204030204" pitchFamily="34" charset="0"/>
                <a:cs typeface="Times New Roman" panose="02020603050405020304" pitchFamily="18" charset="0"/>
              </a:rPr>
              <a:t>The implications of the provision of psychosocial services to the survivors of adverse and traumatic experiences</a:t>
            </a:r>
            <a:endParaRPr lang="en-ZA"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ZA" sz="2800" dirty="0">
                <a:effectLst/>
                <a:latin typeface="Times New Roman" panose="02020603050405020304" pitchFamily="18" charset="0"/>
                <a:ea typeface="Calibri" panose="020F0502020204030204" pitchFamily="34" charset="0"/>
              </a:rPr>
              <a:t>The Resilience theory is relevant and connects well with the provision of psychosocial  services because the adverse and traumatic experiences cannot be changed or reversed, but the provision of the necessary support to ensure resilience is enhanced. It is an established fact that setbacks are part of life, and it is unfortunate that they happen without anybody’s permission, but life must go on. </a:t>
            </a:r>
            <a:endParaRPr lang="en-ZA" sz="2800" kern="0" dirty="0">
              <a:effectLst/>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en-ZA" kern="0" dirty="0">
                <a:solidFill>
                  <a:srgbClr val="131413"/>
                </a:solidFill>
                <a:effectLst/>
                <a:latin typeface="Times New Roman" panose="02020603050405020304" pitchFamily="18" charset="0"/>
                <a:ea typeface="Calibri" panose="020F0502020204030204" pitchFamily="34" charset="0"/>
              </a:rPr>
              <a:t>The provision of psychosocial services become essential to identify and promote strengths (assets and resources) of the individuals </a:t>
            </a:r>
            <a:r>
              <a:rPr lang="en-ZA" kern="0" dirty="0">
                <a:solidFill>
                  <a:srgbClr val="000000"/>
                </a:solidFill>
                <a:effectLst/>
                <a:latin typeface="Times New Roman" panose="02020603050405020304" pitchFamily="18" charset="0"/>
                <a:ea typeface="Calibri" panose="020F0502020204030204" pitchFamily="34" charset="0"/>
              </a:rPr>
              <a:t>(Zimmerman, 2013; </a:t>
            </a:r>
            <a:r>
              <a:rPr lang="en-ZA" kern="0" dirty="0" err="1">
                <a:solidFill>
                  <a:srgbClr val="000000"/>
                </a:solidFill>
                <a:effectLst/>
                <a:latin typeface="Times New Roman" panose="02020603050405020304" pitchFamily="18" charset="0"/>
                <a:ea typeface="Calibri" panose="020F0502020204030204" pitchFamily="34" charset="0"/>
              </a:rPr>
              <a:t>Heltne</a:t>
            </a:r>
            <a:r>
              <a:rPr lang="en-ZA" kern="0" dirty="0">
                <a:solidFill>
                  <a:srgbClr val="000000"/>
                </a:solidFill>
                <a:effectLst/>
                <a:latin typeface="Times New Roman" panose="02020603050405020304" pitchFamily="18" charset="0"/>
                <a:ea typeface="Calibri" panose="020F0502020204030204" pitchFamily="34" charset="0"/>
              </a:rPr>
              <a:t> et al., 2020). </a:t>
            </a:r>
            <a:endParaRPr lang="en-ZA"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181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711200"/>
            <a:ext cx="12192000" cy="6146799"/>
          </a:xfrm>
        </p:spPr>
        <p:txBody>
          <a:bodyPr>
            <a:normAutofit fontScale="92500"/>
          </a:bodyPr>
          <a:lstStyle/>
          <a:p>
            <a:pPr marL="0" indent="0" algn="just">
              <a:lnSpc>
                <a:spcPct val="150000"/>
              </a:lnSpc>
              <a:spcAft>
                <a:spcPts val="800"/>
              </a:spcAft>
              <a:buNone/>
            </a:pPr>
            <a:r>
              <a:rPr lang="en-ZA" b="1" kern="100" dirty="0">
                <a:effectLst/>
                <a:latin typeface="Times New Roman" panose="02020603050405020304" pitchFamily="18" charset="0"/>
                <a:ea typeface="Calibri" panose="020F0502020204030204" pitchFamily="34" charset="0"/>
                <a:cs typeface="Times New Roman" panose="02020603050405020304" pitchFamily="18" charset="0"/>
              </a:rPr>
              <a:t>The implications of the provision of psychosocial services to the survivors of adverse and traumatic experiences cont. </a:t>
            </a:r>
          </a:p>
          <a:p>
            <a:pPr marL="0" indent="0" algn="just">
              <a:lnSpc>
                <a:spcPct val="150000"/>
              </a:lnSpc>
              <a:spcAft>
                <a:spcPts val="800"/>
              </a:spcAft>
              <a:buNone/>
            </a:pPr>
            <a:r>
              <a:rPr lang="en-ZA" sz="2800" kern="0" dirty="0">
                <a:solidFill>
                  <a:srgbClr val="131413"/>
                </a:solidFill>
                <a:effectLst/>
                <a:latin typeface="Times New Roman" panose="02020603050405020304" pitchFamily="18" charset="0"/>
                <a:ea typeface="Calibri" panose="020F0502020204030204" pitchFamily="34" charset="0"/>
              </a:rPr>
              <a:t>Through assessment, social workers can establish the individual’s assets (</a:t>
            </a:r>
            <a:r>
              <a:rPr lang="en-ZA" sz="2800" kern="0" dirty="0">
                <a:solidFill>
                  <a:srgbClr val="000000"/>
                </a:solidFill>
                <a:effectLst/>
                <a:latin typeface="Times New Roman" panose="02020603050405020304" pitchFamily="18" charset="0"/>
                <a:ea typeface="Calibri" panose="020F0502020204030204" pitchFamily="34" charset="0"/>
              </a:rPr>
              <a:t>self-efficacy, inner strengths, and self-esteem) as well as the resources</a:t>
            </a:r>
            <a:r>
              <a:rPr lang="en-ZA" sz="2800" kern="0" dirty="0">
                <a:solidFill>
                  <a:srgbClr val="131413"/>
                </a:solidFill>
                <a:effectLst/>
                <a:latin typeface="Times New Roman" panose="02020603050405020304" pitchFamily="18" charset="0"/>
                <a:ea typeface="Calibri" panose="020F0502020204030204" pitchFamily="34" charset="0"/>
              </a:rPr>
              <a:t> (parents, friends, significant others, partners, mentors, programmes and others). In case the relevant programmes are not readily available at hand for the individuals, the referrals to the relevant stakeholders as partners become critical. This model (stakeholders’ involvement) was also effective in the prevention, care and support to vulnerable groups during </a:t>
            </a:r>
            <a:r>
              <a:rPr lang="en-ZA" sz="2800" kern="0" dirty="0">
                <a:solidFill>
                  <a:srgbClr val="000000"/>
                </a:solidFill>
                <a:effectLst/>
                <a:latin typeface="Times New Roman" panose="02020603050405020304" pitchFamily="18" charset="0"/>
                <a:ea typeface="Calibri" panose="020F0502020204030204" pitchFamily="34" charset="0"/>
              </a:rPr>
              <a:t>human </a:t>
            </a:r>
            <a:r>
              <a:rPr lang="en-ZA" sz="2800" kern="0" dirty="0" err="1">
                <a:solidFill>
                  <a:srgbClr val="000000"/>
                </a:solidFill>
                <a:effectLst/>
                <a:latin typeface="Times New Roman" panose="02020603050405020304" pitchFamily="18" charset="0"/>
                <a:ea typeface="Calibri" panose="020F0502020204030204" pitchFamily="34" charset="0"/>
              </a:rPr>
              <a:t>immuno</a:t>
            </a:r>
            <a:r>
              <a:rPr lang="en-ZA" sz="2800" kern="0" dirty="0">
                <a:solidFill>
                  <a:srgbClr val="000000"/>
                </a:solidFill>
                <a:effectLst/>
                <a:latin typeface="Times New Roman" panose="02020603050405020304" pitchFamily="18" charset="0"/>
                <a:ea typeface="Calibri" panose="020F0502020204030204" pitchFamily="34" charset="0"/>
              </a:rPr>
              <a:t> deficiency virus (HIV) and acquired immunodeficiency syndrome (AIDS) pandemic.</a:t>
            </a:r>
            <a:endParaRPr lang="en-ZA"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225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711200"/>
            <a:ext cx="12192000" cy="6146799"/>
          </a:xfrm>
        </p:spPr>
        <p:txBody>
          <a:bodyPr>
            <a:normAutofit/>
          </a:bodyPr>
          <a:lstStyle/>
          <a:p>
            <a:pPr marL="0" indent="0" algn="just">
              <a:lnSpc>
                <a:spcPct val="150000"/>
              </a:lnSpc>
              <a:spcAft>
                <a:spcPts val="800"/>
              </a:spcAft>
              <a:buNone/>
            </a:pPr>
            <a:r>
              <a:rPr lang="en-ZA" b="1" kern="100" dirty="0">
                <a:effectLst/>
                <a:latin typeface="Times New Roman" panose="02020603050405020304" pitchFamily="18" charset="0"/>
                <a:ea typeface="Calibri" panose="020F0502020204030204" pitchFamily="34" charset="0"/>
                <a:cs typeface="Times New Roman" panose="02020603050405020304" pitchFamily="18" charset="0"/>
              </a:rPr>
              <a:t>The implications of the provision of psychosocial services to the survivors of adverse and traumatic experiences cont.</a:t>
            </a:r>
          </a:p>
          <a:p>
            <a:pPr marL="0" indent="0" algn="just">
              <a:lnSpc>
                <a:spcPct val="150000"/>
              </a:lnSpc>
              <a:spcAft>
                <a:spcPts val="800"/>
              </a:spcAft>
              <a:buNone/>
            </a:pPr>
            <a:r>
              <a:rPr lang="en-ZA" sz="2800" kern="0" dirty="0" err="1">
                <a:solidFill>
                  <a:srgbClr val="000000"/>
                </a:solidFill>
                <a:effectLst/>
                <a:latin typeface="Times New Roman" panose="02020603050405020304" pitchFamily="18" charset="0"/>
                <a:ea typeface="Calibri" panose="020F0502020204030204" pitchFamily="34" charset="0"/>
              </a:rPr>
              <a:t>Heltne</a:t>
            </a:r>
            <a:r>
              <a:rPr lang="en-ZA" sz="2800" kern="0" dirty="0">
                <a:solidFill>
                  <a:srgbClr val="000000"/>
                </a:solidFill>
                <a:effectLst/>
                <a:latin typeface="Times New Roman" panose="02020603050405020304" pitchFamily="18" charset="0"/>
                <a:ea typeface="Calibri" panose="020F0502020204030204" pitchFamily="34" charset="0"/>
              </a:rPr>
              <a:t> et al. (2020) emphasise that s</a:t>
            </a:r>
            <a:r>
              <a:rPr lang="en-ZA" sz="2800" dirty="0">
                <a:solidFill>
                  <a:srgbClr val="222222"/>
                </a:solidFill>
                <a:effectLst/>
                <a:latin typeface="Times New Roman" panose="02020603050405020304" pitchFamily="18" charset="0"/>
                <a:ea typeface="Calibri" panose="020F0502020204030204" pitchFamily="34" charset="0"/>
              </a:rPr>
              <a:t>ocial support is an important resilience factor and a coping strategy. </a:t>
            </a:r>
            <a:r>
              <a:rPr lang="en-ZA" sz="2800" kern="0" dirty="0">
                <a:solidFill>
                  <a:srgbClr val="131413"/>
                </a:solidFill>
                <a:effectLst/>
                <a:latin typeface="Times New Roman" panose="02020603050405020304" pitchFamily="18" charset="0"/>
                <a:ea typeface="Calibri" panose="020F0502020204030204" pitchFamily="34" charset="0"/>
              </a:rPr>
              <a:t>The provision of psychosocial services also normalises the abnormal behaviour brought by adverse experiences. It also brings back the dignity of the individuals and enhance their human rights. This means that all human beings irrespective of being victims or not, deserve to be treated with respect and dignity. Human beings have rights to self-determination and therefore these services cannot be done for them, but with them. </a:t>
            </a:r>
            <a:endParaRPr lang="en-ZA"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690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FA658-5F3F-AA4A-74E2-BD2921CAADBF}"/>
              </a:ext>
            </a:extLst>
          </p:cNvPr>
          <p:cNvSpPr>
            <a:spLocks noGrp="1"/>
          </p:cNvSpPr>
          <p:nvPr>
            <p:ph type="title"/>
          </p:nvPr>
        </p:nvSpPr>
        <p:spPr>
          <a:xfrm>
            <a:off x="0" y="1"/>
            <a:ext cx="11353800" cy="1168399"/>
          </a:xfrm>
        </p:spPr>
        <p:txBody>
          <a:bodyPr>
            <a:normAutofit/>
          </a:bodyPr>
          <a:lstStyle/>
          <a:p>
            <a:r>
              <a:rPr lang="en-US" sz="3600" b="1" dirty="0">
                <a:latin typeface="Times New Roman" panose="02020603050405020304" pitchFamily="18" charset="0"/>
                <a:cs typeface="Times New Roman" panose="02020603050405020304" pitchFamily="18" charset="0"/>
              </a:rPr>
              <a:t>CONCLUSION</a:t>
            </a:r>
            <a:endParaRPr lang="en-ZA"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A2C5F88-EC17-385F-D91E-95FBB914F17E}"/>
              </a:ext>
            </a:extLst>
          </p:cNvPr>
          <p:cNvSpPr>
            <a:spLocks noGrp="1"/>
          </p:cNvSpPr>
          <p:nvPr>
            <p:ph idx="1"/>
          </p:nvPr>
        </p:nvSpPr>
        <p:spPr>
          <a:xfrm>
            <a:off x="0" y="1168400"/>
            <a:ext cx="12192000" cy="5689600"/>
          </a:xfrm>
        </p:spPr>
        <p:txBody>
          <a:bodyPr>
            <a:normAutofit/>
          </a:bodyPr>
          <a:lstStyle/>
          <a:p>
            <a:pPr algn="just"/>
            <a:r>
              <a:rPr lang="en-ZA" sz="2800" dirty="0">
                <a:effectLst/>
                <a:latin typeface="Times New Roman" panose="02020603050405020304" pitchFamily="18" charset="0"/>
                <a:ea typeface="Calibri" panose="020F0502020204030204" pitchFamily="34" charset="0"/>
              </a:rPr>
              <a:t>South Africa has very good legislations inclusive of the Constitution, but it is unfortunate that human beings and especially women and children, continue to be victimised irrespective of their human rights. </a:t>
            </a:r>
          </a:p>
          <a:p>
            <a:pPr algn="just"/>
            <a:r>
              <a:rPr lang="en-ZA" sz="2800" dirty="0">
                <a:effectLst/>
                <a:latin typeface="Times New Roman" panose="02020603050405020304" pitchFamily="18" charset="0"/>
                <a:ea typeface="Calibri" panose="020F0502020204030204" pitchFamily="34" charset="0"/>
              </a:rPr>
              <a:t>The adverse events are happening to the lives of human beings and if left unattended for long period, they become resultant trauma. </a:t>
            </a:r>
          </a:p>
          <a:p>
            <a:pPr algn="just"/>
            <a:r>
              <a:rPr lang="en-ZA" sz="2800" dirty="0">
                <a:effectLst/>
                <a:latin typeface="Times New Roman" panose="02020603050405020304" pitchFamily="18" charset="0"/>
                <a:ea typeface="Calibri" panose="020F0502020204030204" pitchFamily="34" charset="0"/>
              </a:rPr>
              <a:t>Psychosocial services have been proven to be effective in assisting the survivors to develop resilience. </a:t>
            </a:r>
          </a:p>
          <a:p>
            <a:pPr algn="just"/>
            <a:r>
              <a:rPr lang="en-ZA" sz="2800" dirty="0">
                <a:effectLst/>
                <a:latin typeface="Times New Roman" panose="02020603050405020304" pitchFamily="18" charset="0"/>
                <a:ea typeface="Calibri" panose="020F0502020204030204" pitchFamily="34" charset="0"/>
              </a:rPr>
              <a:t>It is also acknowledged that psychosocial services cannot be rendered by one individual or organisation, hence stakeholder engagement or integrated approach. </a:t>
            </a:r>
          </a:p>
          <a:p>
            <a:pPr algn="just"/>
            <a:r>
              <a:rPr lang="en-ZA" dirty="0">
                <a:effectLst/>
                <a:latin typeface="Times New Roman" panose="02020603050405020304" pitchFamily="18" charset="0"/>
                <a:ea typeface="Calibri" panose="020F0502020204030204" pitchFamily="34" charset="0"/>
              </a:rPr>
              <a:t>The abovementioned service cannot be effective if it is done for the survivors and not with them. </a:t>
            </a:r>
            <a:endParaRPr lang="en-ZA" dirty="0"/>
          </a:p>
        </p:txBody>
      </p:sp>
    </p:spTree>
    <p:extLst>
      <p:ext uri="{BB962C8B-B14F-4D97-AF65-F5344CB8AC3E}">
        <p14:creationId xmlns:p14="http://schemas.microsoft.com/office/powerpoint/2010/main" val="3515500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9D721-5C6E-00F6-4DA3-5878B6888404}"/>
              </a:ext>
            </a:extLst>
          </p:cNvPr>
          <p:cNvSpPr>
            <a:spLocks noGrp="1"/>
          </p:cNvSpPr>
          <p:nvPr>
            <p:ph type="title"/>
          </p:nvPr>
        </p:nvSpPr>
        <p:spPr>
          <a:xfrm>
            <a:off x="0" y="1"/>
            <a:ext cx="11353800" cy="1690688"/>
          </a:xfrm>
        </p:spPr>
        <p:txBody>
          <a:bodyPr/>
          <a:lstStyle/>
          <a:p>
            <a:r>
              <a:rPr lang="en-ZA" sz="3600" b="1" dirty="0">
                <a:effectLst/>
                <a:latin typeface="Times New Roman" panose="02020603050405020304" pitchFamily="18" charset="0"/>
                <a:ea typeface="Calibri" panose="020F0502020204030204" pitchFamily="34" charset="0"/>
                <a:cs typeface="Times New Roman" panose="02020603050405020304" pitchFamily="18" charset="0"/>
              </a:rPr>
              <a:t>Recommendations</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id="{5A2DB778-BEC6-8F43-0D3C-1AB4CA64CE38}"/>
              </a:ext>
            </a:extLst>
          </p:cNvPr>
          <p:cNvSpPr>
            <a:spLocks noGrp="1"/>
          </p:cNvSpPr>
          <p:nvPr>
            <p:ph idx="1"/>
          </p:nvPr>
        </p:nvSpPr>
        <p:spPr>
          <a:xfrm>
            <a:off x="0" y="914400"/>
            <a:ext cx="12192000" cy="5943600"/>
          </a:xfrm>
        </p:spPr>
        <p:txBody>
          <a:bodyPr>
            <a:normAutofit fontScale="85000" lnSpcReduction="20000"/>
          </a:bodyPr>
          <a:lstStyle/>
          <a:p>
            <a:pPr marL="0" indent="0" algn="just">
              <a:lnSpc>
                <a:spcPct val="150000"/>
              </a:lnSpc>
              <a:spcAft>
                <a:spcPts val="800"/>
              </a:spcAft>
              <a:buNone/>
            </a:pPr>
            <a:r>
              <a:rPr lang="en-ZA" dirty="0">
                <a:effectLst/>
                <a:latin typeface="Times New Roman" panose="02020603050405020304" pitchFamily="18" charset="0"/>
                <a:ea typeface="Calibri" panose="020F0502020204030204" pitchFamily="34" charset="0"/>
                <a:cs typeface="Times New Roman" panose="02020603050405020304" pitchFamily="18" charset="0"/>
              </a:rPr>
              <a:t>Based on the abovementioned findings, it has been recommended that:</a:t>
            </a:r>
          </a:p>
          <a:p>
            <a:pPr marL="342900" lvl="0" indent="-342900" algn="just">
              <a:lnSpc>
                <a:spcPct val="150000"/>
              </a:lnSpc>
              <a:buFont typeface="Wingdings" panose="05000000000000000000" pitchFamily="2" charset="2"/>
              <a:buChar char=""/>
            </a:pP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The human rights of the human beings must always be adhered to and be respected.</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Self-determination of the survivors should guide service delivery- services should not be done for them, but with them.</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In case adverse event happen to the individual, psychosocial services should be rendered immediately to avoid post-traumatic related stress.  </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Integrated approach should be a priority in the healing of the survivors as far as the provision of </a:t>
            </a:r>
            <a:r>
              <a:rPr lang="en-ZA" sz="2800" kern="100">
                <a:effectLst/>
                <a:latin typeface="Times New Roman" panose="02020603050405020304" pitchFamily="18" charset="0"/>
                <a:ea typeface="Calibri" panose="020F0502020204030204" pitchFamily="34" charset="0"/>
                <a:cs typeface="Times New Roman" panose="02020603050405020304" pitchFamily="18" charset="0"/>
              </a:rPr>
              <a:t>psychosocial services </a:t>
            </a: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is concerned.</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The uniqueness of the individuals should be considered to enhance resilience, blanket approach should be avoided.</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51902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E7CA-C424-8A86-87C2-FBFF2E537022}"/>
              </a:ext>
            </a:extLst>
          </p:cNvPr>
          <p:cNvSpPr>
            <a:spLocks noGrp="1"/>
          </p:cNvSpPr>
          <p:nvPr>
            <p:ph type="title"/>
          </p:nvPr>
        </p:nvSpPr>
        <p:spPr>
          <a:xfrm>
            <a:off x="0" y="1"/>
            <a:ext cx="12192000" cy="1066799"/>
          </a:xfrm>
        </p:spPr>
        <p:txBody>
          <a:bodyPr>
            <a:normAutofit/>
          </a:bodyPr>
          <a:lstStyle/>
          <a:p>
            <a:r>
              <a:rPr lang="en-US" sz="3600" b="1" dirty="0">
                <a:latin typeface="Times New Roman" panose="02020603050405020304" pitchFamily="18" charset="0"/>
                <a:cs typeface="Times New Roman" panose="02020603050405020304" pitchFamily="18" charset="0"/>
              </a:rPr>
              <a:t>THANK YOU/ REA </a:t>
            </a:r>
            <a:r>
              <a:rPr lang="en-US" sz="3600" b="1" dirty="0" err="1">
                <a:latin typeface="Times New Roman" panose="02020603050405020304" pitchFamily="18" charset="0"/>
                <a:cs typeface="Times New Roman" panose="02020603050405020304" pitchFamily="18" charset="0"/>
              </a:rPr>
              <a:t>LEBOGA</a:t>
            </a:r>
            <a:endParaRPr lang="en-ZA"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BF416EF-B901-FE5C-BB10-F335CE18BF30}"/>
              </a:ext>
            </a:extLst>
          </p:cNvPr>
          <p:cNvSpPr>
            <a:spLocks noGrp="1"/>
          </p:cNvSpPr>
          <p:nvPr>
            <p:ph idx="1"/>
          </p:nvPr>
        </p:nvSpPr>
        <p:spPr>
          <a:xfrm>
            <a:off x="0" y="1825624"/>
            <a:ext cx="12192000" cy="5032375"/>
          </a:xfrm>
        </p:spPr>
        <p:txBody>
          <a:bodyPr/>
          <a:lstStyle/>
          <a:p>
            <a:r>
              <a:rPr lang="en-US" dirty="0">
                <a:latin typeface="Times New Roman" panose="02020603050405020304" pitchFamily="18" charset="0"/>
                <a:cs typeface="Times New Roman" panose="02020603050405020304" pitchFamily="18" charset="0"/>
              </a:rPr>
              <a:t>Moganedi MJ and Kulwane BA</a:t>
            </a:r>
          </a:p>
          <a:p>
            <a:r>
              <a:rPr lang="en-US" dirty="0">
                <a:latin typeface="Times New Roman" panose="02020603050405020304" pitchFamily="18" charset="0"/>
                <a:cs typeface="Times New Roman" panose="02020603050405020304" pitchFamily="18" charset="0"/>
              </a:rPr>
              <a:t>University of Zululand and Department of Social Development</a:t>
            </a:r>
          </a:p>
          <a:p>
            <a:r>
              <a:rPr lang="en-US" dirty="0">
                <a:latin typeface="Times New Roman" panose="02020603050405020304" pitchFamily="18" charset="0"/>
                <a:cs typeface="Times New Roman" panose="02020603050405020304" pitchFamily="18" charset="0"/>
                <a:hlinkClick r:id="rId2"/>
              </a:rPr>
              <a:t>MoganediM@unizulu.ac.za</a:t>
            </a:r>
            <a:r>
              <a:rPr lang="en-US" dirty="0">
                <a:latin typeface="Times New Roman" panose="02020603050405020304" pitchFamily="18" charset="0"/>
                <a:cs typeface="Times New Roman" panose="02020603050405020304" pitchFamily="18" charset="0"/>
              </a:rPr>
              <a:t> and ButiK@dsd.gov.za</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40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9619"/>
            <a:ext cx="11353800" cy="1229995"/>
          </a:xfrm>
        </p:spPr>
        <p:txBody>
          <a:bodyPr>
            <a:normAutofit/>
          </a:bodyPr>
          <a:lstStyle/>
          <a:p>
            <a:pPr fontAlgn="base">
              <a:lnSpc>
                <a:spcPct val="150000"/>
              </a:lnSpc>
              <a:spcAft>
                <a:spcPts val="800"/>
              </a:spcAft>
            </a:pPr>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INTRODUCTION</a:t>
            </a:r>
            <a:endParaRPr lang="en-ZA"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685366"/>
            <a:ext cx="12192000" cy="5172634"/>
          </a:xfrm>
        </p:spPr>
        <p:txBody>
          <a:bodyPr>
            <a:normAutofit/>
          </a:bodyPr>
          <a:lstStyle/>
          <a:p>
            <a:r>
              <a:rPr lang="en-ZA" dirty="0">
                <a:effectLst/>
                <a:latin typeface="Times New Roman" panose="02020603050405020304" pitchFamily="18" charset="0"/>
                <a:ea typeface="Calibri" panose="020F0502020204030204" pitchFamily="34" charset="0"/>
                <a:cs typeface="Times New Roman" panose="02020603050405020304" pitchFamily="18" charset="0"/>
              </a:rPr>
              <a:t>The Constitution of the Republic of South Africa, Act 108 of 1996, herein referred to as the Constitution, affirms that all human beings are having human rights.</a:t>
            </a:r>
          </a:p>
          <a:p>
            <a:r>
              <a:rPr lang="en-ZA" dirty="0">
                <a:effectLst/>
                <a:latin typeface="Times New Roman" panose="02020603050405020304" pitchFamily="18" charset="0"/>
                <a:ea typeface="Calibri" panose="020F0502020204030204" pitchFamily="34" charset="0"/>
                <a:cs typeface="Times New Roman" panose="02020603050405020304" pitchFamily="18" charset="0"/>
              </a:rPr>
              <a:t>Despite this affirmation, human beings and particularly women and children, go through victimisation either by a stranger or somebody known to them. </a:t>
            </a:r>
          </a:p>
          <a:p>
            <a:r>
              <a:rPr lang="en-ZA" dirty="0">
                <a:effectLst/>
                <a:latin typeface="Times New Roman" panose="02020603050405020304" pitchFamily="18" charset="0"/>
                <a:ea typeface="Calibri" panose="020F0502020204030204" pitchFamily="34" charset="0"/>
                <a:cs typeface="Times New Roman" panose="02020603050405020304" pitchFamily="18" charset="0"/>
              </a:rPr>
              <a:t>These victimisation, depending on its intensity, can cause trauma to the survivors’ lives. </a:t>
            </a:r>
          </a:p>
          <a:p>
            <a:r>
              <a:rPr lang="en-ZA" dirty="0">
                <a:latin typeface="Times New Roman" panose="02020603050405020304" pitchFamily="18" charset="0"/>
                <a:ea typeface="Calibri" panose="020F0502020204030204" pitchFamily="34" charset="0"/>
                <a:cs typeface="Times New Roman" panose="02020603050405020304" pitchFamily="18" charset="0"/>
              </a:rPr>
              <a:t>This is a global challenge and South Africa is not immune to the situation</a:t>
            </a:r>
            <a:endParaRPr lang="en-ZA"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normAutofit/>
          </a:bodyPr>
          <a:lstStyle/>
          <a:p>
            <a:r>
              <a:rPr lang="en-ZA"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PROBLEM STATEMENT</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97000"/>
            <a:ext cx="12192000" cy="5460999"/>
          </a:xfrm>
        </p:spPr>
        <p:txBody>
          <a:bodyPr>
            <a:normAutofit/>
          </a:bodyPr>
          <a:lstStyle/>
          <a:p>
            <a:pPr algn="just"/>
            <a:r>
              <a:rPr lang="en-ZA" dirty="0">
                <a:effectLst/>
                <a:latin typeface="Times New Roman" panose="02020603050405020304" pitchFamily="18" charset="0"/>
                <a:ea typeface="Calibri" panose="020F0502020204030204" pitchFamily="34" charset="0"/>
              </a:rPr>
              <a:t>The high level of gender-based violence has motivated the social action from several movements to march to the Union Building to hand in memorandum with twenty-four demands in 2018. </a:t>
            </a:r>
          </a:p>
          <a:p>
            <a:pPr algn="just"/>
            <a:r>
              <a:rPr lang="en-ZA" dirty="0">
                <a:effectLst/>
                <a:latin typeface="Times New Roman" panose="02020603050405020304" pitchFamily="18" charset="0"/>
                <a:ea typeface="Calibri" panose="020F0502020204030204" pitchFamily="34" charset="0"/>
              </a:rPr>
              <a:t>One of those demands was to request the President to convene an urgent Summit which gave birth to the National Strategic Plan (</a:t>
            </a:r>
            <a:r>
              <a:rPr lang="en-ZA" dirty="0" err="1">
                <a:effectLst/>
                <a:latin typeface="Times New Roman" panose="02020603050405020304" pitchFamily="18" charset="0"/>
                <a:ea typeface="Calibri" panose="020F0502020204030204" pitchFamily="34" charset="0"/>
              </a:rPr>
              <a:t>NSP</a:t>
            </a:r>
            <a:r>
              <a:rPr lang="en-ZA" dirty="0">
                <a:effectLst/>
                <a:latin typeface="Times New Roman" panose="02020603050405020304" pitchFamily="18" charset="0"/>
                <a:ea typeface="Calibri" panose="020F0502020204030204" pitchFamily="34" charset="0"/>
              </a:rPr>
              <a:t>) for Gender-based Violence and Femicide (</a:t>
            </a:r>
            <a:r>
              <a:rPr lang="en-ZA" dirty="0" err="1">
                <a:effectLst/>
                <a:latin typeface="Times New Roman" panose="02020603050405020304" pitchFamily="18" charset="0"/>
                <a:ea typeface="Calibri" panose="020F0502020204030204" pitchFamily="34" charset="0"/>
              </a:rPr>
              <a:t>GBVF</a:t>
            </a:r>
            <a:r>
              <a:rPr lang="en-ZA" dirty="0">
                <a:effectLst/>
                <a:latin typeface="Times New Roman" panose="02020603050405020304" pitchFamily="18" charset="0"/>
                <a:ea typeface="Calibri" panose="020F0502020204030204" pitchFamily="34" charset="0"/>
              </a:rPr>
              <a:t>) (2020-2030). </a:t>
            </a:r>
          </a:p>
          <a:p>
            <a:pPr algn="just"/>
            <a:r>
              <a:rPr lang="en-ZA" dirty="0">
                <a:effectLst/>
                <a:latin typeface="Times New Roman" panose="02020603050405020304" pitchFamily="18" charset="0"/>
                <a:ea typeface="Calibri" panose="020F0502020204030204" pitchFamily="34" charset="0"/>
              </a:rPr>
              <a:t>Despite the availability of </a:t>
            </a:r>
            <a:r>
              <a:rPr lang="en-ZA" dirty="0" err="1">
                <a:effectLst/>
                <a:latin typeface="Times New Roman" panose="02020603050405020304" pitchFamily="18" charset="0"/>
                <a:ea typeface="Calibri" panose="020F0502020204030204" pitchFamily="34" charset="0"/>
              </a:rPr>
              <a:t>NSP</a:t>
            </a:r>
            <a:r>
              <a:rPr lang="en-ZA" dirty="0">
                <a:effectLst/>
                <a:latin typeface="Times New Roman" panose="02020603050405020304" pitchFamily="18" charset="0"/>
                <a:ea typeface="Calibri" panose="020F0502020204030204" pitchFamily="34" charset="0"/>
              </a:rPr>
              <a:t> for </a:t>
            </a:r>
            <a:r>
              <a:rPr lang="en-ZA" dirty="0" err="1">
                <a:effectLst/>
                <a:latin typeface="Times New Roman" panose="02020603050405020304" pitchFamily="18" charset="0"/>
                <a:ea typeface="Calibri" panose="020F0502020204030204" pitchFamily="34" charset="0"/>
              </a:rPr>
              <a:t>GBVF</a:t>
            </a:r>
            <a:r>
              <a:rPr lang="en-ZA" dirty="0">
                <a:effectLst/>
                <a:latin typeface="Times New Roman" panose="02020603050405020304" pitchFamily="18" charset="0"/>
                <a:ea typeface="Calibri" panose="020F0502020204030204" pitchFamily="34" charset="0"/>
              </a:rPr>
              <a:t> (2020-2030), violence is still on the rise.  </a:t>
            </a:r>
          </a:p>
          <a:p>
            <a:pPr algn="just"/>
            <a:r>
              <a:rPr lang="en-ZA" dirty="0">
                <a:effectLst/>
                <a:latin typeface="Times New Roman" panose="02020603050405020304" pitchFamily="18" charset="0"/>
                <a:ea typeface="Calibri" panose="020F0502020204030204" pitchFamily="34" charset="0"/>
              </a:rPr>
              <a:t>In dealing with this adverse and traumatic experiences, South Africa is having shelters managed by the Department of Social Development (</a:t>
            </a:r>
            <a:r>
              <a:rPr lang="en-ZA" dirty="0" err="1">
                <a:effectLst/>
                <a:latin typeface="Times New Roman" panose="02020603050405020304" pitchFamily="18" charset="0"/>
                <a:ea typeface="Calibri" panose="020F0502020204030204" pitchFamily="34" charset="0"/>
              </a:rPr>
              <a:t>DSD</a:t>
            </a:r>
            <a:r>
              <a:rPr lang="en-ZA" dirty="0">
                <a:effectLst/>
                <a:latin typeface="Times New Roman" panose="02020603050405020304" pitchFamily="18" charset="0"/>
                <a:ea typeface="Calibri" panose="020F0502020204030204" pitchFamily="34" charset="0"/>
              </a:rPr>
              <a:t>) for the protection of the survivors of gender-based violence.</a:t>
            </a:r>
            <a:endParaRPr lang="en-ZA" dirty="0">
              <a:latin typeface="Century Gothic" panose="020B0502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r>
              <a:rPr lang="en-ZA" sz="3600" b="1" dirty="0">
                <a:effectLst/>
                <a:latin typeface="Times New Roman" panose="02020603050405020304" pitchFamily="18" charset="0"/>
                <a:ea typeface="Calibri" panose="020F0502020204030204" pitchFamily="34" charset="0"/>
                <a:cs typeface="Times New Roman" panose="02020603050405020304" pitchFamily="18" charset="0"/>
              </a:rPr>
              <a:t>THEORETICAL FRAMEWORK</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endParaRPr lang="en-ZA" sz="3200" dirty="0"/>
          </a:p>
        </p:txBody>
      </p:sp>
      <p:sp>
        <p:nvSpPr>
          <p:cNvPr id="3" name="Content Placeholder 2"/>
          <p:cNvSpPr>
            <a:spLocks noGrp="1"/>
          </p:cNvSpPr>
          <p:nvPr>
            <p:ph idx="1"/>
          </p:nvPr>
        </p:nvSpPr>
        <p:spPr>
          <a:xfrm>
            <a:off x="0" y="838200"/>
            <a:ext cx="12192000" cy="6019801"/>
          </a:xfrm>
        </p:spPr>
        <p:txBody>
          <a:bodyPr>
            <a:normAutofit fontScale="92500" lnSpcReduction="10000"/>
          </a:bodyPr>
          <a:lstStyle/>
          <a:p>
            <a:pPr algn="just"/>
            <a:r>
              <a:rPr lang="en-ZA" dirty="0">
                <a:effectLst/>
                <a:latin typeface="Times New Roman" panose="02020603050405020304" pitchFamily="18" charset="0"/>
                <a:ea typeface="Calibri" panose="020F0502020204030204" pitchFamily="34" charset="0"/>
                <a:cs typeface="Times New Roman" panose="02020603050405020304" pitchFamily="18" charset="0"/>
              </a:rPr>
              <a:t>This study is underpinned by the Resilience theory. According to Van Breda (2018), </a:t>
            </a:r>
            <a:r>
              <a:rPr lang="en-GB" dirty="0">
                <a:effectLst/>
                <a:latin typeface="Times New Roman" panose="02020603050405020304" pitchFamily="18" charset="0"/>
                <a:ea typeface="Calibri" panose="020F0502020204030204" pitchFamily="34" charset="0"/>
                <a:cs typeface="Times New Roman" panose="02020603050405020304" pitchFamily="18" charset="0"/>
              </a:rPr>
              <a:t>Resilience theory has its roots in the study of adversity, its impact and the coping mechanism. It serves as a framework for understanding why some individuals react positively despite experiencing adversity and hardships (</a:t>
            </a:r>
            <a:r>
              <a:rPr lang="en-GB" kern="0" dirty="0" err="1">
                <a:effectLst/>
                <a:latin typeface="Times New Roman" panose="02020603050405020304" pitchFamily="18" charset="0"/>
                <a:ea typeface="Calibri" panose="020F0502020204030204" pitchFamily="34" charset="0"/>
                <a:cs typeface="Times New Roman" panose="02020603050405020304" pitchFamily="18" charset="0"/>
              </a:rPr>
              <a:t>Hoeg</a:t>
            </a:r>
            <a:r>
              <a:rPr lang="en-GB" kern="0" dirty="0">
                <a:effectLst/>
                <a:latin typeface="Times New Roman" panose="02020603050405020304" pitchFamily="18" charset="0"/>
                <a:ea typeface="Calibri" panose="020F0502020204030204" pitchFamily="34" charset="0"/>
                <a:cs typeface="Times New Roman" panose="02020603050405020304" pitchFamily="18" charset="0"/>
              </a:rPr>
              <a:t> &amp; Hartmann, 2020). </a:t>
            </a:r>
          </a:p>
          <a:p>
            <a:pPr algn="just"/>
            <a:r>
              <a:rPr lang="en-ZA" sz="2800" kern="0" dirty="0">
                <a:effectLst/>
                <a:latin typeface="Times New Roman" panose="02020603050405020304" pitchFamily="18" charset="0"/>
                <a:ea typeface="Calibri" panose="020F0502020204030204" pitchFamily="34" charset="0"/>
              </a:rPr>
              <a:t>Resilience serves as a key concept in explaining why some entities positively adapt (bounce back) or even emerge stronger (bounce beyond), while others suffer from such events, sometimes permanently (</a:t>
            </a:r>
            <a:r>
              <a:rPr lang="en-ZA" kern="0" dirty="0">
                <a:effectLst/>
                <a:latin typeface="Times New Roman" panose="02020603050405020304" pitchFamily="18" charset="0"/>
                <a:ea typeface="Calibri" panose="020F0502020204030204" pitchFamily="34" charset="0"/>
              </a:rPr>
              <a:t>Zimmerman, 2013; </a:t>
            </a:r>
            <a:r>
              <a:rPr lang="en-ZA" kern="0" dirty="0" err="1">
                <a:effectLst/>
                <a:latin typeface="Times New Roman" panose="02020603050405020304" pitchFamily="18" charset="0"/>
                <a:ea typeface="Calibri" panose="020F0502020204030204" pitchFamily="34" charset="0"/>
              </a:rPr>
              <a:t>Hoeg</a:t>
            </a:r>
            <a:r>
              <a:rPr lang="en-ZA" kern="0" dirty="0">
                <a:effectLst/>
                <a:latin typeface="Times New Roman" panose="02020603050405020304" pitchFamily="18" charset="0"/>
                <a:ea typeface="Calibri" panose="020F0502020204030204" pitchFamily="34" charset="0"/>
              </a:rPr>
              <a:t> &amp; Hartmann, 2020).</a:t>
            </a:r>
          </a:p>
          <a:p>
            <a:pPr algn="just"/>
            <a:r>
              <a:rPr lang="en-ZA" kern="0" dirty="0">
                <a:effectLst/>
                <a:latin typeface="Times New Roman" panose="02020603050405020304" pitchFamily="18" charset="0"/>
                <a:ea typeface="Calibri" panose="020F0502020204030204" pitchFamily="34" charset="0"/>
              </a:rPr>
              <a:t>Resilience is defined as a positive adaptation within the context of significant adversity (</a:t>
            </a:r>
            <a:r>
              <a:rPr lang="en-ZA" kern="0" dirty="0" err="1">
                <a:effectLst/>
                <a:latin typeface="Times New Roman" panose="02020603050405020304" pitchFamily="18" charset="0"/>
                <a:ea typeface="Calibri" panose="020F0502020204030204" pitchFamily="34" charset="0"/>
              </a:rPr>
              <a:t>Hoeg</a:t>
            </a:r>
            <a:r>
              <a:rPr lang="en-ZA" kern="0" dirty="0">
                <a:effectLst/>
                <a:latin typeface="Times New Roman" panose="02020603050405020304" pitchFamily="18" charset="0"/>
                <a:ea typeface="Calibri" panose="020F0502020204030204" pitchFamily="34" charset="0"/>
              </a:rPr>
              <a:t> &amp; Hartmann, 2020).</a:t>
            </a:r>
          </a:p>
          <a:p>
            <a:pPr marL="0" indent="0" algn="just">
              <a:lnSpc>
                <a:spcPct val="150000"/>
              </a:lnSpc>
              <a:spcAft>
                <a:spcPts val="800"/>
              </a:spcAft>
              <a:buNone/>
            </a:pP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OBJECTIVE</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ZA" sz="2800" kern="100" dirty="0">
                <a:effectLst/>
                <a:latin typeface="Times New Roman" panose="02020603050405020304" pitchFamily="18" charset="0"/>
                <a:ea typeface="Calibri" panose="020F0502020204030204" pitchFamily="34" charset="0"/>
                <a:cs typeface="Times New Roman" panose="02020603050405020304" pitchFamily="18" charset="0"/>
              </a:rPr>
              <a:t>This qualitative desktop study was conducted to highlight the role of psychosocial  services in empowering the survivors of adverse and traumatic experiences to ensure resilience. </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GB"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371599"/>
          </a:xfrm>
        </p:spPr>
        <p:txBody>
          <a:bodyPr>
            <a:normAutofit/>
          </a:bodyPr>
          <a:lstStyle/>
          <a:p>
            <a:r>
              <a:rPr lang="en-ZA" sz="3600" b="1" kern="180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METHODOLOGY</a:t>
            </a:r>
            <a:endParaRPr lang="en-Z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81100"/>
            <a:ext cx="12192000" cy="5676899"/>
          </a:xfrm>
        </p:spPr>
        <p:txBody>
          <a:bodyPr>
            <a:normAutofit fontScale="92500"/>
          </a:bodyPr>
          <a:lstStyle/>
          <a:p>
            <a:pPr>
              <a:lnSpc>
                <a:spcPct val="150000"/>
              </a:lnSpc>
              <a:spcAft>
                <a:spcPts val="800"/>
              </a:spcAft>
            </a:pPr>
            <a:r>
              <a:rPr lang="en-ZA" kern="100" dirty="0">
                <a:effectLst/>
                <a:latin typeface="Times New Roman" panose="02020603050405020304" pitchFamily="18" charset="0"/>
                <a:ea typeface="Calibri" panose="020F0502020204030204" pitchFamily="34" charset="0"/>
                <a:cs typeface="Times New Roman" panose="02020603050405020304" pitchFamily="18" charset="0"/>
              </a:rPr>
              <a:t>This study adopted a qualitative approach, with a case study design. </a:t>
            </a:r>
          </a:p>
          <a:p>
            <a:pPr marL="0" indent="0">
              <a:lnSpc>
                <a:spcPct val="150000"/>
              </a:lnSpc>
              <a:spcAft>
                <a:spcPts val="800"/>
              </a:spcAft>
              <a:buNone/>
            </a:pPr>
            <a:r>
              <a:rPr kumimoji="0" lang="en-ZA" sz="3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SAMPLING</a:t>
            </a:r>
            <a:endParaRPr lang="en-Z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ZA" kern="100" dirty="0">
                <a:effectLst/>
                <a:latin typeface="Times New Roman" panose="02020603050405020304" pitchFamily="18" charset="0"/>
                <a:ea typeface="Calibri" panose="020F0502020204030204" pitchFamily="34" charset="0"/>
                <a:cs typeface="Times New Roman" panose="02020603050405020304" pitchFamily="18" charset="0"/>
              </a:rPr>
              <a:t>Purposive sampling was employed to specifically sample adverse and traumatic as well as psycho-social support services related documents for review to gather sufficient data.</a:t>
            </a:r>
          </a:p>
          <a:p>
            <a:pPr marL="0" marR="0" lvl="0" indent="0" algn="just" defTabSz="914400" rtl="0" eaLnBrk="1" fontAlgn="auto" latinLnBrk="0" hangingPunct="1">
              <a:lnSpc>
                <a:spcPct val="150000"/>
              </a:lnSpc>
              <a:spcBef>
                <a:spcPts val="1000"/>
              </a:spcBef>
              <a:spcAft>
                <a:spcPts val="800"/>
              </a:spcAft>
              <a:buClrTx/>
              <a:buSzTx/>
              <a:buFont typeface="Arial" panose="020B0604020202020204" pitchFamily="34" charset="0"/>
              <a:buNone/>
              <a:tabLst/>
              <a:defRPr/>
            </a:pPr>
            <a:r>
              <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DATA COLLECTION AND ANALYSIS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Desk-top review was employed to collect data.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Document analysis was used to analyse data.</a:t>
            </a:r>
            <a:endParaRPr kumimoji="0" lang="en-ZA" sz="2800" b="0" i="0" u="none" strike="noStrike" kern="1200" cap="none" spc="0" normalizeH="0" baseline="0" noProof="0" dirty="0">
              <a:ln>
                <a:noFill/>
              </a:ln>
              <a:solidFill>
                <a:prstClr val="black"/>
              </a:solidFill>
              <a:effectLst/>
              <a:uLnTx/>
              <a:uFillTx/>
              <a:latin typeface="Calibri"/>
              <a:ea typeface="+mn-ea"/>
              <a:cs typeface="+mn-cs"/>
            </a:endParaRPr>
          </a:p>
          <a:p>
            <a:pPr>
              <a:lnSpc>
                <a:spcPct val="150000"/>
              </a:lnSpc>
              <a:spcAft>
                <a:spcPts val="800"/>
              </a:spcAft>
            </a:pPr>
            <a:endParaRPr lang="en-Z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nSpc>
                <a:spcPct val="150000"/>
              </a:lnSpc>
              <a:spcAft>
                <a:spcPts val="800"/>
              </a:spcAft>
            </a:pP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709A-5673-41E9-8B67-F8ABCDFF4DC2}"/>
              </a:ext>
            </a:extLst>
          </p:cNvPr>
          <p:cNvSpPr>
            <a:spLocks noGrp="1"/>
          </p:cNvSpPr>
          <p:nvPr>
            <p:ph type="title"/>
          </p:nvPr>
        </p:nvSpPr>
        <p:spPr>
          <a:xfrm>
            <a:off x="143435" y="127001"/>
            <a:ext cx="12048565" cy="1563688"/>
          </a:xfrm>
        </p:spPr>
        <p:txBody>
          <a:bodyPr>
            <a:normAutofit/>
          </a:bodyPr>
          <a:lstStyle/>
          <a:p>
            <a:r>
              <a:rPr lang="en-US" sz="2800" b="1" dirty="0">
                <a:latin typeface="Times New Roman" panose="02020603050405020304" pitchFamily="18" charset="0"/>
                <a:cs typeface="Times New Roman" panose="02020603050405020304" pitchFamily="18" charset="0"/>
              </a:rPr>
              <a:t>DISCUSSION AND FINDINGS</a:t>
            </a:r>
            <a:endParaRPr lang="en-ZA"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B55480D-E6E2-5FAD-42D9-C123BA1739AE}"/>
              </a:ext>
            </a:extLst>
          </p:cNvPr>
          <p:cNvSpPr>
            <a:spLocks noGrp="1"/>
          </p:cNvSpPr>
          <p:nvPr>
            <p:ph idx="1"/>
          </p:nvPr>
        </p:nvSpPr>
        <p:spPr>
          <a:xfrm>
            <a:off x="0" y="1690688"/>
            <a:ext cx="12191999" cy="5167311"/>
          </a:xfrm>
        </p:spPr>
        <p:txBody>
          <a:bodyPr>
            <a:normAutofit/>
          </a:bodyPr>
          <a:lstStyle/>
          <a:p>
            <a:pPr marL="0" indent="0" algn="just">
              <a:lnSpc>
                <a:spcPct val="150000"/>
              </a:lnSpc>
              <a:spcAft>
                <a:spcPts val="800"/>
              </a:spcAft>
              <a:buNone/>
            </a:pPr>
            <a:r>
              <a:rPr lang="en-ZA" b="1" kern="100" dirty="0">
                <a:effectLst/>
                <a:latin typeface="Times New Roman" panose="02020603050405020304" pitchFamily="18" charset="0"/>
                <a:ea typeface="Calibri" panose="020F0502020204030204" pitchFamily="34" charset="0"/>
                <a:cs typeface="Times New Roman" panose="02020603050405020304" pitchFamily="18" charset="0"/>
              </a:rPr>
              <a:t>Adverse and traumatic experiences</a:t>
            </a:r>
            <a:endParaRPr lang="en-Z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ZA" dirty="0" err="1">
                <a:effectLst/>
                <a:latin typeface="Times New Roman" panose="02020603050405020304" pitchFamily="18" charset="0"/>
                <a:ea typeface="Calibri" panose="020F0502020204030204" pitchFamily="34" charset="0"/>
                <a:cs typeface="Times New Roman" panose="02020603050405020304" pitchFamily="18" charset="0"/>
              </a:rPr>
              <a:t>Holtzhausen</a:t>
            </a:r>
            <a:r>
              <a:rPr lang="en-ZA" dirty="0">
                <a:effectLst/>
                <a:latin typeface="Times New Roman" panose="02020603050405020304" pitchFamily="18" charset="0"/>
                <a:ea typeface="Calibri" panose="020F0502020204030204" pitchFamily="34" charset="0"/>
                <a:cs typeface="Times New Roman" panose="02020603050405020304" pitchFamily="18" charset="0"/>
              </a:rPr>
              <a:t> and Campbell (2021) in their study of childhood experiences, define adverse experiences as common, stressful and traumatic </a:t>
            </a:r>
            <a:r>
              <a:rPr lang="en-ZA"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exposures affecting the development (neuro) of children. </a:t>
            </a:r>
          </a:p>
          <a:p>
            <a:pPr algn="just">
              <a:lnSpc>
                <a:spcPct val="150000"/>
              </a:lnSpc>
              <a:spcAft>
                <a:spcPts val="800"/>
              </a:spcAft>
            </a:pPr>
            <a:r>
              <a:rPr lang="en-ZA" sz="2800" kern="0" dirty="0">
                <a:solidFill>
                  <a:srgbClr val="000000"/>
                </a:solidFill>
                <a:effectLst/>
                <a:latin typeface="Times New Roman" panose="02020603050405020304" pitchFamily="18" charset="0"/>
                <a:ea typeface="Calibri" panose="020F0502020204030204" pitchFamily="34" charset="0"/>
              </a:rPr>
              <a:t>Adverse experiences include child abuse and neglect, household dysfunction, mental illness as well as domestic violence (</a:t>
            </a:r>
            <a:r>
              <a:rPr lang="en-ZA" sz="2800" kern="0" dirty="0" err="1">
                <a:solidFill>
                  <a:srgbClr val="000000"/>
                </a:solidFill>
                <a:effectLst/>
                <a:latin typeface="Times New Roman" panose="02020603050405020304" pitchFamily="18" charset="0"/>
                <a:ea typeface="Calibri" panose="020F0502020204030204" pitchFamily="34" charset="0"/>
              </a:rPr>
              <a:t>Holtzhauzsen</a:t>
            </a:r>
            <a:r>
              <a:rPr lang="en-ZA" sz="2800" kern="0" dirty="0">
                <a:solidFill>
                  <a:srgbClr val="000000"/>
                </a:solidFill>
                <a:effectLst/>
                <a:latin typeface="Times New Roman" panose="02020603050405020304" pitchFamily="18" charset="0"/>
                <a:ea typeface="Calibri" panose="020F0502020204030204" pitchFamily="34" charset="0"/>
              </a:rPr>
              <a:t> &amp; Campbell, 2021).</a:t>
            </a:r>
            <a:endParaRPr lang="en-ZA"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49060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3918-1C95-CFB2-7990-5121411505C7}"/>
              </a:ext>
            </a:extLst>
          </p:cNvPr>
          <p:cNvSpPr>
            <a:spLocks noGrp="1"/>
          </p:cNvSpPr>
          <p:nvPr>
            <p:ph type="title"/>
          </p:nvPr>
        </p:nvSpPr>
        <p:spPr>
          <a:xfrm>
            <a:off x="0" y="88900"/>
            <a:ext cx="12192000" cy="1601789"/>
          </a:xfrm>
        </p:spPr>
        <p:txBody>
          <a:bodyPr>
            <a:normAutofit/>
          </a:bodyPr>
          <a:lstStyle/>
          <a:p>
            <a:r>
              <a:rPr lang="en-ZA" sz="2800" b="1" dirty="0">
                <a:effectLst/>
                <a:latin typeface="Times New Roman" panose="02020603050405020304" pitchFamily="18" charset="0"/>
                <a:ea typeface="Calibri" panose="020F0502020204030204" pitchFamily="34" charset="0"/>
                <a:cs typeface="Times New Roman" panose="02020603050405020304" pitchFamily="18" charset="0"/>
              </a:rPr>
              <a:t>DISCUSSION AND FINDINGS Cont</a:t>
            </a:r>
            <a:r>
              <a:rPr lang="en-ZA" sz="1800" dirty="0">
                <a:effectLst/>
                <a:latin typeface="Calibri" panose="020F0502020204030204" pitchFamily="34" charset="0"/>
                <a:ea typeface="Calibri" panose="020F0502020204030204" pitchFamily="34" charset="0"/>
                <a:cs typeface="Times New Roman" panose="02020603050405020304" pitchFamily="18" charset="0"/>
              </a:rPr>
              <a:t>.</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id="{C4179B86-1D63-9EB7-5FD1-B0E83ED11127}"/>
              </a:ext>
            </a:extLst>
          </p:cNvPr>
          <p:cNvSpPr>
            <a:spLocks noGrp="1"/>
          </p:cNvSpPr>
          <p:nvPr>
            <p:ph idx="1"/>
          </p:nvPr>
        </p:nvSpPr>
        <p:spPr>
          <a:xfrm>
            <a:off x="0" y="1054100"/>
            <a:ext cx="12192000" cy="5803900"/>
          </a:xfrm>
        </p:spPr>
        <p:txBody>
          <a:bodyPr>
            <a:normAutofit/>
          </a:bodyPr>
          <a:lstStyle/>
          <a:p>
            <a:pPr marL="0" indent="0" algn="just">
              <a:buNone/>
            </a:pPr>
            <a:r>
              <a:rPr lang="en-ZA" b="1" kern="100" dirty="0">
                <a:effectLst/>
                <a:latin typeface="Times New Roman" panose="02020603050405020304" pitchFamily="18" charset="0"/>
                <a:ea typeface="Calibri" panose="020F0502020204030204" pitchFamily="34" charset="0"/>
                <a:cs typeface="Times New Roman" panose="02020603050405020304" pitchFamily="18" charset="0"/>
              </a:rPr>
              <a:t>Impact of adverse and traumatic experiences</a:t>
            </a:r>
          </a:p>
          <a:p>
            <a:pPr algn="just"/>
            <a:r>
              <a:rPr lang="en-ZA" dirty="0">
                <a:effectLst/>
                <a:latin typeface="Times New Roman" panose="02020603050405020304" pitchFamily="18" charset="0"/>
                <a:ea typeface="Calibri" panose="020F0502020204030204" pitchFamily="34" charset="0"/>
              </a:rPr>
              <a:t>It has been established that adverse and traumatic experiences have a negative impact on health and wellbeing of the individuals. </a:t>
            </a:r>
          </a:p>
          <a:p>
            <a:pPr algn="just"/>
            <a:r>
              <a:rPr lang="en-ZA" dirty="0">
                <a:effectLst/>
                <a:latin typeface="Times New Roman" panose="02020603050405020304" pitchFamily="18" charset="0"/>
                <a:ea typeface="Calibri" panose="020F0502020204030204" pitchFamily="34" charset="0"/>
              </a:rPr>
              <a:t>Ea</a:t>
            </a:r>
            <a:r>
              <a:rPr lang="en-ZA" kern="0" dirty="0">
                <a:effectLst/>
                <a:latin typeface="Times New Roman" panose="02020603050405020304" pitchFamily="18" charset="0"/>
                <a:ea typeface="Calibri" panose="020F0502020204030204" pitchFamily="34" charset="0"/>
              </a:rPr>
              <a:t>rly life stress disrupts neurodevelopment, leaving lasting effects on brain structure and functioning (</a:t>
            </a:r>
            <a:r>
              <a:rPr lang="en-ZA" kern="0" dirty="0">
                <a:solidFill>
                  <a:srgbClr val="000000"/>
                </a:solidFill>
                <a:effectLst/>
                <a:latin typeface="Times New Roman" panose="02020603050405020304" pitchFamily="18" charset="0"/>
                <a:ea typeface="Calibri" panose="020F0502020204030204" pitchFamily="34" charset="0"/>
              </a:rPr>
              <a:t>Mathebula, </a:t>
            </a:r>
            <a:r>
              <a:rPr lang="en-ZA" kern="0" dirty="0" err="1">
                <a:solidFill>
                  <a:srgbClr val="000000"/>
                </a:solidFill>
                <a:effectLst/>
                <a:latin typeface="Times New Roman" panose="02020603050405020304" pitchFamily="18" charset="0"/>
                <a:ea typeface="Calibri" panose="020F0502020204030204" pitchFamily="34" charset="0"/>
              </a:rPr>
              <a:t>Fillmater</a:t>
            </a:r>
            <a:r>
              <a:rPr lang="en-ZA" kern="0" dirty="0">
                <a:solidFill>
                  <a:srgbClr val="000000"/>
                </a:solidFill>
                <a:effectLst/>
                <a:latin typeface="Times New Roman" panose="02020603050405020304" pitchFamily="18" charset="0"/>
                <a:ea typeface="Calibri" panose="020F0502020204030204" pitchFamily="34" charset="0"/>
              </a:rPr>
              <a:t>, </a:t>
            </a:r>
            <a:r>
              <a:rPr lang="en-ZA" kern="0" dirty="0" err="1">
                <a:solidFill>
                  <a:srgbClr val="000000"/>
                </a:solidFill>
                <a:effectLst/>
                <a:latin typeface="Times New Roman" panose="02020603050405020304" pitchFamily="18" charset="0"/>
                <a:ea typeface="Calibri" panose="020F0502020204030204" pitchFamily="34" charset="0"/>
              </a:rPr>
              <a:t>Jordaan</a:t>
            </a:r>
            <a:r>
              <a:rPr lang="en-ZA" kern="0" dirty="0">
                <a:solidFill>
                  <a:srgbClr val="000000"/>
                </a:solidFill>
                <a:effectLst/>
                <a:latin typeface="Times New Roman" panose="02020603050405020304" pitchFamily="18" charset="0"/>
                <a:ea typeface="Calibri" panose="020F0502020204030204" pitchFamily="34" charset="0"/>
              </a:rPr>
              <a:t> &amp; </a:t>
            </a:r>
            <a:r>
              <a:rPr lang="en-ZA" kern="0" dirty="0" err="1">
                <a:solidFill>
                  <a:srgbClr val="000000"/>
                </a:solidFill>
                <a:effectLst/>
                <a:latin typeface="Times New Roman" panose="02020603050405020304" pitchFamily="18" charset="0"/>
                <a:ea typeface="Calibri" panose="020F0502020204030204" pitchFamily="34" charset="0"/>
              </a:rPr>
              <a:t>Heyns</a:t>
            </a:r>
            <a:r>
              <a:rPr lang="en-ZA" kern="0" dirty="0">
                <a:solidFill>
                  <a:srgbClr val="000000"/>
                </a:solidFill>
                <a:effectLst/>
                <a:latin typeface="Times New Roman" panose="02020603050405020304" pitchFamily="18" charset="0"/>
                <a:ea typeface="Calibri" panose="020F0502020204030204" pitchFamily="34" charset="0"/>
              </a:rPr>
              <a:t>, 2022; Naicker, </a:t>
            </a:r>
            <a:r>
              <a:rPr lang="en-ZA" kern="0" dirty="0" err="1">
                <a:solidFill>
                  <a:srgbClr val="000000"/>
                </a:solidFill>
                <a:effectLst/>
                <a:latin typeface="Times New Roman" panose="02020603050405020304" pitchFamily="18" charset="0"/>
                <a:ea typeface="Calibri" panose="020F0502020204030204" pitchFamily="34" charset="0"/>
              </a:rPr>
              <a:t>Ahun</a:t>
            </a:r>
            <a:r>
              <a:rPr lang="en-ZA" kern="0" dirty="0">
                <a:solidFill>
                  <a:srgbClr val="000000"/>
                </a:solidFill>
                <a:effectLst/>
                <a:latin typeface="Times New Roman" panose="02020603050405020304" pitchFamily="18" charset="0"/>
                <a:ea typeface="Calibri" panose="020F0502020204030204" pitchFamily="34" charset="0"/>
              </a:rPr>
              <a:t>, </a:t>
            </a:r>
            <a:r>
              <a:rPr lang="en-ZA" kern="0" dirty="0" err="1">
                <a:solidFill>
                  <a:srgbClr val="000000"/>
                </a:solidFill>
                <a:effectLst/>
                <a:latin typeface="Times New Roman" panose="02020603050405020304" pitchFamily="18" charset="0"/>
                <a:ea typeface="Calibri" panose="020F0502020204030204" pitchFamily="34" charset="0"/>
              </a:rPr>
              <a:t>Besharati</a:t>
            </a:r>
            <a:r>
              <a:rPr lang="en-ZA" kern="0" dirty="0">
                <a:solidFill>
                  <a:srgbClr val="000000"/>
                </a:solidFill>
                <a:effectLst/>
                <a:latin typeface="Times New Roman" panose="02020603050405020304" pitchFamily="18" charset="0"/>
                <a:ea typeface="Calibri" panose="020F0502020204030204" pitchFamily="34" charset="0"/>
              </a:rPr>
              <a:t>, Norris, </a:t>
            </a:r>
            <a:r>
              <a:rPr lang="en-ZA" kern="0" dirty="0" err="1">
                <a:solidFill>
                  <a:srgbClr val="000000"/>
                </a:solidFill>
                <a:effectLst/>
                <a:latin typeface="Times New Roman" panose="02020603050405020304" pitchFamily="18" charset="0"/>
                <a:ea typeface="Calibri" panose="020F0502020204030204" pitchFamily="34" charset="0"/>
              </a:rPr>
              <a:t>Orri</a:t>
            </a:r>
            <a:r>
              <a:rPr lang="en-ZA" kern="0" dirty="0">
                <a:solidFill>
                  <a:srgbClr val="000000"/>
                </a:solidFill>
                <a:effectLst/>
                <a:latin typeface="Times New Roman" panose="02020603050405020304" pitchFamily="18" charset="0"/>
                <a:ea typeface="Calibri" panose="020F0502020204030204" pitchFamily="34" charset="0"/>
              </a:rPr>
              <a:t> &amp; Richter, 2022).</a:t>
            </a:r>
          </a:p>
          <a:p>
            <a:pPr algn="just"/>
            <a:r>
              <a:rPr lang="en-ZA" kern="0" dirty="0">
                <a:solidFill>
                  <a:srgbClr val="000000"/>
                </a:solidFill>
                <a:effectLst/>
                <a:latin typeface="Times New Roman" panose="02020603050405020304" pitchFamily="18" charset="0"/>
                <a:ea typeface="Calibri" panose="020F0502020204030204" pitchFamily="34" charset="0"/>
              </a:rPr>
              <a:t> E</a:t>
            </a:r>
            <a:r>
              <a:rPr lang="en-ZA" sz="2800" kern="0" dirty="0">
                <a:effectLst/>
                <a:latin typeface="Times New Roman" panose="02020603050405020304" pitchFamily="18" charset="0"/>
                <a:ea typeface="Calibri" panose="020F0502020204030204" pitchFamily="34" charset="0"/>
              </a:rPr>
              <a:t>arly life adversity can produce biological memories that weaken multiple developing body systems such as the stress response, cardiovascular and immune systems, including metabolic regulatory controls. </a:t>
            </a:r>
          </a:p>
          <a:p>
            <a:pPr algn="just"/>
            <a:r>
              <a:rPr lang="en-ZA" sz="2800" kern="0" dirty="0">
                <a:effectLst/>
                <a:latin typeface="Times New Roman" panose="02020603050405020304" pitchFamily="18" charset="0"/>
                <a:ea typeface="Calibri" panose="020F0502020204030204" pitchFamily="34" charset="0"/>
              </a:rPr>
              <a:t>It was also established that girls are reported to be in a higher risk of being sexually abused than boys, as well as experiencing greater adversity in general (</a:t>
            </a:r>
            <a:r>
              <a:rPr lang="en-ZA" sz="2800" kern="0" dirty="0" err="1">
                <a:solidFill>
                  <a:srgbClr val="000000"/>
                </a:solidFill>
                <a:effectLst/>
                <a:latin typeface="Times New Roman" panose="02020603050405020304" pitchFamily="18" charset="0"/>
                <a:ea typeface="Calibri" panose="020F0502020204030204" pitchFamily="34" charset="0"/>
              </a:rPr>
              <a:t>Holtzhausen</a:t>
            </a:r>
            <a:r>
              <a:rPr lang="en-ZA" sz="2800" kern="0" dirty="0">
                <a:solidFill>
                  <a:srgbClr val="000000"/>
                </a:solidFill>
                <a:effectLst/>
                <a:latin typeface="Times New Roman" panose="02020603050405020304" pitchFamily="18" charset="0"/>
                <a:ea typeface="Calibri" panose="020F0502020204030204" pitchFamily="34" charset="0"/>
              </a:rPr>
              <a:t> &amp; Campbell, 2021; </a:t>
            </a:r>
            <a:r>
              <a:rPr lang="en-ZA" sz="2800" kern="0" dirty="0" err="1">
                <a:solidFill>
                  <a:srgbClr val="000000"/>
                </a:solidFill>
                <a:effectLst/>
                <a:latin typeface="Times New Roman" panose="02020603050405020304" pitchFamily="18" charset="0"/>
                <a:ea typeface="Calibri" panose="020F0502020204030204" pitchFamily="34" charset="0"/>
              </a:rPr>
              <a:t>Ndumo</a:t>
            </a:r>
            <a:r>
              <a:rPr lang="en-ZA" sz="2800" kern="0" dirty="0">
                <a:solidFill>
                  <a:srgbClr val="000000"/>
                </a:solidFill>
                <a:effectLst/>
                <a:latin typeface="Times New Roman" panose="02020603050405020304" pitchFamily="18" charset="0"/>
                <a:ea typeface="Calibri" panose="020F0502020204030204" pitchFamily="34" charset="0"/>
              </a:rPr>
              <a:t>, </a:t>
            </a:r>
            <a:r>
              <a:rPr lang="en-ZA" sz="2800" kern="0" dirty="0">
                <a:effectLst/>
                <a:latin typeface="Times New Roman" panose="02020603050405020304" pitchFamily="18" charset="0"/>
                <a:ea typeface="Calibri" panose="020F0502020204030204" pitchFamily="34" charset="0"/>
              </a:rPr>
              <a:t>Bhengu, </a:t>
            </a:r>
            <a:r>
              <a:rPr lang="en-ZA" sz="2800" kern="0" dirty="0" err="1">
                <a:effectLst/>
                <a:latin typeface="Times New Roman" panose="02020603050405020304" pitchFamily="18" charset="0"/>
                <a:ea typeface="Calibri" panose="020F0502020204030204" pitchFamily="34" charset="0"/>
              </a:rPr>
              <a:t>Mashaphu</a:t>
            </a:r>
            <a:r>
              <a:rPr lang="en-ZA" sz="2800" kern="0" dirty="0">
                <a:effectLst/>
                <a:latin typeface="Times New Roman" panose="02020603050405020304" pitchFamily="18" charset="0"/>
                <a:ea typeface="Calibri" panose="020F0502020204030204" pitchFamily="34" charset="0"/>
              </a:rPr>
              <a:t>, </a:t>
            </a:r>
            <a:r>
              <a:rPr lang="en-ZA" sz="2800" kern="0" dirty="0" err="1">
                <a:effectLst/>
                <a:latin typeface="Times New Roman" panose="02020603050405020304" pitchFamily="18" charset="0"/>
                <a:ea typeface="Calibri" panose="020F0502020204030204" pitchFamily="34" charset="0"/>
              </a:rPr>
              <a:t>Paruk</a:t>
            </a:r>
            <a:r>
              <a:rPr lang="en-ZA" sz="2800" kern="0" dirty="0">
                <a:effectLst/>
                <a:latin typeface="Times New Roman" panose="02020603050405020304" pitchFamily="18" charset="0"/>
                <a:ea typeface="Calibri" panose="020F0502020204030204" pitchFamily="34" charset="0"/>
              </a:rPr>
              <a:t> &amp; Tomita, 2022</a:t>
            </a:r>
            <a:r>
              <a:rPr lang="en-ZA" sz="2800" kern="0" dirty="0">
                <a:solidFill>
                  <a:srgbClr val="000000"/>
                </a:solidFill>
                <a:effectLst/>
                <a:latin typeface="Times New Roman" panose="02020603050405020304" pitchFamily="18" charset="0"/>
                <a:ea typeface="Calibri" panose="020F0502020204030204" pitchFamily="34" charset="0"/>
              </a:rPr>
              <a:t>)</a:t>
            </a:r>
            <a:r>
              <a:rPr lang="en-ZA" sz="2800" kern="0" dirty="0">
                <a:effectLst/>
                <a:latin typeface="Times New Roman" panose="02020603050405020304" pitchFamily="18" charset="0"/>
                <a:ea typeface="Calibri" panose="020F0502020204030204" pitchFamily="34" charset="0"/>
              </a:rPr>
              <a:t>. </a:t>
            </a:r>
          </a:p>
          <a:p>
            <a:pPr algn="just"/>
            <a:endParaRPr lang="en-ZA" kern="0" dirty="0">
              <a:solidFill>
                <a:srgbClr val="000000"/>
              </a:solidFill>
              <a:effectLst/>
              <a:latin typeface="Times New Roman" panose="02020603050405020304" pitchFamily="18" charset="0"/>
              <a:ea typeface="Calibri" panose="020F0502020204030204" pitchFamily="34" charset="0"/>
            </a:endParaRPr>
          </a:p>
          <a:p>
            <a:pPr algn="just"/>
            <a:endParaRPr lang="en-Z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ZA" dirty="0"/>
          </a:p>
        </p:txBody>
      </p:sp>
    </p:spTree>
    <p:extLst>
      <p:ext uri="{BB962C8B-B14F-4D97-AF65-F5344CB8AC3E}">
        <p14:creationId xmlns:p14="http://schemas.microsoft.com/office/powerpoint/2010/main" val="346360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3797C-B031-BCDD-246A-733CF255CCA7}"/>
              </a:ext>
            </a:extLst>
          </p:cNvPr>
          <p:cNvSpPr>
            <a:spLocks noGrp="1"/>
          </p:cNvSpPr>
          <p:nvPr>
            <p:ph type="title"/>
          </p:nvPr>
        </p:nvSpPr>
        <p:spPr>
          <a:xfrm>
            <a:off x="0" y="1"/>
            <a:ext cx="12192000" cy="1130299"/>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7C5E7806-448E-B0A7-1AF0-03D1C7D50C90}"/>
              </a:ext>
            </a:extLst>
          </p:cNvPr>
          <p:cNvSpPr>
            <a:spLocks noGrp="1"/>
          </p:cNvSpPr>
          <p:nvPr>
            <p:ph idx="1"/>
          </p:nvPr>
        </p:nvSpPr>
        <p:spPr>
          <a:xfrm>
            <a:off x="0" y="1130300"/>
            <a:ext cx="12192000" cy="5727700"/>
          </a:xfrm>
        </p:spPr>
        <p:txBody>
          <a:bodyPr>
            <a:normAutofit/>
          </a:bodyPr>
          <a:lstStyle/>
          <a:p>
            <a:pPr marL="0" indent="0" algn="just">
              <a:buNone/>
            </a:pPr>
            <a:r>
              <a:rPr lang="en-ZA" b="1" kern="100" dirty="0">
                <a:effectLst/>
                <a:latin typeface="Times New Roman" panose="02020603050405020304" pitchFamily="18" charset="0"/>
                <a:ea typeface="Calibri" panose="020F0502020204030204" pitchFamily="34" charset="0"/>
                <a:cs typeface="Times New Roman" panose="02020603050405020304" pitchFamily="18" charset="0"/>
              </a:rPr>
              <a:t>Impact of adverse and traumatic experiences cont.</a:t>
            </a:r>
          </a:p>
          <a:p>
            <a:pPr algn="just"/>
            <a:r>
              <a:rPr lang="en-ZA" kern="0" dirty="0">
                <a:effectLst/>
                <a:latin typeface="Times New Roman" panose="02020603050405020304" pitchFamily="18" charset="0"/>
                <a:ea typeface="Calibri" panose="020F0502020204030204" pitchFamily="34" charset="0"/>
                <a:cs typeface="Times New Roman" panose="02020603050405020304" pitchFamily="18" charset="0"/>
              </a:rPr>
              <a:t>Dykes and Green (2016) warn that adult women who are survivors of intimate violence relationships are linked to adverse and traumatic experiences happened during their childhood. </a:t>
            </a:r>
          </a:p>
          <a:p>
            <a:pPr algn="just"/>
            <a:r>
              <a:rPr lang="en-ZA" kern="0" dirty="0" err="1">
                <a:effectLst/>
                <a:latin typeface="Times New Roman" panose="02020603050405020304" pitchFamily="18" charset="0"/>
                <a:ea typeface="Calibri" panose="020F0502020204030204" pitchFamily="34" charset="0"/>
                <a:cs typeface="Times New Roman" panose="02020603050405020304" pitchFamily="18" charset="0"/>
              </a:rPr>
              <a:t>Ndumo</a:t>
            </a:r>
            <a:r>
              <a:rPr lang="en-ZA" kern="0" dirty="0">
                <a:effectLst/>
                <a:latin typeface="Times New Roman" panose="02020603050405020304" pitchFamily="18" charset="0"/>
                <a:ea typeface="Calibri" panose="020F0502020204030204" pitchFamily="34" charset="0"/>
                <a:cs typeface="Times New Roman" panose="02020603050405020304" pitchFamily="18" charset="0"/>
              </a:rPr>
              <a:t> et al., (2022) in their study titled “Intimate partner violence, adverse childhood experiences and prenatal substance use in South Africa”, discovered that m</a:t>
            </a:r>
            <a:r>
              <a:rPr lang="en-ZA" kern="0" dirty="0">
                <a:solidFill>
                  <a:srgbClr val="211D1E"/>
                </a:solidFill>
                <a:effectLst/>
                <a:latin typeface="Times New Roman" panose="02020603050405020304" pitchFamily="18" charset="0"/>
                <a:ea typeface="Calibri" panose="020F0502020204030204" pitchFamily="34" charset="0"/>
                <a:cs typeface="Times New Roman" panose="02020603050405020304" pitchFamily="18" charset="0"/>
              </a:rPr>
              <a:t>any of the challenges experienced by pregnant women and risky behaviours are deeply rooted in early childhood beginnings</a:t>
            </a:r>
            <a:r>
              <a:rPr lang="en-ZA" dirty="0">
                <a:solidFill>
                  <a:srgbClr val="211D1E"/>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en-ZA" dirty="0">
                <a:solidFill>
                  <a:srgbClr val="211D1E"/>
                </a:solidFill>
                <a:effectLst/>
                <a:latin typeface="Times New Roman" panose="02020603050405020304" pitchFamily="18" charset="0"/>
                <a:ea typeface="Calibri" panose="020F0502020204030204" pitchFamily="34" charset="0"/>
              </a:rPr>
              <a:t>This means that there is a strong relationship between the childhood adverse experiences and the adult behaviour which leads to either perpetration or victimisation of partners later in adulthood stage.</a:t>
            </a:r>
            <a:endParaRPr lang="en-ZA"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ZA" dirty="0"/>
          </a:p>
        </p:txBody>
      </p:sp>
    </p:spTree>
    <p:extLst>
      <p:ext uri="{BB962C8B-B14F-4D97-AF65-F5344CB8AC3E}">
        <p14:creationId xmlns:p14="http://schemas.microsoft.com/office/powerpoint/2010/main" val="85308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7C4-1208-FB91-AAFC-9CDF3E21EFFB}"/>
              </a:ext>
            </a:extLst>
          </p:cNvPr>
          <p:cNvSpPr>
            <a:spLocks noGrp="1"/>
          </p:cNvSpPr>
          <p:nvPr>
            <p:ph type="title"/>
          </p:nvPr>
        </p:nvSpPr>
        <p:spPr>
          <a:xfrm>
            <a:off x="0" y="-413031"/>
            <a:ext cx="12076953" cy="1435100"/>
          </a:xfrm>
        </p:spPr>
        <p:txBody>
          <a:bodyPr>
            <a:normAutofit/>
          </a:bodyPr>
          <a:lstStyle/>
          <a:p>
            <a:r>
              <a:rPr kumimoji="0" lang="en-ZA"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DISCUSSION AND FINDINGS Cont.</a:t>
            </a:r>
            <a:endParaRPr lang="en-ZA" sz="3600" dirty="0"/>
          </a:p>
        </p:txBody>
      </p:sp>
      <p:sp>
        <p:nvSpPr>
          <p:cNvPr id="3" name="Content Placeholder 2">
            <a:extLst>
              <a:ext uri="{FF2B5EF4-FFF2-40B4-BE49-F238E27FC236}">
                <a16:creationId xmlns:a16="http://schemas.microsoft.com/office/drawing/2014/main" id="{DBE78F72-58E0-6C90-6982-2F474F5FC367}"/>
              </a:ext>
            </a:extLst>
          </p:cNvPr>
          <p:cNvSpPr>
            <a:spLocks noGrp="1"/>
          </p:cNvSpPr>
          <p:nvPr>
            <p:ph idx="1"/>
          </p:nvPr>
        </p:nvSpPr>
        <p:spPr>
          <a:xfrm>
            <a:off x="0" y="800100"/>
            <a:ext cx="12192000" cy="6057899"/>
          </a:xfrm>
        </p:spPr>
        <p:txBody>
          <a:bodyPr>
            <a:normAutofit/>
          </a:bodyPr>
          <a:lstStyle/>
          <a:p>
            <a:pPr marL="0" indent="0" algn="just">
              <a:lnSpc>
                <a:spcPct val="150000"/>
              </a:lnSpc>
              <a:spcAft>
                <a:spcPts val="800"/>
              </a:spcAft>
              <a:buNone/>
            </a:pP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Psychosocial support services</a:t>
            </a:r>
            <a:endParaRPr lang="en-Z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sz="2800" dirty="0">
                <a:effectLst/>
                <a:latin typeface="Times New Roman" panose="02020603050405020304" pitchFamily="18" charset="0"/>
                <a:ea typeface="Calibri" panose="020F0502020204030204" pitchFamily="34" charset="0"/>
              </a:rPr>
              <a:t>The </a:t>
            </a:r>
            <a:r>
              <a:rPr lang="en-ZA" sz="2800" dirty="0" err="1">
                <a:effectLst/>
                <a:latin typeface="Times New Roman" panose="02020603050405020304" pitchFamily="18" charset="0"/>
                <a:ea typeface="Calibri" panose="020F0502020204030204" pitchFamily="34" charset="0"/>
              </a:rPr>
              <a:t>DSD</a:t>
            </a:r>
            <a:r>
              <a:rPr lang="en-ZA" sz="2800" dirty="0">
                <a:effectLst/>
                <a:latin typeface="Times New Roman" panose="02020603050405020304" pitchFamily="18" charset="0"/>
                <a:ea typeface="Calibri" panose="020F0502020204030204" pitchFamily="34" charset="0"/>
              </a:rPr>
              <a:t> is the lead department as far as social issues are concerned and therefore have systems in place for the protection of the survivors. Those systems include shelters, White and Green Doors, </a:t>
            </a:r>
            <a:r>
              <a:rPr lang="en-ZA" sz="2800" dirty="0" err="1">
                <a:effectLst/>
                <a:latin typeface="Times New Roman" panose="02020603050405020304" pitchFamily="18" charset="0"/>
                <a:ea typeface="Calibri" panose="020F0502020204030204" pitchFamily="34" charset="0"/>
              </a:rPr>
              <a:t>Khuseleka</a:t>
            </a:r>
            <a:r>
              <a:rPr lang="en-ZA" sz="2800" dirty="0">
                <a:effectLst/>
                <a:latin typeface="Times New Roman" panose="02020603050405020304" pitchFamily="18" charset="0"/>
                <a:ea typeface="Calibri" panose="020F0502020204030204" pitchFamily="34" charset="0"/>
              </a:rPr>
              <a:t> One Stop Centres, gender-based violence command centre (</a:t>
            </a:r>
            <a:r>
              <a:rPr lang="en-ZA" sz="2800" dirty="0" err="1">
                <a:effectLst/>
                <a:latin typeface="Times New Roman" panose="02020603050405020304" pitchFamily="18" charset="0"/>
                <a:ea typeface="Calibri" panose="020F0502020204030204" pitchFamily="34" charset="0"/>
              </a:rPr>
              <a:t>GBVCC</a:t>
            </a:r>
            <a:r>
              <a:rPr lang="en-ZA" sz="2800" dirty="0">
                <a:effectLst/>
                <a:latin typeface="Times New Roman" panose="02020603050405020304" pitchFamily="18" charset="0"/>
                <a:ea typeface="Calibri" panose="020F0502020204030204" pitchFamily="34" charset="0"/>
              </a:rPr>
              <a:t>) and others.  According to </a:t>
            </a:r>
            <a:r>
              <a:rPr lang="en-ZA" sz="2800" dirty="0" err="1">
                <a:effectLst/>
                <a:latin typeface="Times New Roman" panose="02020603050405020304" pitchFamily="18" charset="0"/>
                <a:ea typeface="Calibri" panose="020F0502020204030204" pitchFamily="34" charset="0"/>
              </a:rPr>
              <a:t>LaViolette</a:t>
            </a:r>
            <a:r>
              <a:rPr lang="en-ZA" sz="2800" dirty="0">
                <a:effectLst/>
                <a:latin typeface="Times New Roman" panose="02020603050405020304" pitchFamily="18" charset="0"/>
                <a:ea typeface="Calibri" panose="020F0502020204030204" pitchFamily="34" charset="0"/>
              </a:rPr>
              <a:t> and Barnett (2014) shelter refers to the residential facility which provides short-term protection and intervention (psychosocial services) through short period of time (six months and less) in a crisis.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sz="2800" dirty="0">
                <a:effectLst/>
                <a:latin typeface="Times New Roman" panose="02020603050405020304" pitchFamily="18" charset="0"/>
                <a:ea typeface="Calibri" panose="020F0502020204030204" pitchFamily="34" charset="0"/>
              </a:rPr>
              <a:t>White and Green Doors are seventy-two (72) hours facilities in communities used for the protection of the victims. Within those seventy-two hours, survivors are assessed and referred accordingly as per their needs. </a:t>
            </a:r>
            <a:r>
              <a:rPr lang="en-ZA" sz="2800" dirty="0" err="1">
                <a:effectLst/>
                <a:latin typeface="Times New Roman" panose="02020603050405020304" pitchFamily="18" charset="0"/>
                <a:ea typeface="Calibri" panose="020F0502020204030204" pitchFamily="34" charset="0"/>
              </a:rPr>
              <a:t>Khuseleka</a:t>
            </a:r>
            <a:r>
              <a:rPr lang="en-ZA" sz="2800" dirty="0">
                <a:effectLst/>
                <a:latin typeface="Times New Roman" panose="02020603050405020304" pitchFamily="18" charset="0"/>
                <a:ea typeface="Calibri" panose="020F0502020204030204" pitchFamily="34" charset="0"/>
              </a:rPr>
              <a:t> One Stop Centre is a residential facility providing short- and long-term interventions of up to six months as the needs dictate (Department of Social Development, (</a:t>
            </a:r>
            <a:r>
              <a:rPr lang="en-ZA" sz="2800" dirty="0" err="1">
                <a:effectLst/>
                <a:latin typeface="Times New Roman" panose="02020603050405020304" pitchFamily="18" charset="0"/>
                <a:ea typeface="Calibri" panose="020F0502020204030204" pitchFamily="34" charset="0"/>
              </a:rPr>
              <a:t>DSD</a:t>
            </a:r>
            <a:r>
              <a:rPr lang="en-ZA" sz="2800" dirty="0">
                <a:effectLst/>
                <a:latin typeface="Times New Roman" panose="02020603050405020304" pitchFamily="18" charset="0"/>
                <a:ea typeface="Calibri" panose="020F0502020204030204" pitchFamily="34" charset="0"/>
              </a:rPr>
              <a:t>) 2011).</a:t>
            </a:r>
            <a:endParaRPr kumimoji="0" lang="en-ZA" sz="28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ZA"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983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1164</TotalTime>
  <Words>1863</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Century Gothic</vt:lpstr>
      <vt:lpstr>Times New Roman</vt:lpstr>
      <vt:lpstr>Wingdings</vt:lpstr>
      <vt:lpstr>Office Theme</vt:lpstr>
      <vt:lpstr>  ASASWEI CONFERENCE  Date: 27-29 September 2023 Durban Convention Centre The role of psychosocial services during adverse events and resultant trauma from a Human Rights Perspective Moganedi MJ, University of Zululand Kulwane BA, Social Development  </vt:lpstr>
      <vt:lpstr>INTRODUCTION</vt:lpstr>
      <vt:lpstr>PROBLEM STATEMENT</vt:lpstr>
      <vt:lpstr>THEORETICAL FRAMEWORK </vt:lpstr>
      <vt:lpstr>METHODOLOGY</vt:lpstr>
      <vt:lpstr>DISCUSSION AND FINDINGS</vt:lpstr>
      <vt:lpstr>DISCUSSION AND FINDINGS Cont. </vt:lpstr>
      <vt:lpstr>DISCUSSION AND FINDINGS Cont.</vt:lpstr>
      <vt:lpstr>DISCUSSION AND FINDINGS Cont.</vt:lpstr>
      <vt:lpstr>DISCUSSION AND FINDINGS Cont.</vt:lpstr>
      <vt:lpstr>DISCUSSION AND FINDINGS Cont.</vt:lpstr>
      <vt:lpstr>DISCUSSION AND FINDINGS Cont.</vt:lpstr>
      <vt:lpstr>DISCUSSION AND FINDINGS Cont.</vt:lpstr>
      <vt:lpstr>DISCUSSION AND FINDINGS Cont.</vt:lpstr>
      <vt:lpstr>DISCUSSION AND FINDINGS Cont.</vt:lpstr>
      <vt:lpstr>CONCLUSION</vt:lpstr>
      <vt:lpstr>Recommendations </vt:lpstr>
      <vt:lpstr>THANK YOU/ REA LEBOGA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WORK PRACTICUM 1SWK 112    Dr Xaba &amp; Ms. Hadebe</dc:title>
  <dc:creator>Nondumiso Y. Hadebe</dc:creator>
  <cp:lastModifiedBy>Matshemo J. Moganedi</cp:lastModifiedBy>
  <cp:revision>30</cp:revision>
  <cp:lastPrinted>2023-02-27T09:13:51Z</cp:lastPrinted>
  <dcterms:created xsi:type="dcterms:W3CDTF">2022-08-29T09:23:00Z</dcterms:created>
  <dcterms:modified xsi:type="dcterms:W3CDTF">2023-09-25T14:12:31Z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13AD6F1675A14035B293F5C4540D2D6F</vt:lpwstr>
  </property>
  <property fmtid="{D5CDD505-2E9C-101B-9397-08002B2CF9AE}" pid="3" name="KSOProductBuildVer">
    <vt:lpwstr>1033-11.2.0.11254</vt:lpwstr>
  </property>
</Properties>
</file>