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7" r:id="rId2"/>
    <p:sldId id="259" r:id="rId3"/>
    <p:sldId id="260" r:id="rId4"/>
    <p:sldId id="261" r:id="rId5"/>
    <p:sldId id="295" r:id="rId6"/>
    <p:sldId id="265" r:id="rId7"/>
    <p:sldId id="270" r:id="rId8"/>
    <p:sldId id="288" r:id="rId9"/>
    <p:sldId id="289" r:id="rId10"/>
    <p:sldId id="290" r:id="rId11"/>
    <p:sldId id="291" r:id="rId12"/>
    <p:sldId id="292" r:id="rId13"/>
    <p:sldId id="293" r:id="rId14"/>
    <p:sldId id="294" r:id="rId15"/>
    <p:sldId id="277" r:id="rId16"/>
    <p:sldId id="279" r:id="rId17"/>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966CC1-F9B0-4A5A-B1C8-C8D26F210302}" v="2" dt="2023-09-24T19:07:09.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77" d="100"/>
          <a:sy n="77" d="100"/>
        </p:scale>
        <p:origin x="2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shemo J. Moganedi" userId="5bb02b1b-f295-438d-81e8-55b956226923" providerId="ADAL" clId="{43966CC1-F9B0-4A5A-B1C8-C8D26F210302}"/>
    <pc:docChg chg="undo redo custSel addSld delSld modSld">
      <pc:chgData name="Matshemo J. Moganedi" userId="5bb02b1b-f295-438d-81e8-55b956226923" providerId="ADAL" clId="{43966CC1-F9B0-4A5A-B1C8-C8D26F210302}" dt="2023-09-24T19:10:32.042" v="326" actId="2711"/>
      <pc:docMkLst>
        <pc:docMk/>
      </pc:docMkLst>
      <pc:sldChg chg="modSp mod">
        <pc:chgData name="Matshemo J. Moganedi" userId="5bb02b1b-f295-438d-81e8-55b956226923" providerId="ADAL" clId="{43966CC1-F9B0-4A5A-B1C8-C8D26F210302}" dt="2023-09-22T19:40:58.593" v="116" actId="6549"/>
        <pc:sldMkLst>
          <pc:docMk/>
          <pc:sldMk cId="0" sldId="257"/>
        </pc:sldMkLst>
        <pc:spChg chg="mod">
          <ac:chgData name="Matshemo J. Moganedi" userId="5bb02b1b-f295-438d-81e8-55b956226923" providerId="ADAL" clId="{43966CC1-F9B0-4A5A-B1C8-C8D26F210302}" dt="2023-09-22T19:40:58.593" v="116" actId="6549"/>
          <ac:spMkLst>
            <pc:docMk/>
            <pc:sldMk cId="0" sldId="257"/>
            <ac:spMk id="2" creationId="{00000000-0000-0000-0000-000000000000}"/>
          </ac:spMkLst>
        </pc:spChg>
      </pc:sldChg>
      <pc:sldChg chg="modSp mod">
        <pc:chgData name="Matshemo J. Moganedi" userId="5bb02b1b-f295-438d-81e8-55b956226923" providerId="ADAL" clId="{43966CC1-F9B0-4A5A-B1C8-C8D26F210302}" dt="2023-09-24T18:49:12.917" v="131" actId="6549"/>
        <pc:sldMkLst>
          <pc:docMk/>
          <pc:sldMk cId="0" sldId="259"/>
        </pc:sldMkLst>
        <pc:spChg chg="mod">
          <ac:chgData name="Matshemo J. Moganedi" userId="5bb02b1b-f295-438d-81e8-55b956226923" providerId="ADAL" clId="{43966CC1-F9B0-4A5A-B1C8-C8D26F210302}" dt="2023-09-21T19:40:08.823" v="7" actId="14100"/>
          <ac:spMkLst>
            <pc:docMk/>
            <pc:sldMk cId="0" sldId="259"/>
            <ac:spMk id="2" creationId="{00000000-0000-0000-0000-000000000000}"/>
          </ac:spMkLst>
        </pc:spChg>
        <pc:spChg chg="mod">
          <ac:chgData name="Matshemo J. Moganedi" userId="5bb02b1b-f295-438d-81e8-55b956226923" providerId="ADAL" clId="{43966CC1-F9B0-4A5A-B1C8-C8D26F210302}" dt="2023-09-24T18:49:12.917" v="131" actId="6549"/>
          <ac:spMkLst>
            <pc:docMk/>
            <pc:sldMk cId="0" sldId="259"/>
            <ac:spMk id="3" creationId="{00000000-0000-0000-0000-000000000000}"/>
          </ac:spMkLst>
        </pc:spChg>
      </pc:sldChg>
      <pc:sldChg chg="modSp mod">
        <pc:chgData name="Matshemo J. Moganedi" userId="5bb02b1b-f295-438d-81e8-55b956226923" providerId="ADAL" clId="{43966CC1-F9B0-4A5A-B1C8-C8D26F210302}" dt="2023-09-22T19:37:47.882" v="111" actId="255"/>
        <pc:sldMkLst>
          <pc:docMk/>
          <pc:sldMk cId="0" sldId="260"/>
        </pc:sldMkLst>
        <pc:spChg chg="mod">
          <ac:chgData name="Matshemo J. Moganedi" userId="5bb02b1b-f295-438d-81e8-55b956226923" providerId="ADAL" clId="{43966CC1-F9B0-4A5A-B1C8-C8D26F210302}" dt="2023-09-22T19:37:47.882" v="111" actId="255"/>
          <ac:spMkLst>
            <pc:docMk/>
            <pc:sldMk cId="0" sldId="260"/>
            <ac:spMk id="3" creationId="{00000000-0000-0000-0000-000000000000}"/>
          </ac:spMkLst>
        </pc:spChg>
      </pc:sldChg>
      <pc:sldChg chg="modSp mod">
        <pc:chgData name="Matshemo J. Moganedi" userId="5bb02b1b-f295-438d-81e8-55b956226923" providerId="ADAL" clId="{43966CC1-F9B0-4A5A-B1C8-C8D26F210302}" dt="2023-09-24T19:07:59.186" v="287" actId="14100"/>
        <pc:sldMkLst>
          <pc:docMk/>
          <pc:sldMk cId="0" sldId="261"/>
        </pc:sldMkLst>
        <pc:spChg chg="mod">
          <ac:chgData name="Matshemo J. Moganedi" userId="5bb02b1b-f295-438d-81e8-55b956226923" providerId="ADAL" clId="{43966CC1-F9B0-4A5A-B1C8-C8D26F210302}" dt="2023-09-24T19:07:59.186" v="287" actId="14100"/>
          <ac:spMkLst>
            <pc:docMk/>
            <pc:sldMk cId="0" sldId="261"/>
            <ac:spMk id="2" creationId="{00000000-0000-0000-0000-000000000000}"/>
          </ac:spMkLst>
        </pc:spChg>
        <pc:spChg chg="mod">
          <ac:chgData name="Matshemo J. Moganedi" userId="5bb02b1b-f295-438d-81e8-55b956226923" providerId="ADAL" clId="{43966CC1-F9B0-4A5A-B1C8-C8D26F210302}" dt="2023-09-24T18:51:26.370" v="133" actId="6549"/>
          <ac:spMkLst>
            <pc:docMk/>
            <pc:sldMk cId="0" sldId="261"/>
            <ac:spMk id="3" creationId="{00000000-0000-0000-0000-000000000000}"/>
          </ac:spMkLst>
        </pc:spChg>
      </pc:sldChg>
      <pc:sldChg chg="modSp mod">
        <pc:chgData name="Matshemo J. Moganedi" userId="5bb02b1b-f295-438d-81e8-55b956226923" providerId="ADAL" clId="{43966CC1-F9B0-4A5A-B1C8-C8D26F210302}" dt="2023-09-24T19:08:26.340" v="289" actId="255"/>
        <pc:sldMkLst>
          <pc:docMk/>
          <pc:sldMk cId="0" sldId="265"/>
        </pc:sldMkLst>
        <pc:spChg chg="mod">
          <ac:chgData name="Matshemo J. Moganedi" userId="5bb02b1b-f295-438d-81e8-55b956226923" providerId="ADAL" clId="{43966CC1-F9B0-4A5A-B1C8-C8D26F210302}" dt="2023-09-24T19:06:57.495" v="282" actId="14100"/>
          <ac:spMkLst>
            <pc:docMk/>
            <pc:sldMk cId="0" sldId="265"/>
            <ac:spMk id="2" creationId="{00000000-0000-0000-0000-000000000000}"/>
          </ac:spMkLst>
        </pc:spChg>
        <pc:spChg chg="mod">
          <ac:chgData name="Matshemo J. Moganedi" userId="5bb02b1b-f295-438d-81e8-55b956226923" providerId="ADAL" clId="{43966CC1-F9B0-4A5A-B1C8-C8D26F210302}" dt="2023-09-24T19:08:26.340" v="289" actId="255"/>
          <ac:spMkLst>
            <pc:docMk/>
            <pc:sldMk cId="0" sldId="265"/>
            <ac:spMk id="3" creationId="{00000000-0000-0000-0000-000000000000}"/>
          </ac:spMkLst>
        </pc:spChg>
      </pc:sldChg>
      <pc:sldChg chg="modSp del mod">
        <pc:chgData name="Matshemo J. Moganedi" userId="5bb02b1b-f295-438d-81e8-55b956226923" providerId="ADAL" clId="{43966CC1-F9B0-4A5A-B1C8-C8D26F210302}" dt="2023-09-21T19:45:03.640" v="28" actId="47"/>
        <pc:sldMkLst>
          <pc:docMk/>
          <pc:sldMk cId="2108004377" sldId="267"/>
        </pc:sldMkLst>
        <pc:spChg chg="mod">
          <ac:chgData name="Matshemo J. Moganedi" userId="5bb02b1b-f295-438d-81e8-55b956226923" providerId="ADAL" clId="{43966CC1-F9B0-4A5A-B1C8-C8D26F210302}" dt="2023-09-21T19:44:35.290" v="25" actId="21"/>
          <ac:spMkLst>
            <pc:docMk/>
            <pc:sldMk cId="2108004377" sldId="267"/>
            <ac:spMk id="2" creationId="{99474ABF-4880-1AC7-635D-AB25EE56E3D4}"/>
          </ac:spMkLst>
        </pc:spChg>
      </pc:sldChg>
      <pc:sldChg chg="modSp mod">
        <pc:chgData name="Matshemo J. Moganedi" userId="5bb02b1b-f295-438d-81e8-55b956226923" providerId="ADAL" clId="{43966CC1-F9B0-4A5A-B1C8-C8D26F210302}" dt="2023-09-21T19:47:32.941" v="44" actId="14100"/>
        <pc:sldMkLst>
          <pc:docMk/>
          <pc:sldMk cId="3490604287" sldId="270"/>
        </pc:sldMkLst>
        <pc:spChg chg="mod">
          <ac:chgData name="Matshemo J. Moganedi" userId="5bb02b1b-f295-438d-81e8-55b956226923" providerId="ADAL" clId="{43966CC1-F9B0-4A5A-B1C8-C8D26F210302}" dt="2023-09-21T19:47:26.394" v="42" actId="14100"/>
          <ac:spMkLst>
            <pc:docMk/>
            <pc:sldMk cId="3490604287" sldId="270"/>
            <ac:spMk id="2" creationId="{BCED709A-5673-41E9-8B67-F8ABCDFF4DC2}"/>
          </ac:spMkLst>
        </pc:spChg>
        <pc:spChg chg="mod">
          <ac:chgData name="Matshemo J. Moganedi" userId="5bb02b1b-f295-438d-81e8-55b956226923" providerId="ADAL" clId="{43966CC1-F9B0-4A5A-B1C8-C8D26F210302}" dt="2023-09-21T19:47:32.941" v="44" actId="14100"/>
          <ac:spMkLst>
            <pc:docMk/>
            <pc:sldMk cId="3490604287" sldId="270"/>
            <ac:spMk id="3" creationId="{DB55480D-E6E2-5FAD-42D9-C123BA1739AE}"/>
          </ac:spMkLst>
        </pc:spChg>
      </pc:sldChg>
      <pc:sldChg chg="modSp del mod">
        <pc:chgData name="Matshemo J. Moganedi" userId="5bb02b1b-f295-438d-81e8-55b956226923" providerId="ADAL" clId="{43966CC1-F9B0-4A5A-B1C8-C8D26F210302}" dt="2023-09-22T19:39:31.020" v="113" actId="47"/>
        <pc:sldMkLst>
          <pc:docMk/>
          <pc:sldMk cId="3519028463" sldId="275"/>
        </pc:sldMkLst>
        <pc:spChg chg="mod">
          <ac:chgData name="Matshemo J. Moganedi" userId="5bb02b1b-f295-438d-81e8-55b956226923" providerId="ADAL" clId="{43966CC1-F9B0-4A5A-B1C8-C8D26F210302}" dt="2023-09-22T19:39:27.246" v="112" actId="6549"/>
          <ac:spMkLst>
            <pc:docMk/>
            <pc:sldMk cId="3519028463" sldId="275"/>
            <ac:spMk id="3" creationId="{5A2DB778-BEC6-8F43-0D3C-1AB4CA64CE38}"/>
          </ac:spMkLst>
        </pc:spChg>
      </pc:sldChg>
      <pc:sldChg chg="del">
        <pc:chgData name="Matshemo J. Moganedi" userId="5bb02b1b-f295-438d-81e8-55b956226923" providerId="ADAL" clId="{43966CC1-F9B0-4A5A-B1C8-C8D26F210302}" dt="2023-09-22T19:39:38.698" v="114" actId="47"/>
        <pc:sldMkLst>
          <pc:docMk/>
          <pc:sldMk cId="3956728755" sldId="278"/>
        </pc:sldMkLst>
      </pc:sldChg>
      <pc:sldChg chg="modSp mod">
        <pc:chgData name="Matshemo J. Moganedi" userId="5bb02b1b-f295-438d-81e8-55b956226923" providerId="ADAL" clId="{43966CC1-F9B0-4A5A-B1C8-C8D26F210302}" dt="2023-09-21T19:56:52.054" v="109" actId="6549"/>
        <pc:sldMkLst>
          <pc:docMk/>
          <pc:sldMk cId="2096407450" sldId="279"/>
        </pc:sldMkLst>
        <pc:spChg chg="mod">
          <ac:chgData name="Matshemo J. Moganedi" userId="5bb02b1b-f295-438d-81e8-55b956226923" providerId="ADAL" clId="{43966CC1-F9B0-4A5A-B1C8-C8D26F210302}" dt="2023-09-21T19:50:10.228" v="50" actId="14100"/>
          <ac:spMkLst>
            <pc:docMk/>
            <pc:sldMk cId="2096407450" sldId="279"/>
            <ac:spMk id="2" creationId="{209DE7CA-C424-8A86-87C2-FBFF2E537022}"/>
          </ac:spMkLst>
        </pc:spChg>
        <pc:spChg chg="mod">
          <ac:chgData name="Matshemo J. Moganedi" userId="5bb02b1b-f295-438d-81e8-55b956226923" providerId="ADAL" clId="{43966CC1-F9B0-4A5A-B1C8-C8D26F210302}" dt="2023-09-21T19:56:52.054" v="109" actId="6549"/>
          <ac:spMkLst>
            <pc:docMk/>
            <pc:sldMk cId="2096407450" sldId="279"/>
            <ac:spMk id="3" creationId="{5BF416EF-B901-FE5C-BB10-F335CE18BF30}"/>
          </ac:spMkLst>
        </pc:spChg>
      </pc:sldChg>
      <pc:sldChg chg="modSp mod">
        <pc:chgData name="Matshemo J. Moganedi" userId="5bb02b1b-f295-438d-81e8-55b956226923" providerId="ADAL" clId="{43966CC1-F9B0-4A5A-B1C8-C8D26F210302}" dt="2023-09-21T19:48:28.596" v="47" actId="14100"/>
        <pc:sldMkLst>
          <pc:docMk/>
          <pc:sldMk cId="3828648613" sldId="288"/>
        </pc:sldMkLst>
        <pc:spChg chg="mod">
          <ac:chgData name="Matshemo J. Moganedi" userId="5bb02b1b-f295-438d-81e8-55b956226923" providerId="ADAL" clId="{43966CC1-F9B0-4A5A-B1C8-C8D26F210302}" dt="2023-09-21T19:48:28.596" v="47" actId="14100"/>
          <ac:spMkLst>
            <pc:docMk/>
            <pc:sldMk cId="3828648613" sldId="288"/>
            <ac:spMk id="2" creationId="{941B27C4-1208-FB91-AAFC-9CDF3E21EFFB}"/>
          </ac:spMkLst>
        </pc:spChg>
        <pc:spChg chg="mod">
          <ac:chgData name="Matshemo J. Moganedi" userId="5bb02b1b-f295-438d-81e8-55b956226923" providerId="ADAL" clId="{43966CC1-F9B0-4A5A-B1C8-C8D26F210302}" dt="2023-09-21T19:48:17.765" v="46" actId="27636"/>
          <ac:spMkLst>
            <pc:docMk/>
            <pc:sldMk cId="3828648613" sldId="288"/>
            <ac:spMk id="3" creationId="{DBE78F72-58E0-6C90-6982-2F474F5FC367}"/>
          </ac:spMkLst>
        </pc:spChg>
      </pc:sldChg>
      <pc:sldChg chg="modSp mod">
        <pc:chgData name="Matshemo J. Moganedi" userId="5bb02b1b-f295-438d-81e8-55b956226923" providerId="ADAL" clId="{43966CC1-F9B0-4A5A-B1C8-C8D26F210302}" dt="2023-09-24T18:56:46.735" v="142" actId="27636"/>
        <pc:sldMkLst>
          <pc:docMk/>
          <pc:sldMk cId="445805113" sldId="292"/>
        </pc:sldMkLst>
        <pc:spChg chg="mod">
          <ac:chgData name="Matshemo J. Moganedi" userId="5bb02b1b-f295-438d-81e8-55b956226923" providerId="ADAL" clId="{43966CC1-F9B0-4A5A-B1C8-C8D26F210302}" dt="2023-09-24T18:56:46.735" v="142" actId="27636"/>
          <ac:spMkLst>
            <pc:docMk/>
            <pc:sldMk cId="445805113" sldId="292"/>
            <ac:spMk id="3" creationId="{DBE78F72-58E0-6C90-6982-2F474F5FC367}"/>
          </ac:spMkLst>
        </pc:spChg>
      </pc:sldChg>
      <pc:sldChg chg="modSp mod">
        <pc:chgData name="Matshemo J. Moganedi" userId="5bb02b1b-f295-438d-81e8-55b956226923" providerId="ADAL" clId="{43966CC1-F9B0-4A5A-B1C8-C8D26F210302}" dt="2023-09-24T18:58:04.966" v="202" actId="6549"/>
        <pc:sldMkLst>
          <pc:docMk/>
          <pc:sldMk cId="822148033" sldId="293"/>
        </pc:sldMkLst>
        <pc:spChg chg="mod">
          <ac:chgData name="Matshemo J. Moganedi" userId="5bb02b1b-f295-438d-81e8-55b956226923" providerId="ADAL" clId="{43966CC1-F9B0-4A5A-B1C8-C8D26F210302}" dt="2023-09-24T18:58:04.966" v="202" actId="6549"/>
          <ac:spMkLst>
            <pc:docMk/>
            <pc:sldMk cId="822148033" sldId="293"/>
            <ac:spMk id="3" creationId="{DBE78F72-58E0-6C90-6982-2F474F5FC367}"/>
          </ac:spMkLst>
        </pc:spChg>
      </pc:sldChg>
      <pc:sldChg chg="modSp add mod">
        <pc:chgData name="Matshemo J. Moganedi" userId="5bb02b1b-f295-438d-81e8-55b956226923" providerId="ADAL" clId="{43966CC1-F9B0-4A5A-B1C8-C8D26F210302}" dt="2023-09-24T19:10:32.042" v="326" actId="2711"/>
        <pc:sldMkLst>
          <pc:docMk/>
          <pc:sldMk cId="1737410367" sldId="295"/>
        </pc:sldMkLst>
        <pc:spChg chg="mod">
          <ac:chgData name="Matshemo J. Moganedi" userId="5bb02b1b-f295-438d-81e8-55b956226923" providerId="ADAL" clId="{43966CC1-F9B0-4A5A-B1C8-C8D26F210302}" dt="2023-09-24T19:09:49.148" v="324" actId="6549"/>
          <ac:spMkLst>
            <pc:docMk/>
            <pc:sldMk cId="1737410367" sldId="295"/>
            <ac:spMk id="2" creationId="{00000000-0000-0000-0000-000000000000}"/>
          </ac:spMkLst>
        </pc:spChg>
        <pc:spChg chg="mod">
          <ac:chgData name="Matshemo J. Moganedi" userId="5bb02b1b-f295-438d-81e8-55b956226923" providerId="ADAL" clId="{43966CC1-F9B0-4A5A-B1C8-C8D26F210302}" dt="2023-09-24T19:10:32.042" v="326" actId="2711"/>
          <ac:spMkLst>
            <pc:docMk/>
            <pc:sldMk cId="1737410367" sldId="29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3EFD42F7-718C-4B98-AAEC-167E6DDD60A7}" type="datetimeFigureOut">
              <a:rPr lang="en-US" smtClean="0"/>
              <a:t>9/24/2023</a:t>
            </a:fld>
            <a:endParaRPr lang="en-US"/>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541E811E-2121-418C-A6DE-FAACA2484C42}"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41E811E-2121-418C-A6DE-FAACA2484C42}"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41E811E-2121-418C-A6DE-FAACA2484C42}"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41E811E-2121-418C-A6DE-FAACA2484C42}"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1E811E-2121-418C-A6DE-FAACA2484C42}" type="datetimeFigureOut">
              <a:rPr lang="en-ZA" smtClean="0"/>
              <a:t>2023/09/24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541E811E-2121-418C-A6DE-FAACA2484C42}" type="datetimeFigureOut">
              <a:rPr lang="en-ZA" smtClean="0"/>
              <a:t>2023/09/24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541E811E-2121-418C-A6DE-FAACA2484C42}" type="datetimeFigureOut">
              <a:rPr lang="en-ZA" smtClean="0"/>
              <a:t>2023/09/24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541E811E-2121-418C-A6DE-FAACA2484C42}" type="datetimeFigureOut">
              <a:rPr lang="en-ZA" smtClean="0"/>
              <a:t>2023/09/24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E811E-2121-418C-A6DE-FAACA2484C42}" type="datetimeFigureOut">
              <a:rPr lang="en-ZA" smtClean="0"/>
              <a:t>2023/09/24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1E811E-2121-418C-A6DE-FAACA2484C42}" type="datetimeFigureOut">
              <a:rPr lang="en-ZA" smtClean="0"/>
              <a:t>2023/09/24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1E811E-2121-418C-A6DE-FAACA2484C42}" type="datetimeFigureOut">
              <a:rPr lang="en-ZA" smtClean="0"/>
              <a:t>2023/09/24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1E1624E3-D557-406A-824A-251F0993E690}" type="slidenum">
              <a:rPr lang="en-ZA" smtClean="0"/>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E811E-2121-418C-A6DE-FAACA2484C42}" type="datetimeFigureOut">
              <a:rPr lang="en-ZA" smtClean="0"/>
              <a:t>2023/09/24</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624E3-D557-406A-824A-251F0993E690}" type="slidenum">
              <a:rPr lang="en-ZA" smtClean="0"/>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Evans.Mohlatlole@nwu.ac.za" TargetMode="External"/><Relationship Id="rId2" Type="http://schemas.openxmlformats.org/officeDocument/2006/relationships/hyperlink" Target="mailto:MoganediM@unizulu.ac.z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1999" cy="4813069"/>
          </a:xfrm>
        </p:spPr>
        <p:txBody>
          <a:bodyPr>
            <a:normAutofit fontScale="90000"/>
          </a:bodyPr>
          <a:lstStyle/>
          <a:p>
            <a:pPr algn="ctr">
              <a:lnSpc>
                <a:spcPct val="150000"/>
              </a:lnSpc>
            </a:pPr>
            <a:r>
              <a:rPr kumimoji="0" lang="en-ZA" sz="2800" b="1" i="0" u="none" strike="noStrike" kern="1200" cap="none" spc="0" normalizeH="0" baseline="0" noProof="0" dirty="0" err="1">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ASASWEI</a:t>
            </a:r>
            <a: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 CONFERENCE </a:t>
            </a:r>
            <a:b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br>
            <a: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Date: 27-29 September 2023</a:t>
            </a:r>
            <a:b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br>
            <a: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Durban Convention Centre</a:t>
            </a:r>
            <a:b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br>
            <a:r>
              <a:rPr lang="en-GB" sz="2700" b="1" kern="100" dirty="0">
                <a:effectLst/>
                <a:latin typeface="Century Gothic" panose="020B0502020202020204" pitchFamily="34" charset="0"/>
                <a:ea typeface="Calibri" panose="020F0502020204030204" pitchFamily="34" charset="0"/>
                <a:cs typeface="Times New Roman" panose="02020603050405020304" pitchFamily="18" charset="0"/>
              </a:rPr>
              <a:t>Care for the Caregivers: Psychosocial Risk Factors Among gender-based violence Victim Support Social Workers in South Africa</a:t>
            </a:r>
            <a:br>
              <a:rPr lang="en-ZA" sz="1800" kern="100" dirty="0">
                <a:effectLst/>
                <a:latin typeface="Calibri" panose="020F0502020204030204" pitchFamily="34" charset="0"/>
                <a:ea typeface="Calibri" panose="020F0502020204030204" pitchFamily="34" charset="0"/>
                <a:cs typeface="Times New Roman" panose="02020603050405020304" pitchFamily="18" charset="0"/>
              </a:rPr>
            </a:br>
            <a: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Moganedi MJ, University of Zululand</a:t>
            </a:r>
            <a:b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br>
            <a: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Mohlatlole NE, Northwest University</a:t>
            </a:r>
            <a:br>
              <a:rPr kumimoji="0" lang="en-ZA" sz="2800" b="1" i="0" u="none" strike="noStrike" kern="1200" cap="none" spc="0" normalizeH="0" baseline="0" noProof="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br>
            <a:endParaRPr kumimoji="0" lang="en-ZA" altLang="en-US" sz="2400" b="1" i="0" u="none" strike="noStrike" kern="1200" cap="none" spc="0" normalizeH="0" baseline="0" noProof="0" dirty="0">
              <a:ln>
                <a:noFill/>
              </a:ln>
              <a:solidFill>
                <a:prstClr val="black"/>
              </a:solidFill>
              <a:effectLst/>
              <a:uLnTx/>
              <a:uFillTx/>
              <a:latin typeface="Calibri" panose="020F0502020204030204"/>
              <a:ea typeface="+mj-ea"/>
              <a:cs typeface="+mj-cs"/>
            </a:endParaRPr>
          </a:p>
        </p:txBody>
      </p:sp>
      <p:pic>
        <p:nvPicPr>
          <p:cNvPr id="3" name="Content Placeholder 3"/>
          <p:cNvPicPr>
            <a:picLocks noChangeAspect="1"/>
          </p:cNvPicPr>
          <p:nvPr/>
        </p:nvPicPr>
        <p:blipFill>
          <a:blip r:embed="rId2"/>
          <a:stretch>
            <a:fillRect/>
          </a:stretch>
        </p:blipFill>
        <p:spPr>
          <a:xfrm>
            <a:off x="3960354" y="4930588"/>
            <a:ext cx="4522304" cy="171869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7C4-1208-FB91-AAFC-9CDF3E21EFFB}"/>
              </a:ext>
            </a:extLst>
          </p:cNvPr>
          <p:cNvSpPr>
            <a:spLocks noGrp="1"/>
          </p:cNvSpPr>
          <p:nvPr>
            <p:ph type="title"/>
          </p:nvPr>
        </p:nvSpPr>
        <p:spPr>
          <a:xfrm>
            <a:off x="13446" y="0"/>
            <a:ext cx="12178553" cy="1825625"/>
          </a:xfrm>
        </p:spPr>
        <p:txBody>
          <a:bodyPr>
            <a:normAutofit/>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DISCUSSION AND FINDINGS Cont.</a:t>
            </a:r>
            <a:endParaRPr lang="en-ZA" sz="3600" dirty="0"/>
          </a:p>
        </p:txBody>
      </p:sp>
      <p:sp>
        <p:nvSpPr>
          <p:cNvPr id="3" name="Content Placeholder 2">
            <a:extLst>
              <a:ext uri="{FF2B5EF4-FFF2-40B4-BE49-F238E27FC236}">
                <a16:creationId xmlns:a16="http://schemas.microsoft.com/office/drawing/2014/main" id="{DBE78F72-58E0-6C90-6982-2F474F5FC367}"/>
              </a:ext>
            </a:extLst>
          </p:cNvPr>
          <p:cNvSpPr>
            <a:spLocks noGrp="1"/>
          </p:cNvSpPr>
          <p:nvPr>
            <p:ph idx="1"/>
          </p:nvPr>
        </p:nvSpPr>
        <p:spPr>
          <a:xfrm>
            <a:off x="0" y="1066800"/>
            <a:ext cx="12192000" cy="5791201"/>
          </a:xfrm>
        </p:spPr>
        <p:txBody>
          <a:bodyPr>
            <a:normAutofit/>
          </a:bodyPr>
          <a:lstStyle/>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Proposed strategies for risk mitigation</a:t>
            </a:r>
          </a:p>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Reflective supervision and peer Support</a:t>
            </a:r>
          </a:p>
          <a:p>
            <a:pPr marL="0" indent="0" algn="just">
              <a:lnSpc>
                <a:spcPct val="150000"/>
              </a:lnSpc>
              <a:buNone/>
            </a:pPr>
            <a:r>
              <a:rPr lang="en-GB" sz="2800" kern="100" dirty="0">
                <a:effectLst/>
                <a:latin typeface="Century Gothic" panose="020B0502020202020204" pitchFamily="34" charset="0"/>
                <a:ea typeface="Calibri" panose="020F0502020204030204" pitchFamily="34" charset="0"/>
                <a:cs typeface="Times New Roman" panose="02020603050405020304" pitchFamily="18" charset="0"/>
              </a:rPr>
              <a:t>Strong organisational cultures that prioritise self-care and openly discuss occupational hazards like burnout or vicarious trauma are beneficial to the social workers supporting victims of GBV (</a:t>
            </a:r>
            <a:r>
              <a:rPr lang="en-GB" sz="2800" kern="100" dirty="0" err="1">
                <a:effectLst/>
                <a:latin typeface="Century Gothic" panose="020B0502020202020204" pitchFamily="34" charset="0"/>
                <a:ea typeface="Calibri" panose="020F0502020204030204" pitchFamily="34" charset="0"/>
                <a:cs typeface="Times New Roman" panose="02020603050405020304" pitchFamily="18" charset="0"/>
              </a:rPr>
              <a:t>Kinman</a:t>
            </a:r>
            <a:r>
              <a:rPr lang="en-GB" sz="2800" kern="100" dirty="0">
                <a:effectLst/>
                <a:latin typeface="Century Gothic" panose="020B0502020202020204" pitchFamily="34" charset="0"/>
                <a:ea typeface="Calibri" panose="020F0502020204030204" pitchFamily="34" charset="0"/>
                <a:cs typeface="Times New Roman" panose="02020603050405020304" pitchFamily="18" charset="0"/>
              </a:rPr>
              <a:t> &amp; Grant, 2017; Hamby et al., 2018; Ashley-Binge &amp; Cousins, 2020; </a:t>
            </a:r>
            <a:r>
              <a:rPr lang="en-GB" sz="2800" kern="100" dirty="0" err="1">
                <a:effectLst/>
                <a:latin typeface="Century Gothic" panose="020B0502020202020204" pitchFamily="34" charset="0"/>
                <a:ea typeface="Calibri" panose="020F0502020204030204" pitchFamily="34" charset="0"/>
                <a:cs typeface="Times New Roman" panose="02020603050405020304" pitchFamily="18" charset="0"/>
              </a:rPr>
              <a:t>Bopape</a:t>
            </a:r>
            <a:r>
              <a:rPr lang="en-GB" sz="2800" kern="100" dirty="0">
                <a:effectLst/>
                <a:latin typeface="Century Gothic" panose="020B0502020202020204" pitchFamily="34" charset="0"/>
                <a:ea typeface="Calibri" panose="020F0502020204030204" pitchFamily="34" charset="0"/>
                <a:cs typeface="Times New Roman" panose="02020603050405020304" pitchFamily="18" charset="0"/>
              </a:rPr>
              <a:t>, 2022). </a:t>
            </a:r>
            <a:endParaRPr lang="en-ZA" sz="2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50000"/>
              </a:lnSpc>
              <a:buNone/>
            </a:pP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449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7C4-1208-FB91-AAFC-9CDF3E21EFFB}"/>
              </a:ext>
            </a:extLst>
          </p:cNvPr>
          <p:cNvSpPr>
            <a:spLocks noGrp="1"/>
          </p:cNvSpPr>
          <p:nvPr>
            <p:ph type="title"/>
          </p:nvPr>
        </p:nvSpPr>
        <p:spPr>
          <a:xfrm>
            <a:off x="13446" y="0"/>
            <a:ext cx="12178553" cy="1825625"/>
          </a:xfrm>
        </p:spPr>
        <p:txBody>
          <a:bodyPr>
            <a:normAutofit/>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DISCUSSION AND FINDINGS Cont.</a:t>
            </a:r>
            <a:endParaRPr lang="en-ZA" sz="3600" dirty="0"/>
          </a:p>
        </p:txBody>
      </p:sp>
      <p:sp>
        <p:nvSpPr>
          <p:cNvPr id="3" name="Content Placeholder 2">
            <a:extLst>
              <a:ext uri="{FF2B5EF4-FFF2-40B4-BE49-F238E27FC236}">
                <a16:creationId xmlns:a16="http://schemas.microsoft.com/office/drawing/2014/main" id="{DBE78F72-58E0-6C90-6982-2F474F5FC367}"/>
              </a:ext>
            </a:extLst>
          </p:cNvPr>
          <p:cNvSpPr>
            <a:spLocks noGrp="1"/>
          </p:cNvSpPr>
          <p:nvPr>
            <p:ph idx="1"/>
          </p:nvPr>
        </p:nvSpPr>
        <p:spPr>
          <a:xfrm>
            <a:off x="0" y="1066800"/>
            <a:ext cx="12192000" cy="5791201"/>
          </a:xfrm>
        </p:spPr>
        <p:txBody>
          <a:bodyPr>
            <a:normAutofit fontScale="92500"/>
          </a:bodyPr>
          <a:lstStyle/>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Proposed strategies for risk mitigation</a:t>
            </a:r>
          </a:p>
          <a:p>
            <a:pPr marL="0" indent="0" algn="just">
              <a:lnSpc>
                <a:spcPct val="150000"/>
              </a:lnSpc>
              <a:buNone/>
            </a:pPr>
            <a:r>
              <a:rPr lang="en-GB" b="1" dirty="0">
                <a:effectLst/>
                <a:latin typeface="Century Gothic" panose="020B0502020202020204" pitchFamily="34" charset="0"/>
                <a:ea typeface="Calibri" panose="020F0502020204030204" pitchFamily="34" charset="0"/>
              </a:rPr>
              <a:t>Continuing education and skills training</a:t>
            </a:r>
            <a:endParaRPr lang="en-GB" b="1"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50000"/>
              </a:lnSpc>
              <a:buNone/>
            </a:pPr>
            <a:r>
              <a:rPr lang="en-GB" dirty="0">
                <a:effectLst/>
                <a:latin typeface="Century Gothic" panose="020B0502020202020204" pitchFamily="34" charset="0"/>
                <a:ea typeface="Calibri" panose="020F0502020204030204" pitchFamily="34" charset="0"/>
              </a:rPr>
              <a:t>“Continuing education and training are a key component of the national vocational education provision, in that it addresses individual, workplace and workforce development goals” (Billet, Choy, Dymock, Smith, Henderson, Tyler &amp; Kelly, 2015). Ongoing professional training in subjects like trauma counselling, self-care, and stress reduction help consolidate knowledge and skills (</a:t>
            </a:r>
            <a:r>
              <a:rPr lang="en-GB" dirty="0" err="1">
                <a:effectLst/>
                <a:latin typeface="Century Gothic" panose="020B0502020202020204" pitchFamily="34" charset="0"/>
                <a:ea typeface="Calibri" panose="020F0502020204030204" pitchFamily="34" charset="0"/>
              </a:rPr>
              <a:t>Kinman</a:t>
            </a:r>
            <a:r>
              <a:rPr lang="en-GB" dirty="0">
                <a:effectLst/>
                <a:latin typeface="Century Gothic" panose="020B0502020202020204" pitchFamily="34" charset="0"/>
                <a:ea typeface="Calibri" panose="020F0502020204030204" pitchFamily="34" charset="0"/>
              </a:rPr>
              <a:t> &amp; Grant, 2017; Hamby et al., 2018; Tarshis &amp; Baird, 2019; Deaton et al., 2021</a:t>
            </a:r>
            <a:r>
              <a:rPr lang="en-ZA" dirty="0">
                <a:effectLst/>
                <a:latin typeface="Century Gothic" panose="020B0502020202020204" pitchFamily="34" charset="0"/>
                <a:ea typeface="Calibri" panose="020F0502020204030204" pitchFamily="34" charset="0"/>
              </a:rPr>
              <a:t>)</a:t>
            </a:r>
            <a:r>
              <a:rPr lang="en-GB" dirty="0">
                <a:effectLst/>
                <a:latin typeface="Century Gothic" panose="020B0502020202020204" pitchFamily="34" charset="0"/>
                <a:ea typeface="Calibri" panose="020F0502020204030204" pitchFamily="34" charset="0"/>
              </a:rPr>
              <a:t>. </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2730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7C4-1208-FB91-AAFC-9CDF3E21EFFB}"/>
              </a:ext>
            </a:extLst>
          </p:cNvPr>
          <p:cNvSpPr>
            <a:spLocks noGrp="1"/>
          </p:cNvSpPr>
          <p:nvPr>
            <p:ph type="title"/>
          </p:nvPr>
        </p:nvSpPr>
        <p:spPr>
          <a:xfrm>
            <a:off x="13446" y="1"/>
            <a:ext cx="12178553" cy="1638300"/>
          </a:xfrm>
        </p:spPr>
        <p:txBody>
          <a:bodyPr>
            <a:normAutofit/>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DISCUSSION AND FINDINGS Cont.</a:t>
            </a:r>
            <a:endParaRPr lang="en-ZA" sz="3600" dirty="0"/>
          </a:p>
        </p:txBody>
      </p:sp>
      <p:sp>
        <p:nvSpPr>
          <p:cNvPr id="3" name="Content Placeholder 2">
            <a:extLst>
              <a:ext uri="{FF2B5EF4-FFF2-40B4-BE49-F238E27FC236}">
                <a16:creationId xmlns:a16="http://schemas.microsoft.com/office/drawing/2014/main" id="{DBE78F72-58E0-6C90-6982-2F474F5FC367}"/>
              </a:ext>
            </a:extLst>
          </p:cNvPr>
          <p:cNvSpPr>
            <a:spLocks noGrp="1"/>
          </p:cNvSpPr>
          <p:nvPr>
            <p:ph idx="1"/>
          </p:nvPr>
        </p:nvSpPr>
        <p:spPr>
          <a:xfrm>
            <a:off x="0" y="1066800"/>
            <a:ext cx="12192000" cy="5791201"/>
          </a:xfrm>
        </p:spPr>
        <p:txBody>
          <a:bodyPr>
            <a:normAutofit/>
          </a:bodyPr>
          <a:lstStyle/>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Proposed strategies for risk mitigation</a:t>
            </a:r>
          </a:p>
          <a:p>
            <a:pPr marL="0" indent="0" algn="just">
              <a:lnSpc>
                <a:spcPct val="150000"/>
              </a:lnSpc>
              <a:buNone/>
            </a:pPr>
            <a:r>
              <a:rPr lang="en-GB" b="1" dirty="0">
                <a:effectLst/>
                <a:latin typeface="Century Gothic" panose="020B0502020202020204" pitchFamily="34" charset="0"/>
                <a:ea typeface="Calibri" panose="020F0502020204030204" pitchFamily="34" charset="0"/>
              </a:rPr>
              <a:t>Continuing education and skills training</a:t>
            </a:r>
          </a:p>
          <a:p>
            <a:pPr marL="0" indent="0" algn="just">
              <a:lnSpc>
                <a:spcPct val="150000"/>
              </a:lnSpc>
              <a:buNone/>
            </a:pPr>
            <a:r>
              <a:rPr lang="en-GB" sz="2400" dirty="0">
                <a:effectLst/>
                <a:latin typeface="Century Gothic" panose="020B0502020202020204" pitchFamily="34" charset="0"/>
                <a:ea typeface="Calibri" panose="020F0502020204030204" pitchFamily="34" charset="0"/>
              </a:rPr>
              <a:t>The notion of ongoing professional training finds an expression in Ashley-Binge and Cousins (2020); Deaton et al., (2021); and </a:t>
            </a:r>
            <a:r>
              <a:rPr lang="en-GB" sz="2400" dirty="0" err="1">
                <a:effectLst/>
                <a:latin typeface="Century Gothic" panose="020B0502020202020204" pitchFamily="34" charset="0"/>
                <a:ea typeface="Calibri" panose="020F0502020204030204" pitchFamily="34" charset="0"/>
              </a:rPr>
              <a:t>Bopape</a:t>
            </a:r>
            <a:r>
              <a:rPr lang="en-GB" sz="2400" dirty="0">
                <a:effectLst/>
                <a:latin typeface="Century Gothic" panose="020B0502020202020204" pitchFamily="34" charset="0"/>
                <a:ea typeface="Calibri" panose="020F0502020204030204" pitchFamily="34" charset="0"/>
              </a:rPr>
              <a:t> (2022) that staff training is critical for capacity building of the social workers supporting GBV victims. </a:t>
            </a:r>
            <a:r>
              <a:rPr lang="en-GB" sz="2400" kern="100" dirty="0">
                <a:effectLst/>
                <a:latin typeface="Century Gothic" panose="020B0502020202020204" pitchFamily="34" charset="0"/>
                <a:ea typeface="Calibri" panose="020F0502020204030204" pitchFamily="34" charset="0"/>
                <a:cs typeface="Times New Roman" panose="02020603050405020304" pitchFamily="18" charset="0"/>
              </a:rPr>
              <a:t>Education on establishing healthy boundaries, identifying burnout, and managing secondary trauma is useful (Preston</a:t>
            </a:r>
            <a:r>
              <a:rPr lang="en-GB" sz="2400" kern="1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Brown, Garnett, Sanchez, </a:t>
            </a:r>
            <a:r>
              <a:rPr lang="en-GB" sz="2400" kern="100" dirty="0" err="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Fagbamila</a:t>
            </a:r>
            <a:r>
              <a:rPr lang="en-GB" sz="2400" kern="1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&amp; Graham, 2023). </a:t>
            </a:r>
            <a:r>
              <a:rPr lang="en-GB" sz="2400" kern="100" dirty="0">
                <a:effectLst/>
                <a:latin typeface="Century Gothic" panose="020B0502020202020204" pitchFamily="34" charset="0"/>
                <a:ea typeface="Calibri" panose="020F0502020204030204" pitchFamily="34" charset="0"/>
                <a:cs typeface="Times New Roman" panose="02020603050405020304" pitchFamily="18" charset="0"/>
              </a:rPr>
              <a:t>Skills to handle the specific challenges of GBV victim support should be fostered.</a:t>
            </a:r>
            <a:endParaRPr lang="en-ZA" sz="24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50000"/>
              </a:lnSpc>
              <a:buNone/>
            </a:pPr>
            <a:endParaRPr lang="en-GB"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5805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7C4-1208-FB91-AAFC-9CDF3E21EFFB}"/>
              </a:ext>
            </a:extLst>
          </p:cNvPr>
          <p:cNvSpPr>
            <a:spLocks noGrp="1"/>
          </p:cNvSpPr>
          <p:nvPr>
            <p:ph type="title"/>
          </p:nvPr>
        </p:nvSpPr>
        <p:spPr>
          <a:xfrm>
            <a:off x="13446" y="1"/>
            <a:ext cx="12178553" cy="1638300"/>
          </a:xfrm>
        </p:spPr>
        <p:txBody>
          <a:bodyPr>
            <a:normAutofit/>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DISCUSSION AND FINDINGS Cont.</a:t>
            </a:r>
            <a:endParaRPr lang="en-ZA" sz="3600" dirty="0"/>
          </a:p>
        </p:txBody>
      </p:sp>
      <p:sp>
        <p:nvSpPr>
          <p:cNvPr id="3" name="Content Placeholder 2">
            <a:extLst>
              <a:ext uri="{FF2B5EF4-FFF2-40B4-BE49-F238E27FC236}">
                <a16:creationId xmlns:a16="http://schemas.microsoft.com/office/drawing/2014/main" id="{DBE78F72-58E0-6C90-6982-2F474F5FC367}"/>
              </a:ext>
            </a:extLst>
          </p:cNvPr>
          <p:cNvSpPr>
            <a:spLocks noGrp="1"/>
          </p:cNvSpPr>
          <p:nvPr>
            <p:ph idx="1"/>
          </p:nvPr>
        </p:nvSpPr>
        <p:spPr>
          <a:xfrm>
            <a:off x="0" y="1066800"/>
            <a:ext cx="12192000" cy="5791201"/>
          </a:xfrm>
        </p:spPr>
        <p:txBody>
          <a:bodyPr>
            <a:normAutofit fontScale="92500"/>
          </a:bodyPr>
          <a:lstStyle/>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Proposed strategies for risk mitigation</a:t>
            </a:r>
          </a:p>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Individual self-care practices</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50000"/>
              </a:lnSpc>
            </a:pPr>
            <a:r>
              <a:rPr lang="en-GB" kern="100" dirty="0">
                <a:effectLst/>
                <a:latin typeface="Century Gothic" panose="020B0502020202020204" pitchFamily="34" charset="0"/>
                <a:ea typeface="Calibri" panose="020F0502020204030204" pitchFamily="34" charset="0"/>
                <a:cs typeface="Times New Roman" panose="02020603050405020304" pitchFamily="18" charset="0"/>
              </a:rPr>
              <a:t>Individual strategies like maintaining work-life balance, leisure activities, exercising, healthy eating and sleep hygiene help manage stress (Ashley-Binge &amp; Cousins, 2020; Deaton et al., 2021; </a:t>
            </a:r>
            <a:r>
              <a:rPr lang="en-GB" kern="100" dirty="0" err="1">
                <a:effectLst/>
                <a:latin typeface="Century Gothic" panose="020B0502020202020204" pitchFamily="34" charset="0"/>
                <a:ea typeface="Calibri" panose="020F0502020204030204" pitchFamily="34" charset="0"/>
                <a:cs typeface="Times New Roman" panose="02020603050405020304" pitchFamily="18" charset="0"/>
              </a:rPr>
              <a:t>Bopape</a:t>
            </a:r>
            <a:r>
              <a:rPr lang="en-GB" kern="100" dirty="0">
                <a:effectLst/>
                <a:latin typeface="Century Gothic" panose="020B0502020202020204" pitchFamily="34" charset="0"/>
                <a:ea typeface="Calibri" panose="020F0502020204030204" pitchFamily="34" charset="0"/>
                <a:cs typeface="Times New Roman" panose="02020603050405020304" pitchFamily="18" charset="0"/>
              </a:rPr>
              <a:t>, 2022). Therapeutic techniques like mindfulness meditation and grounding can be beneficial (Behan, 2020; </a:t>
            </a:r>
            <a:r>
              <a:rPr lang="en-GB" kern="100" dirty="0" err="1">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Matiz</a:t>
            </a:r>
            <a:r>
              <a:rPr lang="en-GB" kern="1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et al., 2020</a:t>
            </a:r>
            <a:r>
              <a:rPr lang="en-GB" kern="100" dirty="0">
                <a:effectLst/>
                <a:latin typeface="Century Gothic" panose="020B0502020202020204" pitchFamily="34" charset="0"/>
                <a:ea typeface="Calibri" panose="020F0502020204030204" pitchFamily="34" charset="0"/>
                <a:cs typeface="Times New Roman" panose="02020603050405020304" pitchFamily="18" charset="0"/>
              </a:rPr>
              <a:t>). Maintaining social connections and asking for support when needed are also important in this field (McKinnon &amp; </a:t>
            </a:r>
            <a:r>
              <a:rPr lang="en-GB" kern="100" dirty="0" err="1">
                <a:effectLst/>
                <a:latin typeface="Century Gothic" panose="020B0502020202020204" pitchFamily="34" charset="0"/>
                <a:ea typeface="Calibri" panose="020F0502020204030204" pitchFamily="34" charset="0"/>
                <a:cs typeface="Times New Roman" panose="02020603050405020304" pitchFamily="18" charset="0"/>
              </a:rPr>
              <a:t>Alson</a:t>
            </a:r>
            <a:r>
              <a:rPr lang="en-GB" kern="100" dirty="0">
                <a:effectLst/>
                <a:latin typeface="Century Gothic" panose="020B0502020202020204" pitchFamily="34" charset="0"/>
                <a:ea typeface="Calibri" panose="020F0502020204030204" pitchFamily="34" charset="0"/>
                <a:cs typeface="Times New Roman" panose="02020603050405020304" pitchFamily="18" charset="0"/>
              </a:rPr>
              <a:t>, 2017; Van Breda, 2017; Newell, 2020).</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50000"/>
              </a:lnSpc>
              <a:buNone/>
            </a:pPr>
            <a:endParaRPr lang="en-GB"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148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7C4-1208-FB91-AAFC-9CDF3E21EFFB}"/>
              </a:ext>
            </a:extLst>
          </p:cNvPr>
          <p:cNvSpPr>
            <a:spLocks noGrp="1"/>
          </p:cNvSpPr>
          <p:nvPr>
            <p:ph type="title"/>
          </p:nvPr>
        </p:nvSpPr>
        <p:spPr>
          <a:xfrm>
            <a:off x="13446" y="1"/>
            <a:ext cx="12178553" cy="1638300"/>
          </a:xfrm>
        </p:spPr>
        <p:txBody>
          <a:bodyPr>
            <a:normAutofit/>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DISCUSSION AND FINDINGS Cont.</a:t>
            </a:r>
            <a:endParaRPr lang="en-ZA" sz="3600" dirty="0"/>
          </a:p>
        </p:txBody>
      </p:sp>
      <p:sp>
        <p:nvSpPr>
          <p:cNvPr id="3" name="Content Placeholder 2">
            <a:extLst>
              <a:ext uri="{FF2B5EF4-FFF2-40B4-BE49-F238E27FC236}">
                <a16:creationId xmlns:a16="http://schemas.microsoft.com/office/drawing/2014/main" id="{DBE78F72-58E0-6C90-6982-2F474F5FC367}"/>
              </a:ext>
            </a:extLst>
          </p:cNvPr>
          <p:cNvSpPr>
            <a:spLocks noGrp="1"/>
          </p:cNvSpPr>
          <p:nvPr>
            <p:ph idx="1"/>
          </p:nvPr>
        </p:nvSpPr>
        <p:spPr>
          <a:xfrm>
            <a:off x="0" y="1066800"/>
            <a:ext cx="12192000" cy="5791201"/>
          </a:xfrm>
        </p:spPr>
        <p:txBody>
          <a:bodyPr>
            <a:normAutofit/>
          </a:bodyPr>
          <a:lstStyle/>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Proposed strategies for risk mitigation</a:t>
            </a:r>
          </a:p>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Further Research</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50000"/>
              </a:lnSpc>
            </a:pPr>
            <a:r>
              <a:rPr lang="en-GB" kern="100" dirty="0">
                <a:effectLst/>
                <a:latin typeface="Century Gothic" panose="020B0502020202020204" pitchFamily="34" charset="0"/>
                <a:ea typeface="Calibri" panose="020F0502020204030204" pitchFamily="34" charset="0"/>
                <a:cs typeface="Times New Roman" panose="02020603050405020304" pitchFamily="18" charset="0"/>
              </a:rPr>
              <a:t>While this study provides initial insights into the experiences of GBV victim support social workers, more extensive research is warranted. Evaluative studies on the effectiveness of specific risk mitigation strategies would also be of value. Longitudinal research could track resilience processes and outcomes over time. </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50000"/>
              </a:lnSpc>
              <a:buNone/>
            </a:pPr>
            <a:endParaRPr lang="en-GB" b="1"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8488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FA658-5F3F-AA4A-74E2-BD2921CAADBF}"/>
              </a:ext>
            </a:extLst>
          </p:cNvPr>
          <p:cNvSpPr>
            <a:spLocks noGrp="1"/>
          </p:cNvSpPr>
          <p:nvPr>
            <p:ph type="title"/>
          </p:nvPr>
        </p:nvSpPr>
        <p:spPr>
          <a:xfrm>
            <a:off x="0" y="365125"/>
            <a:ext cx="11353800" cy="1325563"/>
          </a:xfrm>
        </p:spPr>
        <p:txBody>
          <a:bodyPr>
            <a:normAutofit/>
          </a:bodyPr>
          <a:lstStyle/>
          <a:p>
            <a:r>
              <a:rPr lang="en-US" sz="3600" b="1" dirty="0">
                <a:latin typeface="Century Gothic" panose="020B0502020202020204" pitchFamily="34" charset="0"/>
              </a:rPr>
              <a:t>CONCLUSION</a:t>
            </a:r>
            <a:endParaRPr lang="en-ZA" sz="3600" b="1"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FA2C5F88-EC17-385F-D91E-95FBB914F17E}"/>
              </a:ext>
            </a:extLst>
          </p:cNvPr>
          <p:cNvSpPr>
            <a:spLocks noGrp="1"/>
          </p:cNvSpPr>
          <p:nvPr>
            <p:ph idx="1"/>
          </p:nvPr>
        </p:nvSpPr>
        <p:spPr>
          <a:xfrm>
            <a:off x="0" y="1690688"/>
            <a:ext cx="12192000" cy="4802187"/>
          </a:xfrm>
        </p:spPr>
        <p:txBody>
          <a:bodyPr>
            <a:normAutofit/>
          </a:bodyPr>
          <a:lstStyle/>
          <a:p>
            <a:pPr algn="just"/>
            <a:r>
              <a:rPr lang="en-GB" kern="100" dirty="0">
                <a:effectLst/>
                <a:latin typeface="Century Gothic" panose="020B0502020202020204" pitchFamily="34" charset="0"/>
                <a:ea typeface="Calibri" panose="020F0502020204030204" pitchFamily="34" charset="0"/>
                <a:cs typeface="Times New Roman" panose="02020603050405020304" pitchFamily="18" charset="0"/>
              </a:rPr>
              <a:t>This research highlights the immense psycho-social challenges faced by South African GBV victim support social workers. A resilience framework emphasises that both environmental and individual resources are needed for sustainability. Urgent action is required to prioritise worker wellbeing through evidence-based organisational strategies and self-care practices. Special considerations should be on supporting social work students rendering psychosocial support to the GBV survivors during their placement in the fieldwork through supervision. Enabling resilient work environments benefits both social workers and survivors in the ongoing crisis of GBV in South Africa.</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endParaRPr lang="en-ZA" dirty="0"/>
          </a:p>
        </p:txBody>
      </p:sp>
    </p:spTree>
    <p:extLst>
      <p:ext uri="{BB962C8B-B14F-4D97-AF65-F5344CB8AC3E}">
        <p14:creationId xmlns:p14="http://schemas.microsoft.com/office/powerpoint/2010/main" val="3515500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DE7CA-C424-8A86-87C2-FBFF2E537022}"/>
              </a:ext>
            </a:extLst>
          </p:cNvPr>
          <p:cNvSpPr>
            <a:spLocks noGrp="1"/>
          </p:cNvSpPr>
          <p:nvPr>
            <p:ph type="title"/>
          </p:nvPr>
        </p:nvSpPr>
        <p:spPr>
          <a:xfrm>
            <a:off x="0" y="1"/>
            <a:ext cx="12192000" cy="1574799"/>
          </a:xfrm>
        </p:spPr>
        <p:txBody>
          <a:bodyPr>
            <a:normAutofit/>
          </a:bodyPr>
          <a:lstStyle/>
          <a:p>
            <a:r>
              <a:rPr lang="en-US" sz="3600" b="1" dirty="0">
                <a:latin typeface="Century Gothic" panose="020B0502020202020204" pitchFamily="34" charset="0"/>
              </a:rPr>
              <a:t>THANKS SO MUCH</a:t>
            </a:r>
            <a:endParaRPr lang="en-ZA" sz="3600" b="1"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5BF416EF-B901-FE5C-BB10-F335CE18BF30}"/>
              </a:ext>
            </a:extLst>
          </p:cNvPr>
          <p:cNvSpPr>
            <a:spLocks noGrp="1"/>
          </p:cNvSpPr>
          <p:nvPr>
            <p:ph idx="1"/>
          </p:nvPr>
        </p:nvSpPr>
        <p:spPr>
          <a:xfrm>
            <a:off x="0" y="1320800"/>
            <a:ext cx="12192000" cy="5537200"/>
          </a:xfrm>
        </p:spPr>
        <p:txBody>
          <a:bodyPr/>
          <a:lstStyle/>
          <a:p>
            <a:r>
              <a:rPr lang="en-US" dirty="0"/>
              <a:t>Dr Moganedi</a:t>
            </a:r>
          </a:p>
          <a:p>
            <a:r>
              <a:rPr lang="en-US" dirty="0"/>
              <a:t>University of Zululand</a:t>
            </a:r>
          </a:p>
          <a:p>
            <a:r>
              <a:rPr lang="en-US" dirty="0">
                <a:hlinkClick r:id="rId2"/>
              </a:rPr>
              <a:t>MoganediM@unizulu.ac.za</a:t>
            </a:r>
            <a:endParaRPr lang="en-US" dirty="0"/>
          </a:p>
          <a:p>
            <a:endParaRPr lang="en-US" dirty="0"/>
          </a:p>
          <a:p>
            <a:r>
              <a:rPr lang="en-US" dirty="0" err="1"/>
              <a:t>Mr</a:t>
            </a:r>
            <a:r>
              <a:rPr lang="en-US" dirty="0"/>
              <a:t> Mohlatlole</a:t>
            </a:r>
          </a:p>
          <a:p>
            <a:r>
              <a:rPr lang="en-US"/>
              <a:t>North-West </a:t>
            </a:r>
            <a:r>
              <a:rPr lang="en-US" dirty="0"/>
              <a:t>University</a:t>
            </a:r>
          </a:p>
          <a:p>
            <a:r>
              <a:rPr lang="en-ZA" sz="2800" u="sng" dirty="0">
                <a:solidFill>
                  <a:srgbClr val="000000"/>
                </a:solidFill>
                <a:effectLst/>
                <a:latin typeface="Calibri" panose="020F0502020204030204" pitchFamily="34" charset="0"/>
                <a:ea typeface="Calibri" panose="020F0502020204030204" pitchFamily="34" charset="0"/>
                <a:hlinkClick r:id="rId3"/>
              </a:rPr>
              <a:t>Evans.Mohlatlole@nwu.ac.za</a:t>
            </a:r>
            <a:endParaRPr lang="en-US" dirty="0"/>
          </a:p>
          <a:p>
            <a:endParaRPr lang="en-ZA" dirty="0"/>
          </a:p>
        </p:txBody>
      </p:sp>
    </p:spTree>
    <p:extLst>
      <p:ext uri="{BB962C8B-B14F-4D97-AF65-F5344CB8AC3E}">
        <p14:creationId xmlns:p14="http://schemas.microsoft.com/office/powerpoint/2010/main" val="2096407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353800" cy="1130301"/>
          </a:xfrm>
        </p:spPr>
        <p:txBody>
          <a:bodyPr>
            <a:normAutofit/>
          </a:bodyPr>
          <a:lstStyle/>
          <a:p>
            <a:pPr fontAlgn="base">
              <a:lnSpc>
                <a:spcPct val="150000"/>
              </a:lnSpc>
              <a:spcAft>
                <a:spcPts val="800"/>
              </a:spcAft>
            </a:pPr>
            <a:r>
              <a:rPr kumimoji="0" lang="en-ZA" sz="2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INTRODUCTION</a:t>
            </a:r>
            <a:endParaRPr lang="en-ZA" sz="2800" dirty="0">
              <a:latin typeface="Century Gothic" panose="020B0502020202020204" pitchFamily="34" charset="0"/>
            </a:endParaRPr>
          </a:p>
        </p:txBody>
      </p:sp>
      <p:sp>
        <p:nvSpPr>
          <p:cNvPr id="3" name="Content Placeholder 2"/>
          <p:cNvSpPr>
            <a:spLocks noGrp="1"/>
          </p:cNvSpPr>
          <p:nvPr>
            <p:ph idx="1"/>
          </p:nvPr>
        </p:nvSpPr>
        <p:spPr>
          <a:xfrm>
            <a:off x="0" y="1130300"/>
            <a:ext cx="12192000" cy="5727700"/>
          </a:xfrm>
        </p:spPr>
        <p:txBody>
          <a:bodyPr>
            <a:normAutofit/>
          </a:bodyPr>
          <a:lstStyle/>
          <a:p>
            <a:pPr algn="just">
              <a:lnSpc>
                <a:spcPct val="150000"/>
              </a:lnSpc>
              <a:spcAft>
                <a:spcPts val="1000"/>
              </a:spcAft>
            </a:pPr>
            <a:r>
              <a:rPr lang="en-GB" sz="1800" b="1" dirty="0">
                <a:effectLst/>
                <a:latin typeface="Century Gothic" panose="020B0502020202020204" pitchFamily="34" charset="0"/>
                <a:ea typeface="Calibri" panose="020F0502020204030204" pitchFamily="34" charset="0"/>
              </a:rPr>
              <a:t>Gender-based violence (GBV) is a serious human rights violation and public health issue in South Africa. </a:t>
            </a:r>
          </a:p>
          <a:p>
            <a:pPr algn="just">
              <a:lnSpc>
                <a:spcPct val="150000"/>
              </a:lnSpc>
              <a:spcAft>
                <a:spcPts val="1000"/>
              </a:spcAft>
            </a:pPr>
            <a:r>
              <a:rPr lang="en-GB" sz="1800" b="1" dirty="0">
                <a:effectLst/>
                <a:latin typeface="Century Gothic" panose="020B0502020202020204" pitchFamily="34" charset="0"/>
                <a:ea typeface="Calibri" panose="020F0502020204030204" pitchFamily="34" charset="0"/>
              </a:rPr>
              <a:t>South Africa has been observed to be a rape capital taking into consideration the level at which rapes are happening to women and children (Govender, 2023).</a:t>
            </a:r>
          </a:p>
          <a:p>
            <a:pPr algn="just">
              <a:lnSpc>
                <a:spcPct val="150000"/>
              </a:lnSpc>
              <a:spcAft>
                <a:spcPts val="1000"/>
              </a:spcAft>
            </a:pPr>
            <a:r>
              <a:rPr lang="en-GB" sz="1800" b="1" dirty="0">
                <a:effectLst/>
                <a:latin typeface="Century Gothic" panose="020B0502020202020204" pitchFamily="34" charset="0"/>
                <a:ea typeface="Calibri" panose="020F0502020204030204" pitchFamily="34" charset="0"/>
              </a:rPr>
              <a:t>It is a fact that GBV can manifest in different forms and shapes including physical, emotional, psychological, financial or structural harm usually perpetrated by intimate partners, work colleagues, strangers and even institutions (</a:t>
            </a:r>
            <a:r>
              <a:rPr lang="en-GB" sz="1800" b="1" dirty="0" err="1">
                <a:effectLst/>
                <a:latin typeface="Century Gothic" panose="020B0502020202020204" pitchFamily="34" charset="0"/>
                <a:ea typeface="Calibri" panose="020F0502020204030204" pitchFamily="34" charset="0"/>
              </a:rPr>
              <a:t>Dryding</a:t>
            </a:r>
            <a:r>
              <a:rPr lang="en-GB" sz="1800" b="1" dirty="0">
                <a:effectLst/>
                <a:latin typeface="Century Gothic" panose="020B0502020202020204" pitchFamily="34" charset="0"/>
                <a:ea typeface="Calibri" panose="020F0502020204030204" pitchFamily="34" charset="0"/>
              </a:rPr>
              <a:t> &amp; </a:t>
            </a:r>
            <a:r>
              <a:rPr lang="en-GB" sz="1800" b="1" dirty="0" err="1">
                <a:effectLst/>
                <a:latin typeface="Century Gothic" panose="020B0502020202020204" pitchFamily="34" charset="0"/>
                <a:ea typeface="Calibri" panose="020F0502020204030204" pitchFamily="34" charset="0"/>
              </a:rPr>
              <a:t>Mpako</a:t>
            </a:r>
            <a:r>
              <a:rPr lang="en-GB" sz="1800" b="1" dirty="0">
                <a:effectLst/>
                <a:latin typeface="Century Gothic" panose="020B0502020202020204" pitchFamily="34" charset="0"/>
                <a:ea typeface="Calibri" panose="020F0502020204030204" pitchFamily="34" charset="0"/>
              </a:rPr>
              <a:t>, 2021; Govender, 2023).</a:t>
            </a:r>
          </a:p>
          <a:p>
            <a:pPr algn="just">
              <a:lnSpc>
                <a:spcPct val="150000"/>
              </a:lnSpc>
              <a:spcAft>
                <a:spcPts val="1000"/>
              </a:spcAft>
            </a:pPr>
            <a:r>
              <a:rPr lang="en-GB" sz="1800" b="1" dirty="0">
                <a:effectLst/>
                <a:latin typeface="Century Gothic" panose="020B0502020202020204" pitchFamily="34" charset="0"/>
                <a:ea typeface="Calibri" panose="020F0502020204030204" pitchFamily="34" charset="0"/>
              </a:rPr>
              <a:t>The Department of Social Development has been mandated to ensure that survivors of social ills receive the necessary services including protection and psychosocial support.</a:t>
            </a:r>
          </a:p>
          <a:p>
            <a:pPr algn="just">
              <a:lnSpc>
                <a:spcPct val="150000"/>
              </a:lnSpc>
              <a:spcAft>
                <a:spcPts val="1000"/>
              </a:spcAft>
            </a:pPr>
            <a:r>
              <a:rPr lang="en-GB" sz="1800" b="1" dirty="0">
                <a:effectLst/>
                <a:latin typeface="Century Gothic" panose="020B0502020202020204" pitchFamily="34" charset="0"/>
                <a:ea typeface="Calibri" panose="020F0502020204030204" pitchFamily="34" charset="0"/>
              </a:rPr>
              <a:t>Protection services are rendered through gender-based violence command centre (GBVCC), shelters, White and Green Doors, </a:t>
            </a:r>
            <a:r>
              <a:rPr lang="en-GB" sz="1800" b="1" dirty="0" err="1">
                <a:effectLst/>
                <a:latin typeface="Century Gothic" panose="020B0502020202020204" pitchFamily="34" charset="0"/>
                <a:ea typeface="Calibri" panose="020F0502020204030204" pitchFamily="34" charset="0"/>
              </a:rPr>
              <a:t>Khuseleka</a:t>
            </a:r>
            <a:r>
              <a:rPr lang="en-GB" sz="1800" b="1" dirty="0">
                <a:effectLst/>
                <a:latin typeface="Century Gothic" panose="020B0502020202020204" pitchFamily="34" charset="0"/>
                <a:ea typeface="Calibri" panose="020F0502020204030204" pitchFamily="34" charset="0"/>
              </a:rPr>
              <a:t> One-Stop Centres, victim-friendly rooms (VFR), and others.</a:t>
            </a:r>
            <a:endParaRPr lang="en-ZA" sz="1800" b="1"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p>
            <a:endParaRPr lang="en-ZA" sz="2400" b="1" dirty="0">
              <a:solidFill>
                <a:srgbClr val="2D2C2B"/>
              </a:solidFill>
              <a:effectLst/>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1690688"/>
          </a:xfrm>
        </p:spPr>
        <p:txBody>
          <a:bodyPr>
            <a:normAutofit/>
          </a:bodyPr>
          <a:lstStyle/>
          <a:p>
            <a:r>
              <a:rPr lang="en-ZA" sz="36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PROBLEM STATEMENT</a:t>
            </a:r>
            <a:endParaRPr lang="en-ZA" sz="3600" dirty="0"/>
          </a:p>
        </p:txBody>
      </p:sp>
      <p:sp>
        <p:nvSpPr>
          <p:cNvPr id="3" name="Content Placeholder 2"/>
          <p:cNvSpPr>
            <a:spLocks noGrp="1"/>
          </p:cNvSpPr>
          <p:nvPr>
            <p:ph idx="1"/>
          </p:nvPr>
        </p:nvSpPr>
        <p:spPr>
          <a:xfrm>
            <a:off x="0" y="1397000"/>
            <a:ext cx="12192000" cy="5460999"/>
          </a:xfrm>
        </p:spPr>
        <p:txBody>
          <a:bodyPr>
            <a:noAutofit/>
          </a:bodyPr>
          <a:lstStyle/>
          <a:p>
            <a:pPr algn="just"/>
            <a:r>
              <a:rPr lang="en-ZA" sz="2400" dirty="0">
                <a:effectLst/>
                <a:latin typeface="Century Gothic" panose="020B0502020202020204" pitchFamily="34" charset="0"/>
                <a:ea typeface="Calibri" panose="020F0502020204030204" pitchFamily="34" charset="0"/>
                <a:cs typeface="Times New Roman" panose="02020603050405020304" pitchFamily="18" charset="0"/>
              </a:rPr>
              <a:t>Despite the fact that the victims' supporters should provide psychosocial support services to the survivors of GBV, they are personally, exposed to certain risks that impact on their well-being and professional effectiveness. </a:t>
            </a:r>
            <a:endParaRPr lang="en-ZA" sz="2400" dirty="0">
              <a:effectLst/>
              <a:latin typeface="Arial" panose="020B0604020202020204" pitchFamily="34" charset="0"/>
              <a:ea typeface="Calibri" panose="020F0502020204030204" pitchFamily="34" charset="0"/>
              <a:cs typeface="Arial" panose="020B0604020202020204" pitchFamily="34" charset="0"/>
            </a:endParaRPr>
          </a:p>
          <a:p>
            <a:pPr algn="just"/>
            <a:r>
              <a:rPr lang="en-ZA" sz="2400" dirty="0">
                <a:effectLst/>
                <a:latin typeface="Century Gothic" panose="020B0502020202020204" pitchFamily="34" charset="0"/>
                <a:ea typeface="Calibri" panose="020F0502020204030204" pitchFamily="34" charset="0"/>
                <a:cs typeface="Times New Roman" panose="02020603050405020304" pitchFamily="18" charset="0"/>
              </a:rPr>
              <a:t>Those risks factors are but not limited to  increased workload, long working hours, emotional exhaustion, exposure to traumatic experiences, blurring of personal and professional boundaries</a:t>
            </a:r>
            <a:r>
              <a:rPr lang="en-ZA" sz="24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a:t>
            </a:r>
          </a:p>
          <a:p>
            <a:pPr algn="just">
              <a:lnSpc>
                <a:spcPct val="150000"/>
              </a:lnSpc>
            </a:pPr>
            <a:r>
              <a:rPr lang="en-ZA" sz="2400" dirty="0">
                <a:latin typeface="Century Gothic" panose="020B0502020202020204" pitchFamily="34" charset="0"/>
                <a:cs typeface="Arial" panose="020B0604020202020204" pitchFamily="34" charset="0"/>
              </a:rPr>
              <a:t>These factors ended up compromising professional service delivery for both the victims and the professionals/ social workers. </a:t>
            </a:r>
            <a:r>
              <a:rPr lang="en-GB" sz="2400" dirty="0">
                <a:effectLst/>
                <a:latin typeface="Century Gothic" panose="020B0502020202020204" pitchFamily="34" charset="0"/>
                <a:ea typeface="Calibri" panose="020F0502020204030204" pitchFamily="34" charset="0"/>
              </a:rPr>
              <a:t>Their wellbeing directly impacts their ability to provide effective, ethical and compassionate care.</a:t>
            </a:r>
            <a:r>
              <a:rPr lang="en-ZA" sz="2400" dirty="0">
                <a:latin typeface="Century Gothic" panose="020B0502020202020204" pitchFamily="34" charset="0"/>
                <a:cs typeface="Arial" panose="020B0604020202020204"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97526"/>
          </a:xfrm>
        </p:spPr>
        <p:txBody>
          <a:bodyPr>
            <a:normAutofit fontScale="90000"/>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THEORETICAL FRAMEWORK</a:t>
            </a:r>
            <a:br>
              <a:rPr lang="en-ZA" sz="1800" dirty="0">
                <a:effectLst/>
                <a:latin typeface="Calibri" panose="020F0502020204030204" pitchFamily="34" charset="0"/>
                <a:ea typeface="Calibri" panose="020F0502020204030204" pitchFamily="34" charset="0"/>
                <a:cs typeface="Times New Roman" panose="02020603050405020304" pitchFamily="18" charset="0"/>
              </a:rPr>
            </a:br>
            <a:endParaRPr lang="en-ZA" sz="3200" dirty="0"/>
          </a:p>
        </p:txBody>
      </p:sp>
      <p:sp>
        <p:nvSpPr>
          <p:cNvPr id="3" name="Content Placeholder 2"/>
          <p:cNvSpPr>
            <a:spLocks noGrp="1"/>
          </p:cNvSpPr>
          <p:nvPr>
            <p:ph idx="1"/>
          </p:nvPr>
        </p:nvSpPr>
        <p:spPr>
          <a:xfrm>
            <a:off x="0" y="1066800"/>
            <a:ext cx="12192000" cy="5791199"/>
          </a:xfrm>
        </p:spPr>
        <p:txBody>
          <a:bodyPr>
            <a:normAutofit fontScale="85000" lnSpcReduction="10000"/>
          </a:bodyPr>
          <a:lstStyle/>
          <a:p>
            <a:pPr algn="l">
              <a:buFont typeface="Arial" panose="020B0604020202020204" pitchFamily="34" charset="0"/>
              <a:buChar char="•"/>
            </a:pPr>
            <a:r>
              <a:rPr lang="en-ZA" b="0" i="0" u="none" strike="noStrike" dirty="0">
                <a:solidFill>
                  <a:srgbClr val="1C1917"/>
                </a:solidFill>
                <a:effectLst/>
                <a:latin typeface="Century Gothic" panose="020B0502020202020204" pitchFamily="34" charset="0"/>
              </a:rPr>
              <a:t>This study applied Resilience Theory, which examines why some individuals achieve positive outcomes despite adversity. Resilience is seen as a dynamic, multidimensional process rather than just an outcome.</a:t>
            </a:r>
          </a:p>
          <a:p>
            <a:pPr algn="l">
              <a:buFont typeface="Arial" panose="020B0604020202020204" pitchFamily="34" charset="0"/>
              <a:buChar char="•"/>
            </a:pPr>
            <a:r>
              <a:rPr lang="en-ZA" b="0" i="0" u="none" strike="noStrike" dirty="0">
                <a:solidFill>
                  <a:srgbClr val="1C1917"/>
                </a:solidFill>
                <a:effectLst/>
                <a:latin typeface="Century Gothic" panose="020B0502020202020204" pitchFamily="34" charset="0"/>
              </a:rPr>
              <a:t>Resilience Theory identifies various protective psychological factors (</a:t>
            </a:r>
            <a:r>
              <a:rPr lang="en-ZA" b="0" i="0" u="none" strike="noStrike" dirty="0" err="1">
                <a:solidFill>
                  <a:srgbClr val="1C1917"/>
                </a:solidFill>
                <a:effectLst/>
                <a:latin typeface="Century Gothic" panose="020B0502020202020204" pitchFamily="34" charset="0"/>
              </a:rPr>
              <a:t>eg.</a:t>
            </a:r>
            <a:r>
              <a:rPr lang="en-ZA" b="0" i="0" u="none" strike="noStrike" dirty="0">
                <a:solidFill>
                  <a:srgbClr val="1C1917"/>
                </a:solidFill>
                <a:effectLst/>
                <a:latin typeface="Century Gothic" panose="020B0502020202020204" pitchFamily="34" charset="0"/>
              </a:rPr>
              <a:t> optimism, hope, self-efficacy) and social resources (</a:t>
            </a:r>
            <a:r>
              <a:rPr lang="en-ZA" b="0" i="0" u="none" strike="noStrike" dirty="0" err="1">
                <a:solidFill>
                  <a:srgbClr val="1C1917"/>
                </a:solidFill>
                <a:effectLst/>
                <a:latin typeface="Century Gothic" panose="020B0502020202020204" pitchFamily="34" charset="0"/>
              </a:rPr>
              <a:t>eg.</a:t>
            </a:r>
            <a:r>
              <a:rPr lang="en-ZA" b="0" i="0" u="none" strike="noStrike" dirty="0">
                <a:solidFill>
                  <a:srgbClr val="1C1917"/>
                </a:solidFill>
                <a:effectLst/>
                <a:latin typeface="Century Gothic" panose="020B0502020202020204" pitchFamily="34" charset="0"/>
              </a:rPr>
              <a:t> relationships, community connectedness) that promote resilience.</a:t>
            </a:r>
          </a:p>
          <a:p>
            <a:pPr algn="l">
              <a:buFont typeface="Arial" panose="020B0604020202020204" pitchFamily="34" charset="0"/>
              <a:buChar char="•"/>
            </a:pPr>
            <a:r>
              <a:rPr lang="en-ZA" b="0" i="0" u="none" strike="noStrike" dirty="0">
                <a:solidFill>
                  <a:srgbClr val="1C1917"/>
                </a:solidFill>
                <a:effectLst/>
                <a:latin typeface="Century Gothic" panose="020B0502020202020204" pitchFamily="34" charset="0"/>
              </a:rPr>
              <a:t>Resilience Theory aligns with social work's person-in-environment perspective and Ecological Theory. It provides a valuable framework for understanding GBV social workers' experiences, recognizing the adversity they face.</a:t>
            </a:r>
          </a:p>
          <a:p>
            <a:pPr algn="l">
              <a:buFont typeface="Arial" panose="020B0604020202020204" pitchFamily="34" charset="0"/>
              <a:buChar char="•"/>
            </a:pPr>
            <a:r>
              <a:rPr lang="en-ZA" b="0" i="0" u="none" strike="noStrike" dirty="0">
                <a:solidFill>
                  <a:srgbClr val="1C1917"/>
                </a:solidFill>
                <a:effectLst/>
                <a:latin typeface="Century Gothic" panose="020B0502020202020204" pitchFamily="34" charset="0"/>
              </a:rPr>
              <a:t>A resilience framework focuses on capacity building rather than deficits. Interventions should strengthen skills, assets, and environmental resources to support social worker wellbeing, rather than blaming them for struggles.</a:t>
            </a:r>
          </a:p>
          <a:p>
            <a:pPr algn="l">
              <a:buFont typeface="Arial" panose="020B0604020202020204" pitchFamily="34" charset="0"/>
              <a:buChar char="•"/>
            </a:pPr>
            <a:r>
              <a:rPr lang="en-ZA" b="0" i="0" u="none" strike="noStrike" dirty="0">
                <a:solidFill>
                  <a:srgbClr val="1C1917"/>
                </a:solidFill>
                <a:effectLst/>
                <a:latin typeface="Century Gothic" panose="020B0502020202020204" pitchFamily="34" charset="0"/>
              </a:rPr>
              <a:t>Resilience is an ongoing process over time, not an endpoint. This lens views social workers as active survivors negotiating challenges, not passive victims. It provides a holistic, empowering way to examine psychosocial risk factors for GBV social workers.</a:t>
            </a:r>
          </a:p>
          <a:p>
            <a:pPr algn="just"/>
            <a:endParaRPr lang="en-ZA" dirty="0">
              <a:solidFill>
                <a:srgbClr val="FF0000"/>
              </a:solidFill>
              <a:latin typeface="Century Gothic" panose="020B0502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97526"/>
          </a:xfrm>
        </p:spPr>
        <p:txBody>
          <a:bodyPr>
            <a:normAutofit fontScale="90000"/>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OBJECTIVE</a:t>
            </a:r>
            <a:br>
              <a:rPr lang="en-ZA" sz="1800" dirty="0">
                <a:effectLst/>
                <a:latin typeface="Calibri" panose="020F0502020204030204" pitchFamily="34" charset="0"/>
                <a:ea typeface="Calibri" panose="020F0502020204030204" pitchFamily="34" charset="0"/>
                <a:cs typeface="Times New Roman" panose="02020603050405020304" pitchFamily="18" charset="0"/>
              </a:rPr>
            </a:br>
            <a:endParaRPr lang="en-ZA" sz="3200" dirty="0"/>
          </a:p>
        </p:txBody>
      </p:sp>
      <p:sp>
        <p:nvSpPr>
          <p:cNvPr id="3" name="Content Placeholder 2"/>
          <p:cNvSpPr>
            <a:spLocks noGrp="1"/>
          </p:cNvSpPr>
          <p:nvPr>
            <p:ph idx="1"/>
          </p:nvPr>
        </p:nvSpPr>
        <p:spPr>
          <a:xfrm>
            <a:off x="0" y="1066800"/>
            <a:ext cx="12192000" cy="5791199"/>
          </a:xfrm>
        </p:spPr>
        <p:txBody>
          <a:bodyPr>
            <a:normAutofit/>
          </a:bodyPr>
          <a:lstStyle/>
          <a:p>
            <a:pPr algn="just">
              <a:lnSpc>
                <a:spcPct val="150000"/>
              </a:lnSpc>
            </a:pPr>
            <a:r>
              <a:rPr lang="en-GB" sz="2800" kern="100" dirty="0">
                <a:effectLst/>
                <a:latin typeface="Century Gothic" panose="020B0502020202020204" pitchFamily="34" charset="0"/>
                <a:ea typeface="Calibri" panose="020F0502020204030204" pitchFamily="34" charset="0"/>
                <a:cs typeface="Times New Roman" panose="02020603050405020304" pitchFamily="18" charset="0"/>
              </a:rPr>
              <a:t>This qualitative desktop research was conducted to explores the challenges GBV victim support social workers face in South Africa, focusing on psycho-social risk factors that can impact their well-being and professional effectiveness.</a:t>
            </a:r>
            <a:endParaRPr lang="en-ZA" sz="2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endParaRPr lang="en-ZA"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1737410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5265"/>
            <a:ext cx="11353800" cy="1047404"/>
          </a:xfrm>
        </p:spPr>
        <p:txBody>
          <a:bodyPr>
            <a:normAutofit fontScale="90000"/>
          </a:bodyPr>
          <a:lstStyle/>
          <a:p>
            <a:pPr marL="228600" marR="0" lvl="0" indent="-228600" defTabSz="914400" rtl="0" eaLnBrk="1" fontAlgn="auto" latinLnBrk="0" hangingPunct="1">
              <a:lnSpc>
                <a:spcPct val="150000"/>
              </a:lnSpc>
              <a:spcBef>
                <a:spcPts val="1000"/>
              </a:spcBef>
              <a:spcAft>
                <a:spcPts val="800"/>
              </a:spcAft>
              <a:tabLst/>
              <a:defRPr/>
            </a:pPr>
            <a:r>
              <a:rPr kumimoji="0" lang="en-ZA" sz="3300" b="1" i="0" u="none" strike="noStrike" kern="1800" cap="none" spc="0" normalizeH="0" baseline="0" noProof="0" dirty="0">
                <a:ln>
                  <a:noFill/>
                </a:ln>
                <a:solidFill>
                  <a:srgbClr val="383838"/>
                </a:solidFill>
                <a:effectLst/>
                <a:uLnTx/>
                <a:uFillTx/>
                <a:latin typeface="Arial" panose="020B0604020202020204" pitchFamily="34" charset="0"/>
                <a:ea typeface="Times New Roman" panose="02020603050405020304" pitchFamily="18" charset="0"/>
                <a:cs typeface="Times New Roman" panose="02020603050405020304" pitchFamily="18" charset="0"/>
              </a:rPr>
              <a:t>METHODOLOGY</a:t>
            </a:r>
            <a:br>
              <a:rPr kumimoji="0" lang="en-ZA" sz="2600" b="0" i="0" u="none" strike="noStrike" kern="12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br>
            <a:endParaRPr lang="en-ZA" sz="3600" dirty="0"/>
          </a:p>
        </p:txBody>
      </p:sp>
      <p:sp>
        <p:nvSpPr>
          <p:cNvPr id="3" name="Content Placeholder 2"/>
          <p:cNvSpPr>
            <a:spLocks noGrp="1"/>
          </p:cNvSpPr>
          <p:nvPr>
            <p:ph idx="1"/>
          </p:nvPr>
        </p:nvSpPr>
        <p:spPr>
          <a:xfrm>
            <a:off x="0" y="1695796"/>
            <a:ext cx="12192000" cy="5162204"/>
          </a:xfrm>
        </p:spPr>
        <p:txBody>
          <a:bodyPr>
            <a:normAutofit/>
          </a:bodyPr>
          <a:lstStyle/>
          <a:p>
            <a:pPr algn="just">
              <a:lnSpc>
                <a:spcPct val="150000"/>
              </a:lnSpc>
              <a:spcAft>
                <a:spcPts val="800"/>
              </a:spcAft>
            </a:pPr>
            <a:r>
              <a:rPr lang="en-ZA"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This study adopted qualitative approach with a case study design. </a:t>
            </a:r>
          </a:p>
          <a:p>
            <a:pPr marL="0" indent="0" algn="just">
              <a:lnSpc>
                <a:spcPct val="150000"/>
              </a:lnSpc>
              <a:spcAft>
                <a:spcPts val="800"/>
              </a:spcAft>
              <a:buNone/>
            </a:pPr>
            <a:r>
              <a:rPr kumimoji="0" lang="en-ZA" b="1"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SAMPLING</a:t>
            </a: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ZA" sz="2800" b="0"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mn-cs"/>
              </a:rPr>
              <a:t>P</a:t>
            </a:r>
            <a:r>
              <a:rPr kumimoji="0" lang="en-GB" sz="2800" b="0" i="0" u="none" strike="noStrike" kern="12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mn-cs"/>
              </a:rPr>
              <a:t>urposive sampling was employed to specifically sample the relevant printed and online material to gather sufficient data.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DATA ANALYSIS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rPr>
              <a:t>Document analysis was employed for data interpretation.</a:t>
            </a:r>
            <a:endParaRPr kumimoji="0" lang="en-ZA" sz="2800" b="0" i="0" u="none" strike="noStrike" kern="100" cap="none" spc="0" normalizeH="0" baseline="0" noProof="0" dirty="0">
              <a:ln>
                <a:noFill/>
              </a:ln>
              <a:solidFill>
                <a:prstClr val="black"/>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50000"/>
              </a:lnSpc>
              <a:spcAft>
                <a:spcPts val="800"/>
              </a:spcAft>
            </a:pPr>
            <a:endParaRPr lang="en-ZA"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D709A-5673-41E9-8B67-F8ABCDFF4DC2}"/>
              </a:ext>
            </a:extLst>
          </p:cNvPr>
          <p:cNvSpPr>
            <a:spLocks noGrp="1"/>
          </p:cNvSpPr>
          <p:nvPr>
            <p:ph type="title"/>
          </p:nvPr>
        </p:nvSpPr>
        <p:spPr>
          <a:xfrm>
            <a:off x="-1" y="88901"/>
            <a:ext cx="12192001" cy="1130299"/>
          </a:xfrm>
        </p:spPr>
        <p:txBody>
          <a:bodyPr>
            <a:normAutofit/>
          </a:bodyPr>
          <a:lstStyle/>
          <a:p>
            <a:r>
              <a:rPr lang="en-US" sz="3600" b="1" dirty="0">
                <a:latin typeface="Century Gothic" panose="020B0502020202020204" pitchFamily="34" charset="0"/>
              </a:rPr>
              <a:t>DISCUSSION AND FINDINGS</a:t>
            </a:r>
            <a:endParaRPr lang="en-ZA" sz="3600" b="1"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DB55480D-E6E2-5FAD-42D9-C123BA1739AE}"/>
              </a:ext>
            </a:extLst>
          </p:cNvPr>
          <p:cNvSpPr>
            <a:spLocks noGrp="1"/>
          </p:cNvSpPr>
          <p:nvPr>
            <p:ph idx="1"/>
          </p:nvPr>
        </p:nvSpPr>
        <p:spPr>
          <a:xfrm>
            <a:off x="0" y="1130300"/>
            <a:ext cx="12191999" cy="5727699"/>
          </a:xfrm>
        </p:spPr>
        <p:txBody>
          <a:bodyPr>
            <a:normAutofit fontScale="70000" lnSpcReduction="20000"/>
          </a:bodyPr>
          <a:lstStyle/>
          <a:p>
            <a:pPr marL="0" indent="0" algn="just">
              <a:lnSpc>
                <a:spcPct val="150000"/>
              </a:lnSpc>
              <a:buNone/>
            </a:pPr>
            <a:r>
              <a:rPr lang="en-ZA" sz="3200" b="1" dirty="0">
                <a:solidFill>
                  <a:srgbClr val="1C1917"/>
                </a:solidFill>
                <a:latin typeface="Century Gothic" panose="020B0502020202020204" pitchFamily="34" charset="0"/>
              </a:rPr>
              <a:t>P</a:t>
            </a:r>
            <a:r>
              <a:rPr lang="en-ZA" sz="3200" b="1" i="0" u="none" strike="noStrike" dirty="0">
                <a:solidFill>
                  <a:srgbClr val="1C1917"/>
                </a:solidFill>
                <a:effectLst/>
                <a:latin typeface="Century Gothic" panose="020B0502020202020204" pitchFamily="34" charset="0"/>
              </a:rPr>
              <a:t>sychosocial risk factors affecting GBV support social workers:</a:t>
            </a:r>
            <a:endParaRPr lang="en-ZA" sz="3200" b="1"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l">
              <a:buFont typeface="Arial" panose="020B0604020202020204" pitchFamily="34" charset="0"/>
              <a:buChar char="•"/>
            </a:pPr>
            <a:r>
              <a:rPr lang="en-ZA" sz="3200" b="0" i="0" u="none" strike="noStrike" dirty="0">
                <a:solidFill>
                  <a:srgbClr val="1C1917"/>
                </a:solidFill>
                <a:effectLst/>
                <a:latin typeface="Century Gothic" panose="020B0502020202020204" pitchFamily="34" charset="0"/>
              </a:rPr>
              <a:t>Increased workload and responsibilities - Excessively high caseloads leave little time for self-care or professional development. This contributes to stress, frustration, and poor client care.</a:t>
            </a:r>
          </a:p>
          <a:p>
            <a:pPr algn="l">
              <a:buFont typeface="Arial" panose="020B0604020202020204" pitchFamily="34" charset="0"/>
              <a:buChar char="•"/>
            </a:pPr>
            <a:r>
              <a:rPr lang="en-ZA" sz="3200" b="0" i="0" u="none" strike="noStrike" dirty="0">
                <a:solidFill>
                  <a:srgbClr val="1C1917"/>
                </a:solidFill>
                <a:effectLst/>
                <a:latin typeface="Century Gothic" panose="020B0502020202020204" pitchFamily="34" charset="0"/>
              </a:rPr>
              <a:t>Long working hours and work-life imbalance - Long hours due to high workload allow minimal personal time for family, leisure, or self-care. This imbalance is linked to poorer mental health and burnout.</a:t>
            </a:r>
          </a:p>
          <a:p>
            <a:pPr algn="l">
              <a:buFont typeface="Arial" panose="020B0604020202020204" pitchFamily="34" charset="0"/>
              <a:buChar char="•"/>
            </a:pPr>
            <a:r>
              <a:rPr lang="en-ZA" sz="3200" b="0" i="0" u="none" strike="noStrike" dirty="0">
                <a:solidFill>
                  <a:srgbClr val="1C1917"/>
                </a:solidFill>
                <a:effectLst/>
                <a:latin typeface="Century Gothic" panose="020B0502020202020204" pitchFamily="34" charset="0"/>
              </a:rPr>
              <a:t>Emotional exhaustion and burnout - Cumulative demands like trauma exposure and workload lead to emotional depletion, cynicism, and feelings of hopelessness. This exacerbates fatigue and disengagement.</a:t>
            </a:r>
          </a:p>
          <a:p>
            <a:pPr algn="l">
              <a:buFont typeface="Arial" panose="020B0604020202020204" pitchFamily="34" charset="0"/>
              <a:buChar char="•"/>
            </a:pPr>
            <a:r>
              <a:rPr lang="en-ZA" sz="3200" b="0" i="0" u="none" strike="noStrike" dirty="0">
                <a:solidFill>
                  <a:srgbClr val="1C1917"/>
                </a:solidFill>
                <a:effectLst/>
                <a:latin typeface="Century Gothic" panose="020B0502020202020204" pitchFamily="34" charset="0"/>
              </a:rPr>
              <a:t>Limited organizational support - Lack of supportive supervision, mentoring, and debriefing leaves workers unsupported in managing challenges. This perpetuates burnout.</a:t>
            </a:r>
          </a:p>
          <a:p>
            <a:pPr algn="l">
              <a:buFont typeface="Arial" panose="020B0604020202020204" pitchFamily="34" charset="0"/>
              <a:buChar char="•"/>
            </a:pPr>
            <a:r>
              <a:rPr lang="en-ZA" sz="3200" b="0" i="0" u="none" strike="noStrike" dirty="0">
                <a:solidFill>
                  <a:srgbClr val="1C1917"/>
                </a:solidFill>
                <a:effectLst/>
                <a:latin typeface="Century Gothic" panose="020B0502020202020204" pitchFamily="34" charset="0"/>
              </a:rPr>
              <a:t>Unclear personal and professional boundaries - Boundary confusion from extra contact with clients enables work stress to permeate all life aspects. Clear boundaries are essential.</a:t>
            </a:r>
          </a:p>
          <a:p>
            <a:pPr algn="l">
              <a:buFont typeface="Arial" panose="020B0604020202020204" pitchFamily="34" charset="0"/>
              <a:buChar char="•"/>
            </a:pPr>
            <a:r>
              <a:rPr lang="en-ZA" sz="3200" b="0" i="0" u="none" strike="noStrike" dirty="0">
                <a:solidFill>
                  <a:srgbClr val="1C1917"/>
                </a:solidFill>
                <a:effectLst/>
                <a:latin typeface="Century Gothic" panose="020B0502020202020204" pitchFamily="34" charset="0"/>
              </a:rPr>
              <a:t>Low wages and job insecurity - Many workers are in temporary roles with low pay. Financial stress compounds workplace pressures. Fair compensation and permanent positions provide essential socioeconomic support.</a:t>
            </a:r>
          </a:p>
          <a:p>
            <a:pPr marL="0" indent="0" algn="just">
              <a:lnSpc>
                <a:spcPct val="150000"/>
              </a:lnSpc>
              <a:buNone/>
            </a:pPr>
            <a:endParaRPr lang="en-GB" dirty="0">
              <a:effectLst/>
              <a:latin typeface="Century Gothic" panose="020B0502020202020204" pitchFamily="34" charset="0"/>
              <a:ea typeface="Calibri" panose="020F0502020204030204" pitchFamily="34" charset="0"/>
            </a:endParaRPr>
          </a:p>
          <a:p>
            <a:pPr algn="just">
              <a:lnSpc>
                <a:spcPct val="150000"/>
              </a:lnSpc>
            </a:pPr>
            <a:endParaRPr lang="en-ZA" dirty="0">
              <a:latin typeface="Century Gothic" panose="020B0502020202020204" pitchFamily="34" charset="0"/>
            </a:endParaRPr>
          </a:p>
        </p:txBody>
      </p:sp>
    </p:spTree>
    <p:extLst>
      <p:ext uri="{BB962C8B-B14F-4D97-AF65-F5344CB8AC3E}">
        <p14:creationId xmlns:p14="http://schemas.microsoft.com/office/powerpoint/2010/main" val="3490604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7C4-1208-FB91-AAFC-9CDF3E21EFFB}"/>
              </a:ext>
            </a:extLst>
          </p:cNvPr>
          <p:cNvSpPr>
            <a:spLocks noGrp="1"/>
          </p:cNvSpPr>
          <p:nvPr>
            <p:ph type="title"/>
          </p:nvPr>
        </p:nvSpPr>
        <p:spPr>
          <a:xfrm>
            <a:off x="13446" y="1"/>
            <a:ext cx="12178553" cy="1270000"/>
          </a:xfrm>
        </p:spPr>
        <p:txBody>
          <a:bodyPr>
            <a:normAutofit/>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DISCUSSION AND FINDINGS Cont.</a:t>
            </a:r>
            <a:endParaRPr lang="en-ZA" sz="3600" dirty="0"/>
          </a:p>
        </p:txBody>
      </p:sp>
      <p:sp>
        <p:nvSpPr>
          <p:cNvPr id="3" name="Content Placeholder 2">
            <a:extLst>
              <a:ext uri="{FF2B5EF4-FFF2-40B4-BE49-F238E27FC236}">
                <a16:creationId xmlns:a16="http://schemas.microsoft.com/office/drawing/2014/main" id="{DBE78F72-58E0-6C90-6982-2F474F5FC367}"/>
              </a:ext>
            </a:extLst>
          </p:cNvPr>
          <p:cNvSpPr>
            <a:spLocks noGrp="1"/>
          </p:cNvSpPr>
          <p:nvPr>
            <p:ph idx="1"/>
          </p:nvPr>
        </p:nvSpPr>
        <p:spPr>
          <a:xfrm>
            <a:off x="0" y="1270000"/>
            <a:ext cx="12192000" cy="5588001"/>
          </a:xfrm>
        </p:spPr>
        <p:txBody>
          <a:bodyPr>
            <a:normAutofit/>
          </a:bodyPr>
          <a:lstStyle/>
          <a:p>
            <a:pPr marL="0" indent="0" algn="just">
              <a:lnSpc>
                <a:spcPct val="150000"/>
              </a:lnSpc>
              <a:buNone/>
            </a:pPr>
            <a:r>
              <a:rPr lang="en-GB" sz="2400" b="1" kern="100" dirty="0">
                <a:effectLst/>
                <a:latin typeface="Century Gothic" panose="020B0502020202020204" pitchFamily="34" charset="0"/>
                <a:ea typeface="Calibri" panose="020F0502020204030204" pitchFamily="34" charset="0"/>
                <a:cs typeface="Times New Roman" panose="02020603050405020304" pitchFamily="18" charset="0"/>
              </a:rPr>
              <a:t>Proposed strategies for risk mitigation</a:t>
            </a:r>
            <a:endParaRPr lang="en-ZA" sz="24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50000"/>
              </a:lnSpc>
              <a:buNone/>
            </a:pPr>
            <a:r>
              <a:rPr lang="en-GB" sz="2400" b="1" kern="100" dirty="0">
                <a:effectLst/>
                <a:latin typeface="Century Gothic" panose="020B0502020202020204" pitchFamily="34" charset="0"/>
                <a:ea typeface="Calibri" panose="020F0502020204030204" pitchFamily="34" charset="0"/>
                <a:cs typeface="Times New Roman" panose="02020603050405020304" pitchFamily="18" charset="0"/>
              </a:rPr>
              <a:t>Promotion of social workers wellbeing and resilient </a:t>
            </a:r>
          </a:p>
          <a:p>
            <a:pPr algn="just">
              <a:lnSpc>
                <a:spcPct val="150000"/>
              </a:lnSpc>
            </a:pPr>
            <a:r>
              <a:rPr lang="en-GB" sz="2400" dirty="0" err="1">
                <a:effectLst/>
                <a:latin typeface="Century Gothic" panose="020B0502020202020204" pitchFamily="34" charset="0"/>
                <a:ea typeface="Calibri" panose="020F0502020204030204" pitchFamily="34" charset="0"/>
              </a:rPr>
              <a:t>Bopape</a:t>
            </a:r>
            <a:r>
              <a:rPr lang="en-GB" sz="2400" dirty="0">
                <a:effectLst/>
                <a:latin typeface="Century Gothic" panose="020B0502020202020204" pitchFamily="34" charset="0"/>
                <a:ea typeface="Calibri" panose="020F0502020204030204" pitchFamily="34" charset="0"/>
              </a:rPr>
              <a:t> (2022) emphasises that engaging emotional support within the supervisory relationship can facilitate healing and coping for the social workers. Issues of job insecurity and low wages should be addressed accordingly in order to promote healthy working environment free of financial stress. Enabling resilient and sustainable working environments benefits both social workers and survivors of GBV. </a:t>
            </a:r>
            <a:endParaRPr lang="en-ZA" sz="24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864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27C4-1208-FB91-AAFC-9CDF3E21EFFB}"/>
              </a:ext>
            </a:extLst>
          </p:cNvPr>
          <p:cNvSpPr>
            <a:spLocks noGrp="1"/>
          </p:cNvSpPr>
          <p:nvPr>
            <p:ph type="title"/>
          </p:nvPr>
        </p:nvSpPr>
        <p:spPr>
          <a:xfrm>
            <a:off x="13446" y="0"/>
            <a:ext cx="12178553" cy="1825625"/>
          </a:xfrm>
        </p:spPr>
        <p:txBody>
          <a:bodyPr>
            <a:normAutofit/>
          </a:bodyPr>
          <a:lstStyle/>
          <a:p>
            <a:r>
              <a:rPr lang="en-ZA" sz="3600" b="1" dirty="0">
                <a:effectLst/>
                <a:latin typeface="Century Gothic" panose="020B0502020202020204" pitchFamily="34" charset="0"/>
                <a:ea typeface="Calibri" panose="020F0502020204030204" pitchFamily="34" charset="0"/>
                <a:cs typeface="Times New Roman" panose="02020603050405020304" pitchFamily="18" charset="0"/>
              </a:rPr>
              <a:t>DISCUSSION AND FINDINGS Cont.</a:t>
            </a:r>
            <a:endParaRPr lang="en-ZA" sz="3600" dirty="0"/>
          </a:p>
        </p:txBody>
      </p:sp>
      <p:sp>
        <p:nvSpPr>
          <p:cNvPr id="3" name="Content Placeholder 2">
            <a:extLst>
              <a:ext uri="{FF2B5EF4-FFF2-40B4-BE49-F238E27FC236}">
                <a16:creationId xmlns:a16="http://schemas.microsoft.com/office/drawing/2014/main" id="{DBE78F72-58E0-6C90-6982-2F474F5FC367}"/>
              </a:ext>
            </a:extLst>
          </p:cNvPr>
          <p:cNvSpPr>
            <a:spLocks noGrp="1"/>
          </p:cNvSpPr>
          <p:nvPr>
            <p:ph idx="1"/>
          </p:nvPr>
        </p:nvSpPr>
        <p:spPr>
          <a:xfrm>
            <a:off x="0" y="1066800"/>
            <a:ext cx="12192000" cy="5791201"/>
          </a:xfrm>
        </p:spPr>
        <p:txBody>
          <a:bodyPr>
            <a:normAutofit fontScale="77500" lnSpcReduction="20000"/>
          </a:bodyPr>
          <a:lstStyle/>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Proposed strategies for risk mitigation</a:t>
            </a:r>
          </a:p>
          <a:p>
            <a:pPr marL="0" indent="0" algn="just">
              <a:lnSpc>
                <a:spcPct val="150000"/>
              </a:lnSpc>
              <a:buNone/>
            </a:pPr>
            <a:r>
              <a:rPr lang="en-GB" b="1" kern="100" dirty="0">
                <a:effectLst/>
                <a:latin typeface="Century Gothic" panose="020B0502020202020204" pitchFamily="34" charset="0"/>
                <a:ea typeface="Calibri" panose="020F0502020204030204" pitchFamily="34" charset="0"/>
                <a:cs typeface="Times New Roman" panose="02020603050405020304" pitchFamily="18" charset="0"/>
              </a:rPr>
              <a:t>Reflective supervision and peer Support</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lgn="just">
              <a:lnSpc>
                <a:spcPct val="150000"/>
              </a:lnSpc>
              <a:buNone/>
            </a:pPr>
            <a:r>
              <a:rPr lang="en-GB" sz="3400" kern="100" dirty="0">
                <a:effectLst/>
                <a:latin typeface="Century Gothic" panose="020B0502020202020204" pitchFamily="34" charset="0"/>
                <a:ea typeface="Calibri" panose="020F0502020204030204" pitchFamily="34" charset="0"/>
                <a:cs typeface="Times New Roman" panose="02020603050405020304" pitchFamily="18" charset="0"/>
              </a:rPr>
              <a:t>Reflective supervision spaces focused on worker wellbeing provide a vital support but require a safe and validating supervisory relationship (Deaton et al., 2021; </a:t>
            </a:r>
            <a:r>
              <a:rPr lang="en-GB" sz="3400" kern="100" dirty="0" err="1">
                <a:effectLst/>
                <a:latin typeface="Century Gothic" panose="020B0502020202020204" pitchFamily="34" charset="0"/>
                <a:ea typeface="Calibri" panose="020F0502020204030204" pitchFamily="34" charset="0"/>
                <a:cs typeface="Times New Roman" panose="02020603050405020304" pitchFamily="18" charset="0"/>
              </a:rPr>
              <a:t>Bopape</a:t>
            </a:r>
            <a:r>
              <a:rPr lang="en-GB" sz="3400" kern="100" dirty="0">
                <a:effectLst/>
                <a:latin typeface="Century Gothic" panose="020B0502020202020204" pitchFamily="34" charset="0"/>
                <a:ea typeface="Calibri" panose="020F0502020204030204" pitchFamily="34" charset="0"/>
                <a:cs typeface="Times New Roman" panose="02020603050405020304" pitchFamily="18" charset="0"/>
              </a:rPr>
              <a:t>, 2022). </a:t>
            </a:r>
            <a:r>
              <a:rPr lang="en-GB" sz="3400" kern="100" dirty="0" err="1">
                <a:effectLst/>
                <a:latin typeface="Century Gothic" panose="020B0502020202020204" pitchFamily="34" charset="0"/>
                <a:ea typeface="Calibri" panose="020F0502020204030204" pitchFamily="34" charset="0"/>
                <a:cs typeface="Times New Roman" panose="02020603050405020304" pitchFamily="18" charset="0"/>
              </a:rPr>
              <a:t>Bopape</a:t>
            </a:r>
            <a:r>
              <a:rPr lang="en-GB" sz="3400" kern="100" dirty="0">
                <a:effectLst/>
                <a:latin typeface="Century Gothic" panose="020B0502020202020204" pitchFamily="34" charset="0"/>
                <a:ea typeface="Calibri" panose="020F0502020204030204" pitchFamily="34" charset="0"/>
                <a:cs typeface="Times New Roman" panose="02020603050405020304" pitchFamily="18" charset="0"/>
              </a:rPr>
              <a:t> (2022) further emphasises that formal debriefing after crises along with informal peer support enable collaboration, advice, and catharsis. However, it is also noted that “</a:t>
            </a:r>
            <a:r>
              <a:rPr lang="en-GB" sz="3400" kern="1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supervision can also be a risk factor for indirect trauma in situations when supervisory interactions are not beneficial” (Tarshis &amp; Baird, 2019). </a:t>
            </a:r>
            <a:endParaRPr lang="en-ZA"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4996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745</TotalTime>
  <Words>1483</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Century Gothic</vt:lpstr>
      <vt:lpstr>Office Theme</vt:lpstr>
      <vt:lpstr>ASASWEI CONFERENCE  Date: 27-29 September 2023 Durban Convention Centre Care for the Caregivers: Psychosocial Risk Factors Among gender-based violence Victim Support Social Workers in South Africa Moganedi MJ, University of Zululand Mohlatlole NE, Northwest University </vt:lpstr>
      <vt:lpstr>INTRODUCTION</vt:lpstr>
      <vt:lpstr>PROBLEM STATEMENT</vt:lpstr>
      <vt:lpstr>THEORETICAL FRAMEWORK </vt:lpstr>
      <vt:lpstr>OBJECTIVE </vt:lpstr>
      <vt:lpstr>METHODOLOGY </vt:lpstr>
      <vt:lpstr>DISCUSSION AND FINDINGS</vt:lpstr>
      <vt:lpstr>DISCUSSION AND FINDINGS Cont.</vt:lpstr>
      <vt:lpstr>DISCUSSION AND FINDINGS Cont.</vt:lpstr>
      <vt:lpstr>DISCUSSION AND FINDINGS Cont.</vt:lpstr>
      <vt:lpstr>DISCUSSION AND FINDINGS Cont.</vt:lpstr>
      <vt:lpstr>DISCUSSION AND FINDINGS Cont.</vt:lpstr>
      <vt:lpstr>DISCUSSION AND FINDINGS Cont.</vt:lpstr>
      <vt:lpstr>DISCUSSION AND FINDINGS Cont.</vt:lpstr>
      <vt:lpstr>CONCLUSION</vt:lpstr>
      <vt:lpstr>THANKS SO MUCH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WORK PRACTICUM 1SWK 112    Dr Xaba &amp; Ms. Hadebe</dc:title>
  <dc:creator>Nondumiso Y. Hadebe</dc:creator>
  <cp:lastModifiedBy>Matshemo J. Moganedi</cp:lastModifiedBy>
  <cp:revision>17</cp:revision>
  <cp:lastPrinted>2023-02-27T09:13:51Z</cp:lastPrinted>
  <dcterms:created xsi:type="dcterms:W3CDTF">2022-08-29T09:23:00Z</dcterms:created>
  <dcterms:modified xsi:type="dcterms:W3CDTF">2023-09-24T19:10:42Z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13AD6F1675A14035B293F5C4540D2D6F</vt:lpwstr>
  </property>
  <property fmtid="{D5CDD505-2E9C-101B-9397-08002B2CF9AE}" pid="3" name="KSOProductBuildVer">
    <vt:lpwstr>1033-11.2.0.11254</vt:lpwstr>
  </property>
</Properties>
</file>