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7" r:id="rId3"/>
    <p:sldId id="265" r:id="rId4"/>
    <p:sldId id="266" r:id="rId5"/>
    <p:sldId id="267" r:id="rId6"/>
    <p:sldId id="268" r:id="rId7"/>
    <p:sldId id="270" r:id="rId8"/>
    <p:sldId id="274" r:id="rId9"/>
    <p:sldId id="271" r:id="rId10"/>
    <p:sldId id="275" r:id="rId11"/>
    <p:sldId id="272" r:id="rId12"/>
    <p:sldId id="27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64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74B2-06E5-C6CB-5C53-C479E02378A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a:extLst>
              <a:ext uri="{FF2B5EF4-FFF2-40B4-BE49-F238E27FC236}">
                <a16:creationId xmlns:a16="http://schemas.microsoft.com/office/drawing/2014/main" id="{1DCEDC8A-6CED-9584-BF42-0D8A25C3B7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id="{D94C7B5B-2C7B-DC85-6462-DD5B0C07EBF3}"/>
              </a:ext>
            </a:extLst>
          </p:cNvPr>
          <p:cNvSpPr>
            <a:spLocks noGrp="1"/>
          </p:cNvSpPr>
          <p:nvPr>
            <p:ph type="dt" sz="half" idx="10"/>
          </p:nvPr>
        </p:nvSpPr>
        <p:spPr/>
        <p:txBody>
          <a:bodyPr/>
          <a:lstStyle/>
          <a:p>
            <a:fld id="{20F1473D-CF4E-4CEA-9AA6-9F5CCB7A82A3}" type="datetimeFigureOut">
              <a:rPr lang="en-ZA" smtClean="0"/>
              <a:t>2023/09/25</a:t>
            </a:fld>
            <a:endParaRPr lang="en-ZA"/>
          </a:p>
        </p:txBody>
      </p:sp>
      <p:sp>
        <p:nvSpPr>
          <p:cNvPr id="5" name="Footer Placeholder 4">
            <a:extLst>
              <a:ext uri="{FF2B5EF4-FFF2-40B4-BE49-F238E27FC236}">
                <a16:creationId xmlns:a16="http://schemas.microsoft.com/office/drawing/2014/main" id="{DB794F31-1D26-5ACC-ECD9-33CF7B315EDD}"/>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B20058FD-3590-107D-5A2A-456AF947E137}"/>
              </a:ext>
            </a:extLst>
          </p:cNvPr>
          <p:cNvSpPr>
            <a:spLocks noGrp="1"/>
          </p:cNvSpPr>
          <p:nvPr>
            <p:ph type="sldNum" sz="quarter" idx="12"/>
          </p:nvPr>
        </p:nvSpPr>
        <p:spPr/>
        <p:txBody>
          <a:bodyPr/>
          <a:lstStyle/>
          <a:p>
            <a:fld id="{8E598254-049F-45A5-AC84-C0C03EED72B7}" type="slidenum">
              <a:rPr lang="en-ZA" smtClean="0"/>
              <a:t>‹#›</a:t>
            </a:fld>
            <a:endParaRPr lang="en-ZA"/>
          </a:p>
        </p:txBody>
      </p:sp>
    </p:spTree>
    <p:extLst>
      <p:ext uri="{BB962C8B-B14F-4D97-AF65-F5344CB8AC3E}">
        <p14:creationId xmlns:p14="http://schemas.microsoft.com/office/powerpoint/2010/main" val="3903886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9D06A-205D-23C4-64B7-A9781BD4CB8D}"/>
              </a:ext>
            </a:extLst>
          </p:cNvPr>
          <p:cNvSpPr>
            <a:spLocks noGrp="1"/>
          </p:cNvSpPr>
          <p:nvPr>
            <p:ph type="title"/>
          </p:nvPr>
        </p:nvSpPr>
        <p:spPr/>
        <p:txBody>
          <a:bodyPr/>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C6D23B1A-9035-13FB-96B4-7A97845E120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5D0D95A4-6A53-C512-BFF5-2C81289B9149}"/>
              </a:ext>
            </a:extLst>
          </p:cNvPr>
          <p:cNvSpPr>
            <a:spLocks noGrp="1"/>
          </p:cNvSpPr>
          <p:nvPr>
            <p:ph type="dt" sz="half" idx="10"/>
          </p:nvPr>
        </p:nvSpPr>
        <p:spPr/>
        <p:txBody>
          <a:bodyPr/>
          <a:lstStyle/>
          <a:p>
            <a:fld id="{20F1473D-CF4E-4CEA-9AA6-9F5CCB7A82A3}" type="datetimeFigureOut">
              <a:rPr lang="en-ZA" smtClean="0"/>
              <a:t>2023/09/25</a:t>
            </a:fld>
            <a:endParaRPr lang="en-ZA"/>
          </a:p>
        </p:txBody>
      </p:sp>
      <p:sp>
        <p:nvSpPr>
          <p:cNvPr id="5" name="Footer Placeholder 4">
            <a:extLst>
              <a:ext uri="{FF2B5EF4-FFF2-40B4-BE49-F238E27FC236}">
                <a16:creationId xmlns:a16="http://schemas.microsoft.com/office/drawing/2014/main" id="{FF01EEAF-5435-9E68-ED69-C353F4444DF3}"/>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48BD8A6F-D5CC-8C76-3AE1-D1BFBBF03668}"/>
              </a:ext>
            </a:extLst>
          </p:cNvPr>
          <p:cNvSpPr>
            <a:spLocks noGrp="1"/>
          </p:cNvSpPr>
          <p:nvPr>
            <p:ph type="sldNum" sz="quarter" idx="12"/>
          </p:nvPr>
        </p:nvSpPr>
        <p:spPr/>
        <p:txBody>
          <a:bodyPr/>
          <a:lstStyle/>
          <a:p>
            <a:fld id="{8E598254-049F-45A5-AC84-C0C03EED72B7}" type="slidenum">
              <a:rPr lang="en-ZA" smtClean="0"/>
              <a:t>‹#›</a:t>
            </a:fld>
            <a:endParaRPr lang="en-ZA"/>
          </a:p>
        </p:txBody>
      </p:sp>
    </p:spTree>
    <p:extLst>
      <p:ext uri="{BB962C8B-B14F-4D97-AF65-F5344CB8AC3E}">
        <p14:creationId xmlns:p14="http://schemas.microsoft.com/office/powerpoint/2010/main" val="806406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5A9320-509C-8AFF-987D-CE7D99F523E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EE2A843B-0DB2-CED1-5898-05AA9950C3B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DB1028CE-DDCC-81C4-7BA8-C23641BB390D}"/>
              </a:ext>
            </a:extLst>
          </p:cNvPr>
          <p:cNvSpPr>
            <a:spLocks noGrp="1"/>
          </p:cNvSpPr>
          <p:nvPr>
            <p:ph type="dt" sz="half" idx="10"/>
          </p:nvPr>
        </p:nvSpPr>
        <p:spPr/>
        <p:txBody>
          <a:bodyPr/>
          <a:lstStyle/>
          <a:p>
            <a:fld id="{20F1473D-CF4E-4CEA-9AA6-9F5CCB7A82A3}" type="datetimeFigureOut">
              <a:rPr lang="en-ZA" smtClean="0"/>
              <a:t>2023/09/25</a:t>
            </a:fld>
            <a:endParaRPr lang="en-ZA"/>
          </a:p>
        </p:txBody>
      </p:sp>
      <p:sp>
        <p:nvSpPr>
          <p:cNvPr id="5" name="Footer Placeholder 4">
            <a:extLst>
              <a:ext uri="{FF2B5EF4-FFF2-40B4-BE49-F238E27FC236}">
                <a16:creationId xmlns:a16="http://schemas.microsoft.com/office/drawing/2014/main" id="{44BBBB31-D81F-57AA-C5D7-29E0DD3C5897}"/>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3B8B9069-376A-6748-EC4D-E6E3BE54247D}"/>
              </a:ext>
            </a:extLst>
          </p:cNvPr>
          <p:cNvSpPr>
            <a:spLocks noGrp="1"/>
          </p:cNvSpPr>
          <p:nvPr>
            <p:ph type="sldNum" sz="quarter" idx="12"/>
          </p:nvPr>
        </p:nvSpPr>
        <p:spPr/>
        <p:txBody>
          <a:bodyPr/>
          <a:lstStyle/>
          <a:p>
            <a:fld id="{8E598254-049F-45A5-AC84-C0C03EED72B7}" type="slidenum">
              <a:rPr lang="en-ZA" smtClean="0"/>
              <a:t>‹#›</a:t>
            </a:fld>
            <a:endParaRPr lang="en-ZA"/>
          </a:p>
        </p:txBody>
      </p:sp>
    </p:spTree>
    <p:extLst>
      <p:ext uri="{BB962C8B-B14F-4D97-AF65-F5344CB8AC3E}">
        <p14:creationId xmlns:p14="http://schemas.microsoft.com/office/powerpoint/2010/main" val="41300101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306575" y="632927"/>
            <a:ext cx="9578850" cy="1107996"/>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828800" y="3840480"/>
            <a:ext cx="85344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9/25/2023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986130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667156" y="640504"/>
            <a:ext cx="4857687" cy="738664"/>
          </a:xfrm>
        </p:spPr>
        <p:txBody>
          <a:bodyPr lIns="0" tIns="0" rIns="0" bIns="0"/>
          <a:lstStyle>
            <a:lvl1pPr>
              <a:defRPr sz="4800" b="1" i="0">
                <a:solidFill>
                  <a:srgbClr val="13110E"/>
                </a:solidFill>
                <a:latin typeface="Gill Sans MT"/>
                <a:cs typeface="Gill Sans MT"/>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9/25/2023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8678232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667156" y="640504"/>
            <a:ext cx="4857687" cy="738664"/>
          </a:xfrm>
        </p:spPr>
        <p:txBody>
          <a:bodyPr lIns="0" tIns="0" rIns="0" bIns="0"/>
          <a:lstStyle>
            <a:lvl1pPr>
              <a:defRPr sz="4800" b="1" i="0">
                <a:solidFill>
                  <a:srgbClr val="13110E"/>
                </a:solidFill>
                <a:latin typeface="Gill Sans MT"/>
                <a:cs typeface="Gill Sans MT"/>
              </a:defRPr>
            </a:lvl1pPr>
          </a:lstStyle>
          <a:p>
            <a:endParaRPr/>
          </a:p>
        </p:txBody>
      </p:sp>
      <p:sp>
        <p:nvSpPr>
          <p:cNvPr id="3" name="Holder 3"/>
          <p:cNvSpPr>
            <a:spLocks noGrp="1"/>
          </p:cNvSpPr>
          <p:nvPr>
            <p:ph sz="half" idx="2"/>
          </p:nvPr>
        </p:nvSpPr>
        <p:spPr>
          <a:xfrm>
            <a:off x="838200" y="2217419"/>
            <a:ext cx="4628727" cy="27699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sz="half" idx="3"/>
          </p:nvPr>
        </p:nvSpPr>
        <p:spPr>
          <a:xfrm>
            <a:off x="6278880" y="1577340"/>
            <a:ext cx="530352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9/25/2023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335054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667156" y="640504"/>
            <a:ext cx="4857687" cy="738664"/>
          </a:xfrm>
        </p:spPr>
        <p:txBody>
          <a:bodyPr lIns="0" tIns="0" rIns="0" bIns="0"/>
          <a:lstStyle>
            <a:lvl1pPr>
              <a:defRPr sz="4800" b="1" i="0">
                <a:solidFill>
                  <a:srgbClr val="13110E"/>
                </a:solidFill>
                <a:latin typeface="Gill Sans MT"/>
                <a:cs typeface="Gill Sans MT"/>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9/25/2023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42813012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2192000" cy="1193800"/>
          </a:xfrm>
          <a:custGeom>
            <a:avLst/>
            <a:gdLst/>
            <a:ahLst/>
            <a:cxnLst/>
            <a:rect l="l" t="t" r="r" b="b"/>
            <a:pathLst>
              <a:path w="18288000" h="1790700">
                <a:moveTo>
                  <a:pt x="18288000" y="0"/>
                </a:moveTo>
                <a:lnTo>
                  <a:pt x="0" y="0"/>
                </a:lnTo>
                <a:lnTo>
                  <a:pt x="0" y="1790700"/>
                </a:lnTo>
                <a:lnTo>
                  <a:pt x="18288000" y="1790700"/>
                </a:lnTo>
                <a:lnTo>
                  <a:pt x="18288000" y="0"/>
                </a:lnTo>
                <a:close/>
              </a:path>
            </a:pathLst>
          </a:custGeom>
          <a:solidFill>
            <a:srgbClr val="0F1C5F"/>
          </a:solidFill>
        </p:spPr>
        <p:txBody>
          <a:bodyPr wrap="square" lIns="0" tIns="0" rIns="0" bIns="0" rtlCol="0"/>
          <a:lstStyle/>
          <a:p>
            <a:endParaRPr sz="1200"/>
          </a:p>
        </p:txBody>
      </p:sp>
      <p:pic>
        <p:nvPicPr>
          <p:cNvPr id="17" name="bg object 17"/>
          <p:cNvPicPr/>
          <p:nvPr/>
        </p:nvPicPr>
        <p:blipFill>
          <a:blip r:embed="rId2" cstate="print"/>
          <a:stretch>
            <a:fillRect/>
          </a:stretch>
        </p:blipFill>
        <p:spPr>
          <a:xfrm>
            <a:off x="812801" y="52831"/>
            <a:ext cx="2438399" cy="1140967"/>
          </a:xfrm>
          <a:prstGeom prst="rect">
            <a:avLst/>
          </a:prstGeom>
        </p:spPr>
      </p:pic>
      <p:pic>
        <p:nvPicPr>
          <p:cNvPr id="18" name="bg object 18"/>
          <p:cNvPicPr/>
          <p:nvPr/>
        </p:nvPicPr>
        <p:blipFill>
          <a:blip r:embed="rId3" cstate="print"/>
          <a:stretch>
            <a:fillRect/>
          </a:stretch>
        </p:blipFill>
        <p:spPr>
          <a:xfrm>
            <a:off x="11155680" y="6075680"/>
            <a:ext cx="350519" cy="350519"/>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9/25/2023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996793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6E610-610C-0922-F2B2-9ABD3F08AFAB}"/>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71E593D6-BF49-90A6-AD30-B62DFB7F599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57035968-65ED-F481-02C7-6AAB6A15532F}"/>
              </a:ext>
            </a:extLst>
          </p:cNvPr>
          <p:cNvSpPr>
            <a:spLocks noGrp="1"/>
          </p:cNvSpPr>
          <p:nvPr>
            <p:ph type="dt" sz="half" idx="10"/>
          </p:nvPr>
        </p:nvSpPr>
        <p:spPr/>
        <p:txBody>
          <a:bodyPr/>
          <a:lstStyle/>
          <a:p>
            <a:fld id="{20F1473D-CF4E-4CEA-9AA6-9F5CCB7A82A3}" type="datetimeFigureOut">
              <a:rPr lang="en-ZA" smtClean="0"/>
              <a:t>2023/09/25</a:t>
            </a:fld>
            <a:endParaRPr lang="en-ZA"/>
          </a:p>
        </p:txBody>
      </p:sp>
      <p:sp>
        <p:nvSpPr>
          <p:cNvPr id="5" name="Footer Placeholder 4">
            <a:extLst>
              <a:ext uri="{FF2B5EF4-FFF2-40B4-BE49-F238E27FC236}">
                <a16:creationId xmlns:a16="http://schemas.microsoft.com/office/drawing/2014/main" id="{2DBA2775-5882-8706-C9BB-300FC7C93039}"/>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A8B6287C-92A4-6873-2030-79C9660E44AB}"/>
              </a:ext>
            </a:extLst>
          </p:cNvPr>
          <p:cNvSpPr>
            <a:spLocks noGrp="1"/>
          </p:cNvSpPr>
          <p:nvPr>
            <p:ph type="sldNum" sz="quarter" idx="12"/>
          </p:nvPr>
        </p:nvSpPr>
        <p:spPr/>
        <p:txBody>
          <a:bodyPr/>
          <a:lstStyle/>
          <a:p>
            <a:fld id="{8E598254-049F-45A5-AC84-C0C03EED72B7}" type="slidenum">
              <a:rPr lang="en-ZA" smtClean="0"/>
              <a:t>‹#›</a:t>
            </a:fld>
            <a:endParaRPr lang="en-ZA"/>
          </a:p>
        </p:txBody>
      </p:sp>
    </p:spTree>
    <p:extLst>
      <p:ext uri="{BB962C8B-B14F-4D97-AF65-F5344CB8AC3E}">
        <p14:creationId xmlns:p14="http://schemas.microsoft.com/office/powerpoint/2010/main" val="2749016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5D9A0-D79E-49F2-B862-8858542EFA6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a:extLst>
              <a:ext uri="{FF2B5EF4-FFF2-40B4-BE49-F238E27FC236}">
                <a16:creationId xmlns:a16="http://schemas.microsoft.com/office/drawing/2014/main" id="{11EB9941-0C1C-9934-5430-5CA3441B96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17D7D86-5B7D-41D6-9E81-72E4EF66D5E3}"/>
              </a:ext>
            </a:extLst>
          </p:cNvPr>
          <p:cNvSpPr>
            <a:spLocks noGrp="1"/>
          </p:cNvSpPr>
          <p:nvPr>
            <p:ph type="dt" sz="half" idx="10"/>
          </p:nvPr>
        </p:nvSpPr>
        <p:spPr/>
        <p:txBody>
          <a:bodyPr/>
          <a:lstStyle/>
          <a:p>
            <a:fld id="{20F1473D-CF4E-4CEA-9AA6-9F5CCB7A82A3}" type="datetimeFigureOut">
              <a:rPr lang="en-ZA" smtClean="0"/>
              <a:t>2023/09/25</a:t>
            </a:fld>
            <a:endParaRPr lang="en-ZA"/>
          </a:p>
        </p:txBody>
      </p:sp>
      <p:sp>
        <p:nvSpPr>
          <p:cNvPr id="5" name="Footer Placeholder 4">
            <a:extLst>
              <a:ext uri="{FF2B5EF4-FFF2-40B4-BE49-F238E27FC236}">
                <a16:creationId xmlns:a16="http://schemas.microsoft.com/office/drawing/2014/main" id="{533FF716-353F-46E8-AEF4-753A308F3957}"/>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90DF8CCC-C4D0-3372-58BA-A37CAE08ECC0}"/>
              </a:ext>
            </a:extLst>
          </p:cNvPr>
          <p:cNvSpPr>
            <a:spLocks noGrp="1"/>
          </p:cNvSpPr>
          <p:nvPr>
            <p:ph type="sldNum" sz="quarter" idx="12"/>
          </p:nvPr>
        </p:nvSpPr>
        <p:spPr/>
        <p:txBody>
          <a:bodyPr/>
          <a:lstStyle/>
          <a:p>
            <a:fld id="{8E598254-049F-45A5-AC84-C0C03EED72B7}" type="slidenum">
              <a:rPr lang="en-ZA" smtClean="0"/>
              <a:t>‹#›</a:t>
            </a:fld>
            <a:endParaRPr lang="en-ZA"/>
          </a:p>
        </p:txBody>
      </p:sp>
    </p:spTree>
    <p:extLst>
      <p:ext uri="{BB962C8B-B14F-4D97-AF65-F5344CB8AC3E}">
        <p14:creationId xmlns:p14="http://schemas.microsoft.com/office/powerpoint/2010/main" val="2641690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B032D-D764-3A30-D921-F7A2C3C164F6}"/>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48246D11-D40D-9455-C221-66E0A0D3FAB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a:extLst>
              <a:ext uri="{FF2B5EF4-FFF2-40B4-BE49-F238E27FC236}">
                <a16:creationId xmlns:a16="http://schemas.microsoft.com/office/drawing/2014/main" id="{5B57E9D7-AB01-5EDB-4E11-CDD438AEAB6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a:extLst>
              <a:ext uri="{FF2B5EF4-FFF2-40B4-BE49-F238E27FC236}">
                <a16:creationId xmlns:a16="http://schemas.microsoft.com/office/drawing/2014/main" id="{21F507A9-E452-9E64-CE27-82E432CA1587}"/>
              </a:ext>
            </a:extLst>
          </p:cNvPr>
          <p:cNvSpPr>
            <a:spLocks noGrp="1"/>
          </p:cNvSpPr>
          <p:nvPr>
            <p:ph type="dt" sz="half" idx="10"/>
          </p:nvPr>
        </p:nvSpPr>
        <p:spPr/>
        <p:txBody>
          <a:bodyPr/>
          <a:lstStyle/>
          <a:p>
            <a:fld id="{20F1473D-CF4E-4CEA-9AA6-9F5CCB7A82A3}" type="datetimeFigureOut">
              <a:rPr lang="en-ZA" smtClean="0"/>
              <a:t>2023/09/25</a:t>
            </a:fld>
            <a:endParaRPr lang="en-ZA"/>
          </a:p>
        </p:txBody>
      </p:sp>
      <p:sp>
        <p:nvSpPr>
          <p:cNvPr id="6" name="Footer Placeholder 5">
            <a:extLst>
              <a:ext uri="{FF2B5EF4-FFF2-40B4-BE49-F238E27FC236}">
                <a16:creationId xmlns:a16="http://schemas.microsoft.com/office/drawing/2014/main" id="{CEA0869A-BD09-D5F3-26DC-5D793DB47FC9}"/>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722AEC05-CB84-14CF-7049-12371616550E}"/>
              </a:ext>
            </a:extLst>
          </p:cNvPr>
          <p:cNvSpPr>
            <a:spLocks noGrp="1"/>
          </p:cNvSpPr>
          <p:nvPr>
            <p:ph type="sldNum" sz="quarter" idx="12"/>
          </p:nvPr>
        </p:nvSpPr>
        <p:spPr/>
        <p:txBody>
          <a:bodyPr/>
          <a:lstStyle/>
          <a:p>
            <a:fld id="{8E598254-049F-45A5-AC84-C0C03EED72B7}" type="slidenum">
              <a:rPr lang="en-ZA" smtClean="0"/>
              <a:t>‹#›</a:t>
            </a:fld>
            <a:endParaRPr lang="en-ZA"/>
          </a:p>
        </p:txBody>
      </p:sp>
    </p:spTree>
    <p:extLst>
      <p:ext uri="{BB962C8B-B14F-4D97-AF65-F5344CB8AC3E}">
        <p14:creationId xmlns:p14="http://schemas.microsoft.com/office/powerpoint/2010/main" val="327001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509F2-27B6-7A21-2352-6996D3347B27}"/>
              </a:ext>
            </a:extLst>
          </p:cNvPr>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a:extLst>
              <a:ext uri="{FF2B5EF4-FFF2-40B4-BE49-F238E27FC236}">
                <a16:creationId xmlns:a16="http://schemas.microsoft.com/office/drawing/2014/main" id="{B03F5584-5C69-72F9-8504-A7B3EA191A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0DDB5F-EC23-725A-DB9B-D08F82BB431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a:extLst>
              <a:ext uri="{FF2B5EF4-FFF2-40B4-BE49-F238E27FC236}">
                <a16:creationId xmlns:a16="http://schemas.microsoft.com/office/drawing/2014/main" id="{9A13708B-8976-7657-F8B9-3F3680D9A9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E25906-4EA0-5DDB-B477-D08E1D9D0F3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a:extLst>
              <a:ext uri="{FF2B5EF4-FFF2-40B4-BE49-F238E27FC236}">
                <a16:creationId xmlns:a16="http://schemas.microsoft.com/office/drawing/2014/main" id="{C415BC5B-5879-A859-9B56-661938A67972}"/>
              </a:ext>
            </a:extLst>
          </p:cNvPr>
          <p:cNvSpPr>
            <a:spLocks noGrp="1"/>
          </p:cNvSpPr>
          <p:nvPr>
            <p:ph type="dt" sz="half" idx="10"/>
          </p:nvPr>
        </p:nvSpPr>
        <p:spPr/>
        <p:txBody>
          <a:bodyPr/>
          <a:lstStyle/>
          <a:p>
            <a:fld id="{20F1473D-CF4E-4CEA-9AA6-9F5CCB7A82A3}" type="datetimeFigureOut">
              <a:rPr lang="en-ZA" smtClean="0"/>
              <a:t>2023/09/25</a:t>
            </a:fld>
            <a:endParaRPr lang="en-ZA"/>
          </a:p>
        </p:txBody>
      </p:sp>
      <p:sp>
        <p:nvSpPr>
          <p:cNvPr id="8" name="Footer Placeholder 7">
            <a:extLst>
              <a:ext uri="{FF2B5EF4-FFF2-40B4-BE49-F238E27FC236}">
                <a16:creationId xmlns:a16="http://schemas.microsoft.com/office/drawing/2014/main" id="{302D14A9-EFB3-1B52-AA8C-AD7478C9927A}"/>
              </a:ext>
            </a:extLst>
          </p:cNvPr>
          <p:cNvSpPr>
            <a:spLocks noGrp="1"/>
          </p:cNvSpPr>
          <p:nvPr>
            <p:ph type="ftr" sz="quarter" idx="11"/>
          </p:nvPr>
        </p:nvSpPr>
        <p:spPr/>
        <p:txBody>
          <a:bodyPr/>
          <a:lstStyle/>
          <a:p>
            <a:endParaRPr lang="en-ZA"/>
          </a:p>
        </p:txBody>
      </p:sp>
      <p:sp>
        <p:nvSpPr>
          <p:cNvPr id="9" name="Slide Number Placeholder 8">
            <a:extLst>
              <a:ext uri="{FF2B5EF4-FFF2-40B4-BE49-F238E27FC236}">
                <a16:creationId xmlns:a16="http://schemas.microsoft.com/office/drawing/2014/main" id="{2DE97C57-3A8A-4C12-643D-3A9901B9E7E5}"/>
              </a:ext>
            </a:extLst>
          </p:cNvPr>
          <p:cNvSpPr>
            <a:spLocks noGrp="1"/>
          </p:cNvSpPr>
          <p:nvPr>
            <p:ph type="sldNum" sz="quarter" idx="12"/>
          </p:nvPr>
        </p:nvSpPr>
        <p:spPr/>
        <p:txBody>
          <a:bodyPr/>
          <a:lstStyle/>
          <a:p>
            <a:fld id="{8E598254-049F-45A5-AC84-C0C03EED72B7}" type="slidenum">
              <a:rPr lang="en-ZA" smtClean="0"/>
              <a:t>‹#›</a:t>
            </a:fld>
            <a:endParaRPr lang="en-ZA"/>
          </a:p>
        </p:txBody>
      </p:sp>
    </p:spTree>
    <p:extLst>
      <p:ext uri="{BB962C8B-B14F-4D97-AF65-F5344CB8AC3E}">
        <p14:creationId xmlns:p14="http://schemas.microsoft.com/office/powerpoint/2010/main" val="3655786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6D072-6185-B518-277A-9961117C1C91}"/>
              </a:ext>
            </a:extLst>
          </p:cNvPr>
          <p:cNvSpPr>
            <a:spLocks noGrp="1"/>
          </p:cNvSpPr>
          <p:nvPr>
            <p:ph type="title"/>
          </p:nvPr>
        </p:nvSpPr>
        <p:spPr/>
        <p:txBody>
          <a:bodyPr/>
          <a:lstStyle/>
          <a:p>
            <a:r>
              <a:rPr lang="en-US"/>
              <a:t>Click to edit Master title style</a:t>
            </a:r>
            <a:endParaRPr lang="en-ZA"/>
          </a:p>
        </p:txBody>
      </p:sp>
      <p:sp>
        <p:nvSpPr>
          <p:cNvPr id="3" name="Date Placeholder 2">
            <a:extLst>
              <a:ext uri="{FF2B5EF4-FFF2-40B4-BE49-F238E27FC236}">
                <a16:creationId xmlns:a16="http://schemas.microsoft.com/office/drawing/2014/main" id="{AADEF2B9-0986-F4AA-6F15-6C92576D6EF4}"/>
              </a:ext>
            </a:extLst>
          </p:cNvPr>
          <p:cNvSpPr>
            <a:spLocks noGrp="1"/>
          </p:cNvSpPr>
          <p:nvPr>
            <p:ph type="dt" sz="half" idx="10"/>
          </p:nvPr>
        </p:nvSpPr>
        <p:spPr/>
        <p:txBody>
          <a:bodyPr/>
          <a:lstStyle/>
          <a:p>
            <a:fld id="{20F1473D-CF4E-4CEA-9AA6-9F5CCB7A82A3}" type="datetimeFigureOut">
              <a:rPr lang="en-ZA" smtClean="0"/>
              <a:t>2023/09/25</a:t>
            </a:fld>
            <a:endParaRPr lang="en-ZA"/>
          </a:p>
        </p:txBody>
      </p:sp>
      <p:sp>
        <p:nvSpPr>
          <p:cNvPr id="4" name="Footer Placeholder 3">
            <a:extLst>
              <a:ext uri="{FF2B5EF4-FFF2-40B4-BE49-F238E27FC236}">
                <a16:creationId xmlns:a16="http://schemas.microsoft.com/office/drawing/2014/main" id="{8F24035B-1A52-15AF-7CAD-F2DF58691C01}"/>
              </a:ext>
            </a:extLst>
          </p:cNvPr>
          <p:cNvSpPr>
            <a:spLocks noGrp="1"/>
          </p:cNvSpPr>
          <p:nvPr>
            <p:ph type="ftr" sz="quarter" idx="11"/>
          </p:nvPr>
        </p:nvSpPr>
        <p:spPr/>
        <p:txBody>
          <a:bodyPr/>
          <a:lstStyle/>
          <a:p>
            <a:endParaRPr lang="en-ZA"/>
          </a:p>
        </p:txBody>
      </p:sp>
      <p:sp>
        <p:nvSpPr>
          <p:cNvPr id="5" name="Slide Number Placeholder 4">
            <a:extLst>
              <a:ext uri="{FF2B5EF4-FFF2-40B4-BE49-F238E27FC236}">
                <a16:creationId xmlns:a16="http://schemas.microsoft.com/office/drawing/2014/main" id="{580C0E80-8CFE-BFD8-1169-0014000D986F}"/>
              </a:ext>
            </a:extLst>
          </p:cNvPr>
          <p:cNvSpPr>
            <a:spLocks noGrp="1"/>
          </p:cNvSpPr>
          <p:nvPr>
            <p:ph type="sldNum" sz="quarter" idx="12"/>
          </p:nvPr>
        </p:nvSpPr>
        <p:spPr/>
        <p:txBody>
          <a:bodyPr/>
          <a:lstStyle/>
          <a:p>
            <a:fld id="{8E598254-049F-45A5-AC84-C0C03EED72B7}" type="slidenum">
              <a:rPr lang="en-ZA" smtClean="0"/>
              <a:t>‹#›</a:t>
            </a:fld>
            <a:endParaRPr lang="en-ZA"/>
          </a:p>
        </p:txBody>
      </p:sp>
    </p:spTree>
    <p:extLst>
      <p:ext uri="{BB962C8B-B14F-4D97-AF65-F5344CB8AC3E}">
        <p14:creationId xmlns:p14="http://schemas.microsoft.com/office/powerpoint/2010/main" val="1718557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353791-5452-088A-4B03-E7725D1037FB}"/>
              </a:ext>
            </a:extLst>
          </p:cNvPr>
          <p:cNvSpPr>
            <a:spLocks noGrp="1"/>
          </p:cNvSpPr>
          <p:nvPr>
            <p:ph type="dt" sz="half" idx="10"/>
          </p:nvPr>
        </p:nvSpPr>
        <p:spPr/>
        <p:txBody>
          <a:bodyPr/>
          <a:lstStyle/>
          <a:p>
            <a:fld id="{20F1473D-CF4E-4CEA-9AA6-9F5CCB7A82A3}" type="datetimeFigureOut">
              <a:rPr lang="en-ZA" smtClean="0"/>
              <a:t>2023/09/25</a:t>
            </a:fld>
            <a:endParaRPr lang="en-ZA"/>
          </a:p>
        </p:txBody>
      </p:sp>
      <p:sp>
        <p:nvSpPr>
          <p:cNvPr id="3" name="Footer Placeholder 2">
            <a:extLst>
              <a:ext uri="{FF2B5EF4-FFF2-40B4-BE49-F238E27FC236}">
                <a16:creationId xmlns:a16="http://schemas.microsoft.com/office/drawing/2014/main" id="{B1FD9388-BDB7-3B98-8883-9E82A2340B6E}"/>
              </a:ext>
            </a:extLst>
          </p:cNvPr>
          <p:cNvSpPr>
            <a:spLocks noGrp="1"/>
          </p:cNvSpPr>
          <p:nvPr>
            <p:ph type="ftr" sz="quarter" idx="11"/>
          </p:nvPr>
        </p:nvSpPr>
        <p:spPr/>
        <p:txBody>
          <a:bodyPr/>
          <a:lstStyle/>
          <a:p>
            <a:endParaRPr lang="en-ZA"/>
          </a:p>
        </p:txBody>
      </p:sp>
      <p:sp>
        <p:nvSpPr>
          <p:cNvPr id="4" name="Slide Number Placeholder 3">
            <a:extLst>
              <a:ext uri="{FF2B5EF4-FFF2-40B4-BE49-F238E27FC236}">
                <a16:creationId xmlns:a16="http://schemas.microsoft.com/office/drawing/2014/main" id="{F2E6F3D8-F2A7-D28C-76C6-BEF701E786AB}"/>
              </a:ext>
            </a:extLst>
          </p:cNvPr>
          <p:cNvSpPr>
            <a:spLocks noGrp="1"/>
          </p:cNvSpPr>
          <p:nvPr>
            <p:ph type="sldNum" sz="quarter" idx="12"/>
          </p:nvPr>
        </p:nvSpPr>
        <p:spPr/>
        <p:txBody>
          <a:bodyPr/>
          <a:lstStyle/>
          <a:p>
            <a:fld id="{8E598254-049F-45A5-AC84-C0C03EED72B7}" type="slidenum">
              <a:rPr lang="en-ZA" smtClean="0"/>
              <a:t>‹#›</a:t>
            </a:fld>
            <a:endParaRPr lang="en-ZA"/>
          </a:p>
        </p:txBody>
      </p:sp>
    </p:spTree>
    <p:extLst>
      <p:ext uri="{BB962C8B-B14F-4D97-AF65-F5344CB8AC3E}">
        <p14:creationId xmlns:p14="http://schemas.microsoft.com/office/powerpoint/2010/main" val="2478475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20CA8-C111-BFB3-1005-7218C6098E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a:extLst>
              <a:ext uri="{FF2B5EF4-FFF2-40B4-BE49-F238E27FC236}">
                <a16:creationId xmlns:a16="http://schemas.microsoft.com/office/drawing/2014/main" id="{4BAA22B8-7007-0EF7-A517-7831DDA7B6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a:extLst>
              <a:ext uri="{FF2B5EF4-FFF2-40B4-BE49-F238E27FC236}">
                <a16:creationId xmlns:a16="http://schemas.microsoft.com/office/drawing/2014/main" id="{57025878-1C28-FBC3-D61E-502D3091DF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5FD606-7E75-BDD8-5ABB-FF679D72BA4E}"/>
              </a:ext>
            </a:extLst>
          </p:cNvPr>
          <p:cNvSpPr>
            <a:spLocks noGrp="1"/>
          </p:cNvSpPr>
          <p:nvPr>
            <p:ph type="dt" sz="half" idx="10"/>
          </p:nvPr>
        </p:nvSpPr>
        <p:spPr/>
        <p:txBody>
          <a:bodyPr/>
          <a:lstStyle/>
          <a:p>
            <a:fld id="{20F1473D-CF4E-4CEA-9AA6-9F5CCB7A82A3}" type="datetimeFigureOut">
              <a:rPr lang="en-ZA" smtClean="0"/>
              <a:t>2023/09/25</a:t>
            </a:fld>
            <a:endParaRPr lang="en-ZA"/>
          </a:p>
        </p:txBody>
      </p:sp>
      <p:sp>
        <p:nvSpPr>
          <p:cNvPr id="6" name="Footer Placeholder 5">
            <a:extLst>
              <a:ext uri="{FF2B5EF4-FFF2-40B4-BE49-F238E27FC236}">
                <a16:creationId xmlns:a16="http://schemas.microsoft.com/office/drawing/2014/main" id="{7F3343E3-EDF0-0F84-BBA3-5ECFC75F7781}"/>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3ACF53FB-AB37-7399-E8AC-CDAB4574C330}"/>
              </a:ext>
            </a:extLst>
          </p:cNvPr>
          <p:cNvSpPr>
            <a:spLocks noGrp="1"/>
          </p:cNvSpPr>
          <p:nvPr>
            <p:ph type="sldNum" sz="quarter" idx="12"/>
          </p:nvPr>
        </p:nvSpPr>
        <p:spPr/>
        <p:txBody>
          <a:bodyPr/>
          <a:lstStyle/>
          <a:p>
            <a:fld id="{8E598254-049F-45A5-AC84-C0C03EED72B7}" type="slidenum">
              <a:rPr lang="en-ZA" smtClean="0"/>
              <a:t>‹#›</a:t>
            </a:fld>
            <a:endParaRPr lang="en-ZA"/>
          </a:p>
        </p:txBody>
      </p:sp>
    </p:spTree>
    <p:extLst>
      <p:ext uri="{BB962C8B-B14F-4D97-AF65-F5344CB8AC3E}">
        <p14:creationId xmlns:p14="http://schemas.microsoft.com/office/powerpoint/2010/main" val="4191289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54A45-4C62-FF04-B61A-853386B9BD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a:extLst>
              <a:ext uri="{FF2B5EF4-FFF2-40B4-BE49-F238E27FC236}">
                <a16:creationId xmlns:a16="http://schemas.microsoft.com/office/drawing/2014/main" id="{D96956CF-83D1-8706-2F60-920C689F3E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a:extLst>
              <a:ext uri="{FF2B5EF4-FFF2-40B4-BE49-F238E27FC236}">
                <a16:creationId xmlns:a16="http://schemas.microsoft.com/office/drawing/2014/main" id="{5D5D6F50-4862-16B1-2270-FEB04ACD99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4F3269-7FAE-68BC-1ADF-03A214F7F406}"/>
              </a:ext>
            </a:extLst>
          </p:cNvPr>
          <p:cNvSpPr>
            <a:spLocks noGrp="1"/>
          </p:cNvSpPr>
          <p:nvPr>
            <p:ph type="dt" sz="half" idx="10"/>
          </p:nvPr>
        </p:nvSpPr>
        <p:spPr/>
        <p:txBody>
          <a:bodyPr/>
          <a:lstStyle/>
          <a:p>
            <a:fld id="{20F1473D-CF4E-4CEA-9AA6-9F5CCB7A82A3}" type="datetimeFigureOut">
              <a:rPr lang="en-ZA" smtClean="0"/>
              <a:t>2023/09/25</a:t>
            </a:fld>
            <a:endParaRPr lang="en-ZA"/>
          </a:p>
        </p:txBody>
      </p:sp>
      <p:sp>
        <p:nvSpPr>
          <p:cNvPr id="6" name="Footer Placeholder 5">
            <a:extLst>
              <a:ext uri="{FF2B5EF4-FFF2-40B4-BE49-F238E27FC236}">
                <a16:creationId xmlns:a16="http://schemas.microsoft.com/office/drawing/2014/main" id="{B8456822-2532-AB33-5DF8-BAFDB8B688AC}"/>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28FDDD29-3BE4-BB5A-26FA-0DB08C4AABFE}"/>
              </a:ext>
            </a:extLst>
          </p:cNvPr>
          <p:cNvSpPr>
            <a:spLocks noGrp="1"/>
          </p:cNvSpPr>
          <p:nvPr>
            <p:ph type="sldNum" sz="quarter" idx="12"/>
          </p:nvPr>
        </p:nvSpPr>
        <p:spPr/>
        <p:txBody>
          <a:bodyPr/>
          <a:lstStyle/>
          <a:p>
            <a:fld id="{8E598254-049F-45A5-AC84-C0C03EED72B7}" type="slidenum">
              <a:rPr lang="en-ZA" smtClean="0"/>
              <a:t>‹#›</a:t>
            </a:fld>
            <a:endParaRPr lang="en-ZA"/>
          </a:p>
        </p:txBody>
      </p:sp>
    </p:spTree>
    <p:extLst>
      <p:ext uri="{BB962C8B-B14F-4D97-AF65-F5344CB8AC3E}">
        <p14:creationId xmlns:p14="http://schemas.microsoft.com/office/powerpoint/2010/main" val="2179895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9FB6D2-514B-88A3-D9ED-B1EE62BC48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a:extLst>
              <a:ext uri="{FF2B5EF4-FFF2-40B4-BE49-F238E27FC236}">
                <a16:creationId xmlns:a16="http://schemas.microsoft.com/office/drawing/2014/main" id="{41731057-0672-0E56-FF9F-0A9BE638E2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464D67C6-524D-AE28-2B10-DB5CCD7739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F1473D-CF4E-4CEA-9AA6-9F5CCB7A82A3}" type="datetimeFigureOut">
              <a:rPr lang="en-ZA" smtClean="0"/>
              <a:t>2023/09/25</a:t>
            </a:fld>
            <a:endParaRPr lang="en-ZA"/>
          </a:p>
        </p:txBody>
      </p:sp>
      <p:sp>
        <p:nvSpPr>
          <p:cNvPr id="5" name="Footer Placeholder 4">
            <a:extLst>
              <a:ext uri="{FF2B5EF4-FFF2-40B4-BE49-F238E27FC236}">
                <a16:creationId xmlns:a16="http://schemas.microsoft.com/office/drawing/2014/main" id="{FDBF6581-9D98-48B1-1413-F7A1F23745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a:extLst>
              <a:ext uri="{FF2B5EF4-FFF2-40B4-BE49-F238E27FC236}">
                <a16:creationId xmlns:a16="http://schemas.microsoft.com/office/drawing/2014/main" id="{3B62FEE4-1B13-FB9D-639C-5485957516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598254-049F-45A5-AC84-C0C03EED72B7}" type="slidenum">
              <a:rPr lang="en-ZA" smtClean="0"/>
              <a:t>‹#›</a:t>
            </a:fld>
            <a:endParaRPr lang="en-ZA"/>
          </a:p>
        </p:txBody>
      </p:sp>
    </p:spTree>
    <p:extLst>
      <p:ext uri="{BB962C8B-B14F-4D97-AF65-F5344CB8AC3E}">
        <p14:creationId xmlns:p14="http://schemas.microsoft.com/office/powerpoint/2010/main" val="1634483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667156" y="640504"/>
            <a:ext cx="4857687" cy="1107996"/>
          </a:xfrm>
          <a:prstGeom prst="rect">
            <a:avLst/>
          </a:prstGeom>
        </p:spPr>
        <p:txBody>
          <a:bodyPr wrap="square" lIns="0" tIns="0" rIns="0" bIns="0">
            <a:spAutoFit/>
          </a:bodyPr>
          <a:lstStyle>
            <a:lvl1pPr>
              <a:defRPr sz="7200" b="1" i="0">
                <a:solidFill>
                  <a:srgbClr val="13110E"/>
                </a:solidFill>
                <a:latin typeface="Gill Sans MT"/>
                <a:cs typeface="Gill Sans MT"/>
              </a:defRPr>
            </a:lvl1pPr>
          </a:lstStyle>
          <a:p>
            <a:endParaRPr/>
          </a:p>
        </p:txBody>
      </p:sp>
      <p:sp>
        <p:nvSpPr>
          <p:cNvPr id="3" name="Holder 3"/>
          <p:cNvSpPr>
            <a:spLocks noGrp="1"/>
          </p:cNvSpPr>
          <p:nvPr>
            <p:ph type="body" idx="1"/>
          </p:nvPr>
        </p:nvSpPr>
        <p:spPr>
          <a:xfrm>
            <a:off x="217439" y="2088672"/>
            <a:ext cx="11567583" cy="27699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145280" y="6377940"/>
            <a:ext cx="3901440"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9/25/2023</a:t>
            </a:fld>
            <a:endParaRPr lang="en-US"/>
          </a:p>
        </p:txBody>
      </p:sp>
      <p:sp>
        <p:nvSpPr>
          <p:cNvPr id="6" name="Holder 6"/>
          <p:cNvSpPr>
            <a:spLocks noGrp="1"/>
          </p:cNvSpPr>
          <p:nvPr>
            <p:ph type="sldNum" sz="quarter" idx="7"/>
          </p:nvPr>
        </p:nvSpPr>
        <p:spPr>
          <a:xfrm>
            <a:off x="8778241" y="6377940"/>
            <a:ext cx="2804160"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1329527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304815">
        <a:defRPr>
          <a:latin typeface="+mn-lt"/>
          <a:ea typeface="+mn-ea"/>
          <a:cs typeface="+mn-cs"/>
        </a:defRPr>
      </a:lvl2pPr>
      <a:lvl3pPr marL="609630">
        <a:defRPr>
          <a:latin typeface="+mn-lt"/>
          <a:ea typeface="+mn-ea"/>
          <a:cs typeface="+mn-cs"/>
        </a:defRPr>
      </a:lvl3pPr>
      <a:lvl4pPr marL="914446">
        <a:defRPr>
          <a:latin typeface="+mn-lt"/>
          <a:ea typeface="+mn-ea"/>
          <a:cs typeface="+mn-cs"/>
        </a:defRPr>
      </a:lvl4pPr>
      <a:lvl5pPr marL="1219261">
        <a:defRPr>
          <a:latin typeface="+mn-lt"/>
          <a:ea typeface="+mn-ea"/>
          <a:cs typeface="+mn-cs"/>
        </a:defRPr>
      </a:lvl5pPr>
      <a:lvl6pPr marL="1524076">
        <a:defRPr>
          <a:latin typeface="+mn-lt"/>
          <a:ea typeface="+mn-ea"/>
          <a:cs typeface="+mn-cs"/>
        </a:defRPr>
      </a:lvl6pPr>
      <a:lvl7pPr marL="1828891">
        <a:defRPr>
          <a:latin typeface="+mn-lt"/>
          <a:ea typeface="+mn-ea"/>
          <a:cs typeface="+mn-cs"/>
        </a:defRPr>
      </a:lvl7pPr>
      <a:lvl8pPr marL="2133707">
        <a:defRPr>
          <a:latin typeface="+mn-lt"/>
          <a:ea typeface="+mn-ea"/>
          <a:cs typeface="+mn-cs"/>
        </a:defRPr>
      </a:lvl8pPr>
      <a:lvl9pPr marL="2438522">
        <a:defRPr>
          <a:latin typeface="+mn-lt"/>
          <a:ea typeface="+mn-ea"/>
          <a:cs typeface="+mn-cs"/>
        </a:defRPr>
      </a:lvl9pPr>
    </p:bodyStyle>
    <p:otherStyle>
      <a:lvl1pPr marL="0">
        <a:defRPr>
          <a:latin typeface="+mn-lt"/>
          <a:ea typeface="+mn-ea"/>
          <a:cs typeface="+mn-cs"/>
        </a:defRPr>
      </a:lvl1pPr>
      <a:lvl2pPr marL="304815">
        <a:defRPr>
          <a:latin typeface="+mn-lt"/>
          <a:ea typeface="+mn-ea"/>
          <a:cs typeface="+mn-cs"/>
        </a:defRPr>
      </a:lvl2pPr>
      <a:lvl3pPr marL="609630">
        <a:defRPr>
          <a:latin typeface="+mn-lt"/>
          <a:ea typeface="+mn-ea"/>
          <a:cs typeface="+mn-cs"/>
        </a:defRPr>
      </a:lvl3pPr>
      <a:lvl4pPr marL="914446">
        <a:defRPr>
          <a:latin typeface="+mn-lt"/>
          <a:ea typeface="+mn-ea"/>
          <a:cs typeface="+mn-cs"/>
        </a:defRPr>
      </a:lvl4pPr>
      <a:lvl5pPr marL="1219261">
        <a:defRPr>
          <a:latin typeface="+mn-lt"/>
          <a:ea typeface="+mn-ea"/>
          <a:cs typeface="+mn-cs"/>
        </a:defRPr>
      </a:lvl5pPr>
      <a:lvl6pPr marL="1524076">
        <a:defRPr>
          <a:latin typeface="+mn-lt"/>
          <a:ea typeface="+mn-ea"/>
          <a:cs typeface="+mn-cs"/>
        </a:defRPr>
      </a:lvl6pPr>
      <a:lvl7pPr marL="1828891">
        <a:defRPr>
          <a:latin typeface="+mn-lt"/>
          <a:ea typeface="+mn-ea"/>
          <a:cs typeface="+mn-cs"/>
        </a:defRPr>
      </a:lvl7pPr>
      <a:lvl8pPr marL="2133707">
        <a:defRPr>
          <a:latin typeface="+mn-lt"/>
          <a:ea typeface="+mn-ea"/>
          <a:cs typeface="+mn-cs"/>
        </a:defRPr>
      </a:lvl8pPr>
      <a:lvl9pPr marL="2438522">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Uschiller@ufh.ac.za" TargetMode="External"/><Relationship Id="rId2" Type="http://schemas.openxmlformats.org/officeDocument/2006/relationships/hyperlink" Target="mailto:mstrydom@sun.ac.za"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D9C6B-BA50-AE4E-5FB3-4081176D5D38}"/>
              </a:ext>
            </a:extLst>
          </p:cNvPr>
          <p:cNvSpPr>
            <a:spLocks noGrp="1"/>
          </p:cNvSpPr>
          <p:nvPr>
            <p:ph type="ctrTitle"/>
          </p:nvPr>
        </p:nvSpPr>
        <p:spPr>
          <a:xfrm>
            <a:off x="1524000" y="1203703"/>
            <a:ext cx="9144000" cy="3809766"/>
          </a:xfrm>
        </p:spPr>
        <p:txBody>
          <a:bodyPr>
            <a:normAutofit fontScale="90000"/>
          </a:bodyPr>
          <a:lstStyle/>
          <a:p>
            <a:pPr algn="ctr">
              <a:lnSpc>
                <a:spcPct val="107000"/>
              </a:lnSpc>
              <a:spcAft>
                <a:spcPts val="800"/>
              </a:spcAft>
            </a:pPr>
            <a:r>
              <a:rPr lang="en-ZA" sz="1800" b="1" kern="100" dirty="0">
                <a:effectLst/>
                <a:latin typeface="Times New Roman" panose="02020603050405020304" pitchFamily="18" charset="0"/>
                <a:ea typeface="Calibri" panose="020F0502020204030204" pitchFamily="34" charset="0"/>
                <a:cs typeface="Times New Roman" panose="02020603050405020304" pitchFamily="18" charset="0"/>
              </a:rPr>
              <a:t>BUILDING SUSTAINABLE, RESILIENT, AND SELF-RELIANT COMMUNITIES THROUGH INDIGENOUS MODALITIES, INTER-SECTORAL COLLABORATIONS, AND PARTNERSHIPS.</a:t>
            </a:r>
            <a:br>
              <a:rPr lang="en-ZA" sz="1800" kern="100" dirty="0">
                <a:effectLst/>
                <a:latin typeface="Calibri" panose="020F0502020204030204" pitchFamily="34" charset="0"/>
                <a:ea typeface="Calibri" panose="020F0502020204030204" pitchFamily="34" charset="0"/>
                <a:cs typeface="Times New Roman" panose="02020603050405020304" pitchFamily="18" charset="0"/>
              </a:rPr>
            </a:br>
            <a:r>
              <a:rPr lang="en-ZA" sz="1800" b="1" kern="100" dirty="0">
                <a:effectLst/>
                <a:latin typeface="Times New Roman" panose="02020603050405020304" pitchFamily="18" charset="0"/>
                <a:ea typeface="Calibri" panose="020F0502020204030204" pitchFamily="34" charset="0"/>
                <a:cs typeface="Times New Roman" panose="02020603050405020304" pitchFamily="18" charset="0"/>
              </a:rPr>
              <a:t> </a:t>
            </a:r>
            <a:br>
              <a:rPr lang="en-ZA" sz="1800" kern="100" dirty="0">
                <a:effectLst/>
                <a:latin typeface="Calibri" panose="020F0502020204030204" pitchFamily="34" charset="0"/>
                <a:ea typeface="Calibri" panose="020F0502020204030204" pitchFamily="34" charset="0"/>
                <a:cs typeface="Times New Roman" panose="02020603050405020304" pitchFamily="18" charset="0"/>
              </a:rPr>
            </a:br>
            <a:r>
              <a:rPr lang="en-ZA" sz="2200" b="1" kern="100" dirty="0">
                <a:effectLst/>
                <a:latin typeface="Times New Roman" panose="02020603050405020304" pitchFamily="18" charset="0"/>
                <a:ea typeface="Calibri" panose="020F0502020204030204" pitchFamily="34" charset="0"/>
                <a:cs typeface="Times New Roman" panose="02020603050405020304" pitchFamily="18" charset="0"/>
              </a:rPr>
              <a:t>Supporting families in mitigating vulnerabilities.</a:t>
            </a:r>
            <a:br>
              <a:rPr lang="en-ZA" sz="1800" kern="100" dirty="0">
                <a:effectLst/>
                <a:latin typeface="Calibri" panose="020F0502020204030204" pitchFamily="34" charset="0"/>
                <a:ea typeface="Calibri" panose="020F0502020204030204" pitchFamily="34" charset="0"/>
                <a:cs typeface="Times New Roman" panose="02020603050405020304" pitchFamily="18" charset="0"/>
              </a:rPr>
            </a:br>
            <a:r>
              <a:rPr lang="en-ZA" sz="3100" b="1" kern="0" dirty="0">
                <a:effectLst/>
                <a:latin typeface="Times New Roman" panose="02020603050405020304" pitchFamily="18" charset="0"/>
                <a:ea typeface="Calibri" panose="020F0502020204030204" pitchFamily="34" charset="0"/>
                <a:cs typeface="Times New Roman" panose="02020603050405020304" pitchFamily="18" charset="0"/>
              </a:rPr>
              <a:t> </a:t>
            </a:r>
            <a:br>
              <a:rPr lang="en-ZA" sz="3100" kern="100" dirty="0">
                <a:effectLst/>
                <a:latin typeface="Calibri" panose="020F0502020204030204" pitchFamily="34" charset="0"/>
                <a:ea typeface="Calibri" panose="020F0502020204030204" pitchFamily="34" charset="0"/>
                <a:cs typeface="Times New Roman" panose="02020603050405020304" pitchFamily="18" charset="0"/>
              </a:rPr>
            </a:br>
            <a:r>
              <a:rPr lang="en-ZA" sz="3100" b="1" kern="0" dirty="0">
                <a:effectLst/>
                <a:latin typeface="Times New Roman" panose="02020603050405020304" pitchFamily="18" charset="0"/>
                <a:ea typeface="Calibri" panose="020F0502020204030204" pitchFamily="34" charset="0"/>
                <a:cs typeface="Times New Roman" panose="02020603050405020304" pitchFamily="18" charset="0"/>
              </a:rPr>
              <a:t>SOCIAL WORK AND POLICE SERVICES IN ADVANCING MENTAL HEALTH SUPPORT SERVICES TO FAMILIES</a:t>
            </a:r>
            <a:br>
              <a:rPr lang="en-ZA"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ZA" sz="3200" dirty="0"/>
          </a:p>
        </p:txBody>
      </p:sp>
      <p:sp>
        <p:nvSpPr>
          <p:cNvPr id="3" name="Subtitle 2">
            <a:extLst>
              <a:ext uri="{FF2B5EF4-FFF2-40B4-BE49-F238E27FC236}">
                <a16:creationId xmlns:a16="http://schemas.microsoft.com/office/drawing/2014/main" id="{9C195058-7361-DDBC-218C-2A67F445D050}"/>
              </a:ext>
            </a:extLst>
          </p:cNvPr>
          <p:cNvSpPr>
            <a:spLocks noGrp="1"/>
          </p:cNvSpPr>
          <p:nvPr>
            <p:ph type="subTitle" idx="1"/>
          </p:nvPr>
        </p:nvSpPr>
        <p:spPr>
          <a:xfrm>
            <a:off x="8543926" y="5013470"/>
            <a:ext cx="3648074" cy="1708051"/>
          </a:xfrm>
        </p:spPr>
        <p:txBody>
          <a:bodyPr>
            <a:normAutofit/>
          </a:bodyPr>
          <a:lstStyle/>
          <a:p>
            <a:pPr algn="l"/>
            <a:r>
              <a:rPr lang="en-GB" b="1" dirty="0"/>
              <a:t>Prof Marianne Strydom            Department of Social Work Stellenbosch University</a:t>
            </a:r>
          </a:p>
          <a:p>
            <a:pPr algn="l"/>
            <a:r>
              <a:rPr lang="en-GB" b="1" dirty="0">
                <a:hlinkClick r:id="rId2"/>
              </a:rPr>
              <a:t>mstrydom@sun.ac.za</a:t>
            </a:r>
            <a:r>
              <a:rPr lang="en-GB" b="1" dirty="0"/>
              <a:t> </a:t>
            </a:r>
          </a:p>
          <a:p>
            <a:endParaRPr lang="en-ZA" dirty="0"/>
          </a:p>
        </p:txBody>
      </p:sp>
      <p:sp>
        <p:nvSpPr>
          <p:cNvPr id="6" name="Subtitle 2">
            <a:extLst>
              <a:ext uri="{FF2B5EF4-FFF2-40B4-BE49-F238E27FC236}">
                <a16:creationId xmlns:a16="http://schemas.microsoft.com/office/drawing/2014/main" id="{9D4B6A16-D139-8DA7-8EEE-F4164B342BDC}"/>
              </a:ext>
            </a:extLst>
          </p:cNvPr>
          <p:cNvSpPr txBox="1">
            <a:spLocks/>
          </p:cNvSpPr>
          <p:nvPr/>
        </p:nvSpPr>
        <p:spPr>
          <a:xfrm>
            <a:off x="85725" y="5016401"/>
            <a:ext cx="4124325" cy="170805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b="1" dirty="0"/>
              <a:t>Dr Uwarren September                                    Department of Social Work                             University of the Western Cape</a:t>
            </a:r>
          </a:p>
          <a:p>
            <a:pPr algn="l"/>
            <a:r>
              <a:rPr lang="en-GB" b="1" dirty="0">
                <a:hlinkClick r:id="rId3"/>
              </a:rPr>
              <a:t>useptember@uwc.ac.za</a:t>
            </a:r>
            <a:endParaRPr lang="en-ZA" dirty="0"/>
          </a:p>
        </p:txBody>
      </p:sp>
      <p:grpSp>
        <p:nvGrpSpPr>
          <p:cNvPr id="8" name="object 2">
            <a:extLst>
              <a:ext uri="{FF2B5EF4-FFF2-40B4-BE49-F238E27FC236}">
                <a16:creationId xmlns:a16="http://schemas.microsoft.com/office/drawing/2014/main" id="{8F41421F-66CD-2A74-E997-E59F0442B812}"/>
              </a:ext>
            </a:extLst>
          </p:cNvPr>
          <p:cNvGrpSpPr/>
          <p:nvPr/>
        </p:nvGrpSpPr>
        <p:grpSpPr>
          <a:xfrm>
            <a:off x="0" y="0"/>
            <a:ext cx="12192000" cy="1315890"/>
            <a:chOff x="0" y="0"/>
            <a:chExt cx="18288000" cy="1790700"/>
          </a:xfrm>
        </p:grpSpPr>
        <p:sp>
          <p:nvSpPr>
            <p:cNvPr id="9" name="object 3">
              <a:extLst>
                <a:ext uri="{FF2B5EF4-FFF2-40B4-BE49-F238E27FC236}">
                  <a16:creationId xmlns:a16="http://schemas.microsoft.com/office/drawing/2014/main" id="{E500939C-8F4E-54C7-F817-84DB6B475CED}"/>
                </a:ext>
              </a:extLst>
            </p:cNvPr>
            <p:cNvSpPr/>
            <p:nvPr/>
          </p:nvSpPr>
          <p:spPr>
            <a:xfrm>
              <a:off x="0" y="0"/>
              <a:ext cx="18288000" cy="1790700"/>
            </a:xfrm>
            <a:custGeom>
              <a:avLst/>
              <a:gdLst/>
              <a:ahLst/>
              <a:cxnLst/>
              <a:rect l="l" t="t" r="r" b="b"/>
              <a:pathLst>
                <a:path w="18288000" h="1790700">
                  <a:moveTo>
                    <a:pt x="18288000" y="0"/>
                  </a:moveTo>
                  <a:lnTo>
                    <a:pt x="0" y="0"/>
                  </a:lnTo>
                  <a:lnTo>
                    <a:pt x="0" y="1790700"/>
                  </a:lnTo>
                  <a:lnTo>
                    <a:pt x="18288000" y="1790700"/>
                  </a:lnTo>
                  <a:lnTo>
                    <a:pt x="18288000" y="0"/>
                  </a:lnTo>
                  <a:close/>
                </a:path>
              </a:pathLst>
            </a:custGeom>
            <a:solidFill>
              <a:srgbClr val="0F1C5F"/>
            </a:solidFill>
          </p:spPr>
          <p:txBody>
            <a:bodyPr wrap="square" lIns="0" tIns="0" rIns="0" bIns="0" rtlCol="0"/>
            <a:lstStyle/>
            <a:p>
              <a:pPr defTabSz="609630"/>
              <a:endParaRPr sz="1200" dirty="0">
                <a:solidFill>
                  <a:prstClr val="black"/>
                </a:solidFill>
                <a:latin typeface="Calibri"/>
              </a:endParaRPr>
            </a:p>
          </p:txBody>
        </p:sp>
        <p:pic>
          <p:nvPicPr>
            <p:cNvPr id="10" name="object 4">
              <a:extLst>
                <a:ext uri="{FF2B5EF4-FFF2-40B4-BE49-F238E27FC236}">
                  <a16:creationId xmlns:a16="http://schemas.microsoft.com/office/drawing/2014/main" id="{9BD3F939-1CB3-6600-032D-B04608401B28}"/>
                </a:ext>
              </a:extLst>
            </p:cNvPr>
            <p:cNvPicPr/>
            <p:nvPr/>
          </p:nvPicPr>
          <p:blipFill>
            <a:blip r:embed="rId4" cstate="print"/>
            <a:stretch>
              <a:fillRect/>
            </a:stretch>
          </p:blipFill>
          <p:spPr>
            <a:xfrm>
              <a:off x="0" y="5"/>
              <a:ext cx="3826670" cy="1790695"/>
            </a:xfrm>
            <a:prstGeom prst="rect">
              <a:avLst/>
            </a:prstGeom>
          </p:spPr>
        </p:pic>
      </p:grpSp>
      <p:sp>
        <p:nvSpPr>
          <p:cNvPr id="12" name="object 7">
            <a:extLst>
              <a:ext uri="{FF2B5EF4-FFF2-40B4-BE49-F238E27FC236}">
                <a16:creationId xmlns:a16="http://schemas.microsoft.com/office/drawing/2014/main" id="{6722DEFD-6DDB-B476-1989-EF93BA238BA9}"/>
              </a:ext>
            </a:extLst>
          </p:cNvPr>
          <p:cNvSpPr/>
          <p:nvPr/>
        </p:nvSpPr>
        <p:spPr>
          <a:xfrm>
            <a:off x="0" y="1184656"/>
            <a:ext cx="12192000" cy="131233"/>
          </a:xfrm>
          <a:custGeom>
            <a:avLst/>
            <a:gdLst/>
            <a:ahLst/>
            <a:cxnLst/>
            <a:rect l="l" t="t" r="r" b="b"/>
            <a:pathLst>
              <a:path w="18288000" h="196850">
                <a:moveTo>
                  <a:pt x="18288000" y="0"/>
                </a:moveTo>
                <a:lnTo>
                  <a:pt x="0" y="0"/>
                </a:lnTo>
                <a:lnTo>
                  <a:pt x="0" y="196596"/>
                </a:lnTo>
                <a:lnTo>
                  <a:pt x="18288000" y="196596"/>
                </a:lnTo>
                <a:lnTo>
                  <a:pt x="18288000" y="0"/>
                </a:lnTo>
                <a:close/>
              </a:path>
            </a:pathLst>
          </a:custGeom>
          <a:solidFill>
            <a:srgbClr val="F8991B"/>
          </a:solidFill>
        </p:spPr>
        <p:txBody>
          <a:bodyPr wrap="square" lIns="0" tIns="0" rIns="0" bIns="0" rtlCol="0"/>
          <a:lstStyle/>
          <a:p>
            <a:pPr defTabSz="609630"/>
            <a:endParaRPr sz="1200">
              <a:solidFill>
                <a:prstClr val="black"/>
              </a:solidFill>
              <a:latin typeface="Calibri"/>
            </a:endParaRPr>
          </a:p>
        </p:txBody>
      </p:sp>
      <p:pic>
        <p:nvPicPr>
          <p:cNvPr id="13" name="Picture 12">
            <a:extLst>
              <a:ext uri="{FF2B5EF4-FFF2-40B4-BE49-F238E27FC236}">
                <a16:creationId xmlns:a16="http://schemas.microsoft.com/office/drawing/2014/main" id="{97BEE310-7D53-A2D3-8D97-EC32FDD35377}"/>
              </a:ext>
            </a:extLst>
          </p:cNvPr>
          <p:cNvPicPr>
            <a:picLocks noChangeAspect="1"/>
          </p:cNvPicPr>
          <p:nvPr/>
        </p:nvPicPr>
        <p:blipFill>
          <a:blip r:embed="rId5"/>
          <a:stretch>
            <a:fillRect/>
          </a:stretch>
        </p:blipFill>
        <p:spPr>
          <a:xfrm>
            <a:off x="10144125" y="-19048"/>
            <a:ext cx="2047874" cy="1203703"/>
          </a:xfrm>
          <a:prstGeom prst="rect">
            <a:avLst/>
          </a:prstGeom>
        </p:spPr>
      </p:pic>
    </p:spTree>
    <p:extLst>
      <p:ext uri="{BB962C8B-B14F-4D97-AF65-F5344CB8AC3E}">
        <p14:creationId xmlns:p14="http://schemas.microsoft.com/office/powerpoint/2010/main" val="1863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12192000" cy="1315890"/>
            <a:chOff x="0" y="0"/>
            <a:chExt cx="18288000" cy="1790700"/>
          </a:xfrm>
        </p:grpSpPr>
        <p:sp>
          <p:nvSpPr>
            <p:cNvPr id="3" name="object 3"/>
            <p:cNvSpPr/>
            <p:nvPr/>
          </p:nvSpPr>
          <p:spPr>
            <a:xfrm>
              <a:off x="0" y="0"/>
              <a:ext cx="18288000" cy="1790700"/>
            </a:xfrm>
            <a:custGeom>
              <a:avLst/>
              <a:gdLst/>
              <a:ahLst/>
              <a:cxnLst/>
              <a:rect l="l" t="t" r="r" b="b"/>
              <a:pathLst>
                <a:path w="18288000" h="1790700">
                  <a:moveTo>
                    <a:pt x="18288000" y="0"/>
                  </a:moveTo>
                  <a:lnTo>
                    <a:pt x="0" y="0"/>
                  </a:lnTo>
                  <a:lnTo>
                    <a:pt x="0" y="1790700"/>
                  </a:lnTo>
                  <a:lnTo>
                    <a:pt x="18288000" y="1790700"/>
                  </a:lnTo>
                  <a:lnTo>
                    <a:pt x="18288000" y="0"/>
                  </a:lnTo>
                  <a:close/>
                </a:path>
              </a:pathLst>
            </a:custGeom>
            <a:solidFill>
              <a:srgbClr val="0F1C5F"/>
            </a:solidFill>
          </p:spPr>
          <p:txBody>
            <a:bodyPr wrap="square" lIns="0" tIns="0" rIns="0" bIns="0" rtlCol="0"/>
            <a:lstStyle/>
            <a:p>
              <a:pPr defTabSz="609630"/>
              <a:endParaRPr sz="1200" dirty="0">
                <a:solidFill>
                  <a:prstClr val="black"/>
                </a:solidFill>
                <a:latin typeface="Calibri"/>
              </a:endParaRPr>
            </a:p>
          </p:txBody>
        </p:sp>
        <p:pic>
          <p:nvPicPr>
            <p:cNvPr id="4" name="object 4"/>
            <p:cNvPicPr/>
            <p:nvPr/>
          </p:nvPicPr>
          <p:blipFill>
            <a:blip r:embed="rId2" cstate="print"/>
            <a:stretch>
              <a:fillRect/>
            </a:stretch>
          </p:blipFill>
          <p:spPr>
            <a:xfrm>
              <a:off x="0" y="5"/>
              <a:ext cx="3826670" cy="1790695"/>
            </a:xfrm>
            <a:prstGeom prst="rect">
              <a:avLst/>
            </a:prstGeom>
          </p:spPr>
        </p:pic>
      </p:grpSp>
      <p:sp>
        <p:nvSpPr>
          <p:cNvPr id="7" name="object 7"/>
          <p:cNvSpPr/>
          <p:nvPr/>
        </p:nvSpPr>
        <p:spPr>
          <a:xfrm>
            <a:off x="0" y="1184656"/>
            <a:ext cx="12192000" cy="131233"/>
          </a:xfrm>
          <a:custGeom>
            <a:avLst/>
            <a:gdLst/>
            <a:ahLst/>
            <a:cxnLst/>
            <a:rect l="l" t="t" r="r" b="b"/>
            <a:pathLst>
              <a:path w="18288000" h="196850">
                <a:moveTo>
                  <a:pt x="18288000" y="0"/>
                </a:moveTo>
                <a:lnTo>
                  <a:pt x="0" y="0"/>
                </a:lnTo>
                <a:lnTo>
                  <a:pt x="0" y="196596"/>
                </a:lnTo>
                <a:lnTo>
                  <a:pt x="18288000" y="196596"/>
                </a:lnTo>
                <a:lnTo>
                  <a:pt x="18288000" y="0"/>
                </a:lnTo>
                <a:close/>
              </a:path>
            </a:pathLst>
          </a:custGeom>
          <a:solidFill>
            <a:srgbClr val="F8991B"/>
          </a:solidFill>
        </p:spPr>
        <p:txBody>
          <a:bodyPr wrap="square" lIns="0" tIns="0" rIns="0" bIns="0" rtlCol="0"/>
          <a:lstStyle/>
          <a:p>
            <a:pPr defTabSz="609630"/>
            <a:endParaRPr sz="1200">
              <a:solidFill>
                <a:prstClr val="black"/>
              </a:solidFill>
              <a:latin typeface="Calibri"/>
            </a:endParaRPr>
          </a:p>
        </p:txBody>
      </p:sp>
      <p:sp>
        <p:nvSpPr>
          <p:cNvPr id="12" name="Title 11">
            <a:extLst>
              <a:ext uri="{FF2B5EF4-FFF2-40B4-BE49-F238E27FC236}">
                <a16:creationId xmlns:a16="http://schemas.microsoft.com/office/drawing/2014/main" id="{F505C804-B631-AADF-393C-35B73E957685}"/>
              </a:ext>
            </a:extLst>
          </p:cNvPr>
          <p:cNvSpPr>
            <a:spLocks noGrp="1"/>
          </p:cNvSpPr>
          <p:nvPr>
            <p:ph type="title"/>
          </p:nvPr>
        </p:nvSpPr>
        <p:spPr>
          <a:xfrm>
            <a:off x="2663826" y="97380"/>
            <a:ext cx="6829424" cy="1012963"/>
          </a:xfrm>
        </p:spPr>
        <p:txBody>
          <a:bodyPr/>
          <a:lstStyle/>
          <a:p>
            <a:pPr algn="ctr"/>
            <a:r>
              <a:rPr lang="en-US" i="0" u="none" strike="noStrike" baseline="0" dirty="0">
                <a:solidFill>
                  <a:schemeClr val="bg1"/>
                </a:solidFill>
                <a:latin typeface="Arial" panose="020B0604020202020204" pitchFamily="34" charset="0"/>
              </a:rPr>
              <a:t>C</a:t>
            </a:r>
            <a:r>
              <a:rPr lang="en-US" dirty="0">
                <a:solidFill>
                  <a:schemeClr val="bg1"/>
                </a:solidFill>
                <a:latin typeface="Arial" panose="020B0604020202020204" pitchFamily="34" charset="0"/>
              </a:rPr>
              <a:t>ONCLUSIONS</a:t>
            </a:r>
            <a:br>
              <a:rPr lang="en-ZA" b="0" i="0" u="none" strike="noStrike" baseline="0" dirty="0">
                <a:solidFill>
                  <a:srgbClr val="000000"/>
                </a:solidFill>
                <a:latin typeface="Arial" panose="020B0604020202020204" pitchFamily="34" charset="0"/>
              </a:rPr>
            </a:br>
            <a:br>
              <a:rPr lang="en-US" sz="2667" b="0" dirty="0">
                <a:solidFill>
                  <a:srgbClr val="000000"/>
                </a:solidFill>
                <a:latin typeface="Arial" panose="020B0604020202020204" pitchFamily="34" charset="0"/>
              </a:rPr>
            </a:br>
            <a:endParaRPr lang="en-ZA" sz="2667" dirty="0"/>
          </a:p>
        </p:txBody>
      </p:sp>
      <p:pic>
        <p:nvPicPr>
          <p:cNvPr id="5" name="Picture 4">
            <a:extLst>
              <a:ext uri="{FF2B5EF4-FFF2-40B4-BE49-F238E27FC236}">
                <a16:creationId xmlns:a16="http://schemas.microsoft.com/office/drawing/2014/main" id="{06E9D9A5-85FD-36EC-284A-950BB0E0CA96}"/>
              </a:ext>
            </a:extLst>
          </p:cNvPr>
          <p:cNvPicPr>
            <a:picLocks noChangeAspect="1"/>
          </p:cNvPicPr>
          <p:nvPr/>
        </p:nvPicPr>
        <p:blipFill>
          <a:blip r:embed="rId3"/>
          <a:stretch>
            <a:fillRect/>
          </a:stretch>
        </p:blipFill>
        <p:spPr>
          <a:xfrm>
            <a:off x="10306049" y="-19048"/>
            <a:ext cx="1885950" cy="1203702"/>
          </a:xfrm>
          <a:prstGeom prst="rect">
            <a:avLst/>
          </a:prstGeom>
        </p:spPr>
      </p:pic>
      <p:sp>
        <p:nvSpPr>
          <p:cNvPr id="8" name="Text Placeholder 7">
            <a:extLst>
              <a:ext uri="{FF2B5EF4-FFF2-40B4-BE49-F238E27FC236}">
                <a16:creationId xmlns:a16="http://schemas.microsoft.com/office/drawing/2014/main" id="{38553F1C-79C1-7CC1-9AC5-7413FA1A470B}"/>
              </a:ext>
            </a:extLst>
          </p:cNvPr>
          <p:cNvSpPr>
            <a:spLocks noGrp="1"/>
          </p:cNvSpPr>
          <p:nvPr>
            <p:ph type="body" idx="1"/>
          </p:nvPr>
        </p:nvSpPr>
        <p:spPr>
          <a:xfrm>
            <a:off x="788242" y="1567544"/>
            <a:ext cx="9925051" cy="4973215"/>
          </a:xfrm>
        </p:spPr>
        <p:txBody>
          <a:bodyPr/>
          <a:lstStyle/>
          <a:p>
            <a:pPr algn="just"/>
            <a:r>
              <a:rPr lang="en-ZA" sz="2400" b="1" dirty="0">
                <a:latin typeface="Times New Roman" panose="02020603050405020304" pitchFamily="18" charset="0"/>
                <a:cs typeface="Times New Roman" panose="02020603050405020304" pitchFamily="18" charset="0"/>
              </a:rPr>
              <a:t>It became evident:</a:t>
            </a:r>
          </a:p>
          <a:p>
            <a:pPr marL="719138" indent="-342900" algn="just">
              <a:buFont typeface="Arial" panose="020B0604020202020204" pitchFamily="34" charset="0"/>
              <a:buChar char="•"/>
            </a:pPr>
            <a:r>
              <a:rPr lang="en-ZA" sz="2400" dirty="0">
                <a:latin typeface="Times New Roman" panose="02020603050405020304" pitchFamily="18" charset="0"/>
                <a:ea typeface="Calibri" panose="020F0502020204030204" pitchFamily="34" charset="0"/>
                <a:cs typeface="Times New Roman" panose="02020603050405020304" pitchFamily="18" charset="0"/>
              </a:rPr>
              <a:t>L</a:t>
            </a:r>
            <a:r>
              <a:rPr lang="en-ZA" sz="2400" dirty="0">
                <a:effectLst/>
                <a:latin typeface="Times New Roman" panose="02020603050405020304" pitchFamily="18" charset="0"/>
                <a:ea typeface="Calibri" panose="020F0502020204030204" pitchFamily="34" charset="0"/>
                <a:cs typeface="Times New Roman" panose="02020603050405020304" pitchFamily="18" charset="0"/>
              </a:rPr>
              <a:t>ack of specific community-based care services, such as support from SAPS.</a:t>
            </a:r>
          </a:p>
          <a:p>
            <a:pPr marL="719138"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SAPS would fill gaps in the healthcare safety net, and to reach social-economically underserved populations.</a:t>
            </a:r>
          </a:p>
          <a:p>
            <a:pPr marL="719138"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SAPS would not provide families with sufficient services in case of an emergency.</a:t>
            </a:r>
          </a:p>
          <a:p>
            <a:pPr marL="719138"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Families gave up asking SAPS to assist them.</a:t>
            </a:r>
          </a:p>
          <a:p>
            <a:pPr marL="719138"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SAPS would not help them when advised that a relative with a mental illness was involved.</a:t>
            </a:r>
          </a:p>
          <a:p>
            <a:pPr marL="719138"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experiences, and views of family caregivers about SAPS remained poorly understood.</a:t>
            </a:r>
            <a:endParaRPr lang="en-Z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3333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12192000" cy="1315890"/>
            <a:chOff x="0" y="0"/>
            <a:chExt cx="18288000" cy="1790700"/>
          </a:xfrm>
        </p:grpSpPr>
        <p:sp>
          <p:nvSpPr>
            <p:cNvPr id="3" name="object 3"/>
            <p:cNvSpPr/>
            <p:nvPr/>
          </p:nvSpPr>
          <p:spPr>
            <a:xfrm>
              <a:off x="0" y="0"/>
              <a:ext cx="18288000" cy="1790700"/>
            </a:xfrm>
            <a:custGeom>
              <a:avLst/>
              <a:gdLst/>
              <a:ahLst/>
              <a:cxnLst/>
              <a:rect l="l" t="t" r="r" b="b"/>
              <a:pathLst>
                <a:path w="18288000" h="1790700">
                  <a:moveTo>
                    <a:pt x="18288000" y="0"/>
                  </a:moveTo>
                  <a:lnTo>
                    <a:pt x="0" y="0"/>
                  </a:lnTo>
                  <a:lnTo>
                    <a:pt x="0" y="1790700"/>
                  </a:lnTo>
                  <a:lnTo>
                    <a:pt x="18288000" y="1790700"/>
                  </a:lnTo>
                  <a:lnTo>
                    <a:pt x="18288000" y="0"/>
                  </a:lnTo>
                  <a:close/>
                </a:path>
              </a:pathLst>
            </a:custGeom>
            <a:solidFill>
              <a:srgbClr val="0F1C5F"/>
            </a:solidFill>
          </p:spPr>
          <p:txBody>
            <a:bodyPr wrap="square" lIns="0" tIns="0" rIns="0" bIns="0" rtlCol="0"/>
            <a:lstStyle/>
            <a:p>
              <a:pPr defTabSz="609630"/>
              <a:endParaRPr sz="1200" dirty="0">
                <a:solidFill>
                  <a:prstClr val="black"/>
                </a:solidFill>
                <a:latin typeface="Calibri"/>
              </a:endParaRPr>
            </a:p>
          </p:txBody>
        </p:sp>
        <p:pic>
          <p:nvPicPr>
            <p:cNvPr id="4" name="object 4"/>
            <p:cNvPicPr/>
            <p:nvPr/>
          </p:nvPicPr>
          <p:blipFill>
            <a:blip r:embed="rId2" cstate="print"/>
            <a:stretch>
              <a:fillRect/>
            </a:stretch>
          </p:blipFill>
          <p:spPr>
            <a:xfrm>
              <a:off x="0" y="5"/>
              <a:ext cx="3826670" cy="1790695"/>
            </a:xfrm>
            <a:prstGeom prst="rect">
              <a:avLst/>
            </a:prstGeom>
          </p:spPr>
        </p:pic>
      </p:grpSp>
      <p:sp>
        <p:nvSpPr>
          <p:cNvPr id="7" name="object 7"/>
          <p:cNvSpPr/>
          <p:nvPr/>
        </p:nvSpPr>
        <p:spPr>
          <a:xfrm>
            <a:off x="0" y="1184656"/>
            <a:ext cx="12192000" cy="131233"/>
          </a:xfrm>
          <a:custGeom>
            <a:avLst/>
            <a:gdLst/>
            <a:ahLst/>
            <a:cxnLst/>
            <a:rect l="l" t="t" r="r" b="b"/>
            <a:pathLst>
              <a:path w="18288000" h="196850">
                <a:moveTo>
                  <a:pt x="18288000" y="0"/>
                </a:moveTo>
                <a:lnTo>
                  <a:pt x="0" y="0"/>
                </a:lnTo>
                <a:lnTo>
                  <a:pt x="0" y="196596"/>
                </a:lnTo>
                <a:lnTo>
                  <a:pt x="18288000" y="196596"/>
                </a:lnTo>
                <a:lnTo>
                  <a:pt x="18288000" y="0"/>
                </a:lnTo>
                <a:close/>
              </a:path>
            </a:pathLst>
          </a:custGeom>
          <a:solidFill>
            <a:srgbClr val="F8991B"/>
          </a:solidFill>
        </p:spPr>
        <p:txBody>
          <a:bodyPr wrap="square" lIns="0" tIns="0" rIns="0" bIns="0" rtlCol="0"/>
          <a:lstStyle/>
          <a:p>
            <a:pPr defTabSz="609630"/>
            <a:endParaRPr sz="1200">
              <a:solidFill>
                <a:prstClr val="black"/>
              </a:solidFill>
              <a:latin typeface="Calibri"/>
            </a:endParaRPr>
          </a:p>
        </p:txBody>
      </p:sp>
      <p:sp>
        <p:nvSpPr>
          <p:cNvPr id="12" name="Title 11">
            <a:extLst>
              <a:ext uri="{FF2B5EF4-FFF2-40B4-BE49-F238E27FC236}">
                <a16:creationId xmlns:a16="http://schemas.microsoft.com/office/drawing/2014/main" id="{F505C804-B631-AADF-393C-35B73E957685}"/>
              </a:ext>
            </a:extLst>
          </p:cNvPr>
          <p:cNvSpPr>
            <a:spLocks noGrp="1"/>
          </p:cNvSpPr>
          <p:nvPr>
            <p:ph type="title"/>
          </p:nvPr>
        </p:nvSpPr>
        <p:spPr>
          <a:xfrm>
            <a:off x="2663826" y="97381"/>
            <a:ext cx="7642222" cy="1559529"/>
          </a:xfrm>
        </p:spPr>
        <p:txBody>
          <a:bodyPr/>
          <a:lstStyle/>
          <a:p>
            <a:pPr algn="ctr"/>
            <a:r>
              <a:rPr lang="en-US" i="0" u="none" strike="noStrike" baseline="0" dirty="0">
                <a:solidFill>
                  <a:schemeClr val="bg1"/>
                </a:solidFill>
                <a:latin typeface="Arial" panose="020B0604020202020204" pitchFamily="34" charset="0"/>
              </a:rPr>
              <a:t>RECOMMENDATIONS</a:t>
            </a:r>
            <a:br>
              <a:rPr lang="en-ZA" b="0" i="0" u="none" strike="noStrike" baseline="0" dirty="0">
                <a:solidFill>
                  <a:srgbClr val="000000"/>
                </a:solidFill>
                <a:latin typeface="Arial" panose="020B0604020202020204" pitchFamily="34" charset="0"/>
              </a:rPr>
            </a:br>
            <a:br>
              <a:rPr lang="en-US" sz="2667" b="0" dirty="0">
                <a:solidFill>
                  <a:srgbClr val="000000"/>
                </a:solidFill>
                <a:latin typeface="Arial" panose="020B0604020202020204" pitchFamily="34" charset="0"/>
              </a:rPr>
            </a:br>
            <a:endParaRPr lang="en-ZA" sz="2667" dirty="0"/>
          </a:p>
        </p:txBody>
      </p:sp>
      <p:pic>
        <p:nvPicPr>
          <p:cNvPr id="5" name="Picture 4">
            <a:extLst>
              <a:ext uri="{FF2B5EF4-FFF2-40B4-BE49-F238E27FC236}">
                <a16:creationId xmlns:a16="http://schemas.microsoft.com/office/drawing/2014/main" id="{06E9D9A5-85FD-36EC-284A-950BB0E0CA96}"/>
              </a:ext>
            </a:extLst>
          </p:cNvPr>
          <p:cNvPicPr>
            <a:picLocks noChangeAspect="1"/>
          </p:cNvPicPr>
          <p:nvPr/>
        </p:nvPicPr>
        <p:blipFill>
          <a:blip r:embed="rId3"/>
          <a:stretch>
            <a:fillRect/>
          </a:stretch>
        </p:blipFill>
        <p:spPr>
          <a:xfrm>
            <a:off x="10306049" y="-19048"/>
            <a:ext cx="1885950" cy="1203702"/>
          </a:xfrm>
          <a:prstGeom prst="rect">
            <a:avLst/>
          </a:prstGeom>
        </p:spPr>
      </p:pic>
      <p:sp>
        <p:nvSpPr>
          <p:cNvPr id="8" name="Text Placeholder 7">
            <a:extLst>
              <a:ext uri="{FF2B5EF4-FFF2-40B4-BE49-F238E27FC236}">
                <a16:creationId xmlns:a16="http://schemas.microsoft.com/office/drawing/2014/main" id="{38553F1C-79C1-7CC1-9AC5-7413FA1A470B}"/>
              </a:ext>
            </a:extLst>
          </p:cNvPr>
          <p:cNvSpPr>
            <a:spLocks noGrp="1"/>
          </p:cNvSpPr>
          <p:nvPr>
            <p:ph type="body" idx="1"/>
          </p:nvPr>
        </p:nvSpPr>
        <p:spPr>
          <a:xfrm>
            <a:off x="788242" y="1567544"/>
            <a:ext cx="9925051" cy="4062651"/>
          </a:xfrm>
        </p:spPr>
        <p:txBody>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Government should ensure SAPS are accessible and readily available to families.</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Social workers should liaise with SAPS to educate them on the provisions of the MHCA.</a:t>
            </a:r>
          </a:p>
          <a:p>
            <a:pPr marL="342900" indent="-342900" algn="just">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Active collaboration should take place between various role players such as:</a:t>
            </a:r>
          </a:p>
          <a:p>
            <a:pPr marL="895350"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Department of Health,</a:t>
            </a:r>
          </a:p>
          <a:p>
            <a:pPr marL="895350"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Department of social development,</a:t>
            </a:r>
          </a:p>
          <a:p>
            <a:pPr marL="895350"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Stakeholders in the mental health sector, </a:t>
            </a:r>
          </a:p>
          <a:p>
            <a:pPr marL="895350"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Social workers, and </a:t>
            </a:r>
          </a:p>
          <a:p>
            <a:pPr marL="895350"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Families to strengthen community-based </a:t>
            </a:r>
            <a:r>
              <a:rPr lang="en-US" sz="2400" dirty="0" err="1">
                <a:latin typeface="Times New Roman" panose="02020603050405020304" pitchFamily="18" charset="0"/>
                <a:cs typeface="Times New Roman" panose="02020603050405020304" pitchFamily="18" charset="0"/>
              </a:rPr>
              <a:t>organisations</a:t>
            </a:r>
            <a:r>
              <a:rPr lang="en-US" sz="2400" dirty="0">
                <a:latin typeface="Times New Roman" panose="02020603050405020304" pitchFamily="18" charset="0"/>
                <a:cs typeface="Times New Roman" panose="02020603050405020304" pitchFamily="18" charset="0"/>
              </a:rPr>
              <a:t> in communities. </a:t>
            </a:r>
            <a:endParaRPr lang="en-Z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2532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12192000" cy="1315890"/>
            <a:chOff x="0" y="0"/>
            <a:chExt cx="18288000" cy="1790700"/>
          </a:xfrm>
        </p:grpSpPr>
        <p:sp>
          <p:nvSpPr>
            <p:cNvPr id="3" name="object 3"/>
            <p:cNvSpPr/>
            <p:nvPr/>
          </p:nvSpPr>
          <p:spPr>
            <a:xfrm>
              <a:off x="0" y="0"/>
              <a:ext cx="18288000" cy="1790700"/>
            </a:xfrm>
            <a:custGeom>
              <a:avLst/>
              <a:gdLst/>
              <a:ahLst/>
              <a:cxnLst/>
              <a:rect l="l" t="t" r="r" b="b"/>
              <a:pathLst>
                <a:path w="18288000" h="1790700">
                  <a:moveTo>
                    <a:pt x="18288000" y="0"/>
                  </a:moveTo>
                  <a:lnTo>
                    <a:pt x="0" y="0"/>
                  </a:lnTo>
                  <a:lnTo>
                    <a:pt x="0" y="1790700"/>
                  </a:lnTo>
                  <a:lnTo>
                    <a:pt x="18288000" y="1790700"/>
                  </a:lnTo>
                  <a:lnTo>
                    <a:pt x="18288000" y="0"/>
                  </a:lnTo>
                  <a:close/>
                </a:path>
              </a:pathLst>
            </a:custGeom>
            <a:solidFill>
              <a:srgbClr val="0F1C5F"/>
            </a:solidFill>
          </p:spPr>
          <p:txBody>
            <a:bodyPr wrap="square" lIns="0" tIns="0" rIns="0" bIns="0" rtlCol="0"/>
            <a:lstStyle/>
            <a:p>
              <a:pPr defTabSz="609630"/>
              <a:endParaRPr sz="1200" dirty="0">
                <a:solidFill>
                  <a:prstClr val="black"/>
                </a:solidFill>
                <a:latin typeface="Calibri"/>
              </a:endParaRPr>
            </a:p>
          </p:txBody>
        </p:sp>
        <p:pic>
          <p:nvPicPr>
            <p:cNvPr id="4" name="object 4"/>
            <p:cNvPicPr/>
            <p:nvPr/>
          </p:nvPicPr>
          <p:blipFill>
            <a:blip r:embed="rId2" cstate="print"/>
            <a:stretch>
              <a:fillRect/>
            </a:stretch>
          </p:blipFill>
          <p:spPr>
            <a:xfrm>
              <a:off x="0" y="5"/>
              <a:ext cx="3826670" cy="1790695"/>
            </a:xfrm>
            <a:prstGeom prst="rect">
              <a:avLst/>
            </a:prstGeom>
          </p:spPr>
        </p:pic>
      </p:grpSp>
      <p:sp>
        <p:nvSpPr>
          <p:cNvPr id="7" name="object 7"/>
          <p:cNvSpPr/>
          <p:nvPr/>
        </p:nvSpPr>
        <p:spPr>
          <a:xfrm>
            <a:off x="0" y="1184656"/>
            <a:ext cx="12192000" cy="131233"/>
          </a:xfrm>
          <a:custGeom>
            <a:avLst/>
            <a:gdLst/>
            <a:ahLst/>
            <a:cxnLst/>
            <a:rect l="l" t="t" r="r" b="b"/>
            <a:pathLst>
              <a:path w="18288000" h="196850">
                <a:moveTo>
                  <a:pt x="18288000" y="0"/>
                </a:moveTo>
                <a:lnTo>
                  <a:pt x="0" y="0"/>
                </a:lnTo>
                <a:lnTo>
                  <a:pt x="0" y="196596"/>
                </a:lnTo>
                <a:lnTo>
                  <a:pt x="18288000" y="196596"/>
                </a:lnTo>
                <a:lnTo>
                  <a:pt x="18288000" y="0"/>
                </a:lnTo>
                <a:close/>
              </a:path>
            </a:pathLst>
          </a:custGeom>
          <a:solidFill>
            <a:srgbClr val="F8991B"/>
          </a:solidFill>
        </p:spPr>
        <p:txBody>
          <a:bodyPr wrap="square" lIns="0" tIns="0" rIns="0" bIns="0" rtlCol="0"/>
          <a:lstStyle/>
          <a:p>
            <a:pPr defTabSz="609630"/>
            <a:endParaRPr sz="1200">
              <a:solidFill>
                <a:prstClr val="black"/>
              </a:solidFill>
              <a:latin typeface="Calibri"/>
            </a:endParaRPr>
          </a:p>
        </p:txBody>
      </p:sp>
      <p:sp>
        <p:nvSpPr>
          <p:cNvPr id="12" name="Title 11">
            <a:extLst>
              <a:ext uri="{FF2B5EF4-FFF2-40B4-BE49-F238E27FC236}">
                <a16:creationId xmlns:a16="http://schemas.microsoft.com/office/drawing/2014/main" id="{F505C804-B631-AADF-393C-35B73E957685}"/>
              </a:ext>
            </a:extLst>
          </p:cNvPr>
          <p:cNvSpPr>
            <a:spLocks noGrp="1"/>
          </p:cNvSpPr>
          <p:nvPr>
            <p:ph type="title"/>
          </p:nvPr>
        </p:nvSpPr>
        <p:spPr>
          <a:xfrm>
            <a:off x="2663826" y="97380"/>
            <a:ext cx="6829424" cy="1011086"/>
          </a:xfrm>
        </p:spPr>
        <p:txBody>
          <a:bodyPr/>
          <a:lstStyle/>
          <a:p>
            <a:pPr algn="ctr"/>
            <a:r>
              <a:rPr lang="en-US" dirty="0">
                <a:solidFill>
                  <a:schemeClr val="bg1"/>
                </a:solidFill>
                <a:latin typeface="Arial" panose="020B0604020202020204" pitchFamily="34" charset="0"/>
              </a:rPr>
              <a:t>INTRODUCTION</a:t>
            </a:r>
            <a:br>
              <a:rPr lang="en-ZA" b="0" i="0" u="none" strike="noStrike" baseline="0" dirty="0">
                <a:solidFill>
                  <a:srgbClr val="000000"/>
                </a:solidFill>
                <a:latin typeface="Arial" panose="020B0604020202020204" pitchFamily="34" charset="0"/>
              </a:rPr>
            </a:br>
            <a:br>
              <a:rPr lang="en-US" sz="2667" b="0" dirty="0">
                <a:solidFill>
                  <a:srgbClr val="000000"/>
                </a:solidFill>
                <a:latin typeface="Arial" panose="020B0604020202020204" pitchFamily="34" charset="0"/>
              </a:rPr>
            </a:br>
            <a:endParaRPr lang="en-ZA" sz="2667" dirty="0"/>
          </a:p>
        </p:txBody>
      </p:sp>
      <p:pic>
        <p:nvPicPr>
          <p:cNvPr id="5" name="Picture 4">
            <a:extLst>
              <a:ext uri="{FF2B5EF4-FFF2-40B4-BE49-F238E27FC236}">
                <a16:creationId xmlns:a16="http://schemas.microsoft.com/office/drawing/2014/main" id="{06E9D9A5-85FD-36EC-284A-950BB0E0CA96}"/>
              </a:ext>
            </a:extLst>
          </p:cNvPr>
          <p:cNvPicPr>
            <a:picLocks noChangeAspect="1"/>
          </p:cNvPicPr>
          <p:nvPr/>
        </p:nvPicPr>
        <p:blipFill>
          <a:blip r:embed="rId3"/>
          <a:stretch>
            <a:fillRect/>
          </a:stretch>
        </p:blipFill>
        <p:spPr>
          <a:xfrm>
            <a:off x="10306049" y="-19048"/>
            <a:ext cx="1885950" cy="1203702"/>
          </a:xfrm>
          <a:prstGeom prst="rect">
            <a:avLst/>
          </a:prstGeom>
        </p:spPr>
      </p:pic>
      <p:sp>
        <p:nvSpPr>
          <p:cNvPr id="8" name="Text Placeholder 7">
            <a:extLst>
              <a:ext uri="{FF2B5EF4-FFF2-40B4-BE49-F238E27FC236}">
                <a16:creationId xmlns:a16="http://schemas.microsoft.com/office/drawing/2014/main" id="{38553F1C-79C1-7CC1-9AC5-7413FA1A470B}"/>
              </a:ext>
            </a:extLst>
          </p:cNvPr>
          <p:cNvSpPr>
            <a:spLocks noGrp="1"/>
          </p:cNvSpPr>
          <p:nvPr>
            <p:ph type="body" idx="1"/>
          </p:nvPr>
        </p:nvSpPr>
        <p:spPr>
          <a:xfrm>
            <a:off x="345234" y="1413270"/>
            <a:ext cx="11448660" cy="5103961"/>
          </a:xfrm>
        </p:spPr>
        <p:txBody>
          <a:bodyPr/>
          <a:lstStyle/>
          <a:p>
            <a:pPr algn="just">
              <a:lnSpc>
                <a:spcPct val="107000"/>
              </a:lnSpc>
              <a:spcAft>
                <a:spcPts val="800"/>
              </a:spcAft>
            </a:pPr>
            <a:r>
              <a:rPr lang="en-GB" sz="2000" b="1" kern="0" dirty="0">
                <a:effectLst/>
                <a:latin typeface="Times New Roman" panose="02020603050405020304" pitchFamily="18" charset="0"/>
                <a:ea typeface="Calibri" panose="020F0502020204030204" pitchFamily="34" charset="0"/>
                <a:cs typeface="Times New Roman" panose="02020603050405020304" pitchFamily="18" charset="0"/>
              </a:rPr>
              <a:t>The traditional social work services:</a:t>
            </a:r>
          </a:p>
          <a:p>
            <a:pPr marL="719138" indent="-342900" algn="just">
              <a:lnSpc>
                <a:spcPct val="107000"/>
              </a:lnSpc>
              <a:spcAft>
                <a:spcPts val="800"/>
              </a:spcAft>
              <a:buFont typeface="Arial" panose="020B0604020202020204" pitchFamily="34" charset="0"/>
              <a:buChar char="•"/>
            </a:pPr>
            <a:r>
              <a:rPr lang="en-GB" sz="2000" dirty="0">
                <a:latin typeface="Times New Roman" panose="02020603050405020304" pitchFamily="18" charset="0"/>
                <a:ea typeface="Calibri" panose="020F0502020204030204" pitchFamily="34" charset="0"/>
                <a:cs typeface="Times New Roman" panose="02020603050405020304" pitchFamily="18" charset="0"/>
              </a:rPr>
              <a:t>Impl</a:t>
            </a:r>
            <a:r>
              <a:rPr lang="en-GB" sz="2000" kern="0" dirty="0">
                <a:effectLst/>
                <a:latin typeface="Times New Roman" panose="02020603050405020304" pitchFamily="18" charset="0"/>
                <a:ea typeface="Calibri" panose="020F0502020204030204" pitchFamily="34" charset="0"/>
                <a:cs typeface="Times New Roman" panose="02020603050405020304" pitchFamily="18" charset="0"/>
              </a:rPr>
              <a:t>ementing the MHCA (17 of 2022) </a:t>
            </a:r>
          </a:p>
          <a:p>
            <a:pPr marL="719138" indent="-342900" algn="just">
              <a:lnSpc>
                <a:spcPct val="107000"/>
              </a:lnSpc>
              <a:spcAft>
                <a:spcPts val="800"/>
              </a:spcAft>
              <a:buFont typeface="Arial" panose="020B0604020202020204" pitchFamily="34" charset="0"/>
              <a:buChar char="•"/>
            </a:pPr>
            <a:r>
              <a:rPr lang="en-GB" sz="2000" kern="0" dirty="0">
                <a:effectLst/>
                <a:latin typeface="Times New Roman" panose="02020603050405020304" pitchFamily="18" charset="0"/>
                <a:ea typeface="Calibri" panose="020F0502020204030204" pitchFamily="34" charset="0"/>
                <a:cs typeface="Times New Roman" panose="02020603050405020304" pitchFamily="18" charset="0"/>
              </a:rPr>
              <a:t>working with patients, families and communities</a:t>
            </a:r>
          </a:p>
          <a:p>
            <a:pPr marL="1073150" indent="-342900" algn="just">
              <a:lnSpc>
                <a:spcPct val="107000"/>
              </a:lnSpc>
              <a:spcAft>
                <a:spcPts val="800"/>
              </a:spcAft>
              <a:buFont typeface="Wingdings" panose="05000000000000000000" pitchFamily="2" charset="2"/>
              <a:buChar char="q"/>
            </a:pPr>
            <a:r>
              <a:rPr lang="en-GB" sz="2000" dirty="0">
                <a:latin typeface="Times New Roman" panose="02020603050405020304" pitchFamily="18" charset="0"/>
                <a:ea typeface="Calibri" panose="020F0502020204030204" pitchFamily="34" charset="0"/>
                <a:cs typeface="Times New Roman" panose="02020603050405020304" pitchFamily="18" charset="0"/>
              </a:rPr>
              <a:t>Effective </a:t>
            </a:r>
            <a:r>
              <a:rPr lang="en-GB" sz="2000" kern="0" dirty="0">
                <a:effectLst/>
                <a:latin typeface="Times New Roman" panose="02020603050405020304" pitchFamily="18" charset="0"/>
                <a:ea typeface="Calibri" panose="020F0502020204030204" pitchFamily="34" charset="0"/>
                <a:cs typeface="Times New Roman" panose="02020603050405020304" pitchFamily="18" charset="0"/>
              </a:rPr>
              <a:t>communication between families, professionals, and adequate community-based support services (</a:t>
            </a:r>
            <a:r>
              <a:rPr lang="en-GB" sz="2000" kern="0" dirty="0" err="1">
                <a:effectLst/>
                <a:latin typeface="Times New Roman" panose="02020603050405020304" pitchFamily="18" charset="0"/>
                <a:ea typeface="Calibri" panose="020F0502020204030204" pitchFamily="34" charset="0"/>
                <a:cs typeface="Times New Roman" panose="02020603050405020304" pitchFamily="18" charset="0"/>
              </a:rPr>
              <a:t>Gehlert</a:t>
            </a:r>
            <a:r>
              <a:rPr lang="en-GB" sz="2000" kern="0" dirty="0">
                <a:effectLst/>
                <a:latin typeface="Times New Roman" panose="02020603050405020304" pitchFamily="18" charset="0"/>
                <a:ea typeface="Calibri" panose="020F0502020204030204" pitchFamily="34" charset="0"/>
                <a:cs typeface="Times New Roman" panose="02020603050405020304" pitchFamily="18" charset="0"/>
              </a:rPr>
              <a:t> &amp; Browne, 2012).</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000" kern="0" dirty="0">
              <a:effectLst/>
              <a:latin typeface="Times New Roman" panose="02020603050405020304" pitchFamily="18" charset="0"/>
              <a:ea typeface="Calibri" panose="020F0502020204030204" pitchFamily="34" charset="0"/>
            </a:endParaRPr>
          </a:p>
          <a:p>
            <a:r>
              <a:rPr lang="en-GB" sz="2000" kern="0" dirty="0">
                <a:effectLst/>
                <a:latin typeface="Times New Roman" panose="02020603050405020304" pitchFamily="18" charset="0"/>
                <a:ea typeface="Calibri" panose="020F0502020204030204" pitchFamily="34" charset="0"/>
              </a:rPr>
              <a:t>The National Mental Health Policy Framework and Strategic Plan (Department of Health, 2012) and the Mental Health Care Act 17 of 2002, are in support of deinstitutionalising mental health patients in South Africa. </a:t>
            </a:r>
            <a:endParaRPr lang="en-GB" sz="2000" dirty="0">
              <a:latin typeface="Times New Roman" panose="02020603050405020304" pitchFamily="18" charset="0"/>
            </a:endParaRPr>
          </a:p>
          <a:p>
            <a:endParaRPr lang="en-ZA" sz="2000" dirty="0"/>
          </a:p>
          <a:p>
            <a:r>
              <a:rPr lang="en-ZA" sz="2000" b="1" kern="0" dirty="0">
                <a:effectLst/>
                <a:latin typeface="Times New Roman" panose="02020603050405020304" pitchFamily="18" charset="0"/>
                <a:ea typeface="Calibri" panose="020F0502020204030204" pitchFamily="34" charset="0"/>
                <a:cs typeface="Times New Roman" panose="02020603050405020304" pitchFamily="18" charset="0"/>
              </a:rPr>
              <a:t>C</a:t>
            </a:r>
            <a:r>
              <a:rPr lang="en-GB" sz="2000" b="1" kern="0" dirty="0" err="1">
                <a:effectLst/>
                <a:latin typeface="Times New Roman" panose="02020603050405020304" pitchFamily="18" charset="0"/>
                <a:ea typeface="Calibri" panose="020F0502020204030204" pitchFamily="34" charset="0"/>
                <a:cs typeface="Times New Roman" panose="02020603050405020304" pitchFamily="18" charset="0"/>
              </a:rPr>
              <a:t>hallenges</a:t>
            </a:r>
            <a:r>
              <a:rPr lang="en-GB" sz="2000" b="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000" b="1" dirty="0">
                <a:latin typeface="Times New Roman" panose="02020603050405020304" pitchFamily="18" charset="0"/>
                <a:ea typeface="Calibri" panose="020F0502020204030204" pitchFamily="34" charset="0"/>
                <a:cs typeface="Times New Roman" panose="02020603050405020304" pitchFamily="18" charset="0"/>
              </a:rPr>
              <a:t>that </a:t>
            </a:r>
            <a:r>
              <a:rPr lang="en-GB" sz="2000" b="1" kern="0" dirty="0">
                <a:effectLst/>
                <a:latin typeface="Times New Roman" panose="02020603050405020304" pitchFamily="18" charset="0"/>
                <a:ea typeface="Calibri" panose="020F0502020204030204" pitchFamily="34" charset="0"/>
                <a:cs typeface="Times New Roman" panose="02020603050405020304" pitchFamily="18" charset="0"/>
              </a:rPr>
              <a:t>directly impact the social work profession.</a:t>
            </a:r>
          </a:p>
          <a:p>
            <a:pPr marL="719138" indent="-285750">
              <a:buFont typeface="Arial" panose="020B0604020202020204" pitchFamily="34" charset="0"/>
              <a:buChar char="•"/>
            </a:pPr>
            <a:r>
              <a:rPr lang="en-GB" sz="2000" dirty="0">
                <a:latin typeface="Times New Roman" panose="02020603050405020304" pitchFamily="18" charset="0"/>
                <a:ea typeface="Calibri" panose="020F0502020204030204" pitchFamily="34" charset="0"/>
              </a:rPr>
              <a:t>E</a:t>
            </a:r>
            <a:r>
              <a:rPr lang="en-GB" sz="2000" kern="0" dirty="0">
                <a:effectLst/>
                <a:latin typeface="Times New Roman" panose="02020603050405020304" pitchFamily="18" charset="0"/>
                <a:ea typeface="Calibri" panose="020F0502020204030204" pitchFamily="34" charset="0"/>
              </a:rPr>
              <a:t>xchange of care of patients from institutions to community-based care,</a:t>
            </a:r>
          </a:p>
          <a:p>
            <a:pPr marL="719138" indent="-285750">
              <a:buFont typeface="Arial" panose="020B0604020202020204" pitchFamily="34" charset="0"/>
              <a:buChar char="•"/>
            </a:pPr>
            <a:r>
              <a:rPr lang="en-GB" sz="2000" dirty="0">
                <a:latin typeface="Times New Roman" panose="02020603050405020304" pitchFamily="18" charset="0"/>
                <a:ea typeface="Calibri" panose="020F0502020204030204" pitchFamily="34" charset="0"/>
              </a:rPr>
              <a:t>P</a:t>
            </a:r>
            <a:r>
              <a:rPr lang="en-GB" sz="2000" kern="0" dirty="0">
                <a:effectLst/>
                <a:latin typeface="Times New Roman" panose="02020603050405020304" pitchFamily="18" charset="0"/>
                <a:ea typeface="Calibri" panose="020F0502020204030204" pitchFamily="34" charset="0"/>
              </a:rPr>
              <a:t>olitical contemplations in developing policy, </a:t>
            </a:r>
          </a:p>
          <a:p>
            <a:pPr marL="719138" indent="-285750">
              <a:buFont typeface="Arial" panose="020B0604020202020204" pitchFamily="34" charset="0"/>
              <a:buChar char="•"/>
            </a:pPr>
            <a:r>
              <a:rPr lang="en-GB" sz="2000" dirty="0">
                <a:latin typeface="Times New Roman" panose="02020603050405020304" pitchFamily="18" charset="0"/>
                <a:ea typeface="Calibri" panose="020F0502020204030204" pitchFamily="34" charset="0"/>
              </a:rPr>
              <a:t>S</a:t>
            </a:r>
            <a:r>
              <a:rPr lang="en-GB" sz="2000" kern="0" dirty="0">
                <a:effectLst/>
                <a:latin typeface="Times New Roman" panose="02020603050405020304" pitchFamily="18" charset="0"/>
                <a:ea typeface="Calibri" panose="020F0502020204030204" pitchFamily="34" charset="0"/>
              </a:rPr>
              <a:t>tigmatisation of people with mental health issues, and</a:t>
            </a:r>
          </a:p>
          <a:p>
            <a:pPr marL="719138" indent="-285750">
              <a:buFont typeface="Arial" panose="020B0604020202020204" pitchFamily="34" charset="0"/>
              <a:buChar char="•"/>
            </a:pPr>
            <a:r>
              <a:rPr lang="en-GB" sz="2000" dirty="0">
                <a:latin typeface="Times New Roman" panose="02020603050405020304" pitchFamily="18" charset="0"/>
                <a:ea typeface="Calibri" panose="020F0502020204030204" pitchFamily="34" charset="0"/>
              </a:rPr>
              <a:t>A</a:t>
            </a:r>
            <a:r>
              <a:rPr lang="en-GB" sz="2000" kern="0" dirty="0">
                <a:effectLst/>
                <a:latin typeface="Times New Roman" panose="02020603050405020304" pitchFamily="18" charset="0"/>
                <a:ea typeface="Calibri" panose="020F0502020204030204" pitchFamily="34" charset="0"/>
              </a:rPr>
              <a:t> lack of community-based services.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12192000" cy="1315890"/>
            <a:chOff x="0" y="0"/>
            <a:chExt cx="18288000" cy="1790700"/>
          </a:xfrm>
        </p:grpSpPr>
        <p:sp>
          <p:nvSpPr>
            <p:cNvPr id="3" name="object 3"/>
            <p:cNvSpPr/>
            <p:nvPr/>
          </p:nvSpPr>
          <p:spPr>
            <a:xfrm>
              <a:off x="0" y="0"/>
              <a:ext cx="18288000" cy="1790700"/>
            </a:xfrm>
            <a:custGeom>
              <a:avLst/>
              <a:gdLst/>
              <a:ahLst/>
              <a:cxnLst/>
              <a:rect l="l" t="t" r="r" b="b"/>
              <a:pathLst>
                <a:path w="18288000" h="1790700">
                  <a:moveTo>
                    <a:pt x="18288000" y="0"/>
                  </a:moveTo>
                  <a:lnTo>
                    <a:pt x="0" y="0"/>
                  </a:lnTo>
                  <a:lnTo>
                    <a:pt x="0" y="1790700"/>
                  </a:lnTo>
                  <a:lnTo>
                    <a:pt x="18288000" y="1790700"/>
                  </a:lnTo>
                  <a:lnTo>
                    <a:pt x="18288000" y="0"/>
                  </a:lnTo>
                  <a:close/>
                </a:path>
              </a:pathLst>
            </a:custGeom>
            <a:solidFill>
              <a:srgbClr val="0F1C5F"/>
            </a:solidFill>
          </p:spPr>
          <p:txBody>
            <a:bodyPr wrap="square" lIns="0" tIns="0" rIns="0" bIns="0" rtlCol="0"/>
            <a:lstStyle/>
            <a:p>
              <a:pPr defTabSz="609630"/>
              <a:endParaRPr sz="1200" dirty="0">
                <a:solidFill>
                  <a:prstClr val="black"/>
                </a:solidFill>
                <a:latin typeface="Calibri"/>
              </a:endParaRPr>
            </a:p>
          </p:txBody>
        </p:sp>
        <p:pic>
          <p:nvPicPr>
            <p:cNvPr id="4" name="object 4"/>
            <p:cNvPicPr/>
            <p:nvPr/>
          </p:nvPicPr>
          <p:blipFill>
            <a:blip r:embed="rId2" cstate="print"/>
            <a:stretch>
              <a:fillRect/>
            </a:stretch>
          </p:blipFill>
          <p:spPr>
            <a:xfrm>
              <a:off x="0" y="5"/>
              <a:ext cx="3826670" cy="1790695"/>
            </a:xfrm>
            <a:prstGeom prst="rect">
              <a:avLst/>
            </a:prstGeom>
          </p:spPr>
        </p:pic>
      </p:grpSp>
      <p:sp>
        <p:nvSpPr>
          <p:cNvPr id="7" name="object 7"/>
          <p:cNvSpPr/>
          <p:nvPr/>
        </p:nvSpPr>
        <p:spPr>
          <a:xfrm>
            <a:off x="0" y="1184656"/>
            <a:ext cx="12192000" cy="131233"/>
          </a:xfrm>
          <a:custGeom>
            <a:avLst/>
            <a:gdLst/>
            <a:ahLst/>
            <a:cxnLst/>
            <a:rect l="l" t="t" r="r" b="b"/>
            <a:pathLst>
              <a:path w="18288000" h="196850">
                <a:moveTo>
                  <a:pt x="18288000" y="0"/>
                </a:moveTo>
                <a:lnTo>
                  <a:pt x="0" y="0"/>
                </a:lnTo>
                <a:lnTo>
                  <a:pt x="0" y="196596"/>
                </a:lnTo>
                <a:lnTo>
                  <a:pt x="18288000" y="196596"/>
                </a:lnTo>
                <a:lnTo>
                  <a:pt x="18288000" y="0"/>
                </a:lnTo>
                <a:close/>
              </a:path>
            </a:pathLst>
          </a:custGeom>
          <a:solidFill>
            <a:srgbClr val="F8991B"/>
          </a:solidFill>
        </p:spPr>
        <p:txBody>
          <a:bodyPr wrap="square" lIns="0" tIns="0" rIns="0" bIns="0" rtlCol="0"/>
          <a:lstStyle/>
          <a:p>
            <a:pPr defTabSz="609630"/>
            <a:endParaRPr sz="1200">
              <a:solidFill>
                <a:prstClr val="black"/>
              </a:solidFill>
              <a:latin typeface="Calibri"/>
            </a:endParaRPr>
          </a:p>
        </p:txBody>
      </p:sp>
      <p:sp>
        <p:nvSpPr>
          <p:cNvPr id="12" name="Title 11">
            <a:extLst>
              <a:ext uri="{FF2B5EF4-FFF2-40B4-BE49-F238E27FC236}">
                <a16:creationId xmlns:a16="http://schemas.microsoft.com/office/drawing/2014/main" id="{F505C804-B631-AADF-393C-35B73E957685}"/>
              </a:ext>
            </a:extLst>
          </p:cNvPr>
          <p:cNvSpPr>
            <a:spLocks noGrp="1"/>
          </p:cNvSpPr>
          <p:nvPr>
            <p:ph type="title"/>
          </p:nvPr>
        </p:nvSpPr>
        <p:spPr>
          <a:xfrm>
            <a:off x="2472612" y="419879"/>
            <a:ext cx="7833436" cy="764776"/>
          </a:xfrm>
        </p:spPr>
        <p:txBody>
          <a:bodyPr/>
          <a:lstStyle/>
          <a:p>
            <a:pPr algn="ctr"/>
            <a:r>
              <a:rPr lang="en-US" sz="4000" i="0" u="none" strike="noStrike" baseline="0" dirty="0">
                <a:solidFill>
                  <a:schemeClr val="bg1"/>
                </a:solidFill>
                <a:latin typeface="Arial" panose="020B0604020202020204" pitchFamily="34" charset="0"/>
              </a:rPr>
              <a:t>Social work in mental health</a:t>
            </a:r>
            <a:br>
              <a:rPr lang="en-ZA" b="0" i="0" u="none" strike="noStrike" baseline="0" dirty="0">
                <a:solidFill>
                  <a:srgbClr val="000000"/>
                </a:solidFill>
                <a:latin typeface="Arial" panose="020B0604020202020204" pitchFamily="34" charset="0"/>
              </a:rPr>
            </a:br>
            <a:br>
              <a:rPr lang="en-US" sz="2667" b="0" dirty="0">
                <a:solidFill>
                  <a:srgbClr val="000000"/>
                </a:solidFill>
                <a:latin typeface="Arial" panose="020B0604020202020204" pitchFamily="34" charset="0"/>
              </a:rPr>
            </a:br>
            <a:endParaRPr lang="en-ZA" sz="2667" dirty="0"/>
          </a:p>
        </p:txBody>
      </p:sp>
      <p:pic>
        <p:nvPicPr>
          <p:cNvPr id="5" name="Picture 4">
            <a:extLst>
              <a:ext uri="{FF2B5EF4-FFF2-40B4-BE49-F238E27FC236}">
                <a16:creationId xmlns:a16="http://schemas.microsoft.com/office/drawing/2014/main" id="{06E9D9A5-85FD-36EC-284A-950BB0E0CA96}"/>
              </a:ext>
            </a:extLst>
          </p:cNvPr>
          <p:cNvPicPr>
            <a:picLocks noChangeAspect="1"/>
          </p:cNvPicPr>
          <p:nvPr/>
        </p:nvPicPr>
        <p:blipFill>
          <a:blip r:embed="rId3"/>
          <a:stretch>
            <a:fillRect/>
          </a:stretch>
        </p:blipFill>
        <p:spPr>
          <a:xfrm>
            <a:off x="10306049" y="-19048"/>
            <a:ext cx="1885950" cy="1203702"/>
          </a:xfrm>
          <a:prstGeom prst="rect">
            <a:avLst/>
          </a:prstGeom>
        </p:spPr>
      </p:pic>
      <p:sp>
        <p:nvSpPr>
          <p:cNvPr id="8" name="Text Placeholder 7">
            <a:extLst>
              <a:ext uri="{FF2B5EF4-FFF2-40B4-BE49-F238E27FC236}">
                <a16:creationId xmlns:a16="http://schemas.microsoft.com/office/drawing/2014/main" id="{38553F1C-79C1-7CC1-9AC5-7413FA1A470B}"/>
              </a:ext>
            </a:extLst>
          </p:cNvPr>
          <p:cNvSpPr>
            <a:spLocks noGrp="1"/>
          </p:cNvSpPr>
          <p:nvPr>
            <p:ph type="body" idx="1"/>
          </p:nvPr>
        </p:nvSpPr>
        <p:spPr>
          <a:xfrm>
            <a:off x="615821" y="1735765"/>
            <a:ext cx="11038114" cy="4769820"/>
          </a:xfrm>
        </p:spPr>
        <p:txBody>
          <a:bodyPr/>
          <a:lstStyle/>
          <a:p>
            <a:r>
              <a:rPr lang="en-GB" sz="2000" b="1" dirty="0">
                <a:latin typeface="Times New Roman" panose="02020603050405020304" pitchFamily="18" charset="0"/>
                <a:ea typeface="Calibri" panose="020F0502020204030204" pitchFamily="34" charset="0"/>
              </a:rPr>
              <a:t>S</a:t>
            </a:r>
            <a:r>
              <a:rPr lang="en-GB" sz="2000" b="1" kern="0" dirty="0">
                <a:effectLst/>
                <a:latin typeface="Times New Roman" panose="02020603050405020304" pitchFamily="18" charset="0"/>
                <a:ea typeface="Calibri" panose="020F0502020204030204" pitchFamily="34" charset="0"/>
              </a:rPr>
              <a:t>ocial workers are at the interface between: </a:t>
            </a:r>
          </a:p>
          <a:p>
            <a:pPr marL="719138" indent="-285750" algn="just">
              <a:buFont typeface="Arial" panose="020B0604020202020204" pitchFamily="34" charset="0"/>
              <a:buChar char="•"/>
            </a:pPr>
            <a:r>
              <a:rPr lang="en-GB" sz="2000" dirty="0">
                <a:latin typeface="Times New Roman" panose="02020603050405020304" pitchFamily="18" charset="0"/>
                <a:ea typeface="Calibri" panose="020F0502020204030204" pitchFamily="34" charset="0"/>
              </a:rPr>
              <a:t>T</a:t>
            </a:r>
            <a:r>
              <a:rPr lang="en-GB" sz="2000" kern="0" dirty="0">
                <a:effectLst/>
                <a:latin typeface="Times New Roman" panose="02020603050405020304" pitchFamily="18" charset="0"/>
                <a:ea typeface="Calibri" panose="020F0502020204030204" pitchFamily="34" charset="0"/>
              </a:rPr>
              <a:t>he mentally ill patient and the environment, </a:t>
            </a:r>
          </a:p>
          <a:p>
            <a:pPr marL="719138" indent="-285750" algn="just">
              <a:buFont typeface="Arial" panose="020B0604020202020204" pitchFamily="34" charset="0"/>
              <a:buChar char="•"/>
            </a:pPr>
            <a:r>
              <a:rPr lang="en-GB" sz="2000" dirty="0">
                <a:latin typeface="Times New Roman" panose="02020603050405020304" pitchFamily="18" charset="0"/>
                <a:ea typeface="Calibri" panose="020F0502020204030204" pitchFamily="34" charset="0"/>
              </a:rPr>
              <a:t>P</a:t>
            </a:r>
            <a:r>
              <a:rPr lang="en-GB" sz="2000" kern="0" dirty="0">
                <a:effectLst/>
                <a:latin typeface="Times New Roman" panose="02020603050405020304" pitchFamily="18" charset="0"/>
                <a:ea typeface="Calibri" panose="020F0502020204030204" pitchFamily="34" charset="0"/>
              </a:rPr>
              <a:t>roviding a critical link between the family, </a:t>
            </a:r>
          </a:p>
          <a:p>
            <a:pPr marL="719138" indent="-285750" algn="just">
              <a:buFont typeface="Arial" panose="020B0604020202020204" pitchFamily="34" charset="0"/>
              <a:buChar char="•"/>
            </a:pPr>
            <a:r>
              <a:rPr lang="en-GB" sz="2000" dirty="0">
                <a:latin typeface="Times New Roman" panose="02020603050405020304" pitchFamily="18" charset="0"/>
                <a:ea typeface="Calibri" panose="020F0502020204030204" pitchFamily="34" charset="0"/>
              </a:rPr>
              <a:t>T</a:t>
            </a:r>
            <a:r>
              <a:rPr lang="en-GB" sz="2000" kern="0" dirty="0">
                <a:effectLst/>
                <a:latin typeface="Times New Roman" panose="02020603050405020304" pitchFamily="18" charset="0"/>
                <a:ea typeface="Calibri" panose="020F0502020204030204" pitchFamily="34" charset="0"/>
              </a:rPr>
              <a:t>he multi-disciplinary treatment team, and </a:t>
            </a:r>
          </a:p>
          <a:p>
            <a:pPr marL="719138" indent="-285750" algn="just">
              <a:buFont typeface="Arial" panose="020B0604020202020204" pitchFamily="34" charset="0"/>
              <a:buChar char="•"/>
            </a:pPr>
            <a:r>
              <a:rPr lang="en-GB" sz="2000" dirty="0">
                <a:latin typeface="Times New Roman" panose="02020603050405020304" pitchFamily="18" charset="0"/>
                <a:ea typeface="Calibri" panose="020F0502020204030204" pitchFamily="34" charset="0"/>
              </a:rPr>
              <a:t>T</a:t>
            </a:r>
            <a:r>
              <a:rPr lang="en-GB" sz="2000" kern="0" dirty="0">
                <a:effectLst/>
                <a:latin typeface="Times New Roman" panose="02020603050405020304" pitchFamily="18" charset="0"/>
                <a:ea typeface="Calibri" panose="020F0502020204030204" pitchFamily="34" charset="0"/>
              </a:rPr>
              <a:t>he community (Halliwell, 2013). </a:t>
            </a:r>
            <a:endParaRPr lang="en-ZA" sz="2000" b="1" kern="0" dirty="0">
              <a:effectLst/>
              <a:latin typeface="Times New Roman" panose="02020603050405020304" pitchFamily="18" charset="0"/>
              <a:ea typeface="Calibri" panose="020F0502020204030204" pitchFamily="34" charset="0"/>
            </a:endParaRPr>
          </a:p>
          <a:p>
            <a:pPr algn="just"/>
            <a:endParaRPr lang="en-GB" sz="2000" kern="0" dirty="0">
              <a:effectLst/>
              <a:highlight>
                <a:srgbClr val="FFFF00"/>
              </a:highlight>
              <a:latin typeface="Times New Roman" panose="02020603050405020304" pitchFamily="18" charset="0"/>
              <a:ea typeface="Calibri" panose="020F0502020204030204" pitchFamily="34" charset="0"/>
            </a:endParaRPr>
          </a:p>
          <a:p>
            <a:pPr algn="just"/>
            <a:r>
              <a:rPr lang="en-GB" sz="2000" b="1" kern="0" dirty="0">
                <a:effectLst/>
                <a:latin typeface="Times New Roman" panose="02020603050405020304" pitchFamily="18" charset="0"/>
                <a:ea typeface="Calibri" panose="020F0502020204030204" pitchFamily="34" charset="0"/>
              </a:rPr>
              <a:t>The MHCA also recognises</a:t>
            </a:r>
            <a:r>
              <a:rPr lang="en-GB" sz="2000" kern="0" dirty="0">
                <a:effectLst/>
                <a:latin typeface="Times New Roman" panose="02020603050405020304" pitchFamily="18" charset="0"/>
                <a:ea typeface="Calibri" panose="020F0502020204030204" pitchFamily="34" charset="0"/>
              </a:rPr>
              <a:t>: </a:t>
            </a:r>
          </a:p>
          <a:p>
            <a:pPr marL="719138" indent="-271463" algn="just">
              <a:buFont typeface="Arial" panose="020B0604020202020204" pitchFamily="34" charset="0"/>
              <a:buChar char="•"/>
            </a:pPr>
            <a:r>
              <a:rPr lang="en-GB" sz="2000" dirty="0">
                <a:latin typeface="Times New Roman" panose="02020603050405020304" pitchFamily="18" charset="0"/>
                <a:ea typeface="Calibri" panose="020F0502020204030204" pitchFamily="34" charset="0"/>
              </a:rPr>
              <a:t>T</a:t>
            </a:r>
            <a:r>
              <a:rPr lang="en-GB" sz="2000" kern="0" dirty="0">
                <a:effectLst/>
                <a:latin typeface="Times New Roman" panose="02020603050405020304" pitchFamily="18" charset="0"/>
                <a:ea typeface="Calibri" panose="020F0502020204030204" pitchFamily="34" charset="0"/>
              </a:rPr>
              <a:t>o promote the maximum mental well-being of patients and </a:t>
            </a:r>
          </a:p>
          <a:p>
            <a:pPr marL="719138" indent="-271463" algn="just">
              <a:buFont typeface="Arial" panose="020B0604020202020204" pitchFamily="34" charset="0"/>
              <a:buChar char="•"/>
            </a:pPr>
            <a:r>
              <a:rPr lang="en-GB" sz="2000" dirty="0">
                <a:latin typeface="Times New Roman" panose="02020603050405020304" pitchFamily="18" charset="0"/>
                <a:ea typeface="Calibri" panose="020F0502020204030204" pitchFamily="34" charset="0"/>
              </a:rPr>
              <a:t>C</a:t>
            </a:r>
            <a:r>
              <a:rPr lang="en-GB" sz="2000" kern="0" dirty="0">
                <a:effectLst/>
                <a:latin typeface="Times New Roman" panose="02020603050405020304" pitchFamily="18" charset="0"/>
                <a:ea typeface="Calibri" panose="020F0502020204030204" pitchFamily="34" charset="0"/>
              </a:rPr>
              <a:t>ommunities in which these patients reside.</a:t>
            </a:r>
          </a:p>
          <a:p>
            <a:pPr algn="just"/>
            <a:endParaRPr lang="en-GB" sz="2000" kern="0" dirty="0">
              <a:effectLst/>
              <a:latin typeface="Times New Roman" panose="02020603050405020304" pitchFamily="18" charset="0"/>
              <a:ea typeface="Calibri" panose="020F0502020204030204" pitchFamily="34" charset="0"/>
            </a:endParaRPr>
          </a:p>
          <a:p>
            <a:pPr algn="just"/>
            <a:r>
              <a:rPr lang="en-GB" sz="2000" b="1" kern="0" dirty="0" err="1">
                <a:effectLst/>
                <a:latin typeface="Times New Roman" panose="02020603050405020304" pitchFamily="18" charset="0"/>
                <a:ea typeface="Calibri" panose="020F0502020204030204" pitchFamily="34" charset="0"/>
              </a:rPr>
              <a:t>Faydi</a:t>
            </a:r>
            <a:r>
              <a:rPr lang="en-GB" sz="2000" b="1" kern="0" dirty="0">
                <a:effectLst/>
                <a:latin typeface="Times New Roman" panose="02020603050405020304" pitchFamily="18" charset="0"/>
                <a:ea typeface="Calibri" panose="020F0502020204030204" pitchFamily="34" charset="0"/>
              </a:rPr>
              <a:t>, Funk, </a:t>
            </a:r>
            <a:r>
              <a:rPr lang="en-GB" sz="2000" b="1" kern="0" dirty="0" err="1">
                <a:effectLst/>
                <a:latin typeface="Times New Roman" panose="02020603050405020304" pitchFamily="18" charset="0"/>
                <a:ea typeface="Calibri" panose="020F0502020204030204" pitchFamily="34" charset="0"/>
              </a:rPr>
              <a:t>Kleintjes</a:t>
            </a:r>
            <a:r>
              <a:rPr lang="en-GB" sz="2000" b="1" kern="0" dirty="0">
                <a:effectLst/>
                <a:latin typeface="Times New Roman" panose="02020603050405020304" pitchFamily="18" charset="0"/>
                <a:ea typeface="Calibri" panose="020F0502020204030204" pitchFamily="34" charset="0"/>
              </a:rPr>
              <a:t>, Ofori-Atta, </a:t>
            </a:r>
            <a:r>
              <a:rPr lang="en-GB" sz="2000" b="1" kern="0" dirty="0" err="1">
                <a:effectLst/>
                <a:latin typeface="Times New Roman" panose="02020603050405020304" pitchFamily="18" charset="0"/>
                <a:ea typeface="Calibri" panose="020F0502020204030204" pitchFamily="34" charset="0"/>
              </a:rPr>
              <a:t>Ssbunnya</a:t>
            </a:r>
            <a:r>
              <a:rPr lang="en-GB" sz="2000" b="1" kern="0" dirty="0">
                <a:effectLst/>
                <a:latin typeface="Times New Roman" panose="02020603050405020304" pitchFamily="18" charset="0"/>
                <a:ea typeface="Calibri" panose="020F0502020204030204" pitchFamily="34" charset="0"/>
              </a:rPr>
              <a:t>, Mwanza, Kim and </a:t>
            </a:r>
            <a:r>
              <a:rPr lang="en-GB" sz="2000" b="1" kern="0" dirty="0" err="1">
                <a:effectLst/>
                <a:latin typeface="Times New Roman" panose="02020603050405020304" pitchFamily="18" charset="0"/>
                <a:ea typeface="Calibri" panose="020F0502020204030204" pitchFamily="34" charset="0"/>
              </a:rPr>
              <a:t>Flisher</a:t>
            </a:r>
            <a:r>
              <a:rPr lang="en-GB" sz="2000" b="1" kern="0" dirty="0">
                <a:effectLst/>
                <a:latin typeface="Times New Roman" panose="02020603050405020304" pitchFamily="18" charset="0"/>
                <a:ea typeface="Calibri" panose="020F0502020204030204" pitchFamily="34" charset="0"/>
              </a:rPr>
              <a:t> (2011) found/ confirmed:</a:t>
            </a:r>
            <a:r>
              <a:rPr lang="en-GB" sz="2000" kern="0" dirty="0">
                <a:effectLst/>
                <a:latin typeface="Times New Roman" panose="02020603050405020304" pitchFamily="18" charset="0"/>
                <a:ea typeface="Calibri" panose="020F0502020204030204" pitchFamily="34" charset="0"/>
              </a:rPr>
              <a:t> </a:t>
            </a:r>
          </a:p>
          <a:p>
            <a:pPr marL="719138" indent="-271463" algn="just">
              <a:buFont typeface="Arial" panose="020B0604020202020204" pitchFamily="34" charset="0"/>
              <a:buChar char="•"/>
            </a:pPr>
            <a:r>
              <a:rPr lang="en-GB" sz="2000" dirty="0">
                <a:latin typeface="Times New Roman" panose="02020603050405020304" pitchFamily="18" charset="0"/>
                <a:ea typeface="Calibri" panose="020F0502020204030204" pitchFamily="34" charset="0"/>
              </a:rPr>
              <a:t>T</a:t>
            </a:r>
            <a:r>
              <a:rPr lang="en-GB" sz="2000" kern="0" dirty="0">
                <a:effectLst/>
                <a:latin typeface="Times New Roman" panose="02020603050405020304" pitchFamily="18" charset="0"/>
                <a:ea typeface="Calibri" panose="020F0502020204030204" pitchFamily="34" charset="0"/>
              </a:rPr>
              <a:t>he implementation of mental health policies and legislation, were not sufficiently addressed in Ghana, South Africa, Uganda, and Zambia.</a:t>
            </a:r>
          </a:p>
          <a:p>
            <a:pPr marL="719138" indent="-271463" algn="just">
              <a:buFont typeface="Arial" panose="020B0604020202020204" pitchFamily="34" charset="0"/>
              <a:buChar char="•"/>
            </a:pPr>
            <a:r>
              <a:rPr lang="en-GB" sz="2000" kern="0" dirty="0">
                <a:effectLst/>
                <a:latin typeface="Times New Roman" panose="02020603050405020304" pitchFamily="18" charset="0"/>
                <a:ea typeface="Calibri" panose="020F0502020204030204" pitchFamily="34" charset="0"/>
                <a:cs typeface="Times New Roman" panose="02020603050405020304" pitchFamily="18" charset="0"/>
              </a:rPr>
              <a:t>Implementation requires a collaborative human rights approach </a:t>
            </a:r>
            <a:r>
              <a:rPr lang="en-ZA" sz="2000" kern="0" dirty="0">
                <a:effectLst/>
                <a:latin typeface="Times New Roman" panose="02020603050405020304" pitchFamily="18" charset="0"/>
                <a:ea typeface="Calibri" panose="020F0502020204030204" pitchFamily="34" charset="0"/>
                <a:cs typeface="Times New Roman" panose="02020603050405020304" pitchFamily="18" charset="0"/>
              </a:rPr>
              <a:t>to address the needs of families</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719138" indent="-271463" algn="just">
              <a:buFont typeface="Arial" panose="020B0604020202020204" pitchFamily="34" charset="0"/>
              <a:buChar char="•"/>
            </a:pPr>
            <a:endParaRPr lang="en-GB" sz="1800" kern="0" dirty="0">
              <a:effectLst/>
              <a:latin typeface="Times New Roman" panose="02020603050405020304" pitchFamily="18" charset="0"/>
              <a:ea typeface="Calibri" panose="020F0502020204030204" pitchFamily="34" charset="0"/>
            </a:endParaRPr>
          </a:p>
          <a:p>
            <a:pPr marL="719138" indent="-271463" algn="just">
              <a:buFont typeface="Arial" panose="020B0604020202020204" pitchFamily="34" charset="0"/>
              <a:buChar char="•"/>
            </a:pPr>
            <a:endParaRPr lang="en-GB" sz="1800" kern="0" dirty="0">
              <a:effectLst/>
              <a:latin typeface="Times New Roman" panose="02020603050405020304" pitchFamily="18" charset="0"/>
              <a:ea typeface="Calibri" panose="020F0502020204030204" pitchFamily="34" charset="0"/>
            </a:endParaRPr>
          </a:p>
          <a:p>
            <a:pPr algn="just"/>
            <a:endParaRPr lang="en-ZA" sz="2000" b="1" kern="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285691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12192000" cy="1315890"/>
            <a:chOff x="0" y="0"/>
            <a:chExt cx="18288000" cy="1790700"/>
          </a:xfrm>
        </p:grpSpPr>
        <p:sp>
          <p:nvSpPr>
            <p:cNvPr id="3" name="object 3"/>
            <p:cNvSpPr/>
            <p:nvPr/>
          </p:nvSpPr>
          <p:spPr>
            <a:xfrm>
              <a:off x="0" y="0"/>
              <a:ext cx="18288000" cy="1790700"/>
            </a:xfrm>
            <a:custGeom>
              <a:avLst/>
              <a:gdLst/>
              <a:ahLst/>
              <a:cxnLst/>
              <a:rect l="l" t="t" r="r" b="b"/>
              <a:pathLst>
                <a:path w="18288000" h="1790700">
                  <a:moveTo>
                    <a:pt x="18288000" y="0"/>
                  </a:moveTo>
                  <a:lnTo>
                    <a:pt x="0" y="0"/>
                  </a:lnTo>
                  <a:lnTo>
                    <a:pt x="0" y="1790700"/>
                  </a:lnTo>
                  <a:lnTo>
                    <a:pt x="18288000" y="1790700"/>
                  </a:lnTo>
                  <a:lnTo>
                    <a:pt x="18288000" y="0"/>
                  </a:lnTo>
                  <a:close/>
                </a:path>
              </a:pathLst>
            </a:custGeom>
            <a:solidFill>
              <a:srgbClr val="0F1C5F"/>
            </a:solidFill>
          </p:spPr>
          <p:txBody>
            <a:bodyPr wrap="square" lIns="0" tIns="0" rIns="0" bIns="0" rtlCol="0"/>
            <a:lstStyle/>
            <a:p>
              <a:pPr defTabSz="609630"/>
              <a:endParaRPr sz="1200" dirty="0">
                <a:solidFill>
                  <a:prstClr val="black"/>
                </a:solidFill>
                <a:latin typeface="Calibri"/>
              </a:endParaRPr>
            </a:p>
          </p:txBody>
        </p:sp>
        <p:pic>
          <p:nvPicPr>
            <p:cNvPr id="4" name="object 4"/>
            <p:cNvPicPr/>
            <p:nvPr/>
          </p:nvPicPr>
          <p:blipFill>
            <a:blip r:embed="rId2" cstate="print"/>
            <a:stretch>
              <a:fillRect/>
            </a:stretch>
          </p:blipFill>
          <p:spPr>
            <a:xfrm>
              <a:off x="0" y="5"/>
              <a:ext cx="3826670" cy="1790695"/>
            </a:xfrm>
            <a:prstGeom prst="rect">
              <a:avLst/>
            </a:prstGeom>
          </p:spPr>
        </p:pic>
      </p:grpSp>
      <p:sp>
        <p:nvSpPr>
          <p:cNvPr id="7" name="object 7"/>
          <p:cNvSpPr/>
          <p:nvPr/>
        </p:nvSpPr>
        <p:spPr>
          <a:xfrm>
            <a:off x="0" y="1184656"/>
            <a:ext cx="12192000" cy="131233"/>
          </a:xfrm>
          <a:custGeom>
            <a:avLst/>
            <a:gdLst/>
            <a:ahLst/>
            <a:cxnLst/>
            <a:rect l="l" t="t" r="r" b="b"/>
            <a:pathLst>
              <a:path w="18288000" h="196850">
                <a:moveTo>
                  <a:pt x="18288000" y="0"/>
                </a:moveTo>
                <a:lnTo>
                  <a:pt x="0" y="0"/>
                </a:lnTo>
                <a:lnTo>
                  <a:pt x="0" y="196596"/>
                </a:lnTo>
                <a:lnTo>
                  <a:pt x="18288000" y="196596"/>
                </a:lnTo>
                <a:lnTo>
                  <a:pt x="18288000" y="0"/>
                </a:lnTo>
                <a:close/>
              </a:path>
            </a:pathLst>
          </a:custGeom>
          <a:solidFill>
            <a:srgbClr val="F8991B"/>
          </a:solidFill>
        </p:spPr>
        <p:txBody>
          <a:bodyPr wrap="square" lIns="0" tIns="0" rIns="0" bIns="0" rtlCol="0"/>
          <a:lstStyle/>
          <a:p>
            <a:pPr defTabSz="609630"/>
            <a:endParaRPr sz="1200">
              <a:solidFill>
                <a:prstClr val="black"/>
              </a:solidFill>
              <a:latin typeface="Calibri"/>
            </a:endParaRPr>
          </a:p>
        </p:txBody>
      </p:sp>
      <p:sp>
        <p:nvSpPr>
          <p:cNvPr id="12" name="Title 11">
            <a:extLst>
              <a:ext uri="{FF2B5EF4-FFF2-40B4-BE49-F238E27FC236}">
                <a16:creationId xmlns:a16="http://schemas.microsoft.com/office/drawing/2014/main" id="{F505C804-B631-AADF-393C-35B73E957685}"/>
              </a:ext>
            </a:extLst>
          </p:cNvPr>
          <p:cNvSpPr>
            <a:spLocks noGrp="1"/>
          </p:cNvSpPr>
          <p:nvPr>
            <p:ph type="title"/>
          </p:nvPr>
        </p:nvSpPr>
        <p:spPr>
          <a:xfrm>
            <a:off x="2472612" y="419879"/>
            <a:ext cx="7833436" cy="1559529"/>
          </a:xfrm>
        </p:spPr>
        <p:txBody>
          <a:bodyPr/>
          <a:lstStyle/>
          <a:p>
            <a:pPr algn="ctr"/>
            <a:br>
              <a:rPr lang="en-ZA" b="0" i="0" u="none" strike="noStrike" baseline="0" dirty="0">
                <a:solidFill>
                  <a:srgbClr val="000000"/>
                </a:solidFill>
                <a:latin typeface="Arial" panose="020B0604020202020204" pitchFamily="34" charset="0"/>
              </a:rPr>
            </a:br>
            <a:br>
              <a:rPr lang="en-US" sz="2667" b="0" dirty="0">
                <a:solidFill>
                  <a:srgbClr val="000000"/>
                </a:solidFill>
                <a:latin typeface="Arial" panose="020B0604020202020204" pitchFamily="34" charset="0"/>
              </a:rPr>
            </a:br>
            <a:endParaRPr lang="en-ZA" sz="2667" dirty="0"/>
          </a:p>
        </p:txBody>
      </p:sp>
      <p:pic>
        <p:nvPicPr>
          <p:cNvPr id="5" name="Picture 4">
            <a:extLst>
              <a:ext uri="{FF2B5EF4-FFF2-40B4-BE49-F238E27FC236}">
                <a16:creationId xmlns:a16="http://schemas.microsoft.com/office/drawing/2014/main" id="{06E9D9A5-85FD-36EC-284A-950BB0E0CA96}"/>
              </a:ext>
            </a:extLst>
          </p:cNvPr>
          <p:cNvPicPr>
            <a:picLocks noChangeAspect="1"/>
          </p:cNvPicPr>
          <p:nvPr/>
        </p:nvPicPr>
        <p:blipFill>
          <a:blip r:embed="rId3"/>
          <a:stretch>
            <a:fillRect/>
          </a:stretch>
        </p:blipFill>
        <p:spPr>
          <a:xfrm>
            <a:off x="10306049" y="-19048"/>
            <a:ext cx="1885950" cy="1203702"/>
          </a:xfrm>
          <a:prstGeom prst="rect">
            <a:avLst/>
          </a:prstGeom>
        </p:spPr>
      </p:pic>
      <p:sp>
        <p:nvSpPr>
          <p:cNvPr id="8" name="Text Placeholder 7">
            <a:extLst>
              <a:ext uri="{FF2B5EF4-FFF2-40B4-BE49-F238E27FC236}">
                <a16:creationId xmlns:a16="http://schemas.microsoft.com/office/drawing/2014/main" id="{38553F1C-79C1-7CC1-9AC5-7413FA1A470B}"/>
              </a:ext>
            </a:extLst>
          </p:cNvPr>
          <p:cNvSpPr>
            <a:spLocks noGrp="1"/>
          </p:cNvSpPr>
          <p:nvPr>
            <p:ph type="body" idx="1"/>
          </p:nvPr>
        </p:nvSpPr>
        <p:spPr>
          <a:xfrm>
            <a:off x="1133474" y="1522920"/>
            <a:ext cx="9925051" cy="4401205"/>
          </a:xfrm>
        </p:spPr>
        <p:txBody>
          <a:bodyPr/>
          <a:lstStyle/>
          <a:p>
            <a:pPr algn="just"/>
            <a:r>
              <a:rPr lang="en-GB" sz="2800" b="1" dirty="0">
                <a:latin typeface="Times New Roman" panose="02020603050405020304" pitchFamily="18" charset="0"/>
                <a:ea typeface="Calibri" panose="020F0502020204030204" pitchFamily="34" charset="0"/>
              </a:rPr>
              <a:t>Significance of t</a:t>
            </a:r>
            <a:r>
              <a:rPr lang="en-GB" sz="2800" b="1" kern="0" dirty="0">
                <a:effectLst/>
                <a:latin typeface="Times New Roman" panose="02020603050405020304" pitchFamily="18" charset="0"/>
                <a:ea typeface="Calibri" panose="020F0502020204030204" pitchFamily="34" charset="0"/>
              </a:rPr>
              <a:t>his research study, include partnerships between:</a:t>
            </a:r>
          </a:p>
          <a:p>
            <a:pPr marL="719138" indent="-285750" algn="just">
              <a:buFont typeface="Arial" panose="020B0604020202020204" pitchFamily="34" charset="0"/>
              <a:buChar char="•"/>
            </a:pPr>
            <a:r>
              <a:rPr lang="en-GB" sz="2400" dirty="0">
                <a:latin typeface="Times New Roman" panose="02020603050405020304" pitchFamily="18" charset="0"/>
                <a:ea typeface="Calibri" panose="020F0502020204030204" pitchFamily="34" charset="0"/>
              </a:rPr>
              <a:t>V</a:t>
            </a:r>
            <a:r>
              <a:rPr lang="en-GB" sz="2400" kern="0" dirty="0">
                <a:effectLst/>
                <a:latin typeface="Times New Roman" panose="02020603050405020304" pitchFamily="18" charset="0"/>
                <a:ea typeface="Calibri" panose="020F0502020204030204" pitchFamily="34" charset="0"/>
              </a:rPr>
              <a:t>arious service providers, </a:t>
            </a:r>
          </a:p>
          <a:p>
            <a:pPr marL="719138" indent="-285750" algn="just">
              <a:buFont typeface="Arial" panose="020B0604020202020204" pitchFamily="34" charset="0"/>
              <a:buChar char="•"/>
            </a:pPr>
            <a:r>
              <a:rPr lang="en-GB" sz="2400" kern="0" dirty="0">
                <a:effectLst/>
                <a:latin typeface="Times New Roman" panose="02020603050405020304" pitchFamily="18" charset="0"/>
                <a:ea typeface="Calibri" panose="020F0502020204030204" pitchFamily="34" charset="0"/>
              </a:rPr>
              <a:t>people with mental illness, </a:t>
            </a:r>
          </a:p>
          <a:p>
            <a:pPr marL="719138" indent="-285750" algn="just">
              <a:buFont typeface="Arial" panose="020B0604020202020204" pitchFamily="34" charset="0"/>
              <a:buChar char="•"/>
            </a:pPr>
            <a:r>
              <a:rPr lang="en-GB" sz="2400" kern="0" dirty="0">
                <a:effectLst/>
                <a:latin typeface="Times New Roman" panose="02020603050405020304" pitchFamily="18" charset="0"/>
                <a:ea typeface="Calibri" panose="020F0502020204030204" pitchFamily="34" charset="0"/>
              </a:rPr>
              <a:t>their caregivers,</a:t>
            </a:r>
          </a:p>
          <a:p>
            <a:pPr marL="719138" indent="-285750" algn="just">
              <a:buFont typeface="Arial" panose="020B0604020202020204" pitchFamily="34" charset="0"/>
              <a:buChar char="•"/>
            </a:pPr>
            <a:r>
              <a:rPr lang="en-GB" sz="2400" kern="0" dirty="0">
                <a:effectLst/>
                <a:latin typeface="Times New Roman" panose="02020603050405020304" pitchFamily="18" charset="0"/>
                <a:ea typeface="Calibri" panose="020F0502020204030204" pitchFamily="34" charset="0"/>
              </a:rPr>
              <a:t>including families and communities, </a:t>
            </a:r>
          </a:p>
          <a:p>
            <a:pPr marL="719138" indent="-285750" algn="just">
              <a:buFont typeface="Arial" panose="020B0604020202020204" pitchFamily="34" charset="0"/>
              <a:buChar char="•"/>
            </a:pPr>
            <a:r>
              <a:rPr lang="en-GB" sz="2400" kern="0" dirty="0">
                <a:effectLst/>
                <a:latin typeface="Times New Roman" panose="02020603050405020304" pitchFamily="18" charset="0"/>
                <a:ea typeface="Calibri" panose="020F0502020204030204" pitchFamily="34" charset="0"/>
              </a:rPr>
              <a:t>as well as the fact that people with mental illness must be integrated into normal community life </a:t>
            </a:r>
          </a:p>
          <a:p>
            <a:pPr algn="just"/>
            <a:endParaRPr lang="en-GB" sz="1800" kern="0" dirty="0">
              <a:effectLst/>
              <a:highlight>
                <a:srgbClr val="FFFF00"/>
              </a:highlight>
              <a:latin typeface="Times New Roman" panose="02020603050405020304" pitchFamily="18" charset="0"/>
              <a:ea typeface="Calibri" panose="020F0502020204030204" pitchFamily="34" charset="0"/>
            </a:endParaRPr>
          </a:p>
          <a:p>
            <a:pPr algn="just"/>
            <a:r>
              <a:rPr lang="en-GB" sz="2400" dirty="0">
                <a:latin typeface="Times New Roman" panose="02020603050405020304" pitchFamily="18" charset="0"/>
                <a:ea typeface="Calibri" panose="020F0502020204030204" pitchFamily="34" charset="0"/>
              </a:rPr>
              <a:t>C</a:t>
            </a:r>
            <a:r>
              <a:rPr lang="en-GB" sz="2400" kern="0" dirty="0">
                <a:effectLst/>
                <a:latin typeface="Times New Roman" panose="02020603050405020304" pitchFamily="18" charset="0"/>
                <a:ea typeface="Calibri" panose="020F0502020204030204" pitchFamily="34" charset="0"/>
              </a:rPr>
              <a:t>hallenges of inadequate legislation and resources results in a fragmentation of mental health services and poor quality of support to patients and their families </a:t>
            </a:r>
          </a:p>
          <a:p>
            <a:pPr algn="just"/>
            <a:endParaRPr lang="en-ZA" sz="2000" b="1" kern="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160296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12192000" cy="1315890"/>
            <a:chOff x="0" y="0"/>
            <a:chExt cx="18288000" cy="1790700"/>
          </a:xfrm>
        </p:grpSpPr>
        <p:sp>
          <p:nvSpPr>
            <p:cNvPr id="3" name="object 3"/>
            <p:cNvSpPr/>
            <p:nvPr/>
          </p:nvSpPr>
          <p:spPr>
            <a:xfrm>
              <a:off x="0" y="0"/>
              <a:ext cx="18288000" cy="1790700"/>
            </a:xfrm>
            <a:custGeom>
              <a:avLst/>
              <a:gdLst/>
              <a:ahLst/>
              <a:cxnLst/>
              <a:rect l="l" t="t" r="r" b="b"/>
              <a:pathLst>
                <a:path w="18288000" h="1790700">
                  <a:moveTo>
                    <a:pt x="18288000" y="0"/>
                  </a:moveTo>
                  <a:lnTo>
                    <a:pt x="0" y="0"/>
                  </a:lnTo>
                  <a:lnTo>
                    <a:pt x="0" y="1790700"/>
                  </a:lnTo>
                  <a:lnTo>
                    <a:pt x="18288000" y="1790700"/>
                  </a:lnTo>
                  <a:lnTo>
                    <a:pt x="18288000" y="0"/>
                  </a:lnTo>
                  <a:close/>
                </a:path>
              </a:pathLst>
            </a:custGeom>
            <a:solidFill>
              <a:srgbClr val="0F1C5F"/>
            </a:solidFill>
          </p:spPr>
          <p:txBody>
            <a:bodyPr wrap="square" lIns="0" tIns="0" rIns="0" bIns="0" rtlCol="0"/>
            <a:lstStyle/>
            <a:p>
              <a:pPr defTabSz="609630"/>
              <a:endParaRPr sz="1200" dirty="0">
                <a:solidFill>
                  <a:prstClr val="black"/>
                </a:solidFill>
                <a:latin typeface="Calibri"/>
              </a:endParaRPr>
            </a:p>
          </p:txBody>
        </p:sp>
        <p:pic>
          <p:nvPicPr>
            <p:cNvPr id="4" name="object 4"/>
            <p:cNvPicPr/>
            <p:nvPr/>
          </p:nvPicPr>
          <p:blipFill>
            <a:blip r:embed="rId2" cstate="print"/>
            <a:stretch>
              <a:fillRect/>
            </a:stretch>
          </p:blipFill>
          <p:spPr>
            <a:xfrm>
              <a:off x="0" y="5"/>
              <a:ext cx="3826670" cy="1790695"/>
            </a:xfrm>
            <a:prstGeom prst="rect">
              <a:avLst/>
            </a:prstGeom>
          </p:spPr>
        </p:pic>
      </p:grpSp>
      <p:sp>
        <p:nvSpPr>
          <p:cNvPr id="7" name="object 7"/>
          <p:cNvSpPr/>
          <p:nvPr/>
        </p:nvSpPr>
        <p:spPr>
          <a:xfrm>
            <a:off x="0" y="1184656"/>
            <a:ext cx="12192000" cy="131233"/>
          </a:xfrm>
          <a:custGeom>
            <a:avLst/>
            <a:gdLst/>
            <a:ahLst/>
            <a:cxnLst/>
            <a:rect l="l" t="t" r="r" b="b"/>
            <a:pathLst>
              <a:path w="18288000" h="196850">
                <a:moveTo>
                  <a:pt x="18288000" y="0"/>
                </a:moveTo>
                <a:lnTo>
                  <a:pt x="0" y="0"/>
                </a:lnTo>
                <a:lnTo>
                  <a:pt x="0" y="196596"/>
                </a:lnTo>
                <a:lnTo>
                  <a:pt x="18288000" y="196596"/>
                </a:lnTo>
                <a:lnTo>
                  <a:pt x="18288000" y="0"/>
                </a:lnTo>
                <a:close/>
              </a:path>
            </a:pathLst>
          </a:custGeom>
          <a:solidFill>
            <a:srgbClr val="F8991B"/>
          </a:solidFill>
        </p:spPr>
        <p:txBody>
          <a:bodyPr wrap="square" lIns="0" tIns="0" rIns="0" bIns="0" rtlCol="0"/>
          <a:lstStyle/>
          <a:p>
            <a:pPr defTabSz="609630"/>
            <a:endParaRPr sz="1200">
              <a:solidFill>
                <a:prstClr val="black"/>
              </a:solidFill>
              <a:latin typeface="Calibri"/>
            </a:endParaRPr>
          </a:p>
        </p:txBody>
      </p:sp>
      <p:sp>
        <p:nvSpPr>
          <p:cNvPr id="12" name="Title 11">
            <a:extLst>
              <a:ext uri="{FF2B5EF4-FFF2-40B4-BE49-F238E27FC236}">
                <a16:creationId xmlns:a16="http://schemas.microsoft.com/office/drawing/2014/main" id="{F505C804-B631-AADF-393C-35B73E957685}"/>
              </a:ext>
            </a:extLst>
          </p:cNvPr>
          <p:cNvSpPr>
            <a:spLocks noGrp="1"/>
          </p:cNvSpPr>
          <p:nvPr>
            <p:ph type="title"/>
          </p:nvPr>
        </p:nvSpPr>
        <p:spPr>
          <a:xfrm>
            <a:off x="2472612" y="419879"/>
            <a:ext cx="7833436" cy="1559529"/>
          </a:xfrm>
        </p:spPr>
        <p:txBody>
          <a:bodyPr/>
          <a:lstStyle/>
          <a:p>
            <a:pPr algn="ctr"/>
            <a:br>
              <a:rPr lang="en-ZA" b="0" i="0" u="none" strike="noStrike" baseline="0" dirty="0">
                <a:solidFill>
                  <a:srgbClr val="000000"/>
                </a:solidFill>
                <a:latin typeface="Arial" panose="020B0604020202020204" pitchFamily="34" charset="0"/>
              </a:rPr>
            </a:br>
            <a:br>
              <a:rPr lang="en-US" sz="2667" b="0" dirty="0">
                <a:solidFill>
                  <a:srgbClr val="000000"/>
                </a:solidFill>
                <a:latin typeface="Arial" panose="020B0604020202020204" pitchFamily="34" charset="0"/>
              </a:rPr>
            </a:br>
            <a:endParaRPr lang="en-ZA" sz="2667" dirty="0"/>
          </a:p>
        </p:txBody>
      </p:sp>
      <p:pic>
        <p:nvPicPr>
          <p:cNvPr id="5" name="Picture 4">
            <a:extLst>
              <a:ext uri="{FF2B5EF4-FFF2-40B4-BE49-F238E27FC236}">
                <a16:creationId xmlns:a16="http://schemas.microsoft.com/office/drawing/2014/main" id="{06E9D9A5-85FD-36EC-284A-950BB0E0CA96}"/>
              </a:ext>
            </a:extLst>
          </p:cNvPr>
          <p:cNvPicPr>
            <a:picLocks noChangeAspect="1"/>
          </p:cNvPicPr>
          <p:nvPr/>
        </p:nvPicPr>
        <p:blipFill>
          <a:blip r:embed="rId3"/>
          <a:stretch>
            <a:fillRect/>
          </a:stretch>
        </p:blipFill>
        <p:spPr>
          <a:xfrm>
            <a:off x="10306049" y="-19048"/>
            <a:ext cx="1885950" cy="1203702"/>
          </a:xfrm>
          <a:prstGeom prst="rect">
            <a:avLst/>
          </a:prstGeom>
        </p:spPr>
      </p:pic>
      <p:sp>
        <p:nvSpPr>
          <p:cNvPr id="8" name="Text Placeholder 7">
            <a:extLst>
              <a:ext uri="{FF2B5EF4-FFF2-40B4-BE49-F238E27FC236}">
                <a16:creationId xmlns:a16="http://schemas.microsoft.com/office/drawing/2014/main" id="{38553F1C-79C1-7CC1-9AC5-7413FA1A470B}"/>
              </a:ext>
            </a:extLst>
          </p:cNvPr>
          <p:cNvSpPr>
            <a:spLocks noGrp="1"/>
          </p:cNvSpPr>
          <p:nvPr>
            <p:ph type="body" idx="1"/>
          </p:nvPr>
        </p:nvSpPr>
        <p:spPr>
          <a:xfrm>
            <a:off x="1133474" y="1522920"/>
            <a:ext cx="9925051" cy="4862870"/>
          </a:xfrm>
        </p:spPr>
        <p:txBody>
          <a:bodyPr/>
          <a:lstStyle/>
          <a:p>
            <a:pPr algn="just"/>
            <a:r>
              <a:rPr lang="en-GB" sz="2400" b="1" kern="0" dirty="0">
                <a:effectLst/>
                <a:latin typeface="Times New Roman" panose="02020603050405020304" pitchFamily="18" charset="0"/>
                <a:ea typeface="Calibri" panose="020F0502020204030204" pitchFamily="34" charset="0"/>
                <a:cs typeface="Times New Roman" panose="02020603050405020304" pitchFamily="18" charset="0"/>
              </a:rPr>
              <a:t>The researcher was interested:</a:t>
            </a:r>
          </a:p>
          <a:p>
            <a:pPr marL="719138" indent="-285750" algn="jus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a:t>
            </a:r>
            <a:r>
              <a:rPr lang="en-GB" sz="1800" kern="0" dirty="0">
                <a:effectLst/>
                <a:latin typeface="Times New Roman" panose="02020603050405020304" pitchFamily="18" charset="0"/>
                <a:ea typeface="Calibri" panose="020F0502020204030204" pitchFamily="34" charset="0"/>
                <a:cs typeface="Times New Roman" panose="02020603050405020304" pitchFamily="18" charset="0"/>
              </a:rPr>
              <a:t>o explore social workers views about mental health policy and legislation,</a:t>
            </a:r>
          </a:p>
          <a:p>
            <a:pPr marL="719138" indent="-285750" algn="jus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To describe challenges </a:t>
            </a:r>
            <a:r>
              <a:rPr lang="en-GB" sz="1800" kern="0" dirty="0">
                <a:effectLst/>
                <a:latin typeface="Times New Roman" panose="02020603050405020304" pitchFamily="18" charset="0"/>
                <a:ea typeface="Calibri" panose="020F0502020204030204" pitchFamily="34" charset="0"/>
                <a:cs typeface="Times New Roman" panose="02020603050405020304" pitchFamily="18" charset="0"/>
              </a:rPr>
              <a:t>with the implementation of mental health policy and legislation in South Africa by social workers employed at a government psychiatric institution within the Cape Metropole region of the Western Cape.</a:t>
            </a:r>
          </a:p>
          <a:p>
            <a:pPr marL="447675" algn="just"/>
            <a:endParaRPr lang="en-GB" dirty="0">
              <a:latin typeface="Times New Roman" panose="02020603050405020304" pitchFamily="18" charset="0"/>
              <a:ea typeface="Calibri" panose="020F0502020204030204" pitchFamily="34" charset="0"/>
            </a:endParaRPr>
          </a:p>
          <a:p>
            <a:pPr algn="just"/>
            <a:r>
              <a:rPr lang="en-GB" sz="1800" b="1" kern="0" dirty="0">
                <a:effectLst/>
                <a:latin typeface="Times New Roman" panose="02020603050405020304" pitchFamily="18" charset="0"/>
                <a:ea typeface="Calibri" panose="020F0502020204030204" pitchFamily="34" charset="0"/>
              </a:rPr>
              <a:t>The MHCA propose a collaborative relationship between SAPS and mental health care practitioners (MHCP:</a:t>
            </a:r>
          </a:p>
          <a:p>
            <a:pPr marL="719138" indent="-285750" algn="just">
              <a:buFont typeface="Arial" panose="020B0604020202020204" pitchFamily="34" charset="0"/>
              <a:buChar char="•"/>
            </a:pPr>
            <a:r>
              <a:rPr lang="en-ZA" sz="1800" dirty="0">
                <a:effectLst/>
                <a:latin typeface="Times New Roman" panose="02020603050405020304" pitchFamily="18" charset="0"/>
                <a:ea typeface="Calibri" panose="020F0502020204030204" pitchFamily="34" charset="0"/>
              </a:rPr>
              <a:t>Police officers are often contacted when a family member is experiencing a mental health crisis.</a:t>
            </a:r>
            <a:r>
              <a:rPr lang="en-ZA" sz="1800" kern="0" dirty="0">
                <a:effectLst/>
                <a:latin typeface="Times New Roman" panose="02020603050405020304" pitchFamily="18" charset="0"/>
                <a:ea typeface="Calibri" panose="020F0502020204030204" pitchFamily="34" charset="0"/>
              </a:rPr>
              <a:t> </a:t>
            </a:r>
            <a:endParaRPr lang="en-Z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719138" indent="-271463" algn="just">
              <a:buFont typeface="Arial" panose="020B0604020202020204" pitchFamily="34" charset="0"/>
              <a:buChar char="•"/>
            </a:pPr>
            <a:r>
              <a:rPr lang="en-ZA" sz="1800" kern="100" dirty="0">
                <a:effectLst/>
                <a:latin typeface="Times New Roman" panose="02020603050405020304" pitchFamily="18" charset="0"/>
                <a:ea typeface="Calibri" panose="020F0502020204030204" pitchFamily="34" charset="0"/>
                <a:cs typeface="Times New Roman" panose="02020603050405020304" pitchFamily="18" charset="0"/>
              </a:rPr>
              <a:t>The way in which these families and patients are treated can impact on their human rights. </a:t>
            </a:r>
          </a:p>
          <a:p>
            <a:pPr marL="719138" indent="-271463" algn="just">
              <a:buFont typeface="Arial" panose="020B0604020202020204" pitchFamily="34" charset="0"/>
              <a:buChar char="•"/>
            </a:pPr>
            <a:r>
              <a:rPr lang="en-GB" sz="1800" kern="0" dirty="0">
                <a:effectLst/>
                <a:latin typeface="Times New Roman" panose="02020603050405020304" pitchFamily="18" charset="0"/>
                <a:ea typeface="Calibri" panose="020F0502020204030204" pitchFamily="34" charset="0"/>
                <a:cs typeface="Times New Roman" panose="02020603050405020304" pitchFamily="18" charset="0"/>
              </a:rPr>
              <a:t>There is a lack of published data on this issue; hence the need to investigate the views of social workers about the challenges experienced by families with police services. </a:t>
            </a:r>
          </a:p>
          <a:p>
            <a:pPr algn="just"/>
            <a:endParaRPr lang="en-GB"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en-ZA" sz="1800" kern="0" dirty="0">
                <a:effectLst/>
                <a:latin typeface="Times New Roman" panose="02020603050405020304" pitchFamily="18" charset="0"/>
                <a:ea typeface="Calibri" panose="020F0502020204030204" pitchFamily="34" charset="0"/>
                <a:cs typeface="Times New Roman" panose="02020603050405020304" pitchFamily="18" charset="0"/>
              </a:rPr>
              <a:t>A qualitative research methodology was employed, and explorative and descriptive research designs were utilised</a:t>
            </a:r>
            <a:r>
              <a:rPr lang="en-ZA" sz="18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Z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ZA" sz="2000" b="1" kern="0" dirty="0">
              <a:effectLst/>
              <a:latin typeface="Times New Roman" panose="02020603050405020304" pitchFamily="18" charset="0"/>
              <a:ea typeface="Calibri" panose="020F0502020204030204" pitchFamily="34" charset="0"/>
            </a:endParaRPr>
          </a:p>
          <a:p>
            <a:pPr algn="just"/>
            <a:endParaRPr lang="en-ZA" sz="2000" b="1" kern="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063579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12192000" cy="1315890"/>
            <a:chOff x="0" y="0"/>
            <a:chExt cx="18288000" cy="1790700"/>
          </a:xfrm>
        </p:grpSpPr>
        <p:sp>
          <p:nvSpPr>
            <p:cNvPr id="3" name="object 3"/>
            <p:cNvSpPr/>
            <p:nvPr/>
          </p:nvSpPr>
          <p:spPr>
            <a:xfrm>
              <a:off x="0" y="0"/>
              <a:ext cx="18288000" cy="1790700"/>
            </a:xfrm>
            <a:custGeom>
              <a:avLst/>
              <a:gdLst/>
              <a:ahLst/>
              <a:cxnLst/>
              <a:rect l="l" t="t" r="r" b="b"/>
              <a:pathLst>
                <a:path w="18288000" h="1790700">
                  <a:moveTo>
                    <a:pt x="18288000" y="0"/>
                  </a:moveTo>
                  <a:lnTo>
                    <a:pt x="0" y="0"/>
                  </a:lnTo>
                  <a:lnTo>
                    <a:pt x="0" y="1790700"/>
                  </a:lnTo>
                  <a:lnTo>
                    <a:pt x="18288000" y="1790700"/>
                  </a:lnTo>
                  <a:lnTo>
                    <a:pt x="18288000" y="0"/>
                  </a:lnTo>
                  <a:close/>
                </a:path>
              </a:pathLst>
            </a:custGeom>
            <a:solidFill>
              <a:srgbClr val="0F1C5F"/>
            </a:solidFill>
          </p:spPr>
          <p:txBody>
            <a:bodyPr wrap="square" lIns="0" tIns="0" rIns="0" bIns="0" rtlCol="0"/>
            <a:lstStyle/>
            <a:p>
              <a:pPr defTabSz="609630"/>
              <a:endParaRPr sz="1200" dirty="0">
                <a:solidFill>
                  <a:prstClr val="black"/>
                </a:solidFill>
                <a:latin typeface="Calibri"/>
              </a:endParaRPr>
            </a:p>
          </p:txBody>
        </p:sp>
        <p:pic>
          <p:nvPicPr>
            <p:cNvPr id="4" name="object 4"/>
            <p:cNvPicPr/>
            <p:nvPr/>
          </p:nvPicPr>
          <p:blipFill>
            <a:blip r:embed="rId2" cstate="print"/>
            <a:stretch>
              <a:fillRect/>
            </a:stretch>
          </p:blipFill>
          <p:spPr>
            <a:xfrm>
              <a:off x="0" y="5"/>
              <a:ext cx="3826670" cy="1790695"/>
            </a:xfrm>
            <a:prstGeom prst="rect">
              <a:avLst/>
            </a:prstGeom>
          </p:spPr>
        </p:pic>
      </p:grpSp>
      <p:sp>
        <p:nvSpPr>
          <p:cNvPr id="7" name="object 7"/>
          <p:cNvSpPr/>
          <p:nvPr/>
        </p:nvSpPr>
        <p:spPr>
          <a:xfrm>
            <a:off x="0" y="1184656"/>
            <a:ext cx="12192000" cy="131233"/>
          </a:xfrm>
          <a:custGeom>
            <a:avLst/>
            <a:gdLst/>
            <a:ahLst/>
            <a:cxnLst/>
            <a:rect l="l" t="t" r="r" b="b"/>
            <a:pathLst>
              <a:path w="18288000" h="196850">
                <a:moveTo>
                  <a:pt x="18288000" y="0"/>
                </a:moveTo>
                <a:lnTo>
                  <a:pt x="0" y="0"/>
                </a:lnTo>
                <a:lnTo>
                  <a:pt x="0" y="196596"/>
                </a:lnTo>
                <a:lnTo>
                  <a:pt x="18288000" y="196596"/>
                </a:lnTo>
                <a:lnTo>
                  <a:pt x="18288000" y="0"/>
                </a:lnTo>
                <a:close/>
              </a:path>
            </a:pathLst>
          </a:custGeom>
          <a:solidFill>
            <a:srgbClr val="F8991B"/>
          </a:solidFill>
        </p:spPr>
        <p:txBody>
          <a:bodyPr wrap="square" lIns="0" tIns="0" rIns="0" bIns="0" rtlCol="0"/>
          <a:lstStyle/>
          <a:p>
            <a:pPr defTabSz="609630"/>
            <a:endParaRPr sz="1200">
              <a:solidFill>
                <a:prstClr val="black"/>
              </a:solidFill>
              <a:latin typeface="Calibri"/>
            </a:endParaRPr>
          </a:p>
        </p:txBody>
      </p:sp>
      <p:sp>
        <p:nvSpPr>
          <p:cNvPr id="12" name="Title 11">
            <a:extLst>
              <a:ext uri="{FF2B5EF4-FFF2-40B4-BE49-F238E27FC236}">
                <a16:creationId xmlns:a16="http://schemas.microsoft.com/office/drawing/2014/main" id="{F505C804-B631-AADF-393C-35B73E957685}"/>
              </a:ext>
            </a:extLst>
          </p:cNvPr>
          <p:cNvSpPr>
            <a:spLocks noGrp="1"/>
          </p:cNvSpPr>
          <p:nvPr>
            <p:ph type="title"/>
          </p:nvPr>
        </p:nvSpPr>
        <p:spPr>
          <a:xfrm>
            <a:off x="2663826" y="97380"/>
            <a:ext cx="6829424" cy="1559529"/>
          </a:xfrm>
        </p:spPr>
        <p:txBody>
          <a:bodyPr/>
          <a:lstStyle/>
          <a:p>
            <a:pPr algn="ctr"/>
            <a:r>
              <a:rPr lang="en-US" dirty="0">
                <a:solidFill>
                  <a:schemeClr val="bg1"/>
                </a:solidFill>
                <a:latin typeface="Arial" panose="020B0604020202020204" pitchFamily="34" charset="0"/>
              </a:rPr>
              <a:t>FINDINGS</a:t>
            </a:r>
            <a:br>
              <a:rPr lang="en-ZA" b="0" i="0" u="none" strike="noStrike" baseline="0" dirty="0">
                <a:solidFill>
                  <a:srgbClr val="000000"/>
                </a:solidFill>
                <a:latin typeface="Arial" panose="020B0604020202020204" pitchFamily="34" charset="0"/>
              </a:rPr>
            </a:br>
            <a:br>
              <a:rPr lang="en-US" sz="2667" b="0" dirty="0">
                <a:solidFill>
                  <a:srgbClr val="000000"/>
                </a:solidFill>
                <a:latin typeface="Arial" panose="020B0604020202020204" pitchFamily="34" charset="0"/>
              </a:rPr>
            </a:br>
            <a:endParaRPr lang="en-ZA" sz="2667" dirty="0"/>
          </a:p>
        </p:txBody>
      </p:sp>
      <p:pic>
        <p:nvPicPr>
          <p:cNvPr id="5" name="Picture 4">
            <a:extLst>
              <a:ext uri="{FF2B5EF4-FFF2-40B4-BE49-F238E27FC236}">
                <a16:creationId xmlns:a16="http://schemas.microsoft.com/office/drawing/2014/main" id="{06E9D9A5-85FD-36EC-284A-950BB0E0CA96}"/>
              </a:ext>
            </a:extLst>
          </p:cNvPr>
          <p:cNvPicPr>
            <a:picLocks noChangeAspect="1"/>
          </p:cNvPicPr>
          <p:nvPr/>
        </p:nvPicPr>
        <p:blipFill>
          <a:blip r:embed="rId3"/>
          <a:stretch>
            <a:fillRect/>
          </a:stretch>
        </p:blipFill>
        <p:spPr>
          <a:xfrm>
            <a:off x="10306049" y="-19048"/>
            <a:ext cx="1885950" cy="1203702"/>
          </a:xfrm>
          <a:prstGeom prst="rect">
            <a:avLst/>
          </a:prstGeom>
        </p:spPr>
      </p:pic>
      <p:sp>
        <p:nvSpPr>
          <p:cNvPr id="8" name="Text Placeholder 7">
            <a:extLst>
              <a:ext uri="{FF2B5EF4-FFF2-40B4-BE49-F238E27FC236}">
                <a16:creationId xmlns:a16="http://schemas.microsoft.com/office/drawing/2014/main" id="{38553F1C-79C1-7CC1-9AC5-7413FA1A470B}"/>
              </a:ext>
            </a:extLst>
          </p:cNvPr>
          <p:cNvSpPr>
            <a:spLocks noGrp="1"/>
          </p:cNvSpPr>
          <p:nvPr>
            <p:ph type="body" idx="1"/>
          </p:nvPr>
        </p:nvSpPr>
        <p:spPr>
          <a:xfrm>
            <a:off x="438539" y="1413271"/>
            <a:ext cx="11429999" cy="5437386"/>
          </a:xfrm>
        </p:spPr>
        <p:txBody>
          <a:bodyPr/>
          <a:lstStyle/>
          <a:p>
            <a:pPr algn="ctr"/>
            <a:r>
              <a:rPr lang="en-ZA" sz="2000" b="1" dirty="0">
                <a:latin typeface="Times New Roman" panose="02020603050405020304" pitchFamily="18" charset="0"/>
                <a:cs typeface="Times New Roman" panose="02020603050405020304" pitchFamily="18" charset="0"/>
              </a:rPr>
              <a:t>THEME 1: </a:t>
            </a:r>
            <a:r>
              <a:rPr lang="en-ZA" sz="2000" b="1" dirty="0">
                <a:latin typeface="Times New Roman" panose="02020603050405020304" pitchFamily="18" charset="0"/>
              </a:rPr>
              <a:t>N</a:t>
            </a:r>
            <a:r>
              <a:rPr lang="en-ZA" sz="2000" b="1" dirty="0">
                <a:effectLst/>
                <a:latin typeface="Times New Roman" panose="02020603050405020304" pitchFamily="18" charset="0"/>
                <a:ea typeface="Calibri" panose="020F0502020204030204" pitchFamily="34" charset="0"/>
              </a:rPr>
              <a:t>EEDS OF FAMILIES CARING FOR A RELATIVE WITH A MENTAL ILLNESS ON A MACROSYSTEM </a:t>
            </a:r>
          </a:p>
          <a:p>
            <a:pPr algn="just"/>
            <a:endParaRPr lang="en-ZA" sz="2000" b="1" dirty="0">
              <a:latin typeface="Times New Roman" panose="02020603050405020304" pitchFamily="18" charset="0"/>
              <a:ea typeface="Calibri" panose="020F0502020204030204" pitchFamily="34" charset="0"/>
            </a:endParaRPr>
          </a:p>
          <a:p>
            <a:pPr algn="just"/>
            <a:r>
              <a:rPr lang="en-ZA" sz="2000" b="1" dirty="0">
                <a:effectLst/>
                <a:latin typeface="Times New Roman" panose="02020603050405020304" pitchFamily="18" charset="0"/>
                <a:ea typeface="Calibri" panose="020F0502020204030204" pitchFamily="34" charset="0"/>
              </a:rPr>
              <a:t>Sub-the</a:t>
            </a:r>
            <a:r>
              <a:rPr lang="en-ZA" sz="2000" b="1" dirty="0">
                <a:latin typeface="Times New Roman" panose="02020603050405020304" pitchFamily="18" charset="0"/>
                <a:ea typeface="Calibri" panose="020F0502020204030204" pitchFamily="34" charset="0"/>
              </a:rPr>
              <a:t>me 1.1: A</a:t>
            </a:r>
            <a:r>
              <a:rPr lang="en-ZA" sz="2000" b="1" dirty="0">
                <a:effectLst/>
                <a:latin typeface="Times New Roman" panose="02020603050405020304" pitchFamily="18" charset="0"/>
                <a:ea typeface="Calibri" panose="020F0502020204030204" pitchFamily="34" charset="0"/>
              </a:rPr>
              <a:t>ccess to various community-based services </a:t>
            </a:r>
          </a:p>
          <a:p>
            <a:pPr algn="just"/>
            <a:endParaRPr lang="en-ZA" sz="2000" b="1" dirty="0">
              <a:latin typeface="Times New Roman" panose="02020603050405020304" pitchFamily="18" charset="0"/>
              <a:ea typeface="Calibri" panose="020F0502020204030204" pitchFamily="34" charset="0"/>
            </a:endParaRPr>
          </a:p>
          <a:p>
            <a:pPr algn="just"/>
            <a:r>
              <a:rPr lang="en-ZA" sz="2000" b="1" i="1" dirty="0">
                <a:effectLst/>
                <a:latin typeface="Times New Roman" panose="02020603050405020304" pitchFamily="18" charset="0"/>
                <a:ea typeface="Calibri" panose="020F0502020204030204" pitchFamily="34" charset="0"/>
              </a:rPr>
              <a:t>Category 1.1.1: S</a:t>
            </a:r>
            <a:r>
              <a:rPr lang="en-GB" sz="2000" b="1" i="1" dirty="0" err="1">
                <a:effectLst/>
                <a:latin typeface="Times New Roman" panose="02020603050405020304" pitchFamily="18" charset="0"/>
                <a:ea typeface="Calibri" panose="020F0502020204030204" pitchFamily="34" charset="0"/>
              </a:rPr>
              <a:t>pecific</a:t>
            </a:r>
            <a:r>
              <a:rPr lang="en-GB" sz="2000" b="1" i="1" dirty="0">
                <a:effectLst/>
                <a:latin typeface="Times New Roman" panose="02020603050405020304" pitchFamily="18" charset="0"/>
                <a:ea typeface="Calibri" panose="020F0502020204030204" pitchFamily="34" charset="0"/>
              </a:rPr>
              <a:t> community-based organisations must be available to support families</a:t>
            </a:r>
          </a:p>
          <a:p>
            <a:pPr algn="just"/>
            <a:endParaRPr lang="en-GB" sz="2000" dirty="0">
              <a:latin typeface="Times New Roman" panose="02020603050405020304" pitchFamily="18" charset="0"/>
            </a:endParaRPr>
          </a:p>
          <a:p>
            <a:pPr algn="just">
              <a:lnSpc>
                <a:spcPct val="150000"/>
              </a:lnSpc>
              <a:spcAft>
                <a:spcPts val="1200"/>
              </a:spcAft>
            </a:pPr>
            <a:r>
              <a:rPr lang="en-ZA" sz="2000" b="1" dirty="0">
                <a:effectLst/>
                <a:latin typeface="Times New Roman" panose="02020603050405020304" pitchFamily="18" charset="0"/>
                <a:ea typeface="Calibri" panose="020F0502020204030204" pitchFamily="34" charset="0"/>
              </a:rPr>
              <a:t>When relatives with a mental illness become psychotic and uncontrollable.</a:t>
            </a:r>
          </a:p>
          <a:p>
            <a:pPr marL="613410" indent="-342900" algn="just">
              <a:lnSpc>
                <a:spcPct val="150000"/>
              </a:lnSpc>
              <a:spcBef>
                <a:spcPts val="1200"/>
              </a:spcBef>
              <a:spcAft>
                <a:spcPts val="800"/>
              </a:spcAft>
              <a:buFont typeface="Arial" panose="020B0604020202020204" pitchFamily="34" charset="0"/>
              <a:buChar char="•"/>
            </a:pPr>
            <a:r>
              <a:rPr lang="en-ZA" sz="2000" kern="100" dirty="0">
                <a:effectLst/>
                <a:latin typeface="Times New Roman" panose="02020603050405020304" pitchFamily="18" charset="0"/>
                <a:ea typeface="Calibri" panose="020F0502020204030204" pitchFamily="34" charset="0"/>
                <a:cs typeface="Times New Roman" panose="02020603050405020304" pitchFamily="18" charset="0"/>
              </a:rPr>
              <a:t>P.14:</a:t>
            </a: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 They need to know that </a:t>
            </a:r>
            <a:r>
              <a:rPr lang="en-ZA" sz="2000" i="1" u="sng" kern="100" dirty="0">
                <a:effectLst/>
                <a:latin typeface="Times New Roman" panose="02020603050405020304" pitchFamily="18" charset="0"/>
                <a:ea typeface="Calibri" panose="020F0502020204030204" pitchFamily="34" charset="0"/>
                <a:cs typeface="Times New Roman" panose="02020603050405020304" pitchFamily="18" charset="0"/>
              </a:rPr>
              <a:t>when the patient becomes psychotic, they can contact SAPS</a:t>
            </a: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ZA" sz="2000" i="1" u="sng" kern="100" dirty="0">
                <a:effectLst/>
                <a:latin typeface="Times New Roman" panose="02020603050405020304" pitchFamily="18" charset="0"/>
                <a:ea typeface="Calibri" panose="020F0502020204030204" pitchFamily="34" charset="0"/>
                <a:cs typeface="Times New Roman" panose="02020603050405020304" pitchFamily="18" charset="0"/>
              </a:rPr>
              <a:t>SAPS is available, there is somebody that they can talk to </a:t>
            </a: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and would be able execute the task.</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613410" indent="-342900" algn="just">
              <a:lnSpc>
                <a:spcPct val="150000"/>
              </a:lnSpc>
              <a:spcBef>
                <a:spcPts val="1200"/>
              </a:spcBef>
              <a:spcAft>
                <a:spcPts val="800"/>
              </a:spcAft>
              <a:buFont typeface="Arial" panose="020B0604020202020204" pitchFamily="34" charset="0"/>
              <a:buChar char="•"/>
            </a:pPr>
            <a:r>
              <a:rPr lang="en-ZA" sz="2000" kern="100" dirty="0">
                <a:effectLst/>
                <a:latin typeface="Times New Roman" panose="02020603050405020304" pitchFamily="18" charset="0"/>
                <a:ea typeface="Calibri" panose="020F0502020204030204" pitchFamily="34" charset="0"/>
                <a:cs typeface="Times New Roman" panose="02020603050405020304" pitchFamily="18" charset="0"/>
              </a:rPr>
              <a:t>P.6:</a:t>
            </a: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ZA" sz="2000" i="1" u="sng" kern="100" dirty="0">
                <a:effectLst/>
                <a:latin typeface="Times New Roman" panose="02020603050405020304" pitchFamily="18" charset="0"/>
                <a:ea typeface="Calibri" panose="020F0502020204030204" pitchFamily="34" charset="0"/>
                <a:cs typeface="Times New Roman" panose="02020603050405020304" pitchFamily="18" charset="0"/>
              </a:rPr>
              <a:t>I think they should have almost like an active 24/7 line at SAPS where they can contact somebody in times of their stress</a:t>
            </a: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 Because a lot of these family don't get support from the relevant stakeholders.</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ZA" sz="2000" dirty="0"/>
          </a:p>
        </p:txBody>
      </p:sp>
    </p:spTree>
    <p:extLst>
      <p:ext uri="{BB962C8B-B14F-4D97-AF65-F5344CB8AC3E}">
        <p14:creationId xmlns:p14="http://schemas.microsoft.com/office/powerpoint/2010/main" val="1162818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12192000" cy="1315890"/>
            <a:chOff x="0" y="0"/>
            <a:chExt cx="18288000" cy="1790700"/>
          </a:xfrm>
        </p:grpSpPr>
        <p:sp>
          <p:nvSpPr>
            <p:cNvPr id="3" name="object 3"/>
            <p:cNvSpPr/>
            <p:nvPr/>
          </p:nvSpPr>
          <p:spPr>
            <a:xfrm>
              <a:off x="0" y="0"/>
              <a:ext cx="18288000" cy="1790700"/>
            </a:xfrm>
            <a:custGeom>
              <a:avLst/>
              <a:gdLst/>
              <a:ahLst/>
              <a:cxnLst/>
              <a:rect l="l" t="t" r="r" b="b"/>
              <a:pathLst>
                <a:path w="18288000" h="1790700">
                  <a:moveTo>
                    <a:pt x="18288000" y="0"/>
                  </a:moveTo>
                  <a:lnTo>
                    <a:pt x="0" y="0"/>
                  </a:lnTo>
                  <a:lnTo>
                    <a:pt x="0" y="1790700"/>
                  </a:lnTo>
                  <a:lnTo>
                    <a:pt x="18288000" y="1790700"/>
                  </a:lnTo>
                  <a:lnTo>
                    <a:pt x="18288000" y="0"/>
                  </a:lnTo>
                  <a:close/>
                </a:path>
              </a:pathLst>
            </a:custGeom>
            <a:solidFill>
              <a:srgbClr val="0F1C5F"/>
            </a:solidFill>
          </p:spPr>
          <p:txBody>
            <a:bodyPr wrap="square" lIns="0" tIns="0" rIns="0" bIns="0" rtlCol="0"/>
            <a:lstStyle/>
            <a:p>
              <a:pPr defTabSz="609630"/>
              <a:endParaRPr sz="1200" dirty="0">
                <a:solidFill>
                  <a:prstClr val="black"/>
                </a:solidFill>
                <a:latin typeface="Calibri"/>
              </a:endParaRPr>
            </a:p>
          </p:txBody>
        </p:sp>
        <p:pic>
          <p:nvPicPr>
            <p:cNvPr id="4" name="object 4"/>
            <p:cNvPicPr/>
            <p:nvPr/>
          </p:nvPicPr>
          <p:blipFill>
            <a:blip r:embed="rId2" cstate="print"/>
            <a:stretch>
              <a:fillRect/>
            </a:stretch>
          </p:blipFill>
          <p:spPr>
            <a:xfrm>
              <a:off x="0" y="5"/>
              <a:ext cx="3826670" cy="1790695"/>
            </a:xfrm>
            <a:prstGeom prst="rect">
              <a:avLst/>
            </a:prstGeom>
          </p:spPr>
        </p:pic>
      </p:grpSp>
      <p:sp>
        <p:nvSpPr>
          <p:cNvPr id="7" name="object 7"/>
          <p:cNvSpPr/>
          <p:nvPr/>
        </p:nvSpPr>
        <p:spPr>
          <a:xfrm>
            <a:off x="0" y="1184656"/>
            <a:ext cx="12192000" cy="131233"/>
          </a:xfrm>
          <a:custGeom>
            <a:avLst/>
            <a:gdLst/>
            <a:ahLst/>
            <a:cxnLst/>
            <a:rect l="l" t="t" r="r" b="b"/>
            <a:pathLst>
              <a:path w="18288000" h="196850">
                <a:moveTo>
                  <a:pt x="18288000" y="0"/>
                </a:moveTo>
                <a:lnTo>
                  <a:pt x="0" y="0"/>
                </a:lnTo>
                <a:lnTo>
                  <a:pt x="0" y="196596"/>
                </a:lnTo>
                <a:lnTo>
                  <a:pt x="18288000" y="196596"/>
                </a:lnTo>
                <a:lnTo>
                  <a:pt x="18288000" y="0"/>
                </a:lnTo>
                <a:close/>
              </a:path>
            </a:pathLst>
          </a:custGeom>
          <a:solidFill>
            <a:srgbClr val="F8991B"/>
          </a:solidFill>
        </p:spPr>
        <p:txBody>
          <a:bodyPr wrap="square" lIns="0" tIns="0" rIns="0" bIns="0" rtlCol="0"/>
          <a:lstStyle/>
          <a:p>
            <a:pPr defTabSz="609630"/>
            <a:endParaRPr sz="1200">
              <a:solidFill>
                <a:prstClr val="black"/>
              </a:solidFill>
              <a:latin typeface="Calibri"/>
            </a:endParaRPr>
          </a:p>
        </p:txBody>
      </p:sp>
      <p:sp>
        <p:nvSpPr>
          <p:cNvPr id="12" name="Title 11">
            <a:extLst>
              <a:ext uri="{FF2B5EF4-FFF2-40B4-BE49-F238E27FC236}">
                <a16:creationId xmlns:a16="http://schemas.microsoft.com/office/drawing/2014/main" id="{F505C804-B631-AADF-393C-35B73E957685}"/>
              </a:ext>
            </a:extLst>
          </p:cNvPr>
          <p:cNvSpPr>
            <a:spLocks noGrp="1"/>
          </p:cNvSpPr>
          <p:nvPr>
            <p:ph type="title"/>
          </p:nvPr>
        </p:nvSpPr>
        <p:spPr>
          <a:xfrm>
            <a:off x="2663826" y="97380"/>
            <a:ext cx="6829424" cy="1559529"/>
          </a:xfrm>
        </p:spPr>
        <p:txBody>
          <a:bodyPr/>
          <a:lstStyle/>
          <a:p>
            <a:pPr algn="ctr"/>
            <a:r>
              <a:rPr lang="en-US" dirty="0">
                <a:solidFill>
                  <a:schemeClr val="bg1"/>
                </a:solidFill>
                <a:latin typeface="Arial" panose="020B0604020202020204" pitchFamily="34" charset="0"/>
              </a:rPr>
              <a:t>FINDINGS</a:t>
            </a:r>
            <a:br>
              <a:rPr lang="en-ZA" b="0" i="0" u="none" strike="noStrike" baseline="0" dirty="0">
                <a:solidFill>
                  <a:srgbClr val="000000"/>
                </a:solidFill>
                <a:latin typeface="Arial" panose="020B0604020202020204" pitchFamily="34" charset="0"/>
              </a:rPr>
            </a:br>
            <a:br>
              <a:rPr lang="en-US" sz="2667" b="0" dirty="0">
                <a:solidFill>
                  <a:srgbClr val="000000"/>
                </a:solidFill>
                <a:latin typeface="Arial" panose="020B0604020202020204" pitchFamily="34" charset="0"/>
              </a:rPr>
            </a:br>
            <a:endParaRPr lang="en-ZA" sz="2667" dirty="0"/>
          </a:p>
        </p:txBody>
      </p:sp>
      <p:pic>
        <p:nvPicPr>
          <p:cNvPr id="5" name="Picture 4">
            <a:extLst>
              <a:ext uri="{FF2B5EF4-FFF2-40B4-BE49-F238E27FC236}">
                <a16:creationId xmlns:a16="http://schemas.microsoft.com/office/drawing/2014/main" id="{06E9D9A5-85FD-36EC-284A-950BB0E0CA96}"/>
              </a:ext>
            </a:extLst>
          </p:cNvPr>
          <p:cNvPicPr>
            <a:picLocks noChangeAspect="1"/>
          </p:cNvPicPr>
          <p:nvPr/>
        </p:nvPicPr>
        <p:blipFill>
          <a:blip r:embed="rId3"/>
          <a:stretch>
            <a:fillRect/>
          </a:stretch>
        </p:blipFill>
        <p:spPr>
          <a:xfrm>
            <a:off x="10306049" y="-19048"/>
            <a:ext cx="1885950" cy="1203702"/>
          </a:xfrm>
          <a:prstGeom prst="rect">
            <a:avLst/>
          </a:prstGeom>
        </p:spPr>
      </p:pic>
      <p:sp>
        <p:nvSpPr>
          <p:cNvPr id="8" name="Text Placeholder 7">
            <a:extLst>
              <a:ext uri="{FF2B5EF4-FFF2-40B4-BE49-F238E27FC236}">
                <a16:creationId xmlns:a16="http://schemas.microsoft.com/office/drawing/2014/main" id="{38553F1C-79C1-7CC1-9AC5-7413FA1A470B}"/>
              </a:ext>
            </a:extLst>
          </p:cNvPr>
          <p:cNvSpPr>
            <a:spLocks noGrp="1"/>
          </p:cNvSpPr>
          <p:nvPr>
            <p:ph type="body" idx="1"/>
          </p:nvPr>
        </p:nvSpPr>
        <p:spPr>
          <a:xfrm>
            <a:off x="438539" y="1413271"/>
            <a:ext cx="11429999" cy="5347349"/>
          </a:xfrm>
        </p:spPr>
        <p:txBody>
          <a:bodyPr/>
          <a:lstStyle/>
          <a:p>
            <a:pPr algn="ctr"/>
            <a:r>
              <a:rPr lang="en-ZA" sz="2000" b="1" dirty="0">
                <a:latin typeface="Times New Roman" panose="02020603050405020304" pitchFamily="18" charset="0"/>
                <a:cs typeface="Times New Roman" panose="02020603050405020304" pitchFamily="18" charset="0"/>
              </a:rPr>
              <a:t>THEME 2: </a:t>
            </a:r>
            <a:r>
              <a:rPr lang="en-ZA" sz="2000" b="1" dirty="0">
                <a:latin typeface="Times New Roman" panose="02020603050405020304" pitchFamily="18" charset="0"/>
              </a:rPr>
              <a:t>CHALLENGES IN COMMUNITIES</a:t>
            </a:r>
            <a:endParaRPr lang="en-ZA" sz="2000" b="1" dirty="0">
              <a:effectLst/>
              <a:latin typeface="Times New Roman" panose="02020603050405020304" pitchFamily="18" charset="0"/>
              <a:ea typeface="Calibri" panose="020F0502020204030204" pitchFamily="34" charset="0"/>
            </a:endParaRPr>
          </a:p>
          <a:p>
            <a:pPr algn="just"/>
            <a:endParaRPr lang="en-ZA" sz="2000" b="1" dirty="0">
              <a:latin typeface="Times New Roman" panose="02020603050405020304" pitchFamily="18" charset="0"/>
              <a:ea typeface="Calibri" panose="020F0502020204030204" pitchFamily="34" charset="0"/>
            </a:endParaRPr>
          </a:p>
          <a:p>
            <a:pPr algn="just"/>
            <a:r>
              <a:rPr lang="en-ZA" sz="2000" b="1" dirty="0">
                <a:effectLst/>
                <a:latin typeface="Times New Roman" panose="02020603050405020304" pitchFamily="18" charset="0"/>
                <a:ea typeface="Calibri" panose="020F0502020204030204" pitchFamily="34" charset="0"/>
              </a:rPr>
              <a:t>Sub-the</a:t>
            </a:r>
            <a:r>
              <a:rPr lang="en-ZA" sz="2000" b="1" dirty="0">
                <a:latin typeface="Times New Roman" panose="02020603050405020304" pitchFamily="18" charset="0"/>
                <a:ea typeface="Calibri" panose="020F0502020204030204" pitchFamily="34" charset="0"/>
              </a:rPr>
              <a:t>me 2.1: Unsatisfactory services from stakeholders</a:t>
            </a:r>
            <a:endParaRPr lang="en-ZA" sz="2000" b="1" dirty="0">
              <a:effectLst/>
              <a:latin typeface="Times New Roman" panose="02020603050405020304" pitchFamily="18" charset="0"/>
              <a:ea typeface="Calibri" panose="020F0502020204030204" pitchFamily="34" charset="0"/>
            </a:endParaRPr>
          </a:p>
          <a:p>
            <a:pPr algn="just"/>
            <a:endParaRPr lang="en-ZA" sz="2000" b="1" dirty="0">
              <a:latin typeface="Times New Roman" panose="02020603050405020304" pitchFamily="18" charset="0"/>
              <a:ea typeface="Calibri" panose="020F0502020204030204" pitchFamily="34" charset="0"/>
            </a:endParaRPr>
          </a:p>
          <a:p>
            <a:pPr algn="just"/>
            <a:r>
              <a:rPr lang="en-ZA" sz="2000" b="1" i="1" dirty="0">
                <a:effectLst/>
                <a:latin typeface="Times New Roman" panose="02020603050405020304" pitchFamily="18" charset="0"/>
                <a:ea typeface="Calibri" panose="020F0502020204030204" pitchFamily="34" charset="0"/>
              </a:rPr>
              <a:t>Category 2.1.1: Unsatisfactory services from SAPS</a:t>
            </a:r>
          </a:p>
          <a:p>
            <a:pPr algn="just"/>
            <a:endParaRPr lang="en-ZA" sz="2000" b="1" i="1" dirty="0">
              <a:latin typeface="Times New Roman" panose="02020603050405020304" pitchFamily="18" charset="0"/>
              <a:ea typeface="Calibri" panose="020F0502020204030204" pitchFamily="34" charset="0"/>
            </a:endParaRPr>
          </a:p>
          <a:p>
            <a:pPr algn="just"/>
            <a:r>
              <a:rPr lang="en-US" sz="2000" b="1" dirty="0">
                <a:latin typeface="Times New Roman" panose="02020603050405020304" pitchFamily="18" charset="0"/>
                <a:ea typeface="Calibri" panose="020F0502020204030204" pitchFamily="34" charset="0"/>
              </a:rPr>
              <a:t>P</a:t>
            </a:r>
            <a:r>
              <a:rPr lang="en-US" sz="2000" b="1" dirty="0">
                <a:effectLst/>
                <a:latin typeface="Times New Roman" panose="02020603050405020304" pitchFamily="18" charset="0"/>
                <a:ea typeface="Calibri" panose="020F0502020204030204" pitchFamily="34" charset="0"/>
              </a:rPr>
              <a:t>olice officers often turned families away who were seeking assistance</a:t>
            </a:r>
            <a:endParaRPr lang="en-GB" sz="2000" b="1" dirty="0">
              <a:effectLst/>
              <a:latin typeface="Times New Roman" panose="02020603050405020304" pitchFamily="18" charset="0"/>
              <a:ea typeface="Calibri" panose="020F0502020204030204" pitchFamily="34" charset="0"/>
            </a:endParaRPr>
          </a:p>
          <a:p>
            <a:pPr algn="just"/>
            <a:endParaRPr lang="en-GB" sz="2000" dirty="0">
              <a:latin typeface="Times New Roman" panose="02020603050405020304" pitchFamily="18" charset="0"/>
            </a:endParaRPr>
          </a:p>
          <a:p>
            <a:pPr marL="613410" indent="-342900" algn="just">
              <a:lnSpc>
                <a:spcPct val="150000"/>
              </a:lnSpc>
              <a:spcAft>
                <a:spcPts val="800"/>
              </a:spcAft>
              <a:buFont typeface="Arial" panose="020B0604020202020204" pitchFamily="34" charset="0"/>
              <a:buChar char="•"/>
            </a:pPr>
            <a:r>
              <a:rPr lang="en-ZA" sz="2000"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P. 1:</a:t>
            </a:r>
            <a:r>
              <a:rPr lang="en-ZA" sz="2000" i="1"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Families go to SAPS and report that this person is ill, and I need assistance, </a:t>
            </a:r>
            <a:r>
              <a:rPr lang="en-ZA" sz="2000" i="1" u="sng"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if they say that this person is a mental health care user, then it's like there's nothing we can do</a:t>
            </a:r>
            <a:r>
              <a:rPr lang="en-ZA" sz="2000" i="1"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ZA" sz="2000" i="1" u="sng"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we need to just get the person straight to hospital</a:t>
            </a:r>
            <a:r>
              <a:rPr lang="en-ZA" sz="2000" i="1"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but </a:t>
            </a:r>
            <a:r>
              <a:rPr lang="en-ZA" sz="2000" i="1" u="sng"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families are not being assisted</a:t>
            </a:r>
            <a:r>
              <a:rPr lang="en-ZA" sz="2000" i="1"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ZA" sz="2000" i="1" u="sng"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Families at the end of the day give up because they get frustrated, they become tired of doing the same thing over and over with no help</a:t>
            </a:r>
            <a:r>
              <a:rPr lang="en-ZA" sz="2000" i="1"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a:t>
            </a:r>
            <a:endParaRPr lang="en-Z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613410" indent="-342900" algn="just">
              <a:lnSpc>
                <a:spcPct val="150000"/>
              </a:lnSpc>
              <a:spcAft>
                <a:spcPts val="800"/>
              </a:spcAft>
              <a:buFont typeface="Arial" panose="020B0604020202020204" pitchFamily="34" charset="0"/>
              <a:buChar char="•"/>
            </a:pPr>
            <a:r>
              <a:rPr lang="en-ZA" sz="2000"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P.6:</a:t>
            </a:r>
            <a:r>
              <a:rPr lang="en-ZA" sz="2000" i="1"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ZA" sz="2000" i="1" u="sng"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Families are often turned away by police </a:t>
            </a:r>
            <a:r>
              <a:rPr lang="en-ZA" sz="2000" i="1"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officers because it's a code 4 patient. He can't be detained because he throws out windows because he is not mentally sound.</a:t>
            </a:r>
            <a:endParaRPr lang="en-Z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ZA" sz="2000" dirty="0"/>
          </a:p>
        </p:txBody>
      </p:sp>
    </p:spTree>
    <p:extLst>
      <p:ext uri="{BB962C8B-B14F-4D97-AF65-F5344CB8AC3E}">
        <p14:creationId xmlns:p14="http://schemas.microsoft.com/office/powerpoint/2010/main" val="4151332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12192000" cy="1315890"/>
            <a:chOff x="0" y="0"/>
            <a:chExt cx="18288000" cy="1790700"/>
          </a:xfrm>
        </p:grpSpPr>
        <p:sp>
          <p:nvSpPr>
            <p:cNvPr id="3" name="object 3"/>
            <p:cNvSpPr/>
            <p:nvPr/>
          </p:nvSpPr>
          <p:spPr>
            <a:xfrm>
              <a:off x="0" y="0"/>
              <a:ext cx="18288000" cy="1790700"/>
            </a:xfrm>
            <a:custGeom>
              <a:avLst/>
              <a:gdLst/>
              <a:ahLst/>
              <a:cxnLst/>
              <a:rect l="l" t="t" r="r" b="b"/>
              <a:pathLst>
                <a:path w="18288000" h="1790700">
                  <a:moveTo>
                    <a:pt x="18288000" y="0"/>
                  </a:moveTo>
                  <a:lnTo>
                    <a:pt x="0" y="0"/>
                  </a:lnTo>
                  <a:lnTo>
                    <a:pt x="0" y="1790700"/>
                  </a:lnTo>
                  <a:lnTo>
                    <a:pt x="18288000" y="1790700"/>
                  </a:lnTo>
                  <a:lnTo>
                    <a:pt x="18288000" y="0"/>
                  </a:lnTo>
                  <a:close/>
                </a:path>
              </a:pathLst>
            </a:custGeom>
            <a:solidFill>
              <a:srgbClr val="0F1C5F"/>
            </a:solidFill>
          </p:spPr>
          <p:txBody>
            <a:bodyPr wrap="square" lIns="0" tIns="0" rIns="0" bIns="0" rtlCol="0"/>
            <a:lstStyle/>
            <a:p>
              <a:pPr defTabSz="609630"/>
              <a:endParaRPr sz="1200" dirty="0">
                <a:solidFill>
                  <a:prstClr val="black"/>
                </a:solidFill>
                <a:latin typeface="Calibri"/>
              </a:endParaRPr>
            </a:p>
          </p:txBody>
        </p:sp>
        <p:pic>
          <p:nvPicPr>
            <p:cNvPr id="4" name="object 4"/>
            <p:cNvPicPr/>
            <p:nvPr/>
          </p:nvPicPr>
          <p:blipFill>
            <a:blip r:embed="rId2" cstate="print"/>
            <a:stretch>
              <a:fillRect/>
            </a:stretch>
          </p:blipFill>
          <p:spPr>
            <a:xfrm>
              <a:off x="0" y="5"/>
              <a:ext cx="3826670" cy="1790695"/>
            </a:xfrm>
            <a:prstGeom prst="rect">
              <a:avLst/>
            </a:prstGeom>
          </p:spPr>
        </p:pic>
      </p:grpSp>
      <p:sp>
        <p:nvSpPr>
          <p:cNvPr id="7" name="object 7"/>
          <p:cNvSpPr/>
          <p:nvPr/>
        </p:nvSpPr>
        <p:spPr>
          <a:xfrm>
            <a:off x="0" y="1184656"/>
            <a:ext cx="12192000" cy="131233"/>
          </a:xfrm>
          <a:custGeom>
            <a:avLst/>
            <a:gdLst/>
            <a:ahLst/>
            <a:cxnLst/>
            <a:rect l="l" t="t" r="r" b="b"/>
            <a:pathLst>
              <a:path w="18288000" h="196850">
                <a:moveTo>
                  <a:pt x="18288000" y="0"/>
                </a:moveTo>
                <a:lnTo>
                  <a:pt x="0" y="0"/>
                </a:lnTo>
                <a:lnTo>
                  <a:pt x="0" y="196596"/>
                </a:lnTo>
                <a:lnTo>
                  <a:pt x="18288000" y="196596"/>
                </a:lnTo>
                <a:lnTo>
                  <a:pt x="18288000" y="0"/>
                </a:lnTo>
                <a:close/>
              </a:path>
            </a:pathLst>
          </a:custGeom>
          <a:solidFill>
            <a:srgbClr val="F8991B"/>
          </a:solidFill>
        </p:spPr>
        <p:txBody>
          <a:bodyPr wrap="square" lIns="0" tIns="0" rIns="0" bIns="0" rtlCol="0"/>
          <a:lstStyle/>
          <a:p>
            <a:pPr defTabSz="609630"/>
            <a:endParaRPr sz="1200">
              <a:solidFill>
                <a:prstClr val="black"/>
              </a:solidFill>
              <a:latin typeface="Calibri"/>
            </a:endParaRPr>
          </a:p>
        </p:txBody>
      </p:sp>
      <p:sp>
        <p:nvSpPr>
          <p:cNvPr id="12" name="Title 11">
            <a:extLst>
              <a:ext uri="{FF2B5EF4-FFF2-40B4-BE49-F238E27FC236}">
                <a16:creationId xmlns:a16="http://schemas.microsoft.com/office/drawing/2014/main" id="{F505C804-B631-AADF-393C-35B73E957685}"/>
              </a:ext>
            </a:extLst>
          </p:cNvPr>
          <p:cNvSpPr>
            <a:spLocks noGrp="1"/>
          </p:cNvSpPr>
          <p:nvPr>
            <p:ph type="title"/>
          </p:nvPr>
        </p:nvSpPr>
        <p:spPr>
          <a:xfrm>
            <a:off x="2663826" y="97380"/>
            <a:ext cx="6829424" cy="1559529"/>
          </a:xfrm>
        </p:spPr>
        <p:txBody>
          <a:bodyPr/>
          <a:lstStyle/>
          <a:p>
            <a:pPr algn="ctr"/>
            <a:r>
              <a:rPr lang="en-US" dirty="0">
                <a:solidFill>
                  <a:schemeClr val="bg1"/>
                </a:solidFill>
                <a:latin typeface="Arial" panose="020B0604020202020204" pitchFamily="34" charset="0"/>
              </a:rPr>
              <a:t>FINDINGS</a:t>
            </a:r>
            <a:br>
              <a:rPr lang="en-ZA" b="0" i="0" u="none" strike="noStrike" baseline="0" dirty="0">
                <a:solidFill>
                  <a:srgbClr val="000000"/>
                </a:solidFill>
                <a:latin typeface="Arial" panose="020B0604020202020204" pitchFamily="34" charset="0"/>
              </a:rPr>
            </a:br>
            <a:br>
              <a:rPr lang="en-US" sz="2667" b="0" dirty="0">
                <a:solidFill>
                  <a:srgbClr val="000000"/>
                </a:solidFill>
                <a:latin typeface="Arial" panose="020B0604020202020204" pitchFamily="34" charset="0"/>
              </a:rPr>
            </a:br>
            <a:endParaRPr lang="en-ZA" sz="2667" dirty="0"/>
          </a:p>
        </p:txBody>
      </p:sp>
      <p:pic>
        <p:nvPicPr>
          <p:cNvPr id="5" name="Picture 4">
            <a:extLst>
              <a:ext uri="{FF2B5EF4-FFF2-40B4-BE49-F238E27FC236}">
                <a16:creationId xmlns:a16="http://schemas.microsoft.com/office/drawing/2014/main" id="{06E9D9A5-85FD-36EC-284A-950BB0E0CA96}"/>
              </a:ext>
            </a:extLst>
          </p:cNvPr>
          <p:cNvPicPr>
            <a:picLocks noChangeAspect="1"/>
          </p:cNvPicPr>
          <p:nvPr/>
        </p:nvPicPr>
        <p:blipFill>
          <a:blip r:embed="rId3"/>
          <a:stretch>
            <a:fillRect/>
          </a:stretch>
        </p:blipFill>
        <p:spPr>
          <a:xfrm>
            <a:off x="10306049" y="-19048"/>
            <a:ext cx="1885950" cy="1203702"/>
          </a:xfrm>
          <a:prstGeom prst="rect">
            <a:avLst/>
          </a:prstGeom>
        </p:spPr>
      </p:pic>
      <p:sp>
        <p:nvSpPr>
          <p:cNvPr id="8" name="Text Placeholder 7">
            <a:extLst>
              <a:ext uri="{FF2B5EF4-FFF2-40B4-BE49-F238E27FC236}">
                <a16:creationId xmlns:a16="http://schemas.microsoft.com/office/drawing/2014/main" id="{38553F1C-79C1-7CC1-9AC5-7413FA1A470B}"/>
              </a:ext>
            </a:extLst>
          </p:cNvPr>
          <p:cNvSpPr>
            <a:spLocks noGrp="1"/>
          </p:cNvSpPr>
          <p:nvPr>
            <p:ph type="body" idx="1"/>
          </p:nvPr>
        </p:nvSpPr>
        <p:spPr>
          <a:xfrm>
            <a:off x="788242" y="2062064"/>
            <a:ext cx="9925051" cy="4096140"/>
          </a:xfrm>
        </p:spPr>
        <p:txBody>
          <a:bodyPr/>
          <a:lstStyle/>
          <a:p>
            <a:pPr algn="just">
              <a:lnSpc>
                <a:spcPct val="150000"/>
              </a:lnSpc>
              <a:spcAft>
                <a:spcPts val="1200"/>
              </a:spcAft>
            </a:pPr>
            <a:r>
              <a:rPr lang="en-ZA" sz="2000" b="1" dirty="0">
                <a:latin typeface="Times New Roman" panose="02020603050405020304" pitchFamily="18" charset="0"/>
                <a:ea typeface="Calibri" panose="020F0502020204030204" pitchFamily="34" charset="0"/>
              </a:rPr>
              <a:t>Families </a:t>
            </a:r>
            <a:r>
              <a:rPr lang="en-ZA" sz="2000" b="1" dirty="0">
                <a:effectLst/>
                <a:latin typeface="Times New Roman" panose="02020603050405020304" pitchFamily="18" charset="0"/>
                <a:ea typeface="Calibri" panose="020F0502020204030204" pitchFamily="34" charset="0"/>
              </a:rPr>
              <a:t>would wait for long hours, even days to support the family:</a:t>
            </a:r>
          </a:p>
          <a:p>
            <a:pPr marL="556260" indent="-285750" algn="just">
              <a:lnSpc>
                <a:spcPct val="150000"/>
              </a:lnSpc>
              <a:spcAft>
                <a:spcPts val="800"/>
              </a:spcAft>
              <a:buFont typeface="Arial" panose="020B0604020202020204" pitchFamily="34" charset="0"/>
              <a:buChar char="•"/>
            </a:pPr>
            <a:r>
              <a:rPr lang="en-ZA" sz="2000"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P.7:</a:t>
            </a:r>
            <a:r>
              <a:rPr lang="en-ZA" sz="2000" i="1"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We sometimes would receive a call from a family member saying that I've called the police, my life is at risk. This child is threatening to kill me, t</a:t>
            </a:r>
            <a:r>
              <a:rPr lang="en-ZA" sz="2000" i="1" u="sng"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hen they will say call the police, but they are not coming</a:t>
            </a:r>
            <a:r>
              <a:rPr lang="en-ZA" sz="2000" i="1"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a:t>
            </a:r>
            <a:endParaRPr lang="en-ZA" sz="2000"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556260" indent="-285750" algn="just">
              <a:lnSpc>
                <a:spcPct val="150000"/>
              </a:lnSpc>
              <a:spcAft>
                <a:spcPts val="800"/>
              </a:spcAft>
              <a:buFont typeface="Arial" panose="020B0604020202020204" pitchFamily="34" charset="0"/>
              <a:buChar char="•"/>
            </a:pPr>
            <a:r>
              <a:rPr lang="en-ZA" sz="2000"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P.9:</a:t>
            </a:r>
            <a:r>
              <a:rPr lang="en-ZA" sz="2000" i="1"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ZA" sz="2000" i="1" u="sng"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The police</a:t>
            </a:r>
            <a:r>
              <a:rPr lang="en-ZA" sz="2000" i="1"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are supposed to respond to that kind of call, they </a:t>
            </a:r>
            <a:r>
              <a:rPr lang="en-ZA" sz="2000" i="1" u="sng"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say psychiatry is not that important</a:t>
            </a:r>
            <a:r>
              <a:rPr lang="en-ZA" sz="2000" i="1"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The </a:t>
            </a:r>
            <a:r>
              <a:rPr lang="en-ZA" sz="2000" i="1" u="sng"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family ends up waiting hours, sometimes days, before the police even come</a:t>
            </a:r>
            <a:r>
              <a:rPr lang="en-ZA" sz="2000" i="1"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to assist them, and by that time, the patient already assaulted the family. </a:t>
            </a:r>
            <a:r>
              <a:rPr lang="en-ZA" sz="2000" i="1" u="sng"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There's a lot of families that struggle with getting the support from the police service</a:t>
            </a:r>
            <a:r>
              <a:rPr lang="en-ZA" sz="2000" i="1"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a:t>
            </a:r>
            <a:endParaRPr lang="en-ZA" sz="2000"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algn="just"/>
            <a:endParaRPr lang="en-ZA"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6269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12192000" cy="1315890"/>
            <a:chOff x="0" y="0"/>
            <a:chExt cx="18288000" cy="1790700"/>
          </a:xfrm>
        </p:grpSpPr>
        <p:sp>
          <p:nvSpPr>
            <p:cNvPr id="3" name="object 3"/>
            <p:cNvSpPr/>
            <p:nvPr/>
          </p:nvSpPr>
          <p:spPr>
            <a:xfrm>
              <a:off x="0" y="0"/>
              <a:ext cx="18288000" cy="1790700"/>
            </a:xfrm>
            <a:custGeom>
              <a:avLst/>
              <a:gdLst/>
              <a:ahLst/>
              <a:cxnLst/>
              <a:rect l="l" t="t" r="r" b="b"/>
              <a:pathLst>
                <a:path w="18288000" h="1790700">
                  <a:moveTo>
                    <a:pt x="18288000" y="0"/>
                  </a:moveTo>
                  <a:lnTo>
                    <a:pt x="0" y="0"/>
                  </a:lnTo>
                  <a:lnTo>
                    <a:pt x="0" y="1790700"/>
                  </a:lnTo>
                  <a:lnTo>
                    <a:pt x="18288000" y="1790700"/>
                  </a:lnTo>
                  <a:lnTo>
                    <a:pt x="18288000" y="0"/>
                  </a:lnTo>
                  <a:close/>
                </a:path>
              </a:pathLst>
            </a:custGeom>
            <a:solidFill>
              <a:srgbClr val="0F1C5F"/>
            </a:solidFill>
          </p:spPr>
          <p:txBody>
            <a:bodyPr wrap="square" lIns="0" tIns="0" rIns="0" bIns="0" rtlCol="0"/>
            <a:lstStyle/>
            <a:p>
              <a:pPr defTabSz="609630"/>
              <a:endParaRPr sz="1200" dirty="0">
                <a:solidFill>
                  <a:prstClr val="black"/>
                </a:solidFill>
                <a:latin typeface="Calibri"/>
              </a:endParaRPr>
            </a:p>
          </p:txBody>
        </p:sp>
        <p:pic>
          <p:nvPicPr>
            <p:cNvPr id="4" name="object 4"/>
            <p:cNvPicPr/>
            <p:nvPr/>
          </p:nvPicPr>
          <p:blipFill>
            <a:blip r:embed="rId2" cstate="print"/>
            <a:stretch>
              <a:fillRect/>
            </a:stretch>
          </p:blipFill>
          <p:spPr>
            <a:xfrm>
              <a:off x="0" y="5"/>
              <a:ext cx="3826670" cy="1790695"/>
            </a:xfrm>
            <a:prstGeom prst="rect">
              <a:avLst/>
            </a:prstGeom>
          </p:spPr>
        </p:pic>
      </p:grpSp>
      <p:sp>
        <p:nvSpPr>
          <p:cNvPr id="7" name="object 7"/>
          <p:cNvSpPr/>
          <p:nvPr/>
        </p:nvSpPr>
        <p:spPr>
          <a:xfrm>
            <a:off x="0" y="1184656"/>
            <a:ext cx="12192000" cy="131233"/>
          </a:xfrm>
          <a:custGeom>
            <a:avLst/>
            <a:gdLst/>
            <a:ahLst/>
            <a:cxnLst/>
            <a:rect l="l" t="t" r="r" b="b"/>
            <a:pathLst>
              <a:path w="18288000" h="196850">
                <a:moveTo>
                  <a:pt x="18288000" y="0"/>
                </a:moveTo>
                <a:lnTo>
                  <a:pt x="0" y="0"/>
                </a:lnTo>
                <a:lnTo>
                  <a:pt x="0" y="196596"/>
                </a:lnTo>
                <a:lnTo>
                  <a:pt x="18288000" y="196596"/>
                </a:lnTo>
                <a:lnTo>
                  <a:pt x="18288000" y="0"/>
                </a:lnTo>
                <a:close/>
              </a:path>
            </a:pathLst>
          </a:custGeom>
          <a:solidFill>
            <a:srgbClr val="F8991B"/>
          </a:solidFill>
        </p:spPr>
        <p:txBody>
          <a:bodyPr wrap="square" lIns="0" tIns="0" rIns="0" bIns="0" rtlCol="0"/>
          <a:lstStyle/>
          <a:p>
            <a:pPr defTabSz="609630"/>
            <a:endParaRPr sz="1200">
              <a:solidFill>
                <a:prstClr val="black"/>
              </a:solidFill>
              <a:latin typeface="Calibri"/>
            </a:endParaRPr>
          </a:p>
        </p:txBody>
      </p:sp>
      <p:sp>
        <p:nvSpPr>
          <p:cNvPr id="12" name="Title 11">
            <a:extLst>
              <a:ext uri="{FF2B5EF4-FFF2-40B4-BE49-F238E27FC236}">
                <a16:creationId xmlns:a16="http://schemas.microsoft.com/office/drawing/2014/main" id="{F505C804-B631-AADF-393C-35B73E957685}"/>
              </a:ext>
            </a:extLst>
          </p:cNvPr>
          <p:cNvSpPr>
            <a:spLocks noGrp="1"/>
          </p:cNvSpPr>
          <p:nvPr>
            <p:ph type="title"/>
          </p:nvPr>
        </p:nvSpPr>
        <p:spPr>
          <a:xfrm>
            <a:off x="2663826" y="97380"/>
            <a:ext cx="6829424" cy="1559529"/>
          </a:xfrm>
        </p:spPr>
        <p:txBody>
          <a:bodyPr/>
          <a:lstStyle/>
          <a:p>
            <a:pPr algn="ctr"/>
            <a:r>
              <a:rPr lang="en-US" dirty="0">
                <a:solidFill>
                  <a:schemeClr val="bg1"/>
                </a:solidFill>
                <a:latin typeface="Arial" panose="020B0604020202020204" pitchFamily="34" charset="0"/>
              </a:rPr>
              <a:t>FINDINGS</a:t>
            </a:r>
            <a:br>
              <a:rPr lang="en-ZA" b="0" i="0" u="none" strike="noStrike" baseline="0" dirty="0">
                <a:solidFill>
                  <a:srgbClr val="000000"/>
                </a:solidFill>
                <a:latin typeface="Arial" panose="020B0604020202020204" pitchFamily="34" charset="0"/>
              </a:rPr>
            </a:br>
            <a:br>
              <a:rPr lang="en-US" sz="2667" b="0" dirty="0">
                <a:solidFill>
                  <a:srgbClr val="000000"/>
                </a:solidFill>
                <a:latin typeface="Arial" panose="020B0604020202020204" pitchFamily="34" charset="0"/>
              </a:rPr>
            </a:br>
            <a:endParaRPr lang="en-ZA" sz="2667" dirty="0"/>
          </a:p>
        </p:txBody>
      </p:sp>
      <p:pic>
        <p:nvPicPr>
          <p:cNvPr id="5" name="Picture 4">
            <a:extLst>
              <a:ext uri="{FF2B5EF4-FFF2-40B4-BE49-F238E27FC236}">
                <a16:creationId xmlns:a16="http://schemas.microsoft.com/office/drawing/2014/main" id="{06E9D9A5-85FD-36EC-284A-950BB0E0CA96}"/>
              </a:ext>
            </a:extLst>
          </p:cNvPr>
          <p:cNvPicPr>
            <a:picLocks noChangeAspect="1"/>
          </p:cNvPicPr>
          <p:nvPr/>
        </p:nvPicPr>
        <p:blipFill>
          <a:blip r:embed="rId3"/>
          <a:stretch>
            <a:fillRect/>
          </a:stretch>
        </p:blipFill>
        <p:spPr>
          <a:xfrm>
            <a:off x="10306049" y="-19048"/>
            <a:ext cx="1885950" cy="1203702"/>
          </a:xfrm>
          <a:prstGeom prst="rect">
            <a:avLst/>
          </a:prstGeom>
        </p:spPr>
      </p:pic>
      <p:sp>
        <p:nvSpPr>
          <p:cNvPr id="8" name="Text Placeholder 7">
            <a:extLst>
              <a:ext uri="{FF2B5EF4-FFF2-40B4-BE49-F238E27FC236}">
                <a16:creationId xmlns:a16="http://schemas.microsoft.com/office/drawing/2014/main" id="{38553F1C-79C1-7CC1-9AC5-7413FA1A470B}"/>
              </a:ext>
            </a:extLst>
          </p:cNvPr>
          <p:cNvSpPr>
            <a:spLocks noGrp="1"/>
          </p:cNvSpPr>
          <p:nvPr>
            <p:ph type="body" idx="1"/>
          </p:nvPr>
        </p:nvSpPr>
        <p:spPr>
          <a:xfrm>
            <a:off x="788242" y="2062064"/>
            <a:ext cx="9925051" cy="3898503"/>
          </a:xfrm>
        </p:spPr>
        <p:txBody>
          <a:bodyPr/>
          <a:lstStyle/>
          <a:p>
            <a:pPr algn="just">
              <a:lnSpc>
                <a:spcPct val="150000"/>
              </a:lnSpc>
              <a:spcAft>
                <a:spcPts val="1200"/>
              </a:spcAft>
            </a:pPr>
            <a:r>
              <a:rPr lang="en-ZA" sz="2000" b="1" dirty="0">
                <a:latin typeface="Times New Roman" panose="02020603050405020304" pitchFamily="18" charset="0"/>
                <a:ea typeface="Calibri" panose="020F0502020204030204" pitchFamily="34" charset="0"/>
              </a:rPr>
              <a:t>H</a:t>
            </a:r>
            <a:r>
              <a:rPr lang="en-ZA" sz="2000" b="1" dirty="0">
                <a:effectLst/>
                <a:latin typeface="Times New Roman" panose="02020603050405020304" pitchFamily="18" charset="0"/>
                <a:ea typeface="Calibri" panose="020F0502020204030204" pitchFamily="34" charset="0"/>
              </a:rPr>
              <a:t>aving to assist families in such matters were not seen as to be part of their jobs.</a:t>
            </a:r>
          </a:p>
          <a:p>
            <a:pPr marL="270510" algn="just">
              <a:lnSpc>
                <a:spcPct val="150000"/>
              </a:lnSpc>
              <a:spcAft>
                <a:spcPts val="800"/>
              </a:spcAft>
            </a:pPr>
            <a:r>
              <a:rPr lang="en-ZA" sz="2000"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P. 10:</a:t>
            </a:r>
            <a:r>
              <a:rPr lang="en-ZA" sz="2000" i="1"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The family can just contact SAPS… </a:t>
            </a:r>
            <a:r>
              <a:rPr lang="en-ZA" sz="2000" i="1" u="sng"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the issues that they have is the commitment from SAPS</a:t>
            </a:r>
            <a:r>
              <a:rPr lang="en-ZA" sz="2000" i="1"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ZA" sz="2000" i="1" u="sng"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SAPS will just say no, this is not our baby</a:t>
            </a:r>
            <a:r>
              <a:rPr lang="en-ZA" sz="2000" i="1"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ZA" sz="2000" i="1" u="sng"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We won't accommodate you guys you must find your own way</a:t>
            </a:r>
            <a:r>
              <a:rPr lang="en-ZA" sz="2000" i="1"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a:t>
            </a:r>
            <a:endParaRPr lang="en-Z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70510" algn="just">
              <a:lnSpc>
                <a:spcPct val="150000"/>
              </a:lnSpc>
              <a:spcAft>
                <a:spcPts val="800"/>
              </a:spcAft>
            </a:pPr>
            <a:r>
              <a:rPr lang="en-ZA" sz="2000"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P. 13:</a:t>
            </a:r>
            <a:r>
              <a:rPr lang="en-ZA" sz="2000" i="1"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The family went several times to the police to ask for assistance to come and pick up the patient to send the patient to </a:t>
            </a:r>
            <a:r>
              <a:rPr lang="en-ZA" sz="2000" i="1" kern="100" dirty="0" err="1">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Valkenberg</a:t>
            </a:r>
            <a:r>
              <a:rPr lang="en-ZA" sz="2000" i="1"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or to Tertiary or CHC, </a:t>
            </a:r>
            <a:r>
              <a:rPr lang="en-ZA" sz="2000" i="1" u="sng"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the policeman will just tell them that that's not part of their jobs</a:t>
            </a:r>
            <a:r>
              <a:rPr lang="en-ZA" sz="2000" i="1"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a:t>
            </a:r>
            <a:endParaRPr lang="en-Z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ZA"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15712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2246</TotalTime>
  <Words>1252</Words>
  <Application>Microsoft Office PowerPoint</Application>
  <PresentationFormat>Widescreen</PresentationFormat>
  <Paragraphs>99</Paragraphs>
  <Slides>11</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Arial</vt:lpstr>
      <vt:lpstr>Calibri</vt:lpstr>
      <vt:lpstr>Calibri Light</vt:lpstr>
      <vt:lpstr>Gill Sans MT</vt:lpstr>
      <vt:lpstr>Times New Roman</vt:lpstr>
      <vt:lpstr>Wingdings</vt:lpstr>
      <vt:lpstr>Office Theme</vt:lpstr>
      <vt:lpstr>1_Office Theme</vt:lpstr>
      <vt:lpstr>BUILDING SUSTAINABLE, RESILIENT, AND SELF-RELIANT COMMUNITIES THROUGH INDIGENOUS MODALITIES, INTER-SECTORAL COLLABORATIONS, AND PARTNERSHIPS.   Supporting families in mitigating vulnerabilities.   SOCIAL WORK AND POLICE SERVICES IN ADVANCING MENTAL HEALTH SUPPORT SERVICES TO FAMILIES </vt:lpstr>
      <vt:lpstr>INTRODUCTION  </vt:lpstr>
      <vt:lpstr>Social work in mental health  </vt:lpstr>
      <vt:lpstr>  </vt:lpstr>
      <vt:lpstr>  </vt:lpstr>
      <vt:lpstr>FINDINGS  </vt:lpstr>
      <vt:lpstr>FINDINGS  </vt:lpstr>
      <vt:lpstr>FINDINGS  </vt:lpstr>
      <vt:lpstr>FINDINGS  </vt:lpstr>
      <vt:lpstr>CONCLUSIONS  </vt:lpstr>
      <vt:lpstr>RECOMMENDATIONS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Unravelling a decade of scholarly recommendations for the field of child protection in South Africa</dc:title>
  <dc:creator>Strydom, M, Prof [mstrydom@sun.ac.za]</dc:creator>
  <cp:lastModifiedBy>Uwarren September</cp:lastModifiedBy>
  <cp:revision>7</cp:revision>
  <dcterms:created xsi:type="dcterms:W3CDTF">2023-09-11T11:36:57Z</dcterms:created>
  <dcterms:modified xsi:type="dcterms:W3CDTF">2023-09-25T16:52:08Z</dcterms:modified>
</cp:coreProperties>
</file>