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4.jpg" ContentType="image/jpg"/>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9"/>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6"/>
    <p:restoredTop sz="97134"/>
  </p:normalViewPr>
  <p:slideViewPr>
    <p:cSldViewPr snapToGrid="0" snapToObjects="1">
      <p:cViewPr varScale="1">
        <p:scale>
          <a:sx n="77" d="100"/>
          <a:sy n="77" d="100"/>
        </p:scale>
        <p:origin x="796" y="5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1EF160-F945-446C-80F4-39DF5059D30C}" type="doc">
      <dgm:prSet loTypeId="urn:microsoft.com/office/officeart/2005/8/layout/cycle8" loCatId="cycle" qsTypeId="urn:microsoft.com/office/officeart/2005/8/quickstyle/simple1" qsCatId="simple" csTypeId="urn:microsoft.com/office/officeart/2005/8/colors/accent1_2" csCatId="accent1" phldr="1"/>
      <dgm:spPr/>
      <dgm:t>
        <a:bodyPr/>
        <a:lstStyle/>
        <a:p>
          <a:endParaRPr lang="en-ZA"/>
        </a:p>
      </dgm:t>
    </dgm:pt>
    <dgm:pt modelId="{961317B1-4FF0-47CF-A038-67AF77DEFF1D}">
      <dgm:prSet phldrT="[Text]" custT="1"/>
      <dgm:spPr>
        <a:solidFill>
          <a:schemeClr val="bg1"/>
        </a:solidFill>
      </dgm:spPr>
      <dgm:t>
        <a:bodyPr/>
        <a:lstStyle/>
        <a:p>
          <a:pPr algn="ctr"/>
          <a:r>
            <a:rPr lang="en-ZA" sz="1600" b="1" dirty="0">
              <a:solidFill>
                <a:schemeClr val="tx1"/>
              </a:solidFill>
            </a:rPr>
            <a:t>2. Attitude and behaviour change for men and boys</a:t>
          </a:r>
        </a:p>
        <a:p>
          <a:pPr algn="ctr"/>
          <a:endParaRPr lang="en-ZA" sz="1600" dirty="0">
            <a:solidFill>
              <a:srgbClr val="FF0000"/>
            </a:solidFill>
          </a:endParaRPr>
        </a:p>
      </dgm:t>
    </dgm:pt>
    <dgm:pt modelId="{DF85E70E-E15D-482C-839E-EBB00AD669BF}" type="parTrans" cxnId="{BFEF78BF-2864-4DEF-AE58-5971A8D03F48}">
      <dgm:prSet/>
      <dgm:spPr/>
      <dgm:t>
        <a:bodyPr/>
        <a:lstStyle/>
        <a:p>
          <a:endParaRPr lang="en-ZA"/>
        </a:p>
      </dgm:t>
    </dgm:pt>
    <dgm:pt modelId="{F3EA8CE6-74B7-486F-8CEF-F4C1E7D1EDEB}" type="sibTrans" cxnId="{BFEF78BF-2864-4DEF-AE58-5971A8D03F48}">
      <dgm:prSet/>
      <dgm:spPr/>
      <dgm:t>
        <a:bodyPr/>
        <a:lstStyle/>
        <a:p>
          <a:endParaRPr lang="en-ZA"/>
        </a:p>
      </dgm:t>
    </dgm:pt>
    <dgm:pt modelId="{5BD74989-5792-4A23-BB0F-6B7DA5124131}">
      <dgm:prSet phldrT="[Text]" custT="1"/>
      <dgm:spPr>
        <a:solidFill>
          <a:schemeClr val="bg1"/>
        </a:solidFill>
      </dgm:spPr>
      <dgm:t>
        <a:bodyPr/>
        <a:lstStyle/>
        <a:p>
          <a:r>
            <a:rPr lang="en-ZA" sz="1600" b="1" dirty="0">
              <a:solidFill>
                <a:schemeClr val="tx1"/>
              </a:solidFill>
            </a:rPr>
            <a:t>3. Ongoing social action</a:t>
          </a:r>
        </a:p>
      </dgm:t>
    </dgm:pt>
    <dgm:pt modelId="{8A0CD137-6343-4810-992F-8A60275391E8}" type="parTrans" cxnId="{03800DA4-38BA-4645-9161-1666877E7D04}">
      <dgm:prSet/>
      <dgm:spPr/>
      <dgm:t>
        <a:bodyPr/>
        <a:lstStyle/>
        <a:p>
          <a:endParaRPr lang="en-ZA"/>
        </a:p>
      </dgm:t>
    </dgm:pt>
    <dgm:pt modelId="{80A48C0D-DE0A-4D9A-A502-F74AAD2B941B}" type="sibTrans" cxnId="{03800DA4-38BA-4645-9161-1666877E7D04}">
      <dgm:prSet/>
      <dgm:spPr/>
      <dgm:t>
        <a:bodyPr/>
        <a:lstStyle/>
        <a:p>
          <a:endParaRPr lang="en-ZA"/>
        </a:p>
      </dgm:t>
    </dgm:pt>
    <dgm:pt modelId="{95FC8AD9-9FD6-4F52-8D11-54F71252E917}">
      <dgm:prSet phldrT="[Text]" custT="1"/>
      <dgm:spPr>
        <a:solidFill>
          <a:schemeClr val="bg1"/>
        </a:solidFill>
      </dgm:spPr>
      <dgm:t>
        <a:bodyPr/>
        <a:lstStyle/>
        <a:p>
          <a:r>
            <a:rPr lang="en-ZA" sz="1600" b="1" dirty="0">
              <a:solidFill>
                <a:schemeClr val="tx1"/>
              </a:solidFill>
            </a:rPr>
            <a:t>1. Initial outreach to men and boys</a:t>
          </a:r>
        </a:p>
        <a:p>
          <a:endParaRPr lang="en-ZA" sz="1600" b="1" dirty="0">
            <a:solidFill>
              <a:schemeClr val="tx1"/>
            </a:solidFill>
          </a:endParaRPr>
        </a:p>
        <a:p>
          <a:r>
            <a:rPr lang="en-ZA" sz="1600" b="0" i="1" dirty="0">
              <a:solidFill>
                <a:schemeClr val="tx1"/>
              </a:solidFill>
            </a:rPr>
            <a:t>Potentially engaged men and boys </a:t>
          </a:r>
        </a:p>
      </dgm:t>
    </dgm:pt>
    <dgm:pt modelId="{5A1BE2F9-544C-4F7C-9962-C531FA1D89C9}" type="parTrans" cxnId="{2727DE2D-13B1-4C6C-BE99-F40D604B3872}">
      <dgm:prSet/>
      <dgm:spPr/>
      <dgm:t>
        <a:bodyPr/>
        <a:lstStyle/>
        <a:p>
          <a:endParaRPr lang="en-ZA"/>
        </a:p>
      </dgm:t>
    </dgm:pt>
    <dgm:pt modelId="{8CFFB0F6-B7DA-473C-B8F2-2B437C7B02F5}" type="sibTrans" cxnId="{2727DE2D-13B1-4C6C-BE99-F40D604B3872}">
      <dgm:prSet/>
      <dgm:spPr/>
      <dgm:t>
        <a:bodyPr/>
        <a:lstStyle/>
        <a:p>
          <a:endParaRPr lang="en-ZA"/>
        </a:p>
      </dgm:t>
    </dgm:pt>
    <dgm:pt modelId="{184EAEEF-8ADF-42D6-B512-169A793F8237}" type="pres">
      <dgm:prSet presAssocID="{DA1EF160-F945-446C-80F4-39DF5059D30C}" presName="compositeShape" presStyleCnt="0">
        <dgm:presLayoutVars>
          <dgm:chMax val="7"/>
          <dgm:dir/>
          <dgm:resizeHandles val="exact"/>
        </dgm:presLayoutVars>
      </dgm:prSet>
      <dgm:spPr/>
    </dgm:pt>
    <dgm:pt modelId="{4AE68197-E09E-44BB-8744-0E723F6FC233}" type="pres">
      <dgm:prSet presAssocID="{DA1EF160-F945-446C-80F4-39DF5059D30C}" presName="wedge1" presStyleLbl="node1" presStyleIdx="0" presStyleCnt="3" custScaleX="104455" custScaleY="129073" custLinFactNeighborX="-40658" custLinFactNeighborY="-12388"/>
      <dgm:spPr/>
    </dgm:pt>
    <dgm:pt modelId="{9D15F94A-D753-4E11-AF0F-108A08B5BAF4}" type="pres">
      <dgm:prSet presAssocID="{DA1EF160-F945-446C-80F4-39DF5059D30C}" presName="dummy1a" presStyleCnt="0"/>
      <dgm:spPr/>
    </dgm:pt>
    <dgm:pt modelId="{DE28DACA-7E22-4888-8190-C1ACDBD43184}" type="pres">
      <dgm:prSet presAssocID="{DA1EF160-F945-446C-80F4-39DF5059D30C}" presName="dummy1b" presStyleCnt="0"/>
      <dgm:spPr/>
    </dgm:pt>
    <dgm:pt modelId="{3D92677C-430C-456D-AD29-17CFCD340B92}" type="pres">
      <dgm:prSet presAssocID="{DA1EF160-F945-446C-80F4-39DF5059D30C}" presName="wedge1Tx" presStyleLbl="node1" presStyleIdx="0" presStyleCnt="3">
        <dgm:presLayoutVars>
          <dgm:chMax val="0"/>
          <dgm:chPref val="0"/>
          <dgm:bulletEnabled val="1"/>
        </dgm:presLayoutVars>
      </dgm:prSet>
      <dgm:spPr/>
    </dgm:pt>
    <dgm:pt modelId="{77089816-1036-49C1-AA39-BF96E8ABD540}" type="pres">
      <dgm:prSet presAssocID="{DA1EF160-F945-446C-80F4-39DF5059D30C}" presName="wedge2" presStyleLbl="node1" presStyleIdx="1" presStyleCnt="3" custLinFactNeighborX="41632" custLinFactNeighborY="-10719"/>
      <dgm:spPr/>
    </dgm:pt>
    <dgm:pt modelId="{7111AE7B-F838-4AEB-9175-8A02F6FAE7E7}" type="pres">
      <dgm:prSet presAssocID="{DA1EF160-F945-446C-80F4-39DF5059D30C}" presName="dummy2a" presStyleCnt="0"/>
      <dgm:spPr/>
    </dgm:pt>
    <dgm:pt modelId="{E92E6D32-9DE6-4C21-8409-21E27A7C0DB9}" type="pres">
      <dgm:prSet presAssocID="{DA1EF160-F945-446C-80F4-39DF5059D30C}" presName="dummy2b" presStyleCnt="0"/>
      <dgm:spPr/>
    </dgm:pt>
    <dgm:pt modelId="{099B5423-765C-4759-B893-8E8FD3D4825D}" type="pres">
      <dgm:prSet presAssocID="{DA1EF160-F945-446C-80F4-39DF5059D30C}" presName="wedge2Tx" presStyleLbl="node1" presStyleIdx="1" presStyleCnt="3">
        <dgm:presLayoutVars>
          <dgm:chMax val="0"/>
          <dgm:chPref val="0"/>
          <dgm:bulletEnabled val="1"/>
        </dgm:presLayoutVars>
      </dgm:prSet>
      <dgm:spPr/>
    </dgm:pt>
    <dgm:pt modelId="{0AABC9CF-6569-4CAA-921D-A2DD4DCA29D9}" type="pres">
      <dgm:prSet presAssocID="{DA1EF160-F945-446C-80F4-39DF5059D30C}" presName="wedge3" presStyleLbl="node1" presStyleIdx="2" presStyleCnt="3" custLinFactNeighborX="-55075" custLinFactNeighborY="64059"/>
      <dgm:spPr/>
    </dgm:pt>
    <dgm:pt modelId="{882E1342-D75D-4397-90B3-93E11ED089FA}" type="pres">
      <dgm:prSet presAssocID="{DA1EF160-F945-446C-80F4-39DF5059D30C}" presName="dummy3a" presStyleCnt="0"/>
      <dgm:spPr/>
    </dgm:pt>
    <dgm:pt modelId="{262C0B7E-A85C-49DB-8EFB-6140DB954CEF}" type="pres">
      <dgm:prSet presAssocID="{DA1EF160-F945-446C-80F4-39DF5059D30C}" presName="dummy3b" presStyleCnt="0"/>
      <dgm:spPr/>
    </dgm:pt>
    <dgm:pt modelId="{1DEC078D-9E03-4EDB-B15B-210EB539B758}" type="pres">
      <dgm:prSet presAssocID="{DA1EF160-F945-446C-80F4-39DF5059D30C}" presName="wedge3Tx" presStyleLbl="node1" presStyleIdx="2" presStyleCnt="3">
        <dgm:presLayoutVars>
          <dgm:chMax val="0"/>
          <dgm:chPref val="0"/>
          <dgm:bulletEnabled val="1"/>
        </dgm:presLayoutVars>
      </dgm:prSet>
      <dgm:spPr/>
    </dgm:pt>
    <dgm:pt modelId="{FE0D8399-B971-4DDF-A62D-975C570699CA}" type="pres">
      <dgm:prSet presAssocID="{F3EA8CE6-74B7-486F-8CEF-F4C1E7D1EDEB}" presName="arrowWedge1" presStyleLbl="fgSibTrans2D1" presStyleIdx="0" presStyleCnt="3" custLinFactNeighborX="34736" custLinFactNeighborY="-388"/>
      <dgm:spPr/>
    </dgm:pt>
    <dgm:pt modelId="{6A89EEF0-D997-4A3F-AA3A-3E68307A559E}" type="pres">
      <dgm:prSet presAssocID="{80A48C0D-DE0A-4D9A-A502-F74AAD2B941B}" presName="arrowWedge2" presStyleLbl="fgSibTrans2D1" presStyleIdx="1" presStyleCnt="3" custLinFactNeighborX="-51202" custLinFactNeighborY="7698"/>
      <dgm:spPr/>
    </dgm:pt>
    <dgm:pt modelId="{D4C02722-093F-44BA-A430-A7F9CFCF5E41}" type="pres">
      <dgm:prSet presAssocID="{8CFFB0F6-B7DA-473C-B8F2-2B437C7B02F5}" presName="arrowWedge3" presStyleLbl="fgSibTrans2D1" presStyleIdx="2" presStyleCnt="3" custScaleX="107862" custScaleY="96746" custLinFactNeighborX="30056" custLinFactNeighborY="-64939"/>
      <dgm:spPr/>
    </dgm:pt>
  </dgm:ptLst>
  <dgm:cxnLst>
    <dgm:cxn modelId="{2727DE2D-13B1-4C6C-BE99-F40D604B3872}" srcId="{DA1EF160-F945-446C-80F4-39DF5059D30C}" destId="{95FC8AD9-9FD6-4F52-8D11-54F71252E917}" srcOrd="2" destOrd="0" parTransId="{5A1BE2F9-544C-4F7C-9962-C531FA1D89C9}" sibTransId="{8CFFB0F6-B7DA-473C-B8F2-2B437C7B02F5}"/>
    <dgm:cxn modelId="{F1ADDF74-1062-4D9D-BCD8-77056C175094}" type="presOf" srcId="{961317B1-4FF0-47CF-A038-67AF77DEFF1D}" destId="{4AE68197-E09E-44BB-8744-0E723F6FC233}" srcOrd="0" destOrd="0" presId="urn:microsoft.com/office/officeart/2005/8/layout/cycle8"/>
    <dgm:cxn modelId="{F7ACC782-8DE9-4EFA-A286-E20706513477}" type="presOf" srcId="{5BD74989-5792-4A23-BB0F-6B7DA5124131}" destId="{77089816-1036-49C1-AA39-BF96E8ABD540}" srcOrd="0" destOrd="0" presId="urn:microsoft.com/office/officeart/2005/8/layout/cycle8"/>
    <dgm:cxn modelId="{03800DA4-38BA-4645-9161-1666877E7D04}" srcId="{DA1EF160-F945-446C-80F4-39DF5059D30C}" destId="{5BD74989-5792-4A23-BB0F-6B7DA5124131}" srcOrd="1" destOrd="0" parTransId="{8A0CD137-6343-4810-992F-8A60275391E8}" sibTransId="{80A48C0D-DE0A-4D9A-A502-F74AAD2B941B}"/>
    <dgm:cxn modelId="{379545AC-3CA5-44B6-8CCC-89E795BC2E99}" type="presOf" srcId="{95FC8AD9-9FD6-4F52-8D11-54F71252E917}" destId="{1DEC078D-9E03-4EDB-B15B-210EB539B758}" srcOrd="1" destOrd="0" presId="urn:microsoft.com/office/officeart/2005/8/layout/cycle8"/>
    <dgm:cxn modelId="{BC0138B0-6442-4645-AD76-06F390A11CC6}" type="presOf" srcId="{DA1EF160-F945-446C-80F4-39DF5059D30C}" destId="{184EAEEF-8ADF-42D6-B512-169A793F8237}" srcOrd="0" destOrd="0" presId="urn:microsoft.com/office/officeart/2005/8/layout/cycle8"/>
    <dgm:cxn modelId="{0F11FBB9-5A0A-4E43-BE27-295E7C399961}" type="presOf" srcId="{95FC8AD9-9FD6-4F52-8D11-54F71252E917}" destId="{0AABC9CF-6569-4CAA-921D-A2DD4DCA29D9}" srcOrd="0" destOrd="0" presId="urn:microsoft.com/office/officeart/2005/8/layout/cycle8"/>
    <dgm:cxn modelId="{BFEF78BF-2864-4DEF-AE58-5971A8D03F48}" srcId="{DA1EF160-F945-446C-80F4-39DF5059D30C}" destId="{961317B1-4FF0-47CF-A038-67AF77DEFF1D}" srcOrd="0" destOrd="0" parTransId="{DF85E70E-E15D-482C-839E-EBB00AD669BF}" sibTransId="{F3EA8CE6-74B7-486F-8CEF-F4C1E7D1EDEB}"/>
    <dgm:cxn modelId="{08335CED-F1C8-429E-A335-0547E149603F}" type="presOf" srcId="{961317B1-4FF0-47CF-A038-67AF77DEFF1D}" destId="{3D92677C-430C-456D-AD29-17CFCD340B92}" srcOrd="1" destOrd="0" presId="urn:microsoft.com/office/officeart/2005/8/layout/cycle8"/>
    <dgm:cxn modelId="{46CCBEFE-B6BE-407E-A379-C93490D27BE5}" type="presOf" srcId="{5BD74989-5792-4A23-BB0F-6B7DA5124131}" destId="{099B5423-765C-4759-B893-8E8FD3D4825D}" srcOrd="1" destOrd="0" presId="urn:microsoft.com/office/officeart/2005/8/layout/cycle8"/>
    <dgm:cxn modelId="{35295E28-5157-4AE1-B2EB-8FC82F453DCA}" type="presParOf" srcId="{184EAEEF-8ADF-42D6-B512-169A793F8237}" destId="{4AE68197-E09E-44BB-8744-0E723F6FC233}" srcOrd="0" destOrd="0" presId="urn:microsoft.com/office/officeart/2005/8/layout/cycle8"/>
    <dgm:cxn modelId="{9B32ABC3-4BFE-4291-99C7-CF5BFF52D84B}" type="presParOf" srcId="{184EAEEF-8ADF-42D6-B512-169A793F8237}" destId="{9D15F94A-D753-4E11-AF0F-108A08B5BAF4}" srcOrd="1" destOrd="0" presId="urn:microsoft.com/office/officeart/2005/8/layout/cycle8"/>
    <dgm:cxn modelId="{A8A3D5CB-BB1D-4EBC-BCE9-B23B87B61EBF}" type="presParOf" srcId="{184EAEEF-8ADF-42D6-B512-169A793F8237}" destId="{DE28DACA-7E22-4888-8190-C1ACDBD43184}" srcOrd="2" destOrd="0" presId="urn:microsoft.com/office/officeart/2005/8/layout/cycle8"/>
    <dgm:cxn modelId="{6F98363E-EC87-4A57-B295-57DD0C8370EF}" type="presParOf" srcId="{184EAEEF-8ADF-42D6-B512-169A793F8237}" destId="{3D92677C-430C-456D-AD29-17CFCD340B92}" srcOrd="3" destOrd="0" presId="urn:microsoft.com/office/officeart/2005/8/layout/cycle8"/>
    <dgm:cxn modelId="{4C4E5A17-C1F0-41EC-8AF8-69F75D1C12B5}" type="presParOf" srcId="{184EAEEF-8ADF-42D6-B512-169A793F8237}" destId="{77089816-1036-49C1-AA39-BF96E8ABD540}" srcOrd="4" destOrd="0" presId="urn:microsoft.com/office/officeart/2005/8/layout/cycle8"/>
    <dgm:cxn modelId="{B400957A-CC5D-444A-9ABA-AB82C1AE0913}" type="presParOf" srcId="{184EAEEF-8ADF-42D6-B512-169A793F8237}" destId="{7111AE7B-F838-4AEB-9175-8A02F6FAE7E7}" srcOrd="5" destOrd="0" presId="urn:microsoft.com/office/officeart/2005/8/layout/cycle8"/>
    <dgm:cxn modelId="{94951CD5-A905-4B1A-90E8-71845FD534EF}" type="presParOf" srcId="{184EAEEF-8ADF-42D6-B512-169A793F8237}" destId="{E92E6D32-9DE6-4C21-8409-21E27A7C0DB9}" srcOrd="6" destOrd="0" presId="urn:microsoft.com/office/officeart/2005/8/layout/cycle8"/>
    <dgm:cxn modelId="{9AF2214D-38BD-4ACA-9258-5F13F58E1FE9}" type="presParOf" srcId="{184EAEEF-8ADF-42D6-B512-169A793F8237}" destId="{099B5423-765C-4759-B893-8E8FD3D4825D}" srcOrd="7" destOrd="0" presId="urn:microsoft.com/office/officeart/2005/8/layout/cycle8"/>
    <dgm:cxn modelId="{96335B35-6C39-44E1-B308-7EC2519128CB}" type="presParOf" srcId="{184EAEEF-8ADF-42D6-B512-169A793F8237}" destId="{0AABC9CF-6569-4CAA-921D-A2DD4DCA29D9}" srcOrd="8" destOrd="0" presId="urn:microsoft.com/office/officeart/2005/8/layout/cycle8"/>
    <dgm:cxn modelId="{E6CA626C-863E-49CE-A7F7-2E606A550C03}" type="presParOf" srcId="{184EAEEF-8ADF-42D6-B512-169A793F8237}" destId="{882E1342-D75D-4397-90B3-93E11ED089FA}" srcOrd="9" destOrd="0" presId="urn:microsoft.com/office/officeart/2005/8/layout/cycle8"/>
    <dgm:cxn modelId="{6F335C1E-396C-4C29-A6A3-7BF3192C121B}" type="presParOf" srcId="{184EAEEF-8ADF-42D6-B512-169A793F8237}" destId="{262C0B7E-A85C-49DB-8EFB-6140DB954CEF}" srcOrd="10" destOrd="0" presId="urn:microsoft.com/office/officeart/2005/8/layout/cycle8"/>
    <dgm:cxn modelId="{8E7A003A-6633-49DF-A80F-4F2BCD1E6C00}" type="presParOf" srcId="{184EAEEF-8ADF-42D6-B512-169A793F8237}" destId="{1DEC078D-9E03-4EDB-B15B-210EB539B758}" srcOrd="11" destOrd="0" presId="urn:microsoft.com/office/officeart/2005/8/layout/cycle8"/>
    <dgm:cxn modelId="{6A194AF2-F12F-4BE2-9D8A-7FAEFC4860FB}" type="presParOf" srcId="{184EAEEF-8ADF-42D6-B512-169A793F8237}" destId="{FE0D8399-B971-4DDF-A62D-975C570699CA}" srcOrd="12" destOrd="0" presId="urn:microsoft.com/office/officeart/2005/8/layout/cycle8"/>
    <dgm:cxn modelId="{827DC83A-7ACF-4920-8011-E3DB792C3E9A}" type="presParOf" srcId="{184EAEEF-8ADF-42D6-B512-169A793F8237}" destId="{6A89EEF0-D997-4A3F-AA3A-3E68307A559E}" srcOrd="13" destOrd="0" presId="urn:microsoft.com/office/officeart/2005/8/layout/cycle8"/>
    <dgm:cxn modelId="{15B11874-BB71-4E97-9CAB-B308013FD361}" type="presParOf" srcId="{184EAEEF-8ADF-42D6-B512-169A793F8237}" destId="{D4C02722-093F-44BA-A430-A7F9CFCF5E41}"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1EF160-F945-446C-80F4-39DF5059D30C}" type="doc">
      <dgm:prSet loTypeId="urn:microsoft.com/office/officeart/2005/8/layout/cycle8" loCatId="cycle" qsTypeId="urn:microsoft.com/office/officeart/2005/8/quickstyle/simple1" qsCatId="simple" csTypeId="urn:microsoft.com/office/officeart/2005/8/colors/accent1_2" csCatId="accent1" phldr="1"/>
      <dgm:spPr/>
      <dgm:t>
        <a:bodyPr/>
        <a:lstStyle/>
        <a:p>
          <a:endParaRPr lang="en-ZA"/>
        </a:p>
      </dgm:t>
    </dgm:pt>
    <dgm:pt modelId="{961317B1-4FF0-47CF-A038-67AF77DEFF1D}">
      <dgm:prSet phldrT="[Text]" custT="1"/>
      <dgm:spPr>
        <a:solidFill>
          <a:schemeClr val="bg1"/>
        </a:solidFill>
      </dgm:spPr>
      <dgm:t>
        <a:bodyPr/>
        <a:lstStyle/>
        <a:p>
          <a:pPr algn="ctr"/>
          <a:r>
            <a:rPr lang="en-ZA" sz="1600" b="1" dirty="0">
              <a:solidFill>
                <a:schemeClr val="tx1"/>
              </a:solidFill>
            </a:rPr>
            <a:t>2. Attitude and behaviour change for men and boys</a:t>
          </a:r>
        </a:p>
        <a:p>
          <a:pPr algn="ctr"/>
          <a:endParaRPr lang="en-ZA" sz="1600" dirty="0">
            <a:solidFill>
              <a:srgbClr val="FF0000"/>
            </a:solidFill>
          </a:endParaRPr>
        </a:p>
      </dgm:t>
    </dgm:pt>
    <dgm:pt modelId="{DF85E70E-E15D-482C-839E-EBB00AD669BF}" type="parTrans" cxnId="{BFEF78BF-2864-4DEF-AE58-5971A8D03F48}">
      <dgm:prSet/>
      <dgm:spPr/>
      <dgm:t>
        <a:bodyPr/>
        <a:lstStyle/>
        <a:p>
          <a:endParaRPr lang="en-ZA"/>
        </a:p>
      </dgm:t>
    </dgm:pt>
    <dgm:pt modelId="{F3EA8CE6-74B7-486F-8CEF-F4C1E7D1EDEB}" type="sibTrans" cxnId="{BFEF78BF-2864-4DEF-AE58-5971A8D03F48}">
      <dgm:prSet/>
      <dgm:spPr/>
      <dgm:t>
        <a:bodyPr/>
        <a:lstStyle/>
        <a:p>
          <a:endParaRPr lang="en-ZA"/>
        </a:p>
      </dgm:t>
    </dgm:pt>
    <dgm:pt modelId="{5BD74989-5792-4A23-BB0F-6B7DA5124131}">
      <dgm:prSet phldrT="[Text]" custT="1"/>
      <dgm:spPr>
        <a:solidFill>
          <a:schemeClr val="bg1"/>
        </a:solidFill>
      </dgm:spPr>
      <dgm:t>
        <a:bodyPr/>
        <a:lstStyle/>
        <a:p>
          <a:r>
            <a:rPr lang="en-ZA" sz="1600" b="1" dirty="0">
              <a:solidFill>
                <a:schemeClr val="tx1"/>
              </a:solidFill>
            </a:rPr>
            <a:t>3. Ongoing social action</a:t>
          </a:r>
        </a:p>
      </dgm:t>
    </dgm:pt>
    <dgm:pt modelId="{8A0CD137-6343-4810-992F-8A60275391E8}" type="parTrans" cxnId="{03800DA4-38BA-4645-9161-1666877E7D04}">
      <dgm:prSet/>
      <dgm:spPr/>
      <dgm:t>
        <a:bodyPr/>
        <a:lstStyle/>
        <a:p>
          <a:endParaRPr lang="en-ZA"/>
        </a:p>
      </dgm:t>
    </dgm:pt>
    <dgm:pt modelId="{80A48C0D-DE0A-4D9A-A502-F74AAD2B941B}" type="sibTrans" cxnId="{03800DA4-38BA-4645-9161-1666877E7D04}">
      <dgm:prSet/>
      <dgm:spPr/>
      <dgm:t>
        <a:bodyPr/>
        <a:lstStyle/>
        <a:p>
          <a:endParaRPr lang="en-ZA"/>
        </a:p>
      </dgm:t>
    </dgm:pt>
    <dgm:pt modelId="{95FC8AD9-9FD6-4F52-8D11-54F71252E917}">
      <dgm:prSet phldrT="[Text]" custT="1"/>
      <dgm:spPr>
        <a:solidFill>
          <a:schemeClr val="bg1"/>
        </a:solidFill>
      </dgm:spPr>
      <dgm:t>
        <a:bodyPr/>
        <a:lstStyle/>
        <a:p>
          <a:r>
            <a:rPr lang="en-ZA" sz="1600" b="1" dirty="0">
              <a:solidFill>
                <a:schemeClr val="tx1"/>
              </a:solidFill>
            </a:rPr>
            <a:t>1. Initial outreach to men and boys</a:t>
          </a:r>
        </a:p>
        <a:p>
          <a:endParaRPr lang="en-ZA" sz="1600" b="1" dirty="0">
            <a:solidFill>
              <a:schemeClr val="tx1"/>
            </a:solidFill>
          </a:endParaRPr>
        </a:p>
        <a:p>
          <a:r>
            <a:rPr lang="en-ZA" sz="1600" b="0" i="1" dirty="0">
              <a:solidFill>
                <a:schemeClr val="tx1"/>
              </a:solidFill>
            </a:rPr>
            <a:t>Potentially engaged men and boys </a:t>
          </a:r>
        </a:p>
      </dgm:t>
    </dgm:pt>
    <dgm:pt modelId="{5A1BE2F9-544C-4F7C-9962-C531FA1D89C9}" type="parTrans" cxnId="{2727DE2D-13B1-4C6C-BE99-F40D604B3872}">
      <dgm:prSet/>
      <dgm:spPr/>
      <dgm:t>
        <a:bodyPr/>
        <a:lstStyle/>
        <a:p>
          <a:endParaRPr lang="en-ZA"/>
        </a:p>
      </dgm:t>
    </dgm:pt>
    <dgm:pt modelId="{8CFFB0F6-B7DA-473C-B8F2-2B437C7B02F5}" type="sibTrans" cxnId="{2727DE2D-13B1-4C6C-BE99-F40D604B3872}">
      <dgm:prSet/>
      <dgm:spPr/>
      <dgm:t>
        <a:bodyPr/>
        <a:lstStyle/>
        <a:p>
          <a:endParaRPr lang="en-ZA"/>
        </a:p>
      </dgm:t>
    </dgm:pt>
    <dgm:pt modelId="{184EAEEF-8ADF-42D6-B512-169A793F8237}" type="pres">
      <dgm:prSet presAssocID="{DA1EF160-F945-446C-80F4-39DF5059D30C}" presName="compositeShape" presStyleCnt="0">
        <dgm:presLayoutVars>
          <dgm:chMax val="7"/>
          <dgm:dir/>
          <dgm:resizeHandles val="exact"/>
        </dgm:presLayoutVars>
      </dgm:prSet>
      <dgm:spPr/>
    </dgm:pt>
    <dgm:pt modelId="{4AE68197-E09E-44BB-8744-0E723F6FC233}" type="pres">
      <dgm:prSet presAssocID="{DA1EF160-F945-446C-80F4-39DF5059D30C}" presName="wedge1" presStyleLbl="node1" presStyleIdx="0" presStyleCnt="3" custScaleX="104455" custScaleY="129073" custLinFactNeighborX="-40626" custLinFactNeighborY="-9625"/>
      <dgm:spPr/>
    </dgm:pt>
    <dgm:pt modelId="{9D15F94A-D753-4E11-AF0F-108A08B5BAF4}" type="pres">
      <dgm:prSet presAssocID="{DA1EF160-F945-446C-80F4-39DF5059D30C}" presName="dummy1a" presStyleCnt="0"/>
      <dgm:spPr/>
    </dgm:pt>
    <dgm:pt modelId="{DE28DACA-7E22-4888-8190-C1ACDBD43184}" type="pres">
      <dgm:prSet presAssocID="{DA1EF160-F945-446C-80F4-39DF5059D30C}" presName="dummy1b" presStyleCnt="0"/>
      <dgm:spPr/>
    </dgm:pt>
    <dgm:pt modelId="{3D92677C-430C-456D-AD29-17CFCD340B92}" type="pres">
      <dgm:prSet presAssocID="{DA1EF160-F945-446C-80F4-39DF5059D30C}" presName="wedge1Tx" presStyleLbl="node1" presStyleIdx="0" presStyleCnt="3">
        <dgm:presLayoutVars>
          <dgm:chMax val="0"/>
          <dgm:chPref val="0"/>
          <dgm:bulletEnabled val="1"/>
        </dgm:presLayoutVars>
      </dgm:prSet>
      <dgm:spPr/>
    </dgm:pt>
    <dgm:pt modelId="{77089816-1036-49C1-AA39-BF96E8ABD540}" type="pres">
      <dgm:prSet presAssocID="{DA1EF160-F945-446C-80F4-39DF5059D30C}" presName="wedge2" presStyleLbl="node1" presStyleIdx="1" presStyleCnt="3" custLinFactNeighborX="41632" custLinFactNeighborY="-10719"/>
      <dgm:spPr/>
    </dgm:pt>
    <dgm:pt modelId="{7111AE7B-F838-4AEB-9175-8A02F6FAE7E7}" type="pres">
      <dgm:prSet presAssocID="{DA1EF160-F945-446C-80F4-39DF5059D30C}" presName="dummy2a" presStyleCnt="0"/>
      <dgm:spPr/>
    </dgm:pt>
    <dgm:pt modelId="{E92E6D32-9DE6-4C21-8409-21E27A7C0DB9}" type="pres">
      <dgm:prSet presAssocID="{DA1EF160-F945-446C-80F4-39DF5059D30C}" presName="dummy2b" presStyleCnt="0"/>
      <dgm:spPr/>
    </dgm:pt>
    <dgm:pt modelId="{099B5423-765C-4759-B893-8E8FD3D4825D}" type="pres">
      <dgm:prSet presAssocID="{DA1EF160-F945-446C-80F4-39DF5059D30C}" presName="wedge2Tx" presStyleLbl="node1" presStyleIdx="1" presStyleCnt="3">
        <dgm:presLayoutVars>
          <dgm:chMax val="0"/>
          <dgm:chPref val="0"/>
          <dgm:bulletEnabled val="1"/>
        </dgm:presLayoutVars>
      </dgm:prSet>
      <dgm:spPr/>
    </dgm:pt>
    <dgm:pt modelId="{0AABC9CF-6569-4CAA-921D-A2DD4DCA29D9}" type="pres">
      <dgm:prSet presAssocID="{DA1EF160-F945-446C-80F4-39DF5059D30C}" presName="wedge3" presStyleLbl="node1" presStyleIdx="2" presStyleCnt="3" custLinFactNeighborX="-58183" custLinFactNeighborY="68849"/>
      <dgm:spPr/>
    </dgm:pt>
    <dgm:pt modelId="{882E1342-D75D-4397-90B3-93E11ED089FA}" type="pres">
      <dgm:prSet presAssocID="{DA1EF160-F945-446C-80F4-39DF5059D30C}" presName="dummy3a" presStyleCnt="0"/>
      <dgm:spPr/>
    </dgm:pt>
    <dgm:pt modelId="{262C0B7E-A85C-49DB-8EFB-6140DB954CEF}" type="pres">
      <dgm:prSet presAssocID="{DA1EF160-F945-446C-80F4-39DF5059D30C}" presName="dummy3b" presStyleCnt="0"/>
      <dgm:spPr/>
    </dgm:pt>
    <dgm:pt modelId="{1DEC078D-9E03-4EDB-B15B-210EB539B758}" type="pres">
      <dgm:prSet presAssocID="{DA1EF160-F945-446C-80F4-39DF5059D30C}" presName="wedge3Tx" presStyleLbl="node1" presStyleIdx="2" presStyleCnt="3">
        <dgm:presLayoutVars>
          <dgm:chMax val="0"/>
          <dgm:chPref val="0"/>
          <dgm:bulletEnabled val="1"/>
        </dgm:presLayoutVars>
      </dgm:prSet>
      <dgm:spPr/>
    </dgm:pt>
    <dgm:pt modelId="{FE0D8399-B971-4DDF-A62D-975C570699CA}" type="pres">
      <dgm:prSet presAssocID="{F3EA8CE6-74B7-486F-8CEF-F4C1E7D1EDEB}" presName="arrowWedge1" presStyleLbl="fgSibTrans2D1" presStyleIdx="0" presStyleCnt="3" custLinFactNeighborX="33173" custLinFactNeighborY="-3089"/>
      <dgm:spPr/>
    </dgm:pt>
    <dgm:pt modelId="{6A89EEF0-D997-4A3F-AA3A-3E68307A559E}" type="pres">
      <dgm:prSet presAssocID="{80A48C0D-DE0A-4D9A-A502-F74AAD2B941B}" presName="arrowWedge2" presStyleLbl="fgSibTrans2D1" presStyleIdx="1" presStyleCnt="3" custLinFactNeighborX="-51202" custLinFactNeighborY="7698"/>
      <dgm:spPr/>
    </dgm:pt>
    <dgm:pt modelId="{D4C02722-093F-44BA-A430-A7F9CFCF5E41}" type="pres">
      <dgm:prSet presAssocID="{8CFFB0F6-B7DA-473C-B8F2-2B437C7B02F5}" presName="arrowWedge3" presStyleLbl="fgSibTrans2D1" presStyleIdx="2" presStyleCnt="3" custScaleX="107862" custScaleY="96746" custLinFactNeighborX="30056" custLinFactNeighborY="-64939"/>
      <dgm:spPr/>
    </dgm:pt>
  </dgm:ptLst>
  <dgm:cxnLst>
    <dgm:cxn modelId="{22463324-E931-41D0-8AA2-BBAB861FE684}" type="presOf" srcId="{DA1EF160-F945-446C-80F4-39DF5059D30C}" destId="{184EAEEF-8ADF-42D6-B512-169A793F8237}" srcOrd="0" destOrd="0" presId="urn:microsoft.com/office/officeart/2005/8/layout/cycle8"/>
    <dgm:cxn modelId="{492B1025-A08A-4CDE-AED2-319A5AF04124}" type="presOf" srcId="{961317B1-4FF0-47CF-A038-67AF77DEFF1D}" destId="{4AE68197-E09E-44BB-8744-0E723F6FC233}" srcOrd="0" destOrd="0" presId="urn:microsoft.com/office/officeart/2005/8/layout/cycle8"/>
    <dgm:cxn modelId="{2727DE2D-13B1-4C6C-BE99-F40D604B3872}" srcId="{DA1EF160-F945-446C-80F4-39DF5059D30C}" destId="{95FC8AD9-9FD6-4F52-8D11-54F71252E917}" srcOrd="2" destOrd="0" parTransId="{5A1BE2F9-544C-4F7C-9962-C531FA1D89C9}" sibTransId="{8CFFB0F6-B7DA-473C-B8F2-2B437C7B02F5}"/>
    <dgm:cxn modelId="{E9EF2C65-0D85-41DA-89DE-6C57F7DEB110}" type="presOf" srcId="{95FC8AD9-9FD6-4F52-8D11-54F71252E917}" destId="{1DEC078D-9E03-4EDB-B15B-210EB539B758}" srcOrd="1" destOrd="0" presId="urn:microsoft.com/office/officeart/2005/8/layout/cycle8"/>
    <dgm:cxn modelId="{63CB8B69-87E4-4D71-9B3F-3773A7EDDD0A}" type="presOf" srcId="{5BD74989-5792-4A23-BB0F-6B7DA5124131}" destId="{099B5423-765C-4759-B893-8E8FD3D4825D}" srcOrd="1" destOrd="0" presId="urn:microsoft.com/office/officeart/2005/8/layout/cycle8"/>
    <dgm:cxn modelId="{78569C7E-7ED6-4FD2-B535-5DF3F400E8A0}" type="presOf" srcId="{95FC8AD9-9FD6-4F52-8D11-54F71252E917}" destId="{0AABC9CF-6569-4CAA-921D-A2DD4DCA29D9}" srcOrd="0" destOrd="0" presId="urn:microsoft.com/office/officeart/2005/8/layout/cycle8"/>
    <dgm:cxn modelId="{03800DA4-38BA-4645-9161-1666877E7D04}" srcId="{DA1EF160-F945-446C-80F4-39DF5059D30C}" destId="{5BD74989-5792-4A23-BB0F-6B7DA5124131}" srcOrd="1" destOrd="0" parTransId="{8A0CD137-6343-4810-992F-8A60275391E8}" sibTransId="{80A48C0D-DE0A-4D9A-A502-F74AAD2B941B}"/>
    <dgm:cxn modelId="{F67B50B9-1FC9-4A85-AB1F-E92F2936DF46}" type="presOf" srcId="{5BD74989-5792-4A23-BB0F-6B7DA5124131}" destId="{77089816-1036-49C1-AA39-BF96E8ABD540}" srcOrd="0" destOrd="0" presId="urn:microsoft.com/office/officeart/2005/8/layout/cycle8"/>
    <dgm:cxn modelId="{BFEF78BF-2864-4DEF-AE58-5971A8D03F48}" srcId="{DA1EF160-F945-446C-80F4-39DF5059D30C}" destId="{961317B1-4FF0-47CF-A038-67AF77DEFF1D}" srcOrd="0" destOrd="0" parTransId="{DF85E70E-E15D-482C-839E-EBB00AD669BF}" sibTransId="{F3EA8CE6-74B7-486F-8CEF-F4C1E7D1EDEB}"/>
    <dgm:cxn modelId="{320E0AF8-07D3-450A-88EB-D486EDB92CE6}" type="presOf" srcId="{961317B1-4FF0-47CF-A038-67AF77DEFF1D}" destId="{3D92677C-430C-456D-AD29-17CFCD340B92}" srcOrd="1" destOrd="0" presId="urn:microsoft.com/office/officeart/2005/8/layout/cycle8"/>
    <dgm:cxn modelId="{5B8E018C-595F-44AE-8236-F2C4AF4905BA}" type="presParOf" srcId="{184EAEEF-8ADF-42D6-B512-169A793F8237}" destId="{4AE68197-E09E-44BB-8744-0E723F6FC233}" srcOrd="0" destOrd="0" presId="urn:microsoft.com/office/officeart/2005/8/layout/cycle8"/>
    <dgm:cxn modelId="{83944C4C-23E1-4DDD-857B-1E4370BD9BD0}" type="presParOf" srcId="{184EAEEF-8ADF-42D6-B512-169A793F8237}" destId="{9D15F94A-D753-4E11-AF0F-108A08B5BAF4}" srcOrd="1" destOrd="0" presId="urn:microsoft.com/office/officeart/2005/8/layout/cycle8"/>
    <dgm:cxn modelId="{967C58AC-0139-480F-81D2-4CB8625CD1B9}" type="presParOf" srcId="{184EAEEF-8ADF-42D6-B512-169A793F8237}" destId="{DE28DACA-7E22-4888-8190-C1ACDBD43184}" srcOrd="2" destOrd="0" presId="urn:microsoft.com/office/officeart/2005/8/layout/cycle8"/>
    <dgm:cxn modelId="{BC8A2A92-1A23-4A6C-B2D0-20337BAD77DB}" type="presParOf" srcId="{184EAEEF-8ADF-42D6-B512-169A793F8237}" destId="{3D92677C-430C-456D-AD29-17CFCD340B92}" srcOrd="3" destOrd="0" presId="urn:microsoft.com/office/officeart/2005/8/layout/cycle8"/>
    <dgm:cxn modelId="{29172B38-51C3-4812-847B-826AFC5AF82D}" type="presParOf" srcId="{184EAEEF-8ADF-42D6-B512-169A793F8237}" destId="{77089816-1036-49C1-AA39-BF96E8ABD540}" srcOrd="4" destOrd="0" presId="urn:microsoft.com/office/officeart/2005/8/layout/cycle8"/>
    <dgm:cxn modelId="{2507CD55-883F-4F92-A3DC-80AE2D4CBDAB}" type="presParOf" srcId="{184EAEEF-8ADF-42D6-B512-169A793F8237}" destId="{7111AE7B-F838-4AEB-9175-8A02F6FAE7E7}" srcOrd="5" destOrd="0" presId="urn:microsoft.com/office/officeart/2005/8/layout/cycle8"/>
    <dgm:cxn modelId="{9137312C-A183-4497-8DA2-A13732D74327}" type="presParOf" srcId="{184EAEEF-8ADF-42D6-B512-169A793F8237}" destId="{E92E6D32-9DE6-4C21-8409-21E27A7C0DB9}" srcOrd="6" destOrd="0" presId="urn:microsoft.com/office/officeart/2005/8/layout/cycle8"/>
    <dgm:cxn modelId="{1843BD5E-7582-416A-A3C0-04E65D5070BD}" type="presParOf" srcId="{184EAEEF-8ADF-42D6-B512-169A793F8237}" destId="{099B5423-765C-4759-B893-8E8FD3D4825D}" srcOrd="7" destOrd="0" presId="urn:microsoft.com/office/officeart/2005/8/layout/cycle8"/>
    <dgm:cxn modelId="{7A05B9F7-5C08-40B6-A04F-62394479103B}" type="presParOf" srcId="{184EAEEF-8ADF-42D6-B512-169A793F8237}" destId="{0AABC9CF-6569-4CAA-921D-A2DD4DCA29D9}" srcOrd="8" destOrd="0" presId="urn:microsoft.com/office/officeart/2005/8/layout/cycle8"/>
    <dgm:cxn modelId="{6546EFAF-28A8-40A4-8A32-A57B8B4B75DD}" type="presParOf" srcId="{184EAEEF-8ADF-42D6-B512-169A793F8237}" destId="{882E1342-D75D-4397-90B3-93E11ED089FA}" srcOrd="9" destOrd="0" presId="urn:microsoft.com/office/officeart/2005/8/layout/cycle8"/>
    <dgm:cxn modelId="{51B9A70A-37F6-46FE-A123-8D0D0C2839DE}" type="presParOf" srcId="{184EAEEF-8ADF-42D6-B512-169A793F8237}" destId="{262C0B7E-A85C-49DB-8EFB-6140DB954CEF}" srcOrd="10" destOrd="0" presId="urn:microsoft.com/office/officeart/2005/8/layout/cycle8"/>
    <dgm:cxn modelId="{F109C611-8331-4643-AF6D-66D9BBCA6AA5}" type="presParOf" srcId="{184EAEEF-8ADF-42D6-B512-169A793F8237}" destId="{1DEC078D-9E03-4EDB-B15B-210EB539B758}" srcOrd="11" destOrd="0" presId="urn:microsoft.com/office/officeart/2005/8/layout/cycle8"/>
    <dgm:cxn modelId="{D042E481-2DAA-4927-85F1-EC0B8DE4F51C}" type="presParOf" srcId="{184EAEEF-8ADF-42D6-B512-169A793F8237}" destId="{FE0D8399-B971-4DDF-A62D-975C570699CA}" srcOrd="12" destOrd="0" presId="urn:microsoft.com/office/officeart/2005/8/layout/cycle8"/>
    <dgm:cxn modelId="{3B45A280-DB82-474B-8E4A-DEE8EBC42EB1}" type="presParOf" srcId="{184EAEEF-8ADF-42D6-B512-169A793F8237}" destId="{6A89EEF0-D997-4A3F-AA3A-3E68307A559E}" srcOrd="13" destOrd="0" presId="urn:microsoft.com/office/officeart/2005/8/layout/cycle8"/>
    <dgm:cxn modelId="{719840EB-911E-4793-B126-F100A4BCF112}" type="presParOf" srcId="{184EAEEF-8ADF-42D6-B512-169A793F8237}" destId="{D4C02722-093F-44BA-A430-A7F9CFCF5E41}"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A1EF160-F945-446C-80F4-39DF5059D30C}" type="doc">
      <dgm:prSet loTypeId="urn:microsoft.com/office/officeart/2005/8/layout/cycle8" loCatId="cycle" qsTypeId="urn:microsoft.com/office/officeart/2005/8/quickstyle/simple1" qsCatId="simple" csTypeId="urn:microsoft.com/office/officeart/2005/8/colors/accent1_2" csCatId="accent1" phldr="1"/>
      <dgm:spPr/>
      <dgm:t>
        <a:bodyPr/>
        <a:lstStyle/>
        <a:p>
          <a:endParaRPr lang="en-ZA"/>
        </a:p>
      </dgm:t>
    </dgm:pt>
    <dgm:pt modelId="{961317B1-4FF0-47CF-A038-67AF77DEFF1D}">
      <dgm:prSet phldrT="[Text]" custT="1"/>
      <dgm:spPr>
        <a:solidFill>
          <a:schemeClr val="bg1"/>
        </a:solidFill>
      </dgm:spPr>
      <dgm:t>
        <a:bodyPr/>
        <a:lstStyle/>
        <a:p>
          <a:pPr algn="ctr"/>
          <a:r>
            <a:rPr lang="en-ZA" sz="1600" b="1" dirty="0">
              <a:solidFill>
                <a:schemeClr val="tx1"/>
              </a:solidFill>
            </a:rPr>
            <a:t>2. Attitude and behaviour change for men and boys</a:t>
          </a:r>
        </a:p>
        <a:p>
          <a:pPr algn="ctr"/>
          <a:endParaRPr lang="en-ZA" sz="1600" dirty="0">
            <a:solidFill>
              <a:srgbClr val="FF0000"/>
            </a:solidFill>
          </a:endParaRPr>
        </a:p>
      </dgm:t>
    </dgm:pt>
    <dgm:pt modelId="{DF85E70E-E15D-482C-839E-EBB00AD669BF}" type="parTrans" cxnId="{BFEF78BF-2864-4DEF-AE58-5971A8D03F48}">
      <dgm:prSet/>
      <dgm:spPr/>
      <dgm:t>
        <a:bodyPr/>
        <a:lstStyle/>
        <a:p>
          <a:endParaRPr lang="en-ZA"/>
        </a:p>
      </dgm:t>
    </dgm:pt>
    <dgm:pt modelId="{F3EA8CE6-74B7-486F-8CEF-F4C1E7D1EDEB}" type="sibTrans" cxnId="{BFEF78BF-2864-4DEF-AE58-5971A8D03F48}">
      <dgm:prSet/>
      <dgm:spPr/>
      <dgm:t>
        <a:bodyPr/>
        <a:lstStyle/>
        <a:p>
          <a:endParaRPr lang="en-ZA"/>
        </a:p>
      </dgm:t>
    </dgm:pt>
    <dgm:pt modelId="{5BD74989-5792-4A23-BB0F-6B7DA5124131}">
      <dgm:prSet phldrT="[Text]" custT="1"/>
      <dgm:spPr>
        <a:solidFill>
          <a:schemeClr val="bg1"/>
        </a:solidFill>
      </dgm:spPr>
      <dgm:t>
        <a:bodyPr/>
        <a:lstStyle/>
        <a:p>
          <a:r>
            <a:rPr lang="en-ZA" sz="1600" b="1" dirty="0">
              <a:solidFill>
                <a:schemeClr val="tx1"/>
              </a:solidFill>
            </a:rPr>
            <a:t>3. Ongoing social action</a:t>
          </a:r>
        </a:p>
      </dgm:t>
    </dgm:pt>
    <dgm:pt modelId="{8A0CD137-6343-4810-992F-8A60275391E8}" type="parTrans" cxnId="{03800DA4-38BA-4645-9161-1666877E7D04}">
      <dgm:prSet/>
      <dgm:spPr/>
      <dgm:t>
        <a:bodyPr/>
        <a:lstStyle/>
        <a:p>
          <a:endParaRPr lang="en-ZA"/>
        </a:p>
      </dgm:t>
    </dgm:pt>
    <dgm:pt modelId="{80A48C0D-DE0A-4D9A-A502-F74AAD2B941B}" type="sibTrans" cxnId="{03800DA4-38BA-4645-9161-1666877E7D04}">
      <dgm:prSet/>
      <dgm:spPr/>
      <dgm:t>
        <a:bodyPr/>
        <a:lstStyle/>
        <a:p>
          <a:endParaRPr lang="en-ZA"/>
        </a:p>
      </dgm:t>
    </dgm:pt>
    <dgm:pt modelId="{95FC8AD9-9FD6-4F52-8D11-54F71252E917}">
      <dgm:prSet phldrT="[Text]" custT="1"/>
      <dgm:spPr>
        <a:solidFill>
          <a:schemeClr val="bg1"/>
        </a:solidFill>
      </dgm:spPr>
      <dgm:t>
        <a:bodyPr/>
        <a:lstStyle/>
        <a:p>
          <a:r>
            <a:rPr lang="en-ZA" sz="1600" b="1" dirty="0">
              <a:solidFill>
                <a:schemeClr val="tx1"/>
              </a:solidFill>
            </a:rPr>
            <a:t>1. Initial outreach to men and boys</a:t>
          </a:r>
        </a:p>
        <a:p>
          <a:endParaRPr lang="en-ZA" sz="1600" b="1" dirty="0">
            <a:solidFill>
              <a:schemeClr val="tx1"/>
            </a:solidFill>
          </a:endParaRPr>
        </a:p>
        <a:p>
          <a:r>
            <a:rPr lang="en-ZA" sz="1600" b="0" i="1" dirty="0">
              <a:solidFill>
                <a:schemeClr val="tx1"/>
              </a:solidFill>
            </a:rPr>
            <a:t>Potentially engaged men and boys </a:t>
          </a:r>
        </a:p>
      </dgm:t>
    </dgm:pt>
    <dgm:pt modelId="{5A1BE2F9-544C-4F7C-9962-C531FA1D89C9}" type="parTrans" cxnId="{2727DE2D-13B1-4C6C-BE99-F40D604B3872}">
      <dgm:prSet/>
      <dgm:spPr/>
      <dgm:t>
        <a:bodyPr/>
        <a:lstStyle/>
        <a:p>
          <a:endParaRPr lang="en-ZA"/>
        </a:p>
      </dgm:t>
    </dgm:pt>
    <dgm:pt modelId="{8CFFB0F6-B7DA-473C-B8F2-2B437C7B02F5}" type="sibTrans" cxnId="{2727DE2D-13B1-4C6C-BE99-F40D604B3872}">
      <dgm:prSet/>
      <dgm:spPr/>
      <dgm:t>
        <a:bodyPr/>
        <a:lstStyle/>
        <a:p>
          <a:endParaRPr lang="en-ZA"/>
        </a:p>
      </dgm:t>
    </dgm:pt>
    <dgm:pt modelId="{184EAEEF-8ADF-42D6-B512-169A793F8237}" type="pres">
      <dgm:prSet presAssocID="{DA1EF160-F945-446C-80F4-39DF5059D30C}" presName="compositeShape" presStyleCnt="0">
        <dgm:presLayoutVars>
          <dgm:chMax val="7"/>
          <dgm:dir/>
          <dgm:resizeHandles val="exact"/>
        </dgm:presLayoutVars>
      </dgm:prSet>
      <dgm:spPr/>
    </dgm:pt>
    <dgm:pt modelId="{4AE68197-E09E-44BB-8744-0E723F6FC233}" type="pres">
      <dgm:prSet presAssocID="{DA1EF160-F945-446C-80F4-39DF5059D30C}" presName="wedge1" presStyleLbl="node1" presStyleIdx="0" presStyleCnt="3" custScaleX="104455" custScaleY="129073" custLinFactNeighborX="-42008" custLinFactNeighborY="-9625"/>
      <dgm:spPr/>
    </dgm:pt>
    <dgm:pt modelId="{9D15F94A-D753-4E11-AF0F-108A08B5BAF4}" type="pres">
      <dgm:prSet presAssocID="{DA1EF160-F945-446C-80F4-39DF5059D30C}" presName="dummy1a" presStyleCnt="0"/>
      <dgm:spPr/>
    </dgm:pt>
    <dgm:pt modelId="{DE28DACA-7E22-4888-8190-C1ACDBD43184}" type="pres">
      <dgm:prSet presAssocID="{DA1EF160-F945-446C-80F4-39DF5059D30C}" presName="dummy1b" presStyleCnt="0"/>
      <dgm:spPr/>
    </dgm:pt>
    <dgm:pt modelId="{3D92677C-430C-456D-AD29-17CFCD340B92}" type="pres">
      <dgm:prSet presAssocID="{DA1EF160-F945-446C-80F4-39DF5059D30C}" presName="wedge1Tx" presStyleLbl="node1" presStyleIdx="0" presStyleCnt="3">
        <dgm:presLayoutVars>
          <dgm:chMax val="0"/>
          <dgm:chPref val="0"/>
          <dgm:bulletEnabled val="1"/>
        </dgm:presLayoutVars>
      </dgm:prSet>
      <dgm:spPr/>
    </dgm:pt>
    <dgm:pt modelId="{77089816-1036-49C1-AA39-BF96E8ABD540}" type="pres">
      <dgm:prSet presAssocID="{DA1EF160-F945-446C-80F4-39DF5059D30C}" presName="wedge2" presStyleLbl="node1" presStyleIdx="1" presStyleCnt="3" custLinFactNeighborX="41632" custLinFactNeighborY="-10719"/>
      <dgm:spPr/>
    </dgm:pt>
    <dgm:pt modelId="{7111AE7B-F838-4AEB-9175-8A02F6FAE7E7}" type="pres">
      <dgm:prSet presAssocID="{DA1EF160-F945-446C-80F4-39DF5059D30C}" presName="dummy2a" presStyleCnt="0"/>
      <dgm:spPr/>
    </dgm:pt>
    <dgm:pt modelId="{E92E6D32-9DE6-4C21-8409-21E27A7C0DB9}" type="pres">
      <dgm:prSet presAssocID="{DA1EF160-F945-446C-80F4-39DF5059D30C}" presName="dummy2b" presStyleCnt="0"/>
      <dgm:spPr/>
    </dgm:pt>
    <dgm:pt modelId="{099B5423-765C-4759-B893-8E8FD3D4825D}" type="pres">
      <dgm:prSet presAssocID="{DA1EF160-F945-446C-80F4-39DF5059D30C}" presName="wedge2Tx" presStyleLbl="node1" presStyleIdx="1" presStyleCnt="3">
        <dgm:presLayoutVars>
          <dgm:chMax val="0"/>
          <dgm:chPref val="0"/>
          <dgm:bulletEnabled val="1"/>
        </dgm:presLayoutVars>
      </dgm:prSet>
      <dgm:spPr/>
    </dgm:pt>
    <dgm:pt modelId="{0AABC9CF-6569-4CAA-921D-A2DD4DCA29D9}" type="pres">
      <dgm:prSet presAssocID="{DA1EF160-F945-446C-80F4-39DF5059D30C}" presName="wedge3" presStyleLbl="node1" presStyleIdx="2" presStyleCnt="3" custLinFactNeighborX="-55075" custLinFactNeighborY="64059"/>
      <dgm:spPr/>
    </dgm:pt>
    <dgm:pt modelId="{882E1342-D75D-4397-90B3-93E11ED089FA}" type="pres">
      <dgm:prSet presAssocID="{DA1EF160-F945-446C-80F4-39DF5059D30C}" presName="dummy3a" presStyleCnt="0"/>
      <dgm:spPr/>
    </dgm:pt>
    <dgm:pt modelId="{262C0B7E-A85C-49DB-8EFB-6140DB954CEF}" type="pres">
      <dgm:prSet presAssocID="{DA1EF160-F945-446C-80F4-39DF5059D30C}" presName="dummy3b" presStyleCnt="0"/>
      <dgm:spPr/>
    </dgm:pt>
    <dgm:pt modelId="{1DEC078D-9E03-4EDB-B15B-210EB539B758}" type="pres">
      <dgm:prSet presAssocID="{DA1EF160-F945-446C-80F4-39DF5059D30C}" presName="wedge3Tx" presStyleLbl="node1" presStyleIdx="2" presStyleCnt="3">
        <dgm:presLayoutVars>
          <dgm:chMax val="0"/>
          <dgm:chPref val="0"/>
          <dgm:bulletEnabled val="1"/>
        </dgm:presLayoutVars>
      </dgm:prSet>
      <dgm:spPr/>
    </dgm:pt>
    <dgm:pt modelId="{FE0D8399-B971-4DDF-A62D-975C570699CA}" type="pres">
      <dgm:prSet presAssocID="{F3EA8CE6-74B7-486F-8CEF-F4C1E7D1EDEB}" presName="arrowWedge1" presStyleLbl="fgSibTrans2D1" presStyleIdx="0" presStyleCnt="3" custLinFactNeighborX="35632" custLinFactNeighborY="-3525"/>
      <dgm:spPr/>
    </dgm:pt>
    <dgm:pt modelId="{6A89EEF0-D997-4A3F-AA3A-3E68307A559E}" type="pres">
      <dgm:prSet presAssocID="{80A48C0D-DE0A-4D9A-A502-F74AAD2B941B}" presName="arrowWedge2" presStyleLbl="fgSibTrans2D1" presStyleIdx="1" presStyleCnt="3" custLinFactNeighborX="-51202" custLinFactNeighborY="7698"/>
      <dgm:spPr/>
    </dgm:pt>
    <dgm:pt modelId="{D4C02722-093F-44BA-A430-A7F9CFCF5E41}" type="pres">
      <dgm:prSet presAssocID="{8CFFB0F6-B7DA-473C-B8F2-2B437C7B02F5}" presName="arrowWedge3" presStyleLbl="fgSibTrans2D1" presStyleIdx="2" presStyleCnt="3" custScaleX="107862" custScaleY="96746" custLinFactNeighborX="30056" custLinFactNeighborY="-64939"/>
      <dgm:spPr/>
    </dgm:pt>
  </dgm:ptLst>
  <dgm:cxnLst>
    <dgm:cxn modelId="{2727DE2D-13B1-4C6C-BE99-F40D604B3872}" srcId="{DA1EF160-F945-446C-80F4-39DF5059D30C}" destId="{95FC8AD9-9FD6-4F52-8D11-54F71252E917}" srcOrd="2" destOrd="0" parTransId="{5A1BE2F9-544C-4F7C-9962-C531FA1D89C9}" sibTransId="{8CFFB0F6-B7DA-473C-B8F2-2B437C7B02F5}"/>
    <dgm:cxn modelId="{8DB54A5A-3ABA-4579-AD4A-152E3A606026}" type="presOf" srcId="{961317B1-4FF0-47CF-A038-67AF77DEFF1D}" destId="{4AE68197-E09E-44BB-8744-0E723F6FC233}" srcOrd="0" destOrd="0" presId="urn:microsoft.com/office/officeart/2005/8/layout/cycle8"/>
    <dgm:cxn modelId="{A3375390-2A9E-4AC7-B13E-78D4175B3CEA}" type="presOf" srcId="{95FC8AD9-9FD6-4F52-8D11-54F71252E917}" destId="{1DEC078D-9E03-4EDB-B15B-210EB539B758}" srcOrd="1" destOrd="0" presId="urn:microsoft.com/office/officeart/2005/8/layout/cycle8"/>
    <dgm:cxn modelId="{03800DA4-38BA-4645-9161-1666877E7D04}" srcId="{DA1EF160-F945-446C-80F4-39DF5059D30C}" destId="{5BD74989-5792-4A23-BB0F-6B7DA5124131}" srcOrd="1" destOrd="0" parTransId="{8A0CD137-6343-4810-992F-8A60275391E8}" sibTransId="{80A48C0D-DE0A-4D9A-A502-F74AAD2B941B}"/>
    <dgm:cxn modelId="{84BA5EBB-13C2-45C9-AF5C-198C2A9F441D}" type="presOf" srcId="{95FC8AD9-9FD6-4F52-8D11-54F71252E917}" destId="{0AABC9CF-6569-4CAA-921D-A2DD4DCA29D9}" srcOrd="0" destOrd="0" presId="urn:microsoft.com/office/officeart/2005/8/layout/cycle8"/>
    <dgm:cxn modelId="{BFEF78BF-2864-4DEF-AE58-5971A8D03F48}" srcId="{DA1EF160-F945-446C-80F4-39DF5059D30C}" destId="{961317B1-4FF0-47CF-A038-67AF77DEFF1D}" srcOrd="0" destOrd="0" parTransId="{DF85E70E-E15D-482C-839E-EBB00AD669BF}" sibTransId="{F3EA8CE6-74B7-486F-8CEF-F4C1E7D1EDEB}"/>
    <dgm:cxn modelId="{A89388CA-1CEB-4EF2-87EF-C784350306A8}" type="presOf" srcId="{DA1EF160-F945-446C-80F4-39DF5059D30C}" destId="{184EAEEF-8ADF-42D6-B512-169A793F8237}" srcOrd="0" destOrd="0" presId="urn:microsoft.com/office/officeart/2005/8/layout/cycle8"/>
    <dgm:cxn modelId="{D32694D8-77E6-4F45-8BC0-C3663F837502}" type="presOf" srcId="{5BD74989-5792-4A23-BB0F-6B7DA5124131}" destId="{77089816-1036-49C1-AA39-BF96E8ABD540}" srcOrd="0" destOrd="0" presId="urn:microsoft.com/office/officeart/2005/8/layout/cycle8"/>
    <dgm:cxn modelId="{53C6F4DF-AB5F-47B4-BC0F-EA0C258EC7A1}" type="presOf" srcId="{5BD74989-5792-4A23-BB0F-6B7DA5124131}" destId="{099B5423-765C-4759-B893-8E8FD3D4825D}" srcOrd="1" destOrd="0" presId="urn:microsoft.com/office/officeart/2005/8/layout/cycle8"/>
    <dgm:cxn modelId="{3A3496EE-433A-4307-8F06-470808129DAE}" type="presOf" srcId="{961317B1-4FF0-47CF-A038-67AF77DEFF1D}" destId="{3D92677C-430C-456D-AD29-17CFCD340B92}" srcOrd="1" destOrd="0" presId="urn:microsoft.com/office/officeart/2005/8/layout/cycle8"/>
    <dgm:cxn modelId="{A45D9268-2F76-4A4C-BA46-289027FB42AB}" type="presParOf" srcId="{184EAEEF-8ADF-42D6-B512-169A793F8237}" destId="{4AE68197-E09E-44BB-8744-0E723F6FC233}" srcOrd="0" destOrd="0" presId="urn:microsoft.com/office/officeart/2005/8/layout/cycle8"/>
    <dgm:cxn modelId="{D0E22D67-F6F3-45D8-809F-9C3E31A8E62A}" type="presParOf" srcId="{184EAEEF-8ADF-42D6-B512-169A793F8237}" destId="{9D15F94A-D753-4E11-AF0F-108A08B5BAF4}" srcOrd="1" destOrd="0" presId="urn:microsoft.com/office/officeart/2005/8/layout/cycle8"/>
    <dgm:cxn modelId="{6A71AC07-C08E-46B6-8D12-6C952A1F4D69}" type="presParOf" srcId="{184EAEEF-8ADF-42D6-B512-169A793F8237}" destId="{DE28DACA-7E22-4888-8190-C1ACDBD43184}" srcOrd="2" destOrd="0" presId="urn:microsoft.com/office/officeart/2005/8/layout/cycle8"/>
    <dgm:cxn modelId="{AA57009D-9DDE-4378-B815-2E290DDB3F19}" type="presParOf" srcId="{184EAEEF-8ADF-42D6-B512-169A793F8237}" destId="{3D92677C-430C-456D-AD29-17CFCD340B92}" srcOrd="3" destOrd="0" presId="urn:microsoft.com/office/officeart/2005/8/layout/cycle8"/>
    <dgm:cxn modelId="{98A62609-0A05-4722-928D-B9D5CC3C7A8F}" type="presParOf" srcId="{184EAEEF-8ADF-42D6-B512-169A793F8237}" destId="{77089816-1036-49C1-AA39-BF96E8ABD540}" srcOrd="4" destOrd="0" presId="urn:microsoft.com/office/officeart/2005/8/layout/cycle8"/>
    <dgm:cxn modelId="{91A11943-DEA4-4713-B37D-E54622DA4F6A}" type="presParOf" srcId="{184EAEEF-8ADF-42D6-B512-169A793F8237}" destId="{7111AE7B-F838-4AEB-9175-8A02F6FAE7E7}" srcOrd="5" destOrd="0" presId="urn:microsoft.com/office/officeart/2005/8/layout/cycle8"/>
    <dgm:cxn modelId="{D0A0CAEF-764A-4AC6-8C1D-89BD5228CD3F}" type="presParOf" srcId="{184EAEEF-8ADF-42D6-B512-169A793F8237}" destId="{E92E6D32-9DE6-4C21-8409-21E27A7C0DB9}" srcOrd="6" destOrd="0" presId="urn:microsoft.com/office/officeart/2005/8/layout/cycle8"/>
    <dgm:cxn modelId="{86914734-F48F-4A41-BEFE-C2C7785CD674}" type="presParOf" srcId="{184EAEEF-8ADF-42D6-B512-169A793F8237}" destId="{099B5423-765C-4759-B893-8E8FD3D4825D}" srcOrd="7" destOrd="0" presId="urn:microsoft.com/office/officeart/2005/8/layout/cycle8"/>
    <dgm:cxn modelId="{64C9928B-50DD-48DD-861F-C1A47D077F8B}" type="presParOf" srcId="{184EAEEF-8ADF-42D6-B512-169A793F8237}" destId="{0AABC9CF-6569-4CAA-921D-A2DD4DCA29D9}" srcOrd="8" destOrd="0" presId="urn:microsoft.com/office/officeart/2005/8/layout/cycle8"/>
    <dgm:cxn modelId="{4E7C0C4C-D897-47E1-91A6-8E803DAF209D}" type="presParOf" srcId="{184EAEEF-8ADF-42D6-B512-169A793F8237}" destId="{882E1342-D75D-4397-90B3-93E11ED089FA}" srcOrd="9" destOrd="0" presId="urn:microsoft.com/office/officeart/2005/8/layout/cycle8"/>
    <dgm:cxn modelId="{26C0B220-DB3C-41AF-9206-9AC6CEF57926}" type="presParOf" srcId="{184EAEEF-8ADF-42D6-B512-169A793F8237}" destId="{262C0B7E-A85C-49DB-8EFB-6140DB954CEF}" srcOrd="10" destOrd="0" presId="urn:microsoft.com/office/officeart/2005/8/layout/cycle8"/>
    <dgm:cxn modelId="{E6C6426E-14B6-4FF6-8EBB-27733BEF701A}" type="presParOf" srcId="{184EAEEF-8ADF-42D6-B512-169A793F8237}" destId="{1DEC078D-9E03-4EDB-B15B-210EB539B758}" srcOrd="11" destOrd="0" presId="urn:microsoft.com/office/officeart/2005/8/layout/cycle8"/>
    <dgm:cxn modelId="{626B1120-15A5-4EF8-B131-0E4C6FBC2528}" type="presParOf" srcId="{184EAEEF-8ADF-42D6-B512-169A793F8237}" destId="{FE0D8399-B971-4DDF-A62D-975C570699CA}" srcOrd="12" destOrd="0" presId="urn:microsoft.com/office/officeart/2005/8/layout/cycle8"/>
    <dgm:cxn modelId="{BC9717DF-49DE-4837-8112-154F23A3AF22}" type="presParOf" srcId="{184EAEEF-8ADF-42D6-B512-169A793F8237}" destId="{6A89EEF0-D997-4A3F-AA3A-3E68307A559E}" srcOrd="13" destOrd="0" presId="urn:microsoft.com/office/officeart/2005/8/layout/cycle8"/>
    <dgm:cxn modelId="{120FC509-DFA4-4EC2-B23F-CD504E236C2E}" type="presParOf" srcId="{184EAEEF-8ADF-42D6-B512-169A793F8237}" destId="{D4C02722-093F-44BA-A430-A7F9CFCF5E41}"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E68197-E09E-44BB-8744-0E723F6FC233}">
      <dsp:nvSpPr>
        <dsp:cNvPr id="0" name=""/>
        <dsp:cNvSpPr/>
      </dsp:nvSpPr>
      <dsp:spPr>
        <a:xfrm>
          <a:off x="158621" y="-460701"/>
          <a:ext cx="2765554" cy="3417341"/>
        </a:xfrm>
        <a:prstGeom prst="pie">
          <a:avLst>
            <a:gd name="adj1" fmla="val 16200000"/>
            <a:gd name="adj2" fmla="val 1800000"/>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ZA" sz="1600" b="1" kern="1200" dirty="0">
              <a:solidFill>
                <a:schemeClr val="tx1"/>
              </a:solidFill>
            </a:rPr>
            <a:t>2. Attitude and behaviour change for men and boys</a:t>
          </a:r>
        </a:p>
        <a:p>
          <a:pPr marL="0" lvl="0" indent="0" algn="ctr" defTabSz="711200">
            <a:lnSpc>
              <a:spcPct val="90000"/>
            </a:lnSpc>
            <a:spcBef>
              <a:spcPct val="0"/>
            </a:spcBef>
            <a:spcAft>
              <a:spcPct val="35000"/>
            </a:spcAft>
            <a:buNone/>
          </a:pPr>
          <a:endParaRPr lang="en-ZA" sz="1600" kern="1200" dirty="0">
            <a:solidFill>
              <a:srgbClr val="FF0000"/>
            </a:solidFill>
          </a:endParaRPr>
        </a:p>
      </dsp:txBody>
      <dsp:txXfrm>
        <a:off x="1616134" y="263449"/>
        <a:ext cx="987697" cy="1017065"/>
      </dsp:txXfrm>
    </dsp:sp>
    <dsp:sp modelId="{77089816-1036-49C1-AA39-BF96E8ABD540}">
      <dsp:nvSpPr>
        <dsp:cNvPr id="0" name=""/>
        <dsp:cNvSpPr/>
      </dsp:nvSpPr>
      <dsp:spPr>
        <a:xfrm>
          <a:off x="2341781" y="62913"/>
          <a:ext cx="2647603" cy="2647603"/>
        </a:xfrm>
        <a:prstGeom prst="pie">
          <a:avLst>
            <a:gd name="adj1" fmla="val 1800000"/>
            <a:gd name="adj2" fmla="val 9000000"/>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ZA" sz="1600" b="1" kern="1200" dirty="0">
              <a:solidFill>
                <a:schemeClr val="tx1"/>
              </a:solidFill>
            </a:rPr>
            <a:t>3. Ongoing social action</a:t>
          </a:r>
        </a:p>
      </dsp:txBody>
      <dsp:txXfrm>
        <a:off x="2972163" y="1780703"/>
        <a:ext cx="1418359" cy="693419"/>
      </dsp:txXfrm>
    </dsp:sp>
    <dsp:sp modelId="{0AABC9CF-6569-4CAA-921D-A2DD4DCA29D9}">
      <dsp:nvSpPr>
        <dsp:cNvPr id="0" name=""/>
        <dsp:cNvSpPr/>
      </dsp:nvSpPr>
      <dsp:spPr>
        <a:xfrm>
          <a:off x="-273164" y="1828107"/>
          <a:ext cx="2647603" cy="2647603"/>
        </a:xfrm>
        <a:prstGeom prst="pie">
          <a:avLst>
            <a:gd name="adj1" fmla="val 9000000"/>
            <a:gd name="adj2" fmla="val 16200000"/>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ZA" sz="1600" b="1" kern="1200" dirty="0">
              <a:solidFill>
                <a:schemeClr val="tx1"/>
              </a:solidFill>
            </a:rPr>
            <a:t>1. Initial outreach to men and boys</a:t>
          </a:r>
        </a:p>
        <a:p>
          <a:pPr marL="0" lvl="0" indent="0" algn="ctr" defTabSz="711200">
            <a:lnSpc>
              <a:spcPct val="90000"/>
            </a:lnSpc>
            <a:spcBef>
              <a:spcPct val="0"/>
            </a:spcBef>
            <a:spcAft>
              <a:spcPct val="35000"/>
            </a:spcAft>
            <a:buNone/>
          </a:pPr>
          <a:endParaRPr lang="en-ZA" sz="1600" b="1" kern="1200" dirty="0">
            <a:solidFill>
              <a:schemeClr val="tx1"/>
            </a:solidFill>
          </a:endParaRPr>
        </a:p>
        <a:p>
          <a:pPr marL="0" lvl="0" indent="0" algn="ctr" defTabSz="711200">
            <a:lnSpc>
              <a:spcPct val="90000"/>
            </a:lnSpc>
            <a:spcBef>
              <a:spcPct val="0"/>
            </a:spcBef>
            <a:spcAft>
              <a:spcPct val="35000"/>
            </a:spcAft>
            <a:buNone/>
          </a:pPr>
          <a:r>
            <a:rPr lang="en-ZA" sz="1600" b="0" i="1" kern="1200" dirty="0">
              <a:solidFill>
                <a:schemeClr val="tx1"/>
              </a:solidFill>
            </a:rPr>
            <a:t>Potentially engaged men and boys </a:t>
          </a:r>
        </a:p>
      </dsp:txBody>
      <dsp:txXfrm>
        <a:off x="33516" y="2389147"/>
        <a:ext cx="945572" cy="787977"/>
      </dsp:txXfrm>
    </dsp:sp>
    <dsp:sp modelId="{FE0D8399-B971-4DDF-A62D-975C570699CA}">
      <dsp:nvSpPr>
        <dsp:cNvPr id="0" name=""/>
        <dsp:cNvSpPr/>
      </dsp:nvSpPr>
      <dsp:spPr>
        <a:xfrm>
          <a:off x="1086614" y="-258030"/>
          <a:ext cx="2975402" cy="2975402"/>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A89EEF0-D997-4A3F-AA3A-3E68307A559E}">
      <dsp:nvSpPr>
        <dsp:cNvPr id="0" name=""/>
        <dsp:cNvSpPr/>
      </dsp:nvSpPr>
      <dsp:spPr>
        <a:xfrm>
          <a:off x="654417" y="127893"/>
          <a:ext cx="2975402" cy="2975402"/>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4C02722-093F-44BA-A430-A7F9CFCF5E41}">
      <dsp:nvSpPr>
        <dsp:cNvPr id="0" name=""/>
        <dsp:cNvSpPr/>
      </dsp:nvSpPr>
      <dsp:spPr>
        <a:xfrm>
          <a:off x="340041" y="-219578"/>
          <a:ext cx="3209328" cy="2878582"/>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E68197-E09E-44BB-8744-0E723F6FC233}">
      <dsp:nvSpPr>
        <dsp:cNvPr id="0" name=""/>
        <dsp:cNvSpPr/>
      </dsp:nvSpPr>
      <dsp:spPr>
        <a:xfrm>
          <a:off x="159468" y="-387548"/>
          <a:ext cx="2765554" cy="3417341"/>
        </a:xfrm>
        <a:prstGeom prst="pie">
          <a:avLst>
            <a:gd name="adj1" fmla="val 16200000"/>
            <a:gd name="adj2" fmla="val 1800000"/>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ZA" sz="1600" b="1" kern="1200" dirty="0">
              <a:solidFill>
                <a:schemeClr val="tx1"/>
              </a:solidFill>
            </a:rPr>
            <a:t>2. Attitude and behaviour change for men and boys</a:t>
          </a:r>
        </a:p>
        <a:p>
          <a:pPr marL="0" lvl="0" indent="0" algn="ctr" defTabSz="711200">
            <a:lnSpc>
              <a:spcPct val="90000"/>
            </a:lnSpc>
            <a:spcBef>
              <a:spcPct val="0"/>
            </a:spcBef>
            <a:spcAft>
              <a:spcPct val="35000"/>
            </a:spcAft>
            <a:buNone/>
          </a:pPr>
          <a:endParaRPr lang="en-ZA" sz="1600" kern="1200" dirty="0">
            <a:solidFill>
              <a:srgbClr val="FF0000"/>
            </a:solidFill>
          </a:endParaRPr>
        </a:p>
      </dsp:txBody>
      <dsp:txXfrm>
        <a:off x="1616981" y="336602"/>
        <a:ext cx="987697" cy="1017065"/>
      </dsp:txXfrm>
    </dsp:sp>
    <dsp:sp modelId="{77089816-1036-49C1-AA39-BF96E8ABD540}">
      <dsp:nvSpPr>
        <dsp:cNvPr id="0" name=""/>
        <dsp:cNvSpPr/>
      </dsp:nvSpPr>
      <dsp:spPr>
        <a:xfrm>
          <a:off x="2341781" y="62913"/>
          <a:ext cx="2647603" cy="2647603"/>
        </a:xfrm>
        <a:prstGeom prst="pie">
          <a:avLst>
            <a:gd name="adj1" fmla="val 1800000"/>
            <a:gd name="adj2" fmla="val 9000000"/>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ZA" sz="1600" b="1" kern="1200" dirty="0">
              <a:solidFill>
                <a:schemeClr val="tx1"/>
              </a:solidFill>
            </a:rPr>
            <a:t>3. Ongoing social action</a:t>
          </a:r>
        </a:p>
      </dsp:txBody>
      <dsp:txXfrm>
        <a:off x="2972163" y="1780703"/>
        <a:ext cx="1418359" cy="693419"/>
      </dsp:txXfrm>
    </dsp:sp>
    <dsp:sp modelId="{0AABC9CF-6569-4CAA-921D-A2DD4DCA29D9}">
      <dsp:nvSpPr>
        <dsp:cNvPr id="0" name=""/>
        <dsp:cNvSpPr/>
      </dsp:nvSpPr>
      <dsp:spPr>
        <a:xfrm>
          <a:off x="-355451" y="1828107"/>
          <a:ext cx="2647603" cy="2647603"/>
        </a:xfrm>
        <a:prstGeom prst="pie">
          <a:avLst>
            <a:gd name="adj1" fmla="val 9000000"/>
            <a:gd name="adj2" fmla="val 16200000"/>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ZA" sz="1600" b="1" kern="1200" dirty="0">
              <a:solidFill>
                <a:schemeClr val="tx1"/>
              </a:solidFill>
            </a:rPr>
            <a:t>1. Initial outreach to men and boys</a:t>
          </a:r>
        </a:p>
        <a:p>
          <a:pPr marL="0" lvl="0" indent="0" algn="ctr" defTabSz="711200">
            <a:lnSpc>
              <a:spcPct val="90000"/>
            </a:lnSpc>
            <a:spcBef>
              <a:spcPct val="0"/>
            </a:spcBef>
            <a:spcAft>
              <a:spcPct val="35000"/>
            </a:spcAft>
            <a:buNone/>
          </a:pPr>
          <a:endParaRPr lang="en-ZA" sz="1600" b="1" kern="1200" dirty="0">
            <a:solidFill>
              <a:schemeClr val="tx1"/>
            </a:solidFill>
          </a:endParaRPr>
        </a:p>
        <a:p>
          <a:pPr marL="0" lvl="0" indent="0" algn="ctr" defTabSz="711200">
            <a:lnSpc>
              <a:spcPct val="90000"/>
            </a:lnSpc>
            <a:spcBef>
              <a:spcPct val="0"/>
            </a:spcBef>
            <a:spcAft>
              <a:spcPct val="35000"/>
            </a:spcAft>
            <a:buNone/>
          </a:pPr>
          <a:r>
            <a:rPr lang="en-ZA" sz="1600" b="0" i="1" kern="1200" dirty="0">
              <a:solidFill>
                <a:schemeClr val="tx1"/>
              </a:solidFill>
            </a:rPr>
            <a:t>Potentially engaged men and boys </a:t>
          </a:r>
        </a:p>
      </dsp:txBody>
      <dsp:txXfrm>
        <a:off x="-48770" y="2389147"/>
        <a:ext cx="945572" cy="787977"/>
      </dsp:txXfrm>
    </dsp:sp>
    <dsp:sp modelId="{FE0D8399-B971-4DDF-A62D-975C570699CA}">
      <dsp:nvSpPr>
        <dsp:cNvPr id="0" name=""/>
        <dsp:cNvSpPr/>
      </dsp:nvSpPr>
      <dsp:spPr>
        <a:xfrm>
          <a:off x="1040955" y="-265243"/>
          <a:ext cx="2975402" cy="2975402"/>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A89EEF0-D997-4A3F-AA3A-3E68307A559E}">
      <dsp:nvSpPr>
        <dsp:cNvPr id="0" name=""/>
        <dsp:cNvSpPr/>
      </dsp:nvSpPr>
      <dsp:spPr>
        <a:xfrm>
          <a:off x="654417" y="127893"/>
          <a:ext cx="2975402" cy="2975402"/>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4C02722-093F-44BA-A430-A7F9CFCF5E41}">
      <dsp:nvSpPr>
        <dsp:cNvPr id="0" name=""/>
        <dsp:cNvSpPr/>
      </dsp:nvSpPr>
      <dsp:spPr>
        <a:xfrm>
          <a:off x="257754" y="-219578"/>
          <a:ext cx="3209328" cy="2878582"/>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E68197-E09E-44BB-8744-0E723F6FC233}">
      <dsp:nvSpPr>
        <dsp:cNvPr id="0" name=""/>
        <dsp:cNvSpPr/>
      </dsp:nvSpPr>
      <dsp:spPr>
        <a:xfrm>
          <a:off x="122878" y="-387548"/>
          <a:ext cx="2765554" cy="3417341"/>
        </a:xfrm>
        <a:prstGeom prst="pie">
          <a:avLst>
            <a:gd name="adj1" fmla="val 16200000"/>
            <a:gd name="adj2" fmla="val 1800000"/>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ZA" sz="1600" b="1" kern="1200" dirty="0">
              <a:solidFill>
                <a:schemeClr val="tx1"/>
              </a:solidFill>
            </a:rPr>
            <a:t>2. Attitude and behaviour change for men and boys</a:t>
          </a:r>
        </a:p>
        <a:p>
          <a:pPr marL="0" lvl="0" indent="0" algn="ctr" defTabSz="711200">
            <a:lnSpc>
              <a:spcPct val="90000"/>
            </a:lnSpc>
            <a:spcBef>
              <a:spcPct val="0"/>
            </a:spcBef>
            <a:spcAft>
              <a:spcPct val="35000"/>
            </a:spcAft>
            <a:buNone/>
          </a:pPr>
          <a:endParaRPr lang="en-ZA" sz="1600" kern="1200" dirty="0">
            <a:solidFill>
              <a:srgbClr val="FF0000"/>
            </a:solidFill>
          </a:endParaRPr>
        </a:p>
      </dsp:txBody>
      <dsp:txXfrm>
        <a:off x="1580391" y="336602"/>
        <a:ext cx="987697" cy="1017065"/>
      </dsp:txXfrm>
    </dsp:sp>
    <dsp:sp modelId="{77089816-1036-49C1-AA39-BF96E8ABD540}">
      <dsp:nvSpPr>
        <dsp:cNvPr id="0" name=""/>
        <dsp:cNvSpPr/>
      </dsp:nvSpPr>
      <dsp:spPr>
        <a:xfrm>
          <a:off x="2341781" y="62913"/>
          <a:ext cx="2647603" cy="2647603"/>
        </a:xfrm>
        <a:prstGeom prst="pie">
          <a:avLst>
            <a:gd name="adj1" fmla="val 1800000"/>
            <a:gd name="adj2" fmla="val 9000000"/>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ZA" sz="1600" b="1" kern="1200" dirty="0">
              <a:solidFill>
                <a:schemeClr val="tx1"/>
              </a:solidFill>
            </a:rPr>
            <a:t>3. Ongoing social action</a:t>
          </a:r>
        </a:p>
      </dsp:txBody>
      <dsp:txXfrm>
        <a:off x="2972163" y="1780703"/>
        <a:ext cx="1418359" cy="693419"/>
      </dsp:txXfrm>
    </dsp:sp>
    <dsp:sp modelId="{0AABC9CF-6569-4CAA-921D-A2DD4DCA29D9}">
      <dsp:nvSpPr>
        <dsp:cNvPr id="0" name=""/>
        <dsp:cNvSpPr/>
      </dsp:nvSpPr>
      <dsp:spPr>
        <a:xfrm>
          <a:off x="-273164" y="1828107"/>
          <a:ext cx="2647603" cy="2647603"/>
        </a:xfrm>
        <a:prstGeom prst="pie">
          <a:avLst>
            <a:gd name="adj1" fmla="val 9000000"/>
            <a:gd name="adj2" fmla="val 16200000"/>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ZA" sz="1600" b="1" kern="1200" dirty="0">
              <a:solidFill>
                <a:schemeClr val="tx1"/>
              </a:solidFill>
            </a:rPr>
            <a:t>1. Initial outreach to men and boys</a:t>
          </a:r>
        </a:p>
        <a:p>
          <a:pPr marL="0" lvl="0" indent="0" algn="ctr" defTabSz="711200">
            <a:lnSpc>
              <a:spcPct val="90000"/>
            </a:lnSpc>
            <a:spcBef>
              <a:spcPct val="0"/>
            </a:spcBef>
            <a:spcAft>
              <a:spcPct val="35000"/>
            </a:spcAft>
            <a:buNone/>
          </a:pPr>
          <a:endParaRPr lang="en-ZA" sz="1600" b="1" kern="1200" dirty="0">
            <a:solidFill>
              <a:schemeClr val="tx1"/>
            </a:solidFill>
          </a:endParaRPr>
        </a:p>
        <a:p>
          <a:pPr marL="0" lvl="0" indent="0" algn="ctr" defTabSz="711200">
            <a:lnSpc>
              <a:spcPct val="90000"/>
            </a:lnSpc>
            <a:spcBef>
              <a:spcPct val="0"/>
            </a:spcBef>
            <a:spcAft>
              <a:spcPct val="35000"/>
            </a:spcAft>
            <a:buNone/>
          </a:pPr>
          <a:r>
            <a:rPr lang="en-ZA" sz="1600" b="0" i="1" kern="1200" dirty="0">
              <a:solidFill>
                <a:schemeClr val="tx1"/>
              </a:solidFill>
            </a:rPr>
            <a:t>Potentially engaged men and boys </a:t>
          </a:r>
        </a:p>
      </dsp:txBody>
      <dsp:txXfrm>
        <a:off x="33516" y="2389147"/>
        <a:ext cx="945572" cy="787977"/>
      </dsp:txXfrm>
    </dsp:sp>
    <dsp:sp modelId="{FE0D8399-B971-4DDF-A62D-975C570699CA}">
      <dsp:nvSpPr>
        <dsp:cNvPr id="0" name=""/>
        <dsp:cNvSpPr/>
      </dsp:nvSpPr>
      <dsp:spPr>
        <a:xfrm>
          <a:off x="1077531" y="-278215"/>
          <a:ext cx="2975402" cy="2975402"/>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A89EEF0-D997-4A3F-AA3A-3E68307A559E}">
      <dsp:nvSpPr>
        <dsp:cNvPr id="0" name=""/>
        <dsp:cNvSpPr/>
      </dsp:nvSpPr>
      <dsp:spPr>
        <a:xfrm>
          <a:off x="654417" y="127893"/>
          <a:ext cx="2975402" cy="2975402"/>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4C02722-093F-44BA-A430-A7F9CFCF5E41}">
      <dsp:nvSpPr>
        <dsp:cNvPr id="0" name=""/>
        <dsp:cNvSpPr/>
      </dsp:nvSpPr>
      <dsp:spPr>
        <a:xfrm>
          <a:off x="340041" y="-219578"/>
          <a:ext cx="3209328" cy="2878582"/>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7B534B-A00C-F445-8263-C5E5AA4319A0}" type="datetimeFigureOut">
              <a:rPr lang="en-US" smtClean="0"/>
              <a:t>9/25/2023</a:t>
            </a:fld>
            <a:endParaRPr lang="en-US"/>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E8BACE-37BB-0849-B530-CDE2B113D6DF}" type="slidenum">
              <a:rPr lang="en-US" smtClean="0"/>
              <a:t>‹#›</a:t>
            </a:fld>
            <a:endParaRPr lang="en-US"/>
          </a:p>
        </p:txBody>
      </p:sp>
    </p:spTree>
    <p:extLst>
      <p:ext uri="{BB962C8B-B14F-4D97-AF65-F5344CB8AC3E}">
        <p14:creationId xmlns:p14="http://schemas.microsoft.com/office/powerpoint/2010/main" val="3495139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1115133-FC94-B041-AF73-2127235CEB0A}" type="datetime1">
              <a:rPr lang="en-ZA" smtClean="0"/>
              <a:t>2023/09/25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7E190D-1180-A842-AA01-00C72E9C4B26}" type="slidenum">
              <a:rPr lang="en-US" smtClean="0"/>
              <a:t>‹#›</a:t>
            </a:fld>
            <a:endParaRPr lang="en-US"/>
          </a:p>
        </p:txBody>
      </p:sp>
    </p:spTree>
    <p:extLst>
      <p:ext uri="{BB962C8B-B14F-4D97-AF65-F5344CB8AC3E}">
        <p14:creationId xmlns:p14="http://schemas.microsoft.com/office/powerpoint/2010/main" val="2825199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FE2FC2-72F8-DB4A-9206-668359DE3C6B}" type="datetime1">
              <a:rPr lang="en-ZA" smtClean="0"/>
              <a:t>2023/09/25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7E190D-1180-A842-AA01-00C72E9C4B26}" type="slidenum">
              <a:rPr lang="en-US" smtClean="0"/>
              <a:t>‹#›</a:t>
            </a:fld>
            <a:endParaRPr lang="en-US"/>
          </a:p>
        </p:txBody>
      </p:sp>
    </p:spTree>
    <p:extLst>
      <p:ext uri="{BB962C8B-B14F-4D97-AF65-F5344CB8AC3E}">
        <p14:creationId xmlns:p14="http://schemas.microsoft.com/office/powerpoint/2010/main" val="3868327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FE9423-CBE8-6845-A66F-2988CEFD86DA}" type="datetime1">
              <a:rPr lang="en-ZA" smtClean="0"/>
              <a:t>2023/09/25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7E190D-1180-A842-AA01-00C72E9C4B26}" type="slidenum">
              <a:rPr lang="en-US" smtClean="0"/>
              <a:t>‹#›</a:t>
            </a:fld>
            <a:endParaRPr lang="en-US"/>
          </a:p>
        </p:txBody>
      </p:sp>
    </p:spTree>
    <p:extLst>
      <p:ext uri="{BB962C8B-B14F-4D97-AF65-F5344CB8AC3E}">
        <p14:creationId xmlns:p14="http://schemas.microsoft.com/office/powerpoint/2010/main" val="121056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917B9C-F2E6-D345-99A1-8DD11EFDE720}" type="datetime1">
              <a:rPr lang="en-ZA" smtClean="0"/>
              <a:t>2023/09/25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7E190D-1180-A842-AA01-00C72E9C4B26}" type="slidenum">
              <a:rPr lang="en-US" smtClean="0"/>
              <a:t>‹#›</a:t>
            </a:fld>
            <a:endParaRPr lang="en-US"/>
          </a:p>
        </p:txBody>
      </p:sp>
    </p:spTree>
    <p:extLst>
      <p:ext uri="{BB962C8B-B14F-4D97-AF65-F5344CB8AC3E}">
        <p14:creationId xmlns:p14="http://schemas.microsoft.com/office/powerpoint/2010/main" val="3488612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4AC62F-3E65-E642-A556-A4E8AF9AF1B5}" type="datetime1">
              <a:rPr lang="en-ZA" smtClean="0"/>
              <a:t>2023/09/25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7E190D-1180-A842-AA01-00C72E9C4B26}" type="slidenum">
              <a:rPr lang="en-US" smtClean="0"/>
              <a:t>‹#›</a:t>
            </a:fld>
            <a:endParaRPr lang="en-US"/>
          </a:p>
        </p:txBody>
      </p:sp>
    </p:spTree>
    <p:extLst>
      <p:ext uri="{BB962C8B-B14F-4D97-AF65-F5344CB8AC3E}">
        <p14:creationId xmlns:p14="http://schemas.microsoft.com/office/powerpoint/2010/main" val="1724240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566DEA-5C66-F04A-AA49-D09DA128748B}" type="datetime1">
              <a:rPr lang="en-ZA" smtClean="0"/>
              <a:t>2023/09/25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7E190D-1180-A842-AA01-00C72E9C4B26}" type="slidenum">
              <a:rPr lang="en-US" smtClean="0"/>
              <a:t>‹#›</a:t>
            </a:fld>
            <a:endParaRPr lang="en-US"/>
          </a:p>
        </p:txBody>
      </p:sp>
    </p:spTree>
    <p:extLst>
      <p:ext uri="{BB962C8B-B14F-4D97-AF65-F5344CB8AC3E}">
        <p14:creationId xmlns:p14="http://schemas.microsoft.com/office/powerpoint/2010/main" val="1069265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C8BB77F-EB2E-284B-B220-C2AD3D928FD6}" type="datetime1">
              <a:rPr lang="en-ZA" smtClean="0"/>
              <a:t>2023/09/25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7E190D-1180-A842-AA01-00C72E9C4B26}" type="slidenum">
              <a:rPr lang="en-US" smtClean="0"/>
              <a:t>‹#›</a:t>
            </a:fld>
            <a:endParaRPr lang="en-US"/>
          </a:p>
        </p:txBody>
      </p:sp>
    </p:spTree>
    <p:extLst>
      <p:ext uri="{BB962C8B-B14F-4D97-AF65-F5344CB8AC3E}">
        <p14:creationId xmlns:p14="http://schemas.microsoft.com/office/powerpoint/2010/main" val="3323699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459097-99FE-0344-B103-6A0F6374ECAC}" type="datetime1">
              <a:rPr lang="en-ZA" smtClean="0"/>
              <a:t>2023/09/25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7E190D-1180-A842-AA01-00C72E9C4B26}" type="slidenum">
              <a:rPr lang="en-US" smtClean="0"/>
              <a:t>‹#›</a:t>
            </a:fld>
            <a:endParaRPr lang="en-US"/>
          </a:p>
        </p:txBody>
      </p:sp>
    </p:spTree>
    <p:extLst>
      <p:ext uri="{BB962C8B-B14F-4D97-AF65-F5344CB8AC3E}">
        <p14:creationId xmlns:p14="http://schemas.microsoft.com/office/powerpoint/2010/main" val="3776362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B99DA0-37FF-F04E-A37E-E17790477830}" type="datetime1">
              <a:rPr lang="en-ZA" smtClean="0"/>
              <a:t>2023/09/25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7E190D-1180-A842-AA01-00C72E9C4B26}" type="slidenum">
              <a:rPr lang="en-US" smtClean="0"/>
              <a:t>‹#›</a:t>
            </a:fld>
            <a:endParaRPr lang="en-US"/>
          </a:p>
        </p:txBody>
      </p:sp>
    </p:spTree>
    <p:extLst>
      <p:ext uri="{BB962C8B-B14F-4D97-AF65-F5344CB8AC3E}">
        <p14:creationId xmlns:p14="http://schemas.microsoft.com/office/powerpoint/2010/main" val="877919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F5E82B-5304-3541-820D-7F7D0515AD0D}" type="datetime1">
              <a:rPr lang="en-ZA" smtClean="0"/>
              <a:t>2023/09/25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7E190D-1180-A842-AA01-00C72E9C4B26}" type="slidenum">
              <a:rPr lang="en-US" smtClean="0"/>
              <a:t>‹#›</a:t>
            </a:fld>
            <a:endParaRPr lang="en-US"/>
          </a:p>
        </p:txBody>
      </p:sp>
    </p:spTree>
    <p:extLst>
      <p:ext uri="{BB962C8B-B14F-4D97-AF65-F5344CB8AC3E}">
        <p14:creationId xmlns:p14="http://schemas.microsoft.com/office/powerpoint/2010/main" val="3963743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34176AD-4B21-A74F-A480-A4B169F1D90C}" type="datetime1">
              <a:rPr lang="en-ZA" smtClean="0"/>
              <a:t>2023/09/25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7E190D-1180-A842-AA01-00C72E9C4B26}" type="slidenum">
              <a:rPr lang="en-US" smtClean="0"/>
              <a:t>‹#›</a:t>
            </a:fld>
            <a:endParaRPr lang="en-US"/>
          </a:p>
        </p:txBody>
      </p:sp>
    </p:spTree>
    <p:extLst>
      <p:ext uri="{BB962C8B-B14F-4D97-AF65-F5344CB8AC3E}">
        <p14:creationId xmlns:p14="http://schemas.microsoft.com/office/powerpoint/2010/main" val="380047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000" b="-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3E0B4-0A3B-5242-8A58-9F3AA7B86AA9}" type="datetime1">
              <a:rPr lang="en-ZA" smtClean="0"/>
              <a:t>2023/09/25</a:t>
            </a:fld>
            <a:endParaRPr 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7E190D-1180-A842-AA01-00C72E9C4B26}" type="slidenum">
              <a:rPr lang="en-US" smtClean="0"/>
              <a:t>‹#›</a:t>
            </a:fld>
            <a:endParaRPr lang="en-US"/>
          </a:p>
        </p:txBody>
      </p:sp>
    </p:spTree>
    <p:extLst>
      <p:ext uri="{BB962C8B-B14F-4D97-AF65-F5344CB8AC3E}">
        <p14:creationId xmlns:p14="http://schemas.microsoft.com/office/powerpoint/2010/main" val="15305199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png"/><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304" y="108064"/>
            <a:ext cx="9628632" cy="5222887"/>
          </a:xfrm>
        </p:spPr>
        <p:txBody>
          <a:bodyPr>
            <a:normAutofit/>
          </a:bodyPr>
          <a:lstStyle/>
          <a:p>
            <a:r>
              <a:rPr lang="en-ZA" sz="36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ASASWEI CONFERENCE </a:t>
            </a:r>
            <a:br>
              <a:rPr lang="en-ZA" sz="36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br>
            <a:r>
              <a:rPr lang="en-ZA" sz="36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Date: 26-29 September 2023</a:t>
            </a:r>
            <a:br>
              <a:rPr lang="en-ZA" sz="36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br>
            <a:r>
              <a:rPr lang="en-ZA" sz="36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Durban Convention Centre</a:t>
            </a:r>
            <a:br>
              <a:rPr lang="en-ZA" sz="36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br>
            <a:r>
              <a:rPr lang="en-ZA" sz="3600" b="1" kern="100" dirty="0">
                <a:latin typeface="Times New Roman" panose="02020603050405020304" pitchFamily="18" charset="0"/>
                <a:ea typeface="Calibri" panose="020F0502020204030204" pitchFamily="34" charset="0"/>
                <a:cs typeface="Times New Roman" panose="02020603050405020304" pitchFamily="18" charset="0"/>
              </a:rPr>
              <a:t>Promoting positive role models in gender relational contexts</a:t>
            </a:r>
            <a:br>
              <a:rPr lang="en-ZA" sz="3600" b="1" kern="100" dirty="0">
                <a:latin typeface="Times New Roman" panose="02020603050405020304" pitchFamily="18" charset="0"/>
                <a:ea typeface="Calibri" panose="020F0502020204030204" pitchFamily="34" charset="0"/>
                <a:cs typeface="Times New Roman" panose="02020603050405020304" pitchFamily="18" charset="0"/>
              </a:rPr>
            </a:br>
            <a:r>
              <a:rPr lang="en-ZA" sz="36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Moganedi MJ, University of Zululand</a:t>
            </a:r>
            <a:br>
              <a:rPr lang="en-ZA" sz="36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br>
            <a:r>
              <a:rPr lang="en-ZA" sz="36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Kulwane BA, Social Development</a:t>
            </a:r>
            <a:br>
              <a:rPr lang="en-ZA" sz="4400" b="1" dirty="0">
                <a:solidFill>
                  <a:prstClr val="black"/>
                </a:solidFill>
                <a:latin typeface="Century Gothic" panose="020B0502020202020204" pitchFamily="34" charset="0"/>
                <a:ea typeface="Calibri" panose="020F0502020204030204" pitchFamily="34" charset="0"/>
                <a:cs typeface="Times New Roman" panose="02020603050405020304" pitchFamily="18" charset="0"/>
              </a:rPr>
            </a:br>
            <a:endParaRPr lang="en-ZA" sz="4400" dirty="0"/>
          </a:p>
        </p:txBody>
      </p:sp>
      <p:sp>
        <p:nvSpPr>
          <p:cNvPr id="3" name="Subtitle 2"/>
          <p:cNvSpPr>
            <a:spLocks noGrp="1"/>
          </p:cNvSpPr>
          <p:nvPr>
            <p:ph type="subTitle" idx="1"/>
          </p:nvPr>
        </p:nvSpPr>
        <p:spPr>
          <a:xfrm>
            <a:off x="7620" y="-569785"/>
            <a:ext cx="9906000" cy="6222440"/>
          </a:xfrm>
        </p:spPr>
        <p:txBody>
          <a:bodyPr/>
          <a:lstStyle/>
          <a:p>
            <a:endParaRPr lang="en-ZA" dirty="0"/>
          </a:p>
        </p:txBody>
      </p:sp>
      <p:pic>
        <p:nvPicPr>
          <p:cNvPr id="4" name="Content Placeholder 3"/>
          <p:cNvPicPr>
            <a:picLocks noChangeAspect="1"/>
          </p:cNvPicPr>
          <p:nvPr/>
        </p:nvPicPr>
        <p:blipFill>
          <a:blip r:embed="rId2"/>
          <a:stretch>
            <a:fillRect/>
          </a:stretch>
        </p:blipFill>
        <p:spPr>
          <a:xfrm>
            <a:off x="2734056" y="5981852"/>
            <a:ext cx="2313432" cy="879215"/>
          </a:xfrm>
          <a:prstGeom prst="rect">
            <a:avLst/>
          </a:prstGeom>
          <a:noFill/>
          <a:ln>
            <a:noFill/>
          </a:ln>
        </p:spPr>
      </p:pic>
    </p:spTree>
    <p:extLst>
      <p:ext uri="{BB962C8B-B14F-4D97-AF65-F5344CB8AC3E}">
        <p14:creationId xmlns:p14="http://schemas.microsoft.com/office/powerpoint/2010/main" val="2530252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036" y="-3817"/>
            <a:ext cx="9785928" cy="1077020"/>
          </a:xfrm>
        </p:spPr>
        <p:txBody>
          <a:bodyPr>
            <a:normAutofit/>
          </a:bodyPr>
          <a:lstStyle/>
          <a:p>
            <a:pPr algn="ctr"/>
            <a:r>
              <a:rPr lang="en-ZA" sz="1950" b="1" dirty="0"/>
              <a:t>Towards the National Strategic Plan on Gender Based Violence and </a:t>
            </a:r>
            <a:r>
              <a:rPr lang="en-ZA" sz="1950" b="1" dirty="0" err="1"/>
              <a:t>Femicide</a:t>
            </a:r>
            <a:r>
              <a:rPr lang="en-ZA" sz="1950" b="1" dirty="0"/>
              <a:t> (GBVF 2020 – 2030)</a:t>
            </a:r>
            <a:br>
              <a:rPr lang="en-ZA" sz="1950" b="1" dirty="0"/>
            </a:br>
            <a:r>
              <a:rPr lang="en-ZA" sz="1950" b="1" dirty="0">
                <a:solidFill>
                  <a:srgbClr val="FF0000"/>
                </a:solidFill>
              </a:rPr>
              <a:t>5. The voices of men and boys</a:t>
            </a:r>
          </a:p>
        </p:txBody>
      </p:sp>
      <p:sp>
        <p:nvSpPr>
          <p:cNvPr id="3" name="Content Placeholder 2"/>
          <p:cNvSpPr>
            <a:spLocks noGrp="1"/>
          </p:cNvSpPr>
          <p:nvPr>
            <p:ph idx="1"/>
          </p:nvPr>
        </p:nvSpPr>
        <p:spPr/>
        <p:txBody>
          <a:bodyPr/>
          <a:lstStyle/>
          <a:p>
            <a:endParaRPr lang="en-ZA" dirty="0"/>
          </a:p>
        </p:txBody>
      </p:sp>
      <p:sp>
        <p:nvSpPr>
          <p:cNvPr id="6" name="Rounded Rectangle 5"/>
          <p:cNvSpPr/>
          <p:nvPr/>
        </p:nvSpPr>
        <p:spPr>
          <a:xfrm>
            <a:off x="364907" y="914400"/>
            <a:ext cx="1710560" cy="467035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25" dirty="0">
                <a:solidFill>
                  <a:schemeClr val="tx1"/>
                </a:solidFill>
              </a:rPr>
              <a:t>No clarity on formal consultation of SANAC Men’s Sector in development of NSP GBVF and Sector’s contribution in Pillar 2 “Prevention &amp; Rebuilding of Social Cohesion”.</a:t>
            </a:r>
            <a:endParaRPr lang="en-ZA" sz="1625" dirty="0">
              <a:solidFill>
                <a:schemeClr val="tx1"/>
              </a:solidFill>
            </a:endParaRPr>
          </a:p>
        </p:txBody>
      </p:sp>
      <p:sp>
        <p:nvSpPr>
          <p:cNvPr id="7" name="Rounded Rectangle 6"/>
          <p:cNvSpPr/>
          <p:nvPr/>
        </p:nvSpPr>
        <p:spPr>
          <a:xfrm>
            <a:off x="2193459" y="917174"/>
            <a:ext cx="1680227" cy="4667580"/>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63" dirty="0">
                <a:solidFill>
                  <a:schemeClr val="tx1"/>
                </a:solidFill>
              </a:rPr>
              <a:t>Effective Men &amp; Boys mobilization methods already in existence e.g. </a:t>
            </a:r>
            <a:r>
              <a:rPr lang="en-GB" sz="1463" dirty="0" err="1">
                <a:solidFill>
                  <a:schemeClr val="tx1"/>
                </a:solidFill>
              </a:rPr>
              <a:t>Sonke’s</a:t>
            </a:r>
            <a:r>
              <a:rPr lang="en-GB" sz="1463" dirty="0">
                <a:solidFill>
                  <a:schemeClr val="tx1"/>
                </a:solidFill>
              </a:rPr>
              <a:t> OMC and Stepping Stones.  OMC found to have been effective in men’s attitude and behaviour change in Limpopo, Mpumalanga &amp; EC (</a:t>
            </a:r>
            <a:r>
              <a:rPr lang="en-GB" sz="1463" dirty="0" err="1">
                <a:solidFill>
                  <a:schemeClr val="tx1"/>
                </a:solidFill>
              </a:rPr>
              <a:t>Mokganyetji</a:t>
            </a:r>
            <a:r>
              <a:rPr lang="en-GB" sz="1463" dirty="0">
                <a:solidFill>
                  <a:schemeClr val="tx1"/>
                </a:solidFill>
              </a:rPr>
              <a:t> et al. (2016).</a:t>
            </a:r>
            <a:endParaRPr lang="en-ZA" sz="1463" dirty="0">
              <a:solidFill>
                <a:schemeClr val="tx1"/>
              </a:solidFill>
            </a:endParaRPr>
          </a:p>
        </p:txBody>
      </p:sp>
      <p:sp>
        <p:nvSpPr>
          <p:cNvPr id="8" name="Rounded Rectangle 7"/>
          <p:cNvSpPr/>
          <p:nvPr/>
        </p:nvSpPr>
        <p:spPr>
          <a:xfrm>
            <a:off x="4073652" y="917174"/>
            <a:ext cx="1829432" cy="4667580"/>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463" dirty="0" err="1">
                <a:solidFill>
                  <a:schemeClr val="tx1"/>
                </a:solidFill>
              </a:rPr>
              <a:t>Takuwani</a:t>
            </a:r>
            <a:r>
              <a:rPr lang="en-ZA" sz="1463" dirty="0">
                <a:solidFill>
                  <a:schemeClr val="tx1"/>
                </a:solidFill>
              </a:rPr>
              <a:t> </a:t>
            </a:r>
            <a:r>
              <a:rPr lang="en-ZA" sz="1463" dirty="0" err="1">
                <a:solidFill>
                  <a:schemeClr val="tx1"/>
                </a:solidFill>
              </a:rPr>
              <a:t>Riime</a:t>
            </a:r>
            <a:r>
              <a:rPr lang="en-ZA" sz="1463" dirty="0">
                <a:solidFill>
                  <a:schemeClr val="tx1"/>
                </a:solidFill>
              </a:rPr>
              <a:t> Men’s Movement tasked in 2017 to support DSD in implementation of NSP HIV/AIDS Goal 4 on addressing the social and structural drivers of HIV. TB and STIs.  Already involved a=in social and behavioural change programs.</a:t>
            </a:r>
          </a:p>
        </p:txBody>
      </p:sp>
      <p:sp>
        <p:nvSpPr>
          <p:cNvPr id="9" name="Rounded Rectangle 8"/>
          <p:cNvSpPr/>
          <p:nvPr/>
        </p:nvSpPr>
        <p:spPr>
          <a:xfrm>
            <a:off x="6062063" y="908029"/>
            <a:ext cx="1804114" cy="4676723"/>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463" dirty="0" err="1">
                <a:solidFill>
                  <a:schemeClr val="tx1"/>
                </a:solidFill>
              </a:rPr>
              <a:t>Takuwani</a:t>
            </a:r>
            <a:r>
              <a:rPr lang="en-ZA" sz="1463" dirty="0">
                <a:solidFill>
                  <a:schemeClr val="tx1"/>
                </a:solidFill>
              </a:rPr>
              <a:t> </a:t>
            </a:r>
            <a:r>
              <a:rPr lang="en-ZA" sz="1463" dirty="0" err="1">
                <a:solidFill>
                  <a:schemeClr val="tx1"/>
                </a:solidFill>
              </a:rPr>
              <a:t>Riime</a:t>
            </a:r>
            <a:r>
              <a:rPr lang="en-ZA" sz="1463" dirty="0">
                <a:solidFill>
                  <a:schemeClr val="tx1"/>
                </a:solidFill>
              </a:rPr>
              <a:t> held biennial Men’s and Traditional Men’s Parliaments plus Boys’ Assemblies since 2018.  The movement also expressed a commitment to contribute in implementation of NSP GBVF (Pillar 2) and NSP HIV/AIDS Goal 4</a:t>
            </a:r>
          </a:p>
        </p:txBody>
      </p:sp>
      <p:sp>
        <p:nvSpPr>
          <p:cNvPr id="10" name="Rounded Rectangle 9"/>
          <p:cNvSpPr/>
          <p:nvPr/>
        </p:nvSpPr>
        <p:spPr>
          <a:xfrm>
            <a:off x="8032044" y="908029"/>
            <a:ext cx="1648053" cy="4676723"/>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950" dirty="0">
                <a:solidFill>
                  <a:schemeClr val="tx1"/>
                </a:solidFill>
              </a:rPr>
              <a:t>Critical issues raised in Feb 2008 Men’s Consultative Workshop were being addressed outside of the DSD by CSO partners.</a:t>
            </a:r>
          </a:p>
        </p:txBody>
      </p:sp>
      <p:pic>
        <p:nvPicPr>
          <p:cNvPr id="11" name="Content Placeholder 3"/>
          <p:cNvPicPr>
            <a:picLocks noChangeAspect="1"/>
          </p:cNvPicPr>
          <p:nvPr/>
        </p:nvPicPr>
        <p:blipFill>
          <a:blip r:embed="rId2"/>
          <a:stretch>
            <a:fillRect/>
          </a:stretch>
        </p:blipFill>
        <p:spPr>
          <a:xfrm>
            <a:off x="2825496" y="6016605"/>
            <a:ext cx="2057400" cy="781910"/>
          </a:xfrm>
          <a:prstGeom prst="rect">
            <a:avLst/>
          </a:prstGeom>
          <a:noFill/>
          <a:ln>
            <a:noFill/>
          </a:ln>
        </p:spPr>
      </p:pic>
    </p:spTree>
    <p:extLst>
      <p:ext uri="{BB962C8B-B14F-4D97-AF65-F5344CB8AC3E}">
        <p14:creationId xmlns:p14="http://schemas.microsoft.com/office/powerpoint/2010/main" val="3983064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953" y="-513153"/>
            <a:ext cx="9533848" cy="1525557"/>
          </a:xfrm>
        </p:spPr>
        <p:txBody>
          <a:bodyPr>
            <a:normAutofit/>
          </a:bodyPr>
          <a:lstStyle/>
          <a:p>
            <a:r>
              <a:rPr lang="en-ZA" sz="2600" b="1" dirty="0"/>
              <a:t>Theoretical Perspective – Gender Transformative Approaches (Three Domains) Casey et al. (2016)</a:t>
            </a:r>
          </a:p>
        </p:txBody>
      </p:sp>
      <p:sp>
        <p:nvSpPr>
          <p:cNvPr id="3" name="Text Placeholder 2"/>
          <p:cNvSpPr>
            <a:spLocks noGrp="1"/>
          </p:cNvSpPr>
          <p:nvPr>
            <p:ph type="body" idx="1"/>
          </p:nvPr>
        </p:nvSpPr>
        <p:spPr>
          <a:xfrm>
            <a:off x="120074" y="3119438"/>
            <a:ext cx="4375150" cy="2371436"/>
          </a:xfrm>
        </p:spPr>
        <p:txBody>
          <a:bodyPr/>
          <a:lstStyle/>
          <a:p>
            <a:endParaRPr lang="en-ZA" dirty="0"/>
          </a:p>
        </p:txBody>
      </p:sp>
      <p:graphicFrame>
        <p:nvGraphicFramePr>
          <p:cNvPr id="4" name="Diagram 3"/>
          <p:cNvGraphicFramePr/>
          <p:nvPr>
            <p:extLst>
              <p:ext uri="{D42A27DB-BD31-4B8C-83A1-F6EECF244321}">
                <p14:modId xmlns:p14="http://schemas.microsoft.com/office/powerpoint/2010/main" val="3928193251"/>
              </p:ext>
            </p:extLst>
          </p:nvPr>
        </p:nvGraphicFramePr>
        <p:xfrm>
          <a:off x="4390159" y="1368764"/>
          <a:ext cx="5185642" cy="31519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ight Arrow Callout 4"/>
          <p:cNvSpPr/>
          <p:nvPr/>
        </p:nvSpPr>
        <p:spPr>
          <a:xfrm>
            <a:off x="150964" y="1240346"/>
            <a:ext cx="4344260" cy="4478470"/>
          </a:xfrm>
          <a:prstGeom prst="rightArrowCallou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463" b="1" dirty="0">
                <a:solidFill>
                  <a:schemeClr val="tx1"/>
                </a:solidFill>
              </a:rPr>
              <a:t>1. Initial Outreach to men</a:t>
            </a:r>
          </a:p>
          <a:p>
            <a:pPr algn="ctr"/>
            <a:endParaRPr lang="en-ZA" sz="1463" dirty="0">
              <a:solidFill>
                <a:schemeClr val="tx1"/>
              </a:solidFill>
            </a:endParaRPr>
          </a:p>
          <a:p>
            <a:pPr algn="just"/>
            <a:r>
              <a:rPr lang="en-ZA" sz="1463" dirty="0">
                <a:solidFill>
                  <a:schemeClr val="tx1"/>
                </a:solidFill>
              </a:rPr>
              <a:t>Include invitations and recruitment</a:t>
            </a:r>
          </a:p>
          <a:p>
            <a:pPr algn="just"/>
            <a:r>
              <a:rPr lang="en-ZA" sz="1463" dirty="0">
                <a:solidFill>
                  <a:schemeClr val="tx1"/>
                </a:solidFill>
              </a:rPr>
              <a:t>Systematic approach speaking to men’s desires and allay their fears of stigma.</a:t>
            </a:r>
          </a:p>
          <a:p>
            <a:pPr algn="just"/>
            <a:endParaRPr lang="en-ZA" sz="1463" dirty="0">
              <a:solidFill>
                <a:schemeClr val="tx1"/>
              </a:solidFill>
            </a:endParaRPr>
          </a:p>
          <a:p>
            <a:pPr algn="just"/>
            <a:r>
              <a:rPr lang="en-ZA" sz="1463" dirty="0">
                <a:solidFill>
                  <a:schemeClr val="tx1"/>
                </a:solidFill>
              </a:rPr>
              <a:t>Recruit men through : </a:t>
            </a:r>
          </a:p>
          <a:p>
            <a:pPr marL="232172" indent="-232172" algn="just">
              <a:buFont typeface="Arial" panose="020B0604020202020204" pitchFamily="34" charset="0"/>
              <a:buChar char="•"/>
            </a:pPr>
            <a:r>
              <a:rPr lang="en-ZA" sz="1463" dirty="0">
                <a:solidFill>
                  <a:schemeClr val="tx1"/>
                </a:solidFill>
              </a:rPr>
              <a:t>Their trusted networks; </a:t>
            </a:r>
          </a:p>
          <a:p>
            <a:pPr marL="232172" indent="-232172" algn="just">
              <a:buFont typeface="Arial" panose="020B0604020202020204" pitchFamily="34" charset="0"/>
              <a:buChar char="•"/>
            </a:pPr>
            <a:r>
              <a:rPr lang="en-ZA" sz="1463" dirty="0">
                <a:solidFill>
                  <a:schemeClr val="tx1"/>
                </a:solidFill>
              </a:rPr>
              <a:t>Cultural and community context;</a:t>
            </a:r>
          </a:p>
          <a:p>
            <a:pPr marL="232172" indent="-232172" algn="just">
              <a:buFont typeface="Arial" panose="020B0604020202020204" pitchFamily="34" charset="0"/>
              <a:buChar char="•"/>
            </a:pPr>
            <a:r>
              <a:rPr lang="en-ZA" sz="1463" dirty="0">
                <a:solidFill>
                  <a:schemeClr val="tx1"/>
                </a:solidFill>
              </a:rPr>
              <a:t>Their personal and emotional connection; </a:t>
            </a:r>
          </a:p>
          <a:p>
            <a:pPr marL="232172" indent="-232172" algn="just">
              <a:buFont typeface="Arial" panose="020B0604020202020204" pitchFamily="34" charset="0"/>
              <a:buChar char="•"/>
            </a:pPr>
            <a:r>
              <a:rPr lang="en-ZA" sz="1463" dirty="0">
                <a:solidFill>
                  <a:schemeClr val="tx1"/>
                </a:solidFill>
              </a:rPr>
              <a:t>through hopefulness and,</a:t>
            </a:r>
          </a:p>
          <a:p>
            <a:pPr marL="232172" indent="-232172" algn="just">
              <a:buFont typeface="Arial" panose="020B0604020202020204" pitchFamily="34" charset="0"/>
              <a:buChar char="•"/>
            </a:pPr>
            <a:r>
              <a:rPr lang="en-ZA" sz="1463" dirty="0">
                <a:solidFill>
                  <a:schemeClr val="tx1"/>
                </a:solidFill>
              </a:rPr>
              <a:t> through “hooks” conversations with topics related to men’s concerns e.g. fatherhood and sexual health.</a:t>
            </a:r>
          </a:p>
          <a:p>
            <a:pPr algn="just"/>
            <a:r>
              <a:rPr lang="en-ZA" sz="1138" i="1" dirty="0">
                <a:solidFill>
                  <a:schemeClr val="tx1"/>
                </a:solidFill>
              </a:rPr>
              <a:t>(Dworkin et al. 2012 and </a:t>
            </a:r>
            <a:r>
              <a:rPr lang="en-ZA" sz="1138" i="1" dirty="0" err="1">
                <a:solidFill>
                  <a:schemeClr val="tx1"/>
                </a:solidFill>
              </a:rPr>
              <a:t>Piccigallo</a:t>
            </a:r>
            <a:r>
              <a:rPr lang="en-ZA" sz="1138" i="1" dirty="0">
                <a:solidFill>
                  <a:schemeClr val="tx1"/>
                </a:solidFill>
              </a:rPr>
              <a:t> et al. 2012)</a:t>
            </a:r>
          </a:p>
        </p:txBody>
      </p:sp>
      <p:pic>
        <p:nvPicPr>
          <p:cNvPr id="6" name="Content Placeholder 3"/>
          <p:cNvPicPr>
            <a:picLocks noChangeAspect="1"/>
          </p:cNvPicPr>
          <p:nvPr/>
        </p:nvPicPr>
        <p:blipFill>
          <a:blip r:embed="rId7"/>
          <a:stretch>
            <a:fillRect/>
          </a:stretch>
        </p:blipFill>
        <p:spPr>
          <a:xfrm>
            <a:off x="2916936" y="6051355"/>
            <a:ext cx="2020824" cy="768010"/>
          </a:xfrm>
          <a:prstGeom prst="rect">
            <a:avLst/>
          </a:prstGeom>
          <a:noFill/>
          <a:ln>
            <a:noFill/>
          </a:ln>
        </p:spPr>
      </p:pic>
    </p:spTree>
    <p:extLst>
      <p:ext uri="{BB962C8B-B14F-4D97-AF65-F5344CB8AC3E}">
        <p14:creationId xmlns:p14="http://schemas.microsoft.com/office/powerpoint/2010/main" val="1732504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320" y="-1290857"/>
            <a:ext cx="8543925" cy="2317849"/>
          </a:xfrm>
        </p:spPr>
        <p:txBody>
          <a:bodyPr>
            <a:normAutofit/>
          </a:bodyPr>
          <a:lstStyle/>
          <a:p>
            <a:r>
              <a:rPr lang="en-ZA" sz="2600" b="1" dirty="0"/>
              <a:t>Theoretical Perspective – Gender Transformative Approaches (Three Domains) Casey et al. (2016)</a:t>
            </a:r>
          </a:p>
        </p:txBody>
      </p:sp>
      <p:sp>
        <p:nvSpPr>
          <p:cNvPr id="3" name="Text Placeholder 2"/>
          <p:cNvSpPr>
            <a:spLocks noGrp="1"/>
          </p:cNvSpPr>
          <p:nvPr>
            <p:ph type="body" idx="1"/>
          </p:nvPr>
        </p:nvSpPr>
        <p:spPr>
          <a:xfrm>
            <a:off x="120074" y="3119438"/>
            <a:ext cx="4375150" cy="2371436"/>
          </a:xfrm>
        </p:spPr>
        <p:txBody>
          <a:bodyPr/>
          <a:lstStyle/>
          <a:p>
            <a:endParaRPr lang="en-ZA" dirty="0"/>
          </a:p>
        </p:txBody>
      </p:sp>
      <p:graphicFrame>
        <p:nvGraphicFramePr>
          <p:cNvPr id="4" name="Diagram 3"/>
          <p:cNvGraphicFramePr/>
          <p:nvPr>
            <p:extLst>
              <p:ext uri="{D42A27DB-BD31-4B8C-83A1-F6EECF244321}">
                <p14:modId xmlns:p14="http://schemas.microsoft.com/office/powerpoint/2010/main" val="1460075039"/>
              </p:ext>
            </p:extLst>
          </p:nvPr>
        </p:nvGraphicFramePr>
        <p:xfrm>
          <a:off x="2870489" y="2624242"/>
          <a:ext cx="5185642" cy="31519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Down Arrow Callout 5"/>
          <p:cNvSpPr/>
          <p:nvPr/>
        </p:nvSpPr>
        <p:spPr>
          <a:xfrm>
            <a:off x="578320" y="1026992"/>
            <a:ext cx="9072995" cy="1433369"/>
          </a:xfrm>
          <a:prstGeom prst="downArrowCallou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463" b="1" dirty="0">
                <a:solidFill>
                  <a:schemeClr val="tx1"/>
                </a:solidFill>
              </a:rPr>
              <a:t>2. Attitude and Behaviour Change</a:t>
            </a:r>
          </a:p>
          <a:p>
            <a:pPr algn="ctr"/>
            <a:r>
              <a:rPr lang="en-ZA" sz="1463" dirty="0">
                <a:solidFill>
                  <a:schemeClr val="tx1"/>
                </a:solidFill>
              </a:rPr>
              <a:t>Dworkin et al. (2012) Impact on men’s attitudes and behaviour in areas such as use of violence, gender norms, increase in care and domestic work, and social acceptance of IPV.</a:t>
            </a:r>
          </a:p>
        </p:txBody>
      </p:sp>
    </p:spTree>
    <p:extLst>
      <p:ext uri="{BB962C8B-B14F-4D97-AF65-F5344CB8AC3E}">
        <p14:creationId xmlns:p14="http://schemas.microsoft.com/office/powerpoint/2010/main" val="3954748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6920" y="-1375089"/>
            <a:ext cx="8543925" cy="2317849"/>
          </a:xfrm>
        </p:spPr>
        <p:txBody>
          <a:bodyPr>
            <a:normAutofit/>
          </a:bodyPr>
          <a:lstStyle/>
          <a:p>
            <a:r>
              <a:rPr lang="en-ZA" sz="2600" b="1" dirty="0"/>
              <a:t>Theoretical Perspective – Gender Transformative Approaches (Three Domains) Casey et al. (2016)</a:t>
            </a:r>
          </a:p>
        </p:txBody>
      </p:sp>
      <p:sp>
        <p:nvSpPr>
          <p:cNvPr id="3" name="Text Placeholder 2"/>
          <p:cNvSpPr>
            <a:spLocks noGrp="1"/>
          </p:cNvSpPr>
          <p:nvPr>
            <p:ph type="body" idx="1"/>
          </p:nvPr>
        </p:nvSpPr>
        <p:spPr>
          <a:xfrm>
            <a:off x="120074" y="3119438"/>
            <a:ext cx="4375150" cy="2371436"/>
          </a:xfrm>
        </p:spPr>
        <p:txBody>
          <a:bodyPr/>
          <a:lstStyle/>
          <a:p>
            <a:endParaRPr lang="en-ZA" dirty="0"/>
          </a:p>
        </p:txBody>
      </p:sp>
      <p:graphicFrame>
        <p:nvGraphicFramePr>
          <p:cNvPr id="4" name="Diagram 3"/>
          <p:cNvGraphicFramePr/>
          <p:nvPr>
            <p:extLst>
              <p:ext uri="{D42A27DB-BD31-4B8C-83A1-F6EECF244321}">
                <p14:modId xmlns:p14="http://schemas.microsoft.com/office/powerpoint/2010/main" val="726465449"/>
              </p:ext>
            </p:extLst>
          </p:nvPr>
        </p:nvGraphicFramePr>
        <p:xfrm>
          <a:off x="225606" y="1451997"/>
          <a:ext cx="5185642" cy="31519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Left Arrow Callout 4"/>
          <p:cNvSpPr/>
          <p:nvPr/>
        </p:nvSpPr>
        <p:spPr>
          <a:xfrm>
            <a:off x="4382654" y="1451997"/>
            <a:ext cx="5523346" cy="4255077"/>
          </a:xfrm>
          <a:prstGeom prst="leftArrowCallou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463" dirty="0">
                <a:solidFill>
                  <a:schemeClr val="tx1"/>
                </a:solidFill>
              </a:rPr>
              <a:t>Men recruited during initial outreach and empowered with attitude and behaviour changing knowledge have gained confidence to push for social change in gender norms for impact on gender justice.</a:t>
            </a:r>
          </a:p>
          <a:p>
            <a:pPr algn="ctr"/>
            <a:r>
              <a:rPr lang="en-ZA" sz="1463" dirty="0">
                <a:solidFill>
                  <a:schemeClr val="tx1"/>
                </a:solidFill>
              </a:rPr>
              <a:t>Social activism also meant to advocate for institutionalization of prevention programming through system-level interventions (Pease 2008)</a:t>
            </a:r>
          </a:p>
          <a:p>
            <a:pPr algn="ctr"/>
            <a:r>
              <a:rPr lang="en-ZA" sz="1463" dirty="0" err="1">
                <a:solidFill>
                  <a:schemeClr val="tx1"/>
                </a:solidFill>
              </a:rPr>
              <a:t>Takuwani</a:t>
            </a:r>
            <a:r>
              <a:rPr lang="en-ZA" sz="1463" dirty="0">
                <a:solidFill>
                  <a:schemeClr val="tx1"/>
                </a:solidFill>
              </a:rPr>
              <a:t> </a:t>
            </a:r>
            <a:r>
              <a:rPr lang="en-ZA" sz="1463" dirty="0" err="1">
                <a:solidFill>
                  <a:schemeClr val="tx1"/>
                </a:solidFill>
              </a:rPr>
              <a:t>Riime’s</a:t>
            </a:r>
            <a:r>
              <a:rPr lang="en-ZA" sz="1463" dirty="0">
                <a:solidFill>
                  <a:schemeClr val="tx1"/>
                </a:solidFill>
              </a:rPr>
              <a:t> efforts to institutionalize men’s movement through partnership with government in sector parliamentary process</a:t>
            </a:r>
          </a:p>
          <a:p>
            <a:pPr algn="ctr"/>
            <a:r>
              <a:rPr lang="en-ZA" sz="1463" i="1" dirty="0">
                <a:solidFill>
                  <a:schemeClr val="tx1"/>
                </a:solidFill>
              </a:rPr>
              <a:t>“Effective social action is buttressed by the degree to which individual engaged men carry forward and actively embody support for gender equitable behaviour, norms,, and policies in their networks, institutions and communities” </a:t>
            </a:r>
            <a:r>
              <a:rPr lang="en-ZA" sz="1463" dirty="0">
                <a:solidFill>
                  <a:schemeClr val="tx1"/>
                </a:solidFill>
              </a:rPr>
              <a:t>Casey et al. (2016)</a:t>
            </a:r>
          </a:p>
        </p:txBody>
      </p:sp>
      <p:pic>
        <p:nvPicPr>
          <p:cNvPr id="6" name="Content Placeholder 3"/>
          <p:cNvPicPr>
            <a:picLocks noChangeAspect="1"/>
          </p:cNvPicPr>
          <p:nvPr/>
        </p:nvPicPr>
        <p:blipFill>
          <a:blip r:embed="rId7"/>
          <a:stretch>
            <a:fillRect/>
          </a:stretch>
        </p:blipFill>
        <p:spPr>
          <a:xfrm>
            <a:off x="2734056" y="5981852"/>
            <a:ext cx="2313432" cy="879215"/>
          </a:xfrm>
          <a:prstGeom prst="rect">
            <a:avLst/>
          </a:prstGeom>
          <a:noFill/>
          <a:ln>
            <a:noFill/>
          </a:ln>
        </p:spPr>
      </p:pic>
    </p:spTree>
    <p:extLst>
      <p:ext uri="{BB962C8B-B14F-4D97-AF65-F5344CB8AC3E}">
        <p14:creationId xmlns:p14="http://schemas.microsoft.com/office/powerpoint/2010/main" val="1661560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7262"/>
            <a:ext cx="8543925" cy="1077020"/>
          </a:xfrm>
        </p:spPr>
        <p:txBody>
          <a:bodyPr>
            <a:normAutofit fontScale="90000"/>
          </a:bodyPr>
          <a:lstStyle/>
          <a:p>
            <a:r>
              <a:rPr lang="en-ZA" b="1" dirty="0" err="1"/>
              <a:t>Sonke’s</a:t>
            </a:r>
            <a:r>
              <a:rPr lang="en-ZA" b="1" dirty="0"/>
              <a:t> One Man Can </a:t>
            </a:r>
            <a:br>
              <a:rPr lang="en-ZA" b="1" dirty="0"/>
            </a:br>
            <a:r>
              <a:rPr lang="en-ZA" b="1" dirty="0"/>
              <a:t>(OMC) Campaign</a:t>
            </a:r>
          </a:p>
        </p:txBody>
      </p:sp>
      <p:sp>
        <p:nvSpPr>
          <p:cNvPr id="3" name="Content Placeholder 2"/>
          <p:cNvSpPr>
            <a:spLocks noGrp="1"/>
          </p:cNvSpPr>
          <p:nvPr>
            <p:ph sz="half" idx="1"/>
          </p:nvPr>
        </p:nvSpPr>
        <p:spPr>
          <a:xfrm>
            <a:off x="220864" y="1389888"/>
            <a:ext cx="4331163" cy="4448381"/>
          </a:xfrm>
        </p:spPr>
        <p:txBody>
          <a:bodyPr>
            <a:normAutofit fontScale="62500" lnSpcReduction="20000"/>
          </a:bodyPr>
          <a:lstStyle/>
          <a:p>
            <a:pPr marL="0" indent="0" algn="just">
              <a:buNone/>
            </a:pPr>
            <a:r>
              <a:rPr lang="en-ZA" b="1" dirty="0"/>
              <a:t>OMC INTERVENTION</a:t>
            </a:r>
          </a:p>
          <a:p>
            <a:pPr marL="0" indent="0" algn="just">
              <a:buNone/>
            </a:pPr>
            <a:endParaRPr lang="en-ZA" dirty="0"/>
          </a:p>
          <a:p>
            <a:pPr algn="just"/>
            <a:r>
              <a:rPr lang="en-ZA" dirty="0"/>
              <a:t>11 of 25 Bushbuckridge villages randomized to receive OMC community mobilization interventions and another 11 as controlled comparison.</a:t>
            </a:r>
          </a:p>
          <a:p>
            <a:pPr algn="just"/>
            <a:r>
              <a:rPr lang="en-ZA" dirty="0"/>
              <a:t>Workshops, door-to-door, soccer matches, street theatre, murals, video screenings and discussions facilitated by community mobilizers and Community Action Team (Gender Transformative Approach’s Initial Outreach Domain).</a:t>
            </a:r>
          </a:p>
          <a:p>
            <a:pPr algn="just"/>
            <a:r>
              <a:rPr lang="en-ZA" dirty="0"/>
              <a:t>All villages monitored for GBV incidences including rape, HIV prevalence, men’s health seeking behaviour, reported habits of condom use, HIV testing etc.</a:t>
            </a:r>
          </a:p>
        </p:txBody>
      </p:sp>
      <p:sp>
        <p:nvSpPr>
          <p:cNvPr id="4" name="Content Placeholder 3"/>
          <p:cNvSpPr>
            <a:spLocks noGrp="1"/>
          </p:cNvSpPr>
          <p:nvPr>
            <p:ph sz="half" idx="2"/>
          </p:nvPr>
        </p:nvSpPr>
        <p:spPr/>
        <p:txBody>
          <a:bodyPr>
            <a:normAutofit fontScale="62500" lnSpcReduction="20000"/>
          </a:bodyPr>
          <a:lstStyle/>
          <a:p>
            <a:endParaRPr lang="en-ZA" dirty="0"/>
          </a:p>
        </p:txBody>
      </p:sp>
      <p:sp>
        <p:nvSpPr>
          <p:cNvPr id="5" name="Rounded Rectangle 4"/>
          <p:cNvSpPr/>
          <p:nvPr/>
        </p:nvSpPr>
        <p:spPr>
          <a:xfrm>
            <a:off x="4772891" y="176378"/>
            <a:ext cx="4825422" cy="5433291"/>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463" b="1" dirty="0">
                <a:solidFill>
                  <a:schemeClr val="tx1"/>
                </a:solidFill>
              </a:rPr>
              <a:t>OMC INTERVENTION RESULTS</a:t>
            </a:r>
          </a:p>
          <a:p>
            <a:pPr algn="ctr"/>
            <a:r>
              <a:rPr lang="en-ZA" sz="1463" b="1" dirty="0">
                <a:solidFill>
                  <a:schemeClr val="tx1"/>
                </a:solidFill>
              </a:rPr>
              <a:t>(In relation to Gender Transformative Approach)</a:t>
            </a:r>
          </a:p>
          <a:p>
            <a:pPr algn="just"/>
            <a:r>
              <a:rPr lang="en-ZA" sz="1463" dirty="0">
                <a:solidFill>
                  <a:schemeClr val="tx1"/>
                </a:solidFill>
              </a:rPr>
              <a:t>1. Improved awareness and knowledge of the impact of GBV and increased commitment to address the problem, particularly among men (Attitude &amp; behaviour change leading to social action).</a:t>
            </a:r>
          </a:p>
          <a:p>
            <a:pPr algn="just"/>
            <a:r>
              <a:rPr lang="en-ZA" sz="1463" dirty="0">
                <a:solidFill>
                  <a:schemeClr val="tx1"/>
                </a:solidFill>
              </a:rPr>
              <a:t>2. </a:t>
            </a:r>
            <a:r>
              <a:rPr lang="en-ZA" sz="1463" dirty="0" err="1">
                <a:solidFill>
                  <a:schemeClr val="tx1"/>
                </a:solidFill>
              </a:rPr>
              <a:t>Sonke’s</a:t>
            </a:r>
            <a:r>
              <a:rPr lang="en-ZA" sz="1463" dirty="0">
                <a:solidFill>
                  <a:schemeClr val="tx1"/>
                </a:solidFill>
              </a:rPr>
              <a:t> partner organisations gained capacity and confidence to independently implement OMC and integrate campaign’s activities in their own programmes (Social Activism).</a:t>
            </a:r>
          </a:p>
          <a:p>
            <a:pPr algn="just"/>
            <a:r>
              <a:rPr lang="en-ZA" sz="1463" dirty="0">
                <a:solidFill>
                  <a:schemeClr val="tx1"/>
                </a:solidFill>
              </a:rPr>
              <a:t>3. Better understanding of the relationship between gender norms and roles, toxic masculinities and both GBV and HIV/AIDS among key community stakeholders such as traditional leaders, local authorities, teachers, religious leaders and other partners.  OMC also inspired commitment to address these issues (Institutionalization of social activism).</a:t>
            </a:r>
          </a:p>
          <a:p>
            <a:pPr algn="just"/>
            <a:r>
              <a:rPr lang="en-ZA" sz="1463" dirty="0">
                <a:solidFill>
                  <a:schemeClr val="tx1"/>
                </a:solidFill>
              </a:rPr>
              <a:t>4. Positive attitudes found in social norms, attitudes and behaviour related to GBV and gender equality resulting in reduction of GBV in 11 targeted villages.</a:t>
            </a:r>
          </a:p>
          <a:p>
            <a:pPr algn="just"/>
            <a:endParaRPr lang="en-ZA" sz="1463" dirty="0">
              <a:solidFill>
                <a:schemeClr val="tx1"/>
              </a:solidFill>
            </a:endParaRPr>
          </a:p>
          <a:p>
            <a:pPr algn="just"/>
            <a:r>
              <a:rPr lang="en-ZA" sz="1463" dirty="0">
                <a:solidFill>
                  <a:schemeClr val="tx1"/>
                </a:solidFill>
              </a:rPr>
              <a:t>NB. OMC success in fight against the spread of HIV can be replicable in fighting GBV and </a:t>
            </a:r>
            <a:r>
              <a:rPr lang="en-ZA" sz="1463" dirty="0" err="1">
                <a:solidFill>
                  <a:schemeClr val="tx1"/>
                </a:solidFill>
              </a:rPr>
              <a:t>Femicide</a:t>
            </a:r>
            <a:r>
              <a:rPr lang="en-ZA" sz="1463" dirty="0">
                <a:solidFill>
                  <a:schemeClr val="tx1"/>
                </a:solidFill>
              </a:rPr>
              <a:t>. </a:t>
            </a:r>
          </a:p>
        </p:txBody>
      </p:sp>
      <p:pic>
        <p:nvPicPr>
          <p:cNvPr id="6" name="Content Placeholder 3"/>
          <p:cNvPicPr>
            <a:picLocks noChangeAspect="1"/>
          </p:cNvPicPr>
          <p:nvPr/>
        </p:nvPicPr>
        <p:blipFill>
          <a:blip r:embed="rId2"/>
          <a:stretch>
            <a:fillRect/>
          </a:stretch>
        </p:blipFill>
        <p:spPr>
          <a:xfrm>
            <a:off x="2734056" y="5981852"/>
            <a:ext cx="2313432" cy="879215"/>
          </a:xfrm>
          <a:prstGeom prst="rect">
            <a:avLst/>
          </a:prstGeom>
          <a:noFill/>
          <a:ln>
            <a:noFill/>
          </a:ln>
        </p:spPr>
      </p:pic>
    </p:spTree>
    <p:extLst>
      <p:ext uri="{BB962C8B-B14F-4D97-AF65-F5344CB8AC3E}">
        <p14:creationId xmlns:p14="http://schemas.microsoft.com/office/powerpoint/2010/main" val="2671756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719"/>
            <a:ext cx="9785928" cy="1077020"/>
          </a:xfrm>
        </p:spPr>
        <p:txBody>
          <a:bodyPr>
            <a:normAutofit/>
          </a:bodyPr>
          <a:lstStyle/>
          <a:p>
            <a:pPr algn="ctr"/>
            <a:r>
              <a:rPr lang="en-ZA" sz="1800" b="1" dirty="0"/>
              <a:t>Towards the National Strategic Plan on Gender Based Violence and </a:t>
            </a:r>
            <a:r>
              <a:rPr lang="en-ZA" sz="1800" b="1" dirty="0" err="1"/>
              <a:t>Femicide</a:t>
            </a:r>
            <a:r>
              <a:rPr lang="en-ZA" sz="1800" b="1" dirty="0"/>
              <a:t> (GBVF 2020 – 2030)</a:t>
            </a:r>
            <a:br>
              <a:rPr lang="en-ZA" sz="1800" b="1" dirty="0"/>
            </a:br>
            <a:r>
              <a:rPr lang="en-ZA" sz="1800" b="1" dirty="0" err="1">
                <a:solidFill>
                  <a:srgbClr val="FF0000"/>
                </a:solidFill>
              </a:rPr>
              <a:t>Takuwani</a:t>
            </a:r>
            <a:r>
              <a:rPr lang="en-ZA" sz="1800" b="1" dirty="0">
                <a:solidFill>
                  <a:srgbClr val="FF0000"/>
                </a:solidFill>
              </a:rPr>
              <a:t> </a:t>
            </a:r>
            <a:r>
              <a:rPr lang="en-ZA" sz="1800" b="1" dirty="0" err="1">
                <a:solidFill>
                  <a:srgbClr val="FF0000"/>
                </a:solidFill>
              </a:rPr>
              <a:t>Riime</a:t>
            </a:r>
            <a:r>
              <a:rPr lang="en-ZA" sz="1800" b="1" dirty="0">
                <a:solidFill>
                  <a:srgbClr val="FF0000"/>
                </a:solidFill>
              </a:rPr>
              <a:t> Men’s Movement</a:t>
            </a:r>
            <a:endParaRPr lang="en-ZA" sz="1800" b="1" i="1" dirty="0">
              <a:solidFill>
                <a:srgbClr val="FF0000"/>
              </a:solidFill>
            </a:endParaRPr>
          </a:p>
        </p:txBody>
      </p:sp>
      <p:sp>
        <p:nvSpPr>
          <p:cNvPr id="6" name="Rounded Rectangle 5"/>
          <p:cNvSpPr/>
          <p:nvPr/>
        </p:nvSpPr>
        <p:spPr>
          <a:xfrm>
            <a:off x="277401" y="1086372"/>
            <a:ext cx="1943676" cy="3403723"/>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300" dirty="0">
                <a:solidFill>
                  <a:schemeClr val="tx1"/>
                </a:solidFill>
              </a:rPr>
              <a:t>Venda language expression of </a:t>
            </a:r>
            <a:r>
              <a:rPr lang="en-ZA" sz="1300" b="1" dirty="0">
                <a:solidFill>
                  <a:schemeClr val="tx1"/>
                </a:solidFill>
              </a:rPr>
              <a:t>“Let Us Stand Up Together!</a:t>
            </a:r>
            <a:r>
              <a:rPr lang="en-ZA" sz="1300" dirty="0">
                <a:solidFill>
                  <a:schemeClr val="tx1"/>
                </a:solidFill>
              </a:rPr>
              <a:t>” </a:t>
            </a:r>
          </a:p>
          <a:p>
            <a:pPr algn="ctr"/>
            <a:endParaRPr lang="en-ZA" sz="1300" dirty="0">
              <a:solidFill>
                <a:schemeClr val="tx1"/>
              </a:solidFill>
            </a:endParaRPr>
          </a:p>
          <a:p>
            <a:pPr algn="ctr"/>
            <a:r>
              <a:rPr lang="en-ZA" sz="1300" dirty="0">
                <a:solidFill>
                  <a:schemeClr val="tx1"/>
                </a:solidFill>
              </a:rPr>
              <a:t>A calling on all men to be part of institutionalizing a responsive men’s movement.  </a:t>
            </a:r>
          </a:p>
          <a:p>
            <a:pPr algn="ctr"/>
            <a:endParaRPr lang="en-ZA" sz="1300" dirty="0">
              <a:solidFill>
                <a:schemeClr val="tx1"/>
              </a:solidFill>
            </a:endParaRPr>
          </a:p>
          <a:p>
            <a:pPr algn="ctr"/>
            <a:r>
              <a:rPr lang="en-ZA" sz="1300" dirty="0">
                <a:solidFill>
                  <a:schemeClr val="tx1"/>
                </a:solidFill>
              </a:rPr>
              <a:t>A renaissance movement of male gender activists committed to changing gender norms and gender relations.</a:t>
            </a:r>
          </a:p>
        </p:txBody>
      </p:sp>
      <p:sp>
        <p:nvSpPr>
          <p:cNvPr id="7" name="Rounded Rectangle 6"/>
          <p:cNvSpPr/>
          <p:nvPr/>
        </p:nvSpPr>
        <p:spPr>
          <a:xfrm>
            <a:off x="2617243" y="1101053"/>
            <a:ext cx="1970884" cy="3389041"/>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ZA" sz="1300" dirty="0">
                <a:solidFill>
                  <a:schemeClr val="tx1"/>
                </a:solidFill>
              </a:rPr>
              <a:t>Founded in 2015 and currently engaged in consultations on the finalization of a Men’s Charter.  Conceptualized within the Men’s Sector of SANAC and informed by the connection between HIV/AIDS and GBV</a:t>
            </a:r>
          </a:p>
          <a:p>
            <a:endParaRPr lang="en-ZA" sz="1300" dirty="0">
              <a:solidFill>
                <a:schemeClr val="tx1"/>
              </a:solidFill>
            </a:endParaRPr>
          </a:p>
          <a:p>
            <a:r>
              <a:rPr lang="en-ZA" sz="1300" dirty="0">
                <a:solidFill>
                  <a:schemeClr val="tx1"/>
                </a:solidFill>
              </a:rPr>
              <a:t>Motto is : </a:t>
            </a:r>
            <a:r>
              <a:rPr lang="en-ZA" sz="1300" b="1" dirty="0">
                <a:solidFill>
                  <a:schemeClr val="tx1"/>
                </a:solidFill>
              </a:rPr>
              <a:t>“Men Championing Change!”</a:t>
            </a:r>
          </a:p>
        </p:txBody>
      </p:sp>
      <p:sp>
        <p:nvSpPr>
          <p:cNvPr id="8" name="Rounded Rectangle 7"/>
          <p:cNvSpPr/>
          <p:nvPr/>
        </p:nvSpPr>
        <p:spPr>
          <a:xfrm>
            <a:off x="5105389" y="1086372"/>
            <a:ext cx="1898432" cy="3403722"/>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463" dirty="0">
                <a:solidFill>
                  <a:schemeClr val="tx1"/>
                </a:solidFill>
              </a:rPr>
              <a:t>Assisting DSD in implementation of Goal 4 of the NSP HIV/AIDS following 2017 review which mandated the department to lead on social and structural causes of TB, HIV and STIs.  Attitude and behavioural change programme.</a:t>
            </a:r>
          </a:p>
        </p:txBody>
      </p:sp>
      <p:sp>
        <p:nvSpPr>
          <p:cNvPr id="9" name="Rounded Rectangle 8"/>
          <p:cNvSpPr/>
          <p:nvPr/>
        </p:nvSpPr>
        <p:spPr>
          <a:xfrm>
            <a:off x="7399987" y="1083224"/>
            <a:ext cx="2090019" cy="340687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ZA" sz="1625" dirty="0">
                <a:solidFill>
                  <a:schemeClr val="tx1"/>
                </a:solidFill>
              </a:rPr>
              <a:t>Led by Deputy Minister </a:t>
            </a:r>
            <a:r>
              <a:rPr lang="en-ZA" sz="1625" dirty="0" err="1">
                <a:solidFill>
                  <a:schemeClr val="tx1"/>
                </a:solidFill>
              </a:rPr>
              <a:t>Bogopane</a:t>
            </a:r>
            <a:r>
              <a:rPr lang="en-ZA" sz="1625" dirty="0">
                <a:solidFill>
                  <a:schemeClr val="tx1"/>
                </a:solidFill>
              </a:rPr>
              <a:t>-Zulu of DSD, </a:t>
            </a:r>
            <a:r>
              <a:rPr lang="en-ZA" sz="1625" dirty="0" err="1">
                <a:solidFill>
                  <a:schemeClr val="tx1"/>
                </a:solidFill>
              </a:rPr>
              <a:t>Takuwani</a:t>
            </a:r>
            <a:r>
              <a:rPr lang="en-ZA" sz="1625" dirty="0">
                <a:solidFill>
                  <a:schemeClr val="tx1"/>
                </a:solidFill>
              </a:rPr>
              <a:t> </a:t>
            </a:r>
            <a:r>
              <a:rPr lang="en-ZA" sz="1625" dirty="0" err="1">
                <a:solidFill>
                  <a:schemeClr val="tx1"/>
                </a:solidFill>
              </a:rPr>
              <a:t>Riime</a:t>
            </a:r>
            <a:r>
              <a:rPr lang="en-ZA" sz="1625" dirty="0">
                <a:solidFill>
                  <a:schemeClr val="tx1"/>
                </a:solidFill>
              </a:rPr>
              <a:t> partnered with government to organize Boys Assemblies, Men’s Parliaments and Traditional Men’s Parliaments since 2018.</a:t>
            </a:r>
          </a:p>
        </p:txBody>
      </p:sp>
      <p:pic>
        <p:nvPicPr>
          <p:cNvPr id="10" name="Content Placeholder 9">
            <a:extLst>
              <a:ext uri="{FF2B5EF4-FFF2-40B4-BE49-F238E27FC236}">
                <a16:creationId xmlns:a16="http://schemas.microsoft.com/office/drawing/2014/main" id="{3C5CB6F8-5A35-4566-86DA-02B5BB3344D9}"/>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5357" y="4490095"/>
            <a:ext cx="9034649" cy="1262950"/>
          </a:xfrm>
          <a:prstGeom prst="rect">
            <a:avLst/>
          </a:prstGeom>
          <a:noFill/>
          <a:ln>
            <a:noFill/>
          </a:ln>
        </p:spPr>
      </p:pic>
      <p:pic>
        <p:nvPicPr>
          <p:cNvPr id="11" name="Content Placeholder 3"/>
          <p:cNvPicPr>
            <a:picLocks noChangeAspect="1"/>
          </p:cNvPicPr>
          <p:nvPr/>
        </p:nvPicPr>
        <p:blipFill>
          <a:blip r:embed="rId3"/>
          <a:stretch>
            <a:fillRect/>
          </a:stretch>
        </p:blipFill>
        <p:spPr>
          <a:xfrm>
            <a:off x="2734056" y="5981852"/>
            <a:ext cx="2313432" cy="879215"/>
          </a:xfrm>
          <a:prstGeom prst="rect">
            <a:avLst/>
          </a:prstGeom>
          <a:noFill/>
          <a:ln>
            <a:noFill/>
          </a:ln>
        </p:spPr>
      </p:pic>
    </p:spTree>
    <p:extLst>
      <p:ext uri="{BB962C8B-B14F-4D97-AF65-F5344CB8AC3E}">
        <p14:creationId xmlns:p14="http://schemas.microsoft.com/office/powerpoint/2010/main" val="3131185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072" y="117804"/>
            <a:ext cx="9785928" cy="1077020"/>
          </a:xfrm>
        </p:spPr>
        <p:txBody>
          <a:bodyPr>
            <a:normAutofit/>
          </a:bodyPr>
          <a:lstStyle/>
          <a:p>
            <a:pPr algn="ctr"/>
            <a:r>
              <a:rPr lang="en-ZA" sz="1950" b="1" dirty="0"/>
              <a:t>Towards the National Strategic Plan on Gender Based Violence and </a:t>
            </a:r>
            <a:r>
              <a:rPr lang="en-ZA" sz="1950" b="1" dirty="0" err="1"/>
              <a:t>Femicide</a:t>
            </a:r>
            <a:r>
              <a:rPr lang="en-ZA" sz="1950" b="1" dirty="0"/>
              <a:t> (GBVF 2020 – 2030)</a:t>
            </a:r>
            <a:br>
              <a:rPr lang="en-ZA" sz="1950" b="1" dirty="0"/>
            </a:br>
            <a:r>
              <a:rPr lang="en-ZA" sz="1950" b="1" dirty="0">
                <a:solidFill>
                  <a:srgbClr val="FF0000"/>
                </a:solidFill>
              </a:rPr>
              <a:t>Selected quotes from speeches at Boys Assemblies and Men’s Parliaments</a:t>
            </a:r>
            <a:endParaRPr lang="en-ZA" sz="1950" b="1" i="1" dirty="0">
              <a:solidFill>
                <a:srgbClr val="FF0000"/>
              </a:solidFill>
            </a:endParaRPr>
          </a:p>
        </p:txBody>
      </p:sp>
      <p:sp>
        <p:nvSpPr>
          <p:cNvPr id="3" name="Content Placeholder 2"/>
          <p:cNvSpPr>
            <a:spLocks noGrp="1"/>
          </p:cNvSpPr>
          <p:nvPr>
            <p:ph idx="1"/>
          </p:nvPr>
        </p:nvSpPr>
        <p:spPr/>
        <p:txBody>
          <a:bodyPr/>
          <a:lstStyle/>
          <a:p>
            <a:endParaRPr lang="en-ZA" dirty="0"/>
          </a:p>
        </p:txBody>
      </p:sp>
      <p:sp>
        <p:nvSpPr>
          <p:cNvPr id="6" name="Rounded Rectangle 5"/>
          <p:cNvSpPr/>
          <p:nvPr/>
        </p:nvSpPr>
        <p:spPr>
          <a:xfrm>
            <a:off x="265473" y="1010106"/>
            <a:ext cx="1712914" cy="465917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138" i="1" dirty="0">
                <a:solidFill>
                  <a:schemeClr val="tx1"/>
                </a:solidFill>
              </a:rPr>
              <a:t>“We want to use the Men Championing Change programme to acknowledge that men and boys are equal members of society who live within families and communities. Our priority is to develop a strong front of men who educate other men and inspire positive change that subsequently result in prevention</a:t>
            </a:r>
            <a:r>
              <a:rPr lang="en-ZA" sz="1138" b="1" i="1" dirty="0">
                <a:solidFill>
                  <a:schemeClr val="tx1"/>
                </a:solidFill>
              </a:rPr>
              <a:t> </a:t>
            </a:r>
            <a:r>
              <a:rPr lang="en-ZA" sz="1138" i="1" dirty="0">
                <a:solidFill>
                  <a:schemeClr val="tx1"/>
                </a:solidFill>
              </a:rPr>
              <a:t>of new HIV infections and gender based violence”  </a:t>
            </a:r>
            <a:r>
              <a:rPr lang="en-ZA" sz="1138" i="1" dirty="0" err="1">
                <a:solidFill>
                  <a:schemeClr val="tx1"/>
                </a:solidFill>
              </a:rPr>
              <a:t>T</a:t>
            </a:r>
            <a:r>
              <a:rPr lang="en-ZA" sz="1138" dirty="0" err="1">
                <a:solidFill>
                  <a:schemeClr val="tx1"/>
                </a:solidFill>
              </a:rPr>
              <a:t>akuwani</a:t>
            </a:r>
            <a:r>
              <a:rPr lang="en-ZA" sz="1138" dirty="0">
                <a:solidFill>
                  <a:schemeClr val="tx1"/>
                </a:solidFill>
              </a:rPr>
              <a:t> </a:t>
            </a:r>
            <a:r>
              <a:rPr lang="en-ZA" sz="1138" dirty="0" err="1">
                <a:solidFill>
                  <a:schemeClr val="tx1"/>
                </a:solidFill>
              </a:rPr>
              <a:t>Riime’s</a:t>
            </a:r>
            <a:r>
              <a:rPr lang="en-ZA" sz="1138" dirty="0">
                <a:solidFill>
                  <a:schemeClr val="tx1"/>
                </a:solidFill>
              </a:rPr>
              <a:t> Dr </a:t>
            </a:r>
            <a:r>
              <a:rPr lang="en-ZA" sz="1138" dirty="0" err="1">
                <a:solidFill>
                  <a:schemeClr val="tx1"/>
                </a:solidFill>
              </a:rPr>
              <a:t>Matome</a:t>
            </a:r>
            <a:r>
              <a:rPr lang="en-ZA" sz="1138" dirty="0">
                <a:solidFill>
                  <a:schemeClr val="tx1"/>
                </a:solidFill>
              </a:rPr>
              <a:t> </a:t>
            </a:r>
            <a:r>
              <a:rPr lang="en-ZA" sz="1138" dirty="0" err="1">
                <a:solidFill>
                  <a:schemeClr val="tx1"/>
                </a:solidFill>
              </a:rPr>
              <a:t>Kganaga</a:t>
            </a:r>
            <a:r>
              <a:rPr lang="en-ZA" sz="1138" dirty="0">
                <a:solidFill>
                  <a:schemeClr val="tx1"/>
                </a:solidFill>
              </a:rPr>
              <a:t> at the launch of Men Championing Change (2018)</a:t>
            </a:r>
          </a:p>
        </p:txBody>
      </p:sp>
      <p:sp>
        <p:nvSpPr>
          <p:cNvPr id="7" name="Rounded Rectangle 6"/>
          <p:cNvSpPr/>
          <p:nvPr/>
        </p:nvSpPr>
        <p:spPr>
          <a:xfrm>
            <a:off x="2183823" y="1010106"/>
            <a:ext cx="1700718" cy="4659174"/>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ZA" sz="1138" i="1" dirty="0">
                <a:solidFill>
                  <a:schemeClr val="tx1"/>
                </a:solidFill>
              </a:rPr>
              <a:t>“We’ve focused so much on empowering the girl child with aim to address gender inequalities that we’ve indirectly ignored the boy child. This is problematic because the two co-exist so you cannot empower the one without the other. I want to say to all boys gathered here today ‘you are gathered here so that you can return to your communities as champions of change.” </a:t>
            </a:r>
            <a:r>
              <a:rPr lang="en-ZA" sz="1138" dirty="0">
                <a:solidFill>
                  <a:schemeClr val="tx1"/>
                </a:solidFill>
              </a:rPr>
              <a:t>Ms Gloria </a:t>
            </a:r>
            <a:r>
              <a:rPr lang="en-ZA" sz="1138" dirty="0" err="1">
                <a:solidFill>
                  <a:schemeClr val="tx1"/>
                </a:solidFill>
              </a:rPr>
              <a:t>Khoza</a:t>
            </a:r>
            <a:r>
              <a:rPr lang="en-ZA" sz="1138" dirty="0">
                <a:solidFill>
                  <a:schemeClr val="tx1"/>
                </a:solidFill>
              </a:rPr>
              <a:t>, UNICEF Rep. at the Boys Assembly of 18 October 2018</a:t>
            </a:r>
            <a:r>
              <a:rPr lang="en-ZA" sz="1138" i="1" dirty="0">
                <a:solidFill>
                  <a:schemeClr val="tx1"/>
                </a:solidFill>
              </a:rPr>
              <a:t>.</a:t>
            </a:r>
            <a:endParaRPr lang="en-ZA" sz="1138" dirty="0">
              <a:solidFill>
                <a:schemeClr val="tx1"/>
              </a:solidFill>
            </a:endParaRPr>
          </a:p>
        </p:txBody>
      </p:sp>
      <p:sp>
        <p:nvSpPr>
          <p:cNvPr id="8" name="Rounded Rectangle 7"/>
          <p:cNvSpPr/>
          <p:nvPr/>
        </p:nvSpPr>
        <p:spPr>
          <a:xfrm>
            <a:off x="4163615" y="1041804"/>
            <a:ext cx="1698842" cy="462747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625" i="1" dirty="0">
                <a:solidFill>
                  <a:schemeClr val="tx1"/>
                </a:solidFill>
              </a:rPr>
              <a:t>We need to ensure that the boy child is heard and socialised appropriately so that he becomes a better man tomorrow,”</a:t>
            </a:r>
          </a:p>
          <a:p>
            <a:pPr algn="ctr"/>
            <a:r>
              <a:rPr lang="en-ZA" sz="1625" dirty="0">
                <a:solidFill>
                  <a:schemeClr val="tx1"/>
                </a:solidFill>
              </a:rPr>
              <a:t>Rev. </a:t>
            </a:r>
            <a:r>
              <a:rPr lang="en-ZA" sz="1625" dirty="0" err="1">
                <a:solidFill>
                  <a:schemeClr val="tx1"/>
                </a:solidFill>
              </a:rPr>
              <a:t>Zwo</a:t>
            </a:r>
            <a:r>
              <a:rPr lang="en-ZA" sz="1625" dirty="0">
                <a:solidFill>
                  <a:schemeClr val="tx1"/>
                </a:solidFill>
              </a:rPr>
              <a:t> </a:t>
            </a:r>
            <a:r>
              <a:rPr lang="en-ZA" sz="1625" dirty="0" err="1">
                <a:solidFill>
                  <a:schemeClr val="tx1"/>
                </a:solidFill>
              </a:rPr>
              <a:t>Nevhutali</a:t>
            </a:r>
            <a:r>
              <a:rPr lang="en-ZA" sz="1625" dirty="0">
                <a:solidFill>
                  <a:schemeClr val="tx1"/>
                </a:solidFill>
              </a:rPr>
              <a:t> of SANAC at the Boys Assembly of 18 October 2018</a:t>
            </a:r>
          </a:p>
        </p:txBody>
      </p:sp>
      <p:sp>
        <p:nvSpPr>
          <p:cNvPr id="9" name="Rounded Rectangle 8"/>
          <p:cNvSpPr/>
          <p:nvPr/>
        </p:nvSpPr>
        <p:spPr>
          <a:xfrm>
            <a:off x="6122774" y="1041804"/>
            <a:ext cx="1766382" cy="4627476"/>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ZA" sz="1300" i="1" dirty="0">
                <a:solidFill>
                  <a:schemeClr val="tx1"/>
                </a:solidFill>
              </a:rPr>
              <a:t>“Traditional leaders were accused of promoting cultural practices that oppressed women. We are here today to declare as traditional leaders that we have taken a stand to discourage harmful cultural practices that discriminated against women</a:t>
            </a:r>
            <a:r>
              <a:rPr lang="en-ZA" sz="1300" dirty="0">
                <a:solidFill>
                  <a:schemeClr val="tx1"/>
                </a:solidFill>
              </a:rPr>
              <a:t>” said </a:t>
            </a:r>
            <a:r>
              <a:rPr lang="en-ZA" sz="1300" dirty="0" err="1">
                <a:solidFill>
                  <a:schemeClr val="tx1"/>
                </a:solidFill>
              </a:rPr>
              <a:t>Nkosikazi</a:t>
            </a:r>
            <a:r>
              <a:rPr lang="en-ZA" sz="1300" dirty="0">
                <a:solidFill>
                  <a:schemeClr val="tx1"/>
                </a:solidFill>
              </a:rPr>
              <a:t> </a:t>
            </a:r>
            <a:r>
              <a:rPr lang="en-ZA" sz="1300" dirty="0" err="1">
                <a:solidFill>
                  <a:schemeClr val="tx1"/>
                </a:solidFill>
              </a:rPr>
              <a:t>Mhlauli</a:t>
            </a:r>
            <a:r>
              <a:rPr lang="en-ZA" sz="1300" dirty="0">
                <a:solidFill>
                  <a:schemeClr val="tx1"/>
                </a:solidFill>
              </a:rPr>
              <a:t> at the launch of the Traditional Men’s Parliament, 17 September 2021</a:t>
            </a:r>
          </a:p>
        </p:txBody>
      </p:sp>
      <p:sp>
        <p:nvSpPr>
          <p:cNvPr id="10" name="Rounded Rectangle 9"/>
          <p:cNvSpPr/>
          <p:nvPr/>
        </p:nvSpPr>
        <p:spPr>
          <a:xfrm>
            <a:off x="8034555" y="1041804"/>
            <a:ext cx="1726046" cy="4627476"/>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138" i="1" dirty="0">
                <a:solidFill>
                  <a:schemeClr val="tx1"/>
                </a:solidFill>
              </a:rPr>
              <a:t>“We are building community care </a:t>
            </a:r>
            <a:r>
              <a:rPr lang="en-ZA" sz="1138" dirty="0">
                <a:solidFill>
                  <a:schemeClr val="tx1"/>
                </a:solidFill>
              </a:rPr>
              <a:t>centres across the country in deep rural areas under traditional leadership. We are also promoting community-based intervention and rehabilitation led by </a:t>
            </a:r>
            <a:r>
              <a:rPr lang="en-ZA" sz="1138" dirty="0" err="1">
                <a:solidFill>
                  <a:schemeClr val="tx1"/>
                </a:solidFill>
              </a:rPr>
              <a:t>Amakhosi</a:t>
            </a:r>
            <a:r>
              <a:rPr lang="en-ZA" sz="1138" dirty="0">
                <a:solidFill>
                  <a:schemeClr val="tx1"/>
                </a:solidFill>
              </a:rPr>
              <a:t>,” the Deputy Minister </a:t>
            </a:r>
            <a:r>
              <a:rPr lang="en-ZA" sz="1138" dirty="0" err="1">
                <a:solidFill>
                  <a:schemeClr val="tx1"/>
                </a:solidFill>
              </a:rPr>
              <a:t>Bogopane</a:t>
            </a:r>
            <a:r>
              <a:rPr lang="en-ZA" sz="1138" dirty="0">
                <a:solidFill>
                  <a:schemeClr val="tx1"/>
                </a:solidFill>
              </a:rPr>
              <a:t> Zulu</a:t>
            </a:r>
          </a:p>
          <a:p>
            <a:pPr algn="ctr"/>
            <a:r>
              <a:rPr lang="en-ZA" sz="1138" dirty="0">
                <a:solidFill>
                  <a:schemeClr val="tx1"/>
                </a:solidFill>
              </a:rPr>
              <a:t> </a:t>
            </a:r>
          </a:p>
          <a:p>
            <a:pPr algn="ctr"/>
            <a:r>
              <a:rPr lang="en-ZA" sz="1138" i="1" dirty="0">
                <a:solidFill>
                  <a:schemeClr val="tx1"/>
                </a:solidFill>
              </a:rPr>
              <a:t>“Let us not tolerate jokes that promote sexism and gender violence!,”</a:t>
            </a:r>
            <a:r>
              <a:rPr lang="en-ZA" sz="1138" dirty="0">
                <a:solidFill>
                  <a:schemeClr val="tx1"/>
                </a:solidFill>
              </a:rPr>
              <a:t> said the UN representative at the launch of the Traditional Men’s Parliament in September 2021.</a:t>
            </a:r>
          </a:p>
          <a:p>
            <a:pPr algn="ctr"/>
            <a:endParaRPr lang="en-ZA" sz="1138" dirty="0">
              <a:solidFill>
                <a:schemeClr val="tx1"/>
              </a:solidFill>
            </a:endParaRPr>
          </a:p>
          <a:p>
            <a:pPr algn="ctr"/>
            <a:endParaRPr lang="en-ZA" sz="1138" dirty="0">
              <a:solidFill>
                <a:schemeClr val="tx1"/>
              </a:solidFill>
            </a:endParaRPr>
          </a:p>
        </p:txBody>
      </p:sp>
      <p:pic>
        <p:nvPicPr>
          <p:cNvPr id="11" name="Content Placeholder 3"/>
          <p:cNvPicPr>
            <a:picLocks noChangeAspect="1"/>
          </p:cNvPicPr>
          <p:nvPr/>
        </p:nvPicPr>
        <p:blipFill>
          <a:blip r:embed="rId2"/>
          <a:stretch>
            <a:fillRect/>
          </a:stretch>
        </p:blipFill>
        <p:spPr>
          <a:xfrm>
            <a:off x="2734056" y="5981852"/>
            <a:ext cx="2313432" cy="879215"/>
          </a:xfrm>
          <a:prstGeom prst="rect">
            <a:avLst/>
          </a:prstGeom>
          <a:noFill/>
          <a:ln>
            <a:noFill/>
          </a:ln>
        </p:spPr>
      </p:pic>
    </p:spTree>
    <p:extLst>
      <p:ext uri="{BB962C8B-B14F-4D97-AF65-F5344CB8AC3E}">
        <p14:creationId xmlns:p14="http://schemas.microsoft.com/office/powerpoint/2010/main" val="1406323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4172" y="-99755"/>
            <a:ext cx="8543925" cy="1077020"/>
          </a:xfrm>
        </p:spPr>
        <p:txBody>
          <a:bodyPr>
            <a:normAutofit/>
          </a:bodyPr>
          <a:lstStyle/>
          <a:p>
            <a:pPr algn="ctr"/>
            <a:r>
              <a:rPr lang="en-ZA" sz="2275" b="1" dirty="0"/>
              <a:t>Conclusion &amp; Recommendations</a:t>
            </a:r>
          </a:p>
        </p:txBody>
      </p:sp>
      <p:sp>
        <p:nvSpPr>
          <p:cNvPr id="3" name="Content Placeholder 2"/>
          <p:cNvSpPr>
            <a:spLocks noGrp="1"/>
          </p:cNvSpPr>
          <p:nvPr>
            <p:ph idx="1"/>
          </p:nvPr>
        </p:nvSpPr>
        <p:spPr>
          <a:xfrm>
            <a:off x="279845" y="7296341"/>
            <a:ext cx="9212580" cy="4736435"/>
          </a:xfrm>
        </p:spPr>
        <p:txBody>
          <a:bodyPr>
            <a:normAutofit/>
          </a:bodyPr>
          <a:lstStyle/>
          <a:p>
            <a:endParaRPr lang="en-ZA" sz="7800" dirty="0"/>
          </a:p>
          <a:p>
            <a:endParaRPr lang="en-ZA" dirty="0"/>
          </a:p>
        </p:txBody>
      </p:sp>
      <p:sp>
        <p:nvSpPr>
          <p:cNvPr id="4" name="Rounded Rectangle 3"/>
          <p:cNvSpPr/>
          <p:nvPr/>
        </p:nvSpPr>
        <p:spPr>
          <a:xfrm>
            <a:off x="167163" y="791527"/>
            <a:ext cx="9437942" cy="16270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just"/>
            <a:r>
              <a:rPr lang="en-ZA" sz="1463" dirty="0">
                <a:solidFill>
                  <a:schemeClr val="tx1"/>
                </a:solidFill>
              </a:rPr>
              <a:t>The theme of </a:t>
            </a:r>
            <a:r>
              <a:rPr lang="en-ZA" sz="1463" b="1" dirty="0">
                <a:solidFill>
                  <a:schemeClr val="tx1"/>
                </a:solidFill>
              </a:rPr>
              <a:t>“The Role of Men and Boys in the Achieving Gender Equality” </a:t>
            </a:r>
            <a:r>
              <a:rPr lang="en-ZA" sz="1463" dirty="0">
                <a:solidFill>
                  <a:schemeClr val="tx1"/>
                </a:solidFill>
              </a:rPr>
              <a:t>at the 48</a:t>
            </a:r>
            <a:r>
              <a:rPr lang="en-ZA" sz="1463" baseline="30000" dirty="0">
                <a:solidFill>
                  <a:schemeClr val="tx1"/>
                </a:solidFill>
              </a:rPr>
              <a:t>th</a:t>
            </a:r>
            <a:r>
              <a:rPr lang="en-ZA" sz="1463" dirty="0">
                <a:solidFill>
                  <a:schemeClr val="tx1"/>
                </a:solidFill>
              </a:rPr>
              <a:t> Session of the UN Commission on the Status of Women in March 2004 was informed by Goal 3 of the MDGs( 2000 – 2015) which was later replaced by Goal 5 of the SDGs (2015 – 2030).  The MDG goal read as </a:t>
            </a:r>
            <a:r>
              <a:rPr lang="en-ZA" sz="1463" b="1" i="1" dirty="0">
                <a:solidFill>
                  <a:schemeClr val="tx1"/>
                </a:solidFill>
              </a:rPr>
              <a:t>“Promote Gender Equality and empower women”</a:t>
            </a:r>
            <a:r>
              <a:rPr lang="en-ZA" sz="1463" b="1" dirty="0">
                <a:solidFill>
                  <a:schemeClr val="tx1"/>
                </a:solidFill>
              </a:rPr>
              <a:t> </a:t>
            </a:r>
            <a:r>
              <a:rPr lang="en-ZA" sz="1463" dirty="0">
                <a:solidFill>
                  <a:schemeClr val="tx1"/>
                </a:solidFill>
              </a:rPr>
              <a:t>and the SDG goal as </a:t>
            </a:r>
            <a:r>
              <a:rPr lang="en-ZA" sz="1463" b="1" i="1" dirty="0">
                <a:solidFill>
                  <a:schemeClr val="tx1"/>
                </a:solidFill>
              </a:rPr>
              <a:t>“Achieve gender equality and empower all women and girls”</a:t>
            </a:r>
            <a:r>
              <a:rPr lang="en-ZA" sz="1463" b="1" dirty="0">
                <a:solidFill>
                  <a:schemeClr val="tx1"/>
                </a:solidFill>
              </a:rPr>
              <a:t>.  </a:t>
            </a:r>
            <a:r>
              <a:rPr lang="en-ZA" sz="1463" dirty="0">
                <a:solidFill>
                  <a:schemeClr val="tx1"/>
                </a:solidFill>
              </a:rPr>
              <a:t>Achievement of these goals may also contribute to realization of the African Union’s Agenda 2063: </a:t>
            </a:r>
            <a:r>
              <a:rPr lang="en-ZA" sz="1463" b="1" i="1" dirty="0">
                <a:solidFill>
                  <a:schemeClr val="tx1"/>
                </a:solidFill>
              </a:rPr>
              <a:t>The Africa we want</a:t>
            </a:r>
            <a:r>
              <a:rPr lang="en-ZA" sz="1463" dirty="0">
                <a:solidFill>
                  <a:schemeClr val="tx1"/>
                </a:solidFill>
              </a:rPr>
              <a:t>.  One of the Agenda’s transformational outcomes is empowered women, youth and children.  </a:t>
            </a:r>
          </a:p>
        </p:txBody>
      </p:sp>
      <p:sp>
        <p:nvSpPr>
          <p:cNvPr id="5" name="Rounded Rectangle 4"/>
          <p:cNvSpPr/>
          <p:nvPr/>
        </p:nvSpPr>
        <p:spPr>
          <a:xfrm>
            <a:off x="167163" y="2708339"/>
            <a:ext cx="9437942" cy="965835"/>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just"/>
            <a:r>
              <a:rPr lang="en-ZA" sz="1463" dirty="0">
                <a:solidFill>
                  <a:schemeClr val="tx1"/>
                </a:solidFill>
              </a:rPr>
              <a:t>South Africa’s progressive legislative and policy reforms are geared towards achievement of these goals and the country’s men are positioning themselves to play an active role as change agents.  There is therefore a need for upscaling of successful intervention approaches such as the OMC in development of </a:t>
            </a:r>
            <a:r>
              <a:rPr lang="en-ZA" sz="1463" dirty="0" err="1">
                <a:solidFill>
                  <a:schemeClr val="tx1"/>
                </a:solidFill>
              </a:rPr>
              <a:t>Takuwani</a:t>
            </a:r>
            <a:r>
              <a:rPr lang="en-ZA" sz="1463" dirty="0">
                <a:solidFill>
                  <a:schemeClr val="tx1"/>
                </a:solidFill>
              </a:rPr>
              <a:t> </a:t>
            </a:r>
            <a:r>
              <a:rPr lang="en-ZA" sz="1463" dirty="0" err="1">
                <a:solidFill>
                  <a:schemeClr val="tx1"/>
                </a:solidFill>
              </a:rPr>
              <a:t>Riime's</a:t>
            </a:r>
            <a:r>
              <a:rPr lang="en-ZA" sz="1463" dirty="0">
                <a:solidFill>
                  <a:schemeClr val="tx1"/>
                </a:solidFill>
              </a:rPr>
              <a:t> Men Championing Change dialogues.  </a:t>
            </a:r>
          </a:p>
        </p:txBody>
      </p:sp>
      <p:sp>
        <p:nvSpPr>
          <p:cNvPr id="6" name="Rounded Rectangle 5"/>
          <p:cNvSpPr/>
          <p:nvPr/>
        </p:nvSpPr>
        <p:spPr>
          <a:xfrm>
            <a:off x="234029" y="3859339"/>
            <a:ext cx="9371076" cy="958406"/>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just"/>
            <a:r>
              <a:rPr lang="en-ZA" sz="1463" dirty="0">
                <a:solidFill>
                  <a:schemeClr val="tx1"/>
                </a:solidFill>
              </a:rPr>
              <a:t>The 2020 – 2022 </a:t>
            </a:r>
            <a:r>
              <a:rPr lang="en-ZA" sz="1463" dirty="0" err="1">
                <a:solidFill>
                  <a:schemeClr val="tx1"/>
                </a:solidFill>
              </a:rPr>
              <a:t>Takuwani</a:t>
            </a:r>
            <a:r>
              <a:rPr lang="en-ZA" sz="1463" dirty="0">
                <a:solidFill>
                  <a:schemeClr val="tx1"/>
                </a:solidFill>
              </a:rPr>
              <a:t> </a:t>
            </a:r>
            <a:r>
              <a:rPr lang="en-ZA" sz="1463" dirty="0" err="1">
                <a:solidFill>
                  <a:schemeClr val="tx1"/>
                </a:solidFill>
              </a:rPr>
              <a:t>Riime’s</a:t>
            </a:r>
            <a:r>
              <a:rPr lang="en-ZA" sz="1463" dirty="0">
                <a:solidFill>
                  <a:schemeClr val="tx1"/>
                </a:solidFill>
              </a:rPr>
              <a:t> Men’s Movement Programme of Action has to be reviewed and effective community dialogue facilitation methods adopted for meaningful and gender transformative engagements that can lead to critical introspection by ordinary men and boys for positive attitude and behaviour change.  These will certainly contribute immensely to the institutionalisation of the movement in the South African society.  </a:t>
            </a:r>
          </a:p>
        </p:txBody>
      </p:sp>
      <p:sp>
        <p:nvSpPr>
          <p:cNvPr id="7" name="Rounded Rectangle 6"/>
          <p:cNvSpPr/>
          <p:nvPr/>
        </p:nvSpPr>
        <p:spPr>
          <a:xfrm>
            <a:off x="234029" y="4973908"/>
            <a:ext cx="9371076" cy="724376"/>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just"/>
            <a:r>
              <a:rPr lang="en-ZA" sz="1463" dirty="0">
                <a:solidFill>
                  <a:schemeClr val="tx1"/>
                </a:solidFill>
              </a:rPr>
              <a:t>Lastly, the Men’s Sector and </a:t>
            </a:r>
            <a:r>
              <a:rPr lang="en-ZA" sz="1463" dirty="0" err="1">
                <a:solidFill>
                  <a:schemeClr val="tx1"/>
                </a:solidFill>
              </a:rPr>
              <a:t>Takuwani</a:t>
            </a:r>
            <a:r>
              <a:rPr lang="en-ZA" sz="1463" dirty="0">
                <a:solidFill>
                  <a:schemeClr val="tx1"/>
                </a:solidFill>
              </a:rPr>
              <a:t> </a:t>
            </a:r>
            <a:r>
              <a:rPr lang="en-ZA" sz="1463" dirty="0" err="1">
                <a:solidFill>
                  <a:schemeClr val="tx1"/>
                </a:solidFill>
              </a:rPr>
              <a:t>Riime</a:t>
            </a:r>
            <a:r>
              <a:rPr lang="en-ZA" sz="1463" dirty="0">
                <a:solidFill>
                  <a:schemeClr val="tx1"/>
                </a:solidFill>
              </a:rPr>
              <a:t> should ensure that the Men Championing Change activities are formally reported under Pillar 2 of the GBVF Strategy as well as Goal 4 of the HIV/AIDS Strategy.  </a:t>
            </a:r>
          </a:p>
        </p:txBody>
      </p:sp>
      <p:pic>
        <p:nvPicPr>
          <p:cNvPr id="8" name="Content Placeholder 3"/>
          <p:cNvPicPr>
            <a:picLocks noChangeAspect="1"/>
          </p:cNvPicPr>
          <p:nvPr/>
        </p:nvPicPr>
        <p:blipFill>
          <a:blip r:embed="rId2"/>
          <a:stretch>
            <a:fillRect/>
          </a:stretch>
        </p:blipFill>
        <p:spPr>
          <a:xfrm>
            <a:off x="2734056" y="5981852"/>
            <a:ext cx="2313432" cy="879215"/>
          </a:xfrm>
          <a:prstGeom prst="rect">
            <a:avLst/>
          </a:prstGeom>
          <a:noFill/>
          <a:ln>
            <a:noFill/>
          </a:ln>
        </p:spPr>
      </p:pic>
    </p:spTree>
    <p:extLst>
      <p:ext uri="{BB962C8B-B14F-4D97-AF65-F5344CB8AC3E}">
        <p14:creationId xmlns:p14="http://schemas.microsoft.com/office/powerpoint/2010/main" val="1505593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2603" y="657225"/>
            <a:ext cx="9353741" cy="4851464"/>
          </a:xfrm>
        </p:spPr>
        <p:txBody>
          <a:bodyPr>
            <a:normAutofit/>
          </a:bodyPr>
          <a:lstStyle/>
          <a:p>
            <a:pPr marL="0" indent="0">
              <a:buNone/>
            </a:pPr>
            <a:endParaRPr lang="en-ZA" b="1" dirty="0"/>
          </a:p>
          <a:p>
            <a:pPr marL="0" indent="0">
              <a:buNone/>
            </a:pPr>
            <a:endParaRPr lang="en-ZA" b="1" dirty="0"/>
          </a:p>
          <a:p>
            <a:pPr marL="0" indent="0">
              <a:buNone/>
            </a:pPr>
            <a:endParaRPr lang="en-ZA" b="1" dirty="0"/>
          </a:p>
          <a:p>
            <a:pPr marL="0" indent="0" algn="just">
              <a:buNone/>
            </a:pPr>
            <a:endParaRPr lang="en-ZA" b="1" dirty="0"/>
          </a:p>
          <a:p>
            <a:pPr marL="0" indent="0" algn="just">
              <a:buNone/>
            </a:pPr>
            <a:endParaRPr lang="en-ZA" dirty="0"/>
          </a:p>
          <a:p>
            <a:pPr marL="0" indent="0" algn="just">
              <a:buNone/>
            </a:pPr>
            <a:endParaRPr lang="en-ZA" dirty="0"/>
          </a:p>
          <a:p>
            <a:pPr marL="0" indent="0" algn="just">
              <a:buNone/>
            </a:pPr>
            <a:endParaRPr lang="en-ZA" dirty="0"/>
          </a:p>
          <a:p>
            <a:pPr marL="0" indent="0" algn="just">
              <a:buNone/>
            </a:pPr>
            <a:endParaRPr lang="en-ZA" dirty="0"/>
          </a:p>
          <a:p>
            <a:pPr marL="0" indent="0" algn="just">
              <a:buNone/>
            </a:pPr>
            <a:endParaRPr lang="en-ZA" dirty="0"/>
          </a:p>
          <a:p>
            <a:pPr marL="0" indent="0" algn="just">
              <a:buNone/>
            </a:pPr>
            <a:endParaRPr lang="en-ZA" dirty="0"/>
          </a:p>
          <a:p>
            <a:pPr marL="0" indent="0" algn="just">
              <a:buNone/>
            </a:pPr>
            <a:endParaRPr lang="en-ZA" dirty="0"/>
          </a:p>
        </p:txBody>
      </p:sp>
      <p:sp>
        <p:nvSpPr>
          <p:cNvPr id="2" name="Rounded Rectangle 1"/>
          <p:cNvSpPr/>
          <p:nvPr/>
        </p:nvSpPr>
        <p:spPr>
          <a:xfrm>
            <a:off x="237743" y="373761"/>
            <a:ext cx="9353741" cy="184823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just"/>
            <a:r>
              <a:rPr lang="en-ZA" sz="1950" b="1" dirty="0">
                <a:solidFill>
                  <a:schemeClr val="tx1"/>
                </a:solidFill>
              </a:rPr>
              <a:t>Introduction</a:t>
            </a:r>
          </a:p>
          <a:p>
            <a:pPr algn="just"/>
            <a:r>
              <a:rPr lang="en-ZA" sz="1950" dirty="0">
                <a:solidFill>
                  <a:schemeClr val="tx1"/>
                </a:solidFill>
              </a:rPr>
              <a:t>The dawn of the 21</a:t>
            </a:r>
            <a:r>
              <a:rPr lang="en-ZA" sz="1950" baseline="30000" dirty="0">
                <a:solidFill>
                  <a:schemeClr val="tx1"/>
                </a:solidFill>
              </a:rPr>
              <a:t>st</a:t>
            </a:r>
            <a:r>
              <a:rPr lang="en-ZA" sz="1950" dirty="0">
                <a:solidFill>
                  <a:schemeClr val="tx1"/>
                </a:solidFill>
              </a:rPr>
              <a:t> Century saw a proliferation of men’s organisations in many parts of the globe including South Africa.  These have become ubiquitous in South African communities and have demonstrated a readiness to play a meaningful role in development of policy that is aimed at improving gender relations.</a:t>
            </a:r>
          </a:p>
        </p:txBody>
      </p:sp>
      <p:sp>
        <p:nvSpPr>
          <p:cNvPr id="4" name="Rounded Rectangle 3"/>
          <p:cNvSpPr/>
          <p:nvPr/>
        </p:nvSpPr>
        <p:spPr>
          <a:xfrm>
            <a:off x="237743" y="2505456"/>
            <a:ext cx="9383459" cy="3200400"/>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just"/>
            <a:r>
              <a:rPr lang="en-ZA" sz="1625" b="1" dirty="0">
                <a:solidFill>
                  <a:schemeClr val="tx1"/>
                </a:solidFill>
              </a:rPr>
              <a:t>Problem Statement</a:t>
            </a:r>
          </a:p>
          <a:p>
            <a:pPr algn="just"/>
            <a:r>
              <a:rPr lang="en-ZA" sz="1625" dirty="0">
                <a:solidFill>
                  <a:schemeClr val="tx1"/>
                </a:solidFill>
              </a:rPr>
              <a:t>The South African government developed policies, strategies and programmes to address societal problems such as gender inequality and gender related crimes in line with UN goals and protocols.  Cases of GBV and </a:t>
            </a:r>
            <a:r>
              <a:rPr lang="en-ZA" sz="1625" dirty="0" err="1">
                <a:solidFill>
                  <a:schemeClr val="tx1"/>
                </a:solidFill>
              </a:rPr>
              <a:t>Femicide</a:t>
            </a:r>
            <a:r>
              <a:rPr lang="en-ZA" sz="1625" dirty="0">
                <a:solidFill>
                  <a:schemeClr val="tx1"/>
                </a:solidFill>
              </a:rPr>
              <a:t> continued to rise in South African communities despite the progressive policies and strategies.  Majority of perpetrators are men while women and children, girls in particular, are found to be the most vulnerable to gendered victimization.  South Africa’s progressive legislation and policy is meant to protect the vulnerable in line with the rights contained in the Constitution.  These inspired the emergence of men’s groupings in many of the country’s communities.  Questions are being asked around the effectiveness of these policies and the role of men in the transformation of gender relations and the curbing of GBV.</a:t>
            </a:r>
          </a:p>
        </p:txBody>
      </p:sp>
      <p:pic>
        <p:nvPicPr>
          <p:cNvPr id="5" name="Content Placeholder 3"/>
          <p:cNvPicPr>
            <a:picLocks noChangeAspect="1"/>
          </p:cNvPicPr>
          <p:nvPr/>
        </p:nvPicPr>
        <p:blipFill>
          <a:blip r:embed="rId2"/>
          <a:stretch>
            <a:fillRect/>
          </a:stretch>
        </p:blipFill>
        <p:spPr>
          <a:xfrm>
            <a:off x="2734056" y="5981852"/>
            <a:ext cx="2313432" cy="879215"/>
          </a:xfrm>
          <a:prstGeom prst="rect">
            <a:avLst/>
          </a:prstGeom>
          <a:noFill/>
          <a:ln>
            <a:noFill/>
          </a:ln>
        </p:spPr>
      </p:pic>
    </p:spTree>
    <p:extLst>
      <p:ext uri="{BB962C8B-B14F-4D97-AF65-F5344CB8AC3E}">
        <p14:creationId xmlns:p14="http://schemas.microsoft.com/office/powerpoint/2010/main" val="3489209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2321" y="1006983"/>
            <a:ext cx="9182862" cy="4851464"/>
          </a:xfrm>
        </p:spPr>
        <p:txBody>
          <a:bodyPr>
            <a:normAutofit/>
          </a:bodyPr>
          <a:lstStyle/>
          <a:p>
            <a:pPr marL="0" indent="0" algn="just">
              <a:buNone/>
            </a:pPr>
            <a:endParaRPr lang="en-ZA" dirty="0"/>
          </a:p>
        </p:txBody>
      </p:sp>
      <p:sp>
        <p:nvSpPr>
          <p:cNvPr id="2" name="Rounded Rectangle 1"/>
          <p:cNvSpPr/>
          <p:nvPr/>
        </p:nvSpPr>
        <p:spPr>
          <a:xfrm>
            <a:off x="282321" y="261746"/>
            <a:ext cx="9398889" cy="5425821"/>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r>
              <a:rPr lang="en-ZA" sz="1950" b="1" dirty="0">
                <a:solidFill>
                  <a:schemeClr val="tx1"/>
                </a:solidFill>
              </a:rPr>
              <a:t>Theoretical Framework (Gender Transformative Approaches)</a:t>
            </a:r>
          </a:p>
          <a:p>
            <a:endParaRPr lang="en-ZA" sz="1950" dirty="0">
              <a:solidFill>
                <a:schemeClr val="tx1"/>
              </a:solidFill>
            </a:endParaRPr>
          </a:p>
          <a:p>
            <a:pPr algn="just"/>
            <a:r>
              <a:rPr lang="en-ZA" sz="1950" dirty="0">
                <a:solidFill>
                  <a:schemeClr val="tx1"/>
                </a:solidFill>
              </a:rPr>
              <a:t>Gita Rao Gupta is credited for the emergence of gender transformative approaches of engaging men and boys in the creation of gender equality.  In her year 2000 lecture she outlined a continuum of five intervention categories in addressing gender, sexuality and HIV among men.  These occur in a continuum in the process of transformation of an individual man (Gupta 2000) in Casey et al. (2016).  Gupta’s five categories are: reinforcement of gender and sexuality stereotypes; gender neutrality; gender sensitive; gender transformative; and gender empowering.  Casey et al. (2016) identified three gender transformation domains that are relevant for the engagement of men.  The first is the initial outreach to men, followed by attitude and behaviour change and the third is the social activism to advocate for gender reforms and recruit more men.</a:t>
            </a:r>
          </a:p>
        </p:txBody>
      </p:sp>
      <p:pic>
        <p:nvPicPr>
          <p:cNvPr id="4" name="Content Placeholder 3"/>
          <p:cNvPicPr>
            <a:picLocks noChangeAspect="1"/>
          </p:cNvPicPr>
          <p:nvPr/>
        </p:nvPicPr>
        <p:blipFill>
          <a:blip r:embed="rId2"/>
          <a:stretch>
            <a:fillRect/>
          </a:stretch>
        </p:blipFill>
        <p:spPr>
          <a:xfrm>
            <a:off x="2734056" y="5981852"/>
            <a:ext cx="2313432" cy="879215"/>
          </a:xfrm>
          <a:prstGeom prst="rect">
            <a:avLst/>
          </a:prstGeom>
          <a:noFill/>
          <a:ln>
            <a:noFill/>
          </a:ln>
        </p:spPr>
      </p:pic>
    </p:spTree>
    <p:extLst>
      <p:ext uri="{BB962C8B-B14F-4D97-AF65-F5344CB8AC3E}">
        <p14:creationId xmlns:p14="http://schemas.microsoft.com/office/powerpoint/2010/main" val="2072745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11441" y="160019"/>
            <a:ext cx="9621204" cy="2162557"/>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just"/>
            <a:r>
              <a:rPr lang="en-ZA" sz="1950" b="1" dirty="0">
                <a:solidFill>
                  <a:schemeClr val="tx1"/>
                </a:solidFill>
              </a:rPr>
              <a:t>Methodology</a:t>
            </a:r>
          </a:p>
          <a:p>
            <a:pPr algn="just"/>
            <a:r>
              <a:rPr lang="en-ZA" sz="1950" dirty="0">
                <a:solidFill>
                  <a:schemeClr val="tx1"/>
                </a:solidFill>
              </a:rPr>
              <a:t>A qualitative approach with a case study design.  Three men’s programmes were identified and found to have emerged at different stages.  They were also found to have had some influence on each other.</a:t>
            </a:r>
          </a:p>
          <a:p>
            <a:endParaRPr lang="en-ZA" sz="1463" dirty="0"/>
          </a:p>
        </p:txBody>
      </p:sp>
      <p:sp>
        <p:nvSpPr>
          <p:cNvPr id="4" name="Rounded Rectangle 3"/>
          <p:cNvSpPr/>
          <p:nvPr/>
        </p:nvSpPr>
        <p:spPr>
          <a:xfrm>
            <a:off x="170878" y="2530030"/>
            <a:ext cx="9561767" cy="162020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r>
              <a:rPr lang="en-ZA" sz="1950" b="1" dirty="0">
                <a:solidFill>
                  <a:schemeClr val="tx1"/>
                </a:solidFill>
              </a:rPr>
              <a:t>Sampling</a:t>
            </a:r>
          </a:p>
          <a:p>
            <a:pPr algn="just"/>
            <a:r>
              <a:rPr lang="en-ZA" sz="1950" dirty="0">
                <a:solidFill>
                  <a:schemeClr val="tx1"/>
                </a:solidFill>
              </a:rPr>
              <a:t>Purposive sampling and review of documents with a focus on involvement of men in gender related issues and also as positive role models. </a:t>
            </a:r>
          </a:p>
        </p:txBody>
      </p:sp>
      <p:sp>
        <p:nvSpPr>
          <p:cNvPr id="5" name="Rounded Rectangle 4"/>
          <p:cNvSpPr/>
          <p:nvPr/>
        </p:nvSpPr>
        <p:spPr>
          <a:xfrm>
            <a:off x="170878" y="4357686"/>
            <a:ext cx="9561767" cy="13075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just"/>
            <a:r>
              <a:rPr lang="en-ZA" sz="1950" b="1" dirty="0">
                <a:solidFill>
                  <a:schemeClr val="tx1"/>
                </a:solidFill>
              </a:rPr>
              <a:t>Data Collection and Analysis</a:t>
            </a:r>
          </a:p>
          <a:p>
            <a:pPr algn="just"/>
            <a:r>
              <a:rPr lang="en-ZA" sz="1950" dirty="0">
                <a:solidFill>
                  <a:schemeClr val="tx1"/>
                </a:solidFill>
              </a:rPr>
              <a:t>Desk-top review for data collection and analysis of reviewed documents for a deeper understanding of issues.</a:t>
            </a:r>
          </a:p>
        </p:txBody>
      </p:sp>
      <p:pic>
        <p:nvPicPr>
          <p:cNvPr id="6" name="Content Placeholder 3"/>
          <p:cNvPicPr>
            <a:picLocks noGrp="1" noChangeAspect="1"/>
          </p:cNvPicPr>
          <p:nvPr>
            <p:ph idx="1"/>
          </p:nvPr>
        </p:nvPicPr>
        <p:blipFill>
          <a:blip r:embed="rId2"/>
          <a:stretch>
            <a:fillRect/>
          </a:stretch>
        </p:blipFill>
        <p:spPr>
          <a:xfrm>
            <a:off x="2779778" y="6043051"/>
            <a:ext cx="1801368" cy="814949"/>
          </a:xfrm>
          <a:prstGeom prst="rect">
            <a:avLst/>
          </a:prstGeom>
          <a:noFill/>
          <a:ln>
            <a:noFill/>
          </a:ln>
        </p:spPr>
      </p:pic>
    </p:spTree>
    <p:extLst>
      <p:ext uri="{BB962C8B-B14F-4D97-AF65-F5344CB8AC3E}">
        <p14:creationId xmlns:p14="http://schemas.microsoft.com/office/powerpoint/2010/main" val="3233602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036" y="-10179"/>
            <a:ext cx="9785928" cy="1077020"/>
          </a:xfrm>
        </p:spPr>
        <p:txBody>
          <a:bodyPr>
            <a:normAutofit/>
          </a:bodyPr>
          <a:lstStyle/>
          <a:p>
            <a:pPr algn="ctr"/>
            <a:r>
              <a:rPr lang="en-ZA" sz="1950" b="1" dirty="0"/>
              <a:t>Towards the National Strategic Plan on Gender Based Violence and </a:t>
            </a:r>
            <a:r>
              <a:rPr lang="en-ZA" sz="1950" b="1" dirty="0" err="1"/>
              <a:t>Femicide</a:t>
            </a:r>
            <a:r>
              <a:rPr lang="en-ZA" sz="1950" b="1" dirty="0"/>
              <a:t> (GBVF 2020 – 2030)</a:t>
            </a:r>
            <a:br>
              <a:rPr lang="en-ZA" sz="1950" b="1" dirty="0"/>
            </a:br>
            <a:r>
              <a:rPr lang="en-ZA" sz="1950" b="1" dirty="0">
                <a:solidFill>
                  <a:srgbClr val="FF0000"/>
                </a:solidFill>
              </a:rPr>
              <a:t>1. National Strategy  on Engagement of Men &amp; Boys in Prevention of GBV</a:t>
            </a:r>
          </a:p>
        </p:txBody>
      </p:sp>
      <p:sp>
        <p:nvSpPr>
          <p:cNvPr id="3" name="Content Placeholder 2"/>
          <p:cNvSpPr>
            <a:spLocks noGrp="1"/>
          </p:cNvSpPr>
          <p:nvPr>
            <p:ph idx="1"/>
          </p:nvPr>
        </p:nvSpPr>
        <p:spPr>
          <a:xfrm>
            <a:off x="738730" y="1139825"/>
            <a:ext cx="8543925" cy="4351338"/>
          </a:xfrm>
        </p:spPr>
        <p:txBody>
          <a:bodyPr/>
          <a:lstStyle/>
          <a:p>
            <a:endParaRPr lang="en-ZA" dirty="0"/>
          </a:p>
        </p:txBody>
      </p:sp>
      <p:sp>
        <p:nvSpPr>
          <p:cNvPr id="6" name="Rounded Rectangle 5"/>
          <p:cNvSpPr/>
          <p:nvPr/>
        </p:nvSpPr>
        <p:spPr>
          <a:xfrm>
            <a:off x="302999" y="1061523"/>
            <a:ext cx="1669049" cy="457117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625" dirty="0">
                <a:solidFill>
                  <a:schemeClr val="tx1"/>
                </a:solidFill>
              </a:rPr>
              <a:t>2004 </a:t>
            </a:r>
          </a:p>
          <a:p>
            <a:pPr algn="ctr"/>
            <a:r>
              <a:rPr lang="en-ZA" sz="1625" dirty="0">
                <a:solidFill>
                  <a:schemeClr val="tx1"/>
                </a:solidFill>
              </a:rPr>
              <a:t>National Gender Machinery mandate for DSD to lead UN Commission on Status of Women’s 48</a:t>
            </a:r>
            <a:r>
              <a:rPr lang="en-ZA" sz="1625" baseline="30000" dirty="0">
                <a:solidFill>
                  <a:schemeClr val="tx1"/>
                </a:solidFill>
              </a:rPr>
              <a:t>th</a:t>
            </a:r>
            <a:r>
              <a:rPr lang="en-ZA" sz="1625" dirty="0">
                <a:solidFill>
                  <a:schemeClr val="tx1"/>
                </a:solidFill>
              </a:rPr>
              <a:t> session theme: “Engagement of Men &amp; Boys in Achieving Gender Equality”</a:t>
            </a:r>
          </a:p>
        </p:txBody>
      </p:sp>
      <p:sp>
        <p:nvSpPr>
          <p:cNvPr id="7" name="Rounded Rectangle 6"/>
          <p:cNvSpPr/>
          <p:nvPr/>
        </p:nvSpPr>
        <p:spPr>
          <a:xfrm>
            <a:off x="2264493" y="1108439"/>
            <a:ext cx="1711038" cy="4524264"/>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950" dirty="0">
                <a:solidFill>
                  <a:schemeClr val="tx1"/>
                </a:solidFill>
              </a:rPr>
              <a:t>DSD Men in Action campaign mission culminating in National Summit on Men &amp; Boys in Dec 2005</a:t>
            </a:r>
          </a:p>
        </p:txBody>
      </p:sp>
      <p:sp>
        <p:nvSpPr>
          <p:cNvPr id="8" name="Rounded Rectangle 7"/>
          <p:cNvSpPr/>
          <p:nvPr/>
        </p:nvSpPr>
        <p:spPr>
          <a:xfrm>
            <a:off x="4267976" y="1119695"/>
            <a:ext cx="1625673" cy="4513008"/>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275" dirty="0">
                <a:solidFill>
                  <a:schemeClr val="tx1"/>
                </a:solidFill>
              </a:rPr>
              <a:t>Summit enabled development of Strategic Framework in 2006</a:t>
            </a:r>
          </a:p>
        </p:txBody>
      </p:sp>
      <p:sp>
        <p:nvSpPr>
          <p:cNvPr id="9" name="Rounded Rectangle 8"/>
          <p:cNvSpPr/>
          <p:nvPr/>
        </p:nvSpPr>
        <p:spPr>
          <a:xfrm>
            <a:off x="6186094" y="1139824"/>
            <a:ext cx="1651000" cy="4492879"/>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950" dirty="0">
                <a:solidFill>
                  <a:schemeClr val="tx1"/>
                </a:solidFill>
              </a:rPr>
              <a:t>National Men’s Consultative workshop on 28 Feb 2008 afforded men opportunity to make their voices heard in strategy development</a:t>
            </a:r>
          </a:p>
        </p:txBody>
      </p:sp>
      <p:sp>
        <p:nvSpPr>
          <p:cNvPr id="10" name="Rounded Rectangle 9"/>
          <p:cNvSpPr/>
          <p:nvPr/>
        </p:nvSpPr>
        <p:spPr>
          <a:xfrm>
            <a:off x="8079581" y="1130951"/>
            <a:ext cx="1638805" cy="450175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275" dirty="0">
                <a:solidFill>
                  <a:schemeClr val="tx1"/>
                </a:solidFill>
              </a:rPr>
              <a:t>Strategy on Engagement of Men &amp; Boys in prevention of GBV came into existence in 2008</a:t>
            </a:r>
          </a:p>
        </p:txBody>
      </p:sp>
      <p:pic>
        <p:nvPicPr>
          <p:cNvPr id="11" name="Content Placeholder 3"/>
          <p:cNvPicPr>
            <a:picLocks noChangeAspect="1"/>
          </p:cNvPicPr>
          <p:nvPr/>
        </p:nvPicPr>
        <p:blipFill>
          <a:blip r:embed="rId2"/>
          <a:stretch>
            <a:fillRect/>
          </a:stretch>
        </p:blipFill>
        <p:spPr>
          <a:xfrm>
            <a:off x="2734057" y="6056681"/>
            <a:ext cx="1920240" cy="729783"/>
          </a:xfrm>
          <a:prstGeom prst="rect">
            <a:avLst/>
          </a:prstGeom>
          <a:noFill/>
          <a:ln>
            <a:noFill/>
          </a:ln>
        </p:spPr>
      </p:pic>
    </p:spTree>
    <p:extLst>
      <p:ext uri="{BB962C8B-B14F-4D97-AF65-F5344CB8AC3E}">
        <p14:creationId xmlns:p14="http://schemas.microsoft.com/office/powerpoint/2010/main" val="758126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036" y="4302"/>
            <a:ext cx="9785928" cy="1077020"/>
          </a:xfrm>
        </p:spPr>
        <p:txBody>
          <a:bodyPr>
            <a:normAutofit/>
          </a:bodyPr>
          <a:lstStyle/>
          <a:p>
            <a:pPr algn="ctr"/>
            <a:r>
              <a:rPr lang="en-ZA" sz="1950" b="1" dirty="0"/>
              <a:t>Towards the National Strategic Plan on Gender Based Violence and </a:t>
            </a:r>
            <a:r>
              <a:rPr lang="en-ZA" sz="1950" b="1" dirty="0" err="1"/>
              <a:t>Femicide</a:t>
            </a:r>
            <a:r>
              <a:rPr lang="en-ZA" sz="1950" b="1" dirty="0"/>
              <a:t> (GBVF 2020 – 2030)</a:t>
            </a:r>
            <a:br>
              <a:rPr lang="en-ZA" sz="1950" b="1" dirty="0"/>
            </a:br>
            <a:r>
              <a:rPr lang="en-ZA" sz="1950" b="1" dirty="0">
                <a:solidFill>
                  <a:srgbClr val="FF0000"/>
                </a:solidFill>
              </a:rPr>
              <a:t>2. Programme of Action on Violence Against Women &amp; Children (POA: VAWC 2013 – 2018)</a:t>
            </a:r>
          </a:p>
        </p:txBody>
      </p:sp>
      <p:sp>
        <p:nvSpPr>
          <p:cNvPr id="3" name="Content Placeholder 2"/>
          <p:cNvSpPr>
            <a:spLocks noGrp="1"/>
          </p:cNvSpPr>
          <p:nvPr>
            <p:ph idx="1"/>
          </p:nvPr>
        </p:nvSpPr>
        <p:spPr/>
        <p:txBody>
          <a:bodyPr/>
          <a:lstStyle/>
          <a:p>
            <a:endParaRPr lang="en-ZA" dirty="0"/>
          </a:p>
        </p:txBody>
      </p:sp>
      <p:sp>
        <p:nvSpPr>
          <p:cNvPr id="6" name="Rounded Rectangle 5"/>
          <p:cNvSpPr/>
          <p:nvPr/>
        </p:nvSpPr>
        <p:spPr>
          <a:xfrm>
            <a:off x="289863" y="1138328"/>
            <a:ext cx="1681018" cy="4232564"/>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950" dirty="0">
                <a:solidFill>
                  <a:schemeClr val="tx1"/>
                </a:solidFill>
              </a:rPr>
              <a:t>Urgent need for national action due to escalation of GBV and </a:t>
            </a:r>
            <a:r>
              <a:rPr lang="en-ZA" sz="1950" dirty="0" err="1">
                <a:solidFill>
                  <a:schemeClr val="tx1"/>
                </a:solidFill>
              </a:rPr>
              <a:t>Femicide</a:t>
            </a:r>
            <a:r>
              <a:rPr lang="en-ZA" sz="1950" dirty="0">
                <a:solidFill>
                  <a:schemeClr val="tx1"/>
                </a:solidFill>
              </a:rPr>
              <a:t> led to IMC in May 2012 to develop comprehensive strategy on VAWC</a:t>
            </a:r>
          </a:p>
        </p:txBody>
      </p:sp>
      <p:sp>
        <p:nvSpPr>
          <p:cNvPr id="7" name="Rounded Rectangle 6"/>
          <p:cNvSpPr/>
          <p:nvPr/>
        </p:nvSpPr>
        <p:spPr>
          <a:xfrm>
            <a:off x="2173503" y="1138328"/>
            <a:ext cx="1711038" cy="4232564"/>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275" dirty="0">
                <a:solidFill>
                  <a:schemeClr val="tx1"/>
                </a:solidFill>
              </a:rPr>
              <a:t>Men and Boys issues relegated to bottom of priority list</a:t>
            </a:r>
          </a:p>
        </p:txBody>
      </p:sp>
      <p:sp>
        <p:nvSpPr>
          <p:cNvPr id="8" name="Rounded Rectangle 7"/>
          <p:cNvSpPr/>
          <p:nvPr/>
        </p:nvSpPr>
        <p:spPr>
          <a:xfrm>
            <a:off x="4110403" y="1149584"/>
            <a:ext cx="1625673" cy="4210052"/>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25" dirty="0">
                <a:solidFill>
                  <a:schemeClr val="tx1"/>
                </a:solidFill>
              </a:rPr>
              <a:t>Chaired by the Minister of Social Development, the IMC developed the integrated Programme of Action on Violence Against Women and Children (POA: VAWC 2013 – 2018)</a:t>
            </a:r>
            <a:endParaRPr lang="en-ZA" sz="1625" dirty="0">
              <a:solidFill>
                <a:schemeClr val="tx1"/>
              </a:solidFill>
            </a:endParaRPr>
          </a:p>
        </p:txBody>
      </p:sp>
      <p:sp>
        <p:nvSpPr>
          <p:cNvPr id="9" name="Rounded Rectangle 8"/>
          <p:cNvSpPr/>
          <p:nvPr/>
        </p:nvSpPr>
        <p:spPr>
          <a:xfrm>
            <a:off x="5935158" y="1175722"/>
            <a:ext cx="1651000" cy="2574690"/>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950" dirty="0">
                <a:solidFill>
                  <a:schemeClr val="tx1"/>
                </a:solidFill>
              </a:rPr>
              <a:t>POA: VAWC with three Pillars  approved by Cabinet in September 2013  .</a:t>
            </a:r>
          </a:p>
        </p:txBody>
      </p:sp>
      <p:sp>
        <p:nvSpPr>
          <p:cNvPr id="10" name="Rounded Rectangle 9"/>
          <p:cNvSpPr/>
          <p:nvPr/>
        </p:nvSpPr>
        <p:spPr>
          <a:xfrm>
            <a:off x="7830942" y="1175722"/>
            <a:ext cx="1638805" cy="251717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463" dirty="0">
                <a:solidFill>
                  <a:schemeClr val="tx1"/>
                </a:solidFill>
              </a:rPr>
              <a:t>Gender Based Violence Command Centre (GBVCC) telephonic counselling &amp; referral service is one of the VAWC highlights</a:t>
            </a:r>
          </a:p>
        </p:txBody>
      </p:sp>
      <p:pic>
        <p:nvPicPr>
          <p:cNvPr id="11" name="Picture 2" descr="C:\Users\TsholoM.MAIL1\AppData\Local\Microsoft\Windows\Temporary Internet Files\Content.Outlook\EHDG7087\Pamphle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5778084" y="3692893"/>
            <a:ext cx="4105715" cy="2222306"/>
          </a:xfrm>
          <a:prstGeom prst="rect">
            <a:avLst/>
          </a:prstGeom>
          <a:noFill/>
        </p:spPr>
      </p:pic>
      <p:pic>
        <p:nvPicPr>
          <p:cNvPr id="12" name="Content Placeholder 3"/>
          <p:cNvPicPr>
            <a:picLocks noChangeAspect="1"/>
          </p:cNvPicPr>
          <p:nvPr/>
        </p:nvPicPr>
        <p:blipFill>
          <a:blip r:embed="rId3"/>
          <a:stretch>
            <a:fillRect/>
          </a:stretch>
        </p:blipFill>
        <p:spPr>
          <a:xfrm>
            <a:off x="2734056" y="5981852"/>
            <a:ext cx="2313432" cy="879215"/>
          </a:xfrm>
          <a:prstGeom prst="rect">
            <a:avLst/>
          </a:prstGeom>
          <a:noFill/>
          <a:ln>
            <a:noFill/>
          </a:ln>
        </p:spPr>
      </p:pic>
    </p:spTree>
    <p:extLst>
      <p:ext uri="{BB962C8B-B14F-4D97-AF65-F5344CB8AC3E}">
        <p14:creationId xmlns:p14="http://schemas.microsoft.com/office/powerpoint/2010/main" val="3689967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036" y="0"/>
            <a:ext cx="9785928" cy="1077020"/>
          </a:xfrm>
        </p:spPr>
        <p:txBody>
          <a:bodyPr>
            <a:normAutofit/>
          </a:bodyPr>
          <a:lstStyle/>
          <a:p>
            <a:pPr algn="ctr"/>
            <a:r>
              <a:rPr lang="en-ZA" sz="1950" b="1" dirty="0"/>
              <a:t>Towards the National Strategic Plan on Gender Based Violence and </a:t>
            </a:r>
            <a:r>
              <a:rPr lang="en-ZA" sz="1950" b="1" dirty="0" err="1"/>
              <a:t>Femicide</a:t>
            </a:r>
            <a:r>
              <a:rPr lang="en-ZA" sz="1950" b="1" dirty="0"/>
              <a:t> (GBVF 2020 – 2030)</a:t>
            </a:r>
            <a:br>
              <a:rPr lang="en-ZA" sz="1950" b="1" dirty="0"/>
            </a:br>
            <a:r>
              <a:rPr lang="en-ZA" sz="1950" b="1" dirty="0">
                <a:solidFill>
                  <a:srgbClr val="FF0000"/>
                </a:solidFill>
              </a:rPr>
              <a:t>3. </a:t>
            </a:r>
            <a:r>
              <a:rPr lang="en-GB" sz="1950" b="1" dirty="0">
                <a:solidFill>
                  <a:srgbClr val="FF0000"/>
                </a:solidFill>
              </a:rPr>
              <a:t>Diagnostic Review of the State Response to VAWC (2016</a:t>
            </a:r>
            <a:endParaRPr lang="en-ZA" sz="1950" b="1" dirty="0">
              <a:solidFill>
                <a:srgbClr val="FF0000"/>
              </a:solidFill>
            </a:endParaRPr>
          </a:p>
        </p:txBody>
      </p:sp>
      <p:sp>
        <p:nvSpPr>
          <p:cNvPr id="3" name="Content Placeholder 2"/>
          <p:cNvSpPr>
            <a:spLocks noGrp="1"/>
          </p:cNvSpPr>
          <p:nvPr>
            <p:ph idx="1"/>
          </p:nvPr>
        </p:nvSpPr>
        <p:spPr/>
        <p:txBody>
          <a:bodyPr/>
          <a:lstStyle/>
          <a:p>
            <a:endParaRPr lang="en-ZA" dirty="0"/>
          </a:p>
        </p:txBody>
      </p:sp>
      <p:sp>
        <p:nvSpPr>
          <p:cNvPr id="6" name="Rounded Rectangle 5"/>
          <p:cNvSpPr/>
          <p:nvPr/>
        </p:nvSpPr>
        <p:spPr>
          <a:xfrm>
            <a:off x="288924" y="879737"/>
            <a:ext cx="9422004" cy="1086223"/>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950" dirty="0">
                <a:solidFill>
                  <a:schemeClr val="tx1"/>
                </a:solidFill>
              </a:rPr>
              <a:t>To assess effectiveness of government interventions in VAWC and manner in which they can be strengthened.  Six Recommendations from Diagnostic Review:</a:t>
            </a:r>
          </a:p>
        </p:txBody>
      </p:sp>
      <p:sp>
        <p:nvSpPr>
          <p:cNvPr id="4" name="Rounded Rectangle 3"/>
          <p:cNvSpPr/>
          <p:nvPr/>
        </p:nvSpPr>
        <p:spPr>
          <a:xfrm>
            <a:off x="348960" y="2126494"/>
            <a:ext cx="9361967" cy="333247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32172" indent="-232172" algn="just">
              <a:buFont typeface="Arial" panose="020B0604020202020204" pitchFamily="34" charset="0"/>
              <a:buChar char="•"/>
            </a:pPr>
            <a:r>
              <a:rPr lang="en-ZA" sz="1625" dirty="0">
                <a:solidFill>
                  <a:schemeClr val="tx1"/>
                </a:solidFill>
              </a:rPr>
              <a:t>Revitalize, strengthen &amp; relaunch POA, establishing a common conceptual framework, incorporating new evidence from recent studies, consulting more broadly, aligning with departmental performance frameworks and ensuring that funds are appropriated to planned initiatives.</a:t>
            </a:r>
          </a:p>
          <a:p>
            <a:pPr marL="232172" indent="-232172" algn="just">
              <a:buFont typeface="Arial" panose="020B0604020202020204" pitchFamily="34" charset="0"/>
              <a:buChar char="•"/>
            </a:pPr>
            <a:r>
              <a:rPr lang="en-ZA" sz="1625" dirty="0">
                <a:solidFill>
                  <a:schemeClr val="tx1"/>
                </a:solidFill>
              </a:rPr>
              <a:t>Establish a body to provide oversight and coordination to the sector, ensure accountability, and monitor progress against government’s goal to eliminate VAWC.</a:t>
            </a:r>
          </a:p>
          <a:p>
            <a:pPr marL="232172" indent="-232172" algn="just">
              <a:buFont typeface="Arial" panose="020B0604020202020204" pitchFamily="34" charset="0"/>
              <a:buChar char="•"/>
            </a:pPr>
            <a:r>
              <a:rPr lang="en-ZA" sz="1625" dirty="0">
                <a:solidFill>
                  <a:schemeClr val="tx1"/>
                </a:solidFill>
              </a:rPr>
              <a:t>Third, fourth and fifth recommendations were about strengthening data collection and management and also building a stronger evidence base of what works through evaluations of both government and NPO implemented programmes.</a:t>
            </a:r>
          </a:p>
          <a:p>
            <a:pPr marL="232172" indent="-232172" algn="just">
              <a:buFont typeface="Arial" panose="020B0604020202020204" pitchFamily="34" charset="0"/>
              <a:buChar char="•"/>
            </a:pPr>
            <a:r>
              <a:rPr lang="en-ZA" sz="1625" dirty="0">
                <a:solidFill>
                  <a:schemeClr val="tx1"/>
                </a:solidFill>
              </a:rPr>
              <a:t>Final recommendation was for the DSD to lead in comprehensively defining the psychosocial response services.</a:t>
            </a:r>
          </a:p>
          <a:p>
            <a:pPr marL="278606" indent="-278606" algn="just">
              <a:buAutoNum type="arabicPeriod"/>
            </a:pPr>
            <a:endParaRPr lang="en-ZA" sz="1625" dirty="0">
              <a:solidFill>
                <a:schemeClr val="tx1"/>
              </a:solidFill>
            </a:endParaRPr>
          </a:p>
          <a:p>
            <a:pPr algn="just"/>
            <a:endParaRPr lang="en-ZA" sz="1463" dirty="0"/>
          </a:p>
        </p:txBody>
      </p:sp>
      <p:pic>
        <p:nvPicPr>
          <p:cNvPr id="7" name="Content Placeholder 3"/>
          <p:cNvPicPr>
            <a:picLocks noChangeAspect="1"/>
          </p:cNvPicPr>
          <p:nvPr/>
        </p:nvPicPr>
        <p:blipFill>
          <a:blip r:embed="rId2"/>
          <a:stretch>
            <a:fillRect/>
          </a:stretch>
        </p:blipFill>
        <p:spPr>
          <a:xfrm>
            <a:off x="2734056" y="6073292"/>
            <a:ext cx="2064761" cy="784708"/>
          </a:xfrm>
          <a:prstGeom prst="rect">
            <a:avLst/>
          </a:prstGeom>
          <a:noFill/>
          <a:ln>
            <a:noFill/>
          </a:ln>
        </p:spPr>
      </p:pic>
    </p:spTree>
    <p:extLst>
      <p:ext uri="{BB962C8B-B14F-4D97-AF65-F5344CB8AC3E}">
        <p14:creationId xmlns:p14="http://schemas.microsoft.com/office/powerpoint/2010/main" val="1756104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036" y="85473"/>
            <a:ext cx="9785928" cy="1077020"/>
          </a:xfrm>
        </p:spPr>
        <p:txBody>
          <a:bodyPr>
            <a:normAutofit/>
          </a:bodyPr>
          <a:lstStyle/>
          <a:p>
            <a:pPr algn="ctr"/>
            <a:r>
              <a:rPr lang="en-ZA" sz="1950" b="1" dirty="0"/>
              <a:t>Towards the National Strategic Plan on Gender Based Violence and </a:t>
            </a:r>
            <a:r>
              <a:rPr lang="en-ZA" sz="1950" b="1" dirty="0" err="1"/>
              <a:t>Femicide</a:t>
            </a:r>
            <a:r>
              <a:rPr lang="en-ZA" sz="1950" b="1" dirty="0"/>
              <a:t> (GBVF 2020 – 2030)</a:t>
            </a:r>
            <a:br>
              <a:rPr lang="en-ZA" sz="1950" b="1" dirty="0"/>
            </a:br>
            <a:r>
              <a:rPr lang="en-ZA" sz="1950" b="1" dirty="0">
                <a:solidFill>
                  <a:srgbClr val="FF0000"/>
                </a:solidFill>
              </a:rPr>
              <a:t>4. The National Strategic Plan on Gender Based Violence and </a:t>
            </a:r>
            <a:r>
              <a:rPr lang="en-ZA" sz="1950" b="1" dirty="0" err="1">
                <a:solidFill>
                  <a:srgbClr val="FF0000"/>
                </a:solidFill>
              </a:rPr>
              <a:t>Femicide</a:t>
            </a:r>
            <a:r>
              <a:rPr lang="en-ZA" sz="1950" b="1" dirty="0">
                <a:solidFill>
                  <a:srgbClr val="FF0000"/>
                </a:solidFill>
              </a:rPr>
              <a:t> (GBVF 2020 – 2030)</a:t>
            </a:r>
            <a:br>
              <a:rPr lang="en-ZA" sz="1950" b="1" dirty="0">
                <a:solidFill>
                  <a:srgbClr val="FF0000"/>
                </a:solidFill>
              </a:rPr>
            </a:br>
            <a:endParaRPr lang="en-ZA" sz="1950" b="1" dirty="0">
              <a:solidFill>
                <a:srgbClr val="FF0000"/>
              </a:solidFill>
            </a:endParaRPr>
          </a:p>
        </p:txBody>
      </p:sp>
      <p:sp>
        <p:nvSpPr>
          <p:cNvPr id="6" name="Rounded Rectangle 5"/>
          <p:cNvSpPr/>
          <p:nvPr/>
        </p:nvSpPr>
        <p:spPr>
          <a:xfrm>
            <a:off x="270589" y="887262"/>
            <a:ext cx="1587970" cy="462656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25" dirty="0">
                <a:solidFill>
                  <a:schemeClr val="tx1"/>
                </a:solidFill>
              </a:rPr>
              <a:t>1</a:t>
            </a:r>
            <a:r>
              <a:rPr lang="en-GB" sz="1625" baseline="30000" dirty="0">
                <a:solidFill>
                  <a:schemeClr val="tx1"/>
                </a:solidFill>
              </a:rPr>
              <a:t>st</a:t>
            </a:r>
            <a:r>
              <a:rPr lang="en-GB" sz="1625" dirty="0">
                <a:solidFill>
                  <a:schemeClr val="tx1"/>
                </a:solidFill>
              </a:rPr>
              <a:t> August 2018 #</a:t>
            </a:r>
            <a:r>
              <a:rPr lang="en-GB" sz="1625" dirty="0" err="1">
                <a:solidFill>
                  <a:schemeClr val="tx1"/>
                </a:solidFill>
              </a:rPr>
              <a:t>TheTotalShutdown</a:t>
            </a:r>
            <a:r>
              <a:rPr lang="en-GB" sz="1625" dirty="0">
                <a:solidFill>
                  <a:schemeClr val="tx1"/>
                </a:solidFill>
              </a:rPr>
              <a:t> (#TTS) protest marches in provinces called for the elimination of GBVF in the country.  Total of 19 marches</a:t>
            </a:r>
            <a:endParaRPr lang="en-ZA" sz="1625" dirty="0">
              <a:solidFill>
                <a:schemeClr val="tx1"/>
              </a:solidFill>
            </a:endParaRPr>
          </a:p>
        </p:txBody>
      </p:sp>
      <p:sp>
        <p:nvSpPr>
          <p:cNvPr id="7" name="Rounded Rectangle 6"/>
          <p:cNvSpPr/>
          <p:nvPr/>
        </p:nvSpPr>
        <p:spPr>
          <a:xfrm>
            <a:off x="2219763" y="892290"/>
            <a:ext cx="1682603" cy="4621541"/>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25" dirty="0">
                <a:solidFill>
                  <a:schemeClr val="tx1"/>
                </a:solidFill>
              </a:rPr>
              <a:t>Memorandum of 24 demands was delivered with one of them calling for the President to convene a multi-stakeholder summit on GBV by the 31</a:t>
            </a:r>
            <a:r>
              <a:rPr lang="en-GB" sz="1625" baseline="30000" dirty="0">
                <a:solidFill>
                  <a:schemeClr val="tx1"/>
                </a:solidFill>
              </a:rPr>
              <a:t>st</a:t>
            </a:r>
            <a:r>
              <a:rPr lang="en-GB" sz="1625" dirty="0">
                <a:solidFill>
                  <a:schemeClr val="tx1"/>
                </a:solidFill>
              </a:rPr>
              <a:t> August 2018.</a:t>
            </a:r>
            <a:endParaRPr lang="en-ZA" sz="1625" dirty="0">
              <a:solidFill>
                <a:schemeClr val="tx1"/>
              </a:solidFill>
            </a:endParaRPr>
          </a:p>
        </p:txBody>
      </p:sp>
      <p:sp>
        <p:nvSpPr>
          <p:cNvPr id="8" name="Rounded Rectangle 7"/>
          <p:cNvSpPr/>
          <p:nvPr/>
        </p:nvSpPr>
        <p:spPr>
          <a:xfrm>
            <a:off x="4197410" y="887263"/>
            <a:ext cx="1537335" cy="4626568"/>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25" dirty="0">
                <a:solidFill>
                  <a:schemeClr val="tx1"/>
                </a:solidFill>
              </a:rPr>
              <a:t>The #TTS protest action coincided with provincial consultations on the DSD’s review of the 2013 – 2018 (POA VAWC).  Review meant to address recommendations of Diagnostic Review.</a:t>
            </a:r>
            <a:endParaRPr lang="en-ZA" sz="1625" dirty="0">
              <a:solidFill>
                <a:schemeClr val="tx1"/>
              </a:solidFill>
            </a:endParaRPr>
          </a:p>
        </p:txBody>
      </p:sp>
      <p:sp>
        <p:nvSpPr>
          <p:cNvPr id="9" name="Rounded Rectangle 8"/>
          <p:cNvSpPr/>
          <p:nvPr/>
        </p:nvSpPr>
        <p:spPr>
          <a:xfrm>
            <a:off x="6003634" y="892290"/>
            <a:ext cx="1614570" cy="4621541"/>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625" dirty="0">
                <a:solidFill>
                  <a:schemeClr val="tx1"/>
                </a:solidFill>
              </a:rPr>
              <a:t>DSD review halted for officials to focus on preparations for Presidential Summit which was held on 1</a:t>
            </a:r>
            <a:r>
              <a:rPr lang="en-ZA" sz="1625" baseline="30000" dirty="0">
                <a:solidFill>
                  <a:schemeClr val="tx1"/>
                </a:solidFill>
              </a:rPr>
              <a:t>st</a:t>
            </a:r>
            <a:r>
              <a:rPr lang="en-ZA" sz="1625" dirty="0">
                <a:solidFill>
                  <a:schemeClr val="tx1"/>
                </a:solidFill>
              </a:rPr>
              <a:t> and 2</a:t>
            </a:r>
            <a:r>
              <a:rPr lang="en-ZA" sz="1625" baseline="30000" dirty="0">
                <a:solidFill>
                  <a:schemeClr val="tx1"/>
                </a:solidFill>
              </a:rPr>
              <a:t>nd</a:t>
            </a:r>
            <a:r>
              <a:rPr lang="en-ZA" sz="1625" dirty="0">
                <a:solidFill>
                  <a:schemeClr val="tx1"/>
                </a:solidFill>
              </a:rPr>
              <a:t> November 2018</a:t>
            </a:r>
          </a:p>
        </p:txBody>
      </p:sp>
      <p:sp>
        <p:nvSpPr>
          <p:cNvPr id="10" name="Rounded Rectangle 9"/>
          <p:cNvSpPr/>
          <p:nvPr/>
        </p:nvSpPr>
        <p:spPr>
          <a:xfrm>
            <a:off x="7887093" y="892290"/>
            <a:ext cx="1689983" cy="462154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950" dirty="0">
                <a:solidFill>
                  <a:schemeClr val="tx1"/>
                </a:solidFill>
              </a:rPr>
              <a:t>President signed Summit Declaration on 28 March 2019 with drafting of NSP GBVF as a priority.  He approved NSP GBVF in March 2020 </a:t>
            </a:r>
          </a:p>
        </p:txBody>
      </p:sp>
      <p:pic>
        <p:nvPicPr>
          <p:cNvPr id="11" name="Content Placeholder 3"/>
          <p:cNvPicPr>
            <a:picLocks noGrp="1" noChangeAspect="1"/>
          </p:cNvPicPr>
          <p:nvPr>
            <p:ph idx="1"/>
          </p:nvPr>
        </p:nvPicPr>
        <p:blipFill>
          <a:blip r:embed="rId2"/>
          <a:stretch>
            <a:fillRect/>
          </a:stretch>
        </p:blipFill>
        <p:spPr>
          <a:xfrm>
            <a:off x="3264408" y="6008864"/>
            <a:ext cx="1481328" cy="849136"/>
          </a:xfrm>
          <a:prstGeom prst="rect">
            <a:avLst/>
          </a:prstGeom>
          <a:noFill/>
          <a:ln>
            <a:noFill/>
          </a:ln>
        </p:spPr>
      </p:pic>
    </p:spTree>
    <p:extLst>
      <p:ext uri="{BB962C8B-B14F-4D97-AF65-F5344CB8AC3E}">
        <p14:creationId xmlns:p14="http://schemas.microsoft.com/office/powerpoint/2010/main" val="876762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8143" y="18860"/>
            <a:ext cx="8543925" cy="1077020"/>
          </a:xfrm>
        </p:spPr>
        <p:txBody>
          <a:bodyPr>
            <a:normAutofit fontScale="90000"/>
          </a:bodyPr>
          <a:lstStyle/>
          <a:p>
            <a:r>
              <a:rPr lang="en-ZA" dirty="0"/>
              <a:t>Six Pillars of NSP on GBVF (2020 - 2030)</a:t>
            </a:r>
          </a:p>
        </p:txBody>
      </p:sp>
      <p:sp>
        <p:nvSpPr>
          <p:cNvPr id="4" name="object 2"/>
          <p:cNvSpPr>
            <a:spLocks noGrp="1"/>
          </p:cNvSpPr>
          <p:nvPr>
            <p:ph idx="1"/>
          </p:nvPr>
        </p:nvSpPr>
        <p:spPr>
          <a:xfrm>
            <a:off x="530352" y="1095881"/>
            <a:ext cx="8961120" cy="3659000"/>
          </a:xfrm>
          <a:prstGeom prst="rect">
            <a:avLst/>
          </a:prstGeom>
          <a:blipFill>
            <a:blip r:embed="rId2" cstate="print"/>
            <a:stretch>
              <a:fillRect/>
            </a:stretch>
          </a:blipFill>
        </p:spPr>
        <p:txBody>
          <a:bodyPr vert="horz" wrap="square" lIns="0" tIns="0" rIns="0" bIns="0" rtlCol="0">
            <a:normAutofit/>
          </a:bodyPr>
          <a:lstStyle/>
          <a:p>
            <a:endParaRPr lang="en-ZA" dirty="0"/>
          </a:p>
        </p:txBody>
      </p:sp>
      <p:sp>
        <p:nvSpPr>
          <p:cNvPr id="6" name="Rounded Rectangle 5"/>
          <p:cNvSpPr/>
          <p:nvPr/>
        </p:nvSpPr>
        <p:spPr>
          <a:xfrm>
            <a:off x="415613" y="4754881"/>
            <a:ext cx="9328151" cy="932687"/>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1463" dirty="0">
                <a:solidFill>
                  <a:schemeClr val="tx1"/>
                </a:solidFill>
              </a:rPr>
              <a:t>DSD assigned role of leading Pillar 4 (Response, Care Support &amp; Healing) and support Pillar 2 (Prevention and Rebuilding of Social Cohesion)</a:t>
            </a:r>
          </a:p>
          <a:p>
            <a:pPr algn="ctr"/>
            <a:r>
              <a:rPr lang="en-ZA" sz="1463" dirty="0">
                <a:solidFill>
                  <a:schemeClr val="tx1"/>
                </a:solidFill>
              </a:rPr>
              <a:t>Presidential Summit 2 themed </a:t>
            </a:r>
            <a:r>
              <a:rPr lang="en-ZA" sz="1463" b="1" dirty="0">
                <a:solidFill>
                  <a:schemeClr val="tx1"/>
                </a:solidFill>
              </a:rPr>
              <a:t>“Accountability, Acceleration and Amplification, Now!” </a:t>
            </a:r>
            <a:r>
              <a:rPr lang="en-ZA" sz="1463" dirty="0">
                <a:solidFill>
                  <a:schemeClr val="tx1"/>
                </a:solidFill>
              </a:rPr>
              <a:t>held on 1</a:t>
            </a:r>
            <a:r>
              <a:rPr lang="en-ZA" sz="1463" baseline="30000" dirty="0">
                <a:solidFill>
                  <a:schemeClr val="tx1"/>
                </a:solidFill>
              </a:rPr>
              <a:t>st</a:t>
            </a:r>
            <a:r>
              <a:rPr lang="en-ZA" sz="1463" dirty="0">
                <a:solidFill>
                  <a:schemeClr val="tx1"/>
                </a:solidFill>
              </a:rPr>
              <a:t> &amp; 2</a:t>
            </a:r>
            <a:r>
              <a:rPr lang="en-ZA" sz="1463" baseline="30000" dirty="0">
                <a:solidFill>
                  <a:schemeClr val="tx1"/>
                </a:solidFill>
              </a:rPr>
              <a:t>nd</a:t>
            </a:r>
            <a:r>
              <a:rPr lang="en-ZA" sz="1463" dirty="0">
                <a:solidFill>
                  <a:schemeClr val="tx1"/>
                </a:solidFill>
              </a:rPr>
              <a:t> Nov. 2022</a:t>
            </a:r>
          </a:p>
        </p:txBody>
      </p:sp>
      <p:pic>
        <p:nvPicPr>
          <p:cNvPr id="5" name="Content Placeholder 3"/>
          <p:cNvPicPr>
            <a:picLocks noChangeAspect="1"/>
          </p:cNvPicPr>
          <p:nvPr/>
        </p:nvPicPr>
        <p:blipFill>
          <a:blip r:embed="rId3"/>
          <a:stretch>
            <a:fillRect/>
          </a:stretch>
        </p:blipFill>
        <p:spPr>
          <a:xfrm>
            <a:off x="2898067" y="6044185"/>
            <a:ext cx="2141351" cy="813816"/>
          </a:xfrm>
          <a:prstGeom prst="rect">
            <a:avLst/>
          </a:prstGeom>
          <a:noFill/>
          <a:ln>
            <a:noFill/>
          </a:ln>
        </p:spPr>
      </p:pic>
    </p:spTree>
    <p:extLst>
      <p:ext uri="{BB962C8B-B14F-4D97-AF65-F5344CB8AC3E}">
        <p14:creationId xmlns:p14="http://schemas.microsoft.com/office/powerpoint/2010/main" val="9729586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TotalTime>
  <Words>2741</Words>
  <Application>Microsoft Office PowerPoint</Application>
  <PresentationFormat>A4 Paper (210x297 mm)</PresentationFormat>
  <Paragraphs>132</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Century Gothic</vt:lpstr>
      <vt:lpstr>Times New Roman</vt:lpstr>
      <vt:lpstr>Office Theme</vt:lpstr>
      <vt:lpstr>ASASWEI CONFERENCE  Date: 26-29 September 2023 Durban Convention Centre Promoting positive role models in gender relational contexts Moganedi MJ, University of Zululand Kulwane BA, Social Development </vt:lpstr>
      <vt:lpstr>PowerPoint Presentation</vt:lpstr>
      <vt:lpstr>PowerPoint Presentation</vt:lpstr>
      <vt:lpstr>PowerPoint Presentation</vt:lpstr>
      <vt:lpstr>Towards the National Strategic Plan on Gender Based Violence and Femicide (GBVF 2020 – 2030) 1. National Strategy  on Engagement of Men &amp; Boys in Prevention of GBV</vt:lpstr>
      <vt:lpstr>Towards the National Strategic Plan on Gender Based Violence and Femicide (GBVF 2020 – 2030) 2. Programme of Action on Violence Against Women &amp; Children (POA: VAWC 2013 – 2018)</vt:lpstr>
      <vt:lpstr>Towards the National Strategic Plan on Gender Based Violence and Femicide (GBVF 2020 – 2030) 3. Diagnostic Review of the State Response to VAWC (2016</vt:lpstr>
      <vt:lpstr>Towards the National Strategic Plan on Gender Based Violence and Femicide (GBVF 2020 – 2030) 4. The National Strategic Plan on Gender Based Violence and Femicide (GBVF 2020 – 2030) </vt:lpstr>
      <vt:lpstr>Six Pillars of NSP on GBVF (2020 - 2030)</vt:lpstr>
      <vt:lpstr>Towards the National Strategic Plan on Gender Based Violence and Femicide (GBVF 2020 – 2030) 5. The voices of men and boys</vt:lpstr>
      <vt:lpstr>Theoretical Perspective – Gender Transformative Approaches (Three Domains) Casey et al. (2016)</vt:lpstr>
      <vt:lpstr>Theoretical Perspective – Gender Transformative Approaches (Three Domains) Casey et al. (2016)</vt:lpstr>
      <vt:lpstr>Theoretical Perspective – Gender Transformative Approaches (Three Domains) Casey et al. (2016)</vt:lpstr>
      <vt:lpstr>Sonke’s One Man Can  (OMC) Campaign</vt:lpstr>
      <vt:lpstr>Towards the National Strategic Plan on Gender Based Violence and Femicide (GBVF 2020 – 2030) Takuwani Riime Men’s Movement</vt:lpstr>
      <vt:lpstr>Towards the National Strategic Plan on Gender Based Violence and Femicide (GBVF 2020 – 2030) Selected quotes from speeches at Boys Assemblies and Men’s Parliaments</vt:lpstr>
      <vt:lpstr>Conclusion &amp; Recommendations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Matshemo J. Moganedi</cp:lastModifiedBy>
  <cp:revision>15</cp:revision>
  <dcterms:created xsi:type="dcterms:W3CDTF">2022-10-11T09:12:04Z</dcterms:created>
  <dcterms:modified xsi:type="dcterms:W3CDTF">2023-09-25T14:31:31Z</dcterms:modified>
</cp:coreProperties>
</file>