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97" r:id="rId5"/>
  </p:sldMasterIdLst>
  <p:notesMasterIdLst>
    <p:notesMasterId r:id="rId20"/>
  </p:notesMasterIdLst>
  <p:handoutMasterIdLst>
    <p:handoutMasterId r:id="rId21"/>
  </p:handoutMasterIdLst>
  <p:sldIdLst>
    <p:sldId id="280" r:id="rId6"/>
    <p:sldId id="527" r:id="rId7"/>
    <p:sldId id="528" r:id="rId8"/>
    <p:sldId id="539" r:id="rId9"/>
    <p:sldId id="542" r:id="rId10"/>
    <p:sldId id="540" r:id="rId11"/>
    <p:sldId id="537" r:id="rId12"/>
    <p:sldId id="530" r:id="rId13"/>
    <p:sldId id="532" r:id="rId14"/>
    <p:sldId id="533" r:id="rId15"/>
    <p:sldId id="534" r:id="rId16"/>
    <p:sldId id="535" r:id="rId17"/>
    <p:sldId id="536" r:id="rId18"/>
    <p:sldId id="300"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E MILNE" initials="M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44"/>
    <a:srgbClr val="006600"/>
    <a:srgbClr val="008000"/>
    <a:srgbClr val="FFFF66"/>
    <a:srgbClr val="FFCC66"/>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3657" autoAdjust="0"/>
  </p:normalViewPr>
  <p:slideViewPr>
    <p:cSldViewPr>
      <p:cViewPr varScale="1">
        <p:scale>
          <a:sx n="81" d="100"/>
          <a:sy n="81" d="100"/>
        </p:scale>
        <p:origin x="768"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792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49688" y="1"/>
            <a:ext cx="2946400" cy="497928"/>
          </a:xfrm>
          <a:prstGeom prst="rect">
            <a:avLst/>
          </a:prstGeom>
        </p:spPr>
        <p:txBody>
          <a:bodyPr vert="horz" lIns="91440" tIns="45720" rIns="91440" bIns="45720" rtlCol="0"/>
          <a:lstStyle>
            <a:lvl1pPr algn="r">
              <a:defRPr sz="1200"/>
            </a:lvl1pPr>
          </a:lstStyle>
          <a:p>
            <a:fld id="{F7D42896-8E1F-4592-B5A5-18C5C72FB23A}" type="datetimeFigureOut">
              <a:rPr lang="en-ZA" smtClean="0"/>
              <a:t>2023/09/26</a:t>
            </a:fld>
            <a:endParaRPr lang="en-ZA"/>
          </a:p>
        </p:txBody>
      </p:sp>
      <p:sp>
        <p:nvSpPr>
          <p:cNvPr id="4" name="Footer Placeholder 3"/>
          <p:cNvSpPr>
            <a:spLocks noGrp="1"/>
          </p:cNvSpPr>
          <p:nvPr>
            <p:ph type="ftr" sz="quarter" idx="2"/>
          </p:nvPr>
        </p:nvSpPr>
        <p:spPr>
          <a:xfrm>
            <a:off x="0" y="9428710"/>
            <a:ext cx="2946400" cy="497928"/>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49688" y="9428710"/>
            <a:ext cx="2946400" cy="497928"/>
          </a:xfrm>
          <a:prstGeom prst="rect">
            <a:avLst/>
          </a:prstGeom>
        </p:spPr>
        <p:txBody>
          <a:bodyPr vert="horz" lIns="91440" tIns="45720" rIns="91440" bIns="45720" rtlCol="0" anchor="b"/>
          <a:lstStyle>
            <a:lvl1pPr algn="r">
              <a:defRPr sz="1200"/>
            </a:lvl1pPr>
          </a:lstStyle>
          <a:p>
            <a:fld id="{A500E8E3-D37B-4AA5-9D84-59ED5DB46622}" type="slidenum">
              <a:rPr lang="en-ZA" smtClean="0"/>
              <a:t>‹#›</a:t>
            </a:fld>
            <a:endParaRPr lang="en-ZA"/>
          </a:p>
        </p:txBody>
      </p:sp>
    </p:spTree>
    <p:extLst>
      <p:ext uri="{BB962C8B-B14F-4D97-AF65-F5344CB8AC3E}">
        <p14:creationId xmlns:p14="http://schemas.microsoft.com/office/powerpoint/2010/main" val="1772453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49688" y="1"/>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F99D547-1A9C-4812-81A1-DCCB702D1569}" type="datetimeFigureOut">
              <a:rPr lang="en-US"/>
              <a:pPr>
                <a:defRPr/>
              </a:pPr>
              <a:t>9/26/2023</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451" y="4714877"/>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164"/>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49688" y="9428164"/>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FBE2F452-BBC8-48A0-81EB-29E797DD877A}" type="slidenum">
              <a:rPr lang="en-US" altLang="en-US"/>
              <a:pPr/>
              <a:t>‹#›</a:t>
            </a:fld>
            <a:endParaRPr lang="en-US" altLang="en-US" dirty="0"/>
          </a:p>
        </p:txBody>
      </p:sp>
    </p:spTree>
    <p:extLst>
      <p:ext uri="{BB962C8B-B14F-4D97-AF65-F5344CB8AC3E}">
        <p14:creationId xmlns:p14="http://schemas.microsoft.com/office/powerpoint/2010/main" val="40674033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Slide Image Placeholder 1"/>
          <p:cNvSpPr>
            <a:spLocks noGrp="1" noRot="1" noChangeAspect="1"/>
          </p:cNvSpPr>
          <p:nvPr>
            <p:ph type="sldImg"/>
          </p:nvPr>
        </p:nvSpPr>
        <p:spPr/>
      </p:sp>
      <p:sp>
        <p:nvSpPr>
          <p:cNvPr id="1048595" name="Notes Placeholder 2"/>
          <p:cNvSpPr>
            <a:spLocks noGrp="1"/>
          </p:cNvSpPr>
          <p:nvPr>
            <p:ph type="body" idx="1"/>
          </p:nvPr>
        </p:nvSpPr>
        <p:spPr/>
        <p:txBody>
          <a:bodyPr/>
          <a:lstStyle/>
          <a:p>
            <a:endParaRPr lang="en-ZA" dirty="0"/>
          </a:p>
        </p:txBody>
      </p:sp>
      <p:sp>
        <p:nvSpPr>
          <p:cNvPr id="1048596" name="Slide Number Placeholder 3"/>
          <p:cNvSpPr>
            <a:spLocks noGrp="1"/>
          </p:cNvSpPr>
          <p:nvPr>
            <p:ph type="sldNum" sz="quarter" idx="10"/>
          </p:nvPr>
        </p:nvSpPr>
        <p:spPr/>
        <p:txBody>
          <a:bodyPr/>
          <a:lstStyle/>
          <a:p>
            <a:fld id="{FBE2F452-BBC8-48A0-81EB-29E797DD877A}" type="slidenum">
              <a:rPr lang="en-US" altLang="en-US" smtClean="0"/>
              <a:t>1</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Slide Image Placeholder 1"/>
          <p:cNvSpPr>
            <a:spLocks noGrp="1" noRot="1" noChangeAspect="1" noTextEdit="1"/>
          </p:cNvSpPr>
          <p:nvPr>
            <p:ph type="sldImg"/>
          </p:nvPr>
        </p:nvSpPr>
        <p:spPr bwMode="auto">
          <a:noFill/>
          <a:ln>
            <a:solidFill>
              <a:srgbClr val="000000"/>
            </a:solidFill>
            <a:miter lim="800000"/>
            <a:headEnd/>
            <a:tailEnd/>
          </a:ln>
        </p:spPr>
      </p:sp>
      <p:sp>
        <p:nvSpPr>
          <p:cNvPr id="10486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altLang="en-US"/>
          </a:p>
        </p:txBody>
      </p:sp>
      <p:sp>
        <p:nvSpPr>
          <p:cNvPr id="1048687" name="Slide Number Placeholder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510C67C-630D-4807-B486-EC56C14DF5E6}" type="slidenum">
              <a:rPr kumimoji="0" lang="en-ZA"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ZA"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OTP Powerpoint Template-1.jpg">
            <a:extLst>
              <a:ext uri="{FF2B5EF4-FFF2-40B4-BE49-F238E27FC236}">
                <a16:creationId xmlns:a16="http://schemas.microsoft.com/office/drawing/2014/main" id="{BACCBF16-8A0D-4AE2-86B8-307859EE19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9143999" cy="6858000"/>
          </a:xfrm>
          <a:prstGeom prst="rect">
            <a:avLst/>
          </a:prstGeom>
        </p:spPr>
      </p:pic>
      <p:sp>
        <p:nvSpPr>
          <p:cNvPr id="2" name="Title 1">
            <a:extLst>
              <a:ext uri="{FF2B5EF4-FFF2-40B4-BE49-F238E27FC236}">
                <a16:creationId xmlns:a16="http://schemas.microsoft.com/office/drawing/2014/main" id="{23C3F88F-40CB-4100-A56E-91174FA5D186}"/>
              </a:ext>
            </a:extLst>
          </p:cNvPr>
          <p:cNvSpPr>
            <a:spLocks noGrp="1"/>
          </p:cNvSpPr>
          <p:nvPr>
            <p:ph type="ctrTitle" hasCustomPrompt="1"/>
          </p:nvPr>
        </p:nvSpPr>
        <p:spPr>
          <a:xfrm>
            <a:off x="1143000" y="1654233"/>
            <a:ext cx="6858000" cy="2249227"/>
          </a:xfrm>
          <a:prstGeom prst="rect">
            <a:avLst/>
          </a:prstGeom>
        </p:spPr>
        <p:txBody>
          <a:bodyPr anchor="ctr"/>
          <a:lstStyle>
            <a:lvl1pPr algn="ctr">
              <a:defRPr sz="4500" b="1">
                <a:solidFill>
                  <a:schemeClr val="bg1"/>
                </a:solidFill>
              </a:defRPr>
            </a:lvl1pPr>
          </a:lstStyle>
          <a:p>
            <a:r>
              <a:rPr lang="en-US" dirty="0"/>
              <a:t>CLICK TO EDIT MASTER TITLE STYLE</a:t>
            </a:r>
            <a:endParaRPr lang="en-ZA" dirty="0"/>
          </a:p>
        </p:txBody>
      </p:sp>
      <p:sp>
        <p:nvSpPr>
          <p:cNvPr id="3" name="Subtitle 2">
            <a:extLst>
              <a:ext uri="{FF2B5EF4-FFF2-40B4-BE49-F238E27FC236}">
                <a16:creationId xmlns:a16="http://schemas.microsoft.com/office/drawing/2014/main" id="{692EB4A1-782D-4D68-BB30-F7B8625C467B}"/>
              </a:ext>
            </a:extLst>
          </p:cNvPr>
          <p:cNvSpPr>
            <a:spLocks noGrp="1"/>
          </p:cNvSpPr>
          <p:nvPr>
            <p:ph type="subTitle" idx="1" hasCustomPrompt="1"/>
          </p:nvPr>
        </p:nvSpPr>
        <p:spPr>
          <a:xfrm>
            <a:off x="1143000" y="4039985"/>
            <a:ext cx="6858000" cy="1039092"/>
          </a:xfrm>
        </p:spPr>
        <p:txBody>
          <a:bodyPr anchor="ctr"/>
          <a:lstStyle>
            <a:lvl1pPr marL="0" indent="0" algn="ctr">
              <a:buNone/>
              <a:defRPr sz="1800" b="1">
                <a:solidFill>
                  <a:srgbClr val="FBC50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ZA" dirty="0"/>
          </a:p>
        </p:txBody>
      </p:sp>
      <p:pic>
        <p:nvPicPr>
          <p:cNvPr id="8" name="Picture 7" descr="OTP New Logo.jpg">
            <a:extLst>
              <a:ext uri="{FF2B5EF4-FFF2-40B4-BE49-F238E27FC236}">
                <a16:creationId xmlns:a16="http://schemas.microsoft.com/office/drawing/2014/main" id="{723E4163-79CE-42C3-AAD9-7349C89499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755" y="481897"/>
            <a:ext cx="2733932" cy="918133"/>
          </a:xfrm>
          <a:prstGeom prst="rect">
            <a:avLst/>
          </a:prstGeom>
        </p:spPr>
      </p:pic>
      <p:pic>
        <p:nvPicPr>
          <p:cNvPr id="9" name="Picture 8" descr="NDP Logo.jpg">
            <a:extLst>
              <a:ext uri="{FF2B5EF4-FFF2-40B4-BE49-F238E27FC236}">
                <a16:creationId xmlns:a16="http://schemas.microsoft.com/office/drawing/2014/main" id="{8640E645-DC7E-4650-A5DD-A78F89CD61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83502" y="481897"/>
            <a:ext cx="747743" cy="918133"/>
          </a:xfrm>
          <a:prstGeom prst="rect">
            <a:avLst/>
          </a:prstGeom>
        </p:spPr>
      </p:pic>
      <p:sp>
        <p:nvSpPr>
          <p:cNvPr id="10" name="Rectangle 9">
            <a:extLst>
              <a:ext uri="{FF2B5EF4-FFF2-40B4-BE49-F238E27FC236}">
                <a16:creationId xmlns:a16="http://schemas.microsoft.com/office/drawing/2014/main" id="{3F0FF09C-FC80-4893-9576-C41AAD45977C}"/>
              </a:ext>
            </a:extLst>
          </p:cNvPr>
          <p:cNvSpPr/>
          <p:nvPr/>
        </p:nvSpPr>
        <p:spPr>
          <a:xfrm>
            <a:off x="2992577" y="6356351"/>
            <a:ext cx="3211200" cy="276999"/>
          </a:xfrm>
          <a:prstGeom prst="rect">
            <a:avLst/>
          </a:prstGeom>
        </p:spPr>
        <p:txBody>
          <a:bodyPr wrap="none">
            <a:spAutoFit/>
          </a:bodyPr>
          <a:lstStyle/>
          <a:p>
            <a:r>
              <a:rPr lang="en-US" sz="1200" b="1" dirty="0">
                <a:solidFill>
                  <a:schemeClr val="bg1"/>
                </a:solidFill>
              </a:rPr>
              <a:t>GROWING KWAZULU-NATAL TOGETHER</a:t>
            </a:r>
          </a:p>
        </p:txBody>
      </p:sp>
    </p:spTree>
    <p:extLst>
      <p:ext uri="{BB962C8B-B14F-4D97-AF65-F5344CB8AC3E}">
        <p14:creationId xmlns:p14="http://schemas.microsoft.com/office/powerpoint/2010/main" val="444622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bg>
      <p:bgPr>
        <a:solidFill>
          <a:srgbClr val="00B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269B2-BFDF-4DD1-870E-B4ED092DCD91}"/>
              </a:ext>
            </a:extLst>
          </p:cNvPr>
          <p:cNvSpPr>
            <a:spLocks noGrp="1"/>
          </p:cNvSpPr>
          <p:nvPr>
            <p:ph type="title" hasCustomPrompt="1"/>
          </p:nvPr>
        </p:nvSpPr>
        <p:spPr>
          <a:xfrm>
            <a:off x="1653268" y="2001096"/>
            <a:ext cx="5837465" cy="1325563"/>
          </a:xfrm>
          <a:prstGeom prst="rect">
            <a:avLst/>
          </a:prstGeom>
        </p:spPr>
        <p:txBody>
          <a:bodyPr anchor="b"/>
          <a:lstStyle>
            <a:lvl1pPr algn="ctr">
              <a:defRPr sz="4500" b="1">
                <a:solidFill>
                  <a:schemeClr val="bg1"/>
                </a:solidFill>
                <a:latin typeface="Arial Black" panose="020B0A04020102020204" pitchFamily="34" charset="0"/>
              </a:defRPr>
            </a:lvl1pPr>
          </a:lstStyle>
          <a:p>
            <a:r>
              <a:rPr lang="en-US" dirty="0"/>
              <a:t>THANK YOU</a:t>
            </a:r>
            <a:endParaRPr lang="en-ZA" dirty="0"/>
          </a:p>
        </p:txBody>
      </p:sp>
      <p:pic>
        <p:nvPicPr>
          <p:cNvPr id="3" name="Picture 2" descr="Untitled-20.png">
            <a:extLst>
              <a:ext uri="{FF2B5EF4-FFF2-40B4-BE49-F238E27FC236}">
                <a16:creationId xmlns:a16="http://schemas.microsoft.com/office/drawing/2014/main" id="{0EFADDB6-C2C4-47BA-849E-FE9CD62E22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5886" y="3531344"/>
            <a:ext cx="2052228" cy="1737923"/>
          </a:xfrm>
          <a:prstGeom prst="rect">
            <a:avLst/>
          </a:prstGeom>
          <a:noFill/>
        </p:spPr>
      </p:pic>
    </p:spTree>
    <p:extLst>
      <p:ext uri="{BB962C8B-B14F-4D97-AF65-F5344CB8AC3E}">
        <p14:creationId xmlns:p14="http://schemas.microsoft.com/office/powerpoint/2010/main" val="231805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10" name="Picture 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12" y="6309320"/>
            <a:ext cx="9035988" cy="346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1" name="Picture 2" descr="http://www.kznonline.gov.za/images/stories/downloads/Logos/Coat_of_Arms-zulu.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512" y="6414955"/>
            <a:ext cx="575048" cy="420660"/>
          </a:xfrm>
          <a:prstGeom prst="rect">
            <a:avLst/>
          </a:prstGeom>
          <a:blipFill dpi="0" rotWithShape="1">
            <a:blip r:embed="rId2">
              <a:alphaModFix amt="0"/>
            </a:blip>
            <a:srcRect/>
            <a:tile tx="0" ty="0" sx="100000" sy="100000" flip="none" algn="tl"/>
          </a:blipFill>
          <a:ln>
            <a:noFill/>
          </a:ln>
        </p:spPr>
      </p:pic>
      <p:sp>
        <p:nvSpPr>
          <p:cNvPr id="12" name="Slide Number Placeholder 1"/>
          <p:cNvSpPr>
            <a:spLocks noGrp="1"/>
          </p:cNvSpPr>
          <p:nvPr>
            <p:ph type="sldNum" sz="quarter" idx="4294967295"/>
          </p:nvPr>
        </p:nvSpPr>
        <p:spPr>
          <a:xfrm>
            <a:off x="8532440" y="6309320"/>
            <a:ext cx="540060" cy="484165"/>
          </a:xfrm>
          <a:prstGeom prst="rect">
            <a:avLst/>
          </a:prstGeom>
          <a:solidFill>
            <a:schemeClr val="bg1"/>
          </a:solidFill>
          <a:ln w="38100">
            <a:solidFill>
              <a:srgbClr val="008000"/>
            </a:solidFill>
          </a:ln>
        </p:spPr>
        <p:txBody>
          <a:bodyPr anchor="ctr"/>
          <a:lstStyle/>
          <a:p>
            <a:pPr algn="ctr">
              <a:defRPr/>
            </a:pPr>
            <a:fld id="{80BD4F07-03E6-4EEC-A54B-BD8004E5F0D3}" type="slidenum">
              <a:rPr lang="en-US" sz="1400" b="1" smtClean="0">
                <a:solidFill>
                  <a:srgbClr val="008000"/>
                </a:solidFill>
                <a:latin typeface="Arial" panose="020B0604020202020204" pitchFamily="34" charset="0"/>
              </a:rPr>
              <a:pPr algn="ctr">
                <a:defRPr/>
              </a:pPr>
              <a:t>‹#›</a:t>
            </a:fld>
            <a:endParaRPr lang="en-US" sz="1400" b="1" dirty="0">
              <a:solidFill>
                <a:srgbClr val="008000"/>
              </a:solidFill>
              <a:latin typeface="Arial" panose="020B0604020202020204" pitchFamily="34" charset="0"/>
            </a:endParaRPr>
          </a:p>
        </p:txBody>
      </p:sp>
      <p:sp>
        <p:nvSpPr>
          <p:cNvPr id="9" name="Rectangle 6"/>
          <p:cNvSpPr>
            <a:spLocks noChangeArrowheads="1"/>
          </p:cNvSpPr>
          <p:nvPr userDrawn="1"/>
        </p:nvSpPr>
        <p:spPr bwMode="auto">
          <a:xfrm>
            <a:off x="0" y="6559393"/>
            <a:ext cx="9144000" cy="2539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00">
                <a:solidFill>
                  <a:schemeClr val="tx1"/>
                </a:solidFill>
                <a:latin typeface="Verdana" panose="020B0604030504040204" pitchFamily="34" charset="0"/>
              </a:defRPr>
            </a:lvl1pPr>
            <a:lvl2pPr marL="742950" indent="-285750" eaLnBrk="0" hangingPunct="0">
              <a:defRPr sz="900">
                <a:solidFill>
                  <a:schemeClr val="tx1"/>
                </a:solidFill>
                <a:latin typeface="Verdana" panose="020B0604030504040204" pitchFamily="34" charset="0"/>
              </a:defRPr>
            </a:lvl2pPr>
            <a:lvl3pPr marL="1143000" indent="-228600" eaLnBrk="0" hangingPunct="0">
              <a:defRPr sz="900">
                <a:solidFill>
                  <a:schemeClr val="tx1"/>
                </a:solidFill>
                <a:latin typeface="Verdana" panose="020B0604030504040204" pitchFamily="34" charset="0"/>
              </a:defRPr>
            </a:lvl3pPr>
            <a:lvl4pPr marL="1600200" indent="-228600" eaLnBrk="0" hangingPunct="0">
              <a:defRPr sz="900">
                <a:solidFill>
                  <a:schemeClr val="tx1"/>
                </a:solidFill>
                <a:latin typeface="Verdana" panose="020B0604030504040204" pitchFamily="34" charset="0"/>
              </a:defRPr>
            </a:lvl4pPr>
            <a:lvl5pPr marL="2057400" indent="-228600" eaLnBrk="0" hangingPunct="0">
              <a:defRPr sz="900">
                <a:solidFill>
                  <a:schemeClr val="tx1"/>
                </a:solidFill>
                <a:latin typeface="Verdana" panose="020B0604030504040204" pitchFamily="34" charset="0"/>
              </a:defRPr>
            </a:lvl5pPr>
            <a:lvl6pPr marL="2514600" indent="-228600" eaLnBrk="0" fontAlgn="base" hangingPunct="0">
              <a:spcBef>
                <a:spcPct val="0"/>
              </a:spcBef>
              <a:spcAft>
                <a:spcPct val="0"/>
              </a:spcAft>
              <a:defRPr sz="900">
                <a:solidFill>
                  <a:schemeClr val="tx1"/>
                </a:solidFill>
                <a:latin typeface="Verdana" panose="020B0604030504040204" pitchFamily="34" charset="0"/>
              </a:defRPr>
            </a:lvl6pPr>
            <a:lvl7pPr marL="2971800" indent="-228600" eaLnBrk="0" fontAlgn="base" hangingPunct="0">
              <a:spcBef>
                <a:spcPct val="0"/>
              </a:spcBef>
              <a:spcAft>
                <a:spcPct val="0"/>
              </a:spcAft>
              <a:defRPr sz="900">
                <a:solidFill>
                  <a:schemeClr val="tx1"/>
                </a:solidFill>
                <a:latin typeface="Verdana" panose="020B0604030504040204" pitchFamily="34" charset="0"/>
              </a:defRPr>
            </a:lvl7pPr>
            <a:lvl8pPr marL="3429000" indent="-228600" eaLnBrk="0" fontAlgn="base" hangingPunct="0">
              <a:spcBef>
                <a:spcPct val="0"/>
              </a:spcBef>
              <a:spcAft>
                <a:spcPct val="0"/>
              </a:spcAft>
              <a:defRPr sz="900">
                <a:solidFill>
                  <a:schemeClr val="tx1"/>
                </a:solidFill>
                <a:latin typeface="Verdana" panose="020B0604030504040204" pitchFamily="34" charset="0"/>
              </a:defRPr>
            </a:lvl8pPr>
            <a:lvl9pPr marL="3886200" indent="-228600" eaLnBrk="0" fontAlgn="base" hangingPunct="0">
              <a:spcBef>
                <a:spcPct val="0"/>
              </a:spcBef>
              <a:spcAft>
                <a:spcPct val="0"/>
              </a:spcAft>
              <a:defRPr sz="900">
                <a:solidFill>
                  <a:schemeClr val="tx1"/>
                </a:solidFill>
                <a:latin typeface="Verdana" panose="020B0604030504040204" pitchFamily="34" charset="0"/>
              </a:defRPr>
            </a:lvl9pPr>
          </a:lstStyle>
          <a:p>
            <a:pPr algn="ctr" eaLnBrk="1" hangingPunct="1">
              <a:defRPr/>
            </a:pPr>
            <a:r>
              <a:rPr lang="en-ZA" sz="1050" b="1" i="1" baseline="30000" dirty="0">
                <a:solidFill>
                  <a:srgbClr val="009900"/>
                </a:solidFill>
              </a:rPr>
              <a:t>“KZN as a prosperous Province</a:t>
            </a:r>
            <a:r>
              <a:rPr lang="en-ZA" sz="1050" b="1" i="1" dirty="0">
                <a:solidFill>
                  <a:srgbClr val="009900"/>
                </a:solidFill>
              </a:rPr>
              <a:t> </a:t>
            </a:r>
            <a:r>
              <a:rPr lang="en-ZA" sz="1050" b="1" i="1" baseline="30000" dirty="0">
                <a:solidFill>
                  <a:srgbClr val="009900"/>
                </a:solidFill>
              </a:rPr>
              <a:t>with healthy, secure and skilled population, living in dignity and harmony, acting as a gateway between Africa and the World”</a:t>
            </a:r>
          </a:p>
        </p:txBody>
      </p:sp>
    </p:spTree>
    <p:extLst>
      <p:ext uri="{BB962C8B-B14F-4D97-AF65-F5344CB8AC3E}">
        <p14:creationId xmlns:p14="http://schemas.microsoft.com/office/powerpoint/2010/main" val="401215950"/>
      </p:ext>
    </p:extLst>
  </p:cSld>
  <p:clrMapOvr>
    <a:masterClrMapping/>
  </p:clrMapOvr>
  <p:transitio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80" name="Title 1"/>
          <p:cNvSpPr>
            <a:spLocks noGrp="1"/>
          </p:cNvSpPr>
          <p:nvPr>
            <p:ph type="ctrTitle"/>
          </p:nvPr>
        </p:nvSpPr>
        <p:spPr>
          <a:xfrm>
            <a:off x="685800" y="2130427"/>
            <a:ext cx="7772400" cy="1470025"/>
          </a:xfrm>
        </p:spPr>
        <p:txBody>
          <a:bodyPr/>
          <a:lstStyle/>
          <a:p>
            <a:r>
              <a:rPr lang="en-US"/>
              <a:t>Click to edit Master title style</a:t>
            </a:r>
          </a:p>
        </p:txBody>
      </p:sp>
      <p:sp>
        <p:nvSpPr>
          <p:cNvPr id="1048681"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1048682" name="Date Placeholder 3"/>
          <p:cNvSpPr>
            <a:spLocks noGrp="1"/>
          </p:cNvSpPr>
          <p:nvPr>
            <p:ph type="dt" sz="half" idx="10"/>
          </p:nvPr>
        </p:nvSpPr>
        <p:spPr/>
        <p:txBody>
          <a:bodyPr/>
          <a:lstStyle/>
          <a:p>
            <a:fld id="{29666B6E-6855-4B2C-B970-300366A4ECDD}" type="datetime1">
              <a:rPr lang="en-ZA" smtClean="0">
                <a:solidFill>
                  <a:prstClr val="black">
                    <a:tint val="75000"/>
                  </a:prstClr>
                </a:solidFill>
              </a:rPr>
              <a:t>2023/09/26</a:t>
            </a:fld>
            <a:endParaRPr lang="en-US" dirty="0">
              <a:solidFill>
                <a:prstClr val="black">
                  <a:tint val="75000"/>
                </a:prstClr>
              </a:solidFill>
            </a:endParaRPr>
          </a:p>
        </p:txBody>
      </p:sp>
      <p:sp>
        <p:nvSpPr>
          <p:cNvPr id="1048683"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684" name="Slide Number Placeholder 5"/>
          <p:cNvSpPr>
            <a:spLocks noGrp="1"/>
          </p:cNvSpPr>
          <p:nvPr>
            <p:ph type="sldNum" sz="quarter" idx="12"/>
          </p:nvPr>
        </p:nvSpPr>
        <p:spPr/>
        <p:txBody>
          <a:bodyPr/>
          <a:lstStyle/>
          <a:p>
            <a:fld id="{4F3A2FD1-091E-4E14-B5E1-3309D4850A6F}" type="slidenum">
              <a:rPr lang="en-US" altLang="en-US"/>
              <a:t>‹#›</a:t>
            </a:fld>
            <a:endParaRPr lang="en-US" altLang="en-US" dirty="0"/>
          </a:p>
        </p:txBody>
      </p:sp>
    </p:spTree>
    <p:extLst>
      <p:ext uri="{BB962C8B-B14F-4D97-AF65-F5344CB8AC3E}">
        <p14:creationId xmlns:p14="http://schemas.microsoft.com/office/powerpoint/2010/main" val="1260403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753" name="Title 1"/>
          <p:cNvSpPr>
            <a:spLocks noGrp="1"/>
          </p:cNvSpPr>
          <p:nvPr>
            <p:ph type="title"/>
          </p:nvPr>
        </p:nvSpPr>
        <p:spPr/>
        <p:txBody>
          <a:bodyPr/>
          <a:lstStyle/>
          <a:p>
            <a:r>
              <a:rPr lang="en-US"/>
              <a:t>Click to edit Master title style</a:t>
            </a:r>
          </a:p>
        </p:txBody>
      </p:sp>
      <p:sp>
        <p:nvSpPr>
          <p:cNvPr id="1048754"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55" name="Date Placeholder 3"/>
          <p:cNvSpPr>
            <a:spLocks noGrp="1"/>
          </p:cNvSpPr>
          <p:nvPr>
            <p:ph type="dt" sz="half" idx="10"/>
          </p:nvPr>
        </p:nvSpPr>
        <p:spPr/>
        <p:txBody>
          <a:bodyPr/>
          <a:lstStyle/>
          <a:p>
            <a:fld id="{B2C43979-8580-49D4-9563-8CA19C0D458F}" type="datetime1">
              <a:rPr lang="en-ZA" smtClean="0">
                <a:solidFill>
                  <a:prstClr val="black">
                    <a:tint val="75000"/>
                  </a:prstClr>
                </a:solidFill>
              </a:rPr>
              <a:t>2023/09/26</a:t>
            </a:fld>
            <a:endParaRPr lang="en-US" dirty="0">
              <a:solidFill>
                <a:prstClr val="black">
                  <a:tint val="75000"/>
                </a:prstClr>
              </a:solidFill>
            </a:endParaRPr>
          </a:p>
        </p:txBody>
      </p:sp>
      <p:sp>
        <p:nvSpPr>
          <p:cNvPr id="1048756"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57" name="Slide Number Placeholder 5"/>
          <p:cNvSpPr>
            <a:spLocks noGrp="1"/>
          </p:cNvSpPr>
          <p:nvPr>
            <p:ph type="sldNum" sz="quarter" idx="12"/>
          </p:nvPr>
        </p:nvSpPr>
        <p:spPr/>
        <p:txBody>
          <a:bodyPr/>
          <a:lstStyle/>
          <a:p>
            <a:fld id="{5D312F24-582A-4117-A0B2-A1DD2489FD11}" type="slidenum">
              <a:rPr lang="en-US" altLang="en-US"/>
              <a:t>‹#›</a:t>
            </a:fld>
            <a:endParaRPr lang="en-US" altLang="en-US" dirty="0"/>
          </a:p>
        </p:txBody>
      </p:sp>
    </p:spTree>
    <p:extLst>
      <p:ext uri="{BB962C8B-B14F-4D97-AF65-F5344CB8AC3E}">
        <p14:creationId xmlns:p14="http://schemas.microsoft.com/office/powerpoint/2010/main" val="2091629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69"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1048770"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1048771" name="Date Placeholder 3"/>
          <p:cNvSpPr>
            <a:spLocks noGrp="1"/>
          </p:cNvSpPr>
          <p:nvPr>
            <p:ph type="dt" sz="half" idx="10"/>
          </p:nvPr>
        </p:nvSpPr>
        <p:spPr/>
        <p:txBody>
          <a:bodyPr/>
          <a:lstStyle/>
          <a:p>
            <a:fld id="{2EEEE758-CE9A-4540-AA5A-1B2D6B4F285C}" type="datetime1">
              <a:rPr lang="en-ZA" smtClean="0">
                <a:solidFill>
                  <a:prstClr val="black">
                    <a:tint val="75000"/>
                  </a:prstClr>
                </a:solidFill>
              </a:rPr>
              <a:t>2023/09/26</a:t>
            </a:fld>
            <a:endParaRPr lang="en-US" dirty="0">
              <a:solidFill>
                <a:prstClr val="black">
                  <a:tint val="75000"/>
                </a:prstClr>
              </a:solidFill>
            </a:endParaRPr>
          </a:p>
        </p:txBody>
      </p:sp>
      <p:sp>
        <p:nvSpPr>
          <p:cNvPr id="1048772"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73" name="Slide Number Placeholder 5"/>
          <p:cNvSpPr>
            <a:spLocks noGrp="1"/>
          </p:cNvSpPr>
          <p:nvPr>
            <p:ph type="sldNum" sz="quarter" idx="12"/>
          </p:nvPr>
        </p:nvSpPr>
        <p:spPr/>
        <p:txBody>
          <a:bodyPr/>
          <a:lstStyle/>
          <a:p>
            <a:fld id="{3DBF3DF0-8F4F-4A0C-B1E1-3C80CEE4DE50}" type="slidenum">
              <a:rPr lang="en-US" altLang="en-US"/>
              <a:t>‹#›</a:t>
            </a:fld>
            <a:endParaRPr lang="en-US" altLang="en-US" dirty="0"/>
          </a:p>
        </p:txBody>
      </p:sp>
    </p:spTree>
    <p:extLst>
      <p:ext uri="{BB962C8B-B14F-4D97-AF65-F5344CB8AC3E}">
        <p14:creationId xmlns:p14="http://schemas.microsoft.com/office/powerpoint/2010/main" val="1392973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74" name="Title 1"/>
          <p:cNvSpPr>
            <a:spLocks noGrp="1"/>
          </p:cNvSpPr>
          <p:nvPr>
            <p:ph type="title"/>
          </p:nvPr>
        </p:nvSpPr>
        <p:spPr/>
        <p:txBody>
          <a:bodyPr/>
          <a:lstStyle/>
          <a:p>
            <a:r>
              <a:rPr lang="en-US"/>
              <a:t>Click to edit Master title style</a:t>
            </a:r>
          </a:p>
        </p:txBody>
      </p:sp>
      <p:sp>
        <p:nvSpPr>
          <p:cNvPr id="1048775"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76"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77" name="Date Placeholder 3"/>
          <p:cNvSpPr>
            <a:spLocks noGrp="1"/>
          </p:cNvSpPr>
          <p:nvPr>
            <p:ph type="dt" sz="half" idx="10"/>
          </p:nvPr>
        </p:nvSpPr>
        <p:spPr/>
        <p:txBody>
          <a:bodyPr/>
          <a:lstStyle/>
          <a:p>
            <a:fld id="{7657583C-7123-4AC5-8E1A-664F0B96CBBF}" type="datetime1">
              <a:rPr lang="en-ZA" smtClean="0">
                <a:solidFill>
                  <a:prstClr val="black">
                    <a:tint val="75000"/>
                  </a:prstClr>
                </a:solidFill>
              </a:rPr>
              <a:t>2023/09/26</a:t>
            </a:fld>
            <a:endParaRPr lang="en-US" dirty="0">
              <a:solidFill>
                <a:prstClr val="black">
                  <a:tint val="75000"/>
                </a:prstClr>
              </a:solidFill>
            </a:endParaRPr>
          </a:p>
        </p:txBody>
      </p:sp>
      <p:sp>
        <p:nvSpPr>
          <p:cNvPr id="1048778"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79" name="Slide Number Placeholder 5"/>
          <p:cNvSpPr>
            <a:spLocks noGrp="1"/>
          </p:cNvSpPr>
          <p:nvPr>
            <p:ph type="sldNum" sz="quarter" idx="12"/>
          </p:nvPr>
        </p:nvSpPr>
        <p:spPr/>
        <p:txBody>
          <a:bodyPr/>
          <a:lstStyle/>
          <a:p>
            <a:fld id="{B9757167-10C8-42C7-B29A-1F1A091DEDC4}" type="slidenum">
              <a:rPr lang="en-US" altLang="en-US"/>
              <a:t>‹#›</a:t>
            </a:fld>
            <a:endParaRPr lang="en-US" altLang="en-US" dirty="0"/>
          </a:p>
        </p:txBody>
      </p:sp>
    </p:spTree>
    <p:extLst>
      <p:ext uri="{BB962C8B-B14F-4D97-AF65-F5344CB8AC3E}">
        <p14:creationId xmlns:p14="http://schemas.microsoft.com/office/powerpoint/2010/main" val="3388754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80" name="Title 1"/>
          <p:cNvSpPr>
            <a:spLocks noGrp="1"/>
          </p:cNvSpPr>
          <p:nvPr>
            <p:ph type="title"/>
          </p:nvPr>
        </p:nvSpPr>
        <p:spPr/>
        <p:txBody>
          <a:bodyPr/>
          <a:lstStyle/>
          <a:p>
            <a:r>
              <a:rPr lang="en-US"/>
              <a:t>Click to edit Master title style</a:t>
            </a:r>
          </a:p>
        </p:txBody>
      </p:sp>
      <p:sp>
        <p:nvSpPr>
          <p:cNvPr id="1048781"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48782"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83"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48784"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85" name="Date Placeholder 3"/>
          <p:cNvSpPr>
            <a:spLocks noGrp="1"/>
          </p:cNvSpPr>
          <p:nvPr>
            <p:ph type="dt" sz="half" idx="10"/>
          </p:nvPr>
        </p:nvSpPr>
        <p:spPr/>
        <p:txBody>
          <a:bodyPr/>
          <a:lstStyle/>
          <a:p>
            <a:fld id="{82D5AE17-F1F7-4E00-975F-DBD687F8B94A}" type="datetime1">
              <a:rPr lang="en-ZA" smtClean="0">
                <a:solidFill>
                  <a:prstClr val="black">
                    <a:tint val="75000"/>
                  </a:prstClr>
                </a:solidFill>
              </a:rPr>
              <a:t>2023/09/26</a:t>
            </a:fld>
            <a:endParaRPr lang="en-US" dirty="0">
              <a:solidFill>
                <a:prstClr val="black">
                  <a:tint val="75000"/>
                </a:prstClr>
              </a:solidFill>
            </a:endParaRPr>
          </a:p>
        </p:txBody>
      </p:sp>
      <p:sp>
        <p:nvSpPr>
          <p:cNvPr id="1048786"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87" name="Slide Number Placeholder 5"/>
          <p:cNvSpPr>
            <a:spLocks noGrp="1"/>
          </p:cNvSpPr>
          <p:nvPr>
            <p:ph type="sldNum" sz="quarter" idx="12"/>
          </p:nvPr>
        </p:nvSpPr>
        <p:spPr/>
        <p:txBody>
          <a:bodyPr/>
          <a:lstStyle/>
          <a:p>
            <a:fld id="{730BF22A-558E-49CD-8C91-D895D543537F}" type="slidenum">
              <a:rPr lang="en-US" altLang="en-US"/>
              <a:t>‹#›</a:t>
            </a:fld>
            <a:endParaRPr lang="en-US" altLang="en-US" dirty="0"/>
          </a:p>
        </p:txBody>
      </p:sp>
    </p:spTree>
    <p:extLst>
      <p:ext uri="{BB962C8B-B14F-4D97-AF65-F5344CB8AC3E}">
        <p14:creationId xmlns:p14="http://schemas.microsoft.com/office/powerpoint/2010/main" val="2012873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42" name="Title 1"/>
          <p:cNvSpPr>
            <a:spLocks noGrp="1"/>
          </p:cNvSpPr>
          <p:nvPr>
            <p:ph type="title"/>
          </p:nvPr>
        </p:nvSpPr>
        <p:spPr/>
        <p:txBody>
          <a:bodyPr/>
          <a:lstStyle/>
          <a:p>
            <a:r>
              <a:rPr lang="en-US"/>
              <a:t>Click to edit Master title style</a:t>
            </a:r>
          </a:p>
        </p:txBody>
      </p:sp>
      <p:sp>
        <p:nvSpPr>
          <p:cNvPr id="1048743" name="Date Placeholder 3"/>
          <p:cNvSpPr>
            <a:spLocks noGrp="1"/>
          </p:cNvSpPr>
          <p:nvPr>
            <p:ph type="dt" sz="half" idx="10"/>
          </p:nvPr>
        </p:nvSpPr>
        <p:spPr/>
        <p:txBody>
          <a:bodyPr/>
          <a:lstStyle/>
          <a:p>
            <a:fld id="{0C068CCA-B451-4D0F-BEDF-A92C5D0DDFC5}" type="datetime1">
              <a:rPr lang="en-ZA" smtClean="0">
                <a:solidFill>
                  <a:prstClr val="black">
                    <a:tint val="75000"/>
                  </a:prstClr>
                </a:solidFill>
              </a:rPr>
              <a:t>2023/09/26</a:t>
            </a:fld>
            <a:endParaRPr lang="en-US" dirty="0">
              <a:solidFill>
                <a:prstClr val="black">
                  <a:tint val="75000"/>
                </a:prstClr>
              </a:solidFill>
            </a:endParaRPr>
          </a:p>
        </p:txBody>
      </p:sp>
      <p:sp>
        <p:nvSpPr>
          <p:cNvPr id="1048744"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45" name="Slide Number Placeholder 5"/>
          <p:cNvSpPr>
            <a:spLocks noGrp="1"/>
          </p:cNvSpPr>
          <p:nvPr>
            <p:ph type="sldNum" sz="quarter" idx="12"/>
          </p:nvPr>
        </p:nvSpPr>
        <p:spPr/>
        <p:txBody>
          <a:bodyPr/>
          <a:lstStyle/>
          <a:p>
            <a:fld id="{BC070C76-ABB2-4FD9-BD01-E906E11C999E}" type="slidenum">
              <a:rPr lang="en-US" altLang="en-US"/>
              <a:t>‹#›</a:t>
            </a:fld>
            <a:endParaRPr lang="en-US" altLang="en-US" dirty="0"/>
          </a:p>
        </p:txBody>
      </p:sp>
    </p:spTree>
    <p:extLst>
      <p:ext uri="{BB962C8B-B14F-4D97-AF65-F5344CB8AC3E}">
        <p14:creationId xmlns:p14="http://schemas.microsoft.com/office/powerpoint/2010/main" val="2746157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88" name="Date Placeholder 3"/>
          <p:cNvSpPr>
            <a:spLocks noGrp="1"/>
          </p:cNvSpPr>
          <p:nvPr>
            <p:ph type="dt" sz="half" idx="10"/>
          </p:nvPr>
        </p:nvSpPr>
        <p:spPr/>
        <p:txBody>
          <a:bodyPr/>
          <a:lstStyle/>
          <a:p>
            <a:fld id="{B7E107D2-853E-4AD7-99F4-36B730A91B43}" type="datetime1">
              <a:rPr lang="en-ZA" smtClean="0">
                <a:solidFill>
                  <a:prstClr val="black">
                    <a:tint val="75000"/>
                  </a:prstClr>
                </a:solidFill>
              </a:rPr>
              <a:t>2023/09/26</a:t>
            </a:fld>
            <a:endParaRPr lang="en-US" dirty="0">
              <a:solidFill>
                <a:prstClr val="black">
                  <a:tint val="75000"/>
                </a:prstClr>
              </a:solidFill>
            </a:endParaRPr>
          </a:p>
        </p:txBody>
      </p:sp>
      <p:sp>
        <p:nvSpPr>
          <p:cNvPr id="1048789"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90" name="Slide Number Placeholder 5"/>
          <p:cNvSpPr>
            <a:spLocks noGrp="1"/>
          </p:cNvSpPr>
          <p:nvPr>
            <p:ph type="sldNum" sz="quarter" idx="12"/>
          </p:nvPr>
        </p:nvSpPr>
        <p:spPr/>
        <p:txBody>
          <a:bodyPr/>
          <a:lstStyle/>
          <a:p>
            <a:fld id="{312A617F-46FE-4A8A-8649-A4E46A8175BC}" type="slidenum">
              <a:rPr lang="en-US" altLang="en-US"/>
              <a:t>‹#›</a:t>
            </a:fld>
            <a:endParaRPr lang="en-US" altLang="en-US" dirty="0"/>
          </a:p>
        </p:txBody>
      </p:sp>
    </p:spTree>
    <p:extLst>
      <p:ext uri="{BB962C8B-B14F-4D97-AF65-F5344CB8AC3E}">
        <p14:creationId xmlns:p14="http://schemas.microsoft.com/office/powerpoint/2010/main" val="2532026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91"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1048792"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93"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048794" name="Date Placeholder 3"/>
          <p:cNvSpPr>
            <a:spLocks noGrp="1"/>
          </p:cNvSpPr>
          <p:nvPr>
            <p:ph type="dt" sz="half" idx="10"/>
          </p:nvPr>
        </p:nvSpPr>
        <p:spPr/>
        <p:txBody>
          <a:bodyPr/>
          <a:lstStyle/>
          <a:p>
            <a:fld id="{E7486564-023C-47F0-B842-67CA59DB514C}" type="datetime1">
              <a:rPr lang="en-ZA" smtClean="0">
                <a:solidFill>
                  <a:prstClr val="black">
                    <a:tint val="75000"/>
                  </a:prstClr>
                </a:solidFill>
              </a:rPr>
              <a:t>2023/09/26</a:t>
            </a:fld>
            <a:endParaRPr lang="en-US" dirty="0">
              <a:solidFill>
                <a:prstClr val="black">
                  <a:tint val="75000"/>
                </a:prstClr>
              </a:solidFill>
            </a:endParaRPr>
          </a:p>
        </p:txBody>
      </p:sp>
      <p:sp>
        <p:nvSpPr>
          <p:cNvPr id="104879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96" name="Slide Number Placeholder 5"/>
          <p:cNvSpPr>
            <a:spLocks noGrp="1"/>
          </p:cNvSpPr>
          <p:nvPr>
            <p:ph type="sldNum" sz="quarter" idx="12"/>
          </p:nvPr>
        </p:nvSpPr>
        <p:spPr/>
        <p:txBody>
          <a:bodyPr/>
          <a:lstStyle/>
          <a:p>
            <a:fld id="{BC6A8617-99DB-44A4-9BFF-66DE9E62441A}" type="slidenum">
              <a:rPr lang="en-US" altLang="en-US"/>
              <a:t>‹#›</a:t>
            </a:fld>
            <a:endParaRPr lang="en-US" altLang="en-US" dirty="0"/>
          </a:p>
        </p:txBody>
      </p:sp>
    </p:spTree>
    <p:extLst>
      <p:ext uri="{BB962C8B-B14F-4D97-AF65-F5344CB8AC3E}">
        <p14:creationId xmlns:p14="http://schemas.microsoft.com/office/powerpoint/2010/main" val="185965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3740-7438-44F5-955F-D2F5311B757B}"/>
              </a:ext>
            </a:extLst>
          </p:cNvPr>
          <p:cNvSpPr>
            <a:spLocks noGrp="1"/>
          </p:cNvSpPr>
          <p:nvPr>
            <p:ph type="title" hasCustomPrompt="1"/>
          </p:nvPr>
        </p:nvSpPr>
        <p:spPr>
          <a:xfrm>
            <a:off x="605547" y="702696"/>
            <a:ext cx="8426585" cy="540000"/>
          </a:xfrm>
          <a:prstGeom prst="rect">
            <a:avLst/>
          </a:prstGeom>
          <a:solidFill>
            <a:srgbClr val="00811D"/>
          </a:solidFill>
        </p:spPr>
        <p:txBody>
          <a:bodyPr>
            <a:noAutofit/>
          </a:bodyPr>
          <a:lstStyle>
            <a:lvl1pPr>
              <a:defRPr sz="2400" b="1">
                <a:solidFill>
                  <a:schemeClr val="bg1"/>
                </a:solidFill>
              </a:defRPr>
            </a:lvl1pPr>
          </a:lstStyle>
          <a:p>
            <a:r>
              <a:rPr lang="en-US" dirty="0"/>
              <a:t>CLICK TO EDIT MASTER TITLE STYLE</a:t>
            </a:r>
            <a:endParaRPr lang="en-ZA" dirty="0"/>
          </a:p>
        </p:txBody>
      </p:sp>
      <p:sp>
        <p:nvSpPr>
          <p:cNvPr id="3" name="Content Placeholder 2">
            <a:extLst>
              <a:ext uri="{FF2B5EF4-FFF2-40B4-BE49-F238E27FC236}">
                <a16:creationId xmlns:a16="http://schemas.microsoft.com/office/drawing/2014/main" id="{03058E1A-4CCF-463A-B684-BF6F910F8EFD}"/>
              </a:ext>
            </a:extLst>
          </p:cNvPr>
          <p:cNvSpPr>
            <a:spLocks noGrp="1"/>
          </p:cNvSpPr>
          <p:nvPr>
            <p:ph idx="1"/>
          </p:nvPr>
        </p:nvSpPr>
        <p:spPr>
          <a:xfrm>
            <a:off x="605547" y="1371600"/>
            <a:ext cx="8426585" cy="4980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E1372E9-3011-4187-AC80-97D42261AF39}"/>
              </a:ext>
            </a:extLst>
          </p:cNvPr>
          <p:cNvSpPr>
            <a:spLocks noGrp="1"/>
          </p:cNvSpPr>
          <p:nvPr>
            <p:ph type="dt" sz="half" idx="10"/>
          </p:nvPr>
        </p:nvSpPr>
        <p:spPr>
          <a:xfrm>
            <a:off x="605547" y="6459167"/>
            <a:ext cx="1153073" cy="262309"/>
          </a:xfrm>
          <a:prstGeom prst="rect">
            <a:avLst/>
          </a:prstGeom>
        </p:spPr>
        <p:txBody>
          <a:bodyPr/>
          <a:lstStyle>
            <a:lvl1pPr>
              <a:defRPr>
                <a:solidFill>
                  <a:srgbClr val="00811D"/>
                </a:solidFill>
              </a:defRPr>
            </a:lvl1pPr>
          </a:lstStyle>
          <a:p>
            <a:pPr>
              <a:defRPr/>
            </a:pPr>
            <a:fld id="{2DEAE9AB-39D0-44B8-9F08-587B6F171B93}" type="datetime1">
              <a:rPr lang="en-US" smtClean="0">
                <a:solidFill>
                  <a:prstClr val="black">
                    <a:tint val="75000"/>
                  </a:prstClr>
                </a:solidFill>
              </a:rPr>
              <a:t>9/26/2023</a:t>
            </a:fld>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id="{F19733CA-FCB7-43BD-8714-56AA42F31EB5}"/>
              </a:ext>
            </a:extLst>
          </p:cNvPr>
          <p:cNvSpPr>
            <a:spLocks noGrp="1"/>
          </p:cNvSpPr>
          <p:nvPr>
            <p:ph type="sldNum" sz="quarter" idx="12"/>
          </p:nvPr>
        </p:nvSpPr>
        <p:spPr>
          <a:xfrm>
            <a:off x="7879056" y="6459166"/>
            <a:ext cx="1153075" cy="262308"/>
          </a:xfrm>
          <a:prstGeom prst="rect">
            <a:avLst/>
          </a:prstGeom>
        </p:spPr>
        <p:txBody>
          <a:bodyPr/>
          <a:lstStyle>
            <a:lvl1pPr>
              <a:defRPr b="0">
                <a:solidFill>
                  <a:srgbClr val="00811D"/>
                </a:solidFill>
              </a:defRPr>
            </a:lvl1pPr>
          </a:lstStyle>
          <a:p>
            <a:fld id="{5D312F24-582A-4117-A0B2-A1DD2489FD11}" type="slidenum">
              <a:rPr lang="en-US" altLang="en-US" smtClean="0"/>
              <a:pPr/>
              <a:t>‹#›</a:t>
            </a:fld>
            <a:endParaRPr lang="en-US" altLang="en-US" dirty="0"/>
          </a:p>
        </p:txBody>
      </p:sp>
      <p:pic>
        <p:nvPicPr>
          <p:cNvPr id="7" name="Picture 6" descr="OTP New Logo.jpg">
            <a:extLst>
              <a:ext uri="{FF2B5EF4-FFF2-40B4-BE49-F238E27FC236}">
                <a16:creationId xmlns:a16="http://schemas.microsoft.com/office/drawing/2014/main" id="{33483E89-682A-464F-A45D-5E39473539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657" y="109773"/>
            <a:ext cx="1607963" cy="540000"/>
          </a:xfrm>
          <a:prstGeom prst="rect">
            <a:avLst/>
          </a:prstGeom>
        </p:spPr>
      </p:pic>
      <p:sp>
        <p:nvSpPr>
          <p:cNvPr id="9" name="Footer Placeholder 4">
            <a:extLst>
              <a:ext uri="{FF2B5EF4-FFF2-40B4-BE49-F238E27FC236}">
                <a16:creationId xmlns:a16="http://schemas.microsoft.com/office/drawing/2014/main" id="{F5E295D7-8971-411B-A06C-557299C01614}"/>
              </a:ext>
            </a:extLst>
          </p:cNvPr>
          <p:cNvSpPr>
            <a:spLocks noGrp="1"/>
          </p:cNvSpPr>
          <p:nvPr>
            <p:ph type="ftr" sz="quarter" idx="11"/>
          </p:nvPr>
        </p:nvSpPr>
        <p:spPr>
          <a:xfrm>
            <a:off x="1991738" y="6459166"/>
            <a:ext cx="5654202" cy="262308"/>
          </a:xfrm>
          <a:prstGeom prst="rect">
            <a:avLst/>
          </a:prstGeom>
        </p:spPr>
        <p:txBody>
          <a:bodyPr/>
          <a:lstStyle>
            <a:lvl1pPr>
              <a:defRPr>
                <a:solidFill>
                  <a:srgbClr val="00811D"/>
                </a:solidFill>
              </a:defRPr>
            </a:lvl1pPr>
          </a:lstStyle>
          <a:p>
            <a:pPr>
              <a:defRPr/>
            </a:pPr>
            <a:endParaRPr lang="en-US" dirty="0">
              <a:solidFill>
                <a:prstClr val="black">
                  <a:tint val="75000"/>
                </a:prstClr>
              </a:solidFill>
            </a:endParaRPr>
          </a:p>
        </p:txBody>
      </p:sp>
      <p:sp>
        <p:nvSpPr>
          <p:cNvPr id="10" name="Rectangle 9">
            <a:extLst>
              <a:ext uri="{FF2B5EF4-FFF2-40B4-BE49-F238E27FC236}">
                <a16:creationId xmlns:a16="http://schemas.microsoft.com/office/drawing/2014/main" id="{8C2FCCC0-E1FF-449D-B02C-FAFDA40A336C}"/>
              </a:ext>
            </a:extLst>
          </p:cNvPr>
          <p:cNvSpPr/>
          <p:nvPr/>
        </p:nvSpPr>
        <p:spPr>
          <a:xfrm>
            <a:off x="6888594" y="394919"/>
            <a:ext cx="2143537" cy="253916"/>
          </a:xfrm>
          <a:prstGeom prst="rect">
            <a:avLst/>
          </a:prstGeom>
        </p:spPr>
        <p:txBody>
          <a:bodyPr wrap="none">
            <a:spAutoFit/>
          </a:bodyPr>
          <a:lstStyle/>
          <a:p>
            <a:pPr algn="r"/>
            <a:r>
              <a:rPr lang="en-US" sz="1050" dirty="0">
                <a:solidFill>
                  <a:schemeClr val="tx1"/>
                </a:solidFill>
              </a:rPr>
              <a:t>Growing KwaZulu-Natal together</a:t>
            </a:r>
          </a:p>
        </p:txBody>
      </p:sp>
    </p:spTree>
    <p:extLst>
      <p:ext uri="{BB962C8B-B14F-4D97-AF65-F5344CB8AC3E}">
        <p14:creationId xmlns:p14="http://schemas.microsoft.com/office/powerpoint/2010/main" val="6208775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58"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1048759"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1048760"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048761" name="Date Placeholder 3"/>
          <p:cNvSpPr>
            <a:spLocks noGrp="1"/>
          </p:cNvSpPr>
          <p:nvPr>
            <p:ph type="dt" sz="half" idx="10"/>
          </p:nvPr>
        </p:nvSpPr>
        <p:spPr/>
        <p:txBody>
          <a:bodyPr/>
          <a:lstStyle/>
          <a:p>
            <a:fld id="{2843F610-1341-469B-A406-98A4E57C1864}" type="datetime1">
              <a:rPr lang="en-ZA" smtClean="0">
                <a:solidFill>
                  <a:prstClr val="black">
                    <a:tint val="75000"/>
                  </a:prstClr>
                </a:solidFill>
              </a:rPr>
              <a:t>2023/09/26</a:t>
            </a:fld>
            <a:endParaRPr lang="en-US" dirty="0">
              <a:solidFill>
                <a:prstClr val="black">
                  <a:tint val="75000"/>
                </a:prstClr>
              </a:solidFill>
            </a:endParaRPr>
          </a:p>
        </p:txBody>
      </p:sp>
      <p:sp>
        <p:nvSpPr>
          <p:cNvPr id="1048762"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63" name="Slide Number Placeholder 5"/>
          <p:cNvSpPr>
            <a:spLocks noGrp="1"/>
          </p:cNvSpPr>
          <p:nvPr>
            <p:ph type="sldNum" sz="quarter" idx="12"/>
          </p:nvPr>
        </p:nvSpPr>
        <p:spPr/>
        <p:txBody>
          <a:bodyPr/>
          <a:lstStyle/>
          <a:p>
            <a:fld id="{2DDF82E0-F617-466A-8989-E6F91EEE8384}" type="slidenum">
              <a:rPr lang="en-US" altLang="en-US"/>
              <a:t>‹#›</a:t>
            </a:fld>
            <a:endParaRPr lang="en-US" altLang="en-US" dirty="0"/>
          </a:p>
        </p:txBody>
      </p:sp>
    </p:spTree>
    <p:extLst>
      <p:ext uri="{BB962C8B-B14F-4D97-AF65-F5344CB8AC3E}">
        <p14:creationId xmlns:p14="http://schemas.microsoft.com/office/powerpoint/2010/main" val="2086736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64" name="Title 1"/>
          <p:cNvSpPr>
            <a:spLocks noGrp="1"/>
          </p:cNvSpPr>
          <p:nvPr>
            <p:ph type="title"/>
          </p:nvPr>
        </p:nvSpPr>
        <p:spPr/>
        <p:txBody>
          <a:bodyPr/>
          <a:lstStyle/>
          <a:p>
            <a:r>
              <a:rPr lang="en-US"/>
              <a:t>Click to edit Master title style</a:t>
            </a:r>
          </a:p>
        </p:txBody>
      </p:sp>
      <p:sp>
        <p:nvSpPr>
          <p:cNvPr id="1048765"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66" name="Date Placeholder 3"/>
          <p:cNvSpPr>
            <a:spLocks noGrp="1"/>
          </p:cNvSpPr>
          <p:nvPr>
            <p:ph type="dt" sz="half" idx="10"/>
          </p:nvPr>
        </p:nvSpPr>
        <p:spPr/>
        <p:txBody>
          <a:bodyPr/>
          <a:lstStyle/>
          <a:p>
            <a:fld id="{98C3E06B-4548-4E3D-83EC-CBA375D2B644}" type="datetime1">
              <a:rPr lang="en-ZA" smtClean="0">
                <a:solidFill>
                  <a:prstClr val="black">
                    <a:tint val="75000"/>
                  </a:prstClr>
                </a:solidFill>
              </a:rPr>
              <a:t>2023/09/26</a:t>
            </a:fld>
            <a:endParaRPr lang="en-US" dirty="0">
              <a:solidFill>
                <a:prstClr val="black">
                  <a:tint val="75000"/>
                </a:prstClr>
              </a:solidFill>
            </a:endParaRPr>
          </a:p>
        </p:txBody>
      </p:sp>
      <p:sp>
        <p:nvSpPr>
          <p:cNvPr id="1048767"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68" name="Slide Number Placeholder 5"/>
          <p:cNvSpPr>
            <a:spLocks noGrp="1"/>
          </p:cNvSpPr>
          <p:nvPr>
            <p:ph type="sldNum" sz="quarter" idx="12"/>
          </p:nvPr>
        </p:nvSpPr>
        <p:spPr/>
        <p:txBody>
          <a:bodyPr/>
          <a:lstStyle/>
          <a:p>
            <a:fld id="{BF9C980E-3AC1-4DFD-ABD0-F24C9196324D}" type="slidenum">
              <a:rPr lang="en-US" altLang="en-US"/>
              <a:t>‹#›</a:t>
            </a:fld>
            <a:endParaRPr lang="en-US" altLang="en-US" dirty="0"/>
          </a:p>
        </p:txBody>
      </p:sp>
    </p:spTree>
    <p:extLst>
      <p:ext uri="{BB962C8B-B14F-4D97-AF65-F5344CB8AC3E}">
        <p14:creationId xmlns:p14="http://schemas.microsoft.com/office/powerpoint/2010/main" val="423918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748"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1048749"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50" name="Date Placeholder 3"/>
          <p:cNvSpPr>
            <a:spLocks noGrp="1"/>
          </p:cNvSpPr>
          <p:nvPr>
            <p:ph type="dt" sz="half" idx="10"/>
          </p:nvPr>
        </p:nvSpPr>
        <p:spPr/>
        <p:txBody>
          <a:bodyPr/>
          <a:lstStyle/>
          <a:p>
            <a:fld id="{8D410065-BB1F-4081-8DAE-FAE260115847}" type="datetime1">
              <a:rPr lang="en-ZA" smtClean="0">
                <a:solidFill>
                  <a:prstClr val="black">
                    <a:tint val="75000"/>
                  </a:prstClr>
                </a:solidFill>
              </a:rPr>
              <a:t>2023/09/26</a:t>
            </a:fld>
            <a:endParaRPr lang="en-US" dirty="0">
              <a:solidFill>
                <a:prstClr val="black">
                  <a:tint val="75000"/>
                </a:prstClr>
              </a:solidFill>
            </a:endParaRPr>
          </a:p>
        </p:txBody>
      </p:sp>
      <p:sp>
        <p:nvSpPr>
          <p:cNvPr id="1048751"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48752" name="Slide Number Placeholder 5"/>
          <p:cNvSpPr>
            <a:spLocks noGrp="1"/>
          </p:cNvSpPr>
          <p:nvPr>
            <p:ph type="sldNum" sz="quarter" idx="12"/>
          </p:nvPr>
        </p:nvSpPr>
        <p:spPr/>
        <p:txBody>
          <a:bodyPr/>
          <a:lstStyle/>
          <a:p>
            <a:fld id="{BDB76249-C742-443A-9BEC-97296B7C0194}" type="slidenum">
              <a:rPr lang="en-US" altLang="en-US"/>
              <a:t>‹#›</a:t>
            </a:fld>
            <a:endParaRPr lang="en-US" altLang="en-US" dirty="0"/>
          </a:p>
        </p:txBody>
      </p:sp>
    </p:spTree>
    <p:extLst>
      <p:ext uri="{BB962C8B-B14F-4D97-AF65-F5344CB8AC3E}">
        <p14:creationId xmlns:p14="http://schemas.microsoft.com/office/powerpoint/2010/main" val="1721491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2097177" name="Picture 7"/>
          <p:cNvPicPr>
            <a:picLocks noChangeAspect="1" noChangeArrowheads="1"/>
          </p:cNvPicPr>
          <p:nvPr userDrawn="1"/>
        </p:nvPicPr>
        <p:blipFill>
          <a:blip/>
          <a:srcRect/>
          <a:stretch>
            <a:fillRect/>
          </a:stretch>
        </p:blipFill>
        <p:spPr bwMode="auto">
          <a:xfrm>
            <a:off x="36512" y="6309322"/>
            <a:ext cx="9035988" cy="346329"/>
          </a:xfrm>
          <a:prstGeom prst="rect">
            <a:avLst/>
          </a:prstGeom>
          <a:noFill/>
          <a:ln>
            <a:noFill/>
          </a:ln>
          <a:effectLst/>
        </p:spPr>
      </p:pic>
      <p:pic>
        <p:nvPicPr>
          <p:cNvPr id="2097178" name="Picture 2" descr="http://www.kznonline.gov.za/images/stories/downloads/Logos/Coat_of_Arms-zulu.jpg"/>
          <p:cNvPicPr>
            <a:picLocks noChangeAspect="1" noChangeArrowheads="1"/>
          </p:cNvPicPr>
          <p:nvPr userDrawn="1"/>
        </p:nvPicPr>
        <p:blipFill>
          <a:blip cstate="print"/>
          <a:srcRect/>
          <a:stretch>
            <a:fillRect/>
          </a:stretch>
        </p:blipFill>
        <p:spPr bwMode="auto">
          <a:xfrm>
            <a:off x="36513" y="6414955"/>
            <a:ext cx="575048" cy="420660"/>
          </a:xfrm>
          <a:prstGeom prst="rect">
            <a:avLst/>
          </a:prstGeom>
          <a:blipFill dpi="0" rotWithShape="1">
            <a:blip>
              <a:alphaModFix amt="0"/>
            </a:blip>
            <a:srcRect/>
            <a:tile tx="0" ty="0" sx="100000" sy="100000" flip="none" algn="tl"/>
          </a:blipFill>
          <a:ln>
            <a:noFill/>
          </a:ln>
        </p:spPr>
      </p:pic>
      <p:sp>
        <p:nvSpPr>
          <p:cNvPr id="1048746" name="Slide Number Placeholder 1"/>
          <p:cNvSpPr>
            <a:spLocks noGrp="1"/>
          </p:cNvSpPr>
          <p:nvPr>
            <p:ph type="sldNum" sz="quarter" idx="4294967295"/>
          </p:nvPr>
        </p:nvSpPr>
        <p:spPr>
          <a:xfrm>
            <a:off x="8532440" y="6309322"/>
            <a:ext cx="540060" cy="484165"/>
          </a:xfrm>
          <a:solidFill>
            <a:schemeClr val="bg1"/>
          </a:solidFill>
          <a:ln w="38100">
            <a:solidFill>
              <a:srgbClr val="008000"/>
            </a:solidFill>
          </a:ln>
        </p:spPr>
        <p:txBody>
          <a:bodyPr anchor="ctr"/>
          <a:lstStyle/>
          <a:p>
            <a:pPr algn="ctr"/>
            <a:fld id="{80BD4F07-03E6-4EEC-A54B-BD8004E5F0D3}" type="slidenum">
              <a:rPr lang="en-US" sz="1050" b="1" smtClean="0">
                <a:solidFill>
                  <a:srgbClr val="008000"/>
                </a:solidFill>
                <a:latin typeface="Arial" panose="020B0604020202020204" pitchFamily="34" charset="0"/>
              </a:rPr>
              <a:pPr algn="ctr"/>
              <a:t>‹#›</a:t>
            </a:fld>
            <a:endParaRPr lang="en-US" sz="1050" b="1" dirty="0">
              <a:solidFill>
                <a:srgbClr val="008000"/>
              </a:solidFill>
              <a:latin typeface="Arial" panose="020B0604020202020204" pitchFamily="34" charset="0"/>
            </a:endParaRPr>
          </a:p>
        </p:txBody>
      </p:sp>
      <p:sp>
        <p:nvSpPr>
          <p:cNvPr id="1048747" name="Rectangle 6"/>
          <p:cNvSpPr>
            <a:spLocks noChangeArrowheads="1"/>
          </p:cNvSpPr>
          <p:nvPr userDrawn="1"/>
        </p:nvSpPr>
        <p:spPr bwMode="auto">
          <a:xfrm>
            <a:off x="0" y="6559394"/>
            <a:ext cx="9144000" cy="213585"/>
          </a:xfrm>
          <a:prstGeom prst="rect">
            <a:avLst/>
          </a:prstGeom>
          <a:noFill/>
          <a:ln>
            <a:noFill/>
          </a:ln>
        </p:spPr>
        <p:txBody>
          <a:bodyPr wrap="square">
            <a:spAutoFit/>
          </a:bodyPr>
          <a:lstStyle>
            <a:lvl1pPr eaLnBrk="0" hangingPunct="0">
              <a:defRPr sz="900">
                <a:solidFill>
                  <a:schemeClr val="tx1"/>
                </a:solidFill>
                <a:latin typeface="Verdana" panose="020B0604030504040204" pitchFamily="34" charset="0"/>
              </a:defRPr>
            </a:lvl1pPr>
            <a:lvl2pPr marL="742950" indent="-285750" eaLnBrk="0" hangingPunct="0">
              <a:defRPr sz="900">
                <a:solidFill>
                  <a:schemeClr val="tx1"/>
                </a:solidFill>
                <a:latin typeface="Verdana" panose="020B0604030504040204" pitchFamily="34" charset="0"/>
              </a:defRPr>
            </a:lvl2pPr>
            <a:lvl3pPr marL="1143000" indent="-228600" eaLnBrk="0" hangingPunct="0">
              <a:defRPr sz="900">
                <a:solidFill>
                  <a:schemeClr val="tx1"/>
                </a:solidFill>
                <a:latin typeface="Verdana" panose="020B0604030504040204" pitchFamily="34" charset="0"/>
              </a:defRPr>
            </a:lvl3pPr>
            <a:lvl4pPr marL="1600200" indent="-228600" eaLnBrk="0" hangingPunct="0">
              <a:defRPr sz="900">
                <a:solidFill>
                  <a:schemeClr val="tx1"/>
                </a:solidFill>
                <a:latin typeface="Verdana" panose="020B0604030504040204" pitchFamily="34" charset="0"/>
              </a:defRPr>
            </a:lvl4pPr>
            <a:lvl5pPr marL="2057400" indent="-228600" eaLnBrk="0" hangingPunct="0">
              <a:defRPr sz="900">
                <a:solidFill>
                  <a:schemeClr val="tx1"/>
                </a:solidFill>
                <a:latin typeface="Verdana" panose="020B0604030504040204" pitchFamily="34" charset="0"/>
              </a:defRPr>
            </a:lvl5pPr>
            <a:lvl6pPr marL="2514600" indent="-228600" eaLnBrk="0" fontAlgn="base" hangingPunct="0">
              <a:spcBef>
                <a:spcPct val="0"/>
              </a:spcBef>
              <a:spcAft>
                <a:spcPct val="0"/>
              </a:spcAft>
              <a:defRPr sz="900">
                <a:solidFill>
                  <a:schemeClr val="tx1"/>
                </a:solidFill>
                <a:latin typeface="Verdana" panose="020B0604030504040204" pitchFamily="34" charset="0"/>
              </a:defRPr>
            </a:lvl6pPr>
            <a:lvl7pPr marL="2971800" indent="-228600" eaLnBrk="0" fontAlgn="base" hangingPunct="0">
              <a:spcBef>
                <a:spcPct val="0"/>
              </a:spcBef>
              <a:spcAft>
                <a:spcPct val="0"/>
              </a:spcAft>
              <a:defRPr sz="900">
                <a:solidFill>
                  <a:schemeClr val="tx1"/>
                </a:solidFill>
                <a:latin typeface="Verdana" panose="020B0604030504040204" pitchFamily="34" charset="0"/>
              </a:defRPr>
            </a:lvl7pPr>
            <a:lvl8pPr marL="3429000" indent="-228600" eaLnBrk="0" fontAlgn="base" hangingPunct="0">
              <a:spcBef>
                <a:spcPct val="0"/>
              </a:spcBef>
              <a:spcAft>
                <a:spcPct val="0"/>
              </a:spcAft>
              <a:defRPr sz="900">
                <a:solidFill>
                  <a:schemeClr val="tx1"/>
                </a:solidFill>
                <a:latin typeface="Verdana" panose="020B0604030504040204" pitchFamily="34" charset="0"/>
              </a:defRPr>
            </a:lvl8pPr>
            <a:lvl9pPr marL="3886200" indent="-228600" eaLnBrk="0" fontAlgn="base" hangingPunct="0">
              <a:spcBef>
                <a:spcPct val="0"/>
              </a:spcBef>
              <a:spcAft>
                <a:spcPct val="0"/>
              </a:spcAft>
              <a:defRPr sz="900">
                <a:solidFill>
                  <a:schemeClr val="tx1"/>
                </a:solidFill>
                <a:latin typeface="Verdana" panose="020B0604030504040204" pitchFamily="34" charset="0"/>
              </a:defRPr>
            </a:lvl9pPr>
          </a:lstStyle>
          <a:p>
            <a:pPr algn="ctr" eaLnBrk="1" hangingPunct="1"/>
            <a:r>
              <a:rPr lang="en-ZA" sz="788" b="1" i="1" baseline="30000" dirty="0">
                <a:solidFill>
                  <a:srgbClr val="009900"/>
                </a:solidFill>
              </a:rPr>
              <a:t>“KZN as a prosperous Province</a:t>
            </a:r>
            <a:r>
              <a:rPr lang="en-ZA" sz="788" b="1" i="1" dirty="0">
                <a:solidFill>
                  <a:srgbClr val="009900"/>
                </a:solidFill>
              </a:rPr>
              <a:t> </a:t>
            </a:r>
            <a:r>
              <a:rPr lang="en-ZA" sz="788" b="1" i="1" baseline="30000" dirty="0">
                <a:solidFill>
                  <a:srgbClr val="009900"/>
                </a:solidFill>
              </a:rPr>
              <a:t>with healthy, secure and skilled population, living in dignity and harmony, acting as a gateway between Africa and the World”</a:t>
            </a:r>
          </a:p>
        </p:txBody>
      </p:sp>
    </p:spTree>
    <p:extLst>
      <p:ext uri="{BB962C8B-B14F-4D97-AF65-F5344CB8AC3E}">
        <p14:creationId xmlns:p14="http://schemas.microsoft.com/office/powerpoint/2010/main" val="210843841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9D5A-B90A-481E-8DD9-7750AAB57CB5}"/>
              </a:ext>
            </a:extLst>
          </p:cNvPr>
          <p:cNvSpPr>
            <a:spLocks noGrp="1"/>
          </p:cNvSpPr>
          <p:nvPr>
            <p:ph type="title"/>
          </p:nvPr>
        </p:nvSpPr>
        <p:spPr>
          <a:xfrm>
            <a:off x="623888" y="1709739"/>
            <a:ext cx="7886700" cy="2852737"/>
          </a:xfrm>
          <a:prstGeom prst="rect">
            <a:avLst/>
          </a:prstGeom>
        </p:spPr>
        <p:txBody>
          <a:bodyPr anchor="b"/>
          <a:lstStyle>
            <a:lvl1pPr>
              <a:defRPr sz="4500">
                <a:solidFill>
                  <a:srgbClr val="00811D"/>
                </a:solidFill>
              </a:defRPr>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72265BEA-A088-42C5-B88A-28440EDE8ACA}"/>
              </a:ext>
            </a:extLst>
          </p:cNvPr>
          <p:cNvSpPr>
            <a:spLocks noGrp="1"/>
          </p:cNvSpPr>
          <p:nvPr>
            <p:ph type="body" idx="1"/>
          </p:nvPr>
        </p:nvSpPr>
        <p:spPr>
          <a:xfrm>
            <a:off x="623888" y="4589464"/>
            <a:ext cx="7886700" cy="1500187"/>
          </a:xfrm>
          <a:solidFill>
            <a:srgbClr val="00811D"/>
          </a:solidFill>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01585D-9C7B-48E1-8CE5-A18969579A93}"/>
              </a:ext>
            </a:extLst>
          </p:cNvPr>
          <p:cNvSpPr>
            <a:spLocks noGrp="1"/>
          </p:cNvSpPr>
          <p:nvPr>
            <p:ph type="dt" sz="half" idx="10"/>
          </p:nvPr>
        </p:nvSpPr>
        <p:spPr>
          <a:xfrm>
            <a:off x="628650" y="6356351"/>
            <a:ext cx="2057400" cy="365125"/>
          </a:xfrm>
          <a:prstGeom prst="rect">
            <a:avLst/>
          </a:prstGeom>
        </p:spPr>
        <p:txBody>
          <a:bodyPr/>
          <a:lstStyle/>
          <a:p>
            <a:pPr>
              <a:defRPr/>
            </a:pPr>
            <a:fld id="{B0F90FB0-8A3A-46A2-A07A-48C121ED6702}" type="datetime1">
              <a:rPr lang="en-US" smtClean="0">
                <a:solidFill>
                  <a:prstClr val="black">
                    <a:tint val="75000"/>
                  </a:prstClr>
                </a:solidFill>
              </a:rPr>
              <a:t>9/26/2023</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id="{AB80B0AA-B887-443A-9703-F8359E850C0F}"/>
              </a:ext>
            </a:extLst>
          </p:cNvPr>
          <p:cNvSpPr>
            <a:spLocks noGrp="1"/>
          </p:cNvSpPr>
          <p:nvPr>
            <p:ph type="ftr" sz="quarter" idx="11"/>
          </p:nvPr>
        </p:nvSpPr>
        <p:spPr>
          <a:xfrm>
            <a:off x="3028950" y="6356351"/>
            <a:ext cx="3086100" cy="365125"/>
          </a:xfrm>
          <a:prstGeom prst="rect">
            <a:avLst/>
          </a:prstGeom>
        </p:spPr>
        <p:txBody>
          <a:bodyPr/>
          <a:lstStyle/>
          <a:p>
            <a:pPr>
              <a:defRPr/>
            </a:pPr>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id="{13840708-27F3-43E3-B5F0-BF1016832A6D}"/>
              </a:ext>
            </a:extLst>
          </p:cNvPr>
          <p:cNvSpPr>
            <a:spLocks noGrp="1"/>
          </p:cNvSpPr>
          <p:nvPr>
            <p:ph type="sldNum" sz="quarter" idx="12"/>
          </p:nvPr>
        </p:nvSpPr>
        <p:spPr>
          <a:xfrm>
            <a:off x="6457950" y="6356351"/>
            <a:ext cx="2057400" cy="365125"/>
          </a:xfrm>
          <a:prstGeom prst="rect">
            <a:avLst/>
          </a:prstGeom>
        </p:spPr>
        <p:txBody>
          <a:bodyPr/>
          <a:lstStyle/>
          <a:p>
            <a:fld id="{3DBF3DF0-8F4F-4A0C-B1E1-3C80CEE4DE50}" type="slidenum">
              <a:rPr lang="en-US" altLang="en-US" smtClean="0"/>
              <a:pPr/>
              <a:t>‹#›</a:t>
            </a:fld>
            <a:endParaRPr lang="en-US" altLang="en-US" dirty="0"/>
          </a:p>
        </p:txBody>
      </p:sp>
      <p:pic>
        <p:nvPicPr>
          <p:cNvPr id="7" name="Picture 6" descr="OTP New Logo.jpg">
            <a:extLst>
              <a:ext uri="{FF2B5EF4-FFF2-40B4-BE49-F238E27FC236}">
                <a16:creationId xmlns:a16="http://schemas.microsoft.com/office/drawing/2014/main" id="{C9E774B6-F1C0-4CC6-A85C-82D2A2E197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0" y="764618"/>
            <a:ext cx="2733932" cy="918133"/>
          </a:xfrm>
          <a:prstGeom prst="rect">
            <a:avLst/>
          </a:prstGeom>
        </p:spPr>
      </p:pic>
    </p:spTree>
    <p:extLst>
      <p:ext uri="{BB962C8B-B14F-4D97-AF65-F5344CB8AC3E}">
        <p14:creationId xmlns:p14="http://schemas.microsoft.com/office/powerpoint/2010/main" val="83157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92A160-314A-499F-B44A-4A45C7A2CD5E}"/>
              </a:ext>
            </a:extLst>
          </p:cNvPr>
          <p:cNvSpPr>
            <a:spLocks noGrp="1"/>
          </p:cNvSpPr>
          <p:nvPr>
            <p:ph sz="half" idx="1"/>
          </p:nvPr>
        </p:nvSpPr>
        <p:spPr>
          <a:xfrm>
            <a:off x="628650" y="1391055"/>
            <a:ext cx="4151277" cy="4961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75A41C16-2F72-456C-A02D-15B779AB9D63}"/>
              </a:ext>
            </a:extLst>
          </p:cNvPr>
          <p:cNvSpPr>
            <a:spLocks noGrp="1"/>
          </p:cNvSpPr>
          <p:nvPr>
            <p:ph sz="half" idx="2"/>
          </p:nvPr>
        </p:nvSpPr>
        <p:spPr>
          <a:xfrm>
            <a:off x="4870344" y="1391055"/>
            <a:ext cx="4151278" cy="4961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11" name="Title 1">
            <a:extLst>
              <a:ext uri="{FF2B5EF4-FFF2-40B4-BE49-F238E27FC236}">
                <a16:creationId xmlns:a16="http://schemas.microsoft.com/office/drawing/2014/main" id="{61219193-700A-4E63-98BC-5E1F12FDCBD9}"/>
              </a:ext>
            </a:extLst>
          </p:cNvPr>
          <p:cNvSpPr>
            <a:spLocks noGrp="1"/>
          </p:cNvSpPr>
          <p:nvPr>
            <p:ph type="title" hasCustomPrompt="1"/>
          </p:nvPr>
        </p:nvSpPr>
        <p:spPr>
          <a:xfrm>
            <a:off x="605547" y="702696"/>
            <a:ext cx="8426585" cy="540000"/>
          </a:xfrm>
          <a:prstGeom prst="rect">
            <a:avLst/>
          </a:prstGeom>
          <a:solidFill>
            <a:srgbClr val="00811D"/>
          </a:solidFill>
        </p:spPr>
        <p:txBody>
          <a:bodyPr>
            <a:noAutofit/>
          </a:bodyPr>
          <a:lstStyle>
            <a:lvl1pPr>
              <a:defRPr sz="2400" b="1">
                <a:solidFill>
                  <a:schemeClr val="bg1"/>
                </a:solidFill>
              </a:defRPr>
            </a:lvl1pPr>
          </a:lstStyle>
          <a:p>
            <a:r>
              <a:rPr lang="en-US" dirty="0"/>
              <a:t>CLICK TO EDIT MASTER TITLE STYLE</a:t>
            </a:r>
            <a:endParaRPr lang="en-ZA" dirty="0"/>
          </a:p>
        </p:txBody>
      </p:sp>
      <p:sp>
        <p:nvSpPr>
          <p:cNvPr id="12" name="Date Placeholder 3">
            <a:extLst>
              <a:ext uri="{FF2B5EF4-FFF2-40B4-BE49-F238E27FC236}">
                <a16:creationId xmlns:a16="http://schemas.microsoft.com/office/drawing/2014/main" id="{3B3D39D7-E941-4381-B491-B275E1178A9D}"/>
              </a:ext>
            </a:extLst>
          </p:cNvPr>
          <p:cNvSpPr>
            <a:spLocks noGrp="1"/>
          </p:cNvSpPr>
          <p:nvPr>
            <p:ph type="dt" sz="half" idx="10"/>
          </p:nvPr>
        </p:nvSpPr>
        <p:spPr>
          <a:xfrm>
            <a:off x="605547" y="6459167"/>
            <a:ext cx="1153073" cy="262309"/>
          </a:xfrm>
          <a:prstGeom prst="rect">
            <a:avLst/>
          </a:prstGeom>
        </p:spPr>
        <p:txBody>
          <a:bodyPr/>
          <a:lstStyle>
            <a:lvl1pPr>
              <a:defRPr>
                <a:solidFill>
                  <a:srgbClr val="00811D"/>
                </a:solidFill>
              </a:defRPr>
            </a:lvl1pPr>
          </a:lstStyle>
          <a:p>
            <a:pPr>
              <a:defRPr/>
            </a:pPr>
            <a:fld id="{75830BB9-C187-4013-B7F8-725BCB502E07}" type="datetime1">
              <a:rPr lang="en-US" smtClean="0">
                <a:solidFill>
                  <a:prstClr val="black">
                    <a:tint val="75000"/>
                  </a:prstClr>
                </a:solidFill>
              </a:rPr>
              <a:t>9/26/2023</a:t>
            </a:fld>
            <a:endParaRPr lang="en-US" dirty="0">
              <a:solidFill>
                <a:prstClr val="black">
                  <a:tint val="75000"/>
                </a:prstClr>
              </a:solidFill>
            </a:endParaRPr>
          </a:p>
        </p:txBody>
      </p:sp>
      <p:sp>
        <p:nvSpPr>
          <p:cNvPr id="13" name="Slide Number Placeholder 5">
            <a:extLst>
              <a:ext uri="{FF2B5EF4-FFF2-40B4-BE49-F238E27FC236}">
                <a16:creationId xmlns:a16="http://schemas.microsoft.com/office/drawing/2014/main" id="{5E22E92B-F12B-40C5-A502-8371420AFE5F}"/>
              </a:ext>
            </a:extLst>
          </p:cNvPr>
          <p:cNvSpPr>
            <a:spLocks noGrp="1"/>
          </p:cNvSpPr>
          <p:nvPr>
            <p:ph type="sldNum" sz="quarter" idx="12"/>
          </p:nvPr>
        </p:nvSpPr>
        <p:spPr>
          <a:xfrm>
            <a:off x="7879056" y="6459166"/>
            <a:ext cx="1153075" cy="262308"/>
          </a:xfrm>
          <a:prstGeom prst="rect">
            <a:avLst/>
          </a:prstGeom>
        </p:spPr>
        <p:txBody>
          <a:bodyPr/>
          <a:lstStyle>
            <a:lvl1pPr>
              <a:defRPr b="0">
                <a:solidFill>
                  <a:srgbClr val="00811D"/>
                </a:solidFill>
              </a:defRPr>
            </a:lvl1pPr>
          </a:lstStyle>
          <a:p>
            <a:fld id="{B9757167-10C8-42C7-B29A-1F1A091DEDC4}" type="slidenum">
              <a:rPr lang="en-US" altLang="en-US" smtClean="0"/>
              <a:pPr/>
              <a:t>‹#›</a:t>
            </a:fld>
            <a:endParaRPr lang="en-US" altLang="en-US" dirty="0"/>
          </a:p>
        </p:txBody>
      </p:sp>
      <p:pic>
        <p:nvPicPr>
          <p:cNvPr id="14" name="Picture 13" descr="OTP New Logo.jpg">
            <a:extLst>
              <a:ext uri="{FF2B5EF4-FFF2-40B4-BE49-F238E27FC236}">
                <a16:creationId xmlns:a16="http://schemas.microsoft.com/office/drawing/2014/main" id="{CC81B2AE-3B70-49F2-B7DC-72C2D9201A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657" y="109773"/>
            <a:ext cx="1607963" cy="540000"/>
          </a:xfrm>
          <a:prstGeom prst="rect">
            <a:avLst/>
          </a:prstGeom>
        </p:spPr>
      </p:pic>
      <p:sp>
        <p:nvSpPr>
          <p:cNvPr id="15" name="Footer Placeholder 4">
            <a:extLst>
              <a:ext uri="{FF2B5EF4-FFF2-40B4-BE49-F238E27FC236}">
                <a16:creationId xmlns:a16="http://schemas.microsoft.com/office/drawing/2014/main" id="{4BA17920-D4E3-49BD-98E3-644E2F7CC4D7}"/>
              </a:ext>
            </a:extLst>
          </p:cNvPr>
          <p:cNvSpPr>
            <a:spLocks noGrp="1"/>
          </p:cNvSpPr>
          <p:nvPr>
            <p:ph type="ftr" sz="quarter" idx="11"/>
          </p:nvPr>
        </p:nvSpPr>
        <p:spPr>
          <a:xfrm>
            <a:off x="1991738" y="6459166"/>
            <a:ext cx="5654202" cy="262308"/>
          </a:xfrm>
          <a:prstGeom prst="rect">
            <a:avLst/>
          </a:prstGeom>
        </p:spPr>
        <p:txBody>
          <a:bodyPr/>
          <a:lstStyle>
            <a:lvl1pPr>
              <a:defRPr>
                <a:solidFill>
                  <a:srgbClr val="00811D"/>
                </a:solidFill>
              </a:defRPr>
            </a:lvl1pPr>
          </a:lstStyle>
          <a:p>
            <a:pPr>
              <a:defRPr/>
            </a:pPr>
            <a:endParaRPr lang="en-US" dirty="0">
              <a:solidFill>
                <a:prstClr val="black">
                  <a:tint val="75000"/>
                </a:prstClr>
              </a:solidFill>
            </a:endParaRPr>
          </a:p>
        </p:txBody>
      </p:sp>
      <p:sp>
        <p:nvSpPr>
          <p:cNvPr id="16" name="Rectangle 15">
            <a:extLst>
              <a:ext uri="{FF2B5EF4-FFF2-40B4-BE49-F238E27FC236}">
                <a16:creationId xmlns:a16="http://schemas.microsoft.com/office/drawing/2014/main" id="{5C3FA1C1-8F47-4C30-ACC8-296DA2598D2F}"/>
              </a:ext>
            </a:extLst>
          </p:cNvPr>
          <p:cNvSpPr/>
          <p:nvPr/>
        </p:nvSpPr>
        <p:spPr>
          <a:xfrm>
            <a:off x="6888594" y="394919"/>
            <a:ext cx="2143537" cy="253916"/>
          </a:xfrm>
          <a:prstGeom prst="rect">
            <a:avLst/>
          </a:prstGeom>
        </p:spPr>
        <p:txBody>
          <a:bodyPr wrap="none">
            <a:spAutoFit/>
          </a:bodyPr>
          <a:lstStyle/>
          <a:p>
            <a:pPr algn="r"/>
            <a:r>
              <a:rPr lang="en-US" sz="1050" dirty="0">
                <a:solidFill>
                  <a:schemeClr val="tx1"/>
                </a:solidFill>
              </a:rPr>
              <a:t>Growing KwaZulu-Natal together</a:t>
            </a:r>
          </a:p>
        </p:txBody>
      </p:sp>
    </p:spTree>
    <p:extLst>
      <p:ext uri="{BB962C8B-B14F-4D97-AF65-F5344CB8AC3E}">
        <p14:creationId xmlns:p14="http://schemas.microsoft.com/office/powerpoint/2010/main" val="295172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280328-D1A7-4A04-84B0-64C5A6616147}"/>
              </a:ext>
            </a:extLst>
          </p:cNvPr>
          <p:cNvSpPr>
            <a:spLocks noGrp="1"/>
          </p:cNvSpPr>
          <p:nvPr>
            <p:ph type="body" idx="1"/>
          </p:nvPr>
        </p:nvSpPr>
        <p:spPr>
          <a:xfrm>
            <a:off x="605547" y="1681163"/>
            <a:ext cx="4180460" cy="823912"/>
          </a:xfrm>
          <a:solidFill>
            <a:srgbClr val="00811D"/>
          </a:solidFill>
        </p:spPr>
        <p:txBody>
          <a:bodyPr anchor="b"/>
          <a:lstStyle>
            <a:lvl1pPr marL="0" indent="0">
              <a:buNone/>
              <a:defRPr sz="1800" b="1">
                <a:solidFill>
                  <a:schemeClr val="bg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5875887-6B72-453C-ABE3-54B4CC42A840}"/>
              </a:ext>
            </a:extLst>
          </p:cNvPr>
          <p:cNvSpPr>
            <a:spLocks noGrp="1"/>
          </p:cNvSpPr>
          <p:nvPr>
            <p:ph sz="half" idx="2"/>
          </p:nvPr>
        </p:nvSpPr>
        <p:spPr>
          <a:xfrm>
            <a:off x="605547" y="2505075"/>
            <a:ext cx="418046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86903D68-24DB-4DE7-A6BF-53CE4CAFBA50}"/>
              </a:ext>
            </a:extLst>
          </p:cNvPr>
          <p:cNvSpPr>
            <a:spLocks noGrp="1"/>
          </p:cNvSpPr>
          <p:nvPr>
            <p:ph type="body" sz="quarter" idx="3"/>
          </p:nvPr>
        </p:nvSpPr>
        <p:spPr>
          <a:xfrm>
            <a:off x="4851671" y="1681163"/>
            <a:ext cx="4180460" cy="823912"/>
          </a:xfrm>
          <a:solidFill>
            <a:srgbClr val="00811D"/>
          </a:solidFill>
        </p:spPr>
        <p:txBody>
          <a:bodyPr anchor="b"/>
          <a:lstStyle>
            <a:lvl1pPr marL="0" indent="0">
              <a:buNone/>
              <a:defRPr sz="1800" b="1">
                <a:solidFill>
                  <a:schemeClr val="bg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40B4634-C159-4ECA-A4DF-C827A3C1593C}"/>
              </a:ext>
            </a:extLst>
          </p:cNvPr>
          <p:cNvSpPr>
            <a:spLocks noGrp="1"/>
          </p:cNvSpPr>
          <p:nvPr>
            <p:ph sz="quarter" idx="4"/>
          </p:nvPr>
        </p:nvSpPr>
        <p:spPr>
          <a:xfrm>
            <a:off x="4851671" y="2505075"/>
            <a:ext cx="418046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10" name="Title 1">
            <a:extLst>
              <a:ext uri="{FF2B5EF4-FFF2-40B4-BE49-F238E27FC236}">
                <a16:creationId xmlns:a16="http://schemas.microsoft.com/office/drawing/2014/main" id="{90FA070E-E72D-4801-89D1-B4B073EC7B38}"/>
              </a:ext>
            </a:extLst>
          </p:cNvPr>
          <p:cNvSpPr>
            <a:spLocks noGrp="1"/>
          </p:cNvSpPr>
          <p:nvPr>
            <p:ph type="title" hasCustomPrompt="1"/>
          </p:nvPr>
        </p:nvSpPr>
        <p:spPr>
          <a:xfrm>
            <a:off x="605547" y="702696"/>
            <a:ext cx="8426585" cy="540000"/>
          </a:xfrm>
          <a:prstGeom prst="rect">
            <a:avLst/>
          </a:prstGeom>
          <a:solidFill>
            <a:srgbClr val="00811D"/>
          </a:solidFill>
        </p:spPr>
        <p:txBody>
          <a:bodyPr>
            <a:noAutofit/>
          </a:bodyPr>
          <a:lstStyle>
            <a:lvl1pPr>
              <a:defRPr sz="2400" b="1">
                <a:solidFill>
                  <a:schemeClr val="bg1"/>
                </a:solidFill>
              </a:defRPr>
            </a:lvl1pPr>
          </a:lstStyle>
          <a:p>
            <a:r>
              <a:rPr lang="en-US" dirty="0"/>
              <a:t>CLICK TO EDIT MASTER TITLE STYLE</a:t>
            </a:r>
            <a:endParaRPr lang="en-ZA" dirty="0"/>
          </a:p>
        </p:txBody>
      </p:sp>
      <p:sp>
        <p:nvSpPr>
          <p:cNvPr id="11" name="Date Placeholder 3">
            <a:extLst>
              <a:ext uri="{FF2B5EF4-FFF2-40B4-BE49-F238E27FC236}">
                <a16:creationId xmlns:a16="http://schemas.microsoft.com/office/drawing/2014/main" id="{FE04C7DF-4523-4697-B28B-FD49FCF79E0D}"/>
              </a:ext>
            </a:extLst>
          </p:cNvPr>
          <p:cNvSpPr>
            <a:spLocks noGrp="1"/>
          </p:cNvSpPr>
          <p:nvPr>
            <p:ph type="dt" sz="half" idx="10"/>
          </p:nvPr>
        </p:nvSpPr>
        <p:spPr>
          <a:xfrm>
            <a:off x="605547" y="6459167"/>
            <a:ext cx="1153073" cy="262309"/>
          </a:xfrm>
          <a:prstGeom prst="rect">
            <a:avLst/>
          </a:prstGeom>
        </p:spPr>
        <p:txBody>
          <a:bodyPr/>
          <a:lstStyle>
            <a:lvl1pPr>
              <a:defRPr>
                <a:solidFill>
                  <a:srgbClr val="00811D"/>
                </a:solidFill>
              </a:defRPr>
            </a:lvl1pPr>
          </a:lstStyle>
          <a:p>
            <a:pPr>
              <a:defRPr/>
            </a:pPr>
            <a:fld id="{C124A29A-7909-4DED-90B8-1F54534AB3E9}" type="datetime1">
              <a:rPr lang="en-US" smtClean="0">
                <a:solidFill>
                  <a:prstClr val="black">
                    <a:tint val="75000"/>
                  </a:prstClr>
                </a:solidFill>
              </a:rPr>
              <a:t>9/26/2023</a:t>
            </a:fld>
            <a:endParaRPr lang="en-US" dirty="0">
              <a:solidFill>
                <a:prstClr val="black">
                  <a:tint val="75000"/>
                </a:prstClr>
              </a:solidFill>
            </a:endParaRPr>
          </a:p>
        </p:txBody>
      </p:sp>
      <p:sp>
        <p:nvSpPr>
          <p:cNvPr id="12" name="Slide Number Placeholder 5">
            <a:extLst>
              <a:ext uri="{FF2B5EF4-FFF2-40B4-BE49-F238E27FC236}">
                <a16:creationId xmlns:a16="http://schemas.microsoft.com/office/drawing/2014/main" id="{DC2C41A4-46C8-473E-B757-E26208F972A8}"/>
              </a:ext>
            </a:extLst>
          </p:cNvPr>
          <p:cNvSpPr>
            <a:spLocks noGrp="1"/>
          </p:cNvSpPr>
          <p:nvPr>
            <p:ph type="sldNum" sz="quarter" idx="12"/>
          </p:nvPr>
        </p:nvSpPr>
        <p:spPr>
          <a:xfrm>
            <a:off x="7879056" y="6459166"/>
            <a:ext cx="1153075" cy="262308"/>
          </a:xfrm>
          <a:prstGeom prst="rect">
            <a:avLst/>
          </a:prstGeom>
        </p:spPr>
        <p:txBody>
          <a:bodyPr/>
          <a:lstStyle>
            <a:lvl1pPr>
              <a:defRPr b="0">
                <a:solidFill>
                  <a:srgbClr val="00811D"/>
                </a:solidFill>
              </a:defRPr>
            </a:lvl1pPr>
          </a:lstStyle>
          <a:p>
            <a:fld id="{730BF22A-558E-49CD-8C91-D895D543537F}" type="slidenum">
              <a:rPr lang="en-US" altLang="en-US" smtClean="0"/>
              <a:pPr/>
              <a:t>‹#›</a:t>
            </a:fld>
            <a:endParaRPr lang="en-US" altLang="en-US" dirty="0"/>
          </a:p>
        </p:txBody>
      </p:sp>
      <p:pic>
        <p:nvPicPr>
          <p:cNvPr id="13" name="Picture 12" descr="OTP New Logo.jpg">
            <a:extLst>
              <a:ext uri="{FF2B5EF4-FFF2-40B4-BE49-F238E27FC236}">
                <a16:creationId xmlns:a16="http://schemas.microsoft.com/office/drawing/2014/main" id="{3ED1276D-DB5B-4067-A893-A26A80D95C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657" y="109773"/>
            <a:ext cx="1607963" cy="540000"/>
          </a:xfrm>
          <a:prstGeom prst="rect">
            <a:avLst/>
          </a:prstGeom>
        </p:spPr>
      </p:pic>
      <p:sp>
        <p:nvSpPr>
          <p:cNvPr id="14" name="Footer Placeholder 4">
            <a:extLst>
              <a:ext uri="{FF2B5EF4-FFF2-40B4-BE49-F238E27FC236}">
                <a16:creationId xmlns:a16="http://schemas.microsoft.com/office/drawing/2014/main" id="{341E471B-6F04-4D3B-9644-432AFFB8EA74}"/>
              </a:ext>
            </a:extLst>
          </p:cNvPr>
          <p:cNvSpPr>
            <a:spLocks noGrp="1"/>
          </p:cNvSpPr>
          <p:nvPr>
            <p:ph type="ftr" sz="quarter" idx="11"/>
          </p:nvPr>
        </p:nvSpPr>
        <p:spPr>
          <a:xfrm>
            <a:off x="1991738" y="6459166"/>
            <a:ext cx="5654202" cy="262308"/>
          </a:xfrm>
          <a:prstGeom prst="rect">
            <a:avLst/>
          </a:prstGeom>
        </p:spPr>
        <p:txBody>
          <a:bodyPr/>
          <a:lstStyle>
            <a:lvl1pPr>
              <a:defRPr>
                <a:solidFill>
                  <a:srgbClr val="00811D"/>
                </a:solidFill>
              </a:defRPr>
            </a:lvl1pPr>
          </a:lstStyle>
          <a:p>
            <a:pPr>
              <a:defRPr/>
            </a:pPr>
            <a:endParaRPr lang="en-US" dirty="0">
              <a:solidFill>
                <a:prstClr val="black">
                  <a:tint val="75000"/>
                </a:prstClr>
              </a:solidFill>
            </a:endParaRPr>
          </a:p>
        </p:txBody>
      </p:sp>
      <p:sp>
        <p:nvSpPr>
          <p:cNvPr id="15" name="Rectangle 14">
            <a:extLst>
              <a:ext uri="{FF2B5EF4-FFF2-40B4-BE49-F238E27FC236}">
                <a16:creationId xmlns:a16="http://schemas.microsoft.com/office/drawing/2014/main" id="{51B1EACD-57E8-442D-8CE3-EA60C840DEFE}"/>
              </a:ext>
            </a:extLst>
          </p:cNvPr>
          <p:cNvSpPr/>
          <p:nvPr/>
        </p:nvSpPr>
        <p:spPr>
          <a:xfrm>
            <a:off x="6888594" y="394919"/>
            <a:ext cx="2143537" cy="253916"/>
          </a:xfrm>
          <a:prstGeom prst="rect">
            <a:avLst/>
          </a:prstGeom>
        </p:spPr>
        <p:txBody>
          <a:bodyPr wrap="none">
            <a:spAutoFit/>
          </a:bodyPr>
          <a:lstStyle/>
          <a:p>
            <a:pPr algn="r"/>
            <a:r>
              <a:rPr lang="en-US" sz="1050" dirty="0">
                <a:solidFill>
                  <a:schemeClr val="tx1"/>
                </a:solidFill>
              </a:rPr>
              <a:t>Growing KwaZulu-Natal together</a:t>
            </a:r>
          </a:p>
        </p:txBody>
      </p:sp>
    </p:spTree>
    <p:extLst>
      <p:ext uri="{BB962C8B-B14F-4D97-AF65-F5344CB8AC3E}">
        <p14:creationId xmlns:p14="http://schemas.microsoft.com/office/powerpoint/2010/main" val="82223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7FD6D8-7B4A-4A64-814B-0F2572A4CCCD}"/>
              </a:ext>
            </a:extLst>
          </p:cNvPr>
          <p:cNvSpPr>
            <a:spLocks noGrp="1"/>
          </p:cNvSpPr>
          <p:nvPr>
            <p:ph type="title" hasCustomPrompt="1"/>
          </p:nvPr>
        </p:nvSpPr>
        <p:spPr>
          <a:xfrm>
            <a:off x="605547" y="702696"/>
            <a:ext cx="8426585" cy="540000"/>
          </a:xfrm>
          <a:prstGeom prst="rect">
            <a:avLst/>
          </a:prstGeom>
          <a:solidFill>
            <a:srgbClr val="00811D"/>
          </a:solidFill>
        </p:spPr>
        <p:txBody>
          <a:bodyPr>
            <a:noAutofit/>
          </a:bodyPr>
          <a:lstStyle>
            <a:lvl1pPr>
              <a:defRPr sz="2400" b="1">
                <a:solidFill>
                  <a:schemeClr val="bg1"/>
                </a:solidFill>
              </a:defRPr>
            </a:lvl1pPr>
          </a:lstStyle>
          <a:p>
            <a:r>
              <a:rPr lang="en-US" dirty="0"/>
              <a:t>CLICK TO EDIT MASTER TITLE STYLE</a:t>
            </a:r>
            <a:endParaRPr lang="en-ZA" dirty="0"/>
          </a:p>
        </p:txBody>
      </p:sp>
      <p:sp>
        <p:nvSpPr>
          <p:cNvPr id="7" name="Date Placeholder 3">
            <a:extLst>
              <a:ext uri="{FF2B5EF4-FFF2-40B4-BE49-F238E27FC236}">
                <a16:creationId xmlns:a16="http://schemas.microsoft.com/office/drawing/2014/main" id="{90AA04B0-D23C-4E0F-8CA9-1AF0937D9788}"/>
              </a:ext>
            </a:extLst>
          </p:cNvPr>
          <p:cNvSpPr>
            <a:spLocks noGrp="1"/>
          </p:cNvSpPr>
          <p:nvPr>
            <p:ph type="dt" sz="half" idx="10"/>
          </p:nvPr>
        </p:nvSpPr>
        <p:spPr>
          <a:xfrm>
            <a:off x="605547" y="6459167"/>
            <a:ext cx="1153073" cy="262309"/>
          </a:xfrm>
          <a:prstGeom prst="rect">
            <a:avLst/>
          </a:prstGeom>
        </p:spPr>
        <p:txBody>
          <a:bodyPr/>
          <a:lstStyle>
            <a:lvl1pPr>
              <a:defRPr>
                <a:solidFill>
                  <a:srgbClr val="00811D"/>
                </a:solidFill>
              </a:defRPr>
            </a:lvl1pPr>
          </a:lstStyle>
          <a:p>
            <a:pPr>
              <a:defRPr/>
            </a:pPr>
            <a:fld id="{E9F8008E-EDDA-453B-A02E-771D9E648F23}" type="datetime1">
              <a:rPr lang="en-US" smtClean="0">
                <a:solidFill>
                  <a:prstClr val="black">
                    <a:tint val="75000"/>
                  </a:prstClr>
                </a:solidFill>
              </a:rPr>
              <a:t>9/26/2023</a:t>
            </a:fld>
            <a:endParaRPr lang="en-US" dirty="0">
              <a:solidFill>
                <a:prstClr val="black">
                  <a:tint val="75000"/>
                </a:prstClr>
              </a:solidFill>
            </a:endParaRPr>
          </a:p>
        </p:txBody>
      </p:sp>
      <p:sp>
        <p:nvSpPr>
          <p:cNvPr id="8" name="Slide Number Placeholder 5">
            <a:extLst>
              <a:ext uri="{FF2B5EF4-FFF2-40B4-BE49-F238E27FC236}">
                <a16:creationId xmlns:a16="http://schemas.microsoft.com/office/drawing/2014/main" id="{9344A034-FC5E-4497-BB10-E46DA50EAEED}"/>
              </a:ext>
            </a:extLst>
          </p:cNvPr>
          <p:cNvSpPr>
            <a:spLocks noGrp="1"/>
          </p:cNvSpPr>
          <p:nvPr>
            <p:ph type="sldNum" sz="quarter" idx="12"/>
          </p:nvPr>
        </p:nvSpPr>
        <p:spPr>
          <a:xfrm>
            <a:off x="7879056" y="6459166"/>
            <a:ext cx="1153075" cy="262308"/>
          </a:xfrm>
          <a:prstGeom prst="rect">
            <a:avLst/>
          </a:prstGeom>
        </p:spPr>
        <p:txBody>
          <a:bodyPr/>
          <a:lstStyle>
            <a:lvl1pPr>
              <a:defRPr b="0">
                <a:solidFill>
                  <a:srgbClr val="00811D"/>
                </a:solidFill>
              </a:defRPr>
            </a:lvl1pPr>
          </a:lstStyle>
          <a:p>
            <a:fld id="{BC070C76-ABB2-4FD9-BD01-E906E11C999E}" type="slidenum">
              <a:rPr lang="en-US" altLang="en-US" smtClean="0"/>
              <a:pPr/>
              <a:t>‹#›</a:t>
            </a:fld>
            <a:endParaRPr lang="en-US" altLang="en-US" dirty="0"/>
          </a:p>
        </p:txBody>
      </p:sp>
      <p:pic>
        <p:nvPicPr>
          <p:cNvPr id="9" name="Picture 8" descr="OTP New Logo.jpg">
            <a:extLst>
              <a:ext uri="{FF2B5EF4-FFF2-40B4-BE49-F238E27FC236}">
                <a16:creationId xmlns:a16="http://schemas.microsoft.com/office/drawing/2014/main" id="{D37E3DCE-D3DC-42D7-A1FA-EF47D19732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657" y="109773"/>
            <a:ext cx="1607963" cy="540000"/>
          </a:xfrm>
          <a:prstGeom prst="rect">
            <a:avLst/>
          </a:prstGeom>
        </p:spPr>
      </p:pic>
      <p:sp>
        <p:nvSpPr>
          <p:cNvPr id="10" name="Footer Placeholder 4">
            <a:extLst>
              <a:ext uri="{FF2B5EF4-FFF2-40B4-BE49-F238E27FC236}">
                <a16:creationId xmlns:a16="http://schemas.microsoft.com/office/drawing/2014/main" id="{353A1DC1-5A02-4221-BA02-CECE58CA3768}"/>
              </a:ext>
            </a:extLst>
          </p:cNvPr>
          <p:cNvSpPr>
            <a:spLocks noGrp="1"/>
          </p:cNvSpPr>
          <p:nvPr>
            <p:ph type="ftr" sz="quarter" idx="11"/>
          </p:nvPr>
        </p:nvSpPr>
        <p:spPr>
          <a:xfrm>
            <a:off x="1991738" y="6459166"/>
            <a:ext cx="5654202" cy="262308"/>
          </a:xfrm>
          <a:prstGeom prst="rect">
            <a:avLst/>
          </a:prstGeom>
        </p:spPr>
        <p:txBody>
          <a:bodyPr/>
          <a:lstStyle>
            <a:lvl1pPr>
              <a:defRPr>
                <a:solidFill>
                  <a:srgbClr val="00811D"/>
                </a:solidFill>
              </a:defRPr>
            </a:lvl1pPr>
          </a:lstStyle>
          <a:p>
            <a:pPr>
              <a:defRPr/>
            </a:pPr>
            <a:endParaRPr lang="en-US" dirty="0">
              <a:solidFill>
                <a:prstClr val="black">
                  <a:tint val="75000"/>
                </a:prstClr>
              </a:solidFill>
            </a:endParaRPr>
          </a:p>
        </p:txBody>
      </p:sp>
      <p:sp>
        <p:nvSpPr>
          <p:cNvPr id="11" name="Rectangle 10">
            <a:extLst>
              <a:ext uri="{FF2B5EF4-FFF2-40B4-BE49-F238E27FC236}">
                <a16:creationId xmlns:a16="http://schemas.microsoft.com/office/drawing/2014/main" id="{07F4C2D7-4EFA-4680-9126-BD86F0CC10F7}"/>
              </a:ext>
            </a:extLst>
          </p:cNvPr>
          <p:cNvSpPr/>
          <p:nvPr/>
        </p:nvSpPr>
        <p:spPr>
          <a:xfrm>
            <a:off x="6888594" y="394919"/>
            <a:ext cx="2143537" cy="253916"/>
          </a:xfrm>
          <a:prstGeom prst="rect">
            <a:avLst/>
          </a:prstGeom>
        </p:spPr>
        <p:txBody>
          <a:bodyPr wrap="none">
            <a:spAutoFit/>
          </a:bodyPr>
          <a:lstStyle/>
          <a:p>
            <a:pPr algn="r"/>
            <a:r>
              <a:rPr lang="en-US" sz="1050" dirty="0">
                <a:solidFill>
                  <a:schemeClr val="tx1"/>
                </a:solidFill>
              </a:rPr>
              <a:t>Growing KwaZulu-Natal together</a:t>
            </a:r>
          </a:p>
        </p:txBody>
      </p:sp>
    </p:spTree>
    <p:extLst>
      <p:ext uri="{BB962C8B-B14F-4D97-AF65-F5344CB8AC3E}">
        <p14:creationId xmlns:p14="http://schemas.microsoft.com/office/powerpoint/2010/main" val="391472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8FF6EEE6-8518-46C2-92DD-08228C6FA35A}"/>
              </a:ext>
            </a:extLst>
          </p:cNvPr>
          <p:cNvSpPr>
            <a:spLocks noGrp="1"/>
          </p:cNvSpPr>
          <p:nvPr>
            <p:ph type="dt" sz="half" idx="10"/>
          </p:nvPr>
        </p:nvSpPr>
        <p:spPr>
          <a:xfrm>
            <a:off x="605547" y="6459167"/>
            <a:ext cx="1153073" cy="262309"/>
          </a:xfrm>
          <a:prstGeom prst="rect">
            <a:avLst/>
          </a:prstGeom>
        </p:spPr>
        <p:txBody>
          <a:bodyPr/>
          <a:lstStyle>
            <a:lvl1pPr>
              <a:defRPr>
                <a:solidFill>
                  <a:srgbClr val="00811D"/>
                </a:solidFill>
              </a:defRPr>
            </a:lvl1pPr>
          </a:lstStyle>
          <a:p>
            <a:pPr>
              <a:defRPr/>
            </a:pPr>
            <a:fld id="{6ABAD711-5552-4BBE-A8B0-0AB27C493991}" type="datetime1">
              <a:rPr lang="en-US" smtClean="0">
                <a:solidFill>
                  <a:prstClr val="black">
                    <a:tint val="75000"/>
                  </a:prstClr>
                </a:solidFill>
              </a:rPr>
              <a:t>9/26/2023</a:t>
            </a:fld>
            <a:endParaRPr lang="en-US" dirty="0">
              <a:solidFill>
                <a:prstClr val="black">
                  <a:tint val="75000"/>
                </a:prstClr>
              </a:solidFill>
            </a:endParaRPr>
          </a:p>
        </p:txBody>
      </p:sp>
      <p:sp>
        <p:nvSpPr>
          <p:cNvPr id="10" name="Slide Number Placeholder 5">
            <a:extLst>
              <a:ext uri="{FF2B5EF4-FFF2-40B4-BE49-F238E27FC236}">
                <a16:creationId xmlns:a16="http://schemas.microsoft.com/office/drawing/2014/main" id="{C174EA5C-4393-43D5-A267-46424EEC7111}"/>
              </a:ext>
            </a:extLst>
          </p:cNvPr>
          <p:cNvSpPr>
            <a:spLocks noGrp="1"/>
          </p:cNvSpPr>
          <p:nvPr>
            <p:ph type="sldNum" sz="quarter" idx="12"/>
          </p:nvPr>
        </p:nvSpPr>
        <p:spPr>
          <a:xfrm>
            <a:off x="7879056" y="6459166"/>
            <a:ext cx="1153075" cy="262308"/>
          </a:xfrm>
          <a:prstGeom prst="rect">
            <a:avLst/>
          </a:prstGeom>
        </p:spPr>
        <p:txBody>
          <a:bodyPr/>
          <a:lstStyle>
            <a:lvl1pPr>
              <a:defRPr b="0">
                <a:solidFill>
                  <a:srgbClr val="00811D"/>
                </a:solidFill>
              </a:defRPr>
            </a:lvl1pPr>
          </a:lstStyle>
          <a:p>
            <a:fld id="{312A617F-46FE-4A8A-8649-A4E46A8175BC}" type="slidenum">
              <a:rPr lang="en-US" altLang="en-US" smtClean="0"/>
              <a:pPr/>
              <a:t>‹#›</a:t>
            </a:fld>
            <a:endParaRPr lang="en-US" altLang="en-US" dirty="0"/>
          </a:p>
        </p:txBody>
      </p:sp>
      <p:sp>
        <p:nvSpPr>
          <p:cNvPr id="12" name="Footer Placeholder 4">
            <a:extLst>
              <a:ext uri="{FF2B5EF4-FFF2-40B4-BE49-F238E27FC236}">
                <a16:creationId xmlns:a16="http://schemas.microsoft.com/office/drawing/2014/main" id="{85CBF514-0F83-499B-B9CE-ED220BBFF890}"/>
              </a:ext>
            </a:extLst>
          </p:cNvPr>
          <p:cNvSpPr>
            <a:spLocks noGrp="1"/>
          </p:cNvSpPr>
          <p:nvPr>
            <p:ph type="ftr" sz="quarter" idx="11"/>
          </p:nvPr>
        </p:nvSpPr>
        <p:spPr>
          <a:xfrm>
            <a:off x="1991738" y="6459166"/>
            <a:ext cx="5654202" cy="262308"/>
          </a:xfrm>
          <a:prstGeom prst="rect">
            <a:avLst/>
          </a:prstGeom>
        </p:spPr>
        <p:txBody>
          <a:bodyPr/>
          <a:lstStyle>
            <a:lvl1pPr>
              <a:defRPr>
                <a:solidFill>
                  <a:srgbClr val="00811D"/>
                </a:solidFill>
              </a:defRPr>
            </a:lvl1pPr>
          </a:lstStyle>
          <a:p>
            <a:pPr>
              <a:defRPr/>
            </a:pPr>
            <a:endParaRPr lang="en-US" dirty="0">
              <a:solidFill>
                <a:prstClr val="black">
                  <a:tint val="75000"/>
                </a:prstClr>
              </a:solidFill>
            </a:endParaRPr>
          </a:p>
        </p:txBody>
      </p:sp>
    </p:spTree>
    <p:extLst>
      <p:ext uri="{BB962C8B-B14F-4D97-AF65-F5344CB8AC3E}">
        <p14:creationId xmlns:p14="http://schemas.microsoft.com/office/powerpoint/2010/main" val="731212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795C-CA64-45FD-BC5D-74DEEF8E7072}"/>
              </a:ext>
            </a:extLst>
          </p:cNvPr>
          <p:cNvSpPr>
            <a:spLocks noGrp="1"/>
          </p:cNvSpPr>
          <p:nvPr>
            <p:ph type="title"/>
          </p:nvPr>
        </p:nvSpPr>
        <p:spPr>
          <a:xfrm>
            <a:off x="629841" y="865762"/>
            <a:ext cx="2949178" cy="1191638"/>
          </a:xfrm>
          <a:prstGeom prst="rect">
            <a:avLst/>
          </a:prstGeom>
          <a:solidFill>
            <a:srgbClr val="00811D"/>
          </a:solidFill>
        </p:spPr>
        <p:txBody>
          <a:bodyPr anchor="b"/>
          <a:lstStyle>
            <a:lvl1pPr>
              <a:defRPr sz="2400">
                <a:solidFill>
                  <a:schemeClr val="bg1"/>
                </a:solidFill>
              </a:defRPr>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17C79F8A-ECCC-401F-A1D3-FE7255865038}"/>
              </a:ext>
            </a:extLst>
          </p:cNvPr>
          <p:cNvSpPr>
            <a:spLocks noGrp="1"/>
          </p:cNvSpPr>
          <p:nvPr>
            <p:ph idx="1"/>
          </p:nvPr>
        </p:nvSpPr>
        <p:spPr>
          <a:xfrm>
            <a:off x="3887391" y="865763"/>
            <a:ext cx="5144740" cy="54864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A19E5CF9-4CD1-471A-B7C5-CD7BCB770BEA}"/>
              </a:ext>
            </a:extLst>
          </p:cNvPr>
          <p:cNvSpPr>
            <a:spLocks noGrp="1"/>
          </p:cNvSpPr>
          <p:nvPr>
            <p:ph type="body" sz="half" idx="2"/>
          </p:nvPr>
        </p:nvSpPr>
        <p:spPr>
          <a:xfrm>
            <a:off x="629841" y="2057400"/>
            <a:ext cx="2949178" cy="429476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Date Placeholder 3">
            <a:extLst>
              <a:ext uri="{FF2B5EF4-FFF2-40B4-BE49-F238E27FC236}">
                <a16:creationId xmlns:a16="http://schemas.microsoft.com/office/drawing/2014/main" id="{E9E45E8E-C78B-4359-95FF-B507123FB2AA}"/>
              </a:ext>
            </a:extLst>
          </p:cNvPr>
          <p:cNvSpPr>
            <a:spLocks noGrp="1"/>
          </p:cNvSpPr>
          <p:nvPr>
            <p:ph type="dt" sz="half" idx="10"/>
          </p:nvPr>
        </p:nvSpPr>
        <p:spPr>
          <a:xfrm>
            <a:off x="605547" y="6459167"/>
            <a:ext cx="1153073" cy="262309"/>
          </a:xfrm>
          <a:prstGeom prst="rect">
            <a:avLst/>
          </a:prstGeom>
        </p:spPr>
        <p:txBody>
          <a:bodyPr/>
          <a:lstStyle>
            <a:lvl1pPr>
              <a:defRPr>
                <a:solidFill>
                  <a:srgbClr val="00811D"/>
                </a:solidFill>
              </a:defRPr>
            </a:lvl1pPr>
          </a:lstStyle>
          <a:p>
            <a:pPr>
              <a:defRPr/>
            </a:pPr>
            <a:fld id="{83501795-78AB-46B3-8B08-8737B22640F4}" type="datetime1">
              <a:rPr lang="en-US" smtClean="0">
                <a:solidFill>
                  <a:prstClr val="black">
                    <a:tint val="75000"/>
                  </a:prstClr>
                </a:solidFill>
              </a:rPr>
              <a:t>9/26/2023</a:t>
            </a:fld>
            <a:endParaRPr lang="en-US" dirty="0">
              <a:solidFill>
                <a:prstClr val="black">
                  <a:tint val="75000"/>
                </a:prstClr>
              </a:solidFill>
            </a:endParaRPr>
          </a:p>
        </p:txBody>
      </p:sp>
      <p:sp>
        <p:nvSpPr>
          <p:cNvPr id="10" name="Slide Number Placeholder 5">
            <a:extLst>
              <a:ext uri="{FF2B5EF4-FFF2-40B4-BE49-F238E27FC236}">
                <a16:creationId xmlns:a16="http://schemas.microsoft.com/office/drawing/2014/main" id="{20750496-7439-4D09-A3F0-7A7BF3C5C138}"/>
              </a:ext>
            </a:extLst>
          </p:cNvPr>
          <p:cNvSpPr>
            <a:spLocks noGrp="1"/>
          </p:cNvSpPr>
          <p:nvPr>
            <p:ph type="sldNum" sz="quarter" idx="12"/>
          </p:nvPr>
        </p:nvSpPr>
        <p:spPr>
          <a:xfrm>
            <a:off x="7879056" y="6459166"/>
            <a:ext cx="1153075" cy="262308"/>
          </a:xfrm>
          <a:prstGeom prst="rect">
            <a:avLst/>
          </a:prstGeom>
        </p:spPr>
        <p:txBody>
          <a:bodyPr/>
          <a:lstStyle>
            <a:lvl1pPr>
              <a:defRPr b="0">
                <a:solidFill>
                  <a:srgbClr val="00811D"/>
                </a:solidFill>
              </a:defRPr>
            </a:lvl1pPr>
          </a:lstStyle>
          <a:p>
            <a:fld id="{BC6A8617-99DB-44A4-9BFF-66DE9E62441A}" type="slidenum">
              <a:rPr lang="en-US" altLang="en-US" smtClean="0"/>
              <a:pPr/>
              <a:t>‹#›</a:t>
            </a:fld>
            <a:endParaRPr lang="en-US" altLang="en-US" dirty="0"/>
          </a:p>
        </p:txBody>
      </p:sp>
      <p:pic>
        <p:nvPicPr>
          <p:cNvPr id="11" name="Picture 10" descr="OTP New Logo.jpg">
            <a:extLst>
              <a:ext uri="{FF2B5EF4-FFF2-40B4-BE49-F238E27FC236}">
                <a16:creationId xmlns:a16="http://schemas.microsoft.com/office/drawing/2014/main" id="{146F4FB7-486B-460A-8E1D-26B37C08DF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657" y="109773"/>
            <a:ext cx="1607963" cy="540000"/>
          </a:xfrm>
          <a:prstGeom prst="rect">
            <a:avLst/>
          </a:prstGeom>
        </p:spPr>
      </p:pic>
      <p:sp>
        <p:nvSpPr>
          <p:cNvPr id="12" name="Footer Placeholder 4">
            <a:extLst>
              <a:ext uri="{FF2B5EF4-FFF2-40B4-BE49-F238E27FC236}">
                <a16:creationId xmlns:a16="http://schemas.microsoft.com/office/drawing/2014/main" id="{849509F4-A1E2-483F-984E-3FDB0002B6C7}"/>
              </a:ext>
            </a:extLst>
          </p:cNvPr>
          <p:cNvSpPr>
            <a:spLocks noGrp="1"/>
          </p:cNvSpPr>
          <p:nvPr>
            <p:ph type="ftr" sz="quarter" idx="11"/>
          </p:nvPr>
        </p:nvSpPr>
        <p:spPr>
          <a:xfrm>
            <a:off x="1991738" y="6459166"/>
            <a:ext cx="5654202" cy="262308"/>
          </a:xfrm>
          <a:prstGeom prst="rect">
            <a:avLst/>
          </a:prstGeom>
        </p:spPr>
        <p:txBody>
          <a:bodyPr/>
          <a:lstStyle>
            <a:lvl1pPr>
              <a:defRPr>
                <a:solidFill>
                  <a:srgbClr val="00811D"/>
                </a:solidFill>
              </a:defRPr>
            </a:lvl1pPr>
          </a:lstStyle>
          <a:p>
            <a:pPr>
              <a:defRPr/>
            </a:pPr>
            <a:endParaRPr lang="en-US" dirty="0">
              <a:solidFill>
                <a:prstClr val="black">
                  <a:tint val="75000"/>
                </a:prstClr>
              </a:solidFill>
            </a:endParaRPr>
          </a:p>
        </p:txBody>
      </p:sp>
      <p:sp>
        <p:nvSpPr>
          <p:cNvPr id="13" name="Rectangle 12">
            <a:extLst>
              <a:ext uri="{FF2B5EF4-FFF2-40B4-BE49-F238E27FC236}">
                <a16:creationId xmlns:a16="http://schemas.microsoft.com/office/drawing/2014/main" id="{9B86BE09-2996-42D5-9051-CB99864EFF8F}"/>
              </a:ext>
            </a:extLst>
          </p:cNvPr>
          <p:cNvSpPr/>
          <p:nvPr/>
        </p:nvSpPr>
        <p:spPr>
          <a:xfrm>
            <a:off x="6888594" y="394919"/>
            <a:ext cx="2143537" cy="253916"/>
          </a:xfrm>
          <a:prstGeom prst="rect">
            <a:avLst/>
          </a:prstGeom>
        </p:spPr>
        <p:txBody>
          <a:bodyPr wrap="none">
            <a:spAutoFit/>
          </a:bodyPr>
          <a:lstStyle/>
          <a:p>
            <a:pPr algn="r"/>
            <a:r>
              <a:rPr lang="en-US" sz="1050" dirty="0">
                <a:solidFill>
                  <a:schemeClr val="tx1"/>
                </a:solidFill>
              </a:rPr>
              <a:t>Growing KwaZulu-Natal together</a:t>
            </a:r>
          </a:p>
        </p:txBody>
      </p:sp>
    </p:spTree>
    <p:extLst>
      <p:ext uri="{BB962C8B-B14F-4D97-AF65-F5344CB8AC3E}">
        <p14:creationId xmlns:p14="http://schemas.microsoft.com/office/powerpoint/2010/main" val="3131136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D9B3-5E13-403B-AE66-A9F66AE61DE3}"/>
              </a:ext>
            </a:extLst>
          </p:cNvPr>
          <p:cNvSpPr>
            <a:spLocks noGrp="1"/>
          </p:cNvSpPr>
          <p:nvPr>
            <p:ph type="title"/>
          </p:nvPr>
        </p:nvSpPr>
        <p:spPr>
          <a:xfrm>
            <a:off x="629841" y="807396"/>
            <a:ext cx="2949178" cy="1250004"/>
          </a:xfrm>
          <a:prstGeom prst="rect">
            <a:avLst/>
          </a:prstGeom>
          <a:solidFill>
            <a:srgbClr val="00811D"/>
          </a:solidFill>
        </p:spPr>
        <p:txBody>
          <a:bodyPr anchor="b"/>
          <a:lstStyle>
            <a:lvl1pPr>
              <a:defRPr sz="2400" b="0">
                <a:solidFill>
                  <a:schemeClr val="bg1"/>
                </a:solidFill>
              </a:defRPr>
            </a:lvl1pPr>
          </a:lstStyle>
          <a:p>
            <a:r>
              <a:rPr lang="en-US"/>
              <a:t>Click to edit Master title style</a:t>
            </a:r>
            <a:endParaRPr lang="en-ZA" dirty="0"/>
          </a:p>
        </p:txBody>
      </p:sp>
      <p:sp>
        <p:nvSpPr>
          <p:cNvPr id="3" name="Picture Placeholder 2">
            <a:extLst>
              <a:ext uri="{FF2B5EF4-FFF2-40B4-BE49-F238E27FC236}">
                <a16:creationId xmlns:a16="http://schemas.microsoft.com/office/drawing/2014/main" id="{3E32E11B-7465-4D55-B3AE-A65DDA1FE85D}"/>
              </a:ext>
            </a:extLst>
          </p:cNvPr>
          <p:cNvSpPr>
            <a:spLocks noGrp="1"/>
          </p:cNvSpPr>
          <p:nvPr>
            <p:ph type="pic" idx="1"/>
          </p:nvPr>
        </p:nvSpPr>
        <p:spPr>
          <a:xfrm>
            <a:off x="3887391" y="807397"/>
            <a:ext cx="5144740" cy="548639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ZA"/>
          </a:p>
        </p:txBody>
      </p:sp>
      <p:sp>
        <p:nvSpPr>
          <p:cNvPr id="4" name="Text Placeholder 3">
            <a:extLst>
              <a:ext uri="{FF2B5EF4-FFF2-40B4-BE49-F238E27FC236}">
                <a16:creationId xmlns:a16="http://schemas.microsoft.com/office/drawing/2014/main" id="{C3078D29-28BE-4245-A9AE-6AC62523C743}"/>
              </a:ext>
            </a:extLst>
          </p:cNvPr>
          <p:cNvSpPr>
            <a:spLocks noGrp="1"/>
          </p:cNvSpPr>
          <p:nvPr>
            <p:ph type="body" sz="half" idx="2"/>
          </p:nvPr>
        </p:nvSpPr>
        <p:spPr>
          <a:xfrm>
            <a:off x="629841" y="2057400"/>
            <a:ext cx="2949178" cy="423639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Date Placeholder 3">
            <a:extLst>
              <a:ext uri="{FF2B5EF4-FFF2-40B4-BE49-F238E27FC236}">
                <a16:creationId xmlns:a16="http://schemas.microsoft.com/office/drawing/2014/main" id="{1C6BC2B8-3A2C-4822-B0E3-4C40DCC398FD}"/>
              </a:ext>
            </a:extLst>
          </p:cNvPr>
          <p:cNvSpPr>
            <a:spLocks noGrp="1"/>
          </p:cNvSpPr>
          <p:nvPr>
            <p:ph type="dt" sz="half" idx="10"/>
          </p:nvPr>
        </p:nvSpPr>
        <p:spPr>
          <a:xfrm>
            <a:off x="605547" y="6459167"/>
            <a:ext cx="1153073" cy="262309"/>
          </a:xfrm>
          <a:prstGeom prst="rect">
            <a:avLst/>
          </a:prstGeom>
        </p:spPr>
        <p:txBody>
          <a:bodyPr/>
          <a:lstStyle>
            <a:lvl1pPr>
              <a:defRPr>
                <a:solidFill>
                  <a:srgbClr val="00811D"/>
                </a:solidFill>
              </a:defRPr>
            </a:lvl1pPr>
          </a:lstStyle>
          <a:p>
            <a:pPr>
              <a:defRPr/>
            </a:pPr>
            <a:fld id="{9545041B-FE37-4133-B0EF-41C98B57ABC0}" type="datetime1">
              <a:rPr lang="en-US" smtClean="0">
                <a:solidFill>
                  <a:prstClr val="black">
                    <a:tint val="75000"/>
                  </a:prstClr>
                </a:solidFill>
              </a:rPr>
              <a:t>9/26/2023</a:t>
            </a:fld>
            <a:endParaRPr lang="en-US" dirty="0">
              <a:solidFill>
                <a:prstClr val="black">
                  <a:tint val="75000"/>
                </a:prstClr>
              </a:solidFill>
            </a:endParaRPr>
          </a:p>
        </p:txBody>
      </p:sp>
      <p:sp>
        <p:nvSpPr>
          <p:cNvPr id="10" name="Slide Number Placeholder 5">
            <a:extLst>
              <a:ext uri="{FF2B5EF4-FFF2-40B4-BE49-F238E27FC236}">
                <a16:creationId xmlns:a16="http://schemas.microsoft.com/office/drawing/2014/main" id="{19287533-F2FF-4651-85F4-11F90DF157B8}"/>
              </a:ext>
            </a:extLst>
          </p:cNvPr>
          <p:cNvSpPr>
            <a:spLocks noGrp="1"/>
          </p:cNvSpPr>
          <p:nvPr>
            <p:ph type="sldNum" sz="quarter" idx="12"/>
          </p:nvPr>
        </p:nvSpPr>
        <p:spPr>
          <a:xfrm>
            <a:off x="7879056" y="6459166"/>
            <a:ext cx="1153075" cy="262308"/>
          </a:xfrm>
          <a:prstGeom prst="rect">
            <a:avLst/>
          </a:prstGeom>
        </p:spPr>
        <p:txBody>
          <a:bodyPr/>
          <a:lstStyle>
            <a:lvl1pPr>
              <a:defRPr b="0">
                <a:solidFill>
                  <a:srgbClr val="00811D"/>
                </a:solidFill>
              </a:defRPr>
            </a:lvl1pPr>
          </a:lstStyle>
          <a:p>
            <a:fld id="{2DDF82E0-F617-466A-8989-E6F91EEE8384}" type="slidenum">
              <a:rPr lang="en-US" altLang="en-US" smtClean="0"/>
              <a:pPr/>
              <a:t>‹#›</a:t>
            </a:fld>
            <a:endParaRPr lang="en-US" altLang="en-US" dirty="0"/>
          </a:p>
        </p:txBody>
      </p:sp>
      <p:pic>
        <p:nvPicPr>
          <p:cNvPr id="11" name="Picture 10" descr="OTP New Logo.jpg">
            <a:extLst>
              <a:ext uri="{FF2B5EF4-FFF2-40B4-BE49-F238E27FC236}">
                <a16:creationId xmlns:a16="http://schemas.microsoft.com/office/drawing/2014/main" id="{143D58F6-BF88-442E-BAB3-F98105A3A3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657" y="109773"/>
            <a:ext cx="1607963" cy="540000"/>
          </a:xfrm>
          <a:prstGeom prst="rect">
            <a:avLst/>
          </a:prstGeom>
        </p:spPr>
      </p:pic>
      <p:sp>
        <p:nvSpPr>
          <p:cNvPr id="12" name="Footer Placeholder 4">
            <a:extLst>
              <a:ext uri="{FF2B5EF4-FFF2-40B4-BE49-F238E27FC236}">
                <a16:creationId xmlns:a16="http://schemas.microsoft.com/office/drawing/2014/main" id="{F0A9A764-EFBC-4376-BBF9-6491085061E5}"/>
              </a:ext>
            </a:extLst>
          </p:cNvPr>
          <p:cNvSpPr>
            <a:spLocks noGrp="1"/>
          </p:cNvSpPr>
          <p:nvPr>
            <p:ph type="ftr" sz="quarter" idx="11"/>
          </p:nvPr>
        </p:nvSpPr>
        <p:spPr>
          <a:xfrm>
            <a:off x="1991738" y="6459166"/>
            <a:ext cx="5654202" cy="262308"/>
          </a:xfrm>
          <a:prstGeom prst="rect">
            <a:avLst/>
          </a:prstGeom>
        </p:spPr>
        <p:txBody>
          <a:bodyPr/>
          <a:lstStyle>
            <a:lvl1pPr>
              <a:defRPr>
                <a:solidFill>
                  <a:srgbClr val="00811D"/>
                </a:solidFill>
              </a:defRPr>
            </a:lvl1pPr>
          </a:lstStyle>
          <a:p>
            <a:pPr>
              <a:defRPr/>
            </a:pPr>
            <a:endParaRPr lang="en-US" dirty="0">
              <a:solidFill>
                <a:prstClr val="black">
                  <a:tint val="75000"/>
                </a:prstClr>
              </a:solidFill>
            </a:endParaRPr>
          </a:p>
        </p:txBody>
      </p:sp>
      <p:sp>
        <p:nvSpPr>
          <p:cNvPr id="13" name="Rectangle 12">
            <a:extLst>
              <a:ext uri="{FF2B5EF4-FFF2-40B4-BE49-F238E27FC236}">
                <a16:creationId xmlns:a16="http://schemas.microsoft.com/office/drawing/2014/main" id="{110DE406-6042-4C17-A935-BDF5BAC69B4D}"/>
              </a:ext>
            </a:extLst>
          </p:cNvPr>
          <p:cNvSpPr/>
          <p:nvPr/>
        </p:nvSpPr>
        <p:spPr>
          <a:xfrm>
            <a:off x="6888594" y="394919"/>
            <a:ext cx="2143537" cy="253916"/>
          </a:xfrm>
          <a:prstGeom prst="rect">
            <a:avLst/>
          </a:prstGeom>
        </p:spPr>
        <p:txBody>
          <a:bodyPr wrap="none">
            <a:spAutoFit/>
          </a:bodyPr>
          <a:lstStyle/>
          <a:p>
            <a:pPr algn="r"/>
            <a:r>
              <a:rPr lang="en-US" sz="1050" dirty="0">
                <a:solidFill>
                  <a:schemeClr val="tx1"/>
                </a:solidFill>
              </a:rPr>
              <a:t>Growing KwaZulu-Natal together</a:t>
            </a:r>
          </a:p>
        </p:txBody>
      </p:sp>
    </p:spTree>
    <p:extLst>
      <p:ext uri="{BB962C8B-B14F-4D97-AF65-F5344CB8AC3E}">
        <p14:creationId xmlns:p14="http://schemas.microsoft.com/office/powerpoint/2010/main" val="301208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4F1FE05-D275-4452-BA6F-EB38EEECA4C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Tree>
    <p:extLst>
      <p:ext uri="{BB962C8B-B14F-4D97-AF65-F5344CB8AC3E}">
        <p14:creationId xmlns:p14="http://schemas.microsoft.com/office/powerpoint/2010/main" val="223882492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7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5" name="Title Placeholder 1"/>
          <p:cNvSpPr>
            <a:spLocks noGrp="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8676" name="Text Placeholder 2"/>
          <p:cNvSpPr>
            <a:spLocks noGrp="1"/>
          </p:cNvSpPr>
          <p:nvPr>
            <p:ph type="body" idx="1"/>
          </p:nvPr>
        </p:nvSpPr>
        <p:spPr bwMode="auto">
          <a:xfrm>
            <a:off x="457200" y="1600202"/>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677"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fld id="{25684F52-009A-496E-997F-2B10BAEDAA6C}" type="datetime1">
              <a:rPr lang="en-ZA" smtClean="0">
                <a:solidFill>
                  <a:prstClr val="black">
                    <a:tint val="75000"/>
                  </a:prstClr>
                </a:solidFill>
              </a:rPr>
              <a:t>2023/09/26</a:t>
            </a:fld>
            <a:endParaRPr lang="en-US" dirty="0">
              <a:solidFill>
                <a:prstClr val="black">
                  <a:tint val="75000"/>
                </a:prstClr>
              </a:solidFill>
            </a:endParaRPr>
          </a:p>
        </p:txBody>
      </p:sp>
      <p:sp>
        <p:nvSpPr>
          <p:cNvPr id="1048678"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defRPr>
            </a:lvl1pPr>
          </a:lstStyle>
          <a:p>
            <a:endParaRPr lang="en-US" dirty="0">
              <a:solidFill>
                <a:prstClr val="black">
                  <a:tint val="75000"/>
                </a:prstClr>
              </a:solidFill>
            </a:endParaRPr>
          </a:p>
        </p:txBody>
      </p:sp>
      <p:sp>
        <p:nvSpPr>
          <p:cNvPr id="1048679" name="Slide Number Placeholder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latin typeface="Calibri" panose="020F0502020204030204" pitchFamily="34" charset="0"/>
              </a:defRPr>
            </a:lvl1pPr>
          </a:lstStyle>
          <a:p>
            <a:fld id="{B0CCA43C-E545-4331-BDCE-A95AACE0403A}" type="slidenum">
              <a:rPr lang="en-US" altLang="en-US"/>
              <a:t>‹#›</a:t>
            </a:fld>
            <a:endParaRPr lang="en-US" altLang="en-US" dirty="0"/>
          </a:p>
        </p:txBody>
      </p:sp>
    </p:spTree>
    <p:extLst>
      <p:ext uri="{BB962C8B-B14F-4D97-AF65-F5344CB8AC3E}">
        <p14:creationId xmlns:p14="http://schemas.microsoft.com/office/powerpoint/2010/main" val="8810092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6.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13" descr="OTP Powerpoint Template-1.jpg"/>
          <p:cNvPicPr>
            <a:picLocks noChangeAspect="1"/>
          </p:cNvPicPr>
          <p:nvPr/>
        </p:nvPicPr>
        <p:blipFill>
          <a:blip r:embed="rId3" cstate="print"/>
          <a:stretch>
            <a:fillRect/>
          </a:stretch>
        </p:blipFill>
        <p:spPr>
          <a:xfrm>
            <a:off x="-422" y="-751278"/>
            <a:ext cx="9144000" cy="6883228"/>
          </a:xfrm>
          <a:prstGeom prst="rect">
            <a:avLst/>
          </a:prstGeom>
        </p:spPr>
      </p:pic>
      <p:sp>
        <p:nvSpPr>
          <p:cNvPr id="1048587" name="Slide Number Placeholder 6"/>
          <p:cNvSpPr>
            <a:spLocks noGrp="1"/>
          </p:cNvSpPr>
          <p:nvPr>
            <p:ph type="sldNum" sz="quarter" idx="12"/>
          </p:nvPr>
        </p:nvSpPr>
        <p:spPr/>
        <p:txBody>
          <a:bodyPr/>
          <a:lstStyle/>
          <a:p>
            <a:fld id="{2DDF82E0-F617-466A-8989-E6F91EEE8384}" type="slidenum">
              <a:rPr lang="en-US" altLang="en-US" smtClean="0"/>
              <a:t>1</a:t>
            </a:fld>
            <a:endParaRPr lang="en-US" altLang="en-US" dirty="0"/>
          </a:p>
        </p:txBody>
      </p:sp>
      <p:sp>
        <p:nvSpPr>
          <p:cNvPr id="1048588" name="Rectangle 10"/>
          <p:cNvSpPr>
            <a:spLocks noChangeArrowheads="1"/>
          </p:cNvSpPr>
          <p:nvPr/>
        </p:nvSpPr>
        <p:spPr bwMode="auto">
          <a:xfrm>
            <a:off x="1043608" y="1772816"/>
            <a:ext cx="7200900" cy="1285240"/>
          </a:xfrm>
          <a:prstGeom prst="rect">
            <a:avLst/>
          </a:prstGeom>
          <a:noFill/>
          <a:ln>
            <a:noFill/>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3200" b="1" dirty="0">
              <a:solidFill>
                <a:prstClr val="black"/>
              </a:solidFill>
              <a:latin typeface="Arial Black" panose="020B0A04020102020204" pitchFamily="34" charset="0"/>
            </a:endParaRPr>
          </a:p>
          <a:p>
            <a:pPr algn="ctr" eaLnBrk="1" hangingPunct="1"/>
            <a:endParaRPr lang="en-ZA" altLang="en-US" sz="2400" b="1" dirty="0">
              <a:solidFill>
                <a:prstClr val="white"/>
              </a:solidFill>
              <a:latin typeface="Arial Black" panose="020B0A04020102020204" pitchFamily="34" charset="0"/>
            </a:endParaRPr>
          </a:p>
          <a:p>
            <a:pPr algn="ctr" eaLnBrk="1" hangingPunct="1"/>
            <a:endParaRPr lang="en-ZA" altLang="en-US" sz="2400" b="1" dirty="0">
              <a:solidFill>
                <a:prstClr val="white"/>
              </a:solidFill>
              <a:latin typeface="Arial Black" panose="020B0A04020102020204" pitchFamily="34" charset="0"/>
            </a:endParaRPr>
          </a:p>
        </p:txBody>
      </p:sp>
      <p:sp>
        <p:nvSpPr>
          <p:cNvPr id="1048589" name="Rectangle 4"/>
          <p:cNvSpPr/>
          <p:nvPr/>
        </p:nvSpPr>
        <p:spPr>
          <a:xfrm>
            <a:off x="395536" y="2828836"/>
            <a:ext cx="8496944" cy="461665"/>
          </a:xfrm>
          <a:prstGeom prst="rect">
            <a:avLst/>
          </a:prstGeom>
          <a:noFill/>
        </p:spPr>
        <p:txBody>
          <a:bodyPr wrap="square">
            <a:spAutoFit/>
          </a:bodyPr>
          <a:lstStyle/>
          <a:p>
            <a:pPr lvl="0" algn="ctr"/>
            <a:endParaRPr lang="en-US" altLang="en-US" sz="2400" b="1" dirty="0">
              <a:latin typeface="+mj-lt"/>
            </a:endParaRPr>
          </a:p>
        </p:txBody>
      </p:sp>
      <p:sp>
        <p:nvSpPr>
          <p:cNvPr id="1048590" name="Rectangle 5"/>
          <p:cNvSpPr/>
          <p:nvPr/>
        </p:nvSpPr>
        <p:spPr>
          <a:xfrm>
            <a:off x="107504" y="2397949"/>
            <a:ext cx="8928992" cy="584775"/>
          </a:xfrm>
          <a:prstGeom prst="rect">
            <a:avLst/>
          </a:prstGeom>
        </p:spPr>
        <p:txBody>
          <a:bodyPr wrap="square">
            <a:spAutoFit/>
          </a:bodyPr>
          <a:lstStyle/>
          <a:p>
            <a:pPr lvl="0" algn="ctr" fontAlgn="auto">
              <a:spcBef>
                <a:spcPct val="20000"/>
              </a:spcBef>
              <a:spcAft>
                <a:spcPts val="0"/>
              </a:spcAft>
            </a:pPr>
            <a:endParaRPr lang="en-US" sz="3200" b="1" dirty="0">
              <a:solidFill>
                <a:srgbClr val="FFFF66"/>
              </a:solidFill>
              <a:effectLst>
                <a:outerShdw blurRad="38100" dist="38100" dir="2700000" algn="tl">
                  <a:srgbClr val="000000"/>
                </a:outerShdw>
              </a:effectLst>
              <a:cs typeface="Arial" pitchFamily="34" charset="0"/>
            </a:endParaRPr>
          </a:p>
        </p:txBody>
      </p:sp>
      <p:sp>
        <p:nvSpPr>
          <p:cNvPr id="1048591" name="Rectangle 8"/>
          <p:cNvSpPr/>
          <p:nvPr/>
        </p:nvSpPr>
        <p:spPr>
          <a:xfrm>
            <a:off x="683568" y="2276872"/>
            <a:ext cx="7920880" cy="584776"/>
          </a:xfrm>
          <a:prstGeom prst="rect">
            <a:avLst/>
          </a:prstGeom>
        </p:spPr>
        <p:txBody>
          <a:bodyPr wrap="square">
            <a:spAutoFit/>
          </a:bodyPr>
          <a:lstStyle/>
          <a:p>
            <a:pPr algn="ctr"/>
            <a:endParaRPr lang="en-ZA" sz="3200" b="1" dirty="0">
              <a:solidFill>
                <a:srgbClr val="FFD21E"/>
              </a:solidFill>
            </a:endParaRPr>
          </a:p>
        </p:txBody>
      </p:sp>
      <p:pic>
        <p:nvPicPr>
          <p:cNvPr id="2097153" name="Picture 12" descr="NDP Logo.jpg"/>
          <p:cNvPicPr>
            <a:picLocks noChangeAspect="1"/>
          </p:cNvPicPr>
          <p:nvPr/>
        </p:nvPicPr>
        <p:blipFill>
          <a:blip r:embed="rId4"/>
          <a:stretch>
            <a:fillRect/>
          </a:stretch>
        </p:blipFill>
        <p:spPr>
          <a:xfrm>
            <a:off x="7596336" y="620688"/>
            <a:ext cx="869208" cy="800457"/>
          </a:xfrm>
          <a:prstGeom prst="rect">
            <a:avLst/>
          </a:prstGeom>
        </p:spPr>
      </p:pic>
      <p:sp>
        <p:nvSpPr>
          <p:cNvPr id="1048592" name="TextBox 14"/>
          <p:cNvSpPr txBox="1"/>
          <p:nvPr/>
        </p:nvSpPr>
        <p:spPr>
          <a:xfrm>
            <a:off x="2339751" y="6182228"/>
            <a:ext cx="4464496" cy="276999"/>
          </a:xfrm>
          <a:prstGeom prst="rect">
            <a:avLst/>
          </a:prstGeom>
          <a:noFill/>
        </p:spPr>
        <p:txBody>
          <a:bodyPr wrap="square" rtlCol="0">
            <a:spAutoFit/>
          </a:bodyPr>
          <a:lstStyle/>
          <a:p>
            <a:pPr algn="ctr"/>
            <a:r>
              <a:rPr lang="en-US" sz="1200" dirty="0">
                <a:solidFill>
                  <a:schemeClr val="bg1"/>
                </a:solidFill>
              </a:rPr>
              <a:t>GROWING KWAZULU-NATAL TOGETHER</a:t>
            </a:r>
          </a:p>
        </p:txBody>
      </p:sp>
      <p:pic>
        <p:nvPicPr>
          <p:cNvPr id="2097154" name="Picture 2" descr="Provincial New Logo.jpg"/>
          <p:cNvPicPr>
            <a:picLocks noChangeAspect="1"/>
          </p:cNvPicPr>
          <p:nvPr/>
        </p:nvPicPr>
        <p:blipFill>
          <a:blip r:embed="rId5" cstate="print"/>
          <a:stretch>
            <a:fillRect/>
          </a:stretch>
        </p:blipFill>
        <p:spPr>
          <a:xfrm>
            <a:off x="611560" y="620688"/>
            <a:ext cx="2376264" cy="821389"/>
          </a:xfrm>
          <a:prstGeom prst="rect">
            <a:avLst/>
          </a:prstGeom>
        </p:spPr>
      </p:pic>
      <p:sp>
        <p:nvSpPr>
          <p:cNvPr id="1048593" name="Rectangle 3"/>
          <p:cNvSpPr/>
          <p:nvPr/>
        </p:nvSpPr>
        <p:spPr>
          <a:xfrm>
            <a:off x="611560" y="2105560"/>
            <a:ext cx="7992888" cy="769441"/>
          </a:xfrm>
          <a:prstGeom prst="rect">
            <a:avLst/>
          </a:prstGeom>
        </p:spPr>
        <p:txBody>
          <a:bodyPr wrap="square">
            <a:spAutoFit/>
          </a:bodyPr>
          <a:lstStyle/>
          <a:p>
            <a:pPr lvl="0" algn="ctr"/>
            <a:endParaRPr lang="en-US" altLang="en-US" sz="4400" b="1" dirty="0">
              <a:solidFill>
                <a:prstClr val="white"/>
              </a:solidFill>
              <a:latin typeface="Arial Black" panose="020B0A04020102020204" pitchFamily="34" charset="0"/>
            </a:endParaRPr>
          </a:p>
        </p:txBody>
      </p:sp>
      <p:sp>
        <p:nvSpPr>
          <p:cNvPr id="2" name="Rectangle 1">
            <a:extLst>
              <a:ext uri="{FF2B5EF4-FFF2-40B4-BE49-F238E27FC236}">
                <a16:creationId xmlns:a16="http://schemas.microsoft.com/office/drawing/2014/main" id="{A3DE5C22-B03D-4B6D-82F1-5726AA75364B}"/>
              </a:ext>
            </a:extLst>
          </p:cNvPr>
          <p:cNvSpPr/>
          <p:nvPr/>
        </p:nvSpPr>
        <p:spPr>
          <a:xfrm>
            <a:off x="2718047" y="5484777"/>
            <a:ext cx="3851921" cy="400110"/>
          </a:xfrm>
          <a:prstGeom prst="rect">
            <a:avLst/>
          </a:prstGeom>
        </p:spPr>
        <p:txBody>
          <a:bodyPr wrap="square">
            <a:spAutoFit/>
          </a:bodyPr>
          <a:lstStyle/>
          <a:p>
            <a:pPr algn="ctr"/>
            <a:r>
              <a:rPr lang="en-US" sz="2000" b="1" dirty="0" smtClean="0">
                <a:solidFill>
                  <a:srgbClr val="FFC000"/>
                </a:solidFill>
              </a:rPr>
              <a:t>27 </a:t>
            </a:r>
            <a:r>
              <a:rPr lang="en-US" sz="2000" b="1" dirty="0">
                <a:solidFill>
                  <a:srgbClr val="FFC000"/>
                </a:solidFill>
              </a:rPr>
              <a:t>SEPTEMBER 2023</a:t>
            </a:r>
            <a:endParaRPr lang="en-ZA" sz="2000" dirty="0">
              <a:solidFill>
                <a:srgbClr val="FFC000"/>
              </a:solidFill>
            </a:endParaRPr>
          </a:p>
        </p:txBody>
      </p:sp>
      <p:sp>
        <p:nvSpPr>
          <p:cNvPr id="13" name="Rectangle 12">
            <a:extLst>
              <a:ext uri="{FF2B5EF4-FFF2-40B4-BE49-F238E27FC236}">
                <a16:creationId xmlns:a16="http://schemas.microsoft.com/office/drawing/2014/main" id="{B446A354-BE7F-4899-9AF4-4D4F21D0780F}"/>
              </a:ext>
            </a:extLst>
          </p:cNvPr>
          <p:cNvSpPr/>
          <p:nvPr/>
        </p:nvSpPr>
        <p:spPr>
          <a:xfrm>
            <a:off x="1" y="4410687"/>
            <a:ext cx="9143999" cy="400110"/>
          </a:xfrm>
          <a:prstGeom prst="rect">
            <a:avLst/>
          </a:prstGeom>
        </p:spPr>
        <p:txBody>
          <a:bodyPr wrap="square">
            <a:spAutoFit/>
          </a:bodyPr>
          <a:lstStyle/>
          <a:p>
            <a:pPr algn="ctr"/>
            <a:r>
              <a:rPr lang="en-US" sz="2000" b="1" dirty="0" smtClean="0">
                <a:solidFill>
                  <a:schemeClr val="bg1"/>
                </a:solidFill>
              </a:rPr>
              <a:t>PRESENTED BY: PINKY SIBONGILE LUTHULI</a:t>
            </a:r>
            <a:endParaRPr lang="en-ZA" sz="2000" dirty="0">
              <a:solidFill>
                <a:schemeClr val="bg1"/>
              </a:solidFill>
            </a:endParaRPr>
          </a:p>
        </p:txBody>
      </p:sp>
      <p:sp>
        <p:nvSpPr>
          <p:cNvPr id="3" name="Rectangle 2"/>
          <p:cNvSpPr/>
          <p:nvPr/>
        </p:nvSpPr>
        <p:spPr>
          <a:xfrm>
            <a:off x="2286000" y="2828836"/>
            <a:ext cx="4572000" cy="923330"/>
          </a:xfrm>
          <a:prstGeom prst="rect">
            <a:avLst/>
          </a:prstGeom>
        </p:spPr>
        <p:txBody>
          <a:bodyPr>
            <a:spAutoFit/>
          </a:bodyPr>
          <a:lstStyle/>
          <a:p>
            <a:pPr algn="ctr"/>
            <a:r>
              <a:rPr lang="en-US" b="1" dirty="0" smtClean="0">
                <a:solidFill>
                  <a:schemeClr val="bg1"/>
                </a:solidFill>
              </a:rPr>
              <a:t>TITLE: Denial Of Contact To Unmarried Fathers: The Need For Further Training And Support To Social Workers</a:t>
            </a:r>
            <a:endParaRPr lang="en-US" b="1" dirty="0">
              <a:solidFill>
                <a:schemeClr val="bg1"/>
              </a:solidFill>
            </a:endParaRPr>
          </a:p>
        </p:txBody>
      </p:sp>
    </p:spTree>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58035" y="1547421"/>
            <a:ext cx="8800160" cy="4719195"/>
          </a:xfrm>
        </p:spPr>
        <p:txBody>
          <a:bodyPr>
            <a:normAutofit fontScale="92500" lnSpcReduction="20000"/>
          </a:bodyPr>
          <a:lstStyle/>
          <a:p>
            <a:pPr algn="just"/>
            <a:r>
              <a:rPr lang="en-ZA" sz="1900" dirty="0"/>
              <a:t>U</a:t>
            </a:r>
            <a:r>
              <a:rPr lang="en-ZA" sz="1900" dirty="0" smtClean="0"/>
              <a:t>nmarried </a:t>
            </a:r>
            <a:r>
              <a:rPr lang="en-ZA" sz="1900" dirty="0"/>
              <a:t>fathers were keen to nurture their children so that they know their identity, their cultural beliefs and moral values which will be shared to the next </a:t>
            </a:r>
            <a:r>
              <a:rPr lang="en-ZA" sz="1900" dirty="0" smtClean="0"/>
              <a:t>generation.</a:t>
            </a:r>
          </a:p>
          <a:p>
            <a:pPr algn="just"/>
            <a:r>
              <a:rPr lang="en-US" sz="1900" dirty="0" smtClean="0"/>
              <a:t>There is exist significant joint contributions of socio-economic factors and father’s perceptions of fatherhood to the challenges faced by children whose fathers are  unable to participate in their socio-educational development.</a:t>
            </a:r>
            <a:endParaRPr lang="en-ZA" sz="1900" dirty="0" smtClean="0"/>
          </a:p>
          <a:p>
            <a:pPr algn="just"/>
            <a:r>
              <a:rPr lang="en-ZA" sz="1900" dirty="0" smtClean="0"/>
              <a:t>Maternal gatekeeping and  </a:t>
            </a:r>
            <a:r>
              <a:rPr lang="en-ZA" sz="1900" dirty="0"/>
              <a:t>Interference by maternal family members, disloyalty, and unmet expectations of the relationship are contributing factors for fathers to be denied parental responsibilities and </a:t>
            </a:r>
            <a:r>
              <a:rPr lang="en-ZA" sz="1900" dirty="0" smtClean="0"/>
              <a:t>rights.</a:t>
            </a:r>
          </a:p>
          <a:p>
            <a:pPr algn="just"/>
            <a:r>
              <a:rPr lang="en-ZA" sz="1900" dirty="0" smtClean="0"/>
              <a:t>Most </a:t>
            </a:r>
            <a:r>
              <a:rPr lang="en-ZA" sz="1900" dirty="0"/>
              <a:t>of the fathers had stable sources of income, which served as evidence that they could afford to take care of their children’s financial needs, but some chose not to support their children because felt that their role as a father is beyond financial provision; therefore, they cannot be ATM fathers (Eddy, Thomson-de Boor, &amp; </a:t>
            </a:r>
            <a:r>
              <a:rPr lang="en-ZA" sz="1900" dirty="0" err="1"/>
              <a:t>Mphaka</a:t>
            </a:r>
            <a:r>
              <a:rPr lang="en-ZA" sz="1900" dirty="0"/>
              <a:t>; 2013). </a:t>
            </a:r>
            <a:endParaRPr lang="en-ZA" sz="1900" dirty="0" smtClean="0"/>
          </a:p>
          <a:p>
            <a:pPr algn="just"/>
            <a:r>
              <a:rPr lang="en-ZA" sz="1900" dirty="0" smtClean="0"/>
              <a:t>Despite </a:t>
            </a:r>
            <a:r>
              <a:rPr lang="en-ZA" sz="1900" dirty="0"/>
              <a:t>financial involvement, fathers also sought social, spiritual, and cultural involvement. The unmarried fathers believed that their masculinities should not be measured on their affordability but also on the extent of nurturing and caring for </a:t>
            </a:r>
            <a:r>
              <a:rPr lang="en-ZA" sz="1900" dirty="0" smtClean="0"/>
              <a:t>their. </a:t>
            </a:r>
          </a:p>
          <a:p>
            <a:pPr algn="just"/>
            <a:r>
              <a:rPr lang="en-ZA" sz="1900" dirty="0" smtClean="0"/>
              <a:t>Social workers have an important role to play which could prevent necessity for court intervention. Social workers have to  guide the court and engage in mediation without compromising the best interest of the child.</a:t>
            </a:r>
          </a:p>
          <a:p>
            <a:pPr algn="just"/>
            <a:endParaRPr lang="en-US" sz="1900" dirty="0">
              <a:solidFill>
                <a:prstClr val="black"/>
              </a:solidFill>
              <a:cs typeface="Arial"/>
            </a:endParaRPr>
          </a:p>
          <a:p>
            <a:pPr algn="just"/>
            <a:endParaRPr lang="en-US" sz="2000" dirty="0" smtClean="0">
              <a:solidFill>
                <a:prstClr val="black"/>
              </a:solidFill>
              <a:latin typeface="Arial"/>
              <a:cs typeface="Arial"/>
            </a:endParaRPr>
          </a:p>
          <a:p>
            <a:pPr algn="just"/>
            <a:endParaRPr lang="en-US" sz="2000" dirty="0">
              <a:solidFill>
                <a:prstClr val="black"/>
              </a:solidFill>
              <a:latin typeface="Arial"/>
              <a:cs typeface="Arial"/>
            </a:endParaRPr>
          </a:p>
        </p:txBody>
      </p:sp>
      <p:sp>
        <p:nvSpPr>
          <p:cNvPr id="1048612" name="Slide Number Placeholder 9"/>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DDF82E0-F617-466A-8989-E6F91EEE8384}" type="slidenum">
              <a:rPr kumimoji="0" lang="en-US" altLang="en-US" sz="1600" b="0" i="0" u="none" strike="noStrike" kern="1200" cap="none" spc="0" normalizeH="0" baseline="0" noProof="0" smtClean="0">
                <a:ln>
                  <a:noFill/>
                </a:ln>
                <a:solidFill>
                  <a:prstClr val="whit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altLang="en-US" sz="16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5D312F24-582A-4117-A0B2-A1DD2489FD11}" type="slidenum">
              <a:rPr kumimoji="0" lang="en-US" altLang="en-US" sz="1200" b="0" i="0" u="none" strike="noStrike" kern="1200" cap="none" spc="0" normalizeH="0" baseline="0" noProof="0" smtClean="0">
                <a:ln>
                  <a:noFill/>
                </a:ln>
                <a:solidFill>
                  <a:prstClr val="black"/>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prstClr val="black"/>
              </a:solidFill>
              <a:effectLst/>
              <a:uLnTx/>
              <a:uFillTx/>
              <a:latin typeface="Arial"/>
              <a:ea typeface="+mn-ea"/>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1388619716"/>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RESEARCH</a:t>
                      </a:r>
                      <a:r>
                        <a:rPr lang="en-US" sz="2800" baseline="0" dirty="0" smtClean="0"/>
                        <a:t> FINDINGS(2)</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45838767"/>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5071337"/>
          </a:xfrm>
        </p:spPr>
        <p:txBody>
          <a:bodyPr>
            <a:normAutofit/>
          </a:bodyPr>
          <a:lstStyle/>
          <a:p>
            <a:pPr lvl="1" algn="just"/>
            <a:endParaRPr lang="en-ZA" sz="2200" dirty="0" smtClean="0"/>
          </a:p>
          <a:p>
            <a:pPr lvl="1" algn="just"/>
            <a:r>
              <a:rPr lang="en-US" sz="2200" dirty="0" smtClean="0"/>
              <a:t>Socio-cultural &amp; </a:t>
            </a:r>
            <a:r>
              <a:rPr lang="en-US" sz="2200" dirty="0" err="1" smtClean="0"/>
              <a:t>econonomic</a:t>
            </a:r>
            <a:r>
              <a:rPr lang="en-US" sz="2200" dirty="0" smtClean="0"/>
              <a:t> factors contribute in denial of contact</a:t>
            </a:r>
            <a:endParaRPr lang="en-ZA" sz="2200" dirty="0"/>
          </a:p>
          <a:p>
            <a:pPr lvl="1" algn="just"/>
            <a:r>
              <a:rPr lang="en-ZA" sz="2200" dirty="0" smtClean="0"/>
              <a:t>Government </a:t>
            </a:r>
            <a:r>
              <a:rPr lang="en-ZA" sz="2200" dirty="0" smtClean="0"/>
              <a:t>need to create legislations that will deal harshly with Maternal gatekeeping</a:t>
            </a:r>
            <a:r>
              <a:rPr lang="en-ZA" sz="2200" dirty="0" smtClean="0"/>
              <a:t>.</a:t>
            </a:r>
          </a:p>
          <a:p>
            <a:pPr lvl="1" algn="just"/>
            <a:endParaRPr lang="en-ZA" sz="2200" dirty="0" smtClean="0"/>
          </a:p>
          <a:p>
            <a:pPr lvl="1" algn="just"/>
            <a:r>
              <a:rPr lang="en-ZA" sz="2200" dirty="0" smtClean="0"/>
              <a:t>The </a:t>
            </a:r>
            <a:r>
              <a:rPr lang="en-ZA" sz="2200" dirty="0"/>
              <a:t>perceptions of gender difference need to be revised and comprehend if they are still relevant in the contemporary society</a:t>
            </a:r>
            <a:r>
              <a:rPr lang="en-ZA" sz="2200" dirty="0" smtClean="0"/>
              <a:t>.</a:t>
            </a:r>
          </a:p>
          <a:p>
            <a:pPr lvl="1" algn="just"/>
            <a:endParaRPr lang="en-ZA" sz="2200" dirty="0"/>
          </a:p>
          <a:p>
            <a:pPr marL="342900" lvl="1" indent="0" algn="just">
              <a:buNone/>
            </a:pPr>
            <a:r>
              <a:rPr lang="en-ZA" sz="2200" dirty="0" smtClean="0"/>
              <a:t> </a:t>
            </a:r>
            <a:endParaRPr lang="en-ZA" sz="2200" dirty="0" smtClean="0"/>
          </a:p>
          <a:p>
            <a:pPr lvl="1" algn="just"/>
            <a:r>
              <a:rPr lang="en-ZA" sz="2200" dirty="0" smtClean="0"/>
              <a:t> Fatherly role to change from financial role to nurturer role.</a:t>
            </a:r>
            <a:endParaRPr lang="en-ZA" sz="2200" dirty="0"/>
          </a:p>
          <a:p>
            <a:pPr lvl="1" algn="just"/>
            <a:r>
              <a:rPr lang="en-ZA" sz="2200" dirty="0" smtClean="0"/>
              <a:t>C</a:t>
            </a:r>
            <a:r>
              <a:rPr lang="en-ZA" sz="2200" dirty="0" smtClean="0"/>
              <a:t>hildren </a:t>
            </a:r>
            <a:r>
              <a:rPr lang="en-ZA" sz="2200" dirty="0"/>
              <a:t>eventually find their way back to their fathers.</a:t>
            </a:r>
          </a:p>
          <a:p>
            <a:pPr marL="342900" lvl="1" indent="0" algn="just">
              <a:buNone/>
            </a:pPr>
            <a:endParaRPr lang="en-US" sz="2100" dirty="0">
              <a:solidFill>
                <a:prstClr val="black"/>
              </a:solidFill>
              <a:latin typeface="Arial"/>
              <a:cs typeface="Arial"/>
            </a:endParaRPr>
          </a:p>
        </p:txBody>
      </p:sp>
      <p:sp>
        <p:nvSpPr>
          <p:cNvPr id="1048612" name="Slide Number Placeholder 9"/>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DDF82E0-F617-466A-8989-E6F91EEE8384}" type="slidenum">
              <a:rPr kumimoji="0" lang="en-US" altLang="en-US" sz="1600" b="0" i="0" u="none" strike="noStrike" kern="1200" cap="none" spc="0" normalizeH="0" baseline="0" noProof="0" smtClean="0">
                <a:ln>
                  <a:noFill/>
                </a:ln>
                <a:solidFill>
                  <a:prstClr val="whit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altLang="en-US" sz="16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5D312F24-582A-4117-A0B2-A1DD2489FD11}" type="slidenum">
              <a:rPr kumimoji="0" lang="en-US" altLang="en-US" sz="1200" b="0" i="0" u="none" strike="noStrike" kern="1200" cap="none" spc="0" normalizeH="0" baseline="0" noProof="0" smtClean="0">
                <a:ln>
                  <a:noFill/>
                </a:ln>
                <a:solidFill>
                  <a:prstClr val="black"/>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prstClr val="black"/>
              </a:solidFill>
              <a:effectLst/>
              <a:uLnTx/>
              <a:uFillTx/>
              <a:latin typeface="Arial"/>
              <a:ea typeface="+mn-ea"/>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2005383681"/>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CONCLUSION</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65402198"/>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4719195"/>
          </a:xfrm>
        </p:spPr>
        <p:txBody>
          <a:bodyPr>
            <a:normAutofit fontScale="85000" lnSpcReduction="20000"/>
          </a:bodyPr>
          <a:lstStyle/>
          <a:p>
            <a:pPr algn="just"/>
            <a:r>
              <a:rPr lang="en-ZA" sz="2000" dirty="0" smtClean="0"/>
              <a:t>Social </a:t>
            </a:r>
            <a:r>
              <a:rPr lang="en-ZA" sz="2000" dirty="0"/>
              <a:t>workers from Department of Health (in clinics) should be trained </a:t>
            </a:r>
            <a:r>
              <a:rPr lang="en-ZA" sz="2000" dirty="0" smtClean="0"/>
              <a:t>on the significant of </a:t>
            </a:r>
            <a:r>
              <a:rPr lang="en-ZA" sz="2000" dirty="0"/>
              <a:t>fatherly involvement so that they can be able to implement co-parenting programs to mothers who are attending anti-natal classes as well as immunisations. This will enable the mother to be well informed about the fatherly role that is beyond financial provider. </a:t>
            </a:r>
            <a:endParaRPr lang="en-ZA" sz="2000" dirty="0" smtClean="0"/>
          </a:p>
          <a:p>
            <a:pPr algn="just"/>
            <a:r>
              <a:rPr lang="en-US" sz="2000" dirty="0" smtClean="0"/>
              <a:t>Department of Justice to Conduct an intensive study on monitoring and evaluation on parenting plans implemented. Identify gaps and make amendments.</a:t>
            </a:r>
            <a:endParaRPr lang="en-ZA" sz="2000" dirty="0"/>
          </a:p>
          <a:p>
            <a:pPr lvl="0"/>
            <a:r>
              <a:rPr lang="en-ZA" sz="2000" dirty="0" smtClean="0"/>
              <a:t>In order for Social </a:t>
            </a:r>
            <a:r>
              <a:rPr lang="en-ZA" sz="2000" dirty="0"/>
              <a:t>workers  to be able to give an expert testimony in court, a specialised training is essential on the Children’s Act in order to be effective in implementation of mediation services.</a:t>
            </a:r>
          </a:p>
          <a:p>
            <a:pPr lvl="0"/>
            <a:r>
              <a:rPr lang="en-ZA" sz="2000" dirty="0"/>
              <a:t>Social workers from </a:t>
            </a:r>
            <a:r>
              <a:rPr lang="en-ZA" sz="2000" dirty="0" smtClean="0"/>
              <a:t>Department of Social Development </a:t>
            </a:r>
            <a:r>
              <a:rPr lang="en-ZA" sz="2000" dirty="0"/>
              <a:t>to implement parenting programmes aimed towards sensitising mothers towards paternal involvement and these program must give an insight to both women and men that gender difference is social and psychologically constructed therefore men can successfully perform chid-related functions as competent and willing caregivers.</a:t>
            </a:r>
          </a:p>
          <a:p>
            <a:pPr lvl="0"/>
            <a:r>
              <a:rPr lang="en-US" sz="2000" dirty="0" smtClean="0"/>
              <a:t>Department of Justice </a:t>
            </a:r>
            <a:r>
              <a:rPr lang="en-US" sz="2000" dirty="0"/>
              <a:t>social workers  have a responsibility to conduct outreach programs in order to market their family advocate services particularly in rural areas</a:t>
            </a:r>
            <a:r>
              <a:rPr lang="en-US" sz="2000" dirty="0" smtClean="0"/>
              <a:t>.</a:t>
            </a:r>
          </a:p>
          <a:p>
            <a:pPr lvl="0"/>
            <a:r>
              <a:rPr lang="en-US" sz="2000" dirty="0" smtClean="0"/>
              <a:t>Government to strengthen programs, legislations and policies  that promote father presence by capacitating Civil society such as churches and traditional council to be capacitated on the  so that they become foot solders that disseminate a valid information in communities.</a:t>
            </a:r>
            <a:endParaRPr lang="en-US" sz="2000" dirty="0"/>
          </a:p>
          <a:p>
            <a:pPr marL="0" indent="0" algn="just">
              <a:buNone/>
            </a:pPr>
            <a:endParaRPr lang="en-US" sz="2000" dirty="0" smtClean="0">
              <a:solidFill>
                <a:prstClr val="black"/>
              </a:solidFill>
              <a:latin typeface="Arial"/>
              <a:cs typeface="Arial"/>
            </a:endParaRPr>
          </a:p>
        </p:txBody>
      </p:sp>
      <p:sp>
        <p:nvSpPr>
          <p:cNvPr id="1048612" name="Slide Number Placeholder 9"/>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DDF82E0-F617-466A-8989-E6F91EEE8384}" type="slidenum">
              <a:rPr kumimoji="0" lang="en-US" altLang="en-US" sz="1600" b="0" i="0" u="none" strike="noStrike" kern="1200" cap="none" spc="0" normalizeH="0" baseline="0" noProof="0" smtClean="0">
                <a:ln>
                  <a:noFill/>
                </a:ln>
                <a:solidFill>
                  <a:prstClr val="whit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altLang="en-US" sz="16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5D312F24-582A-4117-A0B2-A1DD2489FD11}" type="slidenum">
              <a:rPr kumimoji="0" lang="en-US" altLang="en-US" sz="1200" b="0" i="0" u="none" strike="noStrike" kern="1200" cap="none" spc="0" normalizeH="0" baseline="0" noProof="0" smtClean="0">
                <a:ln>
                  <a:noFill/>
                </a:ln>
                <a:solidFill>
                  <a:prstClr val="black"/>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prstClr val="black"/>
              </a:solidFill>
              <a:effectLst/>
              <a:uLnTx/>
              <a:uFillTx/>
              <a:latin typeface="Arial"/>
              <a:ea typeface="+mn-ea"/>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2880120373"/>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RECOMMENDATIONS</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54170213"/>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4719195"/>
          </a:xfrm>
        </p:spPr>
        <p:txBody>
          <a:bodyPr>
            <a:normAutofit/>
          </a:bodyPr>
          <a:lstStyle/>
          <a:p>
            <a:pPr algn="just"/>
            <a:r>
              <a:rPr lang="en-ZA" sz="1400" dirty="0" err="1"/>
              <a:t>Babbie</a:t>
            </a:r>
            <a:r>
              <a:rPr lang="en-ZA" sz="1400" dirty="0"/>
              <a:t>, E. &amp; Mouton, J. (2001), </a:t>
            </a:r>
            <a:r>
              <a:rPr lang="en-ZA" sz="1400" i="1" dirty="0"/>
              <a:t>The Practice of Social Research. </a:t>
            </a:r>
            <a:r>
              <a:rPr lang="en-ZA" sz="1400" dirty="0"/>
              <a:t>Cape Town: Oxford University Press.</a:t>
            </a:r>
          </a:p>
          <a:p>
            <a:pPr algn="just"/>
            <a:r>
              <a:rPr lang="en-ZA" sz="1400" dirty="0"/>
              <a:t>Eddy, M., Thomson-de Boor, H., &amp; </a:t>
            </a:r>
            <a:r>
              <a:rPr lang="en-ZA" sz="1400" dirty="0" err="1"/>
              <a:t>Mphaka</a:t>
            </a:r>
            <a:r>
              <a:rPr lang="en-ZA" sz="1400" dirty="0"/>
              <a:t>, K. (2013). “So We Are the ATM Fathers?”: A study of absent fathers in Johannesburg, South Africa. Centre for Social Development in Africa. University of Johannesburg and </a:t>
            </a:r>
            <a:r>
              <a:rPr lang="en-ZA" sz="1400" dirty="0" err="1"/>
              <a:t>Sonke</a:t>
            </a:r>
            <a:r>
              <a:rPr lang="en-ZA" sz="1400" dirty="0"/>
              <a:t> Gender Justice.</a:t>
            </a:r>
          </a:p>
          <a:p>
            <a:pPr algn="just"/>
            <a:r>
              <a:rPr lang="en-ZA" sz="1400" dirty="0" err="1"/>
              <a:t>Chauke</a:t>
            </a:r>
            <a:r>
              <a:rPr lang="en-ZA" sz="1400" dirty="0"/>
              <a:t>, P. &amp; </a:t>
            </a:r>
            <a:r>
              <a:rPr lang="en-ZA" sz="1400" dirty="0" err="1"/>
              <a:t>Khunou</a:t>
            </a:r>
            <a:r>
              <a:rPr lang="en-ZA" sz="1400" dirty="0"/>
              <a:t>, G. (2014). Shaming Fathers into Providers: Child Support and  Fatherhood in the South African. </a:t>
            </a:r>
            <a:r>
              <a:rPr lang="en-ZA" sz="1400" i="1" dirty="0"/>
              <a:t>Media the Open Family Studies Journal,</a:t>
            </a:r>
            <a:r>
              <a:rPr lang="en-ZA" sz="1400" dirty="0"/>
              <a:t> 6, (Supply 1: M2) 18-23.</a:t>
            </a:r>
          </a:p>
          <a:p>
            <a:pPr algn="just"/>
            <a:r>
              <a:rPr lang="en-ZA" sz="1400" dirty="0" err="1"/>
              <a:t>Chikovore</a:t>
            </a:r>
            <a:r>
              <a:rPr lang="en-ZA" sz="1400" dirty="0"/>
              <a:t>, J.; </a:t>
            </a:r>
            <a:r>
              <a:rPr lang="en-ZA" sz="1400" dirty="0" err="1"/>
              <a:t>Makusha</a:t>
            </a:r>
            <a:r>
              <a:rPr lang="en-ZA" sz="1400" dirty="0"/>
              <a:t>, T. &amp; Richter, L. (2013). Father Involvement in Young Children’s Care and Education in Southern Africa. In J. </a:t>
            </a:r>
            <a:r>
              <a:rPr lang="en-ZA" sz="1400" dirty="0" err="1"/>
              <a:t>Pattnaik</a:t>
            </a:r>
            <a:r>
              <a:rPr lang="en-ZA" sz="1400" dirty="0"/>
              <a:t> (Ed.). Father Involvement in Young Children’s Lives: A global Analysis, 6: 261-278. </a:t>
            </a:r>
          </a:p>
          <a:p>
            <a:pPr algn="just"/>
            <a:r>
              <a:rPr lang="en-ZA" sz="1400" dirty="0" err="1"/>
              <a:t>Posel</a:t>
            </a:r>
            <a:r>
              <a:rPr lang="en-ZA" sz="1400" dirty="0"/>
              <a:t>, D. &amp; </a:t>
            </a:r>
            <a:r>
              <a:rPr lang="en-ZA" sz="1400" dirty="0" err="1"/>
              <a:t>Devey</a:t>
            </a:r>
            <a:r>
              <a:rPr lang="en-ZA" sz="1400" dirty="0"/>
              <a:t>, R. (2006). The Demographics of Fatherhood in South Africa: An analysis of survey data, 1993-2002. In L. Richter &amp; R. Morrell (</a:t>
            </a:r>
            <a:r>
              <a:rPr lang="en-ZA" sz="1400" dirty="0" err="1"/>
              <a:t>Eds</a:t>
            </a:r>
            <a:r>
              <a:rPr lang="en-ZA" sz="1400" dirty="0"/>
              <a:t>). </a:t>
            </a:r>
            <a:r>
              <a:rPr lang="en-ZA" sz="1400" i="1" dirty="0"/>
              <a:t>Baba: Men and fatherhood in South Africa.</a:t>
            </a:r>
            <a:r>
              <a:rPr lang="en-ZA" sz="1400" b="1" dirty="0"/>
              <a:t> </a:t>
            </a:r>
            <a:r>
              <a:rPr lang="en-ZA" sz="1400" dirty="0"/>
              <a:t>Cape Town: HSRC Press. (pp. 38-52).</a:t>
            </a:r>
          </a:p>
          <a:p>
            <a:pPr algn="just"/>
            <a:r>
              <a:rPr lang="en-ZA" sz="1400" dirty="0"/>
              <a:t>Rubin, A. &amp; </a:t>
            </a:r>
            <a:r>
              <a:rPr lang="en-ZA" sz="1400" dirty="0" err="1"/>
              <a:t>Babbie</a:t>
            </a:r>
            <a:r>
              <a:rPr lang="en-ZA" sz="1400" dirty="0"/>
              <a:t>, E. (2013). </a:t>
            </a:r>
            <a:r>
              <a:rPr lang="en-ZA" sz="1400" i="1" dirty="0"/>
              <a:t>Essential research methods for social work (3</a:t>
            </a:r>
            <a:r>
              <a:rPr lang="en-ZA" sz="1400" i="1" baseline="30000" dirty="0"/>
              <a:t>rd</a:t>
            </a:r>
            <a:r>
              <a:rPr lang="en-ZA" sz="1400" i="1" dirty="0"/>
              <a:t> edition).</a:t>
            </a:r>
            <a:r>
              <a:rPr lang="en-ZA" sz="1400" dirty="0"/>
              <a:t> United State of America, Jon David Hague.</a:t>
            </a:r>
          </a:p>
          <a:p>
            <a:pPr algn="just"/>
            <a:r>
              <a:rPr lang="en-ZA" sz="1400" dirty="0"/>
              <a:t>Children’s Act &amp; Regulations Act 38 of 2005. (2010). South Africa. </a:t>
            </a:r>
            <a:r>
              <a:rPr lang="en-ZA" sz="1400" dirty="0" err="1"/>
              <a:t>Juta</a:t>
            </a:r>
            <a:r>
              <a:rPr lang="en-ZA" sz="1400" dirty="0"/>
              <a:t> &amp; </a:t>
            </a:r>
            <a:r>
              <a:rPr lang="en-ZA" sz="1400" dirty="0" err="1"/>
              <a:t>Co.Ltd</a:t>
            </a:r>
            <a:r>
              <a:rPr lang="en-ZA" sz="1400" dirty="0" smtClean="0"/>
              <a:t>.</a:t>
            </a:r>
          </a:p>
          <a:p>
            <a:pPr algn="just"/>
            <a:r>
              <a:rPr lang="en-US" sz="1400" dirty="0" smtClean="0"/>
              <a:t>Constitution of South Africa.(1996).</a:t>
            </a:r>
          </a:p>
          <a:p>
            <a:pPr algn="just"/>
            <a:r>
              <a:rPr lang="en-US" sz="1400" dirty="0" smtClean="0"/>
              <a:t>Statistics of South Africa(2021). South African families</a:t>
            </a:r>
            <a:endParaRPr lang="en-ZA" sz="1400" dirty="0"/>
          </a:p>
          <a:p>
            <a:pPr algn="just"/>
            <a:endParaRPr lang="en-US" dirty="0" smtClean="0"/>
          </a:p>
          <a:p>
            <a:pPr algn="just"/>
            <a:endParaRPr lang="en-US" dirty="0"/>
          </a:p>
        </p:txBody>
      </p:sp>
      <p:sp>
        <p:nvSpPr>
          <p:cNvPr id="1048612" name="Slide Number Placeholder 9"/>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DDF82E0-F617-466A-8989-E6F91EEE8384}" type="slidenum">
              <a:rPr kumimoji="0" lang="en-US" altLang="en-US" sz="1600" b="0" i="0" u="none" strike="noStrike" kern="1200" cap="none" spc="0" normalizeH="0" baseline="0" noProof="0" smtClean="0">
                <a:ln>
                  <a:noFill/>
                </a:ln>
                <a:solidFill>
                  <a:prstClr val="whit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altLang="en-US" sz="16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5D312F24-582A-4117-A0B2-A1DD2489FD11}" type="slidenum">
              <a:rPr kumimoji="0" lang="en-US" altLang="en-US" sz="1200" b="0" i="0" u="none" strike="noStrike" kern="1200" cap="none" spc="0" normalizeH="0" baseline="0" noProof="0" smtClean="0">
                <a:ln>
                  <a:noFill/>
                </a:ln>
                <a:solidFill>
                  <a:prstClr val="black"/>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dirty="0">
              <a:ln>
                <a:noFill/>
              </a:ln>
              <a:solidFill>
                <a:prstClr val="black"/>
              </a:solidFill>
              <a:effectLst/>
              <a:uLnTx/>
              <a:uFillTx/>
              <a:latin typeface="Arial"/>
              <a:ea typeface="+mn-ea"/>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731248127"/>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REFERENCES</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17059267"/>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3" name="Picture 2" descr="Background.jpg"/>
          <p:cNvPicPr>
            <a:picLocks noChangeAspect="1"/>
          </p:cNvPicPr>
          <p:nvPr/>
        </p:nvPicPr>
        <p:blipFill>
          <a:blip r:embed="rId3" cstate="print"/>
          <a:stretch>
            <a:fillRect/>
          </a:stretch>
        </p:blipFill>
        <p:spPr>
          <a:xfrm>
            <a:off x="0" y="0"/>
            <a:ext cx="9144000" cy="6858000"/>
          </a:xfrm>
          <a:prstGeom prst="rect">
            <a:avLst/>
          </a:prstGeom>
        </p:spPr>
      </p:pic>
      <p:pic>
        <p:nvPicPr>
          <p:cNvPr id="2097174" name="Picture 3" descr="Untitled-20.png"/>
          <p:cNvPicPr>
            <a:picLocks noChangeAspect="1"/>
          </p:cNvPicPr>
          <p:nvPr/>
        </p:nvPicPr>
        <p:blipFill>
          <a:blip r:embed="rId4"/>
          <a:stretch>
            <a:fillRect/>
          </a:stretch>
        </p:blipFill>
        <p:spPr>
          <a:xfrm>
            <a:off x="2339752" y="1628800"/>
            <a:ext cx="5040560" cy="299563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4719195"/>
          </a:xfrm>
        </p:spPr>
        <p:txBody>
          <a:bodyPr>
            <a:normAutofit/>
          </a:bodyPr>
          <a:lstStyle/>
          <a:p>
            <a:pPr lvl="0"/>
            <a:endParaRPr lang="en-ZA" dirty="0"/>
          </a:p>
          <a:p>
            <a:pPr lvl="0"/>
            <a:r>
              <a:rPr lang="en-US" sz="2400" dirty="0" smtClean="0"/>
              <a:t>Background&amp; Problem statement</a:t>
            </a:r>
            <a:endParaRPr lang="en-ZA" sz="2400" dirty="0"/>
          </a:p>
          <a:p>
            <a:pPr lvl="0"/>
            <a:r>
              <a:rPr lang="en-US" sz="2400" dirty="0" smtClean="0"/>
              <a:t>Aims and objectives of the study</a:t>
            </a:r>
            <a:endParaRPr lang="en-ZA" sz="2400" dirty="0"/>
          </a:p>
          <a:p>
            <a:pPr lvl="0"/>
            <a:r>
              <a:rPr lang="en-US" sz="2400" dirty="0" smtClean="0"/>
              <a:t>Methodology</a:t>
            </a:r>
          </a:p>
          <a:p>
            <a:pPr lvl="0"/>
            <a:r>
              <a:rPr lang="en-US" sz="2400" dirty="0" smtClean="0"/>
              <a:t>Theoretical framework</a:t>
            </a:r>
          </a:p>
          <a:p>
            <a:pPr lvl="0"/>
            <a:r>
              <a:rPr lang="en-US" sz="2400" dirty="0" smtClean="0"/>
              <a:t>Literature review</a:t>
            </a:r>
            <a:endParaRPr lang="en-ZA" sz="2400" dirty="0"/>
          </a:p>
          <a:p>
            <a:pPr lvl="0"/>
            <a:r>
              <a:rPr lang="en-US" sz="2400" dirty="0" smtClean="0"/>
              <a:t>Discussions </a:t>
            </a:r>
            <a:endParaRPr lang="en-ZA" sz="2400" dirty="0"/>
          </a:p>
          <a:p>
            <a:r>
              <a:rPr lang="en-US" sz="2400" dirty="0" smtClean="0"/>
              <a:t>Conclusion </a:t>
            </a:r>
            <a:endParaRPr lang="en-ZA" sz="2400" dirty="0"/>
          </a:p>
          <a:p>
            <a:r>
              <a:rPr lang="en-US" sz="2400" dirty="0" smtClean="0">
                <a:solidFill>
                  <a:prstClr val="black"/>
                </a:solidFill>
                <a:latin typeface="Arial"/>
                <a:cs typeface="Arial"/>
              </a:rPr>
              <a:t>Recommendations</a:t>
            </a:r>
          </a:p>
          <a:p>
            <a:r>
              <a:rPr lang="en-US" sz="2400" dirty="0" smtClean="0">
                <a:solidFill>
                  <a:prstClr val="black"/>
                </a:solidFill>
                <a:latin typeface="Arial"/>
                <a:cs typeface="Arial"/>
              </a:rPr>
              <a:t>References</a:t>
            </a:r>
            <a:endParaRPr lang="en-US" sz="2400" dirty="0">
              <a:solidFill>
                <a:prstClr val="black"/>
              </a:solidFill>
              <a:latin typeface="Arial"/>
              <a:cs typeface="Arial"/>
            </a:endParaRPr>
          </a:p>
        </p:txBody>
      </p:sp>
      <p:sp>
        <p:nvSpPr>
          <p:cNvPr id="1048612" name="Slide Number Placeholder 9"/>
          <p:cNvSpPr>
            <a:spLocks noGrp="1"/>
          </p:cNvSpPr>
          <p:nvPr>
            <p:ph type="sldNum" sz="quarter" idx="12"/>
          </p:nvPr>
        </p:nvSpPr>
        <p:spPr/>
        <p:txBody>
          <a:bodyPr/>
          <a:lstStyle/>
          <a:p>
            <a:fld id="{2DDF82E0-F617-466A-8989-E6F91EEE8384}" type="slidenum">
              <a:rPr lang="en-US" altLang="en-US" sz="1600" smtClean="0">
                <a:solidFill>
                  <a:prstClr val="white"/>
                </a:solidFill>
              </a:rPr>
              <a:t>2</a:t>
            </a:fld>
            <a:endParaRPr lang="en-US" altLang="en-US" sz="1600" dirty="0">
              <a:solidFill>
                <a:prstClr val="white"/>
              </a:solidFill>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l"/>
            <a:fld id="{5D312F24-582A-4117-A0B2-A1DD2489FD11}" type="slidenum">
              <a:rPr lang="en-US" altLang="en-US" smtClean="0">
                <a:solidFill>
                  <a:schemeClr val="tx1"/>
                </a:solidFill>
                <a:latin typeface="Arial"/>
                <a:cs typeface="Arial"/>
              </a:rPr>
              <a:pPr algn="l"/>
              <a:t>2</a:t>
            </a:fld>
            <a:endParaRPr lang="en-US" altLang="en-US" dirty="0">
              <a:solidFill>
                <a:schemeClr val="tx1"/>
              </a:solidFill>
              <a:latin typeface="Arial"/>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4128078916"/>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a:t>TABLE</a:t>
                      </a:r>
                      <a:r>
                        <a:rPr lang="en-US" sz="2800" baseline="0" dirty="0"/>
                        <a:t> OF CONTENT</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4719195"/>
          </a:xfrm>
        </p:spPr>
        <p:txBody>
          <a:bodyPr>
            <a:normAutofit fontScale="92500" lnSpcReduction="20000"/>
          </a:bodyPr>
          <a:lstStyle/>
          <a:p>
            <a:pPr algn="just"/>
            <a:r>
              <a:rPr lang="en-ZA" sz="2000" dirty="0">
                <a:latin typeface="Arial" panose="020B0604020202020204" pitchFamily="34" charset="0"/>
                <a:cs typeface="Arial" panose="020B0604020202020204" pitchFamily="34" charset="0"/>
              </a:rPr>
              <a:t>There has been a growing concern regarding children growing up without their fathers who are absent but alive</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r>
              <a:rPr lang="en-ZA" sz="2000" dirty="0"/>
              <a:t>Men were generally absent from the lives of their children as a result of a variety of factors such as desertion, maternal gatekeeping, relationship breakdown with the mother of the child, denial of paternity (Eddy </a:t>
            </a:r>
            <a:r>
              <a:rPr lang="en-ZA" sz="2000" i="1" dirty="0"/>
              <a:t>et al</a:t>
            </a:r>
            <a:r>
              <a:rPr lang="en-ZA" sz="2000" dirty="0"/>
              <a:t>., 2013; Hunter, 2008), poverty, migrant labour, gender-based violence and growing autonomy amongst South African women (Richter, </a:t>
            </a:r>
            <a:r>
              <a:rPr lang="en-ZA" sz="2000" dirty="0" err="1"/>
              <a:t>Chikovore</a:t>
            </a:r>
            <a:r>
              <a:rPr lang="en-ZA" sz="2000" dirty="0"/>
              <a:t> &amp;, and </a:t>
            </a:r>
            <a:r>
              <a:rPr lang="en-ZA" sz="2000" dirty="0" err="1"/>
              <a:t>Makusha</a:t>
            </a:r>
            <a:r>
              <a:rPr lang="en-ZA" sz="2000" dirty="0"/>
              <a:t> 2010; </a:t>
            </a:r>
            <a:r>
              <a:rPr lang="en-ZA" sz="2000" dirty="0" err="1"/>
              <a:t>Posel</a:t>
            </a:r>
            <a:r>
              <a:rPr lang="en-ZA" sz="2000" dirty="0"/>
              <a:t> &amp; </a:t>
            </a:r>
            <a:r>
              <a:rPr lang="en-ZA" sz="2000" dirty="0" err="1"/>
              <a:t>Devey</a:t>
            </a:r>
            <a:r>
              <a:rPr lang="en-ZA" sz="2000" dirty="0"/>
              <a:t>, 2006). </a:t>
            </a:r>
            <a:endParaRPr lang="en-US" sz="2000" dirty="0" smtClean="0">
              <a:latin typeface="Arial" panose="020B0604020202020204" pitchFamily="34" charset="0"/>
              <a:cs typeface="Arial" panose="020B0604020202020204" pitchFamily="34" charset="0"/>
            </a:endParaRPr>
          </a:p>
          <a:p>
            <a:pPr algn="just"/>
            <a:r>
              <a:rPr lang="en-ZA" sz="2000" dirty="0" smtClean="0">
                <a:latin typeface="Arial" panose="020B0604020202020204" pitchFamily="34" charset="0"/>
                <a:cs typeface="Arial" panose="020B0604020202020204" pitchFamily="34" charset="0"/>
              </a:rPr>
              <a:t>Unmarried </a:t>
            </a:r>
            <a:r>
              <a:rPr lang="en-ZA" sz="2000" dirty="0">
                <a:latin typeface="Arial" panose="020B0604020202020204" pitchFamily="34" charset="0"/>
                <a:cs typeface="Arial" panose="020B0604020202020204" pitchFamily="34" charset="0"/>
              </a:rPr>
              <a:t>fathers have been labelled ‘irresponsible’, ‘sperm donors’, ‘ATM fathers’ or ‘deadbeat dads’ yet not all of them are absent in the lives of their children by choice (Richter &amp; Morrell, 2006). </a:t>
            </a:r>
            <a:endParaRPr lang="en-ZA" sz="2000" dirty="0" smtClean="0">
              <a:latin typeface="Arial" panose="020B0604020202020204" pitchFamily="34" charset="0"/>
              <a:cs typeface="Arial" panose="020B0604020202020204" pitchFamily="34" charset="0"/>
            </a:endParaRPr>
          </a:p>
          <a:p>
            <a:pPr algn="just"/>
            <a:r>
              <a:rPr lang="en-ZA" sz="2000" dirty="0">
                <a:latin typeface="Arial" panose="020B0604020202020204" pitchFamily="34" charset="0"/>
                <a:cs typeface="Arial" panose="020B0604020202020204" pitchFamily="34" charset="0"/>
              </a:rPr>
              <a:t>There is an increase in the numbers of unmarried fathers seeking assistance from social workers for wanting to be more involved, responsible and present in the lives of their children’s upbringing</a:t>
            </a:r>
            <a:r>
              <a:rPr lang="en-ZA"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en-ZA" sz="2000" dirty="0" smtClean="0">
                <a:latin typeface="Arial" panose="020B0604020202020204" pitchFamily="34" charset="0"/>
                <a:cs typeface="Arial" panose="020B0604020202020204" pitchFamily="34" charset="0"/>
              </a:rPr>
              <a:t>Social workers are less effective in cascading information and implementing policies and legislation that promote co-exercising of responsibilities and rights in parenting matters.</a:t>
            </a:r>
          </a:p>
          <a:p>
            <a:pPr algn="just"/>
            <a:r>
              <a:rPr lang="en-US" sz="2000" dirty="0">
                <a:latin typeface="Arial" panose="020B0604020202020204" pitchFamily="34" charset="0"/>
                <a:cs typeface="Arial" panose="020B0604020202020204" pitchFamily="34" charset="0"/>
              </a:rPr>
              <a:t>Family is where life begins and ends, therefore, despite the conflict going on between the unmarried fathers and maternal gatekeepers, children eventually find their way back to their fathers. </a:t>
            </a:r>
          </a:p>
          <a:p>
            <a:pPr marL="0" indent="0" algn="just">
              <a:buNone/>
            </a:pPr>
            <a:endParaRPr lang="en-US" sz="2000" b="1" dirty="0">
              <a:solidFill>
                <a:prstClr val="black"/>
              </a:solidFill>
              <a:latin typeface="Arial" panose="020B0604020202020204" pitchFamily="34" charset="0"/>
              <a:cs typeface="Arial" panose="020B0604020202020204" pitchFamily="34" charset="0"/>
            </a:endParaRPr>
          </a:p>
        </p:txBody>
      </p:sp>
      <p:sp>
        <p:nvSpPr>
          <p:cNvPr id="1048612" name="Slide Number Placeholder 9"/>
          <p:cNvSpPr>
            <a:spLocks noGrp="1"/>
          </p:cNvSpPr>
          <p:nvPr>
            <p:ph type="sldNum" sz="quarter" idx="12"/>
          </p:nvPr>
        </p:nvSpPr>
        <p:spPr/>
        <p:txBody>
          <a:bodyPr/>
          <a:lstStyle/>
          <a:p>
            <a:fld id="{2DDF82E0-F617-466A-8989-E6F91EEE8384}" type="slidenum">
              <a:rPr lang="en-US" altLang="en-US" sz="1600" smtClean="0">
                <a:solidFill>
                  <a:prstClr val="white"/>
                </a:solidFill>
              </a:rPr>
              <a:t>3</a:t>
            </a:fld>
            <a:endParaRPr lang="en-US" altLang="en-US" sz="1600" dirty="0">
              <a:solidFill>
                <a:prstClr val="white"/>
              </a:solidFill>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l"/>
            <a:fld id="{5D312F24-582A-4117-A0B2-A1DD2489FD11}" type="slidenum">
              <a:rPr lang="en-US" altLang="en-US" smtClean="0">
                <a:solidFill>
                  <a:schemeClr val="tx1"/>
                </a:solidFill>
                <a:latin typeface="Arial"/>
                <a:cs typeface="Arial"/>
              </a:rPr>
              <a:pPr algn="l"/>
              <a:t>3</a:t>
            </a:fld>
            <a:endParaRPr lang="en-US" altLang="en-US" dirty="0">
              <a:solidFill>
                <a:schemeClr val="tx1"/>
              </a:solidFill>
              <a:latin typeface="Arial"/>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1808384778"/>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BACKGROUND &amp; PROBLEM STATEMENT(1)</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21730731"/>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BACKROUND &amp; PROBLEM STATEMENT(2)</a:t>
            </a:r>
            <a:endParaRPr lang="en-ZA" dirty="0"/>
          </a:p>
        </p:txBody>
      </p:sp>
      <p:sp>
        <p:nvSpPr>
          <p:cNvPr id="3" name="Content Placeholder 2"/>
          <p:cNvSpPr>
            <a:spLocks noGrp="1"/>
          </p:cNvSpPr>
          <p:nvPr>
            <p:ph idx="1"/>
          </p:nvPr>
        </p:nvSpPr>
        <p:spPr/>
        <p:txBody>
          <a:bodyPr>
            <a:normAutofit fontScale="62500" lnSpcReduction="20000"/>
          </a:bodyPr>
          <a:lstStyle/>
          <a:p>
            <a:pPr algn="just"/>
            <a:endParaRPr lang="en-US" sz="2400" dirty="0">
              <a:latin typeface="Arial" panose="020B0604020202020204" pitchFamily="34" charset="0"/>
              <a:cs typeface="Arial" panose="020B0604020202020204" pitchFamily="34" charset="0"/>
            </a:endParaRPr>
          </a:p>
          <a:p>
            <a:pPr marL="285750" indent="-285750"/>
            <a:r>
              <a:rPr lang="en-ZA" sz="2400" dirty="0"/>
              <a:t>We are living in a society where fatherhood is closely associated with material and financial provision (Richter &amp; Morrell, 2006). </a:t>
            </a:r>
            <a:endParaRPr lang="en-ZA" sz="2400" dirty="0" smtClean="0">
              <a:latin typeface="Arial" panose="020B0604020202020204" pitchFamily="34" charset="0"/>
              <a:cs typeface="Arial" panose="020B0604020202020204" pitchFamily="34" charset="0"/>
            </a:endParaRPr>
          </a:p>
          <a:p>
            <a:pPr algn="just"/>
            <a:r>
              <a:rPr lang="en-ZA" sz="2400" dirty="0" smtClean="0">
                <a:latin typeface="Arial" panose="020B0604020202020204" pitchFamily="34" charset="0"/>
                <a:cs typeface="Arial" panose="020B0604020202020204" pitchFamily="34" charset="0"/>
              </a:rPr>
              <a:t>Unmarried </a:t>
            </a:r>
            <a:r>
              <a:rPr lang="en-ZA" sz="2400" dirty="0">
                <a:latin typeface="Arial" panose="020B0604020202020204" pitchFamily="34" charset="0"/>
                <a:cs typeface="Arial" panose="020B0604020202020204" pitchFamily="34" charset="0"/>
              </a:rPr>
              <a:t>fathers have been labelled ‘irresponsible’, ‘sperm donors’, ‘ATM fathers’ or ‘deadbeat dads’ yet not all of them are absent in the lives of their children by choice (Richter &amp; Morrell, 2006). </a:t>
            </a:r>
            <a:endParaRPr lang="en-ZA" sz="2400" dirty="0" smtClean="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Almost 70% of black children live without biological dads at home Statistics SA(2021).</a:t>
            </a:r>
          </a:p>
          <a:p>
            <a:pPr algn="just"/>
            <a:r>
              <a:rPr lang="en-US" sz="2400" dirty="0"/>
              <a:t>Social ills such as poverty, bullying</a:t>
            </a:r>
            <a:r>
              <a:rPr lang="en-US" sz="2400" dirty="0" smtClean="0"/>
              <a:t>, </a:t>
            </a:r>
            <a:r>
              <a:rPr lang="en-US" sz="2400" dirty="0" err="1" smtClean="0"/>
              <a:t>crime,teenage</a:t>
            </a:r>
            <a:r>
              <a:rPr lang="en-US" sz="2400" dirty="0" smtClean="0"/>
              <a:t> </a:t>
            </a:r>
            <a:r>
              <a:rPr lang="en-US" sz="2400" dirty="0"/>
              <a:t>pregnancy, substance abuse, gender base violence, rape are mostly affecting children with absent fathers.</a:t>
            </a:r>
          </a:p>
          <a:p>
            <a:pPr algn="just"/>
            <a:r>
              <a:rPr lang="en-US" sz="2400" dirty="0"/>
              <a:t>Children with involved  fathers have an overall improved emotional and social wellbeing, are less likely to affected y poverty and they do better in school. </a:t>
            </a:r>
            <a:endParaRPr lang="en-ZA" sz="2400" dirty="0">
              <a:latin typeface="Arial" panose="020B0604020202020204" pitchFamily="34" charset="0"/>
              <a:cs typeface="Arial" panose="020B0604020202020204" pitchFamily="34" charset="0"/>
            </a:endParaRPr>
          </a:p>
          <a:p>
            <a:pPr algn="just"/>
            <a:r>
              <a:rPr lang="en-ZA" sz="2400" dirty="0">
                <a:latin typeface="Arial" panose="020B0604020202020204" pitchFamily="34" charset="0"/>
                <a:cs typeface="Arial" panose="020B0604020202020204" pitchFamily="34" charset="0"/>
              </a:rPr>
              <a:t>There is an increase in the numbers of unmarried fathers seeking assistance from social workers for wanting to be more involved, responsible and present in the lives of their children’s upbringing</a:t>
            </a:r>
            <a:r>
              <a:rPr lang="en-ZA" sz="2400" dirty="0" smtClean="0">
                <a:latin typeface="Arial" panose="020B0604020202020204" pitchFamily="34" charset="0"/>
                <a:cs typeface="Arial" panose="020B0604020202020204" pitchFamily="34" charset="0"/>
              </a:rPr>
              <a:t>.</a:t>
            </a:r>
          </a:p>
          <a:p>
            <a:pPr algn="just"/>
            <a:r>
              <a:rPr lang="en-ZA" sz="2400" dirty="0">
                <a:ea typeface="Times New Roman" panose="02020603050405020304" pitchFamily="18" charset="0"/>
              </a:rPr>
              <a:t>Lot of intakes received from unmarried fathers who are denied contact with their children</a:t>
            </a:r>
            <a:r>
              <a:rPr lang="en-ZA" sz="2400" dirty="0" smtClean="0">
                <a:ea typeface="Times New Roman" panose="02020603050405020304" pitchFamily="18" charset="0"/>
              </a:rPr>
              <a:t>.</a:t>
            </a:r>
            <a:endParaRPr lang="en-ZA" sz="2400" dirty="0" smtClean="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It is only fathering skills and race of the father that make significant relative contributions to the challenges faced by the children</a:t>
            </a:r>
            <a:endParaRPr lang="en-US" sz="2400" dirty="0">
              <a:latin typeface="Arial" panose="020B0604020202020204" pitchFamily="34" charset="0"/>
              <a:cs typeface="Arial" panose="020B0604020202020204" pitchFamily="34" charset="0"/>
            </a:endParaRPr>
          </a:p>
          <a:p>
            <a:pPr algn="just"/>
            <a:r>
              <a:rPr lang="en-ZA" sz="2400" dirty="0">
                <a:latin typeface="Arial" panose="020B0604020202020204" pitchFamily="34" charset="0"/>
                <a:cs typeface="Arial" panose="020B0604020202020204" pitchFamily="34" charset="0"/>
              </a:rPr>
              <a:t>Social workers are less effective in cascading information and implementing policies and legislation that promote co-exercising of responsibilities and rights in parenting matters</a:t>
            </a:r>
            <a:r>
              <a:rPr lang="en-ZA" sz="2400" dirty="0" smtClean="0">
                <a:latin typeface="Arial" panose="020B0604020202020204" pitchFamily="34" charset="0"/>
                <a:cs typeface="Arial" panose="020B0604020202020204" pitchFamily="34" charset="0"/>
              </a:rPr>
              <a:t>.</a:t>
            </a:r>
          </a:p>
          <a:p>
            <a:pPr marL="285750" indent="-285750"/>
            <a:r>
              <a:rPr lang="en-ZA" sz="2400" dirty="0"/>
              <a:t>Poor information dissemination in African rural communities about legislations and policies promoting unmarried fathers as nurtures rather than as ‘ATM’ fathers.</a:t>
            </a:r>
          </a:p>
          <a:p>
            <a:pPr marL="285750" indent="-285750"/>
            <a:r>
              <a:rPr lang="en-ZA" sz="2400" dirty="0"/>
              <a:t> An increase in social fathering and step-parenting. </a:t>
            </a:r>
            <a:endParaRPr lang="en-ZA" sz="2400" dirty="0" smtClean="0"/>
          </a:p>
          <a:p>
            <a:pPr marL="285750" indent="-285750"/>
            <a:endParaRPr lang="en-US" sz="2400" dirty="0"/>
          </a:p>
          <a:p>
            <a:pPr marL="285750" indent="-285750"/>
            <a:endParaRPr lang="en-US" sz="2400" dirty="0" smtClean="0"/>
          </a:p>
          <a:p>
            <a:pPr marL="285750" indent="-285750"/>
            <a:endParaRPr lang="en-US" sz="2400" dirty="0"/>
          </a:p>
          <a:p>
            <a:pPr marL="285750" indent="-285750"/>
            <a:endParaRPr lang="en-US" sz="2400" dirty="0" smtClean="0"/>
          </a:p>
          <a:p>
            <a:pPr marL="285750" indent="-285750"/>
            <a:endParaRPr lang="en-US" sz="2400" dirty="0"/>
          </a:p>
          <a:p>
            <a:pPr marL="285750" indent="-285750"/>
            <a:endParaRPr lang="en-ZA" dirty="0"/>
          </a:p>
        </p:txBody>
      </p:sp>
      <p:sp>
        <p:nvSpPr>
          <p:cNvPr id="4" name="Slide Number Placeholder 3"/>
          <p:cNvSpPr>
            <a:spLocks noGrp="1"/>
          </p:cNvSpPr>
          <p:nvPr>
            <p:ph type="sldNum" sz="quarter" idx="12"/>
          </p:nvPr>
        </p:nvSpPr>
        <p:spPr/>
        <p:txBody>
          <a:bodyPr/>
          <a:lstStyle/>
          <a:p>
            <a:fld id="{5D312F24-582A-4117-A0B2-A1DD2489FD11}" type="slidenum">
              <a:rPr lang="en-US" altLang="en-US" smtClean="0"/>
              <a:pPr/>
              <a:t>4</a:t>
            </a:fld>
            <a:endParaRPr lang="en-US" altLang="en-US" dirty="0"/>
          </a:p>
        </p:txBody>
      </p:sp>
    </p:spTree>
    <p:extLst>
      <p:ext uri="{BB962C8B-B14F-4D97-AF65-F5344CB8AC3E}">
        <p14:creationId xmlns:p14="http://schemas.microsoft.com/office/powerpoint/2010/main" val="1916402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4719195"/>
          </a:xfrm>
        </p:spPr>
        <p:txBody>
          <a:bodyPr>
            <a:normAutofit/>
          </a:bodyPr>
          <a:lstStyle/>
          <a:p>
            <a:pPr algn="just"/>
            <a:endParaRPr lang="en-ZA" sz="2000" b="1" dirty="0" smtClean="0"/>
          </a:p>
          <a:p>
            <a:pPr algn="just"/>
            <a:r>
              <a:rPr lang="en-US" sz="2000" b="1" dirty="0"/>
              <a:t>Qualitative research </a:t>
            </a:r>
            <a:r>
              <a:rPr lang="en-US" sz="2000" dirty="0"/>
              <a:t>was applied and in-depth interviews was conducted as a method of data collection. </a:t>
            </a:r>
            <a:endParaRPr lang="en-ZA" sz="2000" b="1" dirty="0"/>
          </a:p>
          <a:p>
            <a:pPr algn="just"/>
            <a:r>
              <a:rPr lang="en-ZA" sz="2000" b="1" dirty="0" smtClean="0"/>
              <a:t>A </a:t>
            </a:r>
            <a:r>
              <a:rPr lang="en-ZA" sz="2000" b="1" dirty="0"/>
              <a:t>qualitative interpretive paradigm </a:t>
            </a:r>
            <a:r>
              <a:rPr lang="en-ZA" sz="2000" dirty="0"/>
              <a:t>seeks to gain an empathetic understanding of people’s experiences and the deeper meanings and reasons for their behaviours (Rubin &amp; </a:t>
            </a:r>
            <a:r>
              <a:rPr lang="en-ZA" sz="2000" dirty="0" err="1"/>
              <a:t>Babbie</a:t>
            </a:r>
            <a:r>
              <a:rPr lang="en-ZA" sz="2000" dirty="0"/>
              <a:t>, 2013). </a:t>
            </a:r>
            <a:endParaRPr lang="en-ZA" sz="2000" dirty="0" smtClean="0"/>
          </a:p>
          <a:p>
            <a:pPr algn="just"/>
            <a:r>
              <a:rPr lang="en-ZA" dirty="0" smtClean="0"/>
              <a:t>An </a:t>
            </a:r>
            <a:r>
              <a:rPr lang="en-ZA" b="1" dirty="0"/>
              <a:t>interpretive researcher </a:t>
            </a:r>
            <a:r>
              <a:rPr lang="en-ZA" dirty="0"/>
              <a:t>is concerned with developing an in-depth understanding of participants’ lives (Rubin &amp; </a:t>
            </a:r>
            <a:r>
              <a:rPr lang="en-ZA" dirty="0" err="1"/>
              <a:t>Babbie</a:t>
            </a:r>
            <a:r>
              <a:rPr lang="en-ZA" dirty="0"/>
              <a:t>, 2013)</a:t>
            </a:r>
            <a:endParaRPr lang="en-US" sz="2000" dirty="0" smtClean="0"/>
          </a:p>
          <a:p>
            <a:pPr algn="just"/>
            <a:r>
              <a:rPr lang="en-US" sz="2000" b="1" dirty="0" smtClean="0"/>
              <a:t>Theme </a:t>
            </a:r>
            <a:r>
              <a:rPr lang="en-US" sz="2000" b="1" dirty="0"/>
              <a:t>analyses </a:t>
            </a:r>
            <a:r>
              <a:rPr lang="en-US" sz="2000" dirty="0"/>
              <a:t>was employed in the study. </a:t>
            </a:r>
            <a:endParaRPr lang="en-US" sz="2000" dirty="0" smtClean="0"/>
          </a:p>
          <a:p>
            <a:pPr algn="just"/>
            <a:r>
              <a:rPr lang="en-US" sz="2000" b="1" dirty="0" smtClean="0"/>
              <a:t>Open-ended </a:t>
            </a:r>
            <a:r>
              <a:rPr lang="en-US" sz="2000" b="1" dirty="0"/>
              <a:t>questions </a:t>
            </a:r>
            <a:r>
              <a:rPr lang="en-US" sz="2000" dirty="0"/>
              <a:t>were used to obtain data and indemnity forms were signed for voluntary participation. </a:t>
            </a:r>
            <a:endParaRPr lang="en-ZA" sz="2000" dirty="0"/>
          </a:p>
          <a:p>
            <a:pPr algn="just"/>
            <a:r>
              <a:rPr lang="en-US" sz="2000" b="1" dirty="0" smtClean="0">
                <a:solidFill>
                  <a:prstClr val="black"/>
                </a:solidFill>
                <a:cs typeface="Arial"/>
              </a:rPr>
              <a:t>Research design is exploratory </a:t>
            </a:r>
            <a:r>
              <a:rPr lang="en-US" sz="2000" dirty="0" smtClean="0">
                <a:solidFill>
                  <a:prstClr val="black"/>
                </a:solidFill>
                <a:cs typeface="Arial"/>
              </a:rPr>
              <a:t>in nature and </a:t>
            </a:r>
            <a:r>
              <a:rPr lang="en-US" sz="2000" b="1" dirty="0" smtClean="0">
                <a:solidFill>
                  <a:prstClr val="black"/>
                </a:solidFill>
                <a:cs typeface="Arial"/>
              </a:rPr>
              <a:t>convenience sampling.</a:t>
            </a:r>
          </a:p>
          <a:p>
            <a:pPr marL="0" indent="0" algn="just">
              <a:buNone/>
            </a:pPr>
            <a:endParaRPr lang="en-US" sz="2400" dirty="0">
              <a:solidFill>
                <a:prstClr val="black"/>
              </a:solidFill>
              <a:cs typeface="Arial"/>
            </a:endParaRPr>
          </a:p>
        </p:txBody>
      </p:sp>
      <p:sp>
        <p:nvSpPr>
          <p:cNvPr id="1048612" name="Slide Number Placeholder 9"/>
          <p:cNvSpPr>
            <a:spLocks noGrp="1"/>
          </p:cNvSpPr>
          <p:nvPr>
            <p:ph type="sldNum" sz="quarter" idx="12"/>
          </p:nvPr>
        </p:nvSpPr>
        <p:spPr/>
        <p:txBody>
          <a:bodyPr/>
          <a:lstStyle/>
          <a:p>
            <a:fld id="{2DDF82E0-F617-466A-8989-E6F91EEE8384}" type="slidenum">
              <a:rPr lang="en-US" altLang="en-US" sz="1600" smtClean="0">
                <a:solidFill>
                  <a:prstClr val="white"/>
                </a:solidFill>
              </a:rPr>
              <a:t>5</a:t>
            </a:fld>
            <a:endParaRPr lang="en-US" altLang="en-US" sz="1600" dirty="0">
              <a:solidFill>
                <a:prstClr val="white"/>
              </a:solidFill>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l"/>
            <a:fld id="{5D312F24-582A-4117-A0B2-A1DD2489FD11}" type="slidenum">
              <a:rPr lang="en-US" altLang="en-US" smtClean="0">
                <a:solidFill>
                  <a:schemeClr val="tx1"/>
                </a:solidFill>
                <a:latin typeface="Arial"/>
                <a:cs typeface="Arial"/>
              </a:rPr>
              <a:pPr algn="l"/>
              <a:t>5</a:t>
            </a:fld>
            <a:endParaRPr lang="en-US" altLang="en-US" dirty="0">
              <a:solidFill>
                <a:schemeClr val="tx1"/>
              </a:solidFill>
              <a:latin typeface="Arial"/>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METHODOLODY</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1404224"/>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AND OBJECTIVES</a:t>
            </a:r>
            <a:endParaRPr lang="en-ZA" dirty="0"/>
          </a:p>
        </p:txBody>
      </p:sp>
      <p:sp>
        <p:nvSpPr>
          <p:cNvPr id="3" name="Content Placeholder 2"/>
          <p:cNvSpPr>
            <a:spLocks noGrp="1"/>
          </p:cNvSpPr>
          <p:nvPr>
            <p:ph idx="1"/>
          </p:nvPr>
        </p:nvSpPr>
        <p:spPr/>
        <p:txBody>
          <a:bodyPr>
            <a:normAutofit/>
          </a:bodyPr>
          <a:lstStyle/>
          <a:p>
            <a:endParaRPr lang="en-US" sz="1700" dirty="0" smtClean="0"/>
          </a:p>
          <a:p>
            <a:r>
              <a:rPr lang="en-ZA" sz="1700" b="1" dirty="0"/>
              <a:t>This study aims to explore and investigate the experiences of unmarried fathers for denied paternal responsibilities and to understand the reasons for maternal gatekeeping by the mothers or maternal relatives of the children.  </a:t>
            </a:r>
          </a:p>
          <a:p>
            <a:endParaRPr lang="en-US" sz="1700" dirty="0"/>
          </a:p>
          <a:p>
            <a:pPr marL="342900" indent="-342900" algn="just">
              <a:lnSpc>
                <a:spcPct val="150000"/>
              </a:lnSpc>
              <a:spcAft>
                <a:spcPts val="800"/>
              </a:spcAft>
            </a:pPr>
            <a:r>
              <a:rPr lang="en-ZA" sz="1700" dirty="0" smtClean="0">
                <a:ea typeface="Times New Roman" panose="02020603050405020304" pitchFamily="18" charset="0"/>
              </a:rPr>
              <a:t>To understand </a:t>
            </a:r>
            <a:r>
              <a:rPr lang="en-ZA" sz="1700" dirty="0">
                <a:ea typeface="Times New Roman" panose="02020603050405020304" pitchFamily="18" charset="0"/>
              </a:rPr>
              <a:t>the experiences and perceptions of fathers who are denied parental responsibilities and rights.</a:t>
            </a:r>
            <a:endParaRPr lang="en-ZA" sz="1700" dirty="0">
              <a:ea typeface="Calibri" panose="020F0502020204030204" pitchFamily="34" charset="0"/>
            </a:endParaRPr>
          </a:p>
          <a:p>
            <a:pPr marL="342900" indent="-342900" algn="just">
              <a:lnSpc>
                <a:spcPct val="150000"/>
              </a:lnSpc>
              <a:spcAft>
                <a:spcPts val="800"/>
              </a:spcAft>
            </a:pPr>
            <a:r>
              <a:rPr lang="en-ZA" sz="1700" dirty="0">
                <a:ea typeface="Times New Roman" panose="02020603050405020304" pitchFamily="18" charset="0"/>
              </a:rPr>
              <a:t>To describe the socio-cultural and economic factors that contribute to unmarried fathers being denied the opportunity to carry out their responsibilities and rights.</a:t>
            </a:r>
          </a:p>
          <a:p>
            <a:pPr marL="342900" indent="-342900" algn="just">
              <a:lnSpc>
                <a:spcPct val="150000"/>
              </a:lnSpc>
              <a:spcAft>
                <a:spcPts val="800"/>
              </a:spcAft>
            </a:pPr>
            <a:r>
              <a:rPr lang="en-ZA" sz="1700" dirty="0">
                <a:ea typeface="Times New Roman" panose="02020603050405020304" pitchFamily="18" charset="0"/>
              </a:rPr>
              <a:t> To explore the role need to be played by social workers in ensuring co-exercising  of responsibilities and rights</a:t>
            </a:r>
          </a:p>
          <a:p>
            <a:endParaRPr lang="en-ZA" dirty="0"/>
          </a:p>
        </p:txBody>
      </p:sp>
      <p:sp>
        <p:nvSpPr>
          <p:cNvPr id="4" name="Slide Number Placeholder 3"/>
          <p:cNvSpPr>
            <a:spLocks noGrp="1"/>
          </p:cNvSpPr>
          <p:nvPr>
            <p:ph type="sldNum" sz="quarter" idx="12"/>
          </p:nvPr>
        </p:nvSpPr>
        <p:spPr/>
        <p:txBody>
          <a:bodyPr/>
          <a:lstStyle/>
          <a:p>
            <a:fld id="{5D312F24-582A-4117-A0B2-A1DD2489FD11}" type="slidenum">
              <a:rPr lang="en-US" altLang="en-US" smtClean="0"/>
              <a:pPr/>
              <a:t>6</a:t>
            </a:fld>
            <a:endParaRPr lang="en-US" altLang="en-US" dirty="0"/>
          </a:p>
        </p:txBody>
      </p:sp>
    </p:spTree>
    <p:extLst>
      <p:ext uri="{BB962C8B-B14F-4D97-AF65-F5344CB8AC3E}">
        <p14:creationId xmlns:p14="http://schemas.microsoft.com/office/powerpoint/2010/main" val="77003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5060422"/>
          </a:xfrm>
        </p:spPr>
        <p:txBody>
          <a:bodyPr>
            <a:normAutofit/>
          </a:bodyPr>
          <a:lstStyle/>
          <a:p>
            <a:pPr algn="just"/>
            <a:r>
              <a:rPr lang="en-ZA" sz="1600" b="1" dirty="0" smtClean="0">
                <a:latin typeface="+mj-lt"/>
              </a:rPr>
              <a:t>Gender role theory: </a:t>
            </a:r>
            <a:r>
              <a:rPr lang="en-ZA" sz="1600" dirty="0" smtClean="0">
                <a:latin typeface="+mj-lt"/>
              </a:rPr>
              <a:t>gender is social </a:t>
            </a:r>
            <a:r>
              <a:rPr lang="en-ZA" sz="1600" dirty="0">
                <a:latin typeface="+mj-lt"/>
              </a:rPr>
              <a:t>constructed </a:t>
            </a:r>
            <a:r>
              <a:rPr lang="en-ZA" sz="1600" dirty="0" smtClean="0">
                <a:latin typeface="+mj-lt"/>
              </a:rPr>
              <a:t>(men </a:t>
            </a:r>
            <a:r>
              <a:rPr lang="en-ZA" sz="1600" dirty="0">
                <a:latin typeface="+mj-lt"/>
              </a:rPr>
              <a:t>seek entry into a domain which is almost always seen as feminine or </a:t>
            </a:r>
            <a:r>
              <a:rPr lang="en-ZA" sz="1600" dirty="0" smtClean="0">
                <a:latin typeface="+mj-lt"/>
              </a:rPr>
              <a:t>domestic)</a:t>
            </a:r>
          </a:p>
          <a:p>
            <a:pPr algn="just"/>
            <a:r>
              <a:rPr lang="en-ZA" sz="1600" dirty="0">
                <a:latin typeface="+mj-lt"/>
              </a:rPr>
              <a:t>The study used gender role theory to understand the roles of men and women in parenting, and the socio-cultural and economic factors that contribute to gatekeeping by mothers and maternal relatives despite father wanting to be involved in their children’s lives. </a:t>
            </a:r>
            <a:endParaRPr lang="en-ZA" sz="1600" dirty="0" smtClean="0">
              <a:latin typeface="+mj-lt"/>
            </a:endParaRPr>
          </a:p>
          <a:p>
            <a:pPr algn="just"/>
            <a:endParaRPr lang="en-ZA" sz="1600" dirty="0" smtClean="0">
              <a:latin typeface="+mj-lt"/>
            </a:endParaRPr>
          </a:p>
          <a:p>
            <a:pPr algn="just"/>
            <a:r>
              <a:rPr lang="en-ZA" sz="1600" dirty="0" smtClean="0">
                <a:latin typeface="+mj-lt"/>
              </a:rPr>
              <a:t>Nurturing </a:t>
            </a:r>
            <a:r>
              <a:rPr lang="en-ZA" sz="1600" dirty="0">
                <a:latin typeface="+mj-lt"/>
              </a:rPr>
              <a:t>is viewed as a woman’s role which men are not capable of doing. In addition, it is believed that women are defined as passive and emotional, while men are more dominant and brave (</a:t>
            </a:r>
            <a:r>
              <a:rPr lang="en-ZA" sz="1600" dirty="0" err="1">
                <a:latin typeface="+mj-lt"/>
              </a:rPr>
              <a:t>Shimanoff</a:t>
            </a:r>
            <a:r>
              <a:rPr lang="en-ZA" sz="1600" dirty="0">
                <a:latin typeface="+mj-lt"/>
              </a:rPr>
              <a:t>, </a:t>
            </a:r>
            <a:r>
              <a:rPr lang="en-ZA" sz="1600" dirty="0" smtClean="0">
                <a:latin typeface="+mj-lt"/>
              </a:rPr>
              <a:t>2009</a:t>
            </a:r>
            <a:r>
              <a:rPr lang="en-ZA" sz="1600" dirty="0" smtClean="0">
                <a:latin typeface="+mj-lt"/>
              </a:rPr>
              <a:t>).</a:t>
            </a:r>
          </a:p>
          <a:p>
            <a:pPr algn="just"/>
            <a:endParaRPr lang="en-ZA" sz="1600" dirty="0" smtClean="0">
              <a:latin typeface="+mj-lt"/>
            </a:endParaRPr>
          </a:p>
          <a:p>
            <a:pPr algn="just"/>
            <a:r>
              <a:rPr lang="en-ZA" sz="1600" dirty="0" smtClean="0">
                <a:latin typeface="+mj-lt"/>
              </a:rPr>
              <a:t>Unmarried fathers </a:t>
            </a:r>
            <a:r>
              <a:rPr lang="en-ZA" sz="1600" dirty="0">
                <a:latin typeface="+mj-lt"/>
              </a:rPr>
              <a:t>seek more involvement in parenting, and desire participation in their children’s lives and have approached social workers in order to help them establish and maintain contact with their children</a:t>
            </a:r>
            <a:r>
              <a:rPr lang="en-ZA" sz="1600" dirty="0" smtClean="0">
                <a:latin typeface="+mj-lt"/>
              </a:rPr>
              <a:t>.</a:t>
            </a:r>
          </a:p>
          <a:p>
            <a:pPr algn="just"/>
            <a:endParaRPr lang="en-ZA" sz="1600" dirty="0" smtClean="0">
              <a:latin typeface="+mj-lt"/>
            </a:endParaRPr>
          </a:p>
          <a:p>
            <a:pPr algn="just"/>
            <a:r>
              <a:rPr lang="en-ZA" sz="1600" dirty="0">
                <a:latin typeface="+mj-lt"/>
              </a:rPr>
              <a:t>Parenting is still widely viewed as women’s responsibility as the policies and legislation do not give equal emphasis to parenting by both men and </a:t>
            </a:r>
            <a:r>
              <a:rPr lang="en-ZA" sz="1600" dirty="0" smtClean="0">
                <a:latin typeface="+mj-lt"/>
              </a:rPr>
              <a:t>women.</a:t>
            </a:r>
          </a:p>
          <a:p>
            <a:pPr marL="0" indent="0" algn="just">
              <a:buNone/>
            </a:pPr>
            <a:endParaRPr lang="en-ZA" sz="2000" dirty="0" smtClean="0">
              <a:latin typeface="+mj-lt"/>
            </a:endParaRPr>
          </a:p>
          <a:p>
            <a:pPr marL="0" indent="0" algn="just">
              <a:buNone/>
            </a:pPr>
            <a:endParaRPr lang="en-US" sz="2800" dirty="0">
              <a:solidFill>
                <a:prstClr val="black"/>
              </a:solidFill>
              <a:cs typeface="Arial"/>
            </a:endParaRPr>
          </a:p>
        </p:txBody>
      </p:sp>
      <p:sp>
        <p:nvSpPr>
          <p:cNvPr id="1048612" name="Slide Number Placeholder 9"/>
          <p:cNvSpPr>
            <a:spLocks noGrp="1"/>
          </p:cNvSpPr>
          <p:nvPr>
            <p:ph type="sldNum" sz="quarter" idx="12"/>
          </p:nvPr>
        </p:nvSpPr>
        <p:spPr/>
        <p:txBody>
          <a:bodyPr/>
          <a:lstStyle/>
          <a:p>
            <a:fld id="{2DDF82E0-F617-466A-8989-E6F91EEE8384}" type="slidenum">
              <a:rPr lang="en-US" altLang="en-US" sz="1600" smtClean="0">
                <a:solidFill>
                  <a:prstClr val="white"/>
                </a:solidFill>
              </a:rPr>
              <a:t>7</a:t>
            </a:fld>
            <a:endParaRPr lang="en-US" altLang="en-US" sz="1600" dirty="0">
              <a:solidFill>
                <a:prstClr val="white"/>
              </a:solidFill>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l"/>
            <a:fld id="{5D312F24-582A-4117-A0B2-A1DD2489FD11}" type="slidenum">
              <a:rPr lang="en-US" altLang="en-US" smtClean="0">
                <a:solidFill>
                  <a:schemeClr val="tx1"/>
                </a:solidFill>
                <a:latin typeface="Arial"/>
                <a:cs typeface="Arial"/>
              </a:rPr>
              <a:pPr algn="l"/>
              <a:t>7</a:t>
            </a:fld>
            <a:endParaRPr lang="en-US" altLang="en-US" dirty="0">
              <a:solidFill>
                <a:schemeClr val="tx1"/>
              </a:solidFill>
              <a:latin typeface="Arial"/>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4270505419"/>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THEORETICAL</a:t>
                      </a:r>
                      <a:r>
                        <a:rPr lang="en-US" sz="2800" baseline="0" dirty="0" smtClean="0"/>
                        <a:t> FRAMEWORK</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7107752"/>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Slide Number Placeholder 9"/>
          <p:cNvSpPr>
            <a:spLocks noGrp="1"/>
          </p:cNvSpPr>
          <p:nvPr>
            <p:ph type="sldNum" sz="quarter" idx="12"/>
          </p:nvPr>
        </p:nvSpPr>
        <p:spPr/>
        <p:txBody>
          <a:bodyPr/>
          <a:lstStyle/>
          <a:p>
            <a:fld id="{2DDF82E0-F617-466A-8989-E6F91EEE8384}" type="slidenum">
              <a:rPr lang="en-US" altLang="en-US" sz="1600" smtClean="0">
                <a:solidFill>
                  <a:prstClr val="white"/>
                </a:solidFill>
              </a:rPr>
              <a:t>8</a:t>
            </a:fld>
            <a:endParaRPr lang="en-US" altLang="en-US" sz="1600" dirty="0">
              <a:solidFill>
                <a:prstClr val="white"/>
              </a:solidFill>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l"/>
            <a:fld id="{5D312F24-582A-4117-A0B2-A1DD2489FD11}" type="slidenum">
              <a:rPr lang="en-US" altLang="en-US" smtClean="0">
                <a:solidFill>
                  <a:schemeClr val="tx1"/>
                </a:solidFill>
                <a:latin typeface="Arial"/>
                <a:cs typeface="Arial"/>
              </a:rPr>
              <a:pPr algn="l"/>
              <a:t>8</a:t>
            </a:fld>
            <a:endParaRPr lang="en-US" altLang="en-US" dirty="0">
              <a:solidFill>
                <a:schemeClr val="tx1"/>
              </a:solidFill>
              <a:latin typeface="Arial"/>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170718819"/>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LITERATURE</a:t>
                      </a:r>
                      <a:r>
                        <a:rPr lang="en-US" sz="2800" baseline="0" dirty="0" smtClean="0"/>
                        <a:t> REVIEW</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sp>
        <p:nvSpPr>
          <p:cNvPr id="4" name="Content Placeholder 3"/>
          <p:cNvSpPr>
            <a:spLocks noGrp="1"/>
          </p:cNvSpPr>
          <p:nvPr>
            <p:ph idx="1"/>
          </p:nvPr>
        </p:nvSpPr>
        <p:spPr/>
        <p:txBody>
          <a:bodyPr>
            <a:normAutofit fontScale="92500" lnSpcReduction="10000"/>
          </a:bodyPr>
          <a:lstStyle/>
          <a:p>
            <a:pPr marL="342900" indent="-342900"/>
            <a:r>
              <a:rPr lang="en-ZA" sz="2000" dirty="0" smtClean="0">
                <a:ea typeface="Times New Roman" panose="02020603050405020304" pitchFamily="18" charset="0"/>
              </a:rPr>
              <a:t>High </a:t>
            </a:r>
            <a:r>
              <a:rPr lang="en-ZA" sz="2000" dirty="0">
                <a:ea typeface="Times New Roman" panose="02020603050405020304" pitchFamily="18" charset="0"/>
              </a:rPr>
              <a:t>rates of paternal absence  is a concern in South Africa (Richter &amp; Morrell, 2006).</a:t>
            </a:r>
          </a:p>
          <a:p>
            <a:pPr marL="285750" indent="-285750"/>
            <a:r>
              <a:rPr lang="en-ZA" sz="2000" dirty="0"/>
              <a:t>Men were generally absent from the lives of their children as a result of a variety of factors such as desertion, maternal gatekeeping, relationship breakdown with the mother of the child, denial of paternity (Eddy </a:t>
            </a:r>
            <a:r>
              <a:rPr lang="en-ZA" sz="2000" i="1" dirty="0"/>
              <a:t>et al</a:t>
            </a:r>
            <a:r>
              <a:rPr lang="en-ZA" sz="2000" dirty="0"/>
              <a:t>., 2013; Hunter, 2008), poverty, migrant labour, gender-based violence and growing autonomy amongst South African women (Richter, </a:t>
            </a:r>
            <a:r>
              <a:rPr lang="en-ZA" sz="2000" dirty="0" err="1"/>
              <a:t>Chikovore</a:t>
            </a:r>
            <a:r>
              <a:rPr lang="en-ZA" sz="2000" dirty="0"/>
              <a:t> &amp;, and </a:t>
            </a:r>
            <a:r>
              <a:rPr lang="en-ZA" sz="2000" dirty="0" err="1"/>
              <a:t>Makusha</a:t>
            </a:r>
            <a:r>
              <a:rPr lang="en-ZA" sz="2000" dirty="0"/>
              <a:t> 2010; </a:t>
            </a:r>
            <a:r>
              <a:rPr lang="en-ZA" sz="2000" dirty="0" err="1"/>
              <a:t>Posel</a:t>
            </a:r>
            <a:r>
              <a:rPr lang="en-ZA" sz="2000" dirty="0"/>
              <a:t> &amp; </a:t>
            </a:r>
            <a:r>
              <a:rPr lang="en-ZA" sz="2000" dirty="0" err="1"/>
              <a:t>Devey</a:t>
            </a:r>
            <a:r>
              <a:rPr lang="en-ZA" sz="2000" dirty="0"/>
              <a:t>, 2006). </a:t>
            </a:r>
          </a:p>
          <a:p>
            <a:pPr marL="285750" indent="-285750"/>
            <a:r>
              <a:rPr lang="en-ZA" sz="2000" dirty="0"/>
              <a:t>The social, economic and cultural reasons hinder them from playing the fatherhood role in their children’s lives (</a:t>
            </a:r>
            <a:r>
              <a:rPr lang="en-ZA" sz="2000" dirty="0" err="1"/>
              <a:t>Chauke</a:t>
            </a:r>
            <a:r>
              <a:rPr lang="en-ZA" sz="2000" dirty="0"/>
              <a:t> &amp; </a:t>
            </a:r>
            <a:r>
              <a:rPr lang="en-ZA" sz="2000" dirty="0" err="1"/>
              <a:t>Khunou</a:t>
            </a:r>
            <a:r>
              <a:rPr lang="en-ZA" sz="2000" dirty="0"/>
              <a:t>, 2014). </a:t>
            </a:r>
          </a:p>
          <a:p>
            <a:pPr marL="285750" indent="-285750"/>
            <a:r>
              <a:rPr lang="en-ZA" sz="2000" dirty="0"/>
              <a:t>A gap in between office of the family advocate and the community at a ground level. </a:t>
            </a:r>
            <a:endParaRPr lang="en-US" sz="2000" dirty="0" smtClean="0"/>
          </a:p>
          <a:p>
            <a:r>
              <a:rPr lang="en-ZA" sz="2000" dirty="0"/>
              <a:t>Article 9 of the United Nations Convention on the Rights of the Child (UNCRC), “Children whose parents do not live together have the right to stay in contact with both parents, unless this might hurt the child” UNCRC (1989</a:t>
            </a:r>
            <a:r>
              <a:rPr lang="en-ZA" sz="2000" dirty="0" smtClean="0"/>
              <a:t>).</a:t>
            </a:r>
            <a:endParaRPr lang="en-US" sz="2000" dirty="0"/>
          </a:p>
          <a:p>
            <a:r>
              <a:rPr lang="en-US" sz="2000" dirty="0" smtClean="0">
                <a:solidFill>
                  <a:srgbClr val="FF0000"/>
                </a:solidFill>
              </a:rPr>
              <a:t> </a:t>
            </a:r>
            <a:r>
              <a:rPr lang="en-US" sz="2000" dirty="0" smtClean="0"/>
              <a:t>Children’s Act no 38 of 2007 as amended</a:t>
            </a:r>
            <a:r>
              <a:rPr lang="en-ZA" sz="2000" dirty="0" smtClean="0"/>
              <a:t>.</a:t>
            </a:r>
          </a:p>
          <a:p>
            <a:r>
              <a:rPr lang="en-ZA" sz="2000" dirty="0" smtClean="0"/>
              <a:t>Section </a:t>
            </a:r>
            <a:r>
              <a:rPr lang="en-ZA" sz="2000" dirty="0"/>
              <a:t>9 of the Constitution of South Africa (1996</a:t>
            </a:r>
            <a:r>
              <a:rPr lang="en-ZA" sz="2000" dirty="0" smtClean="0"/>
              <a:t>)</a:t>
            </a:r>
            <a:endParaRPr lang="en-US" dirty="0" smtClean="0"/>
          </a:p>
          <a:p>
            <a:endParaRPr lang="en-ZA" dirty="0"/>
          </a:p>
        </p:txBody>
      </p:sp>
    </p:spTree>
    <p:extLst>
      <p:ext uri="{BB962C8B-B14F-4D97-AF65-F5344CB8AC3E}">
        <p14:creationId xmlns:p14="http://schemas.microsoft.com/office/powerpoint/2010/main" val="3550695609"/>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1"/>
          <p:cNvSpPr>
            <a:spLocks noGrp="1"/>
          </p:cNvSpPr>
          <p:nvPr>
            <p:ph idx="1"/>
          </p:nvPr>
        </p:nvSpPr>
        <p:spPr>
          <a:xfrm>
            <a:off x="164328" y="1387829"/>
            <a:ext cx="8800160" cy="4719195"/>
          </a:xfrm>
        </p:spPr>
        <p:txBody>
          <a:bodyPr>
            <a:normAutofit fontScale="92500" lnSpcReduction="20000"/>
          </a:bodyPr>
          <a:lstStyle/>
          <a:p>
            <a:pPr algn="just"/>
            <a:r>
              <a:rPr lang="en-ZA" sz="2000" dirty="0"/>
              <a:t>One of the common reasons for denial of paternal rights </a:t>
            </a:r>
            <a:r>
              <a:rPr lang="en-ZA" sz="2000" dirty="0" smtClean="0"/>
              <a:t>were socio-economic and cultural factors include: maternal gatekeeping emanated from a </a:t>
            </a:r>
            <a:r>
              <a:rPr lang="en-ZA" sz="2000" dirty="0"/>
              <a:t>failed </a:t>
            </a:r>
            <a:r>
              <a:rPr lang="en-ZA" sz="2000" dirty="0" smtClean="0"/>
              <a:t>intimacy </a:t>
            </a:r>
            <a:r>
              <a:rPr lang="en-ZA" sz="2000" dirty="0"/>
              <a:t>or a breakdown of the relationship between biological </a:t>
            </a:r>
            <a:r>
              <a:rPr lang="en-ZA" sz="2000" dirty="0" smtClean="0"/>
              <a:t>parents, </a:t>
            </a:r>
            <a:r>
              <a:rPr lang="en-ZA" sz="2000" dirty="0"/>
              <a:t>Payment of </a:t>
            </a:r>
            <a:r>
              <a:rPr lang="en-ZA" sz="2000" dirty="0" err="1"/>
              <a:t>inhlawulo</a:t>
            </a:r>
            <a:r>
              <a:rPr lang="en-ZA" sz="2000" dirty="0"/>
              <a:t> was also a contributing factor to denial of contact, care and </a:t>
            </a:r>
            <a:r>
              <a:rPr lang="en-ZA" sz="2000" dirty="0" smtClean="0"/>
              <a:t>responsibility.</a:t>
            </a:r>
          </a:p>
          <a:p>
            <a:pPr algn="just"/>
            <a:r>
              <a:rPr lang="en-US" sz="2000" dirty="0"/>
              <a:t>There is a close relation between paternal involvement in child rearing and identity</a:t>
            </a:r>
            <a:endParaRPr lang="en-ZA" sz="2000" dirty="0"/>
          </a:p>
          <a:p>
            <a:pPr algn="just"/>
            <a:r>
              <a:rPr lang="en-ZA" sz="2000" dirty="0"/>
              <a:t>The role of social fathers cannot be ignored as it has afforded an opportunity or children’s whose father have died, migrated and denied paternity to experience the love of a father figure and to be nurtured. </a:t>
            </a:r>
            <a:endParaRPr lang="en-ZA" sz="2000" dirty="0" smtClean="0"/>
          </a:p>
          <a:p>
            <a:pPr algn="just"/>
            <a:r>
              <a:rPr lang="en-ZA" sz="2000" dirty="0"/>
              <a:t>A lack of knowledge on the importance of paternal involvement by maternal gatekeepers also impacted on denial of access, care and responsibility of fathers in their children. </a:t>
            </a:r>
            <a:endParaRPr lang="en-ZA" sz="2000" dirty="0" smtClean="0"/>
          </a:p>
          <a:p>
            <a:pPr algn="just"/>
            <a:r>
              <a:rPr lang="en-US" sz="2000" dirty="0" smtClean="0"/>
              <a:t>Social ills such as poverty, </a:t>
            </a:r>
            <a:r>
              <a:rPr lang="en-US" sz="2000" dirty="0" err="1" smtClean="0"/>
              <a:t>bullying,crime,teenage</a:t>
            </a:r>
            <a:r>
              <a:rPr lang="en-US" sz="2000" dirty="0" smtClean="0"/>
              <a:t> pregnancy, substance abuse, gender base violence, rape are mostly affecting children with absent fathers.</a:t>
            </a:r>
          </a:p>
          <a:p>
            <a:pPr algn="just"/>
            <a:r>
              <a:rPr lang="en-US" sz="2000" dirty="0" smtClean="0"/>
              <a:t>Children with involved  fathers have an overall improved emotional and social wellbeing, are less likely to affected y poverty and they do better in school. </a:t>
            </a:r>
            <a:endParaRPr lang="en-ZA" sz="2000" dirty="0" smtClean="0"/>
          </a:p>
          <a:p>
            <a:pPr algn="just"/>
            <a:endParaRPr lang="en-ZA" dirty="0" smtClean="0"/>
          </a:p>
          <a:p>
            <a:pPr algn="just"/>
            <a:endParaRPr lang="en-US" sz="1600" dirty="0">
              <a:solidFill>
                <a:prstClr val="black"/>
              </a:solidFill>
              <a:latin typeface="Arial"/>
              <a:cs typeface="Arial"/>
            </a:endParaRPr>
          </a:p>
        </p:txBody>
      </p:sp>
      <p:sp>
        <p:nvSpPr>
          <p:cNvPr id="1048612" name="Slide Number Placeholder 9"/>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DDF82E0-F617-466A-8989-E6F91EEE8384}" type="slidenum">
              <a:rPr kumimoji="0" lang="en-US" altLang="en-US" sz="1600" b="0" i="0" u="none" strike="noStrike" kern="1200" cap="none" spc="0" normalizeH="0" baseline="0" noProof="0" smtClean="0">
                <a:ln>
                  <a:noFill/>
                </a:ln>
                <a:solidFill>
                  <a:prstClr val="whit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altLang="en-US" sz="16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048614" name="Slide Number Placeholder 3"/>
          <p:cNvSpPr txBox="1"/>
          <p:nvPr/>
        </p:nvSpPr>
        <p:spPr>
          <a:xfrm>
            <a:off x="35496" y="6448251"/>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200" kern="1200">
                <a:solidFill>
                  <a:srgbClr val="898989"/>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5D312F24-582A-4117-A0B2-A1DD2489FD11}" type="slidenum">
              <a:rPr kumimoji="0" lang="en-US" altLang="en-US" sz="1200" b="0" i="0" u="none" strike="noStrike" kern="1200" cap="none" spc="0" normalizeH="0" baseline="0" noProof="0" smtClean="0">
                <a:ln>
                  <a:noFill/>
                </a:ln>
                <a:solidFill>
                  <a:prstClr val="black"/>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dirty="0">
              <a:ln>
                <a:noFill/>
              </a:ln>
              <a:solidFill>
                <a:prstClr val="black"/>
              </a:solidFill>
              <a:effectLst/>
              <a:uLnTx/>
              <a:uFillTx/>
              <a:latin typeface="Arial"/>
              <a:ea typeface="+mn-ea"/>
              <a:cs typeface="Arial"/>
            </a:endParaRPr>
          </a:p>
        </p:txBody>
      </p:sp>
      <p:pic>
        <p:nvPicPr>
          <p:cNvPr id="2097156" name="Picture 6" descr="Provincial New Logo.jpg"/>
          <p:cNvPicPr>
            <a:picLocks noChangeAspect="1"/>
          </p:cNvPicPr>
          <p:nvPr/>
        </p:nvPicPr>
        <p:blipFill>
          <a:blip r:embed="rId2" cstate="print"/>
          <a:stretch>
            <a:fillRect/>
          </a:stretch>
        </p:blipFill>
        <p:spPr>
          <a:xfrm>
            <a:off x="35495" y="95463"/>
            <a:ext cx="1800200" cy="622264"/>
          </a:xfrm>
          <a:prstGeom prst="rect">
            <a:avLst/>
          </a:prstGeom>
        </p:spPr>
      </p:pic>
      <p:graphicFrame>
        <p:nvGraphicFramePr>
          <p:cNvPr id="4194305" name="Table 7"/>
          <p:cNvGraphicFramePr>
            <a:graphicFrameLocks noGrp="1"/>
          </p:cNvGraphicFramePr>
          <p:nvPr>
            <p:extLst>
              <p:ext uri="{D42A27DB-BD31-4B8C-83A1-F6EECF244321}">
                <p14:modId xmlns:p14="http://schemas.microsoft.com/office/powerpoint/2010/main" val="2762527724"/>
              </p:ext>
            </p:extLst>
          </p:nvPr>
        </p:nvGraphicFramePr>
        <p:xfrm>
          <a:off x="0" y="836712"/>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0840">
                <a:tc>
                  <a:txBody>
                    <a:bodyPr/>
                    <a:lstStyle/>
                    <a:p>
                      <a:pPr algn="ctr"/>
                      <a:r>
                        <a:rPr lang="en-US" sz="2800" dirty="0" smtClean="0"/>
                        <a:t>RESEARCH</a:t>
                      </a:r>
                      <a:r>
                        <a:rPr lang="en-US" sz="2800" baseline="0" dirty="0" smtClean="0"/>
                        <a:t> FINDINGS (1)</a:t>
                      </a:r>
                      <a:endParaRPr lang="en-ZA" sz="2800" dirty="0"/>
                    </a:p>
                  </a:txBody>
                  <a:tcPr>
                    <a:solidFill>
                      <a:srgbClr val="00B050"/>
                    </a:solidFill>
                  </a:tcPr>
                </a:tc>
                <a:extLst>
                  <a:ext uri="{0D108BD9-81ED-4DB2-BD59-A6C34878D82A}">
                    <a16:rowId xmlns:a16="http://schemas.microsoft.com/office/drawing/2014/main"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540298937"/>
              </p:ext>
            </p:extLst>
          </p:nvPr>
        </p:nvGraphicFramePr>
        <p:xfrm>
          <a:off x="10156" y="1772816"/>
          <a:ext cx="208280" cy="59436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151593367"/>
                    </a:ext>
                  </a:extLst>
                </a:gridCol>
              </a:tblGrid>
              <a:tr h="288032">
                <a:tc>
                  <a:txBody>
                    <a:bodyPr/>
                    <a:lstStyle/>
                    <a:p>
                      <a:endParaRPr lang="en-ZA" dirty="0"/>
                    </a:p>
                  </a:txBody>
                  <a:tcPr/>
                </a:tc>
                <a:extLst>
                  <a:ext uri="{0D108BD9-81ED-4DB2-BD59-A6C34878D82A}">
                    <a16:rowId xmlns:a16="http://schemas.microsoft.com/office/drawing/2014/main" val="2567889297"/>
                  </a:ext>
                </a:extLst>
              </a:tr>
              <a:tr h="0">
                <a:tc>
                  <a:txBody>
                    <a:bodyPr/>
                    <a:lstStyle/>
                    <a:p>
                      <a:endParaRPr lang="en-ZA" dirty="0"/>
                    </a:p>
                  </a:txBody>
                  <a:tcPr/>
                </a:tc>
                <a:extLst>
                  <a:ext uri="{0D108BD9-81ED-4DB2-BD59-A6C34878D82A}">
                    <a16:rowId xmlns:a16="http://schemas.microsoft.com/office/drawing/2014/main" val="3867809962"/>
                  </a:ext>
                </a:extLst>
              </a:tr>
            </a:tbl>
          </a:graphicData>
        </a:graphic>
      </p:graphicFrame>
    </p:spTree>
    <p:extLst>
      <p:ext uri="{BB962C8B-B14F-4D97-AF65-F5344CB8AC3E}">
        <p14:creationId xmlns:p14="http://schemas.microsoft.com/office/powerpoint/2010/main" val="3547205814"/>
      </p:ext>
    </p:extLst>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KZN Presentation Template">
  <a:themeElements>
    <a:clrScheme name="Corporate">
      <a:dk1>
        <a:sysClr val="windowText" lastClr="000000"/>
      </a:dk1>
      <a:lt1>
        <a:sysClr val="window" lastClr="FFFFFF"/>
      </a:lt1>
      <a:dk2>
        <a:srgbClr val="455F51"/>
      </a:dk2>
      <a:lt2>
        <a:srgbClr val="E3DED1"/>
      </a:lt2>
      <a:accent1>
        <a:srgbClr val="008131"/>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238D7C5-30F5-4B8B-BD1F-AD9497D79066}" vid="{E77F0B18-A8A1-40FA-AE19-BA9F885C9C9C}"/>
    </a:ext>
  </a:extLst>
</a:theme>
</file>

<file path=ppt/theme/theme2.xml><?xml version="1.0" encoding="utf-8"?>
<a:theme xmlns:a="http://schemas.openxmlformats.org/drawingml/2006/main" name="3_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CFCB29EF6AF94682E552C265C7CE4A" ma:contentTypeVersion="15" ma:contentTypeDescription="Create a new document." ma:contentTypeScope="" ma:versionID="f688ca55be77b9509e4ecef312b68a24">
  <xsd:schema xmlns:xsd="http://www.w3.org/2001/XMLSchema" xmlns:xs="http://www.w3.org/2001/XMLSchema" xmlns:p="http://schemas.microsoft.com/office/2006/metadata/properties" xmlns:ns3="e85f639e-8ce4-451a-b40c-379501380f06" xmlns:ns4="f3b8bb4f-a5fc-4282-9201-3a4372c51e53" targetNamespace="http://schemas.microsoft.com/office/2006/metadata/properties" ma:root="true" ma:fieldsID="bb5ea02958afc0a0d1f187b28d40a257" ns3:_="" ns4:_="">
    <xsd:import namespace="e85f639e-8ce4-451a-b40c-379501380f06"/>
    <xsd:import namespace="f3b8bb4f-a5fc-4282-9201-3a4372c51e5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MediaServiceLocation"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5f639e-8ce4-451a-b40c-379501380f0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b8bb4f-a5fc-4282-9201-3a4372c51e5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3b8bb4f-a5fc-4282-9201-3a4372c51e53" xsi:nil="true"/>
  </documentManagement>
</p:properties>
</file>

<file path=customXml/itemProps1.xml><?xml version="1.0" encoding="utf-8"?>
<ds:datastoreItem xmlns:ds="http://schemas.openxmlformats.org/officeDocument/2006/customXml" ds:itemID="{621F20F7-D693-4419-B789-915B8D2B1427}">
  <ds:schemaRefs>
    <ds:schemaRef ds:uri="http://schemas.microsoft.com/office/2006/metadata/contentType"/>
    <ds:schemaRef ds:uri="http://schemas.microsoft.com/office/2006/metadata/properties/metaAttributes"/>
    <ds:schemaRef ds:uri="http://www.w3.org/2000/xmlns/"/>
    <ds:schemaRef ds:uri="http://www.w3.org/2001/XMLSchema"/>
    <ds:schemaRef ds:uri="e85f639e-8ce4-451a-b40c-379501380f06"/>
    <ds:schemaRef ds:uri="f3b8bb4f-a5fc-4282-9201-3a4372c51e5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F1E952-38EF-4C33-B91D-2E1EF75A8205}">
  <ds:schemaRefs>
    <ds:schemaRef ds:uri="http://schemas.microsoft.com/sharepoint/v3/contenttype/forms"/>
  </ds:schemaRefs>
</ds:datastoreItem>
</file>

<file path=customXml/itemProps3.xml><?xml version="1.0" encoding="utf-8"?>
<ds:datastoreItem xmlns:ds="http://schemas.openxmlformats.org/officeDocument/2006/customXml" ds:itemID="{6EC046F2-43DB-4138-8286-4B6FE6CC34B1}">
  <ds:schemaRefs>
    <ds:schemaRef ds:uri="http://purl.org/dc/terms/"/>
    <ds:schemaRef ds:uri="http://www.w3.org/XML/1998/namespace"/>
    <ds:schemaRef ds:uri="f3b8bb4f-a5fc-4282-9201-3a4372c51e53"/>
    <ds:schemaRef ds:uri="http://purl.org/dc/elements/1.1/"/>
    <ds:schemaRef ds:uri="http://schemas.microsoft.com/office/infopath/2007/PartnerControls"/>
    <ds:schemaRef ds:uri="http://schemas.microsoft.com/office/2006/documentManagement/types"/>
    <ds:schemaRef ds:uri="e85f639e-8ce4-451a-b40c-379501380f06"/>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23622</TotalTime>
  <Words>2176</Words>
  <Application>Microsoft Office PowerPoint</Application>
  <PresentationFormat>On-screen Show (4:3)</PresentationFormat>
  <Paragraphs>139</Paragraphs>
  <Slides>14</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Arial Black</vt:lpstr>
      <vt:lpstr>Calibri</vt:lpstr>
      <vt:lpstr>Times New Roman</vt:lpstr>
      <vt:lpstr>Verdana</vt:lpstr>
      <vt:lpstr>KZN Presentation Template</vt:lpstr>
      <vt:lpstr>3_Office Theme</vt:lpstr>
      <vt:lpstr>PowerPoint Presentation</vt:lpstr>
      <vt:lpstr>PowerPoint Presentation</vt:lpstr>
      <vt:lpstr>PowerPoint Presentation</vt:lpstr>
      <vt:lpstr>BACKROUND &amp; PROBLEM STATEMENT(2)</vt:lpstr>
      <vt:lpstr>PowerPoint Presentation</vt:lpstr>
      <vt:lpstr>AIMS AND 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1169</cp:revision>
  <cp:lastPrinted>2023-03-14T10:55:25Z</cp:lastPrinted>
  <dcterms:created xsi:type="dcterms:W3CDTF">2011-10-05T05:43:47Z</dcterms:created>
  <dcterms:modified xsi:type="dcterms:W3CDTF">2023-09-26T10:03:05Z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0x01010016CFCB29EF6AF94682E552C265C7CE4A</vt:lpwstr>
  </property>
</Properties>
</file>