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 id="2147483823" r:id="rId5"/>
  </p:sldMasterIdLst>
  <p:notesMasterIdLst>
    <p:notesMasterId r:id="rId15"/>
  </p:notesMasterIdLst>
  <p:handoutMasterIdLst>
    <p:handoutMasterId r:id="rId16"/>
  </p:handoutMasterIdLst>
  <p:sldIdLst>
    <p:sldId id="1865" r:id="rId6"/>
    <p:sldId id="1884" r:id="rId7"/>
    <p:sldId id="1883" r:id="rId8"/>
    <p:sldId id="1872" r:id="rId9"/>
    <p:sldId id="1885" r:id="rId10"/>
    <p:sldId id="1886" r:id="rId11"/>
    <p:sldId id="1888" r:id="rId12"/>
    <p:sldId id="1887" r:id="rId13"/>
    <p:sldId id="1866" r:id="rId1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4DFA32F7-E545-4FEA-8EB4-BEF3F47392BB}">
          <p14:sldIdLst>
            <p14:sldId id="1865"/>
          </p14:sldIdLst>
        </p14:section>
        <p14:section name="Untitled Section" id="{12F7754E-4C18-45D0-8D99-20A42E5F7CC4}">
          <p14:sldIdLst>
            <p14:sldId id="1884"/>
            <p14:sldId id="1883"/>
            <p14:sldId id="1872"/>
            <p14:sldId id="1885"/>
            <p14:sldId id="1886"/>
            <p14:sldId id="1888"/>
            <p14:sldId id="1887"/>
            <p14:sldId id="1866"/>
          </p14:sldIdLst>
        </p14:section>
      </p14:sectionLst>
    </p:ext>
    <p:ext uri="{EFAFB233-063F-42B5-8137-9DF3F51BA10A}">
      <p15:sldGuideLst xmlns:p15="http://schemas.microsoft.com/office/powerpoint/2012/main">
        <p15:guide id="1" orient="horz" pos="2184" userDrawn="1">
          <p15:clr>
            <a:srgbClr val="A4A3A4"/>
          </p15:clr>
        </p15:guide>
        <p15:guide id="2" pos="552"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5"/>
    <a:srgbClr val="007788"/>
    <a:srgbClr val="297C2A"/>
    <a:srgbClr val="FE4387"/>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0A8684-DF96-4A1C-BA99-9BB894D297B6}" v="5" dt="2023-09-25T22:34:20.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41" autoAdjust="0"/>
  </p:normalViewPr>
  <p:slideViewPr>
    <p:cSldViewPr snapToGrid="0">
      <p:cViewPr varScale="1">
        <p:scale>
          <a:sx n="72" d="100"/>
          <a:sy n="72" d="100"/>
        </p:scale>
        <p:origin x="660" y="72"/>
      </p:cViewPr>
      <p:guideLst>
        <p:guide orient="horz" pos="2184"/>
        <p:guide pos="552"/>
        <p:guide pos="7200"/>
        <p:guide pos="4368"/>
      </p:guideLst>
    </p:cSldViewPr>
  </p:slideViewPr>
  <p:outlineViewPr>
    <p:cViewPr>
      <p:scale>
        <a:sx n="33" d="100"/>
        <a:sy n="33" d="100"/>
      </p:scale>
      <p:origin x="0" y="-244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48" d="100"/>
          <a:sy n="48" d="100"/>
        </p:scale>
        <p:origin x="268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E63EFB-A45E-45D2-917C-2262C9B2BC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7B3576-EAA7-4886-8787-F094B8D8E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E40A2C-D4F8-447C-8646-65B623846323}" type="datetimeFigureOut">
              <a:rPr lang="en-US" smtClean="0"/>
              <a:t>9/26/2023</a:t>
            </a:fld>
            <a:endParaRPr lang="en-US" dirty="0"/>
          </a:p>
        </p:txBody>
      </p:sp>
      <p:sp>
        <p:nvSpPr>
          <p:cNvPr id="4" name="Footer Placeholder 3">
            <a:extLst>
              <a:ext uri="{FF2B5EF4-FFF2-40B4-BE49-F238E27FC236}">
                <a16:creationId xmlns:a16="http://schemas.microsoft.com/office/drawing/2014/main" id="{92269D18-8FB0-418D-B70C-328BCC8125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DE3EAB1-782C-4544-A059-833371A45B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CE8B11-E9E4-46BC-B69D-DFCBD15173AE}" type="slidenum">
              <a:rPr lang="en-US" smtClean="0"/>
              <a:t>‹#›</a:t>
            </a:fld>
            <a:endParaRPr lang="en-US" dirty="0"/>
          </a:p>
        </p:txBody>
      </p:sp>
    </p:spTree>
    <p:extLst>
      <p:ext uri="{BB962C8B-B14F-4D97-AF65-F5344CB8AC3E}">
        <p14:creationId xmlns:p14="http://schemas.microsoft.com/office/powerpoint/2010/main" val="3203814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9335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83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97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441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231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147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38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409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FA415FA-D077-4CB7-8CBC-8F39C7C51748}"/>
              </a:ext>
            </a:extLst>
          </p:cNvPr>
          <p:cNvSpPr>
            <a:spLocks noGrp="1"/>
          </p:cNvSpPr>
          <p:nvPr>
            <p:ph type="title" hasCustomPrompt="1"/>
          </p:nvPr>
        </p:nvSpPr>
        <p:spPr>
          <a:xfrm>
            <a:off x="3840480" y="2770636"/>
            <a:ext cx="7443216" cy="1325563"/>
          </a:xfrm>
        </p:spPr>
        <p:txBody>
          <a:bodyPr anchor="ctr">
            <a:normAutofit/>
          </a:bodyPr>
          <a:lstStyle>
            <a:lvl1pPr algn="ctr">
              <a:defRPr sz="4800" b="1"/>
            </a:lvl1pPr>
          </a:lstStyle>
          <a:p>
            <a:r>
              <a:rPr lang="en-US" dirty="0"/>
              <a:t>Click to add title</a:t>
            </a:r>
          </a:p>
        </p:txBody>
      </p:sp>
      <p:pic>
        <p:nvPicPr>
          <p:cNvPr id="2" name="Graphic 1">
            <a:extLst>
              <a:ext uri="{FF2B5EF4-FFF2-40B4-BE49-F238E27FC236}">
                <a16:creationId xmlns:a16="http://schemas.microsoft.com/office/drawing/2014/main" id="{4484D66F-7657-44F5-BAE9-F676B76CB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 y="0"/>
            <a:ext cx="3800475" cy="6858000"/>
          </a:xfrm>
          <a:prstGeom prst="rect">
            <a:avLst/>
          </a:prstGeom>
        </p:spPr>
      </p:pic>
    </p:spTree>
    <p:extLst>
      <p:ext uri="{BB962C8B-B14F-4D97-AF65-F5344CB8AC3E}">
        <p14:creationId xmlns:p14="http://schemas.microsoft.com/office/powerpoint/2010/main" val="2950308505"/>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9" y="3260708"/>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3" y="1975108"/>
            <a:ext cx="9141397" cy="615553"/>
          </a:xfrm>
          <a:noFill/>
        </p:spPr>
        <p:txBody>
          <a:bodyPr wrap="square" lIns="0" tIns="0" rIns="0" bIns="0" anchor="b" anchorCtr="0">
            <a:spAutoFit/>
          </a:bodyPr>
          <a:lstStyle>
            <a:lvl1pPr algn="ctr" defTabSz="932719" rtl="0" eaLnBrk="1" latinLnBrk="0" hangingPunct="1">
              <a:lnSpc>
                <a:spcPct val="100000"/>
              </a:lnSpc>
              <a:spcBef>
                <a:spcPct val="0"/>
              </a:spcBef>
              <a:buNone/>
              <a:defRPr lang="en-US" sz="4000" b="1" i="0" kern="1200" cap="none" spc="-51" baseline="0" dirty="0">
                <a:ln w="3175">
                  <a:noFill/>
                </a:ln>
                <a:solidFill>
                  <a:schemeClr val="tx1"/>
                </a:solidFill>
                <a:effectLst/>
                <a:latin typeface="+mn-lt"/>
                <a:ea typeface="+mn-ea"/>
                <a:cs typeface="Segoe UI" pitchFamily="34" charset="0"/>
              </a:defRPr>
            </a:lvl1pPr>
          </a:lstStyle>
          <a:p>
            <a:r>
              <a:rPr lang="en-US" dirty="0"/>
              <a:t>Insert Text Here</a:t>
            </a:r>
          </a:p>
        </p:txBody>
      </p:sp>
      <p:pic>
        <p:nvPicPr>
          <p:cNvPr id="6" name="Graphic 5" hidden="1">
            <a:extLst>
              <a:ext uri="{FF2B5EF4-FFF2-40B4-BE49-F238E27FC236}">
                <a16:creationId xmlns:a16="http://schemas.microsoft.com/office/drawing/2014/main" id="{1979441F-BDF5-41C8-933A-7E284F6703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52905"/>
            <a:ext cx="12192000" cy="857250"/>
          </a:xfrm>
          <a:prstGeom prst="rect">
            <a:avLst/>
          </a:prstGeom>
        </p:spPr>
      </p:pic>
      <p:pic>
        <p:nvPicPr>
          <p:cNvPr id="2" name="Graphic 1">
            <a:extLst>
              <a:ext uri="{FF2B5EF4-FFF2-40B4-BE49-F238E27FC236}">
                <a16:creationId xmlns:a16="http://schemas.microsoft.com/office/drawing/2014/main" id="{E4C7544D-BD57-4504-AC5A-951E353C24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24187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8"/>
            <a:ext cx="10668000" cy="615553"/>
          </a:xfrm>
          <a:noFill/>
        </p:spPr>
        <p:txBody>
          <a:bodyPr wrap="square" lIns="0" tIns="0" rIns="0" bIns="0" anchor="b" anchorCtr="0">
            <a:spAutoFit/>
          </a:bodyPr>
          <a:lstStyle>
            <a:lvl1pPr algn="l" defTabSz="932719" rtl="0" eaLnBrk="1" latinLnBrk="0" hangingPunct="1">
              <a:lnSpc>
                <a:spcPct val="100000"/>
              </a:lnSpc>
              <a:spcBef>
                <a:spcPct val="0"/>
              </a:spcBef>
              <a:buNone/>
              <a:defRPr lang="en-US" sz="4000" b="1" i="0" kern="1200" cap="none" spc="-51" baseline="0" dirty="0">
                <a:ln w="3175">
                  <a:noFill/>
                </a:ln>
                <a:solidFill>
                  <a:schemeClr val="accent3"/>
                </a:solidFill>
                <a:effectLst/>
                <a:latin typeface="+mj-lt"/>
                <a:ea typeface="+mn-ea"/>
                <a:cs typeface="Segoe UI" pitchFamily="34" charset="0"/>
              </a:defRPr>
            </a:lvl1pPr>
          </a:lstStyle>
          <a:p>
            <a:r>
              <a:rPr lang="en-US" dirty="0"/>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12" name="Graphic 11">
            <a:extLst>
              <a:ext uri="{FF2B5EF4-FFF2-40B4-BE49-F238E27FC236}">
                <a16:creationId xmlns:a16="http://schemas.microsoft.com/office/drawing/2014/main" id="{9066358F-3531-4B96-B041-02BD184014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164420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2"/>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id="{A07E4664-9EEE-4A2F-B223-5F295C6BFB16}"/>
              </a:ext>
            </a:extLst>
          </p:cNvPr>
          <p:cNvSpPr>
            <a:spLocks noGrp="1"/>
          </p:cNvSpPr>
          <p:nvPr>
            <p:ph type="title"/>
          </p:nvPr>
        </p:nvSpPr>
        <p:spPr>
          <a:xfrm>
            <a:off x="762002" y="715964"/>
            <a:ext cx="10667999" cy="646332"/>
          </a:xfrm>
        </p:spPr>
        <p:txBody>
          <a:bodyPr vert="horz" lIns="0" tIns="45720" rIns="91440" bIns="45720" rtlCol="0">
            <a:normAutofit/>
          </a:bodyPr>
          <a:lstStyle>
            <a:lvl1pPr>
              <a:defRPr lang="en-US" sz="4000" dirty="0">
                <a:solidFill>
                  <a:schemeClr val="accent3"/>
                </a:solidFill>
                <a:latin typeface="+mj-lt"/>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9815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9/26/2023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20321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1D364696-E1F3-49EF-AEC8-730A16D9A23F}" type="datetimeFigureOut">
              <a:rPr lang="en-US" altLang="en-US" smtClean="0"/>
              <a:pPr/>
              <a:t>9/26/2023</a:t>
            </a:fld>
            <a:endParaRPr lang="en-US" alt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alt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280703108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9/26/2023</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201414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1D364696-E1F3-49EF-AEC8-730A16D9A23F}" type="datetimeFigureOut">
              <a:rPr lang="en-US" altLang="en-US" smtClean="0"/>
              <a:pPr/>
              <a:t>9/26/2023</a:t>
            </a:fld>
            <a:endParaRPr lang="en-US" alt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altLang="en-US" dirty="0"/>
          </a:p>
        </p:txBody>
      </p:sp>
      <p:sp>
        <p:nvSpPr>
          <p:cNvPr id="6" name="Slide Number Placeholder 5"/>
          <p:cNvSpPr>
            <a:spLocks noGrp="1"/>
          </p:cNvSpPr>
          <p:nvPr>
            <p:ph type="sldNum" sz="quarter" idx="12"/>
          </p:nvPr>
        </p:nvSpPr>
        <p:spPr>
          <a:xfrm>
            <a:off x="8604504" y="5212080"/>
            <a:ext cx="2112264" cy="228600"/>
          </a:xfrm>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75869649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364696-E1F3-49EF-AEC8-730A16D9A23F}" type="datetimeFigureOut">
              <a:rPr lang="en-US" altLang="en-US" smtClean="0"/>
              <a:pPr/>
              <a:t>9/26/2023</a:t>
            </a:fld>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160942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364696-E1F3-49EF-AEC8-730A16D9A23F}" type="datetimeFigureOut">
              <a:rPr lang="en-US" altLang="en-US" smtClean="0"/>
              <a:pPr/>
              <a:t>9/26/2023</a:t>
            </a:fld>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99518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364696-E1F3-49EF-AEC8-730A16D9A23F}" type="datetimeFigureOut">
              <a:rPr lang="en-US" altLang="en-US" smtClean="0"/>
              <a:pPr/>
              <a:t>9/26/2023</a:t>
            </a:fld>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91931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57" indent="-283457">
              <a:spcBef>
                <a:spcPts val="1000"/>
              </a:spcBef>
              <a:defRPr sz="1800">
                <a:solidFill>
                  <a:schemeClr val="accent1"/>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7202627" y="715966"/>
            <a:ext cx="4227375" cy="4727907"/>
          </a:xfrm>
          <a:solidFill>
            <a:schemeClr val="accent3">
              <a:lumMod val="75000"/>
            </a:schemeClr>
          </a:solidFill>
        </p:spPr>
        <p:txBody>
          <a:bodyPr/>
          <a:lstStyle>
            <a:lvl1pPr algn="ctr">
              <a:buNone/>
              <a:defRPr sz="1600"/>
            </a:lvl1pPr>
          </a:lstStyle>
          <a:p>
            <a:r>
              <a:rPr lang="en-US"/>
              <a:t>Click icon to add picture</a:t>
            </a:r>
            <a:endParaRPr lang="en-US" dirty="0"/>
          </a:p>
        </p:txBody>
      </p:sp>
      <p:sp>
        <p:nvSpPr>
          <p:cNvPr id="3" name="Title 2">
            <a:extLst>
              <a:ext uri="{FF2B5EF4-FFF2-40B4-BE49-F238E27FC236}">
                <a16:creationId xmlns:a16="http://schemas.microsoft.com/office/drawing/2014/main" id="{164D0D78-72DF-43BD-8B4F-DE52DA013C52}"/>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pic>
        <p:nvPicPr>
          <p:cNvPr id="2" name="Graphic 1">
            <a:extLst>
              <a:ext uri="{FF2B5EF4-FFF2-40B4-BE49-F238E27FC236}">
                <a16:creationId xmlns:a16="http://schemas.microsoft.com/office/drawing/2014/main" id="{DAFD71A9-C105-43A7-88DA-9FFC5174CC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Tree>
    <p:extLst>
      <p:ext uri="{BB962C8B-B14F-4D97-AF65-F5344CB8AC3E}">
        <p14:creationId xmlns:p14="http://schemas.microsoft.com/office/powerpoint/2010/main" val="652059179"/>
      </p:ext>
    </p:extLst>
  </p:cSld>
  <p:clrMapOvr>
    <a:masterClrMapping/>
  </p:clrMapOvr>
  <p:extLst>
    <p:ext uri="{DCECCB84-F9BA-43D5-87BE-67443E8EF086}">
      <p15:sldGuideLst xmlns:p15="http://schemas.microsoft.com/office/powerpoint/2012/main">
        <p15:guide id="1" pos="4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9/26/2023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3024277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364696-E1F3-49EF-AEC8-730A16D9A23F}" type="datetimeFigureOut">
              <a:rPr lang="en-US" altLang="en-US" smtClean="0"/>
              <a:pPr/>
              <a:t>9/26/2023</a:t>
            </a:fld>
            <a:endParaRPr lang="en-US" altLang="en-US" dirty="0"/>
          </a:p>
        </p:txBody>
      </p:sp>
      <p:sp>
        <p:nvSpPr>
          <p:cNvPr id="9" name="Footer Placeholder 8"/>
          <p:cNvSpPr>
            <a:spLocks noGrp="1"/>
          </p:cNvSpPr>
          <p:nvPr>
            <p:ph type="ftr" sz="quarter" idx="11"/>
          </p:nvPr>
        </p:nvSpPr>
        <p:spPr/>
        <p:txBody>
          <a:bodyPr/>
          <a:lstStyle>
            <a:lvl1pPr algn="r">
              <a:defRPr/>
            </a:lvl1pPr>
          </a:lstStyle>
          <a:p>
            <a:endParaRPr lang="en-US" alt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8402A1B0-4691-41D9-84E0-69D594EAA3FE}" type="slidenum">
              <a:rPr lang="en-US" altLang="en-US" smtClean="0"/>
              <a:pPr/>
              <a:t>‹#›</a:t>
            </a:fld>
            <a:endParaRPr lang="en-US" alt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9658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1D364696-E1F3-49EF-AEC8-730A16D9A23F}" type="datetimeFigureOut">
              <a:rPr lang="en-US" altLang="en-US" smtClean="0"/>
              <a:pPr/>
              <a:t>9/26/2023</a:t>
            </a:fld>
            <a:endParaRPr lang="en-US" alt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ltLang="en-US" dirty="0"/>
          </a:p>
        </p:txBody>
      </p:sp>
      <p:sp>
        <p:nvSpPr>
          <p:cNvPr id="7" name="Slide Number Placeholder 6"/>
          <p:cNvSpPr>
            <a:spLocks noGrp="1"/>
          </p:cNvSpPr>
          <p:nvPr>
            <p:ph type="sldNum" sz="quarter" idx="12"/>
          </p:nvPr>
        </p:nvSpPr>
        <p:spPr>
          <a:xfrm>
            <a:off x="10396728" y="6227064"/>
            <a:ext cx="1463040" cy="256032"/>
          </a:xfrm>
        </p:spPr>
        <p:txBody>
          <a:bodyPr/>
          <a:lstStyle/>
          <a:p>
            <a:fld id="{8402A1B0-4691-41D9-84E0-69D594EAA3FE}" type="slidenum">
              <a:rPr lang="en-US" altLang="en-US" smtClean="0"/>
              <a:pPr/>
              <a:t>‹#›</a:t>
            </a:fld>
            <a:endParaRPr lang="en-US" alt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7727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9/26/2023</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169622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9/26/2023</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693820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
    <p:bg>
      <p:bgPr>
        <a:solidFill>
          <a:schemeClr val="accent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FA415FA-D077-4CB7-8CBC-8F39C7C51748}"/>
              </a:ext>
            </a:extLst>
          </p:cNvPr>
          <p:cNvSpPr>
            <a:spLocks noGrp="1"/>
          </p:cNvSpPr>
          <p:nvPr>
            <p:ph type="title" hasCustomPrompt="1"/>
          </p:nvPr>
        </p:nvSpPr>
        <p:spPr>
          <a:xfrm>
            <a:off x="3840480" y="2770636"/>
            <a:ext cx="7443216" cy="1325563"/>
          </a:xfrm>
        </p:spPr>
        <p:txBody>
          <a:bodyPr anchor="ctr">
            <a:normAutofit/>
          </a:bodyPr>
          <a:lstStyle>
            <a:lvl1pPr algn="ctr">
              <a:defRPr sz="4800" b="1"/>
            </a:lvl1pPr>
          </a:lstStyle>
          <a:p>
            <a:r>
              <a:rPr lang="en-US" dirty="0"/>
              <a:t>Click to add title</a:t>
            </a:r>
          </a:p>
        </p:txBody>
      </p:sp>
      <p:pic>
        <p:nvPicPr>
          <p:cNvPr id="2" name="Graphic 1">
            <a:extLst>
              <a:ext uri="{FF2B5EF4-FFF2-40B4-BE49-F238E27FC236}">
                <a16:creationId xmlns:a16="http://schemas.microsoft.com/office/drawing/2014/main" id="{4484D66F-7657-44F5-BAE9-F676B76CB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 y="0"/>
            <a:ext cx="3800475" cy="6858000"/>
          </a:xfrm>
          <a:prstGeom prst="rect">
            <a:avLst/>
          </a:prstGeom>
        </p:spPr>
      </p:pic>
    </p:spTree>
    <p:extLst>
      <p:ext uri="{BB962C8B-B14F-4D97-AF65-F5344CB8AC3E}">
        <p14:creationId xmlns:p14="http://schemas.microsoft.com/office/powerpoint/2010/main" val="2419298234"/>
      </p:ext>
    </p:extLst>
  </p:cSld>
  <p:clrMapOvr>
    <a:masterClrMapping/>
  </p:clrMapOvr>
  <p:extLst>
    <p:ext uri="{DCECCB84-F9BA-43D5-87BE-67443E8EF086}">
      <p15:sldGuideLst xmlns:p15="http://schemas.microsoft.com/office/powerpoint/2012/main">
        <p15:guide id="1" pos="280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57" indent="-283457">
              <a:spcBef>
                <a:spcPts val="1000"/>
              </a:spcBef>
              <a:defRPr sz="1800">
                <a:solidFill>
                  <a:schemeClr val="accent1"/>
                </a:solidFill>
              </a:defRPr>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pic>
        <p:nvPicPr>
          <p:cNvPr id="2" name="Graphic 1">
            <a:extLst>
              <a:ext uri="{FF2B5EF4-FFF2-40B4-BE49-F238E27FC236}">
                <a16:creationId xmlns:a16="http://schemas.microsoft.com/office/drawing/2014/main" id="{074AC9B3-247D-45E3-9C91-C248ADAFBA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
        <p:nvSpPr>
          <p:cNvPr id="3" name="Title 2">
            <a:extLst>
              <a:ext uri="{FF2B5EF4-FFF2-40B4-BE49-F238E27FC236}">
                <a16:creationId xmlns:a16="http://schemas.microsoft.com/office/drawing/2014/main" id="{BB8295CA-882D-4533-80DA-6D6EA01257A6}"/>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612780049"/>
      </p:ext>
    </p:extLst>
  </p:cSld>
  <p:clrMapOvr>
    <a:masterClrMapping/>
  </p:clrMapOvr>
  <p:extLst>
    <p:ext uri="{DCECCB84-F9BA-43D5-87BE-67443E8EF086}">
      <p15:sldGuideLst xmlns:p15="http://schemas.microsoft.com/office/powerpoint/2012/main">
        <p15:guide id="1" orient="horz" pos="3672">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igh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tx1"/>
                </a:solidFill>
              </a:defRPr>
            </a:lvl1pPr>
            <a:lvl2pPr marL="283457" indent="-283457">
              <a:spcBef>
                <a:spcPts val="1000"/>
              </a:spcBef>
              <a:defRPr sz="1800">
                <a:solidFill>
                  <a:schemeClr val="tx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5" y="0"/>
            <a:ext cx="3558127"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26143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57" indent="-283457">
              <a:spcBef>
                <a:spcPts val="1000"/>
              </a:spcBef>
              <a:defRPr sz="1800">
                <a:solidFill>
                  <a:schemeClr val="accent1"/>
                </a:solidFill>
              </a:defRPr>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pic>
        <p:nvPicPr>
          <p:cNvPr id="2" name="Graphic 1">
            <a:extLst>
              <a:ext uri="{FF2B5EF4-FFF2-40B4-BE49-F238E27FC236}">
                <a16:creationId xmlns:a16="http://schemas.microsoft.com/office/drawing/2014/main" id="{074AC9B3-247D-45E3-9C91-C248ADAFBA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
        <p:nvSpPr>
          <p:cNvPr id="3" name="Title 2">
            <a:extLst>
              <a:ext uri="{FF2B5EF4-FFF2-40B4-BE49-F238E27FC236}">
                <a16:creationId xmlns:a16="http://schemas.microsoft.com/office/drawing/2014/main" id="{BB8295CA-882D-4533-80DA-6D6EA01257A6}"/>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8729295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tx1"/>
                </a:solidFill>
              </a:defRPr>
            </a:lvl1pPr>
            <a:lvl2pPr marL="283457" indent="-283457">
              <a:spcBef>
                <a:spcPts val="1000"/>
              </a:spcBef>
              <a:defRPr sz="1800">
                <a:solidFill>
                  <a:schemeClr val="tx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5" y="0"/>
            <a:ext cx="3558127"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42928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solidFill>
              </a:defRPr>
            </a:lvl1pPr>
            <a:lvl2pPr marL="283457" indent="-283457">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5" y="0"/>
            <a:ext cx="3558127"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0024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2" y="1905000"/>
            <a:ext cx="6955735" cy="3276600"/>
          </a:xfrm>
        </p:spPr>
        <p:txBody>
          <a:bodyPr/>
          <a:lstStyle>
            <a:lvl1pPr marL="0" indent="0">
              <a:buNone/>
              <a:defRPr sz="1800" b="1">
                <a:solidFill>
                  <a:schemeClr val="tx1"/>
                </a:solidFill>
              </a:defRPr>
            </a:lvl1pPr>
            <a:lvl2pPr marL="283457" indent="-283457">
              <a:spcBef>
                <a:spcPts val="1000"/>
              </a:spcBef>
              <a:defRPr sz="1800">
                <a:solidFill>
                  <a:schemeClr val="tx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901" y="715961"/>
            <a:ext cx="6955735" cy="1189038"/>
          </a:xfrm>
        </p:spPr>
        <p:txBody>
          <a:bodyPr vert="horz" lIns="91440" tIns="45720" rIns="91440" bIns="45720" rtlCol="0" anchor="t">
            <a:normAutofit/>
          </a:bodyPr>
          <a:lstStyle>
            <a:lvl1pPr>
              <a:defRPr lang="en-US" sz="4000" i="0" cap="none" spc="-51" baseline="0">
                <a:ln w="3175">
                  <a:noFill/>
                </a:ln>
                <a:solidFill>
                  <a:schemeClr val="tx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20419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2" y="1905000"/>
            <a:ext cx="6955735" cy="3276600"/>
          </a:xfrm>
        </p:spPr>
        <p:txBody>
          <a:bodyPr/>
          <a:lstStyle>
            <a:lvl1pPr marL="0" indent="0">
              <a:buNone/>
              <a:defRPr sz="1800" b="1">
                <a:solidFill>
                  <a:schemeClr val="accent1"/>
                </a:solidFill>
              </a:defRPr>
            </a:lvl1pPr>
            <a:lvl2pPr marL="283457" indent="-283457">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901" y="715961"/>
            <a:ext cx="6955735" cy="1189038"/>
          </a:xfrm>
        </p:spPr>
        <p:txBody>
          <a:bodyPr vert="horz" lIns="91440" tIns="45720" rIns="91440" bIns="45720" rtlCol="0" anchor="t">
            <a:normAutofit/>
          </a:bodyPr>
          <a:lstStyle>
            <a:lvl1pPr>
              <a:defRPr lang="en-US" sz="4000" i="0" cap="none" spc="-51" baseline="0">
                <a:ln w="3175">
                  <a:noFill/>
                </a:ln>
                <a:solidFill>
                  <a:schemeClr val="accent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75319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3" y="1975108"/>
            <a:ext cx="9141397" cy="615553"/>
          </a:xfrm>
          <a:noFill/>
        </p:spPr>
        <p:txBody>
          <a:bodyPr wrap="square" lIns="0" tIns="0" rIns="0" bIns="0" anchor="b" anchorCtr="0">
            <a:spAutoFit/>
          </a:bodyPr>
          <a:lstStyle>
            <a:lvl1pPr algn="ctr" defTabSz="932719" rtl="0" eaLnBrk="1" latinLnBrk="0" hangingPunct="1">
              <a:lnSpc>
                <a:spcPct val="100000"/>
              </a:lnSpc>
              <a:spcBef>
                <a:spcPct val="0"/>
              </a:spcBef>
              <a:buNone/>
              <a:defRPr lang="en-US" sz="4000" b="1" i="0" kern="1200" cap="none" spc="-51" baseline="0" dirty="0">
                <a:ln w="3175">
                  <a:noFill/>
                </a:ln>
                <a:solidFill>
                  <a:schemeClr val="accent3"/>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9" y="3260708"/>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3" name="Graphic 2">
            <a:extLst>
              <a:ext uri="{FF2B5EF4-FFF2-40B4-BE49-F238E27FC236}">
                <a16:creationId xmlns:a16="http://schemas.microsoft.com/office/drawing/2014/main" id="{EEE98737-74D2-46C7-8655-74871A420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52"/>
            <a:ext cx="12192000" cy="428625"/>
          </a:xfrm>
          <a:prstGeom prst="rect">
            <a:avLst/>
          </a:prstGeom>
        </p:spPr>
      </p:pic>
      <p:pic>
        <p:nvPicPr>
          <p:cNvPr id="4" name="Graphic 3">
            <a:extLst>
              <a:ext uri="{FF2B5EF4-FFF2-40B4-BE49-F238E27FC236}">
                <a16:creationId xmlns:a16="http://schemas.microsoft.com/office/drawing/2014/main" id="{7146B861-BC3C-4898-95DE-944AB08755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63"/>
            <a:ext cx="12192000" cy="428625"/>
          </a:xfrm>
          <a:prstGeom prst="rect">
            <a:avLst/>
          </a:prstGeom>
        </p:spPr>
      </p:pic>
    </p:spTree>
    <p:extLst>
      <p:ext uri="{BB962C8B-B14F-4D97-AF65-F5344CB8AC3E}">
        <p14:creationId xmlns:p14="http://schemas.microsoft.com/office/powerpoint/2010/main" val="28426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userDrawn="1">
          <p15:clr>
            <a:srgbClr val="FBAE40"/>
          </p15:clr>
        </p15:guide>
        <p15:guide id="2" pos="6127" userDrawn="1">
          <p15:clr>
            <a:srgbClr val="5ACBF0"/>
          </p15:clr>
        </p15:guide>
        <p15:guide id="3" orient="horz" pos="216" userDrawn="1">
          <p15:clr>
            <a:srgbClr val="5ACBF0"/>
          </p15:clr>
        </p15:guide>
        <p15:guide id="4" orient="horz" pos="1560" userDrawn="1">
          <p15:clr>
            <a:srgbClr val="5ACBF0"/>
          </p15:clr>
        </p15:guide>
        <p15:guide id="5" orient="horz" pos="39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3" y="1975108"/>
            <a:ext cx="9141397" cy="615553"/>
          </a:xfrm>
          <a:noFill/>
        </p:spPr>
        <p:txBody>
          <a:bodyPr wrap="square" lIns="0" tIns="0" rIns="0" bIns="0" anchor="b" anchorCtr="0">
            <a:spAutoFit/>
          </a:bodyPr>
          <a:lstStyle>
            <a:lvl1pPr algn="ctr" defTabSz="932719" rtl="0" eaLnBrk="1" latinLnBrk="0" hangingPunct="1">
              <a:lnSpc>
                <a:spcPct val="100000"/>
              </a:lnSpc>
              <a:spcBef>
                <a:spcPct val="0"/>
              </a:spcBef>
              <a:buNone/>
              <a:defRPr lang="en-US" sz="4000" b="1" i="0" kern="1200" cap="none" spc="-51" baseline="0" dirty="0">
                <a:ln w="3175">
                  <a:noFill/>
                </a:ln>
                <a:solidFill>
                  <a:schemeClr val="tx1"/>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9" y="3260708"/>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id="{B4FBE5B2-2D6A-4DC6-9944-CF3D7EC50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52"/>
            <a:ext cx="12192000" cy="428625"/>
          </a:xfrm>
          <a:prstGeom prst="rect">
            <a:avLst/>
          </a:prstGeom>
        </p:spPr>
      </p:pic>
      <p:pic>
        <p:nvPicPr>
          <p:cNvPr id="8" name="Graphic 7">
            <a:extLst>
              <a:ext uri="{FF2B5EF4-FFF2-40B4-BE49-F238E27FC236}">
                <a16:creationId xmlns:a16="http://schemas.microsoft.com/office/drawing/2014/main" id="{B9407BD0-C2EE-44A7-8749-433953FD1F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63"/>
            <a:ext cx="12192000" cy="428625"/>
          </a:xfrm>
          <a:prstGeom prst="rect">
            <a:avLst/>
          </a:prstGeom>
        </p:spPr>
      </p:pic>
    </p:spTree>
    <p:extLst>
      <p:ext uri="{BB962C8B-B14F-4D97-AF65-F5344CB8AC3E}">
        <p14:creationId xmlns:p14="http://schemas.microsoft.com/office/powerpoint/2010/main" val="370105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 userDrawn="1">
          <p15:clr>
            <a:srgbClr val="FBAE40"/>
          </p15:clr>
        </p15:guide>
        <p15:guide id="2" pos="6127" userDrawn="1">
          <p15:clr>
            <a:srgbClr val="5ACBF0"/>
          </p15:clr>
        </p15:guide>
        <p15:guide id="3" orient="horz" pos="216" userDrawn="1">
          <p15:clr>
            <a:srgbClr val="5ACBF0"/>
          </p15:clr>
        </p15:guide>
        <p15:guide id="4" orient="horz" pos="4128" userDrawn="1">
          <p15:clr>
            <a:srgbClr val="5ACBF0"/>
          </p15:clr>
        </p15:guide>
        <p15:guide id="5" orient="horz" pos="39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9/26/2023</a:t>
            </a:fld>
            <a:endParaRPr lang="en-US" alt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595586410"/>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9" r:id="rId5"/>
    <p:sldLayoutId id="2147483730"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defTabSz="914377"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D364696-E1F3-49EF-AEC8-730A16D9A23F}" type="datetimeFigureOut">
              <a:rPr lang="en-US" altLang="en-US" smtClean="0"/>
              <a:pPr/>
              <a:t>9/26/2023</a:t>
            </a:fld>
            <a:endParaRPr lang="en-US" alt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lt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8402A1B0-4691-41D9-84E0-69D594EAA3FE}" type="slidenum">
              <a:rPr lang="en-US" altLang="en-US" smtClean="0"/>
              <a:pPr/>
              <a:t>‹#›</a:t>
            </a:fld>
            <a:endParaRPr lang="en-US" alt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720860503"/>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Title 5">
            <a:extLst>
              <a:ext uri="{FF2B5EF4-FFF2-40B4-BE49-F238E27FC236}">
                <a16:creationId xmlns:a16="http://schemas.microsoft.com/office/drawing/2014/main" id="{5CA7E8EA-FF4D-4A68-97F9-3EBE97F73E12}"/>
              </a:ext>
            </a:extLst>
          </p:cNvPr>
          <p:cNvSpPr>
            <a:spLocks noGrp="1"/>
          </p:cNvSpPr>
          <p:nvPr>
            <p:ph type="title"/>
          </p:nvPr>
        </p:nvSpPr>
        <p:spPr>
          <a:xfrm>
            <a:off x="3838355" y="2769703"/>
            <a:ext cx="7863315" cy="1590261"/>
          </a:xfrm>
        </p:spPr>
        <p:txBody>
          <a:bodyPr>
            <a:noAutofit/>
          </a:bodyPr>
          <a:lstStyle/>
          <a:p>
            <a:br>
              <a:rPr lang="en-US" sz="1800" b="1" dirty="0">
                <a:effectLst/>
                <a:latin typeface="Arial" panose="020B0604020202020204" pitchFamily="34" charset="0"/>
                <a:ea typeface="Calibri" panose="020F0502020204030204" pitchFamily="34" charset="0"/>
                <a:cs typeface="Arial" panose="020B0604020202020204" pitchFamily="34" charset="0"/>
              </a:rPr>
            </a:b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Intergenerational family life and care of older people in South Africa</a:t>
            </a: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Somaya Abdullah</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52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2" name="Title 8">
            <a:extLst>
              <a:ext uri="{FF2B5EF4-FFF2-40B4-BE49-F238E27FC236}">
                <a16:creationId xmlns:a16="http://schemas.microsoft.com/office/drawing/2014/main" id="{9C0162FE-F572-619E-4D84-F476B6E9B592}"/>
              </a:ext>
            </a:extLst>
          </p:cNvPr>
          <p:cNvSpPr>
            <a:spLocks noGrp="1"/>
          </p:cNvSpPr>
          <p:nvPr>
            <p:ph type="body" sz="quarter" idx="11"/>
          </p:nvPr>
        </p:nvSpPr>
        <p:spPr>
          <a:xfrm>
            <a:off x="762000" y="556592"/>
            <a:ext cx="10928252" cy="5420138"/>
          </a:xfrm>
        </p:spPr>
        <p:txBody>
          <a:bodyPr>
            <a:noAutofit/>
          </a:bodyPr>
          <a:lstStyle/>
          <a:p>
            <a:pPr algn="ctr">
              <a:spcBef>
                <a:spcPts val="0"/>
              </a:spcBef>
            </a:pPr>
            <a:r>
              <a:rPr lang="en-US" sz="2000" dirty="0">
                <a:solidFill>
                  <a:schemeClr val="tx1"/>
                </a:solidFill>
                <a:latin typeface="Times New Roman" panose="02020603050405020304" pitchFamily="18" charset="0"/>
                <a:cs typeface="Times New Roman" panose="02020603050405020304" pitchFamily="18" charset="0"/>
              </a:rPr>
              <a:t>Intergenerational family life in Africa</a:t>
            </a:r>
          </a:p>
          <a:p>
            <a:pPr algn="ctr">
              <a:spcBef>
                <a:spcPts val="0"/>
              </a:spcBef>
            </a:pPr>
            <a:endParaRPr lang="en-US" sz="2000" b="0" dirty="0">
              <a:solidFill>
                <a:schemeClr val="tx1"/>
              </a:solidFill>
              <a:latin typeface="Times New Roman" panose="02020603050405020304" pitchFamily="18" charset="0"/>
              <a:cs typeface="Times New Roman" panose="02020603050405020304" pitchFamily="18" charset="0"/>
            </a:endParaRPr>
          </a:p>
          <a:p>
            <a:pPr algn="ctr">
              <a:spcBef>
                <a:spcPts val="0"/>
              </a:spcBef>
            </a:pPr>
            <a:endParaRPr lang="en-US" sz="2000" b="0" dirty="0">
              <a:solidFill>
                <a:schemeClr val="tx1"/>
              </a:solidFill>
              <a:latin typeface="Times New Roman" panose="02020603050405020304" pitchFamily="18" charset="0"/>
              <a:cs typeface="Times New Roman" panose="02020603050405020304" pitchFamily="18" charset="0"/>
            </a:endParaRPr>
          </a:p>
          <a:p>
            <a:pPr algn="ctr">
              <a:spcBef>
                <a:spcPts val="0"/>
              </a:spcBef>
            </a:pPr>
            <a:endParaRPr lang="en-US" sz="2000" b="0" dirty="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r>
              <a:rPr lang="en-US" sz="2000" b="0" dirty="0">
                <a:solidFill>
                  <a:schemeClr val="tx1"/>
                </a:solidFill>
                <a:latin typeface="Times New Roman" panose="02020603050405020304" pitchFamily="18" charset="0"/>
                <a:cs typeface="Times New Roman" panose="02020603050405020304" pitchFamily="18" charset="0"/>
              </a:rPr>
              <a:t>Intergenerational family life most common family form in Africa</a:t>
            </a:r>
          </a:p>
          <a:p>
            <a:pPr marL="342900" indent="-342900">
              <a:spcBef>
                <a:spcPts val="0"/>
              </a:spcBef>
              <a:buFont typeface="Arial" panose="020B0604020202020204" pitchFamily="34" charset="0"/>
              <a:buChar char="•"/>
            </a:pPr>
            <a:endParaRPr lang="en-US" sz="2000" b="0" dirty="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endParaRPr lang="en-US" sz="2000" b="0" dirty="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r>
              <a:rPr lang="en-US" sz="2000" b="0" dirty="0">
                <a:solidFill>
                  <a:schemeClr val="tx1"/>
                </a:solidFill>
                <a:latin typeface="Times New Roman" panose="02020603050405020304" pitchFamily="18" charset="0"/>
                <a:cs typeface="Times New Roman" panose="02020603050405020304" pitchFamily="18" charset="0"/>
              </a:rPr>
              <a:t>Informal practice that predates formal welfare systems, alongside which it now operates</a:t>
            </a:r>
          </a:p>
          <a:p>
            <a:pPr marL="342900" indent="-342900">
              <a:spcBef>
                <a:spcPts val="0"/>
              </a:spcBef>
              <a:buFont typeface="Arial" panose="020B0604020202020204" pitchFamily="34" charset="0"/>
              <a:buChar char="•"/>
            </a:pPr>
            <a:endParaRPr lang="en-US" sz="2000" b="0" dirty="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endParaRPr lang="en-US" sz="2000" b="0" dirty="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r>
              <a:rPr lang="en-US" sz="2000" b="0" dirty="0">
                <a:solidFill>
                  <a:schemeClr val="tx1"/>
                </a:solidFill>
                <a:latin typeface="Times New Roman" panose="02020603050405020304" pitchFamily="18" charset="0"/>
                <a:cs typeface="Times New Roman" panose="02020603050405020304" pitchFamily="18" charset="0"/>
              </a:rPr>
              <a:t>In these arrangements older persons are viewed as respected elders / sources and transmitters of culture, customs, and values of a community </a:t>
            </a:r>
          </a:p>
          <a:p>
            <a:pPr marL="342900" indent="-342900">
              <a:spcBef>
                <a:spcPts val="0"/>
              </a:spcBef>
              <a:buFont typeface="Arial" panose="020B0604020202020204" pitchFamily="34" charset="0"/>
              <a:buChar char="•"/>
            </a:pPr>
            <a:endParaRPr lang="en-US" sz="2000" b="0" dirty="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endParaRPr lang="en-US" sz="2000" b="0" dirty="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r>
              <a:rPr lang="en-US" sz="2000" b="0" dirty="0">
                <a:solidFill>
                  <a:schemeClr val="tx1"/>
                </a:solidFill>
                <a:latin typeface="Times New Roman" panose="02020603050405020304" pitchFamily="18" charset="0"/>
                <a:cs typeface="Times New Roman" panose="02020603050405020304" pitchFamily="18" charset="0"/>
              </a:rPr>
              <a:t>Entails mutual support, family solidarity, and care </a:t>
            </a:r>
          </a:p>
        </p:txBody>
      </p:sp>
    </p:spTree>
    <p:extLst>
      <p:ext uri="{BB962C8B-B14F-4D97-AF65-F5344CB8AC3E}">
        <p14:creationId xmlns:p14="http://schemas.microsoft.com/office/powerpoint/2010/main" val="3332299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2" name="Title 8">
            <a:extLst>
              <a:ext uri="{FF2B5EF4-FFF2-40B4-BE49-F238E27FC236}">
                <a16:creationId xmlns:a16="http://schemas.microsoft.com/office/drawing/2014/main" id="{9C0162FE-F572-619E-4D84-F476B6E9B592}"/>
              </a:ext>
            </a:extLst>
          </p:cNvPr>
          <p:cNvSpPr>
            <a:spLocks noGrp="1"/>
          </p:cNvSpPr>
          <p:nvPr>
            <p:ph type="body" sz="quarter" idx="11"/>
          </p:nvPr>
        </p:nvSpPr>
        <p:spPr>
          <a:xfrm>
            <a:off x="762000" y="556592"/>
            <a:ext cx="10928252" cy="5420138"/>
          </a:xfrm>
        </p:spPr>
        <p:txBody>
          <a:bodyPr>
            <a:noAutofit/>
          </a:bodyPr>
          <a:lstStyle/>
          <a:p>
            <a:pPr algn="ctr">
              <a:spcBef>
                <a:spcPts val="0"/>
              </a:spcBef>
            </a:pPr>
            <a:r>
              <a:rPr lang="en-US" sz="2000" dirty="0">
                <a:solidFill>
                  <a:schemeClr val="tx1"/>
                </a:solidFill>
                <a:latin typeface="Times New Roman" panose="02020603050405020304" pitchFamily="18" charset="0"/>
                <a:cs typeface="Times New Roman" panose="02020603050405020304" pitchFamily="18" charset="0"/>
              </a:rPr>
              <a:t>Challenges to intergenerational family life </a:t>
            </a:r>
          </a:p>
          <a:p>
            <a:pPr algn="ctr">
              <a:spcBef>
                <a:spcPts val="0"/>
              </a:spcBef>
            </a:pP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GB" sz="2000" b="0" dirty="0">
                <a:solidFill>
                  <a:schemeClr val="tx1"/>
                </a:solidFill>
                <a:effectLst/>
                <a:latin typeface="Times New Roman" panose="02020603050405020304" pitchFamily="18" charset="0"/>
                <a:ea typeface="Calibri" panose="020F0502020204030204" pitchFamily="34" charset="0"/>
              </a:rPr>
              <a:t>Intergenerational living in Africa is being impacted by various challenges. These include</a:t>
            </a:r>
          </a:p>
          <a:p>
            <a:pPr>
              <a:spcBef>
                <a:spcPts val="0"/>
              </a:spcBef>
            </a:pPr>
            <a:endParaRPr lang="en-GB" sz="2000" b="0" dirty="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Wingdings" panose="05000000000000000000" pitchFamily="2" charset="2"/>
              <a:buChar char="Ø"/>
            </a:pPr>
            <a:r>
              <a:rPr lang="en-GB" sz="2000" b="0" dirty="0">
                <a:solidFill>
                  <a:schemeClr val="tx1"/>
                </a:solidFill>
                <a:latin typeface="Times New Roman" panose="02020603050405020304" pitchFamily="18" charset="0"/>
                <a:cs typeface="Times New Roman" panose="02020603050405020304" pitchFamily="18" charset="0"/>
              </a:rPr>
              <a:t>Population aging</a:t>
            </a:r>
          </a:p>
          <a:p>
            <a:pPr marL="285750" indent="-285750">
              <a:spcBef>
                <a:spcPts val="0"/>
              </a:spcBef>
              <a:buFont typeface="Wingdings" panose="05000000000000000000" pitchFamily="2" charset="2"/>
              <a:buChar char="Ø"/>
            </a:pPr>
            <a:r>
              <a:rPr lang="en-GB" sz="2000" b="0" dirty="0">
                <a:solidFill>
                  <a:schemeClr val="tx1"/>
                </a:solidFill>
                <a:latin typeface="Times New Roman" panose="02020603050405020304" pitchFamily="18" charset="0"/>
                <a:ea typeface="Calibri" panose="020F0502020204030204" pitchFamily="34" charset="0"/>
              </a:rPr>
              <a:t>A</a:t>
            </a:r>
            <a:r>
              <a:rPr lang="en-GB" sz="2000" b="0" dirty="0">
                <a:solidFill>
                  <a:schemeClr val="tx1"/>
                </a:solidFill>
                <a:effectLst/>
                <a:latin typeface="Times New Roman" panose="02020603050405020304" pitchFamily="18" charset="0"/>
                <a:ea typeface="Calibri" panose="020F0502020204030204" pitchFamily="34" charset="0"/>
              </a:rPr>
              <a:t>nticipated care deficits, where the need for care will exceed the availability of caregivers </a:t>
            </a:r>
          </a:p>
          <a:p>
            <a:pPr marL="285750" indent="-285750">
              <a:spcBef>
                <a:spcPts val="0"/>
              </a:spcBef>
              <a:buFont typeface="Wingdings" panose="05000000000000000000" pitchFamily="2" charset="2"/>
              <a:buChar char="Ø"/>
            </a:pPr>
            <a:r>
              <a:rPr lang="en-GB" sz="2000" b="0" dirty="0">
                <a:solidFill>
                  <a:schemeClr val="tx1"/>
                </a:solidFill>
                <a:effectLst/>
                <a:latin typeface="Times New Roman" panose="02020603050405020304" pitchFamily="18" charset="0"/>
                <a:ea typeface="Calibri" panose="020F0502020204030204" pitchFamily="34" charset="0"/>
              </a:rPr>
              <a:t>Globalization and neoliberal economic and welfare restructuring</a:t>
            </a:r>
          </a:p>
          <a:p>
            <a:pPr marL="342900" indent="-342900">
              <a:spcBef>
                <a:spcPts val="0"/>
              </a:spcBef>
              <a:buFont typeface="Wingdings" panose="05000000000000000000" pitchFamily="2" charset="2"/>
              <a:buChar char="Ø"/>
            </a:pPr>
            <a:r>
              <a:rPr lang="en-GB" sz="2000" b="0" dirty="0">
                <a:solidFill>
                  <a:schemeClr val="tx1"/>
                </a:solidFill>
                <a:latin typeface="Times New Roman" panose="02020603050405020304" pitchFamily="18" charset="0"/>
                <a:cs typeface="Times New Roman" panose="02020603050405020304" pitchFamily="18" charset="0"/>
              </a:rPr>
              <a:t>Urbanization and migration</a:t>
            </a:r>
          </a:p>
          <a:p>
            <a:pPr marL="342900" indent="-342900">
              <a:spcBef>
                <a:spcPts val="0"/>
              </a:spcBef>
              <a:buFont typeface="Wingdings" panose="05000000000000000000" pitchFamily="2" charset="2"/>
              <a:buChar char="Ø"/>
            </a:pPr>
            <a:r>
              <a:rPr lang="en-GB" sz="2000" b="0" dirty="0">
                <a:solidFill>
                  <a:schemeClr val="tx1"/>
                </a:solidFill>
                <a:latin typeface="Times New Roman" panose="02020603050405020304" pitchFamily="18" charset="0"/>
                <a:cs typeface="Times New Roman" panose="02020603050405020304" pitchFamily="18" charset="0"/>
              </a:rPr>
              <a:t>Socio-economic challenges</a:t>
            </a:r>
          </a:p>
          <a:p>
            <a:pPr marL="342900" indent="-342900">
              <a:spcBef>
                <a:spcPts val="0"/>
              </a:spcBef>
              <a:buFont typeface="Wingdings" panose="05000000000000000000" pitchFamily="2" charset="2"/>
              <a:buChar char="Ø"/>
            </a:pPr>
            <a:r>
              <a:rPr lang="en-GB" sz="2000" b="0" dirty="0">
                <a:solidFill>
                  <a:schemeClr val="tx1"/>
                </a:solidFill>
                <a:latin typeface="Times New Roman" panose="02020603050405020304" pitchFamily="18" charset="0"/>
                <a:cs typeface="Times New Roman" panose="02020603050405020304" pitchFamily="18" charset="0"/>
              </a:rPr>
              <a:t>Pandemics – HIV / COVID-19</a:t>
            </a:r>
          </a:p>
          <a:p>
            <a:pPr marL="342900" indent="-342900">
              <a:spcBef>
                <a:spcPts val="0"/>
              </a:spcBef>
              <a:buFont typeface="Wingdings" panose="05000000000000000000" pitchFamily="2" charset="2"/>
              <a:buChar char="Ø"/>
            </a:pPr>
            <a:endParaRPr lang="en-GB" sz="2000" b="0" dirty="0">
              <a:solidFill>
                <a:schemeClr val="tx1"/>
              </a:solidFill>
              <a:latin typeface="Times New Roman" panose="02020603050405020304" pitchFamily="18" charset="0"/>
              <a:cs typeface="Times New Roman" panose="02020603050405020304" pitchFamily="18" charset="0"/>
            </a:endParaRPr>
          </a:p>
          <a:p>
            <a:pPr>
              <a:spcBef>
                <a:spcPts val="0"/>
              </a:spcBef>
            </a:pPr>
            <a:r>
              <a:rPr lang="en-GB" sz="2000" b="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Still, majority of Africans continue to live in large multigenerational and extended family households, making it the dominant family reality on the continent (</a:t>
            </a:r>
            <a:r>
              <a:rPr lang="en-GB" sz="1800" dirty="0">
                <a:solidFill>
                  <a:schemeClr val="tx1"/>
                </a:solidFill>
                <a:effectLst/>
                <a:latin typeface="Times New Roman" panose="02020603050405020304" pitchFamily="18" charset="0"/>
                <a:ea typeface="Calibri" panose="020F0502020204030204" pitchFamily="34" charset="0"/>
              </a:rPr>
              <a:t>U.S. Census Bureau Africa Aging report 2020 &amp; United Nations population data (United Nations, 2019).</a:t>
            </a:r>
            <a:endParaRPr lang="en-US"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3832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2" name="Title 8">
            <a:extLst>
              <a:ext uri="{FF2B5EF4-FFF2-40B4-BE49-F238E27FC236}">
                <a16:creationId xmlns:a16="http://schemas.microsoft.com/office/drawing/2014/main" id="{9C0162FE-F572-619E-4D84-F476B6E9B592}"/>
              </a:ext>
            </a:extLst>
          </p:cNvPr>
          <p:cNvSpPr>
            <a:spLocks noGrp="1"/>
          </p:cNvSpPr>
          <p:nvPr>
            <p:ph type="body" sz="quarter" idx="11"/>
          </p:nvPr>
        </p:nvSpPr>
        <p:spPr>
          <a:xfrm>
            <a:off x="762000" y="556592"/>
            <a:ext cx="10928252" cy="5420138"/>
          </a:xfrm>
        </p:spPr>
        <p:txBody>
          <a:bodyPr>
            <a:noAutofit/>
          </a:bodyPr>
          <a:lstStyle/>
          <a:p>
            <a:pPr algn="ctr">
              <a:spcBef>
                <a:spcPts val="0"/>
              </a:spcBef>
            </a:pPr>
            <a:r>
              <a:rPr lang="en-US" sz="2000" dirty="0">
                <a:solidFill>
                  <a:schemeClr val="tx1"/>
                </a:solidFill>
                <a:latin typeface="Times New Roman" panose="02020603050405020304" pitchFamily="18" charset="0"/>
                <a:cs typeface="Times New Roman" panose="02020603050405020304" pitchFamily="18" charset="0"/>
              </a:rPr>
              <a:t>Intergenerational family life – Muslim community</a:t>
            </a:r>
          </a:p>
          <a:p>
            <a:pPr>
              <a:spcBef>
                <a:spcPts val="0"/>
              </a:spcBef>
            </a:pPr>
            <a:endParaRPr lang="en-GB" sz="20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endParaRPr lang="en-GB" sz="20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spcBef>
                <a:spcPts val="0"/>
              </a:spcBef>
              <a:buFont typeface="Arial" panose="020B0604020202020204" pitchFamily="34" charset="0"/>
              <a:buChar char="•"/>
            </a:pPr>
            <a:r>
              <a:rPr lang="en-GB"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 South Africa, the intergenerational household is likewise the most common living arrangement for older persons  (Stats SA, 2021). </a:t>
            </a:r>
          </a:p>
          <a:p>
            <a:pPr marL="342900" indent="-342900">
              <a:spcBef>
                <a:spcPts val="0"/>
              </a:spcBef>
              <a:buFont typeface="Arial" panose="020B0604020202020204" pitchFamily="34" charset="0"/>
              <a:buChar char="•"/>
            </a:pPr>
            <a:endParaRPr lang="en-GB" sz="2000" b="0" dirty="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r>
              <a:rPr lang="en-GB"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Intergenerational care exists within various unique indigenous and cultural environments and is informed by its attendant religious and metaphysical values.</a:t>
            </a:r>
          </a:p>
          <a:p>
            <a:pPr>
              <a:spcBef>
                <a:spcPts val="0"/>
              </a:spcBef>
            </a:pPr>
            <a:endParaRPr lang="en-GB" sz="2000" b="0" dirty="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r>
              <a:rPr lang="en-GB" sz="2000" b="0" dirty="0">
                <a:solidFill>
                  <a:schemeClr val="tx1"/>
                </a:solidFill>
                <a:latin typeface="Times New Roman" panose="02020603050405020304" pitchFamily="18" charset="0"/>
                <a:cs typeface="Times New Roman" panose="02020603050405020304" pitchFamily="18" charset="0"/>
              </a:rPr>
              <a:t>In the Muslim community intergenerational family life is based on religion - Islam. </a:t>
            </a:r>
            <a:r>
              <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Religious texts </a:t>
            </a:r>
            <a:r>
              <a:rPr lang="en-GB" sz="2000" b="0" kern="0" spc="-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rovide</a:t>
            </a:r>
            <a:r>
              <a:rPr lang="en-GB" sz="2000" b="0" kern="0" spc="-5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GB" sz="2000" b="0" kern="0" spc="-5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framework</a:t>
            </a:r>
            <a:r>
              <a:rPr lang="en-GB" sz="2000" b="0" kern="0" spc="-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for</a:t>
            </a:r>
            <a:r>
              <a:rPr lang="en-GB" sz="2000" b="0" kern="0" spc="-5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behaviour in</a:t>
            </a:r>
            <a:r>
              <a:rPr lang="en-GB" sz="2000" b="0" kern="0" spc="-2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relation</a:t>
            </a:r>
            <a:r>
              <a:rPr lang="en-GB" sz="2000" b="0" kern="0" spc="-1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a:t>
            </a:r>
            <a:r>
              <a:rPr lang="en-GB" sz="2000" b="0" kern="0" spc="-2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older</a:t>
            </a:r>
            <a:r>
              <a:rPr lang="en-GB" sz="2000" b="0" kern="0" spc="-1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persons</a:t>
            </a:r>
          </a:p>
          <a:p>
            <a:pPr marL="342900" indent="-342900">
              <a:spcBef>
                <a:spcPts val="0"/>
              </a:spcBef>
              <a:buFont typeface="Arial" panose="020B0604020202020204" pitchFamily="34" charset="0"/>
              <a:buChar char="•"/>
            </a:pPr>
            <a:endParaRPr lang="en-GB" sz="2000" b="0" kern="0" dirty="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r>
              <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This interaction is emphasised in the context the parent–child relationship in </a:t>
            </a:r>
            <a:r>
              <a:rPr lang="en-GB" sz="2000" b="0" kern="0" spc="-1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which </a:t>
            </a:r>
            <a:r>
              <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reciprocity and filial support are reinforced and is also a means for engaging with older persons</a:t>
            </a:r>
            <a:r>
              <a:rPr lang="en-GB" sz="2000" b="0" kern="0" spc="-8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general</a:t>
            </a:r>
            <a:r>
              <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663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2" name="Title 8">
            <a:extLst>
              <a:ext uri="{FF2B5EF4-FFF2-40B4-BE49-F238E27FC236}">
                <a16:creationId xmlns:a16="http://schemas.microsoft.com/office/drawing/2014/main" id="{9C0162FE-F572-619E-4D84-F476B6E9B592}"/>
              </a:ext>
            </a:extLst>
          </p:cNvPr>
          <p:cNvSpPr>
            <a:spLocks noGrp="1"/>
          </p:cNvSpPr>
          <p:nvPr>
            <p:ph type="body" sz="quarter" idx="11"/>
          </p:nvPr>
        </p:nvSpPr>
        <p:spPr>
          <a:xfrm>
            <a:off x="762000" y="556592"/>
            <a:ext cx="10928252" cy="5420138"/>
          </a:xfrm>
        </p:spPr>
        <p:txBody>
          <a:bodyPr>
            <a:noAutofit/>
          </a:bodyPr>
          <a:lstStyle/>
          <a:p>
            <a:pPr algn="ctr">
              <a:spcBef>
                <a:spcPts val="0"/>
              </a:spcBef>
            </a:pPr>
            <a:r>
              <a:rPr lang="en-GB" sz="2000" dirty="0">
                <a:solidFill>
                  <a:schemeClr val="tx1"/>
                </a:solidFill>
                <a:effectLst/>
                <a:latin typeface="Times New Roman" panose="02020603050405020304" pitchFamily="18" charset="0"/>
                <a:ea typeface="Calibri" panose="020F0502020204030204" pitchFamily="34" charset="0"/>
              </a:rPr>
              <a:t>Research Study</a:t>
            </a:r>
          </a:p>
          <a:p>
            <a:pPr>
              <a:spcBef>
                <a:spcPts val="0"/>
              </a:spcBef>
            </a:pPr>
            <a:endParaRPr lang="en-GB" sz="2000" b="0" dirty="0">
              <a:solidFill>
                <a:schemeClr val="tx1"/>
              </a:solidFill>
              <a:latin typeface="Times New Roman" panose="02020603050405020304" pitchFamily="18" charset="0"/>
              <a:ea typeface="Calibri" panose="020F0502020204030204" pitchFamily="34" charset="0"/>
            </a:endParaRPr>
          </a:p>
          <a:p>
            <a:pPr marL="285750" indent="-285750">
              <a:spcBef>
                <a:spcPts val="0"/>
              </a:spcBef>
              <a:buFont typeface="Arial" panose="020B0604020202020204" pitchFamily="34" charset="0"/>
              <a:buChar char="•"/>
            </a:pPr>
            <a:r>
              <a:rPr lang="en-GB" sz="2000" b="0" dirty="0">
                <a:solidFill>
                  <a:schemeClr val="tx1"/>
                </a:solidFill>
                <a:effectLst/>
                <a:latin typeface="Times New Roman" panose="02020603050405020304" pitchFamily="18" charset="0"/>
                <a:ea typeface="Calibri" panose="020F0502020204030204" pitchFamily="34" charset="0"/>
              </a:rPr>
              <a:t>Charmaz’s (2014) constructivist grounded theory approach. An iterative process, of knowledge rooted in or emerging from data, and analysed through constant comparison, toward generating theory</a:t>
            </a:r>
          </a:p>
          <a:p>
            <a:pPr marL="285750" indent="-285750">
              <a:spcBef>
                <a:spcPts val="0"/>
              </a:spcBef>
              <a:buFont typeface="Arial" panose="020B0604020202020204" pitchFamily="34" charset="0"/>
              <a:buChar char="•"/>
            </a:pPr>
            <a:endParaRPr lang="en-GB" sz="2000" b="0" dirty="0">
              <a:solidFill>
                <a:schemeClr val="tx1"/>
              </a:solidFill>
              <a:latin typeface="Times New Roman" panose="02020603050405020304" pitchFamily="18" charset="0"/>
              <a:cs typeface="Times New Roman" panose="02020603050405020304" pitchFamily="18" charset="0"/>
            </a:endParaRPr>
          </a:p>
          <a:p>
            <a:pPr marL="285750" indent="-285750">
              <a:spcBef>
                <a:spcPts val="0"/>
              </a:spcBef>
              <a:buFont typeface="Arial" panose="020B0604020202020204" pitchFamily="34" charset="0"/>
              <a:buChar char="•"/>
            </a:pPr>
            <a:r>
              <a:rPr lang="en-US" sz="2000" b="0" dirty="0">
                <a:solidFill>
                  <a:schemeClr val="tx1"/>
                </a:solidFill>
                <a:effectLst/>
                <a:latin typeface="Times New Roman" panose="02020603050405020304" pitchFamily="18" charset="0"/>
                <a:ea typeface="Calibri" panose="020F0502020204030204" pitchFamily="34" charset="0"/>
              </a:rPr>
              <a:t>Twenty-two participants - 12 older persons and their caregivers living in 10 intergenerational households interviewed regarding their living and care arrangements.</a:t>
            </a:r>
          </a:p>
          <a:p>
            <a:pPr marL="342900" indent="-342900">
              <a:spcBef>
                <a:spcPts val="0"/>
              </a:spcBef>
              <a:buFont typeface="Arial" panose="020B0604020202020204" pitchFamily="34" charset="0"/>
              <a:buChar char="•"/>
            </a:pPr>
            <a:endParaRPr lang="en-US" sz="2000" b="0" dirty="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r>
              <a:rPr lang="en-US" sz="2000" b="0" dirty="0">
                <a:solidFill>
                  <a:schemeClr val="tx1"/>
                </a:solidFill>
                <a:latin typeface="Times New Roman" panose="02020603050405020304" pitchFamily="18" charset="0"/>
                <a:cs typeface="Times New Roman" panose="02020603050405020304" pitchFamily="18" charset="0"/>
              </a:rPr>
              <a:t>Age</a:t>
            </a:r>
            <a:r>
              <a:rPr lang="en-GB" sz="2000" b="0" dirty="0">
                <a:solidFill>
                  <a:schemeClr val="tx1"/>
                </a:solidFill>
                <a:effectLst/>
                <a:latin typeface="Times New Roman" panose="02020603050405020304" pitchFamily="18" charset="0"/>
                <a:ea typeface="Calibri" panose="020F0502020204030204" pitchFamily="34" charset="0"/>
              </a:rPr>
              <a:t> range - older persons between 61 and 85 years; caregivers between 32 and 60</a:t>
            </a:r>
          </a:p>
          <a:p>
            <a:pPr marL="285750" indent="-285750">
              <a:spcBef>
                <a:spcPts val="0"/>
              </a:spcBef>
              <a:buFont typeface="Arial" panose="020B0604020202020204" pitchFamily="34" charset="0"/>
              <a:buChar char="•"/>
            </a:pPr>
            <a:endParaRPr lang="en-GB" sz="2000" b="0" dirty="0">
              <a:solidFill>
                <a:schemeClr val="tx1"/>
              </a:solidFill>
              <a:latin typeface="Times New Roman" panose="02020603050405020304" pitchFamily="18" charset="0"/>
              <a:cs typeface="Times New Roman" panose="02020603050405020304" pitchFamily="18" charset="0"/>
            </a:endParaRPr>
          </a:p>
          <a:p>
            <a:pPr marL="285750" indent="-285750">
              <a:spcBef>
                <a:spcPts val="0"/>
              </a:spcBef>
              <a:buFont typeface="Arial" panose="020B0604020202020204" pitchFamily="34" charset="0"/>
              <a:buChar char="•"/>
            </a:pPr>
            <a:r>
              <a:rPr lang="en-GB" sz="2000" b="0" dirty="0">
                <a:solidFill>
                  <a:schemeClr val="tx1"/>
                </a:solidFill>
                <a:effectLst/>
                <a:latin typeface="Times New Roman" panose="02020603050405020304" pitchFamily="18" charset="0"/>
                <a:ea typeface="Calibri" panose="020F0502020204030204" pitchFamily="34" charset="0"/>
              </a:rPr>
              <a:t>Eight caregivers were female and a daughter of the older person, and two were male - an adopted son, and a biological son of the older person. </a:t>
            </a:r>
          </a:p>
          <a:p>
            <a:pPr marL="285750" indent="-285750">
              <a:spcBef>
                <a:spcPts val="0"/>
              </a:spcBef>
              <a:buFont typeface="Arial" panose="020B0604020202020204" pitchFamily="34" charset="0"/>
              <a:buChar char="•"/>
            </a:pPr>
            <a:endParaRPr lang="en-GB" sz="2000" b="0" dirty="0">
              <a:solidFill>
                <a:schemeClr val="tx1"/>
              </a:solidFill>
              <a:latin typeface="Times New Roman" panose="02020603050405020304" pitchFamily="18" charset="0"/>
              <a:ea typeface="Calibri" panose="020F0502020204030204" pitchFamily="34" charset="0"/>
            </a:endParaRPr>
          </a:p>
          <a:p>
            <a:pPr marL="285750" indent="-285750">
              <a:spcBef>
                <a:spcPts val="0"/>
              </a:spcBef>
              <a:buFont typeface="Arial" panose="020B0604020202020204" pitchFamily="34" charset="0"/>
              <a:buChar char="•"/>
            </a:pPr>
            <a:r>
              <a:rPr lang="en-GB" sz="2000" b="0" dirty="0">
                <a:solidFill>
                  <a:schemeClr val="tx1"/>
                </a:solidFill>
                <a:effectLst/>
                <a:latin typeface="Times New Roman" panose="02020603050405020304" pitchFamily="18" charset="0"/>
                <a:ea typeface="Calibri" panose="020F0502020204030204" pitchFamily="34" charset="0"/>
              </a:rPr>
              <a:t>Three caregivers were employed, and the rest were unemployed. </a:t>
            </a:r>
            <a:r>
              <a:rPr lang="en-GB" sz="2000" b="0" dirty="0">
                <a:solidFill>
                  <a:schemeClr val="tx1"/>
                </a:solidFill>
                <a:latin typeface="Times New Roman" panose="02020603050405020304" pitchFamily="18" charset="0"/>
                <a:ea typeface="Calibri" panose="020F0502020204030204" pitchFamily="34" charset="0"/>
              </a:rPr>
              <a:t>Five</a:t>
            </a:r>
            <a:r>
              <a:rPr lang="en-GB" sz="2000" b="0" dirty="0">
                <a:solidFill>
                  <a:schemeClr val="tx1"/>
                </a:solidFill>
                <a:effectLst/>
                <a:latin typeface="Times New Roman" panose="02020603050405020304" pitchFamily="18" charset="0"/>
                <a:ea typeface="Calibri" panose="020F0502020204030204" pitchFamily="34" charset="0"/>
              </a:rPr>
              <a:t> female caregivers and one male caregiver were married. Two female caregivers were divorced, and two were widowed</a:t>
            </a:r>
            <a:endParaRPr lang="en-US" sz="2000" b="0" dirty="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endParaRPr lang="en-US" sz="2000" b="0" dirty="0">
              <a:solidFill>
                <a:schemeClr val="tx1"/>
              </a:solidFill>
              <a:latin typeface="Times New Roman" panose="02020603050405020304" pitchFamily="18" charset="0"/>
              <a:cs typeface="Times New Roman" panose="02020603050405020304" pitchFamily="18" charset="0"/>
            </a:endParaRPr>
          </a:p>
          <a:p>
            <a:pPr>
              <a:spcBef>
                <a:spcPts val="0"/>
              </a:spcBef>
            </a:pPr>
            <a:endParaRPr lang="en-GB"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156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2" name="Title 8">
            <a:extLst>
              <a:ext uri="{FF2B5EF4-FFF2-40B4-BE49-F238E27FC236}">
                <a16:creationId xmlns:a16="http://schemas.microsoft.com/office/drawing/2014/main" id="{9C0162FE-F572-619E-4D84-F476B6E9B592}"/>
              </a:ext>
            </a:extLst>
          </p:cNvPr>
          <p:cNvSpPr>
            <a:spLocks noGrp="1"/>
          </p:cNvSpPr>
          <p:nvPr>
            <p:ph type="body" sz="quarter" idx="11"/>
          </p:nvPr>
        </p:nvSpPr>
        <p:spPr>
          <a:xfrm>
            <a:off x="762000" y="556592"/>
            <a:ext cx="10928252" cy="5420138"/>
          </a:xfrm>
        </p:spPr>
        <p:txBody>
          <a:bodyPr>
            <a:noAutofit/>
          </a:bodyPr>
          <a:lstStyle/>
          <a:p>
            <a:pPr algn="ctr">
              <a:spcBef>
                <a:spcPts val="0"/>
              </a:spcBef>
            </a:pPr>
            <a:r>
              <a:rPr lang="en-US" sz="2000" dirty="0">
                <a:solidFill>
                  <a:schemeClr val="tx1"/>
                </a:solidFill>
                <a:latin typeface="Times New Roman" panose="02020603050405020304" pitchFamily="18" charset="0"/>
                <a:cs typeface="Times New Roman" panose="02020603050405020304" pitchFamily="18" charset="0"/>
              </a:rPr>
              <a:t>Findings</a:t>
            </a:r>
          </a:p>
          <a:p>
            <a:pPr algn="ctr">
              <a:spcBef>
                <a:spcPts val="0"/>
              </a:spcBef>
            </a:pPr>
            <a:endParaRPr lang="en-US" sz="2000" dirty="0">
              <a:solidFill>
                <a:schemeClr val="tx1"/>
              </a:solidFill>
              <a:latin typeface="Times New Roman" panose="02020603050405020304" pitchFamily="18" charset="0"/>
              <a:cs typeface="Times New Roman" panose="02020603050405020304" pitchFamily="18" charset="0"/>
            </a:endParaRPr>
          </a:p>
          <a:p>
            <a:pPr algn="ctr">
              <a:spcBef>
                <a:spcPts val="0"/>
              </a:spcBef>
            </a:pPr>
            <a:endParaRPr lang="en-US" sz="2000" dirty="0">
              <a:solidFill>
                <a:schemeClr val="tx1"/>
              </a:solidFill>
              <a:latin typeface="Times New Roman" panose="02020603050405020304" pitchFamily="18" charset="0"/>
              <a:cs typeface="Times New Roman" panose="02020603050405020304" pitchFamily="18" charset="0"/>
            </a:endParaRPr>
          </a:p>
          <a:p>
            <a:pPr algn="ctr">
              <a:spcBef>
                <a:spcPts val="0"/>
              </a:spcBef>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r>
              <a:rPr lang="en-US" sz="2000" b="0" dirty="0">
                <a:solidFill>
                  <a:schemeClr val="tx1"/>
                </a:solidFill>
                <a:latin typeface="Times New Roman" panose="02020603050405020304" pitchFamily="18" charset="0"/>
                <a:cs typeface="Times New Roman" panose="02020603050405020304" pitchFamily="18" charset="0"/>
              </a:rPr>
              <a:t>Care as a religious duty</a:t>
            </a:r>
          </a:p>
          <a:p>
            <a:pPr>
              <a:spcBef>
                <a:spcPts val="0"/>
              </a:spcBef>
            </a:pPr>
            <a:endParaRPr lang="en-US" sz="2000" b="0" dirty="0">
              <a:solidFill>
                <a:schemeClr val="tx1"/>
              </a:solidFill>
              <a:latin typeface="Times New Roman" panose="02020603050405020304" pitchFamily="18" charset="0"/>
              <a:cs typeface="Times New Roman" panose="02020603050405020304" pitchFamily="18" charset="0"/>
            </a:endParaRPr>
          </a:p>
          <a:p>
            <a:pPr>
              <a:spcBef>
                <a:spcPts val="0"/>
              </a:spcBef>
            </a:pPr>
            <a:endParaRPr lang="en-US" sz="2000" b="0" dirty="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Family preservation and survival as underlying features of intergenerational  care arrangements</a:t>
            </a:r>
          </a:p>
          <a:p>
            <a:pPr>
              <a:spcBef>
                <a:spcPts val="0"/>
              </a:spcBef>
            </a:pPr>
            <a:endParaRPr lang="en-US" sz="20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endParaRPr lang="en-US" sz="20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spcBef>
                <a:spcPts val="0"/>
              </a:spcBef>
              <a:buFont typeface="Arial" panose="020B0604020202020204" pitchFamily="34" charset="0"/>
              <a:buChar char="•"/>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Burden of care</a:t>
            </a:r>
          </a:p>
          <a:p>
            <a:pPr>
              <a:spcBef>
                <a:spcPts val="0"/>
              </a:spcBef>
            </a:pPr>
            <a:endParaRPr lang="en-US" sz="2000" dirty="0">
              <a:solidFill>
                <a:schemeClr val="tx1"/>
              </a:solidFill>
              <a:latin typeface="Times New Roman" panose="02020603050405020304" pitchFamily="18" charset="0"/>
              <a:cs typeface="Times New Roman" panose="02020603050405020304" pitchFamily="18" charset="0"/>
            </a:endParaRPr>
          </a:p>
          <a:p>
            <a:pPr>
              <a:spcBef>
                <a:spcPts val="0"/>
              </a:spcBef>
            </a:pPr>
            <a:endParaRPr lang="en-GB"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857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2" name="Title 8">
            <a:extLst>
              <a:ext uri="{FF2B5EF4-FFF2-40B4-BE49-F238E27FC236}">
                <a16:creationId xmlns:a16="http://schemas.microsoft.com/office/drawing/2014/main" id="{9C0162FE-F572-619E-4D84-F476B6E9B592}"/>
              </a:ext>
            </a:extLst>
          </p:cNvPr>
          <p:cNvSpPr>
            <a:spLocks noGrp="1"/>
          </p:cNvSpPr>
          <p:nvPr>
            <p:ph type="body" sz="quarter" idx="11"/>
          </p:nvPr>
        </p:nvSpPr>
        <p:spPr>
          <a:xfrm>
            <a:off x="762000" y="556592"/>
            <a:ext cx="10928252" cy="5420138"/>
          </a:xfrm>
        </p:spPr>
        <p:txBody>
          <a:bodyPr>
            <a:noAutofit/>
          </a:bodyPr>
          <a:lstStyle/>
          <a:p>
            <a:pPr algn="ctr">
              <a:spcBef>
                <a:spcPts val="0"/>
              </a:spcBef>
            </a:pPr>
            <a:r>
              <a:rPr lang="en-US" sz="2000" dirty="0">
                <a:solidFill>
                  <a:schemeClr val="tx1"/>
                </a:solidFill>
                <a:latin typeface="Times New Roman" panose="02020603050405020304" pitchFamily="18" charset="0"/>
                <a:cs typeface="Times New Roman" panose="02020603050405020304" pitchFamily="18" charset="0"/>
              </a:rPr>
              <a:t>Interventions</a:t>
            </a:r>
          </a:p>
          <a:p>
            <a:pPr marL="285750" indent="-285750">
              <a:spcBef>
                <a:spcPts val="0"/>
              </a:spcBef>
              <a:buFont typeface="Arial" panose="020B0604020202020204" pitchFamily="34" charset="0"/>
              <a:buChar char="•"/>
            </a:pPr>
            <a:r>
              <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Informal and formal care sectors bring together opposing systems in South Africa, whose integration would need to be consistent with the values of developmental social welfare and constitutional democracy of the country. </a:t>
            </a:r>
          </a:p>
          <a:p>
            <a:pPr marL="285750" indent="-285750">
              <a:spcBef>
                <a:spcPts val="0"/>
              </a:spcBef>
              <a:buFont typeface="Arial" panose="020B0604020202020204" pitchFamily="34" charset="0"/>
              <a:buChar char="•"/>
            </a:pPr>
            <a:endParaRPr lang="en-GB" sz="2000" b="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Bef>
                <a:spcPts val="0"/>
              </a:spcBef>
              <a:buFont typeface="Arial" panose="020B0604020202020204" pitchFamily="34" charset="0"/>
              <a:buChar char="•"/>
            </a:pPr>
            <a:r>
              <a:rPr lang="en-GB" sz="2000" b="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Practitioners would need to be aware of and challenge relationships that negatively affect women in the home. Interventions would need to be evaluated in relation to patriarchal and cultural dimensions in care, unpaid domestic labour, and alternatives sought that align with rights-based values.</a:t>
            </a:r>
            <a:endPar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endPar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Bef>
                <a:spcPts val="0"/>
              </a:spcBef>
              <a:buFont typeface="Arial" panose="020B0604020202020204" pitchFamily="34" charset="0"/>
              <a:buChar char="•"/>
            </a:pPr>
            <a:r>
              <a:rPr lang="en-US"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Social workers need to have an appropriate skill set related to cultural competence. Knowledge of religious or indigenous systems </a:t>
            </a:r>
            <a:r>
              <a:rPr lang="en-GB"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 family life and locating interventions within the broader environment of social disadvantage are important.</a:t>
            </a:r>
            <a:endParaRPr lang="en-GB" sz="20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Bef>
                <a:spcPts val="0"/>
              </a:spcBef>
              <a:buFont typeface="Arial" panose="020B0604020202020204" pitchFamily="34" charset="0"/>
              <a:buChar char="•"/>
            </a:pPr>
            <a:endPar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Bef>
                <a:spcPts val="0"/>
              </a:spcBef>
              <a:buFont typeface="Arial" panose="020B0604020202020204" pitchFamily="34" charset="0"/>
              <a:buChar char="•"/>
            </a:pPr>
            <a:r>
              <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Collaboration with Muslim faith-based and nongovernmental organizations is an area that can be integrated into developmental social welfare with Muslim older persons.</a:t>
            </a:r>
            <a:r>
              <a:rPr lang="en-GB" sz="2000" b="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Religious leaders are important stakeholders to engage in devising intervention strategies that are responsive and acceptable to Muslim older persons. </a:t>
            </a:r>
          </a:p>
          <a:p>
            <a:pPr marL="285750" indent="-285750">
              <a:spcBef>
                <a:spcPts val="0"/>
              </a:spcBef>
              <a:buFont typeface="Arial" panose="020B0604020202020204" pitchFamily="34" charset="0"/>
              <a:buChar char="•"/>
            </a:pPr>
            <a:endParaRPr lang="en-GB" sz="2000" b="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Bef>
                <a:spcPts val="0"/>
              </a:spcBef>
              <a:buFont typeface="Arial" panose="020B0604020202020204" pitchFamily="34" charset="0"/>
              <a:buChar char="•"/>
            </a:pPr>
            <a:endParaRPr lang="en-US" sz="2000" b="0" kern="0" dirty="0">
              <a:solidFill>
                <a:schemeClr val="tx1"/>
              </a:solidFill>
              <a:effectLst/>
              <a:latin typeface="Times New Roman" panose="02020603050405020304" pitchFamily="18" charset="0"/>
              <a:ea typeface="Calibri" panose="020F0502020204030204" pitchFamily="34" charset="0"/>
            </a:endParaRPr>
          </a:p>
          <a:p>
            <a:pPr>
              <a:spcBef>
                <a:spcPts val="0"/>
              </a:spcBef>
            </a:pPr>
            <a:endParaRPr lang="en-GB" sz="20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endParaRPr lang="en-GB" sz="2000" b="0"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9987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2" name="Title 8">
            <a:extLst>
              <a:ext uri="{FF2B5EF4-FFF2-40B4-BE49-F238E27FC236}">
                <a16:creationId xmlns:a16="http://schemas.microsoft.com/office/drawing/2014/main" id="{9C0162FE-F572-619E-4D84-F476B6E9B592}"/>
              </a:ext>
            </a:extLst>
          </p:cNvPr>
          <p:cNvSpPr>
            <a:spLocks noGrp="1"/>
          </p:cNvSpPr>
          <p:nvPr>
            <p:ph type="body" sz="quarter" idx="11"/>
          </p:nvPr>
        </p:nvSpPr>
        <p:spPr>
          <a:xfrm>
            <a:off x="762000" y="556592"/>
            <a:ext cx="10928252" cy="5420138"/>
          </a:xfrm>
        </p:spPr>
        <p:txBody>
          <a:bodyPr>
            <a:noAutofit/>
          </a:bodyPr>
          <a:lstStyle/>
          <a:p>
            <a:pPr algn="ctr">
              <a:spcBef>
                <a:spcPts val="0"/>
              </a:spcBef>
            </a:pPr>
            <a:r>
              <a:rPr lang="en-US" sz="2000" dirty="0">
                <a:solidFill>
                  <a:schemeClr val="tx1"/>
                </a:solidFill>
                <a:latin typeface="Times New Roman" panose="02020603050405020304" pitchFamily="18" charset="0"/>
                <a:cs typeface="Times New Roman" panose="02020603050405020304" pitchFamily="18" charset="0"/>
              </a:rPr>
              <a:t>Interventions</a:t>
            </a:r>
          </a:p>
          <a:p>
            <a:pPr>
              <a:spcBef>
                <a:spcPts val="0"/>
              </a:spcBef>
            </a:pPr>
            <a:endParaRPr lang="en-GB" sz="2000" b="0" dirty="0">
              <a:solidFill>
                <a:schemeClr val="tx1"/>
              </a:solidFill>
              <a:latin typeface="Times New Roman" panose="02020603050405020304" pitchFamily="18" charset="0"/>
              <a:cs typeface="Times New Roman" panose="02020603050405020304" pitchFamily="18" charset="0"/>
            </a:endParaRPr>
          </a:p>
          <a:p>
            <a:pPr marL="285750" indent="-285750">
              <a:spcBef>
                <a:spcPts val="0"/>
              </a:spcBef>
              <a:buFont typeface="Arial" panose="020B0604020202020204" pitchFamily="34" charset="0"/>
              <a:buChar char="•"/>
            </a:pPr>
            <a:r>
              <a:rPr lang="en-GB"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Lack of support for institutional care, may require alternatives e.g.: day activities for older persons as part of social welfare interventions. For older persons, whose choice or only option is residential care, collaborating with Muslim faith-based organizations can be an important supportive service in facilitating this transition.</a:t>
            </a:r>
          </a:p>
          <a:p>
            <a:pPr marL="285750" indent="-285750">
              <a:spcBef>
                <a:spcPts val="0"/>
              </a:spcBef>
              <a:buFont typeface="Arial" panose="020B0604020202020204" pitchFamily="34" charset="0"/>
              <a:buChar char="•"/>
            </a:pPr>
            <a:endParaRPr lang="en-GB" sz="20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Bef>
                <a:spcPts val="0"/>
              </a:spcBef>
              <a:buFont typeface="Arial" panose="020B0604020202020204" pitchFamily="34" charset="0"/>
              <a:buChar char="•"/>
            </a:pPr>
            <a:r>
              <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Innovative non-residential community, educational, and peer support services for older persons and their caregivers.</a:t>
            </a:r>
          </a:p>
          <a:p>
            <a:pPr marL="285750" indent="-285750">
              <a:spcBef>
                <a:spcPts val="0"/>
              </a:spcBef>
              <a:buFont typeface="Arial" panose="020B0604020202020204" pitchFamily="34" charset="0"/>
              <a:buChar char="•"/>
            </a:pPr>
            <a:endParaRPr lang="en-GB" sz="2000" b="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Bef>
                <a:spcPts val="0"/>
              </a:spcBef>
              <a:buFont typeface="Arial" panose="020B0604020202020204" pitchFamily="34" charset="0"/>
              <a:buChar char="•"/>
            </a:pPr>
            <a:r>
              <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Appropriate home care services to support families in particular women who bear the greatest responsibility for caregiving.</a:t>
            </a:r>
          </a:p>
          <a:p>
            <a:pPr>
              <a:spcBef>
                <a:spcPts val="0"/>
              </a:spcBef>
            </a:pPr>
            <a:endParaRPr lang="en-GB"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Bef>
                <a:spcPts val="0"/>
              </a:spcBef>
              <a:buFont typeface="Arial" panose="020B0604020202020204" pitchFamily="34" charset="0"/>
              <a:buChar char="•"/>
            </a:pPr>
            <a:r>
              <a:rPr lang="en-US" sz="2000" b="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Older Persons Act of 2006 needs to reflect the realities of the social and family life of older persons. The policy needs to be  responsive to the country’s diverse indigenous, religious, and cultural groups</a:t>
            </a:r>
          </a:p>
          <a:p>
            <a:pPr marL="285750" indent="-285750">
              <a:spcBef>
                <a:spcPts val="0"/>
              </a:spcBef>
              <a:buFont typeface="Arial" panose="020B0604020202020204" pitchFamily="34" charset="0"/>
              <a:buChar char="•"/>
            </a:pPr>
            <a:endParaRPr lang="en-US" sz="2000" b="0" kern="0" dirty="0">
              <a:solidFill>
                <a:schemeClr val="tx1"/>
              </a:solidFill>
              <a:latin typeface="Times New Roman" panose="02020603050405020304" pitchFamily="18" charset="0"/>
              <a:cs typeface="Times New Roman" panose="02020603050405020304" pitchFamily="18" charset="0"/>
            </a:endParaRPr>
          </a:p>
          <a:p>
            <a:pPr>
              <a:spcBef>
                <a:spcPts val="0"/>
              </a:spcBef>
            </a:pP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084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331304" y="463826"/>
            <a:ext cx="8030818" cy="5844209"/>
          </a:xfrm>
        </p:spPr>
        <p:txBody>
          <a:bodyPr>
            <a:normAutofit/>
          </a:bodyPr>
          <a:lstStyle/>
          <a:p>
            <a:endParaRPr lang="en-US" dirty="0"/>
          </a:p>
          <a:p>
            <a:endParaRPr lang="en-US" dirty="0"/>
          </a:p>
          <a:p>
            <a:endParaRPr lang="en-US" dirty="0"/>
          </a:p>
          <a:p>
            <a:endParaRPr lang="en-US" dirty="0"/>
          </a:p>
          <a:p>
            <a:endParaRPr lang="en-US" dirty="0"/>
          </a:p>
          <a:p>
            <a:endParaRPr lang="en-US" dirty="0"/>
          </a:p>
          <a:p>
            <a:pPr algn="ctr"/>
            <a:r>
              <a:rPr lang="en-US" sz="2800" dirty="0"/>
              <a:t>Thank you</a:t>
            </a:r>
          </a:p>
        </p:txBody>
      </p:sp>
    </p:spTree>
    <p:extLst>
      <p:ext uri="{BB962C8B-B14F-4D97-AF65-F5344CB8AC3E}">
        <p14:creationId xmlns:p14="http://schemas.microsoft.com/office/powerpoint/2010/main" val="395190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9.jpeg"/></Relationships>
</file>

<file path=ppt/theme/theme1.xml><?xml version="1.0" encoding="utf-8"?>
<a:theme xmlns:a="http://schemas.openxmlformats.org/drawingml/2006/main" name="2_Office Theme">
  <a:themeElements>
    <a:clrScheme name="Custom 24">
      <a:dk1>
        <a:srgbClr val="000000"/>
      </a:dk1>
      <a:lt1>
        <a:srgbClr val="FFFFFF"/>
      </a:lt1>
      <a:dk2>
        <a:srgbClr val="000000"/>
      </a:dk2>
      <a:lt2>
        <a:srgbClr val="E6E6E6"/>
      </a:lt2>
      <a:accent1>
        <a:srgbClr val="264653"/>
      </a:accent1>
      <a:accent2>
        <a:srgbClr val="2A9D8F"/>
      </a:accent2>
      <a:accent3>
        <a:srgbClr val="E9C46A"/>
      </a:accent3>
      <a:accent4>
        <a:srgbClr val="F4A261"/>
      </a:accent4>
      <a:accent5>
        <a:srgbClr val="E76F51"/>
      </a:accent5>
      <a:accent6>
        <a:srgbClr val="FFFFFF"/>
      </a:accent6>
      <a:hlink>
        <a:srgbClr val="FFFFFF"/>
      </a:hlink>
      <a:folHlink>
        <a:srgbClr val="FFFFFF"/>
      </a:folHlink>
    </a:clrScheme>
    <a:fontScheme name="Heritage and History">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ck History Month_TM10103076_Win32_LH_v4" id="{5AE25372-5B71-4B3F-A332-C4D84C968E46}" vid="{07F4610E-88B6-4CC8-AAA7-899DFEA9E17B}"/>
    </a:ext>
  </a:extLst>
</a:theme>
</file>

<file path=ppt/theme/theme2.xml><?xml version="1.0" encoding="utf-8"?>
<a:theme xmlns:a="http://schemas.openxmlformats.org/drawingml/2006/main" name="Savo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9EEA4-141F-4066-B57B-E44468FB3D6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3CFAAC47-BD84-465D-B982-7A75BCC08F7D}">
  <ds:schemaRefs>
    <ds:schemaRef ds:uri="http://schemas.microsoft.com/sharepoint/v3/contenttype/forms"/>
  </ds:schemaRefs>
</ds:datastoreItem>
</file>

<file path=customXml/itemProps3.xml><?xml version="1.0" encoding="utf-8"?>
<ds:datastoreItem xmlns:ds="http://schemas.openxmlformats.org/officeDocument/2006/customXml" ds:itemID="{A8A967B1-A0A0-415E-82CC-A85AEE3A6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Black History Month presentation</Template>
  <TotalTime>908</TotalTime>
  <Words>731</Words>
  <Application>Microsoft Office PowerPoint</Application>
  <PresentationFormat>Widescreen</PresentationFormat>
  <Paragraphs>87</Paragraphs>
  <Slides>9</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Garamond</vt:lpstr>
      <vt:lpstr>Segoe UI</vt:lpstr>
      <vt:lpstr>Times New Roman</vt:lpstr>
      <vt:lpstr>Wingdings</vt:lpstr>
      <vt:lpstr>2_Office Theme</vt:lpstr>
      <vt:lpstr>Savon</vt:lpstr>
      <vt:lpstr> Intergenerational family life and care of older people in South Africa  Somaya Abdullah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SWK4030 F – Working with Families</dc:title>
  <dc:subject/>
  <dc:creator>Somaya Abdullah</dc:creator>
  <cp:keywords/>
  <dc:description/>
  <cp:lastModifiedBy>SA</cp:lastModifiedBy>
  <cp:revision>17</cp:revision>
  <dcterms:created xsi:type="dcterms:W3CDTF">2023-03-19T10:30:13Z</dcterms:created>
  <dcterms:modified xsi:type="dcterms:W3CDTF">2023-09-26T10:37:39Z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