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7" r:id="rId2"/>
    <p:sldId id="271" r:id="rId3"/>
    <p:sldId id="263" r:id="rId4"/>
    <p:sldId id="264" r:id="rId5"/>
    <p:sldId id="265" r:id="rId6"/>
    <p:sldId id="258" r:id="rId7"/>
    <p:sldId id="269" r:id="rId8"/>
    <p:sldId id="262" r:id="rId9"/>
    <p:sldId id="270" r:id="rId10"/>
    <p:sldId id="257" r:id="rId11"/>
    <p:sldId id="266" r:id="rId12"/>
    <p:sldId id="272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7"/>
    <p:restoredTop sz="96132"/>
  </p:normalViewPr>
  <p:slideViewPr>
    <p:cSldViewPr snapToGrid="0">
      <p:cViewPr varScale="1">
        <p:scale>
          <a:sx n="96" d="100"/>
          <a:sy n="96" d="100"/>
        </p:scale>
        <p:origin x="20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B72FD-6F9B-F24B-832E-2D2D913ADFEC}" type="datetimeFigureOut">
              <a:rPr lang="en-US" smtClean="0"/>
              <a:t>9/25/23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3CED0-C97E-7240-A358-F3A3EEAF9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68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492B0-AF6C-B14C-5380-6877D4565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330DB-973E-3A50-19B9-520EA6964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0E879-F3A5-D0AA-81A0-48E4C0BF3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1493-AE9A-E34B-AC45-F5302CE33E3F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AA556-6E60-8317-24CB-0AA6688B8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3BC6D-A911-F7C3-2913-4AABF9A1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234C-3B19-E34F-A274-6AEFEA5EB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4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43CBB-1BC4-C572-D2C7-DAD155EC1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EF4F2B-D7B2-BBC5-A0E7-800F5EE2B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FBDF6-8783-B6A2-DC51-5735900ED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1493-AE9A-E34B-AC45-F5302CE33E3F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92E2E-679F-C463-AE5C-478FA8092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8E673-E375-EAAB-D2A7-5D5B92AA3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234C-3B19-E34F-A274-6AEFEA5EB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9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94553C-54A7-CAF3-D858-74062AC233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C46CA-D90E-3AD3-E98F-19F720631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BB725-29D6-DB39-A61A-A0952602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1493-AE9A-E34B-AC45-F5302CE33E3F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1A695-F82E-657A-5B6F-934114FB8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623B6-D59D-B714-298A-102FEB374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234C-3B19-E34F-A274-6AEFEA5EB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6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E9CA1-7882-C55A-1E8B-2185E5EC3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63C7B-FECB-14A4-C871-FA9975C8D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78ACE-1BC2-95C2-1D6E-3F4A9A56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1493-AE9A-E34B-AC45-F5302CE33E3F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44381-3E00-DEB3-1F83-6874D0A55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ED9C3-4318-E4B2-4890-3AC28CDFF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234C-3B19-E34F-A274-6AEFEA5EB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8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21EFD-5515-8701-AEBB-CDB4E6094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939D3-9D1F-6989-CB0E-2EFD568E5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78495-36A1-31F1-B24A-71DB458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1493-AE9A-E34B-AC45-F5302CE33E3F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99449-9C09-CA1F-719B-61FA918B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F4D59-3E1C-FD1E-3895-E1A088603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234C-3B19-E34F-A274-6AEFEA5EB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5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E155F-0C7B-F122-9996-0C052771E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11F59-AEF7-DD92-9EF6-5B371233F4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119D2-6255-01A0-85A0-F620EE114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7F3CE-CF87-A3DB-B760-A2D634A9C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1493-AE9A-E34B-AC45-F5302CE33E3F}" type="datetimeFigureOut">
              <a:rPr lang="en-US" smtClean="0"/>
              <a:t>9/25/23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0792C-CF1B-503D-58E6-60AA4B5D4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173F6-119D-8616-1085-F1114D18B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234C-3B19-E34F-A274-6AEFEA5EB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9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5BB0F-5FA1-6331-4BE9-0725698D3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61B22-E43A-7E4C-0DF6-1AB4F0616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46C1D-408F-DF97-3129-B80CA4558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8D93C4-5890-8058-04F6-FE8A6185F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09401C-6B7E-2791-E2A1-C91CC89EF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943798-2F44-85C4-AC8B-06C4ECA8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1493-AE9A-E34B-AC45-F5302CE33E3F}" type="datetimeFigureOut">
              <a:rPr lang="en-US" smtClean="0"/>
              <a:t>9/25/23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29BF96-F548-5AAE-E134-12D9350D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C1AB68-72F0-E9C9-2B89-4C446BBE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234C-3B19-E34F-A274-6AEFEA5EB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1613F-15C2-3682-5F34-D4614B27D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1820B0-F1B5-3F9F-527D-7F69AD6D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1493-AE9A-E34B-AC45-F5302CE33E3F}" type="datetimeFigureOut">
              <a:rPr lang="en-US" smtClean="0"/>
              <a:t>9/25/23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32DF6C-E3C9-3846-8E5B-7E1793DE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35E183-264B-FF25-C9F5-0D966084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234C-3B19-E34F-A274-6AEFEA5EB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5F0CB-32CE-8713-44E7-6373432E7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1493-AE9A-E34B-AC45-F5302CE33E3F}" type="datetimeFigureOut">
              <a:rPr lang="en-US" smtClean="0"/>
              <a:t>9/25/23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08BEF4-9BD7-B9CE-5FF0-248BB563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12EA8-D804-8A65-6273-059492AA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234C-3B19-E34F-A274-6AEFEA5EB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9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C8595-3205-6DAE-E810-F93ABF96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42A23-EC84-8989-14B0-F605DCF11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5D0E5-B697-3DC6-4919-9D01DF47B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2E56D-8599-D9B9-C3C2-F862D7090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1493-AE9A-E34B-AC45-F5302CE33E3F}" type="datetimeFigureOut">
              <a:rPr lang="en-US" smtClean="0"/>
              <a:t>9/25/23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E4FA08-295C-4968-6EB1-5FC4AF298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81672-2AAB-5E10-003C-33AB0594B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234C-3B19-E34F-A274-6AEFEA5EB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1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8F09A-1714-2748-F815-AE5B31BA9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14347D-C9BE-368C-1A4C-0067ECFD3C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35E1-EB99-E19D-E420-A7EF50FC0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02F3B-A5CF-0C10-9589-AB05D972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1493-AE9A-E34B-AC45-F5302CE33E3F}" type="datetimeFigureOut">
              <a:rPr lang="en-US" smtClean="0"/>
              <a:t>9/25/23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F87A3-1C00-195D-51B8-28EE2476B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435CE2-F587-8673-08D5-0E26FB35C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234C-3B19-E34F-A274-6AEFEA5EB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0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21244A-1E6E-2D01-2EBD-B919569B4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01D04-88E2-ABC3-BDF2-C7F69B174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911F3-9333-D7B3-6D6B-A1B28E471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C1493-AE9A-E34B-AC45-F5302CE33E3F}" type="datetimeFigureOut">
              <a:rPr lang="en-US" smtClean="0"/>
              <a:t>9/25/23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2C3C9-FF71-6D50-0BC3-E0B65D9DD2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B4DBD-A9D6-C840-30A7-BC845FBC1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F234C-3B19-E34F-A274-6AEFEA5EB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0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Touro College Graduate School of Social Work">
            <a:extLst>
              <a:ext uri="{FF2B5EF4-FFF2-40B4-BE49-F238E27FC236}">
                <a16:creationId xmlns:a16="http://schemas.microsoft.com/office/drawing/2014/main" id="{1D26087F-C42E-FD83-00C0-583CC1EA4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7635" y="751525"/>
            <a:ext cx="4346713" cy="117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Right Triangle 308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C217E9-4AD6-09CB-A777-F73D7399E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rmAutofit/>
          </a:bodyPr>
          <a:lstStyle/>
          <a:p>
            <a:pPr algn="l"/>
            <a:r>
              <a:rPr lang="en-US" sz="3800"/>
              <a:t>Social Work Role in Differentiated Service Delivery for People with HIV/AIDS and Multidrug Resistant Tuberculosis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852F4-8AFA-C7CA-EE80-F92BB6565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303" y="5142305"/>
            <a:ext cx="7321298" cy="753165"/>
          </a:xfrm>
        </p:spPr>
        <p:txBody>
          <a:bodyPr anchor="t">
            <a:normAutofit/>
          </a:bodyPr>
          <a:lstStyle/>
          <a:p>
            <a:pPr algn="l"/>
            <a:r>
              <a:rPr lang="en-US" sz="1900"/>
              <a:t>Professor Jennifer </a:t>
            </a:r>
            <a:r>
              <a:rPr lang="en-US" sz="1900" err="1"/>
              <a:t>Zelnick</a:t>
            </a:r>
            <a:r>
              <a:rPr lang="en-US" sz="1900"/>
              <a:t>, MSW, ScD</a:t>
            </a:r>
          </a:p>
          <a:p>
            <a:pPr algn="l"/>
            <a:r>
              <a:rPr lang="en-US" sz="1900"/>
              <a:t>Karl Reis, M.D. (Class of 2024)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30452BA-9372-8635-EAC9-4C4A97BE45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879" y="623275"/>
            <a:ext cx="6432042" cy="150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08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916983D1-1030-3EB3-C9F2-0AB1A4FF1DF1}"/>
              </a:ext>
            </a:extLst>
          </p:cNvPr>
          <p:cNvSpPr txBox="1"/>
          <p:nvPr/>
        </p:nvSpPr>
        <p:spPr>
          <a:xfrm>
            <a:off x="966952" y="651641"/>
            <a:ext cx="9827172" cy="42356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Framework for DSD: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Longitudinal evidence-based assessment of adherence and treatment progression, which may include EDM and/or risk-factor assessment,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Titration of care to individual needs, especially at critical junctions in the treatment course such as hospital discharge,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Multi-modal adherence support, which may include SMS adherence reminders and adherence support groups,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Interventions linked to discrete treatment stages that account for psychosocial, behavioral, and structural challenges.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BB3A0A-39C4-8E88-7E76-1CAB05FC5898}"/>
              </a:ext>
            </a:extLst>
          </p:cNvPr>
          <p:cNvSpPr txBox="1"/>
          <p:nvPr/>
        </p:nvSpPr>
        <p:spPr>
          <a:xfrm>
            <a:off x="472966" y="5423338"/>
            <a:ext cx="10888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Public Health Social Workers can develop relationships so they can help develop patient-centered care plans to support medication adherence and care engagement and help people get through the long process of MDR-TB treatment</a:t>
            </a:r>
          </a:p>
        </p:txBody>
      </p:sp>
    </p:spTree>
    <p:extLst>
      <p:ext uri="{BB962C8B-B14F-4D97-AF65-F5344CB8AC3E}">
        <p14:creationId xmlns:p14="http://schemas.microsoft.com/office/powerpoint/2010/main" val="2144581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878612-4203-0A3F-6B62-17CB63E98F56}"/>
              </a:ext>
            </a:extLst>
          </p:cNvPr>
          <p:cNvSpPr txBox="1"/>
          <p:nvPr/>
        </p:nvSpPr>
        <p:spPr>
          <a:xfrm>
            <a:off x="1860331" y="588579"/>
            <a:ext cx="8418786" cy="5380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800" b="1" dirty="0">
                <a:solidFill>
                  <a:srgbClr val="8C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algn="just">
              <a:lnSpc>
                <a:spcPct val="120000"/>
              </a:lnSpc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Based on these data, MDR-TB HIV DSD frameworks should </a:t>
            </a:r>
          </a:p>
          <a:p>
            <a:pPr marL="342900" indent="-342900" algn="just">
              <a:lnSpc>
                <a:spcPct val="120000"/>
              </a:lnSpc>
              <a:buAutoNum type="arabicParenR"/>
            </a:pPr>
            <a:endParaRPr lang="en-US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AutoNum type="arabicParenR"/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intensify support for severely adherence-challenged subpopulations while adherent patients may require less intensive support, </a:t>
            </a:r>
          </a:p>
          <a:p>
            <a:pPr marL="342900" indent="-342900" algn="just">
              <a:lnSpc>
                <a:spcPct val="120000"/>
              </a:lnSpc>
              <a:buAutoNum type="arabicParenR"/>
            </a:pPr>
            <a:endParaRPr lang="en-US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AutoNum type="arabicParenR"/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address decreased adherence over time and </a:t>
            </a:r>
          </a:p>
          <a:p>
            <a:pPr marL="342900" indent="-342900" algn="just">
              <a:lnSpc>
                <a:spcPct val="120000"/>
              </a:lnSpc>
              <a:buAutoNum type="arabicParenR"/>
            </a:pPr>
            <a:endParaRPr lang="en-US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AutoNum type="arabicParenR"/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Provide support for psychosocial, behavioral, and structural challenges linked to discrete treatment stages.  </a:t>
            </a:r>
          </a:p>
          <a:p>
            <a:pPr marL="342900" indent="-342900" algn="just">
              <a:lnSpc>
                <a:spcPct val="120000"/>
              </a:lnSpc>
              <a:buAutoNum type="arabicParenR"/>
            </a:pPr>
            <a:endParaRPr lang="en-US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DSD models that offer evaluation and intervention at key stages, tailored to needs of </a:t>
            </a:r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individuals</a:t>
            </a: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have the potential to improve adherence and outcomes in the treatment of people with MDR-TB and  HIV. </a:t>
            </a:r>
          </a:p>
          <a:p>
            <a:pPr algn="ctr">
              <a:lnSpc>
                <a:spcPct val="120000"/>
              </a:lnSpc>
            </a:pPr>
            <a:endParaRPr lang="en-US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Public Health Social Workers have a key role to play.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020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E47857-0134-B80F-E63A-FE7CF7B8C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References: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2D7D7-BB6B-BA42-ECD7-4434091FB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5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AIDS Society. Differentiated Service Delivery for HIV Treatment: Summary of Published Evidence [Internet]. 2020 Nov. Available from: www.differentiatedservicedelivery.org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5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5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 CH, Moore BK, Pathmanathan I, Lungu P, Shah NS, Oboho I, et al. Tuberculosis treatment within differentiated service delivery models in global HIV/TB programming. J Int AIDS Soc [Internet]. 2021 Oct [cited 2023 Jan 29];24(S6). Available from: https://onlinelibrary.wiley.com/doi/10.1002/jia2.25809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5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5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Daftary A, Padayatchi N, O’Donnell M. Preferential adherence to antiretroviral therapy over tuberculosis treatment: A qualitative study of drug-resistant TB/HIV co-infected patients in South Africa. Glob Public Health. 2014 Oct 21;9(9):1107–16.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5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5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Bionghi N, Daftary A, Maharaj B, Msibi Z, Amico KR, Friedland G, et al. Pilot evaluation of a second-generation electronic pill box for adherence to Bedaquiline and antiretroviral therapy in drug-resistant TB/HIV co-infected patients in KwaZulu-Natal, South Africa. BMC Infect Dis. 2018 Dec;18(1):171.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5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5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Zelnick JR, Daftary A, Hwang C, Labar AS, Boodhram R, Maharaj B, et al. Electronic Dose Monitoring Identifies a High-Risk Subpopulation in the Treatment of Drug-resistant Tuberculosis and Human Immunodeficiency Virus. Clin Infect Dis. 2021 Oct 5;73(7):e1901–10.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5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5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Daftary A, Mondal S, Zelnick J, Friedland G, Seepamore B, Boodhram R, et al. Dynamic needs and challenges of people with drug-resistant tuberculosis and HIV in South Africa: a qualitative study. Lancet Glob Health. 2021 Apr;9(4):e479–88. </a:t>
            </a:r>
          </a:p>
          <a:p>
            <a:pPr marL="0" indent="0">
              <a:buNone/>
            </a:pPr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927322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6139B3-7C74-C0AC-EB13-22F1947832F5}"/>
              </a:ext>
            </a:extLst>
          </p:cNvPr>
          <p:cNvSpPr txBox="1"/>
          <p:nvPr/>
        </p:nvSpPr>
        <p:spPr>
          <a:xfrm>
            <a:off x="1285241" y="1008993"/>
            <a:ext cx="9231410" cy="35420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1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704018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0826C9-ADAB-5FF4-BEBC-3E697A589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304" y="948886"/>
            <a:ext cx="9471956" cy="1137111"/>
          </a:xfrm>
        </p:spPr>
        <p:txBody>
          <a:bodyPr>
            <a:normAutofit/>
          </a:bodyPr>
          <a:lstStyle/>
          <a:p>
            <a:r>
              <a:rPr lang="en-US" sz="5400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1CD7F-1C9F-FD39-1031-A6EFA6B2F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321" y="2310023"/>
            <a:ext cx="7745969" cy="2354742"/>
          </a:xfrm>
        </p:spPr>
        <p:txBody>
          <a:bodyPr anchor="t">
            <a:normAutofit/>
          </a:bodyPr>
          <a:lstStyle/>
          <a:p>
            <a:r>
              <a:rPr lang="en-US" sz="2000" dirty="0">
                <a:cs typeface="Arial" panose="020B0604020202020204" pitchFamily="34" charset="0"/>
              </a:rPr>
              <a:t>Funding for this work was provided by the United States National Institute of Health (</a:t>
            </a:r>
            <a:r>
              <a:rPr lang="en-US" sz="2000" dirty="0">
                <a:effectLst/>
                <a:cs typeface="Arial" panose="020B0604020202020204" pitchFamily="34" charset="0"/>
              </a:rPr>
              <a:t>R01AI124413).</a:t>
            </a:r>
            <a:endParaRPr lang="en-US" sz="2000" dirty="0">
              <a:cs typeface="Arial" panose="020B0604020202020204" pitchFamily="34" charset="0"/>
            </a:endParaRPr>
          </a:p>
          <a:p>
            <a:r>
              <a:rPr lang="en-US" sz="2000" dirty="0"/>
              <a:t>Thanks to our coauthors Allison Wolf, Dr. </a:t>
            </a:r>
            <a:r>
              <a:rPr lang="en-US" sz="2000" dirty="0" err="1"/>
              <a:t>Rubeshan</a:t>
            </a:r>
            <a:r>
              <a:rPr lang="en-US" sz="2000" dirty="0"/>
              <a:t> Perumal, Dr. Boitumelo </a:t>
            </a:r>
            <a:r>
              <a:rPr lang="en-US" sz="2000" dirty="0" err="1"/>
              <a:t>Seepamore</a:t>
            </a:r>
            <a:r>
              <a:rPr lang="en-US" sz="2000" dirty="0"/>
              <a:t> Dr. K. Rivet Amico Dr. Amrita </a:t>
            </a:r>
            <a:r>
              <a:rPr lang="en-US" sz="2000" dirty="0" err="1"/>
              <a:t>Daftary</a:t>
            </a:r>
            <a:r>
              <a:rPr lang="en-US" sz="2000" dirty="0"/>
              <a:t> and Dr. Max O’Donnell, and the staff and patients involved in the PRAXIS study</a:t>
            </a:r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996C41E4-BFC0-B051-0599-9BA7CF0BC8D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0290" y="31235374"/>
            <a:ext cx="3480474" cy="111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93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5A88B9-A534-4F88-1B54-FC354B8CD871}"/>
              </a:ext>
            </a:extLst>
          </p:cNvPr>
          <p:cNvSpPr txBox="1"/>
          <p:nvPr/>
        </p:nvSpPr>
        <p:spPr>
          <a:xfrm>
            <a:off x="569843" y="907324"/>
            <a:ext cx="11052314" cy="4490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 dirty="0">
                <a:solidFill>
                  <a:srgbClr val="8C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people living with HIV/AIDS, Differentiated Service Delivery (DSD) has focused on enhancing resilience, self-efficacy, and engagement. </a:t>
            </a:r>
          </a:p>
          <a:p>
            <a:pPr algn="just">
              <a:lnSpc>
                <a:spcPct val="120000"/>
              </a:lnSpc>
            </a:pPr>
            <a:endParaRPr lang="en-US" sz="200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people co-infected with HIV/AIDS and multidrug-resistant tuberculosis (MDR-TB), there are severe challenges associated with treatment, including stigma, social, and structural barriers. 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used empirical adherence data and qualitative research to identify barriers to medication adherence to inform MDR-TB HIV DSD models. </a:t>
            </a: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Social Workers can play a key role in delivering this model of patient-centered care.</a:t>
            </a:r>
          </a:p>
        </p:txBody>
      </p:sp>
    </p:spTree>
    <p:extLst>
      <p:ext uri="{BB962C8B-B14F-4D97-AF65-F5344CB8AC3E}">
        <p14:creationId xmlns:p14="http://schemas.microsoft.com/office/powerpoint/2010/main" val="207486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58F2A5-F183-D28B-4F04-CEC1F97325E4}"/>
              </a:ext>
            </a:extLst>
          </p:cNvPr>
          <p:cNvSpPr txBox="1"/>
          <p:nvPr/>
        </p:nvSpPr>
        <p:spPr>
          <a:xfrm>
            <a:off x="872359" y="672662"/>
            <a:ext cx="9869213" cy="5712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800" b="1" dirty="0">
                <a:solidFill>
                  <a:srgbClr val="8C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Adults with MDR-TB and HIV initiating </a:t>
            </a:r>
            <a:r>
              <a:rPr lang="en-US" sz="1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bedaquiline</a:t>
            </a: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(BDQ) and receiving antiretroviral therapy (ART) in KwaZulu-Natal, South Africa were prospectively enrolled and followed through the end of MDR-TB treatment. </a:t>
            </a:r>
          </a:p>
          <a:p>
            <a:pPr algn="just">
              <a:lnSpc>
                <a:spcPct val="120000"/>
              </a:lnSpc>
            </a:pPr>
            <a:endParaRPr lang="en-US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Separate electronic dose monitoring devices (EDM) (</a:t>
            </a:r>
            <a:r>
              <a:rPr lang="en-US" sz="1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Wisepill</a:t>
            </a: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RT2000) measured BDQ and ART adherence through six months, calculated as observed versus expected doses aggregated at a weekly level. </a:t>
            </a:r>
          </a:p>
          <a:p>
            <a:pPr algn="just">
              <a:lnSpc>
                <a:spcPct val="120000"/>
              </a:lnSpc>
            </a:pPr>
            <a:endParaRPr lang="en-US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defined “severely adherence challenged” as &lt;85% cumulative EDM-measured doses of ART and BDQ. </a:t>
            </a:r>
          </a:p>
          <a:p>
            <a:pPr algn="just">
              <a:lnSpc>
                <a:spcPct val="120000"/>
              </a:lnSpc>
            </a:pPr>
            <a:endParaRPr lang="en-US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Focus groups were conducted by trained staff and transcripts were analyzed thematically to describe early, middle, and late-stage treatment challenges.</a:t>
            </a: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20000"/>
              </a:lnSpc>
            </a:pPr>
            <a:endParaRPr lang="en-US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 used this analysis to hypothesize what increased care might be needed at different stages of treatment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071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054CB9-3505-968F-AAEE-5B80A13CCFB8}"/>
              </a:ext>
            </a:extLst>
          </p:cNvPr>
          <p:cNvSpPr txBox="1"/>
          <p:nvPr/>
        </p:nvSpPr>
        <p:spPr>
          <a:xfrm>
            <a:off x="536028" y="462456"/>
            <a:ext cx="10321158" cy="4382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800" b="1" dirty="0">
                <a:solidFill>
                  <a:srgbClr val="8C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From November 2016 through March 2020, 283 participants with MDR-TB/HIV were enrolled and followed through TB treatment completion (median 17.8 months [IQR 16.5–20.2]) and had 8 (4 – 8 IQR) study visits (Table 1). </a:t>
            </a:r>
          </a:p>
          <a:p>
            <a:pPr algn="just">
              <a:lnSpc>
                <a:spcPct val="120000"/>
              </a:lnSpc>
            </a:pPr>
            <a:endParaRPr lang="en-US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198 participants were enrolled in the observational PRAXIS cohort, and 85 were enrolled in the mHealth arm of the PRAXIS trial. </a:t>
            </a:r>
          </a:p>
          <a:p>
            <a:pPr algn="just">
              <a:lnSpc>
                <a:spcPct val="120000"/>
              </a:lnSpc>
            </a:pPr>
            <a:endParaRPr lang="en-US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 focus groups were conducted. </a:t>
            </a:r>
          </a:p>
          <a:p>
            <a:pPr algn="just">
              <a:lnSpc>
                <a:spcPct val="120000"/>
              </a:lnSpc>
            </a:pPr>
            <a:endParaRPr lang="en-US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Most participants (82.7%, 234/283) maintained high adherence, a subpopulation (17.3%, 49/283) had a steep decline in mean BDQ adherence from 94.9% to </a:t>
            </a:r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39.9</a:t>
            </a:r>
            <a:r>
              <a:rPr lang="en-US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 and mean ART adherence from 83.9% to 26.6% over six months.  </a:t>
            </a:r>
            <a:endParaRPr lang="en-US" sz="1800" b="1" dirty="0">
              <a:solidFill>
                <a:srgbClr val="8C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03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>
            <a:extLst>
              <a:ext uri="{FF2B5EF4-FFF2-40B4-BE49-F238E27FC236}">
                <a16:creationId xmlns:a16="http://schemas.microsoft.com/office/drawing/2014/main" id="{4BDB68ED-BC9D-60B4-EF29-37AB4739C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68" y="53538"/>
            <a:ext cx="5832740" cy="437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">
            <a:extLst>
              <a:ext uri="{FF2B5EF4-FFF2-40B4-BE49-F238E27FC236}">
                <a16:creationId xmlns:a16="http://schemas.microsoft.com/office/drawing/2014/main" id="{2001EFBF-21BB-5B76-6B1A-685C799CB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908" y="53538"/>
            <a:ext cx="5807622" cy="437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1">
            <a:extLst>
              <a:ext uri="{FF2B5EF4-FFF2-40B4-BE49-F238E27FC236}">
                <a16:creationId xmlns:a16="http://schemas.microsoft.com/office/drawing/2014/main" id="{C59B7827-628D-7DD5-A6BE-0ABE52F5B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945" y="3094749"/>
            <a:ext cx="20582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E76935C3-4B97-FC26-215F-6F880EBA6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980" y="3196667"/>
            <a:ext cx="175117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40D3ECD-8E04-AB14-431B-3ACC6F02A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AF194D-0A09-4241-399B-B398EA66F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FE5ED7F-CE3F-B342-9540-B930B42DB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7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081E76-353A-4252-7424-670D991D5B9A}"/>
              </a:ext>
            </a:extLst>
          </p:cNvPr>
          <p:cNvSpPr txBox="1"/>
          <p:nvPr/>
        </p:nvSpPr>
        <p:spPr>
          <a:xfrm>
            <a:off x="651641" y="4617184"/>
            <a:ext cx="1074157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Panel 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Weekly mean antiretroviral (ART) adherence with 95% confidence intervals calculated weekly based on observed versus expected EDM openings through six months stratified by adherence challenged (&lt;85% cumulative adherence). (N=283)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Panel B: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Weekly mean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bedaquiline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(BDQ) adherence with 95% confidence intervals calculated weekly based on observed versus expected EDM openings through six month stratified by severe adherence challenged (&lt;85% cumulative adherence). (N=283)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211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6C7ACC-2089-EF4C-DE6C-7959B25F5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/>
              <a:t>Focus Group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F0FEB-EFA2-4B57-3E43-F1EBE179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Qualitative analysis identified discrete treatment stages associated with specific barriers which, when aligned with quantitative data, suggests that declining medication adherence may relate to psychosocial, behavioral, and structural barriers.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591524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5643E-C652-5AF9-6AB8-410B46AA5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 at different treatment stages</a:t>
            </a:r>
          </a:p>
        </p:txBody>
      </p:sp>
      <p:pic>
        <p:nvPicPr>
          <p:cNvPr id="4" name="Content Placeholder 3" descr="Timeline&#10;&#10;Description automatically generate">
            <a:extLst>
              <a:ext uri="{FF2B5EF4-FFF2-40B4-BE49-F238E27FC236}">
                <a16:creationId xmlns:a16="http://schemas.microsoft.com/office/drawing/2014/main" id="{AE74103B-29C2-7D53-E985-EFAA10FF8E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90" y="1760296"/>
            <a:ext cx="9931019" cy="27034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C87787D-8199-825F-B192-BAC94E8383E9}"/>
              </a:ext>
            </a:extLst>
          </p:cNvPr>
          <p:cNvSpPr txBox="1"/>
          <p:nvPr/>
        </p:nvSpPr>
        <p:spPr>
          <a:xfrm>
            <a:off x="1366344" y="4890701"/>
            <a:ext cx="91545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Panel 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Qualitative stages of MDR-TB HIV treatment with thematically derived cross-cutting and stage-specific treatment challenges derived from longitudinal focus groups (14 focus group discussions; 55 total participants)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16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D3A9B2-1745-5A10-22BD-30F297BEF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 fontScale="90000"/>
          </a:bodyPr>
          <a:lstStyle/>
          <a:p>
            <a:r>
              <a:rPr lang="en-US" sz="4000" b="1"/>
              <a:t>Roles for the public health social worker at different stages of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10201-44BC-F7D0-1C6D-EC12E974B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13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Stage 1: Treatment initiation </a:t>
            </a:r>
            <a:r>
              <a:rPr lang="en-US" sz="1300" b="1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Getting adjusted to treatment -</a:t>
            </a:r>
            <a:r>
              <a:rPr lang="en-US" sz="1300" ker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supporting ART adherence through BDQ treatment initiation, delivering MDR-TB treatment counseling, and facilitating connection to social services. Education that includes family and community may alleviate stigma and electronic-dose monitoring that incorporates text-message reminders may support adherence. </a:t>
            </a:r>
          </a:p>
          <a:p>
            <a:r>
              <a:rPr lang="en-US" sz="13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Stage 2: Early continuation phase </a:t>
            </a:r>
            <a:r>
              <a:rPr lang="en-US" sz="1300" b="1" kern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Reintegration into the community</a:t>
            </a:r>
            <a:r>
              <a:rPr lang="en-US" sz="1300" ker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Peer support should be cultivated to help people cope with experiences of stigma. Weekend activities (including alcohol and substance use) may arise, and patients may need support/harm reduction options. Case management to help with healthcare fragmentation and access.</a:t>
            </a:r>
            <a:endParaRPr lang="en-US" sz="1300" kern="0">
              <a:latin typeface="Arial" panose="020B0604020202020204" pitchFamily="34" charset="0"/>
            </a:endParaRPr>
          </a:p>
          <a:p>
            <a:r>
              <a:rPr lang="en-US" sz="13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Stage 3: Treatment continuity </a:t>
            </a:r>
            <a:r>
              <a:rPr lang="en-US" sz="13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Recognizing disruptions, sticking to the plan  </a:t>
            </a:r>
            <a:r>
              <a:rPr lang="en-US" sz="1300" ker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financial security and relationship (re-) building. Strategies for streamlining community-based delivery of TB medication individual counseling, referrals to mental health and harm reduction services as needed, and financial and structural supports </a:t>
            </a: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425187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1281</Words>
  <Application>Microsoft Macintosh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Social Work Role in Differentiated Service Delivery for People with HIV/AIDS and Multidrug Resistant Tuberculosis</vt:lpstr>
      <vt:lpstr>Acknowledgements</vt:lpstr>
      <vt:lpstr>PowerPoint Presentation</vt:lpstr>
      <vt:lpstr>PowerPoint Presentation</vt:lpstr>
      <vt:lpstr>PowerPoint Presentation</vt:lpstr>
      <vt:lpstr>PowerPoint Presentation</vt:lpstr>
      <vt:lpstr>Focus Group Results</vt:lpstr>
      <vt:lpstr>Challenges at different treatment stages</vt:lpstr>
      <vt:lpstr>Roles for the public health social worker at different stages of treatment</vt:lpstr>
      <vt:lpstr>PowerPoint Presentation</vt:lpstr>
      <vt:lpstr>PowerPoint Presentation</vt:lpstr>
      <vt:lpstr>References: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R Zelnick</dc:creator>
  <cp:lastModifiedBy>Jennifer R Zelnick</cp:lastModifiedBy>
  <cp:revision>6</cp:revision>
  <dcterms:created xsi:type="dcterms:W3CDTF">2023-09-25T18:11:29Z</dcterms:created>
  <dcterms:modified xsi:type="dcterms:W3CDTF">2023-09-25T20:35:09Z</dcterms:modified>
</cp:coreProperties>
</file>