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257" r:id="rId6"/>
    <p:sldId id="259" r:id="rId7"/>
    <p:sldId id="260" r:id="rId8"/>
    <p:sldId id="273" r:id="rId9"/>
    <p:sldId id="261" r:id="rId10"/>
    <p:sldId id="272" r:id="rId11"/>
    <p:sldId id="263" r:id="rId12"/>
    <p:sldId id="264" r:id="rId13"/>
    <p:sldId id="274" r:id="rId14"/>
    <p:sldId id="275" r:id="rId15"/>
    <p:sldId id="276" r:id="rId16"/>
    <p:sldId id="268" r:id="rId17"/>
    <p:sldId id="269" r:id="rId18"/>
    <p:sldId id="270" r:id="rId19"/>
    <p:sldId id="271" r:id="rId20"/>
    <p:sldId id="277" r:id="rId21"/>
    <p:sldId id="278" r:id="rId22"/>
    <p:sldId id="279" r:id="rId23"/>
    <p:sldId id="280"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3D91"/>
    <a:srgbClr val="78848E"/>
    <a:srgbClr val="008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7"/>
  </p:normalViewPr>
  <p:slideViewPr>
    <p:cSldViewPr snapToGrid="0" snapToObjects="1">
      <p:cViewPr>
        <p:scale>
          <a:sx n="100" d="100"/>
          <a:sy n="100" d="100"/>
        </p:scale>
        <p:origin x="250" y="58"/>
      </p:cViewPr>
      <p:guideLst/>
    </p:cSldViewPr>
  </p:slideViewPr>
  <p:notesTextViewPr>
    <p:cViewPr>
      <p:scale>
        <a:sx n="1" d="1"/>
        <a:sy n="1" d="1"/>
      </p:scale>
      <p:origin x="0" y="0"/>
    </p:cViewPr>
  </p:notesText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35670-F1DB-49DC-97C7-CD4BC26D3081}" type="doc">
      <dgm:prSet loTypeId="urn:microsoft.com/office/officeart/2005/8/layout/vProcess5" loCatId="process" qsTypeId="urn:microsoft.com/office/officeart/2005/8/quickstyle/simple2" qsCatId="simple" csTypeId="urn:microsoft.com/office/officeart/2005/8/colors/colorful4" csCatId="colorful" phldr="1"/>
      <dgm:spPr/>
      <dgm:t>
        <a:bodyPr/>
        <a:lstStyle/>
        <a:p>
          <a:endParaRPr lang="en-US"/>
        </a:p>
      </dgm:t>
    </dgm:pt>
    <dgm:pt modelId="{E71FD0EC-23B1-449B-BEE0-A6B533BEF101}">
      <dgm:prSet/>
      <dgm:spPr/>
      <dgm:t>
        <a:bodyPr/>
        <a:lstStyle/>
        <a:p>
          <a:r>
            <a:rPr lang="en-ZA" dirty="0"/>
            <a:t>Failure to protect children remains a global concern because many of them continue to experience violence (Adel Ali Mohamed </a:t>
          </a:r>
          <a:r>
            <a:rPr lang="en-ZA" i="1" dirty="0"/>
            <a:t>et al</a:t>
          </a:r>
          <a:r>
            <a:rPr lang="en-ZA" dirty="0"/>
            <a:t>., 2022:2). </a:t>
          </a:r>
        </a:p>
        <a:p>
          <a:r>
            <a:rPr lang="en-ZA" dirty="0"/>
            <a:t>This global problem is an indication that children’s rights to protection are continuously violated (Adel Ali Mohamed </a:t>
          </a:r>
          <a:r>
            <a:rPr lang="en-ZA" i="1" dirty="0"/>
            <a:t>et al</a:t>
          </a:r>
          <a:r>
            <a:rPr lang="en-ZA" dirty="0"/>
            <a:t>., 2022:2). </a:t>
          </a:r>
          <a:endParaRPr lang="en-US" dirty="0"/>
        </a:p>
      </dgm:t>
    </dgm:pt>
    <dgm:pt modelId="{B46084F4-769E-41F2-A7C7-4C438D2EEC7A}" type="parTrans" cxnId="{6FED3A17-52A2-47D0-9B0D-4FEFA6D97224}">
      <dgm:prSet/>
      <dgm:spPr/>
      <dgm:t>
        <a:bodyPr/>
        <a:lstStyle/>
        <a:p>
          <a:endParaRPr lang="en-US"/>
        </a:p>
      </dgm:t>
    </dgm:pt>
    <dgm:pt modelId="{CEC2C27B-28EB-4143-B7F2-9DE8C7321BB6}" type="sibTrans" cxnId="{6FED3A17-52A2-47D0-9B0D-4FEFA6D97224}">
      <dgm:prSet/>
      <dgm:spPr/>
      <dgm:t>
        <a:bodyPr/>
        <a:lstStyle/>
        <a:p>
          <a:endParaRPr lang="en-US"/>
        </a:p>
      </dgm:t>
    </dgm:pt>
    <dgm:pt modelId="{43209ADB-1E66-4C7D-8A94-A6C5AFB2CB34}">
      <dgm:prSet/>
      <dgm:spPr/>
      <dgm:t>
        <a:bodyPr/>
        <a:lstStyle/>
        <a:p>
          <a:r>
            <a:rPr lang="en-ZA" dirty="0"/>
            <a:t>The importance of preventing violence before it occurs. CSA prevention programmes are essential because they may empower children, their families, and the general community with more knowledge to encourage them to report the abuse.</a:t>
          </a:r>
          <a:endParaRPr lang="en-US" dirty="0"/>
        </a:p>
      </dgm:t>
    </dgm:pt>
    <dgm:pt modelId="{0A68FAAD-D127-4B89-B4A8-576C47129E37}" type="parTrans" cxnId="{F28DD7D5-E46A-4C82-BDA2-C117E8C5BEA6}">
      <dgm:prSet/>
      <dgm:spPr/>
      <dgm:t>
        <a:bodyPr/>
        <a:lstStyle/>
        <a:p>
          <a:endParaRPr lang="en-US"/>
        </a:p>
      </dgm:t>
    </dgm:pt>
    <dgm:pt modelId="{9BF94FDA-B067-4072-B2C8-E576BCF21A4E}" type="sibTrans" cxnId="{F28DD7D5-E46A-4C82-BDA2-C117E8C5BEA6}">
      <dgm:prSet/>
      <dgm:spPr/>
      <dgm:t>
        <a:bodyPr/>
        <a:lstStyle/>
        <a:p>
          <a:endParaRPr lang="en-US"/>
        </a:p>
      </dgm:t>
    </dgm:pt>
    <dgm:pt modelId="{2D3793EB-121F-4DFE-BF25-1051B4D81866}" type="pres">
      <dgm:prSet presAssocID="{70235670-F1DB-49DC-97C7-CD4BC26D3081}" presName="outerComposite" presStyleCnt="0">
        <dgm:presLayoutVars>
          <dgm:chMax val="5"/>
          <dgm:dir/>
          <dgm:resizeHandles val="exact"/>
        </dgm:presLayoutVars>
      </dgm:prSet>
      <dgm:spPr/>
    </dgm:pt>
    <dgm:pt modelId="{79EECFEA-8D4C-4A3B-9708-5C68F6135033}" type="pres">
      <dgm:prSet presAssocID="{70235670-F1DB-49DC-97C7-CD4BC26D3081}" presName="dummyMaxCanvas" presStyleCnt="0">
        <dgm:presLayoutVars/>
      </dgm:prSet>
      <dgm:spPr/>
    </dgm:pt>
    <dgm:pt modelId="{60C84801-3B34-443F-9E4C-535AF69EDC5A}" type="pres">
      <dgm:prSet presAssocID="{70235670-F1DB-49DC-97C7-CD4BC26D3081}" presName="TwoNodes_1" presStyleLbl="node1" presStyleIdx="0" presStyleCnt="2" custLinFactNeighborY="-17344">
        <dgm:presLayoutVars>
          <dgm:bulletEnabled val="1"/>
        </dgm:presLayoutVars>
      </dgm:prSet>
      <dgm:spPr/>
    </dgm:pt>
    <dgm:pt modelId="{8C82158F-A308-4302-A0BE-1A1C6A16BECC}" type="pres">
      <dgm:prSet presAssocID="{70235670-F1DB-49DC-97C7-CD4BC26D3081}" presName="TwoNodes_2" presStyleLbl="node1" presStyleIdx="1" presStyleCnt="2">
        <dgm:presLayoutVars>
          <dgm:bulletEnabled val="1"/>
        </dgm:presLayoutVars>
      </dgm:prSet>
      <dgm:spPr/>
    </dgm:pt>
    <dgm:pt modelId="{EE8795A0-092F-4B14-B736-E22D158F1A58}" type="pres">
      <dgm:prSet presAssocID="{70235670-F1DB-49DC-97C7-CD4BC26D3081}" presName="TwoConn_1-2" presStyleLbl="fgAccFollowNode1" presStyleIdx="0" presStyleCnt="1">
        <dgm:presLayoutVars>
          <dgm:bulletEnabled val="1"/>
        </dgm:presLayoutVars>
      </dgm:prSet>
      <dgm:spPr/>
    </dgm:pt>
    <dgm:pt modelId="{A5CE51EF-35B0-4015-BC9A-7D49FFA95C34}" type="pres">
      <dgm:prSet presAssocID="{70235670-F1DB-49DC-97C7-CD4BC26D3081}" presName="TwoNodes_1_text" presStyleLbl="node1" presStyleIdx="1" presStyleCnt="2">
        <dgm:presLayoutVars>
          <dgm:bulletEnabled val="1"/>
        </dgm:presLayoutVars>
      </dgm:prSet>
      <dgm:spPr/>
    </dgm:pt>
    <dgm:pt modelId="{E6317FC9-EA6C-4C19-8421-E519232980DE}" type="pres">
      <dgm:prSet presAssocID="{70235670-F1DB-49DC-97C7-CD4BC26D3081}" presName="TwoNodes_2_text" presStyleLbl="node1" presStyleIdx="1" presStyleCnt="2">
        <dgm:presLayoutVars>
          <dgm:bulletEnabled val="1"/>
        </dgm:presLayoutVars>
      </dgm:prSet>
      <dgm:spPr/>
    </dgm:pt>
  </dgm:ptLst>
  <dgm:cxnLst>
    <dgm:cxn modelId="{87B9EF06-77AA-4B85-A13B-85422DC67754}" type="presOf" srcId="{43209ADB-1E66-4C7D-8A94-A6C5AFB2CB34}" destId="{E6317FC9-EA6C-4C19-8421-E519232980DE}" srcOrd="1" destOrd="0" presId="urn:microsoft.com/office/officeart/2005/8/layout/vProcess5"/>
    <dgm:cxn modelId="{E64B1C0B-40FC-456E-8BF1-5EF5D65E4148}" type="presOf" srcId="{43209ADB-1E66-4C7D-8A94-A6C5AFB2CB34}" destId="{8C82158F-A308-4302-A0BE-1A1C6A16BECC}" srcOrd="0" destOrd="0" presId="urn:microsoft.com/office/officeart/2005/8/layout/vProcess5"/>
    <dgm:cxn modelId="{6FED3A17-52A2-47D0-9B0D-4FEFA6D97224}" srcId="{70235670-F1DB-49DC-97C7-CD4BC26D3081}" destId="{E71FD0EC-23B1-449B-BEE0-A6B533BEF101}" srcOrd="0" destOrd="0" parTransId="{B46084F4-769E-41F2-A7C7-4C438D2EEC7A}" sibTransId="{CEC2C27B-28EB-4143-B7F2-9DE8C7321BB6}"/>
    <dgm:cxn modelId="{10664C34-593E-4270-93C9-956CC75ECB37}" type="presOf" srcId="{E71FD0EC-23B1-449B-BEE0-A6B533BEF101}" destId="{60C84801-3B34-443F-9E4C-535AF69EDC5A}" srcOrd="0" destOrd="0" presId="urn:microsoft.com/office/officeart/2005/8/layout/vProcess5"/>
    <dgm:cxn modelId="{75AB3B3D-79CE-4AB9-AE38-9F1BE5F501D1}" type="presOf" srcId="{CEC2C27B-28EB-4143-B7F2-9DE8C7321BB6}" destId="{EE8795A0-092F-4B14-B736-E22D158F1A58}" srcOrd="0" destOrd="0" presId="urn:microsoft.com/office/officeart/2005/8/layout/vProcess5"/>
    <dgm:cxn modelId="{E7431187-E8D7-4F13-8D5B-A2A1CE4017E1}" type="presOf" srcId="{E71FD0EC-23B1-449B-BEE0-A6B533BEF101}" destId="{A5CE51EF-35B0-4015-BC9A-7D49FFA95C34}" srcOrd="1" destOrd="0" presId="urn:microsoft.com/office/officeart/2005/8/layout/vProcess5"/>
    <dgm:cxn modelId="{B27527A3-3C09-47C5-99A7-DB6DDE43D7B7}" type="presOf" srcId="{70235670-F1DB-49DC-97C7-CD4BC26D3081}" destId="{2D3793EB-121F-4DFE-BF25-1051B4D81866}" srcOrd="0" destOrd="0" presId="urn:microsoft.com/office/officeart/2005/8/layout/vProcess5"/>
    <dgm:cxn modelId="{F28DD7D5-E46A-4C82-BDA2-C117E8C5BEA6}" srcId="{70235670-F1DB-49DC-97C7-CD4BC26D3081}" destId="{43209ADB-1E66-4C7D-8A94-A6C5AFB2CB34}" srcOrd="1" destOrd="0" parTransId="{0A68FAAD-D127-4B89-B4A8-576C47129E37}" sibTransId="{9BF94FDA-B067-4072-B2C8-E576BCF21A4E}"/>
    <dgm:cxn modelId="{6442791A-8255-4F9E-9CBB-EA40682D0587}" type="presParOf" srcId="{2D3793EB-121F-4DFE-BF25-1051B4D81866}" destId="{79EECFEA-8D4C-4A3B-9708-5C68F6135033}" srcOrd="0" destOrd="0" presId="urn:microsoft.com/office/officeart/2005/8/layout/vProcess5"/>
    <dgm:cxn modelId="{8992ACB9-E8B9-4BB3-8259-ABE015B11352}" type="presParOf" srcId="{2D3793EB-121F-4DFE-BF25-1051B4D81866}" destId="{60C84801-3B34-443F-9E4C-535AF69EDC5A}" srcOrd="1" destOrd="0" presId="urn:microsoft.com/office/officeart/2005/8/layout/vProcess5"/>
    <dgm:cxn modelId="{F32054DB-61F4-4DD8-A801-81A0D6337934}" type="presParOf" srcId="{2D3793EB-121F-4DFE-BF25-1051B4D81866}" destId="{8C82158F-A308-4302-A0BE-1A1C6A16BECC}" srcOrd="2" destOrd="0" presId="urn:microsoft.com/office/officeart/2005/8/layout/vProcess5"/>
    <dgm:cxn modelId="{1E9CBF5B-D78C-4BE1-8BEF-8881ACDE9C2B}" type="presParOf" srcId="{2D3793EB-121F-4DFE-BF25-1051B4D81866}" destId="{EE8795A0-092F-4B14-B736-E22D158F1A58}" srcOrd="3" destOrd="0" presId="urn:microsoft.com/office/officeart/2005/8/layout/vProcess5"/>
    <dgm:cxn modelId="{5C99A9D1-FAAC-4B00-A388-89CE01616653}" type="presParOf" srcId="{2D3793EB-121F-4DFE-BF25-1051B4D81866}" destId="{A5CE51EF-35B0-4015-BC9A-7D49FFA95C34}" srcOrd="4" destOrd="0" presId="urn:microsoft.com/office/officeart/2005/8/layout/vProcess5"/>
    <dgm:cxn modelId="{C050A2F2-46A0-4F4C-A75A-F2670C70F6A5}" type="presParOf" srcId="{2D3793EB-121F-4DFE-BF25-1051B4D81866}" destId="{E6317FC9-EA6C-4C19-8421-E519232980D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489C7-3EDF-4309-A47E-243C21A48258}" type="doc">
      <dgm:prSet loTypeId="urn:microsoft.com/office/officeart/2009/3/layout/HorizontalOrganizationChart" loCatId="hierarchy" qsTypeId="urn:microsoft.com/office/officeart/2005/8/quickstyle/simple1" qsCatId="simple" csTypeId="urn:microsoft.com/office/officeart/2005/8/colors/accent2_2" csCatId="accent2"/>
      <dgm:spPr/>
      <dgm:t>
        <a:bodyPr/>
        <a:lstStyle/>
        <a:p>
          <a:endParaRPr lang="en-US"/>
        </a:p>
      </dgm:t>
    </dgm:pt>
    <dgm:pt modelId="{065F73ED-AE55-422F-A0A7-3078ACDB3783}">
      <dgm:prSet/>
      <dgm:spPr/>
      <dgm:t>
        <a:bodyPr/>
        <a:lstStyle/>
        <a:p>
          <a:r>
            <a:rPr lang="en-ZA"/>
            <a:t>Children’s right to participation is globally acknowledged as a basic human right (Correia, Aguiar, &amp; Amaro, 2021:4). </a:t>
          </a:r>
          <a:endParaRPr lang="en-US"/>
        </a:p>
      </dgm:t>
    </dgm:pt>
    <dgm:pt modelId="{CD051782-3B94-4A44-B422-B5FD95FEE53E}" type="parTrans" cxnId="{569D4599-ED59-4362-945D-74D0C62FF9A4}">
      <dgm:prSet/>
      <dgm:spPr/>
      <dgm:t>
        <a:bodyPr/>
        <a:lstStyle/>
        <a:p>
          <a:endParaRPr lang="en-US"/>
        </a:p>
      </dgm:t>
    </dgm:pt>
    <dgm:pt modelId="{1B6D8DD8-2588-44C6-BE39-59BB46AF3BB8}" type="sibTrans" cxnId="{569D4599-ED59-4362-945D-74D0C62FF9A4}">
      <dgm:prSet/>
      <dgm:spPr/>
      <dgm:t>
        <a:bodyPr/>
        <a:lstStyle/>
        <a:p>
          <a:endParaRPr lang="en-US"/>
        </a:p>
      </dgm:t>
    </dgm:pt>
    <dgm:pt modelId="{C511166C-91A9-4561-BE19-9F88E01C3FA4}">
      <dgm:prSet/>
      <dgm:spPr/>
      <dgm:t>
        <a:bodyPr/>
        <a:lstStyle/>
        <a:p>
          <a:r>
            <a:rPr lang="en-ZA"/>
            <a:t>Woodman, Roche, and McArthur (2022:5) adds that children’s voices are necessary for various other platforms including health and justice system at local and national governance levels.</a:t>
          </a:r>
          <a:endParaRPr lang="en-US"/>
        </a:p>
      </dgm:t>
    </dgm:pt>
    <dgm:pt modelId="{5CF9DF56-B478-4DCC-A5A4-216BE08321AD}" type="parTrans" cxnId="{335DD6CE-18FD-4C28-8093-3FDF3228C042}">
      <dgm:prSet/>
      <dgm:spPr/>
      <dgm:t>
        <a:bodyPr/>
        <a:lstStyle/>
        <a:p>
          <a:endParaRPr lang="en-US"/>
        </a:p>
      </dgm:t>
    </dgm:pt>
    <dgm:pt modelId="{BA2869EB-300C-4230-9CF3-8FC7D1B2B065}" type="sibTrans" cxnId="{335DD6CE-18FD-4C28-8093-3FDF3228C042}">
      <dgm:prSet/>
      <dgm:spPr/>
      <dgm:t>
        <a:bodyPr/>
        <a:lstStyle/>
        <a:p>
          <a:endParaRPr lang="en-US"/>
        </a:p>
      </dgm:t>
    </dgm:pt>
    <dgm:pt modelId="{8EF50A3C-CD6B-45CE-8AD4-11E2E5974248}">
      <dgm:prSet/>
      <dgm:spPr/>
      <dgm:t>
        <a:bodyPr/>
        <a:lstStyle/>
        <a:p>
          <a:r>
            <a:rPr lang="en-ZA"/>
            <a:t>Children’s participation in aspects affecting them is essential.</a:t>
          </a:r>
          <a:endParaRPr lang="en-US"/>
        </a:p>
      </dgm:t>
    </dgm:pt>
    <dgm:pt modelId="{1F2D5615-91F5-4579-BF4D-4A25F0C1311B}" type="parTrans" cxnId="{C1983EB7-54B0-487D-8580-A065698E0E6D}">
      <dgm:prSet/>
      <dgm:spPr/>
      <dgm:t>
        <a:bodyPr/>
        <a:lstStyle/>
        <a:p>
          <a:endParaRPr lang="en-US"/>
        </a:p>
      </dgm:t>
    </dgm:pt>
    <dgm:pt modelId="{800519AB-A55B-4E16-BF97-2D2128B6425D}" type="sibTrans" cxnId="{C1983EB7-54B0-487D-8580-A065698E0E6D}">
      <dgm:prSet/>
      <dgm:spPr/>
      <dgm:t>
        <a:bodyPr/>
        <a:lstStyle/>
        <a:p>
          <a:endParaRPr lang="en-US"/>
        </a:p>
      </dgm:t>
    </dgm:pt>
    <dgm:pt modelId="{9BED0AEB-495B-471B-84ED-DCFC681C3149}" type="pres">
      <dgm:prSet presAssocID="{B0C489C7-3EDF-4309-A47E-243C21A48258}" presName="hierChild1" presStyleCnt="0">
        <dgm:presLayoutVars>
          <dgm:orgChart val="1"/>
          <dgm:chPref val="1"/>
          <dgm:dir/>
          <dgm:animOne val="branch"/>
          <dgm:animLvl val="lvl"/>
          <dgm:resizeHandles/>
        </dgm:presLayoutVars>
      </dgm:prSet>
      <dgm:spPr/>
    </dgm:pt>
    <dgm:pt modelId="{F229EAA3-6773-46F7-B6C4-9A3BE32AA90B}" type="pres">
      <dgm:prSet presAssocID="{065F73ED-AE55-422F-A0A7-3078ACDB3783}" presName="hierRoot1" presStyleCnt="0">
        <dgm:presLayoutVars>
          <dgm:hierBranch val="init"/>
        </dgm:presLayoutVars>
      </dgm:prSet>
      <dgm:spPr/>
    </dgm:pt>
    <dgm:pt modelId="{5C5167CF-38DF-4D23-9698-7B099A8BBA76}" type="pres">
      <dgm:prSet presAssocID="{065F73ED-AE55-422F-A0A7-3078ACDB3783}" presName="rootComposite1" presStyleCnt="0"/>
      <dgm:spPr/>
    </dgm:pt>
    <dgm:pt modelId="{94CC9ABE-A3F4-444D-8C2D-E6280C53B5ED}" type="pres">
      <dgm:prSet presAssocID="{065F73ED-AE55-422F-A0A7-3078ACDB3783}" presName="rootText1" presStyleLbl="node0" presStyleIdx="0" presStyleCnt="3">
        <dgm:presLayoutVars>
          <dgm:chPref val="3"/>
        </dgm:presLayoutVars>
      </dgm:prSet>
      <dgm:spPr/>
    </dgm:pt>
    <dgm:pt modelId="{42999C84-D55F-4C2E-B508-5082C783851E}" type="pres">
      <dgm:prSet presAssocID="{065F73ED-AE55-422F-A0A7-3078ACDB3783}" presName="rootConnector1" presStyleLbl="node1" presStyleIdx="0" presStyleCnt="0"/>
      <dgm:spPr/>
    </dgm:pt>
    <dgm:pt modelId="{E922EB05-B304-4446-931F-06203B793417}" type="pres">
      <dgm:prSet presAssocID="{065F73ED-AE55-422F-A0A7-3078ACDB3783}" presName="hierChild2" presStyleCnt="0"/>
      <dgm:spPr/>
    </dgm:pt>
    <dgm:pt modelId="{6ABC5A59-5A6A-465A-A763-A30A7AFB54A6}" type="pres">
      <dgm:prSet presAssocID="{065F73ED-AE55-422F-A0A7-3078ACDB3783}" presName="hierChild3" presStyleCnt="0"/>
      <dgm:spPr/>
    </dgm:pt>
    <dgm:pt modelId="{EC6D3966-33BC-4B5E-B30A-FB3634D2EABF}" type="pres">
      <dgm:prSet presAssocID="{C511166C-91A9-4561-BE19-9F88E01C3FA4}" presName="hierRoot1" presStyleCnt="0">
        <dgm:presLayoutVars>
          <dgm:hierBranch val="init"/>
        </dgm:presLayoutVars>
      </dgm:prSet>
      <dgm:spPr/>
    </dgm:pt>
    <dgm:pt modelId="{ACA5B136-91BE-4993-9942-3BD27BFCD5B2}" type="pres">
      <dgm:prSet presAssocID="{C511166C-91A9-4561-BE19-9F88E01C3FA4}" presName="rootComposite1" presStyleCnt="0"/>
      <dgm:spPr/>
    </dgm:pt>
    <dgm:pt modelId="{7723F3D0-5BC3-4FFA-8544-D187731AADA6}" type="pres">
      <dgm:prSet presAssocID="{C511166C-91A9-4561-BE19-9F88E01C3FA4}" presName="rootText1" presStyleLbl="node0" presStyleIdx="1" presStyleCnt="3">
        <dgm:presLayoutVars>
          <dgm:chPref val="3"/>
        </dgm:presLayoutVars>
      </dgm:prSet>
      <dgm:spPr/>
    </dgm:pt>
    <dgm:pt modelId="{EA030266-A5CD-4957-B7FE-51C041588707}" type="pres">
      <dgm:prSet presAssocID="{C511166C-91A9-4561-BE19-9F88E01C3FA4}" presName="rootConnector1" presStyleLbl="node1" presStyleIdx="0" presStyleCnt="0"/>
      <dgm:spPr/>
    </dgm:pt>
    <dgm:pt modelId="{A18C7272-2185-43CF-AF86-764861E3B1F5}" type="pres">
      <dgm:prSet presAssocID="{C511166C-91A9-4561-BE19-9F88E01C3FA4}" presName="hierChild2" presStyleCnt="0"/>
      <dgm:spPr/>
    </dgm:pt>
    <dgm:pt modelId="{799C51AB-4951-4214-9D46-3B2C965CCFBD}" type="pres">
      <dgm:prSet presAssocID="{C511166C-91A9-4561-BE19-9F88E01C3FA4}" presName="hierChild3" presStyleCnt="0"/>
      <dgm:spPr/>
    </dgm:pt>
    <dgm:pt modelId="{8A5840DA-F506-44AB-B099-D0EA1485B455}" type="pres">
      <dgm:prSet presAssocID="{8EF50A3C-CD6B-45CE-8AD4-11E2E5974248}" presName="hierRoot1" presStyleCnt="0">
        <dgm:presLayoutVars>
          <dgm:hierBranch val="init"/>
        </dgm:presLayoutVars>
      </dgm:prSet>
      <dgm:spPr/>
    </dgm:pt>
    <dgm:pt modelId="{26123759-1898-4CC4-BECB-9CA804453620}" type="pres">
      <dgm:prSet presAssocID="{8EF50A3C-CD6B-45CE-8AD4-11E2E5974248}" presName="rootComposite1" presStyleCnt="0"/>
      <dgm:spPr/>
    </dgm:pt>
    <dgm:pt modelId="{5304D144-63C1-405B-B67D-B03489E1612C}" type="pres">
      <dgm:prSet presAssocID="{8EF50A3C-CD6B-45CE-8AD4-11E2E5974248}" presName="rootText1" presStyleLbl="node0" presStyleIdx="2" presStyleCnt="3">
        <dgm:presLayoutVars>
          <dgm:chPref val="3"/>
        </dgm:presLayoutVars>
      </dgm:prSet>
      <dgm:spPr/>
    </dgm:pt>
    <dgm:pt modelId="{87415EA2-5651-4000-B392-1D4E22B03C29}" type="pres">
      <dgm:prSet presAssocID="{8EF50A3C-CD6B-45CE-8AD4-11E2E5974248}" presName="rootConnector1" presStyleLbl="node1" presStyleIdx="0" presStyleCnt="0"/>
      <dgm:spPr/>
    </dgm:pt>
    <dgm:pt modelId="{7AB4D743-C976-41CE-B9A8-4EDCD8E4D281}" type="pres">
      <dgm:prSet presAssocID="{8EF50A3C-CD6B-45CE-8AD4-11E2E5974248}" presName="hierChild2" presStyleCnt="0"/>
      <dgm:spPr/>
    </dgm:pt>
    <dgm:pt modelId="{D3997460-C1AA-45F8-97CA-3F59E06681BC}" type="pres">
      <dgm:prSet presAssocID="{8EF50A3C-CD6B-45CE-8AD4-11E2E5974248}" presName="hierChild3" presStyleCnt="0"/>
      <dgm:spPr/>
    </dgm:pt>
  </dgm:ptLst>
  <dgm:cxnLst>
    <dgm:cxn modelId="{A3B8CB34-8CE1-4372-90A6-8D146F30307B}" type="presOf" srcId="{C511166C-91A9-4561-BE19-9F88E01C3FA4}" destId="{EA030266-A5CD-4957-B7FE-51C041588707}" srcOrd="1" destOrd="0" presId="urn:microsoft.com/office/officeart/2009/3/layout/HorizontalOrganizationChart"/>
    <dgm:cxn modelId="{05633E5F-B53B-448C-9A96-ABDC72EAD6D6}" type="presOf" srcId="{C511166C-91A9-4561-BE19-9F88E01C3FA4}" destId="{7723F3D0-5BC3-4FFA-8544-D187731AADA6}" srcOrd="0" destOrd="0" presId="urn:microsoft.com/office/officeart/2009/3/layout/HorizontalOrganizationChart"/>
    <dgm:cxn modelId="{929DA97E-4CCA-4B88-A2F2-2E0B21A75B95}" type="presOf" srcId="{065F73ED-AE55-422F-A0A7-3078ACDB3783}" destId="{42999C84-D55F-4C2E-B508-5082C783851E}" srcOrd="1" destOrd="0" presId="urn:microsoft.com/office/officeart/2009/3/layout/HorizontalOrganizationChart"/>
    <dgm:cxn modelId="{569D4599-ED59-4362-945D-74D0C62FF9A4}" srcId="{B0C489C7-3EDF-4309-A47E-243C21A48258}" destId="{065F73ED-AE55-422F-A0A7-3078ACDB3783}" srcOrd="0" destOrd="0" parTransId="{CD051782-3B94-4A44-B422-B5FD95FEE53E}" sibTransId="{1B6D8DD8-2588-44C6-BE39-59BB46AF3BB8}"/>
    <dgm:cxn modelId="{908D10A5-58DB-4C63-9094-A2FB4E5D5B0C}" type="presOf" srcId="{8EF50A3C-CD6B-45CE-8AD4-11E2E5974248}" destId="{87415EA2-5651-4000-B392-1D4E22B03C29}" srcOrd="1" destOrd="0" presId="urn:microsoft.com/office/officeart/2009/3/layout/HorizontalOrganizationChart"/>
    <dgm:cxn modelId="{5E5CFBB2-7CCC-433F-9194-0FBE9332B7C9}" type="presOf" srcId="{8EF50A3C-CD6B-45CE-8AD4-11E2E5974248}" destId="{5304D144-63C1-405B-B67D-B03489E1612C}" srcOrd="0" destOrd="0" presId="urn:microsoft.com/office/officeart/2009/3/layout/HorizontalOrganizationChart"/>
    <dgm:cxn modelId="{C1983EB7-54B0-487D-8580-A065698E0E6D}" srcId="{B0C489C7-3EDF-4309-A47E-243C21A48258}" destId="{8EF50A3C-CD6B-45CE-8AD4-11E2E5974248}" srcOrd="2" destOrd="0" parTransId="{1F2D5615-91F5-4579-BF4D-4A25F0C1311B}" sibTransId="{800519AB-A55B-4E16-BF97-2D2128B6425D}"/>
    <dgm:cxn modelId="{B5684CC6-CF89-47D1-9D33-5CB8995D626E}" type="presOf" srcId="{B0C489C7-3EDF-4309-A47E-243C21A48258}" destId="{9BED0AEB-495B-471B-84ED-DCFC681C3149}" srcOrd="0" destOrd="0" presId="urn:microsoft.com/office/officeart/2009/3/layout/HorizontalOrganizationChart"/>
    <dgm:cxn modelId="{1B9C98C6-8F00-445D-ABCC-19604BD3B727}" type="presOf" srcId="{065F73ED-AE55-422F-A0A7-3078ACDB3783}" destId="{94CC9ABE-A3F4-444D-8C2D-E6280C53B5ED}" srcOrd="0" destOrd="0" presId="urn:microsoft.com/office/officeart/2009/3/layout/HorizontalOrganizationChart"/>
    <dgm:cxn modelId="{335DD6CE-18FD-4C28-8093-3FDF3228C042}" srcId="{B0C489C7-3EDF-4309-A47E-243C21A48258}" destId="{C511166C-91A9-4561-BE19-9F88E01C3FA4}" srcOrd="1" destOrd="0" parTransId="{5CF9DF56-B478-4DCC-A5A4-216BE08321AD}" sibTransId="{BA2869EB-300C-4230-9CF3-8FC7D1B2B065}"/>
    <dgm:cxn modelId="{01CF6FA3-0FC9-4021-BC66-4E79058650AD}" type="presParOf" srcId="{9BED0AEB-495B-471B-84ED-DCFC681C3149}" destId="{F229EAA3-6773-46F7-B6C4-9A3BE32AA90B}" srcOrd="0" destOrd="0" presId="urn:microsoft.com/office/officeart/2009/3/layout/HorizontalOrganizationChart"/>
    <dgm:cxn modelId="{3BEE1084-8941-4320-A748-68CA3E7B4049}" type="presParOf" srcId="{F229EAA3-6773-46F7-B6C4-9A3BE32AA90B}" destId="{5C5167CF-38DF-4D23-9698-7B099A8BBA76}" srcOrd="0" destOrd="0" presId="urn:microsoft.com/office/officeart/2009/3/layout/HorizontalOrganizationChart"/>
    <dgm:cxn modelId="{B5318D9D-19DC-4149-8DF9-414FB39C1116}" type="presParOf" srcId="{5C5167CF-38DF-4D23-9698-7B099A8BBA76}" destId="{94CC9ABE-A3F4-444D-8C2D-E6280C53B5ED}" srcOrd="0" destOrd="0" presId="urn:microsoft.com/office/officeart/2009/3/layout/HorizontalOrganizationChart"/>
    <dgm:cxn modelId="{703BB087-F3C5-4271-AB4D-F571D13925B6}" type="presParOf" srcId="{5C5167CF-38DF-4D23-9698-7B099A8BBA76}" destId="{42999C84-D55F-4C2E-B508-5082C783851E}" srcOrd="1" destOrd="0" presId="urn:microsoft.com/office/officeart/2009/3/layout/HorizontalOrganizationChart"/>
    <dgm:cxn modelId="{51B7E626-E1BD-4C99-ABE6-3E028261E758}" type="presParOf" srcId="{F229EAA3-6773-46F7-B6C4-9A3BE32AA90B}" destId="{E922EB05-B304-4446-931F-06203B793417}" srcOrd="1" destOrd="0" presId="urn:microsoft.com/office/officeart/2009/3/layout/HorizontalOrganizationChart"/>
    <dgm:cxn modelId="{E65D0BEA-1B88-4DC9-B6F4-80FCAD3BB461}" type="presParOf" srcId="{F229EAA3-6773-46F7-B6C4-9A3BE32AA90B}" destId="{6ABC5A59-5A6A-465A-A763-A30A7AFB54A6}" srcOrd="2" destOrd="0" presId="urn:microsoft.com/office/officeart/2009/3/layout/HorizontalOrganizationChart"/>
    <dgm:cxn modelId="{15E2B1E3-0CDA-4769-B33D-D15131FC1EF3}" type="presParOf" srcId="{9BED0AEB-495B-471B-84ED-DCFC681C3149}" destId="{EC6D3966-33BC-4B5E-B30A-FB3634D2EABF}" srcOrd="1" destOrd="0" presId="urn:microsoft.com/office/officeart/2009/3/layout/HorizontalOrganizationChart"/>
    <dgm:cxn modelId="{3D8EB52F-3741-48B8-B9EF-F3EA391272B1}" type="presParOf" srcId="{EC6D3966-33BC-4B5E-B30A-FB3634D2EABF}" destId="{ACA5B136-91BE-4993-9942-3BD27BFCD5B2}" srcOrd="0" destOrd="0" presId="urn:microsoft.com/office/officeart/2009/3/layout/HorizontalOrganizationChart"/>
    <dgm:cxn modelId="{B4B6F605-583D-4B9D-B212-CB39752133A4}" type="presParOf" srcId="{ACA5B136-91BE-4993-9942-3BD27BFCD5B2}" destId="{7723F3D0-5BC3-4FFA-8544-D187731AADA6}" srcOrd="0" destOrd="0" presId="urn:microsoft.com/office/officeart/2009/3/layout/HorizontalOrganizationChart"/>
    <dgm:cxn modelId="{7CA012F2-6884-460F-BC2B-F4598EE152C0}" type="presParOf" srcId="{ACA5B136-91BE-4993-9942-3BD27BFCD5B2}" destId="{EA030266-A5CD-4957-B7FE-51C041588707}" srcOrd="1" destOrd="0" presId="urn:microsoft.com/office/officeart/2009/3/layout/HorizontalOrganizationChart"/>
    <dgm:cxn modelId="{F4C364E0-C953-4AB5-A1CB-38033D1E20C5}" type="presParOf" srcId="{EC6D3966-33BC-4B5E-B30A-FB3634D2EABF}" destId="{A18C7272-2185-43CF-AF86-764861E3B1F5}" srcOrd="1" destOrd="0" presId="urn:microsoft.com/office/officeart/2009/3/layout/HorizontalOrganizationChart"/>
    <dgm:cxn modelId="{209392E0-DA54-4C96-9779-440264238C1E}" type="presParOf" srcId="{EC6D3966-33BC-4B5E-B30A-FB3634D2EABF}" destId="{799C51AB-4951-4214-9D46-3B2C965CCFBD}" srcOrd="2" destOrd="0" presId="urn:microsoft.com/office/officeart/2009/3/layout/HorizontalOrganizationChart"/>
    <dgm:cxn modelId="{DC1854D7-C80A-4C15-9795-5C145D371CBB}" type="presParOf" srcId="{9BED0AEB-495B-471B-84ED-DCFC681C3149}" destId="{8A5840DA-F506-44AB-B099-D0EA1485B455}" srcOrd="2" destOrd="0" presId="urn:microsoft.com/office/officeart/2009/3/layout/HorizontalOrganizationChart"/>
    <dgm:cxn modelId="{AB4053C4-7F9F-441E-84A6-BCC43C661200}" type="presParOf" srcId="{8A5840DA-F506-44AB-B099-D0EA1485B455}" destId="{26123759-1898-4CC4-BECB-9CA804453620}" srcOrd="0" destOrd="0" presId="urn:microsoft.com/office/officeart/2009/3/layout/HorizontalOrganizationChart"/>
    <dgm:cxn modelId="{EED56049-A311-42D8-8D29-B439A8DB38E5}" type="presParOf" srcId="{26123759-1898-4CC4-BECB-9CA804453620}" destId="{5304D144-63C1-405B-B67D-B03489E1612C}" srcOrd="0" destOrd="0" presId="urn:microsoft.com/office/officeart/2009/3/layout/HorizontalOrganizationChart"/>
    <dgm:cxn modelId="{54074595-B2A5-4388-AFF7-1D61748F3896}" type="presParOf" srcId="{26123759-1898-4CC4-BECB-9CA804453620}" destId="{87415EA2-5651-4000-B392-1D4E22B03C29}" srcOrd="1" destOrd="0" presId="urn:microsoft.com/office/officeart/2009/3/layout/HorizontalOrganizationChart"/>
    <dgm:cxn modelId="{3ACD26E6-3C8F-40C7-932B-AB3F36942BC5}" type="presParOf" srcId="{8A5840DA-F506-44AB-B099-D0EA1485B455}" destId="{7AB4D743-C976-41CE-B9A8-4EDCD8E4D281}" srcOrd="1" destOrd="0" presId="urn:microsoft.com/office/officeart/2009/3/layout/HorizontalOrganizationChart"/>
    <dgm:cxn modelId="{92AD5CA8-E9D3-40C5-AC3A-FC4884992ACD}" type="presParOf" srcId="{8A5840DA-F506-44AB-B099-D0EA1485B455}" destId="{D3997460-C1AA-45F8-97CA-3F59E06681B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88DA9-6B4F-426D-8650-AC6050168981}"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3E042704-C002-4AD8-898C-3FE77AC64E8B}">
      <dgm:prSet custT="1"/>
      <dgm:spPr/>
      <dgm:t>
        <a:bodyPr/>
        <a:lstStyle/>
        <a:p>
          <a:r>
            <a:rPr lang="en-ZA" sz="1400" b="1" dirty="0"/>
            <a:t>Research design and -approach</a:t>
          </a:r>
        </a:p>
        <a:p>
          <a:r>
            <a:rPr lang="en-ZA" sz="1400" dirty="0"/>
            <a:t> </a:t>
          </a:r>
        </a:p>
        <a:p>
          <a:r>
            <a:rPr lang="en-ZA" sz="1400" dirty="0"/>
            <a:t>Qualitative research approach and </a:t>
          </a:r>
          <a:r>
            <a:rPr lang="en-GB" sz="1400" dirty="0"/>
            <a:t>an exploratory descriptive</a:t>
          </a:r>
          <a:endParaRPr lang="en-US" sz="1400" dirty="0"/>
        </a:p>
      </dgm:t>
    </dgm:pt>
    <dgm:pt modelId="{D7437484-1941-467E-8E9C-D65B9C08A800}" type="parTrans" cxnId="{FCD44D41-DB2C-484D-857C-F7C125B6DDD5}">
      <dgm:prSet/>
      <dgm:spPr/>
      <dgm:t>
        <a:bodyPr/>
        <a:lstStyle/>
        <a:p>
          <a:endParaRPr lang="en-US"/>
        </a:p>
      </dgm:t>
    </dgm:pt>
    <dgm:pt modelId="{1C5BC392-F26D-4ED7-ABA8-0701AA9268D1}" type="sibTrans" cxnId="{FCD44D41-DB2C-484D-857C-F7C125B6DDD5}">
      <dgm:prSet/>
      <dgm:spPr/>
      <dgm:t>
        <a:bodyPr/>
        <a:lstStyle/>
        <a:p>
          <a:endParaRPr lang="en-US"/>
        </a:p>
      </dgm:t>
    </dgm:pt>
    <dgm:pt modelId="{D48D6CEE-44EE-4E5B-92A0-D7BA00BC9621}">
      <dgm:prSet custT="1"/>
      <dgm:spPr/>
      <dgm:t>
        <a:bodyPr/>
        <a:lstStyle/>
        <a:p>
          <a:pPr algn="ctr"/>
          <a:r>
            <a:rPr lang="en-GB" sz="1400" b="1" dirty="0"/>
            <a:t>Population</a:t>
          </a:r>
        </a:p>
        <a:p>
          <a:pPr algn="ctr"/>
          <a:endParaRPr lang="en-GB" sz="1400" dirty="0"/>
        </a:p>
        <a:p>
          <a:pPr algn="ctr"/>
          <a:r>
            <a:rPr lang="en-GB" sz="1400" dirty="0"/>
            <a:t>Children aged 11-12 who attended primary schools in the identified high-risk community.</a:t>
          </a:r>
          <a:endParaRPr lang="en-US" sz="1400" dirty="0"/>
        </a:p>
      </dgm:t>
    </dgm:pt>
    <dgm:pt modelId="{7E765408-4771-4099-90E4-D43CA4A53304}" type="parTrans" cxnId="{038063A6-9219-45BF-B552-FE6BBBB8D328}">
      <dgm:prSet/>
      <dgm:spPr/>
      <dgm:t>
        <a:bodyPr/>
        <a:lstStyle/>
        <a:p>
          <a:endParaRPr lang="en-US"/>
        </a:p>
      </dgm:t>
    </dgm:pt>
    <dgm:pt modelId="{C8A6683B-3BCF-411D-8F2C-8FB38829DE37}" type="sibTrans" cxnId="{038063A6-9219-45BF-B552-FE6BBBB8D328}">
      <dgm:prSet/>
      <dgm:spPr/>
      <dgm:t>
        <a:bodyPr/>
        <a:lstStyle/>
        <a:p>
          <a:endParaRPr lang="en-US"/>
        </a:p>
      </dgm:t>
    </dgm:pt>
    <dgm:pt modelId="{11766724-9912-4F76-B0F9-719B69E4775D}">
      <dgm:prSet/>
      <dgm:spPr/>
      <dgm:t>
        <a:bodyPr/>
        <a:lstStyle/>
        <a:p>
          <a:pPr algn="l"/>
          <a:endParaRPr lang="en-US" sz="900" dirty="0"/>
        </a:p>
      </dgm:t>
    </dgm:pt>
    <dgm:pt modelId="{09521D36-034C-46AD-9899-787BDC0751EA}" type="parTrans" cxnId="{F69E5E91-1147-427F-ABEA-6DEA8F3B7BE1}">
      <dgm:prSet/>
      <dgm:spPr/>
      <dgm:t>
        <a:bodyPr/>
        <a:lstStyle/>
        <a:p>
          <a:endParaRPr lang="en-US"/>
        </a:p>
      </dgm:t>
    </dgm:pt>
    <dgm:pt modelId="{8D2E7108-03A6-4D2B-AAAC-A631C3ACA902}" type="sibTrans" cxnId="{F69E5E91-1147-427F-ABEA-6DEA8F3B7BE1}">
      <dgm:prSet/>
      <dgm:spPr/>
      <dgm:t>
        <a:bodyPr/>
        <a:lstStyle/>
        <a:p>
          <a:endParaRPr lang="en-US"/>
        </a:p>
      </dgm:t>
    </dgm:pt>
    <dgm:pt modelId="{918ABFA2-19DD-4DE6-B431-96AE3CBA69A2}">
      <dgm:prSet custT="1"/>
      <dgm:spPr/>
      <dgm:t>
        <a:bodyPr/>
        <a:lstStyle/>
        <a:p>
          <a:r>
            <a:rPr lang="en-ZA" sz="1400" b="1" dirty="0"/>
            <a:t>Sampling</a:t>
          </a:r>
        </a:p>
        <a:p>
          <a:r>
            <a:rPr lang="en-ZA" sz="1400" dirty="0"/>
            <a:t>Purposive sampling</a:t>
          </a:r>
          <a:endParaRPr lang="en-US" sz="1400" dirty="0"/>
        </a:p>
      </dgm:t>
    </dgm:pt>
    <dgm:pt modelId="{402B65B1-AC17-440E-8635-2C9F8EA51C8D}" type="parTrans" cxnId="{4A77A7F9-9955-4549-A862-24CCDBF23DB4}">
      <dgm:prSet/>
      <dgm:spPr/>
      <dgm:t>
        <a:bodyPr/>
        <a:lstStyle/>
        <a:p>
          <a:endParaRPr lang="en-US"/>
        </a:p>
      </dgm:t>
    </dgm:pt>
    <dgm:pt modelId="{D67CCF39-6863-4447-8A64-869C8FD1C7D9}" type="sibTrans" cxnId="{4A77A7F9-9955-4549-A862-24CCDBF23DB4}">
      <dgm:prSet/>
      <dgm:spPr/>
      <dgm:t>
        <a:bodyPr/>
        <a:lstStyle/>
        <a:p>
          <a:endParaRPr lang="en-US"/>
        </a:p>
      </dgm:t>
    </dgm:pt>
    <dgm:pt modelId="{9FD6F3F2-3DF5-4E04-AAF3-D6C35109706E}">
      <dgm:prSet custT="1"/>
      <dgm:spPr/>
      <dgm:t>
        <a:bodyPr/>
        <a:lstStyle/>
        <a:p>
          <a:pPr algn="ctr"/>
          <a:r>
            <a:rPr lang="en-ZA" sz="1400" b="1" dirty="0"/>
            <a:t>Sample exclusion criteria</a:t>
          </a:r>
        </a:p>
        <a:p>
          <a:pPr algn="l"/>
          <a:r>
            <a:rPr lang="en-GB" sz="1400" dirty="0"/>
            <a:t>Children who received therapy for sexual abuse in the past; or where caregivers or educators indicate that the child has experienced sexual abuse in the past</a:t>
          </a:r>
          <a:endParaRPr lang="en-US" sz="1400" dirty="0"/>
        </a:p>
      </dgm:t>
    </dgm:pt>
    <dgm:pt modelId="{00B3FD04-D6F4-4623-9B56-2958F37E2524}" type="parTrans" cxnId="{9AE03CD5-1377-41B5-A065-B3E02CA35A31}">
      <dgm:prSet/>
      <dgm:spPr/>
      <dgm:t>
        <a:bodyPr/>
        <a:lstStyle/>
        <a:p>
          <a:endParaRPr lang="en-US"/>
        </a:p>
      </dgm:t>
    </dgm:pt>
    <dgm:pt modelId="{AF0ED5E9-1001-497D-8876-23ED2058F336}" type="sibTrans" cxnId="{9AE03CD5-1377-41B5-A065-B3E02CA35A31}">
      <dgm:prSet/>
      <dgm:spPr/>
      <dgm:t>
        <a:bodyPr/>
        <a:lstStyle/>
        <a:p>
          <a:endParaRPr lang="en-US"/>
        </a:p>
      </dgm:t>
    </dgm:pt>
    <dgm:pt modelId="{4722E777-B662-4559-84AD-7E5504CB84A2}">
      <dgm:prSet custT="1"/>
      <dgm:spPr/>
      <dgm:t>
        <a:bodyPr/>
        <a:lstStyle/>
        <a:p>
          <a:r>
            <a:rPr lang="en-GB" sz="1200" b="1" dirty="0"/>
            <a:t>Data collection</a:t>
          </a:r>
        </a:p>
        <a:p>
          <a:r>
            <a:rPr lang="en-GB" sz="1200" dirty="0"/>
            <a:t>Focus group discussion with two activities. </a:t>
          </a:r>
        </a:p>
        <a:p>
          <a:r>
            <a:rPr lang="en-GB" sz="1200" dirty="0"/>
            <a:t>One focus group discussion (FGD) per school were conducted</a:t>
          </a:r>
        </a:p>
        <a:p>
          <a:r>
            <a:rPr lang="en-GB" sz="1200" dirty="0"/>
            <a:t>Total of 34 participants. </a:t>
          </a:r>
          <a:endParaRPr lang="en-US" sz="1200" dirty="0"/>
        </a:p>
      </dgm:t>
    </dgm:pt>
    <dgm:pt modelId="{8413E9FF-69F4-4A2B-BE68-CB5449E990F7}" type="parTrans" cxnId="{3B7B56EE-3163-4667-AFC9-A40D240BE479}">
      <dgm:prSet/>
      <dgm:spPr/>
      <dgm:t>
        <a:bodyPr/>
        <a:lstStyle/>
        <a:p>
          <a:endParaRPr lang="en-US"/>
        </a:p>
      </dgm:t>
    </dgm:pt>
    <dgm:pt modelId="{03E6C421-53A8-4CF3-B92A-00BBD027C8D0}" type="sibTrans" cxnId="{3B7B56EE-3163-4667-AFC9-A40D240BE479}">
      <dgm:prSet/>
      <dgm:spPr/>
      <dgm:t>
        <a:bodyPr/>
        <a:lstStyle/>
        <a:p>
          <a:endParaRPr lang="en-US"/>
        </a:p>
      </dgm:t>
    </dgm:pt>
    <dgm:pt modelId="{6CFE2498-11F2-4BA0-AA8F-402F155B1868}">
      <dgm:prSet custT="1"/>
      <dgm:spPr/>
      <dgm:t>
        <a:bodyPr/>
        <a:lstStyle/>
        <a:p>
          <a:r>
            <a:rPr lang="en-GB" sz="1400" b="1" dirty="0"/>
            <a:t>Data analysis</a:t>
          </a:r>
        </a:p>
        <a:p>
          <a:r>
            <a:rPr lang="en-GB" sz="1400" dirty="0"/>
            <a:t>Thematic data analysis</a:t>
          </a:r>
          <a:endParaRPr lang="en-US" sz="1400" dirty="0"/>
        </a:p>
      </dgm:t>
    </dgm:pt>
    <dgm:pt modelId="{608F79BD-FA1C-46F7-8946-12B8332CE891}" type="parTrans" cxnId="{CF248891-55F9-453E-A299-9F520BA84A8D}">
      <dgm:prSet/>
      <dgm:spPr/>
      <dgm:t>
        <a:bodyPr/>
        <a:lstStyle/>
        <a:p>
          <a:endParaRPr lang="en-US"/>
        </a:p>
      </dgm:t>
    </dgm:pt>
    <dgm:pt modelId="{9708B5C4-7938-4661-AE25-93A641499EB8}" type="sibTrans" cxnId="{CF248891-55F9-453E-A299-9F520BA84A8D}">
      <dgm:prSet/>
      <dgm:spPr/>
      <dgm:t>
        <a:bodyPr/>
        <a:lstStyle/>
        <a:p>
          <a:endParaRPr lang="en-US"/>
        </a:p>
      </dgm:t>
    </dgm:pt>
    <dgm:pt modelId="{A94B060E-EE38-4425-B5B3-C51458162A7B}">
      <dgm:prSet custT="1"/>
      <dgm:spPr/>
      <dgm:t>
        <a:bodyPr/>
        <a:lstStyle/>
        <a:p>
          <a:r>
            <a:rPr lang="en-GB" sz="1400" b="1" dirty="0"/>
            <a:t> Inclusion criteria</a:t>
          </a:r>
        </a:p>
        <a:p>
          <a:r>
            <a:rPr lang="en-GB" sz="1400" dirty="0"/>
            <a:t>All children between the ages of 11 and 12 that attend the primary schools in the high-risk community</a:t>
          </a:r>
        </a:p>
        <a:p>
          <a:r>
            <a:rPr lang="en-GB" sz="1400" dirty="0"/>
            <a:t>Children whose parents gave written consent</a:t>
          </a:r>
          <a:endParaRPr lang="en-US" sz="1400" dirty="0"/>
        </a:p>
      </dgm:t>
    </dgm:pt>
    <dgm:pt modelId="{FD6FEDF3-17B1-45DE-8C29-2E98A8241F32}" type="sibTrans" cxnId="{CC74A932-B534-44AF-8A09-085B495C0AB7}">
      <dgm:prSet/>
      <dgm:spPr/>
      <dgm:t>
        <a:bodyPr/>
        <a:lstStyle/>
        <a:p>
          <a:endParaRPr lang="en-US"/>
        </a:p>
      </dgm:t>
    </dgm:pt>
    <dgm:pt modelId="{AF13CC61-F2B7-4C79-906A-3E51454216AB}" type="parTrans" cxnId="{CC74A932-B534-44AF-8A09-085B495C0AB7}">
      <dgm:prSet/>
      <dgm:spPr/>
      <dgm:t>
        <a:bodyPr/>
        <a:lstStyle/>
        <a:p>
          <a:endParaRPr lang="en-US"/>
        </a:p>
      </dgm:t>
    </dgm:pt>
    <dgm:pt modelId="{8D591B79-2EE7-43EE-8C1F-0BDAAE333F40}" type="pres">
      <dgm:prSet presAssocID="{F8888DA9-6B4F-426D-8650-AC6050168981}" presName="diagram" presStyleCnt="0">
        <dgm:presLayoutVars>
          <dgm:dir/>
          <dgm:resizeHandles val="exact"/>
        </dgm:presLayoutVars>
      </dgm:prSet>
      <dgm:spPr/>
    </dgm:pt>
    <dgm:pt modelId="{18EB7C75-E058-4BCB-B348-1CDD4D019547}" type="pres">
      <dgm:prSet presAssocID="{3E042704-C002-4AD8-898C-3FE77AC64E8B}" presName="node" presStyleLbl="node1" presStyleIdx="0" presStyleCnt="7">
        <dgm:presLayoutVars>
          <dgm:bulletEnabled val="1"/>
        </dgm:presLayoutVars>
      </dgm:prSet>
      <dgm:spPr/>
    </dgm:pt>
    <dgm:pt modelId="{17323F5B-723F-40E6-A520-CAE3F45161C6}" type="pres">
      <dgm:prSet presAssocID="{1C5BC392-F26D-4ED7-ABA8-0701AA9268D1}" presName="sibTrans" presStyleCnt="0"/>
      <dgm:spPr/>
    </dgm:pt>
    <dgm:pt modelId="{4AFD7C6B-51BF-4A5A-969F-EB45831ACB9D}" type="pres">
      <dgm:prSet presAssocID="{D48D6CEE-44EE-4E5B-92A0-D7BA00BC9621}" presName="node" presStyleLbl="node1" presStyleIdx="1" presStyleCnt="7">
        <dgm:presLayoutVars>
          <dgm:bulletEnabled val="1"/>
        </dgm:presLayoutVars>
      </dgm:prSet>
      <dgm:spPr/>
    </dgm:pt>
    <dgm:pt modelId="{5C87EDF1-3E24-4190-8DF6-56D6B968E9A3}" type="pres">
      <dgm:prSet presAssocID="{C8A6683B-3BCF-411D-8F2C-8FB38829DE37}" presName="sibTrans" presStyleCnt="0"/>
      <dgm:spPr/>
    </dgm:pt>
    <dgm:pt modelId="{A4A109C1-8643-4A3F-8C17-891D27E5C05A}" type="pres">
      <dgm:prSet presAssocID="{918ABFA2-19DD-4DE6-B431-96AE3CBA69A2}" presName="node" presStyleLbl="node1" presStyleIdx="2" presStyleCnt="7">
        <dgm:presLayoutVars>
          <dgm:bulletEnabled val="1"/>
        </dgm:presLayoutVars>
      </dgm:prSet>
      <dgm:spPr/>
    </dgm:pt>
    <dgm:pt modelId="{C6748804-7471-4E3A-91E8-33DFB05C0A7E}" type="pres">
      <dgm:prSet presAssocID="{D67CCF39-6863-4447-8A64-869C8FD1C7D9}" presName="sibTrans" presStyleCnt="0"/>
      <dgm:spPr/>
    </dgm:pt>
    <dgm:pt modelId="{64991DEB-DD2B-4205-A6EE-9DCC4EDECA99}" type="pres">
      <dgm:prSet presAssocID="{A94B060E-EE38-4425-B5B3-C51458162A7B}" presName="node" presStyleLbl="node1" presStyleIdx="3" presStyleCnt="7">
        <dgm:presLayoutVars>
          <dgm:bulletEnabled val="1"/>
        </dgm:presLayoutVars>
      </dgm:prSet>
      <dgm:spPr/>
    </dgm:pt>
    <dgm:pt modelId="{7DE1AB00-8CDB-4A80-B760-9673A13F9898}" type="pres">
      <dgm:prSet presAssocID="{FD6FEDF3-17B1-45DE-8C29-2E98A8241F32}" presName="sibTrans" presStyleCnt="0"/>
      <dgm:spPr/>
    </dgm:pt>
    <dgm:pt modelId="{E68C71ED-A1EF-4962-A58B-E2F7B0E4B5E1}" type="pres">
      <dgm:prSet presAssocID="{9FD6F3F2-3DF5-4E04-AAF3-D6C35109706E}" presName="node" presStyleLbl="node1" presStyleIdx="4" presStyleCnt="7" custLinFactNeighborX="1615">
        <dgm:presLayoutVars>
          <dgm:bulletEnabled val="1"/>
        </dgm:presLayoutVars>
      </dgm:prSet>
      <dgm:spPr/>
    </dgm:pt>
    <dgm:pt modelId="{12EFA9EB-469B-4CB1-ACCE-A26B06EB0951}" type="pres">
      <dgm:prSet presAssocID="{AF0ED5E9-1001-497D-8876-23ED2058F336}" presName="sibTrans" presStyleCnt="0"/>
      <dgm:spPr/>
    </dgm:pt>
    <dgm:pt modelId="{C2C0EFF6-C64B-4A00-AAA6-33C81654C350}" type="pres">
      <dgm:prSet presAssocID="{4722E777-B662-4559-84AD-7E5504CB84A2}" presName="node" presStyleLbl="node1" presStyleIdx="5" presStyleCnt="7">
        <dgm:presLayoutVars>
          <dgm:bulletEnabled val="1"/>
        </dgm:presLayoutVars>
      </dgm:prSet>
      <dgm:spPr/>
    </dgm:pt>
    <dgm:pt modelId="{C96F4488-24CF-44C1-8AB5-D4A58779AEF3}" type="pres">
      <dgm:prSet presAssocID="{03E6C421-53A8-4CF3-B92A-00BBD027C8D0}" presName="sibTrans" presStyleCnt="0"/>
      <dgm:spPr/>
    </dgm:pt>
    <dgm:pt modelId="{A00E62C2-9AE3-424E-8C37-6A3884D2BF9B}" type="pres">
      <dgm:prSet presAssocID="{6CFE2498-11F2-4BA0-AA8F-402F155B1868}" presName="node" presStyleLbl="node1" presStyleIdx="6" presStyleCnt="7">
        <dgm:presLayoutVars>
          <dgm:bulletEnabled val="1"/>
        </dgm:presLayoutVars>
      </dgm:prSet>
      <dgm:spPr/>
    </dgm:pt>
  </dgm:ptLst>
  <dgm:cxnLst>
    <dgm:cxn modelId="{EA178400-2450-4F62-ABF9-D63E007AF73B}" type="presOf" srcId="{D48D6CEE-44EE-4E5B-92A0-D7BA00BC9621}" destId="{4AFD7C6B-51BF-4A5A-969F-EB45831ACB9D}" srcOrd="0" destOrd="0" presId="urn:microsoft.com/office/officeart/2005/8/layout/default"/>
    <dgm:cxn modelId="{3456CE04-2453-48B9-8E88-237EE30D95C0}" type="presOf" srcId="{11766724-9912-4F76-B0F9-719B69E4775D}" destId="{4AFD7C6B-51BF-4A5A-969F-EB45831ACB9D}" srcOrd="0" destOrd="1" presId="urn:microsoft.com/office/officeart/2005/8/layout/default"/>
    <dgm:cxn modelId="{CC74A932-B534-44AF-8A09-085B495C0AB7}" srcId="{F8888DA9-6B4F-426D-8650-AC6050168981}" destId="{A94B060E-EE38-4425-B5B3-C51458162A7B}" srcOrd="3" destOrd="0" parTransId="{AF13CC61-F2B7-4C79-906A-3E51454216AB}" sibTransId="{FD6FEDF3-17B1-45DE-8C29-2E98A8241F32}"/>
    <dgm:cxn modelId="{FCD44D41-DB2C-484D-857C-F7C125B6DDD5}" srcId="{F8888DA9-6B4F-426D-8650-AC6050168981}" destId="{3E042704-C002-4AD8-898C-3FE77AC64E8B}" srcOrd="0" destOrd="0" parTransId="{D7437484-1941-467E-8E9C-D65B9C08A800}" sibTransId="{1C5BC392-F26D-4ED7-ABA8-0701AA9268D1}"/>
    <dgm:cxn modelId="{39418E7F-7263-4B64-B1BA-050DA32D4888}" type="presOf" srcId="{9FD6F3F2-3DF5-4E04-AAF3-D6C35109706E}" destId="{E68C71ED-A1EF-4962-A58B-E2F7B0E4B5E1}" srcOrd="0" destOrd="0" presId="urn:microsoft.com/office/officeart/2005/8/layout/default"/>
    <dgm:cxn modelId="{F69E5E91-1147-427F-ABEA-6DEA8F3B7BE1}" srcId="{D48D6CEE-44EE-4E5B-92A0-D7BA00BC9621}" destId="{11766724-9912-4F76-B0F9-719B69E4775D}" srcOrd="0" destOrd="0" parTransId="{09521D36-034C-46AD-9899-787BDC0751EA}" sibTransId="{8D2E7108-03A6-4D2B-AAAC-A631C3ACA902}"/>
    <dgm:cxn modelId="{CF248891-55F9-453E-A299-9F520BA84A8D}" srcId="{F8888DA9-6B4F-426D-8650-AC6050168981}" destId="{6CFE2498-11F2-4BA0-AA8F-402F155B1868}" srcOrd="6" destOrd="0" parTransId="{608F79BD-FA1C-46F7-8946-12B8332CE891}" sibTransId="{9708B5C4-7938-4661-AE25-93A641499EB8}"/>
    <dgm:cxn modelId="{038063A6-9219-45BF-B552-FE6BBBB8D328}" srcId="{F8888DA9-6B4F-426D-8650-AC6050168981}" destId="{D48D6CEE-44EE-4E5B-92A0-D7BA00BC9621}" srcOrd="1" destOrd="0" parTransId="{7E765408-4771-4099-90E4-D43CA4A53304}" sibTransId="{C8A6683B-3BCF-411D-8F2C-8FB38829DE37}"/>
    <dgm:cxn modelId="{1CA985B0-30CD-4D35-9BA6-FB646868999A}" type="presOf" srcId="{4722E777-B662-4559-84AD-7E5504CB84A2}" destId="{C2C0EFF6-C64B-4A00-AAA6-33C81654C350}" srcOrd="0" destOrd="0" presId="urn:microsoft.com/office/officeart/2005/8/layout/default"/>
    <dgm:cxn modelId="{F64AC8B1-F183-455D-BBF5-8B85BF5F0EE6}" type="presOf" srcId="{3E042704-C002-4AD8-898C-3FE77AC64E8B}" destId="{18EB7C75-E058-4BCB-B348-1CDD4D019547}" srcOrd="0" destOrd="0" presId="urn:microsoft.com/office/officeart/2005/8/layout/default"/>
    <dgm:cxn modelId="{6B23DDCF-C97D-4988-962E-7229CE1BC03E}" type="presOf" srcId="{A94B060E-EE38-4425-B5B3-C51458162A7B}" destId="{64991DEB-DD2B-4205-A6EE-9DCC4EDECA99}" srcOrd="0" destOrd="0" presId="urn:microsoft.com/office/officeart/2005/8/layout/default"/>
    <dgm:cxn modelId="{9AE03CD5-1377-41B5-A065-B3E02CA35A31}" srcId="{F8888DA9-6B4F-426D-8650-AC6050168981}" destId="{9FD6F3F2-3DF5-4E04-AAF3-D6C35109706E}" srcOrd="4" destOrd="0" parTransId="{00B3FD04-D6F4-4623-9B56-2958F37E2524}" sibTransId="{AF0ED5E9-1001-497D-8876-23ED2058F336}"/>
    <dgm:cxn modelId="{5C0E45D5-AA6C-43A7-B0AE-4C6560EC675B}" type="presOf" srcId="{6CFE2498-11F2-4BA0-AA8F-402F155B1868}" destId="{A00E62C2-9AE3-424E-8C37-6A3884D2BF9B}" srcOrd="0" destOrd="0" presId="urn:microsoft.com/office/officeart/2005/8/layout/default"/>
    <dgm:cxn modelId="{DDC6FDDB-718B-4101-9E0E-83350369298F}" type="presOf" srcId="{F8888DA9-6B4F-426D-8650-AC6050168981}" destId="{8D591B79-2EE7-43EE-8C1F-0BDAAE333F40}" srcOrd="0" destOrd="0" presId="urn:microsoft.com/office/officeart/2005/8/layout/default"/>
    <dgm:cxn modelId="{AD53D7EC-E014-4B98-BA2B-57C008173CD4}" type="presOf" srcId="{918ABFA2-19DD-4DE6-B431-96AE3CBA69A2}" destId="{A4A109C1-8643-4A3F-8C17-891D27E5C05A}" srcOrd="0" destOrd="0" presId="urn:microsoft.com/office/officeart/2005/8/layout/default"/>
    <dgm:cxn modelId="{3B7B56EE-3163-4667-AFC9-A40D240BE479}" srcId="{F8888DA9-6B4F-426D-8650-AC6050168981}" destId="{4722E777-B662-4559-84AD-7E5504CB84A2}" srcOrd="5" destOrd="0" parTransId="{8413E9FF-69F4-4A2B-BE68-CB5449E990F7}" sibTransId="{03E6C421-53A8-4CF3-B92A-00BBD027C8D0}"/>
    <dgm:cxn modelId="{4A77A7F9-9955-4549-A862-24CCDBF23DB4}" srcId="{F8888DA9-6B4F-426D-8650-AC6050168981}" destId="{918ABFA2-19DD-4DE6-B431-96AE3CBA69A2}" srcOrd="2" destOrd="0" parTransId="{402B65B1-AC17-440E-8635-2C9F8EA51C8D}" sibTransId="{D67CCF39-6863-4447-8A64-869C8FD1C7D9}"/>
    <dgm:cxn modelId="{18F5FC95-94A1-40C9-B05A-9AF8359C5AA8}" type="presParOf" srcId="{8D591B79-2EE7-43EE-8C1F-0BDAAE333F40}" destId="{18EB7C75-E058-4BCB-B348-1CDD4D019547}" srcOrd="0" destOrd="0" presId="urn:microsoft.com/office/officeart/2005/8/layout/default"/>
    <dgm:cxn modelId="{20778CB5-F80C-4763-A0DC-4C01DEE888AA}" type="presParOf" srcId="{8D591B79-2EE7-43EE-8C1F-0BDAAE333F40}" destId="{17323F5B-723F-40E6-A520-CAE3F45161C6}" srcOrd="1" destOrd="0" presId="urn:microsoft.com/office/officeart/2005/8/layout/default"/>
    <dgm:cxn modelId="{CBFDA120-A68F-412D-93B2-AC49EAAF65FE}" type="presParOf" srcId="{8D591B79-2EE7-43EE-8C1F-0BDAAE333F40}" destId="{4AFD7C6B-51BF-4A5A-969F-EB45831ACB9D}" srcOrd="2" destOrd="0" presId="urn:microsoft.com/office/officeart/2005/8/layout/default"/>
    <dgm:cxn modelId="{D6AB7BA5-5F86-4B7C-844F-2D2B51885BB9}" type="presParOf" srcId="{8D591B79-2EE7-43EE-8C1F-0BDAAE333F40}" destId="{5C87EDF1-3E24-4190-8DF6-56D6B968E9A3}" srcOrd="3" destOrd="0" presId="urn:microsoft.com/office/officeart/2005/8/layout/default"/>
    <dgm:cxn modelId="{7F08EED8-1BBA-4883-9F46-E1BC9111F99D}" type="presParOf" srcId="{8D591B79-2EE7-43EE-8C1F-0BDAAE333F40}" destId="{A4A109C1-8643-4A3F-8C17-891D27E5C05A}" srcOrd="4" destOrd="0" presId="urn:microsoft.com/office/officeart/2005/8/layout/default"/>
    <dgm:cxn modelId="{A17CF06F-CD15-490E-ACBF-9F816FB583A3}" type="presParOf" srcId="{8D591B79-2EE7-43EE-8C1F-0BDAAE333F40}" destId="{C6748804-7471-4E3A-91E8-33DFB05C0A7E}" srcOrd="5" destOrd="0" presId="urn:microsoft.com/office/officeart/2005/8/layout/default"/>
    <dgm:cxn modelId="{2BB67C0E-BA8E-4561-BA56-F4BAAE6F41E2}" type="presParOf" srcId="{8D591B79-2EE7-43EE-8C1F-0BDAAE333F40}" destId="{64991DEB-DD2B-4205-A6EE-9DCC4EDECA99}" srcOrd="6" destOrd="0" presId="urn:microsoft.com/office/officeart/2005/8/layout/default"/>
    <dgm:cxn modelId="{9FC8D91A-1532-44B2-A892-A1906B07992F}" type="presParOf" srcId="{8D591B79-2EE7-43EE-8C1F-0BDAAE333F40}" destId="{7DE1AB00-8CDB-4A80-B760-9673A13F9898}" srcOrd="7" destOrd="0" presId="urn:microsoft.com/office/officeart/2005/8/layout/default"/>
    <dgm:cxn modelId="{BA6630AC-A39B-4674-BB86-01FB05FBAD9D}" type="presParOf" srcId="{8D591B79-2EE7-43EE-8C1F-0BDAAE333F40}" destId="{E68C71ED-A1EF-4962-A58B-E2F7B0E4B5E1}" srcOrd="8" destOrd="0" presId="urn:microsoft.com/office/officeart/2005/8/layout/default"/>
    <dgm:cxn modelId="{37E9EDE5-01B1-4B7A-AF79-20D87FA0E710}" type="presParOf" srcId="{8D591B79-2EE7-43EE-8C1F-0BDAAE333F40}" destId="{12EFA9EB-469B-4CB1-ACCE-A26B06EB0951}" srcOrd="9" destOrd="0" presId="urn:microsoft.com/office/officeart/2005/8/layout/default"/>
    <dgm:cxn modelId="{19D531EE-6C0D-4FF1-9B00-B2DD1BEC9BB1}" type="presParOf" srcId="{8D591B79-2EE7-43EE-8C1F-0BDAAE333F40}" destId="{C2C0EFF6-C64B-4A00-AAA6-33C81654C350}" srcOrd="10" destOrd="0" presId="urn:microsoft.com/office/officeart/2005/8/layout/default"/>
    <dgm:cxn modelId="{46E7513C-C3E3-4F0B-8C88-521E390E2033}" type="presParOf" srcId="{8D591B79-2EE7-43EE-8C1F-0BDAAE333F40}" destId="{C96F4488-24CF-44C1-8AB5-D4A58779AEF3}" srcOrd="11" destOrd="0" presId="urn:microsoft.com/office/officeart/2005/8/layout/default"/>
    <dgm:cxn modelId="{85DB1BC1-32FE-4674-A58A-1A23D232E5BC}" type="presParOf" srcId="{8D591B79-2EE7-43EE-8C1F-0BDAAE333F40}" destId="{A00E62C2-9AE3-424E-8C37-6A3884D2BF9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84801-3B34-443F-9E4C-535AF69EDC5A}">
      <dsp:nvSpPr>
        <dsp:cNvPr id="0" name=""/>
        <dsp:cNvSpPr/>
      </dsp:nvSpPr>
      <dsp:spPr>
        <a:xfrm>
          <a:off x="0" y="0"/>
          <a:ext cx="7189973" cy="24586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Failure to protect children remains a global concern because many of them continue to experience violence (Adel Ali Mohamed </a:t>
          </a:r>
          <a:r>
            <a:rPr lang="en-ZA" sz="1800" i="1" kern="1200" dirty="0"/>
            <a:t>et al</a:t>
          </a:r>
          <a:r>
            <a:rPr lang="en-ZA" sz="1800" kern="1200" dirty="0"/>
            <a:t>., 2022:2). </a:t>
          </a:r>
        </a:p>
        <a:p>
          <a:pPr marL="0" lvl="0" indent="0" algn="l" defTabSz="800100">
            <a:lnSpc>
              <a:spcPct val="90000"/>
            </a:lnSpc>
            <a:spcBef>
              <a:spcPct val="0"/>
            </a:spcBef>
            <a:spcAft>
              <a:spcPct val="35000"/>
            </a:spcAft>
            <a:buNone/>
          </a:pPr>
          <a:r>
            <a:rPr lang="en-ZA" sz="1800" kern="1200" dirty="0"/>
            <a:t>This global problem is an indication that children’s rights to protection are continuously violated (Adel Ali Mohamed </a:t>
          </a:r>
          <a:r>
            <a:rPr lang="en-ZA" sz="1800" i="1" kern="1200" dirty="0"/>
            <a:t>et al</a:t>
          </a:r>
          <a:r>
            <a:rPr lang="en-ZA" sz="1800" kern="1200" dirty="0"/>
            <a:t>., 2022:2). </a:t>
          </a:r>
          <a:endParaRPr lang="en-US" sz="1800" kern="1200" dirty="0"/>
        </a:p>
      </dsp:txBody>
      <dsp:txXfrm>
        <a:off x="72012" y="72012"/>
        <a:ext cx="4648753" cy="2314638"/>
      </dsp:txXfrm>
    </dsp:sp>
    <dsp:sp modelId="{8C82158F-A308-4302-A0BE-1A1C6A16BECC}">
      <dsp:nvSpPr>
        <dsp:cNvPr id="0" name=""/>
        <dsp:cNvSpPr/>
      </dsp:nvSpPr>
      <dsp:spPr>
        <a:xfrm>
          <a:off x="1268818" y="3005032"/>
          <a:ext cx="7189973" cy="2458662"/>
        </a:xfrm>
        <a:prstGeom prst="roundRect">
          <a:avLst>
            <a:gd name="adj" fmla="val 10000"/>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The importance of preventing violence before it occurs. CSA prevention programmes are essential because they may empower children, their families, and the general community with more knowledge to encourage them to report the abuse.</a:t>
          </a:r>
          <a:endParaRPr lang="en-US" sz="1800" kern="1200" dirty="0"/>
        </a:p>
      </dsp:txBody>
      <dsp:txXfrm>
        <a:off x="1340830" y="3077044"/>
        <a:ext cx="4178999" cy="2314638"/>
      </dsp:txXfrm>
    </dsp:sp>
    <dsp:sp modelId="{EE8795A0-092F-4B14-B736-E22D158F1A58}">
      <dsp:nvSpPr>
        <dsp:cNvPr id="0" name=""/>
        <dsp:cNvSpPr/>
      </dsp:nvSpPr>
      <dsp:spPr>
        <a:xfrm>
          <a:off x="5591842" y="1932782"/>
          <a:ext cx="1598130" cy="159813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51421" y="1932782"/>
        <a:ext cx="878972" cy="1202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9ABE-A3F4-444D-8C2D-E6280C53B5ED}">
      <dsp:nvSpPr>
        <dsp:cNvPr id="0" name=""/>
        <dsp:cNvSpPr/>
      </dsp:nvSpPr>
      <dsp:spPr>
        <a:xfrm>
          <a:off x="474" y="515760"/>
          <a:ext cx="3885251" cy="11850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Children’s right to participation is globally acknowledged as a basic human right (Correia, Aguiar, &amp; Amaro, 2021:4). </a:t>
          </a:r>
          <a:endParaRPr lang="en-US" sz="1600" kern="1200"/>
        </a:p>
      </dsp:txBody>
      <dsp:txXfrm>
        <a:off x="474" y="515760"/>
        <a:ext cx="3885251" cy="1185001"/>
      </dsp:txXfrm>
    </dsp:sp>
    <dsp:sp modelId="{7723F3D0-5BC3-4FFA-8544-D187731AADA6}">
      <dsp:nvSpPr>
        <dsp:cNvPr id="0" name=""/>
        <dsp:cNvSpPr/>
      </dsp:nvSpPr>
      <dsp:spPr>
        <a:xfrm>
          <a:off x="474" y="2186418"/>
          <a:ext cx="3885251" cy="11850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Woodman, Roche, and McArthur (2022:5) adds that children’s voices are necessary for various other platforms including health and justice system at local and national governance levels.</a:t>
          </a:r>
          <a:endParaRPr lang="en-US" sz="1600" kern="1200"/>
        </a:p>
      </dsp:txBody>
      <dsp:txXfrm>
        <a:off x="474" y="2186418"/>
        <a:ext cx="3885251" cy="1185001"/>
      </dsp:txXfrm>
    </dsp:sp>
    <dsp:sp modelId="{5304D144-63C1-405B-B67D-B03489E1612C}">
      <dsp:nvSpPr>
        <dsp:cNvPr id="0" name=""/>
        <dsp:cNvSpPr/>
      </dsp:nvSpPr>
      <dsp:spPr>
        <a:xfrm>
          <a:off x="474" y="3857076"/>
          <a:ext cx="3885251" cy="11850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Children’s participation in aspects affecting them is essential.</a:t>
          </a:r>
          <a:endParaRPr lang="en-US" sz="1600" kern="1200"/>
        </a:p>
      </dsp:txBody>
      <dsp:txXfrm>
        <a:off x="474" y="3857076"/>
        <a:ext cx="3885251" cy="1185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B7C75-E058-4BCB-B348-1CDD4D019547}">
      <dsp:nvSpPr>
        <dsp:cNvPr id="0" name=""/>
        <dsp:cNvSpPr/>
      </dsp:nvSpPr>
      <dsp:spPr>
        <a:xfrm>
          <a:off x="0" y="28390"/>
          <a:ext cx="2643372" cy="158602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b="1" kern="1200" dirty="0"/>
            <a:t>Research design and -approach</a:t>
          </a:r>
        </a:p>
        <a:p>
          <a:pPr marL="0" lvl="0" indent="0" algn="ctr" defTabSz="622300">
            <a:lnSpc>
              <a:spcPct val="90000"/>
            </a:lnSpc>
            <a:spcBef>
              <a:spcPct val="0"/>
            </a:spcBef>
            <a:spcAft>
              <a:spcPct val="35000"/>
            </a:spcAft>
            <a:buNone/>
          </a:pPr>
          <a:r>
            <a:rPr lang="en-ZA" sz="1400" kern="1200" dirty="0"/>
            <a:t> </a:t>
          </a:r>
        </a:p>
        <a:p>
          <a:pPr marL="0" lvl="0" indent="0" algn="ctr" defTabSz="622300">
            <a:lnSpc>
              <a:spcPct val="90000"/>
            </a:lnSpc>
            <a:spcBef>
              <a:spcPct val="0"/>
            </a:spcBef>
            <a:spcAft>
              <a:spcPct val="35000"/>
            </a:spcAft>
            <a:buNone/>
          </a:pPr>
          <a:r>
            <a:rPr lang="en-ZA" sz="1400" kern="1200" dirty="0"/>
            <a:t>Qualitative research approach and </a:t>
          </a:r>
          <a:r>
            <a:rPr lang="en-GB" sz="1400" kern="1200" dirty="0"/>
            <a:t>an exploratory descriptive</a:t>
          </a:r>
          <a:endParaRPr lang="en-US" sz="1400" kern="1200" dirty="0"/>
        </a:p>
      </dsp:txBody>
      <dsp:txXfrm>
        <a:off x="0" y="28390"/>
        <a:ext cx="2643372" cy="1586023"/>
      </dsp:txXfrm>
    </dsp:sp>
    <dsp:sp modelId="{4AFD7C6B-51BF-4A5A-969F-EB45831ACB9D}">
      <dsp:nvSpPr>
        <dsp:cNvPr id="0" name=""/>
        <dsp:cNvSpPr/>
      </dsp:nvSpPr>
      <dsp:spPr>
        <a:xfrm>
          <a:off x="2907709" y="28390"/>
          <a:ext cx="2643372" cy="158602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GB" sz="1400" b="1" kern="1200" dirty="0"/>
            <a:t>Population</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Children aged 11-12 who attended primary schools in the identified high-risk community.</a:t>
          </a:r>
          <a:endParaRPr lang="en-US" sz="1400" kern="1200" dirty="0"/>
        </a:p>
        <a:p>
          <a:pPr marL="57150" lvl="1" indent="-57150" algn="l" defTabSz="400050">
            <a:lnSpc>
              <a:spcPct val="90000"/>
            </a:lnSpc>
            <a:spcBef>
              <a:spcPct val="0"/>
            </a:spcBef>
            <a:spcAft>
              <a:spcPct val="15000"/>
            </a:spcAft>
            <a:buChar char="•"/>
          </a:pPr>
          <a:endParaRPr lang="en-US" sz="900" kern="1200" dirty="0"/>
        </a:p>
      </dsp:txBody>
      <dsp:txXfrm>
        <a:off x="2907709" y="28390"/>
        <a:ext cx="2643372" cy="1586023"/>
      </dsp:txXfrm>
    </dsp:sp>
    <dsp:sp modelId="{A4A109C1-8643-4A3F-8C17-891D27E5C05A}">
      <dsp:nvSpPr>
        <dsp:cNvPr id="0" name=""/>
        <dsp:cNvSpPr/>
      </dsp:nvSpPr>
      <dsp:spPr>
        <a:xfrm>
          <a:off x="5815419" y="28390"/>
          <a:ext cx="2643372" cy="158602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b="1" kern="1200" dirty="0"/>
            <a:t>Sampling</a:t>
          </a:r>
        </a:p>
        <a:p>
          <a:pPr marL="0" lvl="0" indent="0" algn="ctr" defTabSz="622300">
            <a:lnSpc>
              <a:spcPct val="90000"/>
            </a:lnSpc>
            <a:spcBef>
              <a:spcPct val="0"/>
            </a:spcBef>
            <a:spcAft>
              <a:spcPct val="35000"/>
            </a:spcAft>
            <a:buNone/>
          </a:pPr>
          <a:r>
            <a:rPr lang="en-ZA" sz="1400" kern="1200" dirty="0"/>
            <a:t>Purposive sampling</a:t>
          </a:r>
          <a:endParaRPr lang="en-US" sz="1400" kern="1200" dirty="0"/>
        </a:p>
      </dsp:txBody>
      <dsp:txXfrm>
        <a:off x="5815419" y="28390"/>
        <a:ext cx="2643372" cy="1586023"/>
      </dsp:txXfrm>
    </dsp:sp>
    <dsp:sp modelId="{64991DEB-DD2B-4205-A6EE-9DCC4EDECA99}">
      <dsp:nvSpPr>
        <dsp:cNvPr id="0" name=""/>
        <dsp:cNvSpPr/>
      </dsp:nvSpPr>
      <dsp:spPr>
        <a:xfrm>
          <a:off x="0" y="1878750"/>
          <a:ext cx="2643372" cy="158602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 Inclusion criteria</a:t>
          </a:r>
        </a:p>
        <a:p>
          <a:pPr marL="0" lvl="0" indent="0" algn="ctr" defTabSz="622300">
            <a:lnSpc>
              <a:spcPct val="90000"/>
            </a:lnSpc>
            <a:spcBef>
              <a:spcPct val="0"/>
            </a:spcBef>
            <a:spcAft>
              <a:spcPct val="35000"/>
            </a:spcAft>
            <a:buNone/>
          </a:pPr>
          <a:r>
            <a:rPr lang="en-GB" sz="1400" kern="1200" dirty="0"/>
            <a:t>All children between the ages of 11 and 12 that attend the primary schools in the high-risk community</a:t>
          </a:r>
        </a:p>
        <a:p>
          <a:pPr marL="0" lvl="0" indent="0" algn="ctr" defTabSz="622300">
            <a:lnSpc>
              <a:spcPct val="90000"/>
            </a:lnSpc>
            <a:spcBef>
              <a:spcPct val="0"/>
            </a:spcBef>
            <a:spcAft>
              <a:spcPct val="35000"/>
            </a:spcAft>
            <a:buNone/>
          </a:pPr>
          <a:r>
            <a:rPr lang="en-GB" sz="1400" kern="1200" dirty="0"/>
            <a:t>Children whose parents gave written consent</a:t>
          </a:r>
          <a:endParaRPr lang="en-US" sz="1400" kern="1200" dirty="0"/>
        </a:p>
      </dsp:txBody>
      <dsp:txXfrm>
        <a:off x="0" y="1878750"/>
        <a:ext cx="2643372" cy="1586023"/>
      </dsp:txXfrm>
    </dsp:sp>
    <dsp:sp modelId="{E68C71ED-A1EF-4962-A58B-E2F7B0E4B5E1}">
      <dsp:nvSpPr>
        <dsp:cNvPr id="0" name=""/>
        <dsp:cNvSpPr/>
      </dsp:nvSpPr>
      <dsp:spPr>
        <a:xfrm>
          <a:off x="2950400" y="1878750"/>
          <a:ext cx="2643372" cy="158602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b="1" kern="1200" dirty="0"/>
            <a:t>Sample exclusion criteria</a:t>
          </a:r>
        </a:p>
        <a:p>
          <a:pPr marL="0" lvl="0" indent="0" algn="l" defTabSz="622300">
            <a:lnSpc>
              <a:spcPct val="90000"/>
            </a:lnSpc>
            <a:spcBef>
              <a:spcPct val="0"/>
            </a:spcBef>
            <a:spcAft>
              <a:spcPct val="35000"/>
            </a:spcAft>
            <a:buNone/>
          </a:pPr>
          <a:r>
            <a:rPr lang="en-GB" sz="1400" kern="1200" dirty="0"/>
            <a:t>Children who received therapy for sexual abuse in the past; or where caregivers or educators indicate that the child has experienced sexual abuse in the past</a:t>
          </a:r>
          <a:endParaRPr lang="en-US" sz="1400" kern="1200" dirty="0"/>
        </a:p>
      </dsp:txBody>
      <dsp:txXfrm>
        <a:off x="2950400" y="1878750"/>
        <a:ext cx="2643372" cy="1586023"/>
      </dsp:txXfrm>
    </dsp:sp>
    <dsp:sp modelId="{C2C0EFF6-C64B-4A00-AAA6-33C81654C350}">
      <dsp:nvSpPr>
        <dsp:cNvPr id="0" name=""/>
        <dsp:cNvSpPr/>
      </dsp:nvSpPr>
      <dsp:spPr>
        <a:xfrm>
          <a:off x="5815419" y="1878750"/>
          <a:ext cx="2643372" cy="158602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Data collection</a:t>
          </a:r>
        </a:p>
        <a:p>
          <a:pPr marL="0" lvl="0" indent="0" algn="ctr" defTabSz="533400">
            <a:lnSpc>
              <a:spcPct val="90000"/>
            </a:lnSpc>
            <a:spcBef>
              <a:spcPct val="0"/>
            </a:spcBef>
            <a:spcAft>
              <a:spcPct val="35000"/>
            </a:spcAft>
            <a:buNone/>
          </a:pPr>
          <a:r>
            <a:rPr lang="en-GB" sz="1200" kern="1200" dirty="0"/>
            <a:t>Focus group discussion with two activities. </a:t>
          </a:r>
        </a:p>
        <a:p>
          <a:pPr marL="0" lvl="0" indent="0" algn="ctr" defTabSz="533400">
            <a:lnSpc>
              <a:spcPct val="90000"/>
            </a:lnSpc>
            <a:spcBef>
              <a:spcPct val="0"/>
            </a:spcBef>
            <a:spcAft>
              <a:spcPct val="35000"/>
            </a:spcAft>
            <a:buNone/>
          </a:pPr>
          <a:r>
            <a:rPr lang="en-GB" sz="1200" kern="1200" dirty="0"/>
            <a:t>One focus group discussion (FGD) per school were conducted</a:t>
          </a:r>
        </a:p>
        <a:p>
          <a:pPr marL="0" lvl="0" indent="0" algn="ctr" defTabSz="533400">
            <a:lnSpc>
              <a:spcPct val="90000"/>
            </a:lnSpc>
            <a:spcBef>
              <a:spcPct val="0"/>
            </a:spcBef>
            <a:spcAft>
              <a:spcPct val="35000"/>
            </a:spcAft>
            <a:buNone/>
          </a:pPr>
          <a:r>
            <a:rPr lang="en-GB" sz="1200" kern="1200" dirty="0"/>
            <a:t>Total of 34 participants. </a:t>
          </a:r>
          <a:endParaRPr lang="en-US" sz="1200" kern="1200" dirty="0"/>
        </a:p>
      </dsp:txBody>
      <dsp:txXfrm>
        <a:off x="5815419" y="1878750"/>
        <a:ext cx="2643372" cy="1586023"/>
      </dsp:txXfrm>
    </dsp:sp>
    <dsp:sp modelId="{A00E62C2-9AE3-424E-8C37-6A3884D2BF9B}">
      <dsp:nvSpPr>
        <dsp:cNvPr id="0" name=""/>
        <dsp:cNvSpPr/>
      </dsp:nvSpPr>
      <dsp:spPr>
        <a:xfrm>
          <a:off x="2907709" y="3729111"/>
          <a:ext cx="2643372" cy="158602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Data analysis</a:t>
          </a:r>
        </a:p>
        <a:p>
          <a:pPr marL="0" lvl="0" indent="0" algn="ctr" defTabSz="622300">
            <a:lnSpc>
              <a:spcPct val="90000"/>
            </a:lnSpc>
            <a:spcBef>
              <a:spcPct val="0"/>
            </a:spcBef>
            <a:spcAft>
              <a:spcPct val="35000"/>
            </a:spcAft>
            <a:buNone/>
          </a:pPr>
          <a:r>
            <a:rPr lang="en-GB" sz="1400" kern="1200" dirty="0"/>
            <a:t>Thematic data analysis</a:t>
          </a:r>
          <a:endParaRPr lang="en-US" sz="1400" kern="1200" dirty="0"/>
        </a:p>
      </dsp:txBody>
      <dsp:txXfrm>
        <a:off x="2907709" y="3729111"/>
        <a:ext cx="2643372" cy="15860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688285-5851-4C91-BAB5-0330854CC28D}" type="datetimeFigureOut">
              <a:rPr lang="en-ZA" smtClean="0"/>
              <a:t>2023/09/21</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270B5A-80FC-4E2F-88DF-4847C78B6BC1}" type="slidenum">
              <a:rPr lang="en-ZA" smtClean="0"/>
              <a:t>‹#›</a:t>
            </a:fld>
            <a:endParaRPr lang="en-ZA"/>
          </a:p>
        </p:txBody>
      </p:sp>
    </p:spTree>
    <p:extLst>
      <p:ext uri="{BB962C8B-B14F-4D97-AF65-F5344CB8AC3E}">
        <p14:creationId xmlns:p14="http://schemas.microsoft.com/office/powerpoint/2010/main" val="776054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6F781-C774-354D-A82E-25D0CDEA6942}" type="datetimeFigureOut">
              <a:rPr lang="en-US" smtClean="0"/>
              <a:t>9/21/2023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15650-CA33-A740-ADD5-EB46FA1DD63F}" type="slidenum">
              <a:rPr lang="en-US" smtClean="0"/>
              <a:t>‹#›</a:t>
            </a:fld>
            <a:endParaRPr lang="en-US"/>
          </a:p>
        </p:txBody>
      </p:sp>
    </p:spTree>
    <p:extLst>
      <p:ext uri="{BB962C8B-B14F-4D97-AF65-F5344CB8AC3E}">
        <p14:creationId xmlns:p14="http://schemas.microsoft.com/office/powerpoint/2010/main" val="109571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4" name="Text Placeholder 23"/>
          <p:cNvSpPr>
            <a:spLocks noGrp="1"/>
          </p:cNvSpPr>
          <p:nvPr>
            <p:ph type="body" sz="quarter" idx="10" hasCustomPrompt="1"/>
          </p:nvPr>
        </p:nvSpPr>
        <p:spPr>
          <a:xfrm>
            <a:off x="638665" y="5346777"/>
            <a:ext cx="4819945" cy="820765"/>
          </a:xfrm>
        </p:spPr>
        <p:txBody>
          <a:bodyPr>
            <a:noAutofit/>
          </a:bodyPr>
          <a:lstStyle>
            <a:lvl1pPr marL="0" indent="0">
              <a:buNone/>
              <a:defRPr sz="1200">
                <a:solidFill>
                  <a:schemeClr val="tx1">
                    <a:lumMod val="75000"/>
                    <a:lumOff val="25000"/>
                  </a:schemeClr>
                </a:solidFill>
                <a:latin typeface="Arial" charset="0"/>
                <a:ea typeface="Arial" charset="0"/>
                <a:cs typeface="Arial" charset="0"/>
              </a:defRPr>
            </a:lvl1pPr>
            <a:lvl2pPr marL="457200" indent="0">
              <a:buNone/>
              <a:defRPr sz="1200">
                <a:latin typeface="Arial" charset="0"/>
                <a:ea typeface="Arial" charset="0"/>
                <a:cs typeface="Arial" charset="0"/>
              </a:defRPr>
            </a:lvl2pPr>
            <a:lvl3pPr marL="914400" indent="0">
              <a:buNone/>
              <a:defRPr sz="1200">
                <a:latin typeface="Arial" charset="0"/>
                <a:ea typeface="Arial" charset="0"/>
                <a:cs typeface="Arial" charset="0"/>
              </a:defRPr>
            </a:lvl3pPr>
            <a:lvl4pPr marL="1371600" indent="0">
              <a:buNone/>
              <a:defRPr sz="1200">
                <a:latin typeface="Arial" charset="0"/>
                <a:ea typeface="Arial" charset="0"/>
                <a:cs typeface="Arial" charset="0"/>
              </a:defRPr>
            </a:lvl4pPr>
            <a:lvl5pPr marL="1828800" indent="0">
              <a:buNone/>
              <a:defRPr sz="1200">
                <a:latin typeface="Arial" charset="0"/>
                <a:ea typeface="Arial" charset="0"/>
                <a:cs typeface="Arial" charset="0"/>
              </a:defRPr>
            </a:lvl5pPr>
          </a:lstStyle>
          <a:p>
            <a:pPr lvl="0"/>
            <a:r>
              <a:rPr lang="en-US" dirty="0"/>
              <a:t>CLICK TO EDIT MASTER TEXT STYLES</a:t>
            </a:r>
          </a:p>
        </p:txBody>
      </p:sp>
      <p:sp>
        <p:nvSpPr>
          <p:cNvPr id="2" name="Title 1"/>
          <p:cNvSpPr>
            <a:spLocks noGrp="1"/>
          </p:cNvSpPr>
          <p:nvPr>
            <p:ph type="ctrTitle" hasCustomPrompt="1"/>
          </p:nvPr>
        </p:nvSpPr>
        <p:spPr>
          <a:xfrm>
            <a:off x="638665" y="3325467"/>
            <a:ext cx="5573598" cy="917592"/>
          </a:xfrm>
        </p:spPr>
        <p:txBody>
          <a:bodyPr anchor="b">
            <a:noAutofit/>
          </a:bodyPr>
          <a:lstStyle>
            <a:lvl1pPr algn="l">
              <a:defRPr sz="3200" b="1" i="0">
                <a:solidFill>
                  <a:srgbClr val="6C3D9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638665" y="4375034"/>
            <a:ext cx="5573598" cy="819133"/>
          </a:xfrm>
        </p:spPr>
        <p:txBody>
          <a:bodyPr>
            <a:normAutofit/>
          </a:bodyPr>
          <a:lstStyle>
            <a:lvl1pPr marL="0" indent="0" algn="l">
              <a:buNone/>
              <a:defRPr sz="2400" b="0" i="1">
                <a:solidFill>
                  <a:srgbClr val="00889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370384" cy="1538088"/>
          </a:xfrm>
          <a:prstGeom prst="rect">
            <a:avLst/>
          </a:prstGeom>
        </p:spPr>
      </p:pic>
    </p:spTree>
    <p:custDataLst>
      <p:tags r:id="rId1"/>
    </p:custData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604" y="365127"/>
            <a:ext cx="8458792" cy="898066"/>
          </a:xfrm>
        </p:spPr>
        <p:txBody>
          <a:bodyPr anchor="t">
            <a:normAutofit/>
          </a:bodyPr>
          <a:lstStyle>
            <a:lvl1pPr>
              <a:defRPr sz="3000" b="1" i="0">
                <a:solidFill>
                  <a:srgbClr val="6C3D91"/>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42604" y="1460980"/>
            <a:ext cx="8458792" cy="4515613"/>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30134" y="6489932"/>
            <a:ext cx="1083732" cy="271528"/>
          </a:xfrm>
          <a:prstGeom prst="rect">
            <a:avLst/>
          </a:prstGeom>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591561"/>
            <a:ext cx="3877732" cy="143927"/>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164667" y="6587790"/>
            <a:ext cx="3979333" cy="147698"/>
          </a:xfrm>
          <a:prstGeom prst="rect">
            <a:avLst/>
          </a:prstGeom>
        </p:spPr>
      </p:pic>
    </p:spTree>
    <p:extLst>
      <p:ext uri="{BB962C8B-B14F-4D97-AF65-F5344CB8AC3E}">
        <p14:creationId xmlns:p14="http://schemas.microsoft.com/office/powerpoint/2010/main" val="1752210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hyperlink" Target="https://pixabay.com/en/singing-kids-child-group-children-30461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665" y="2667000"/>
            <a:ext cx="5573598" cy="1485899"/>
          </a:xfrm>
        </p:spPr>
        <p:txBody>
          <a:bodyPr/>
          <a:lstStyle/>
          <a:p>
            <a:br>
              <a:rPr lang="en-GB"/>
            </a:br>
            <a:r>
              <a:rPr lang="en-GB"/>
              <a:t>Hearing children’s voices in creating safe living spaces </a:t>
            </a:r>
            <a:endParaRPr lang="en-US" dirty="0"/>
          </a:p>
        </p:txBody>
      </p:sp>
      <p:sp>
        <p:nvSpPr>
          <p:cNvPr id="3" name="Subtitle 2"/>
          <p:cNvSpPr>
            <a:spLocks noGrp="1"/>
          </p:cNvSpPr>
          <p:nvPr>
            <p:ph type="subTitle" idx="1"/>
          </p:nvPr>
        </p:nvSpPr>
        <p:spPr>
          <a:xfrm>
            <a:off x="638665" y="4375034"/>
            <a:ext cx="5573598" cy="1102035"/>
          </a:xfrm>
        </p:spPr>
        <p:txBody>
          <a:bodyPr>
            <a:normAutofit fontScale="70000" lnSpcReduction="20000"/>
          </a:bodyPr>
          <a:lstStyle/>
          <a:p>
            <a:r>
              <a:rPr lang="en-US" dirty="0"/>
              <a:t>Dr Lizane Wilson</a:t>
            </a:r>
          </a:p>
          <a:p>
            <a:r>
              <a:rPr lang="en-US" dirty="0" err="1"/>
              <a:t>Mrs</a:t>
            </a:r>
            <a:r>
              <a:rPr lang="en-US" dirty="0"/>
              <a:t> Sylvester Ramotopo</a:t>
            </a:r>
          </a:p>
          <a:p>
            <a:r>
              <a:rPr lang="en-US" dirty="0"/>
              <a:t>Centre for Child-, Youth- and Family Studies, COMPRES, North-West University</a:t>
            </a:r>
          </a:p>
        </p:txBody>
      </p:sp>
      <p:pic>
        <p:nvPicPr>
          <p:cNvPr id="5" name="Picture 4" descr="A group of cartoon children">
            <a:extLst>
              <a:ext uri="{FF2B5EF4-FFF2-40B4-BE49-F238E27FC236}">
                <a16:creationId xmlns:a16="http://schemas.microsoft.com/office/drawing/2014/main" id="{733AF224-BE05-EDBF-C0AC-885D681727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20340" y="353178"/>
            <a:ext cx="6225540" cy="3112770"/>
          </a:xfrm>
          <a:prstGeom prst="rect">
            <a:avLst/>
          </a:prstGeom>
        </p:spPr>
      </p:pic>
    </p:spTree>
    <p:custDataLst>
      <p:tags r:id="rId1"/>
    </p:custDataLst>
    <p:extLst>
      <p:ext uri="{BB962C8B-B14F-4D97-AF65-F5344CB8AC3E}">
        <p14:creationId xmlns:p14="http://schemas.microsoft.com/office/powerpoint/2010/main" val="175377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F43B5F6-B6C8-8565-D5B4-321218025296}"/>
              </a:ext>
            </a:extLst>
          </p:cNvPr>
          <p:cNvGraphicFramePr>
            <a:graphicFrameLocks noGrp="1"/>
          </p:cNvGraphicFramePr>
          <p:nvPr>
            <p:extLst>
              <p:ext uri="{D42A27DB-BD31-4B8C-83A1-F6EECF244321}">
                <p14:modId xmlns:p14="http://schemas.microsoft.com/office/powerpoint/2010/main" val="3847319478"/>
              </p:ext>
            </p:extLst>
          </p:nvPr>
        </p:nvGraphicFramePr>
        <p:xfrm>
          <a:off x="200025" y="942976"/>
          <a:ext cx="8505825" cy="5034454"/>
        </p:xfrm>
        <a:graphic>
          <a:graphicData uri="http://schemas.openxmlformats.org/drawingml/2006/table">
            <a:tbl>
              <a:tblPr firstRow="1" firstCol="1" bandRow="1">
                <a:tableStyleId>{21E4AEA4-8DFA-4A89-87EB-49C32662AFE0}</a:tableStyleId>
              </a:tblPr>
              <a:tblGrid>
                <a:gridCol w="4606526">
                  <a:extLst>
                    <a:ext uri="{9D8B030D-6E8A-4147-A177-3AD203B41FA5}">
                      <a16:colId xmlns:a16="http://schemas.microsoft.com/office/drawing/2014/main" val="98441556"/>
                    </a:ext>
                  </a:extLst>
                </a:gridCol>
                <a:gridCol w="3899299">
                  <a:extLst>
                    <a:ext uri="{9D8B030D-6E8A-4147-A177-3AD203B41FA5}">
                      <a16:colId xmlns:a16="http://schemas.microsoft.com/office/drawing/2014/main" val="1636711321"/>
                    </a:ext>
                  </a:extLst>
                </a:gridCol>
              </a:tblGrid>
              <a:tr h="968679">
                <a:tc gridSpan="2">
                  <a:txBody>
                    <a:bodyPr/>
                    <a:lstStyle/>
                    <a:p>
                      <a:pPr algn="just">
                        <a:spcAft>
                          <a:spcPts val="600"/>
                        </a:spcAft>
                      </a:pPr>
                      <a:r>
                        <a:rPr lang="en-US" sz="1800" dirty="0">
                          <a:effectLst/>
                        </a:rPr>
                        <a:t> </a:t>
                      </a:r>
                      <a:endParaRPr lang="en-GB" sz="1800" dirty="0">
                        <a:effectLst/>
                      </a:endParaRPr>
                    </a:p>
                    <a:p>
                      <a:pPr algn="just">
                        <a:spcAft>
                          <a:spcPts val="600"/>
                        </a:spcAft>
                      </a:pPr>
                      <a:r>
                        <a:rPr lang="en-US" sz="1800" dirty="0">
                          <a:effectLst/>
                        </a:rPr>
                        <a:t>THEME1: CHILDREN’S CONCEPTUALISATION OF PERSONAL SAFETY</a:t>
                      </a:r>
                      <a:endParaRPr lang="en-GB" sz="1800" dirty="0">
                        <a:effectLst/>
                      </a:endParaRPr>
                    </a:p>
                    <a:p>
                      <a:pPr algn="just">
                        <a:spcAft>
                          <a:spcPts val="600"/>
                        </a:spcAft>
                      </a:pPr>
                      <a:r>
                        <a:rPr lang="en-US" sz="1800" dirty="0">
                          <a:effectLst/>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375072005"/>
                  </a:ext>
                </a:extLst>
              </a:tr>
              <a:tr h="276390">
                <a:tc>
                  <a:txBody>
                    <a:bodyPr/>
                    <a:lstStyle/>
                    <a:p>
                      <a:pPr algn="just">
                        <a:spcAft>
                          <a:spcPts val="600"/>
                        </a:spcAft>
                      </a:pPr>
                      <a:r>
                        <a:rPr lang="en-US" sz="1800" dirty="0">
                          <a:effectLst/>
                        </a:rPr>
                        <a:t>Sub-theme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800">
                          <a:effectLst/>
                        </a:rPr>
                        <a:t>Category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9372030"/>
                  </a:ext>
                </a:extLst>
              </a:tr>
              <a:tr h="443101">
                <a:tc rowSpan="3">
                  <a:txBody>
                    <a:bodyPr/>
                    <a:lstStyle/>
                    <a:p>
                      <a:pPr algn="just">
                        <a:spcBef>
                          <a:spcPts val="1200"/>
                        </a:spcBef>
                        <a:spcAft>
                          <a:spcPts val="600"/>
                        </a:spcAft>
                      </a:pPr>
                      <a:r>
                        <a:rPr lang="en-US" sz="1800">
                          <a:effectLst/>
                        </a:rPr>
                        <a:t>1.1 Identified key role players who make children feel safe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1200"/>
                        </a:spcBef>
                        <a:spcAft>
                          <a:spcPts val="600"/>
                        </a:spcAft>
                      </a:pPr>
                      <a:r>
                        <a:rPr lang="en-US" sz="1800">
                          <a:effectLst/>
                        </a:rPr>
                        <a:t>Close family members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8427781"/>
                  </a:ext>
                </a:extLst>
              </a:tr>
              <a:tr h="443101">
                <a:tc vMerge="1">
                  <a:txBody>
                    <a:bodyPr/>
                    <a:lstStyle/>
                    <a:p>
                      <a:endParaRPr lang="en-GB"/>
                    </a:p>
                  </a:txBody>
                  <a:tcPr/>
                </a:tc>
                <a:tc>
                  <a:txBody>
                    <a:bodyPr/>
                    <a:lstStyle/>
                    <a:p>
                      <a:pPr>
                        <a:spcBef>
                          <a:spcPts val="1200"/>
                        </a:spcBef>
                        <a:spcAft>
                          <a:spcPts val="600"/>
                        </a:spcAft>
                      </a:pPr>
                      <a:r>
                        <a:rPr lang="en-US" sz="1800">
                          <a:effectLst/>
                        </a:rPr>
                        <a:t>Extended family members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3172560"/>
                  </a:ext>
                </a:extLst>
              </a:tr>
              <a:tr h="505398">
                <a:tc vMerge="1">
                  <a:txBody>
                    <a:bodyPr/>
                    <a:lstStyle/>
                    <a:p>
                      <a:endParaRPr lang="en-GB"/>
                    </a:p>
                  </a:txBody>
                  <a:tcPr/>
                </a:tc>
                <a:tc>
                  <a:txBody>
                    <a:bodyPr/>
                    <a:lstStyle/>
                    <a:p>
                      <a:pPr>
                        <a:spcBef>
                          <a:spcPts val="1200"/>
                        </a:spcBef>
                        <a:spcAft>
                          <a:spcPts val="600"/>
                        </a:spcAft>
                      </a:pPr>
                      <a:r>
                        <a:rPr lang="en-US" sz="1800" dirty="0">
                          <a:effectLst/>
                        </a:rPr>
                        <a:t>Other trusted individuals (Teachers, social workers, and the police)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3874211"/>
                  </a:ext>
                </a:extLst>
              </a:tr>
              <a:tr h="505398">
                <a:tc rowSpan="3">
                  <a:txBody>
                    <a:bodyPr/>
                    <a:lstStyle/>
                    <a:p>
                      <a:pPr algn="just">
                        <a:spcBef>
                          <a:spcPts val="1200"/>
                        </a:spcBef>
                        <a:spcAft>
                          <a:spcPts val="600"/>
                        </a:spcAft>
                      </a:pPr>
                      <a:r>
                        <a:rPr lang="en-US" sz="1800">
                          <a:effectLst/>
                        </a:rPr>
                        <a:t>1.2 Places identified as safe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1200"/>
                        </a:spcBef>
                        <a:spcAft>
                          <a:spcPts val="600"/>
                        </a:spcAft>
                      </a:pPr>
                      <a:r>
                        <a:rPr lang="en-US" sz="1800">
                          <a:effectLst/>
                        </a:rPr>
                        <a:t>At home (at my place, parents’ house, family yard)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4681510"/>
                  </a:ext>
                </a:extLst>
              </a:tr>
              <a:tr h="350971">
                <a:tc vMerge="1">
                  <a:txBody>
                    <a:bodyPr/>
                    <a:lstStyle/>
                    <a:p>
                      <a:endParaRPr lang="en-GB"/>
                    </a:p>
                  </a:txBody>
                  <a:tcPr/>
                </a:tc>
                <a:tc>
                  <a:txBody>
                    <a:bodyPr/>
                    <a:lstStyle/>
                    <a:p>
                      <a:pPr>
                        <a:spcBef>
                          <a:spcPts val="1200"/>
                        </a:spcBef>
                        <a:spcAft>
                          <a:spcPts val="600"/>
                        </a:spcAft>
                      </a:pPr>
                      <a:r>
                        <a:rPr lang="en-US" sz="1800">
                          <a:effectLst/>
                        </a:rPr>
                        <a:t>The police station</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9463419"/>
                  </a:ext>
                </a:extLst>
              </a:tr>
              <a:tr h="350971">
                <a:tc vMerge="1">
                  <a:txBody>
                    <a:bodyPr/>
                    <a:lstStyle/>
                    <a:p>
                      <a:endParaRPr lang="en-GB"/>
                    </a:p>
                  </a:txBody>
                  <a:tcPr/>
                </a:tc>
                <a:tc>
                  <a:txBody>
                    <a:bodyPr/>
                    <a:lstStyle/>
                    <a:p>
                      <a:pPr>
                        <a:spcBef>
                          <a:spcPts val="1200"/>
                        </a:spcBef>
                        <a:spcAft>
                          <a:spcPts val="600"/>
                        </a:spcAft>
                      </a:pPr>
                      <a:r>
                        <a:rPr lang="en-US" sz="1800">
                          <a:effectLst/>
                        </a:rPr>
                        <a:t>At school</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3420189"/>
                  </a:ext>
                </a:extLst>
              </a:tr>
              <a:tr h="505398">
                <a:tc rowSpan="2">
                  <a:txBody>
                    <a:bodyPr/>
                    <a:lstStyle/>
                    <a:p>
                      <a:pPr algn="just">
                        <a:spcBef>
                          <a:spcPts val="1200"/>
                        </a:spcBef>
                        <a:spcAft>
                          <a:spcPts val="600"/>
                        </a:spcAft>
                      </a:pPr>
                      <a:r>
                        <a:rPr lang="en-US" sz="1800">
                          <a:effectLst/>
                        </a:rPr>
                        <a:t>1.3 Situations that make them feel safe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1200"/>
                        </a:spcBef>
                        <a:spcAft>
                          <a:spcPts val="600"/>
                        </a:spcAft>
                      </a:pPr>
                      <a:r>
                        <a:rPr lang="en-US" sz="1800" dirty="0">
                          <a:effectLst/>
                        </a:rPr>
                        <a:t>When they are protected against an external threat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4652699"/>
                  </a:ext>
                </a:extLst>
              </a:tr>
              <a:tr h="361500">
                <a:tc vMerge="1">
                  <a:txBody>
                    <a:bodyPr/>
                    <a:lstStyle/>
                    <a:p>
                      <a:endParaRPr lang="en-GB"/>
                    </a:p>
                  </a:txBody>
                  <a:tcPr/>
                </a:tc>
                <a:tc>
                  <a:txBody>
                    <a:bodyPr/>
                    <a:lstStyle/>
                    <a:p>
                      <a:pPr>
                        <a:spcBef>
                          <a:spcPts val="1200"/>
                        </a:spcBef>
                        <a:spcAft>
                          <a:spcPts val="600"/>
                        </a:spcAft>
                      </a:pPr>
                      <a:r>
                        <a:rPr lang="en-US" sz="1800" dirty="0">
                          <a:effectLst/>
                        </a:rPr>
                        <a:t>When they are with people, they can trust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508193"/>
                  </a:ext>
                </a:extLst>
              </a:tr>
            </a:tbl>
          </a:graphicData>
        </a:graphic>
      </p:graphicFrame>
    </p:spTree>
    <p:extLst>
      <p:ext uri="{BB962C8B-B14F-4D97-AF65-F5344CB8AC3E}">
        <p14:creationId xmlns:p14="http://schemas.microsoft.com/office/powerpoint/2010/main" val="422579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E1F3A11-3421-4372-D33F-C711A02CCB40}"/>
              </a:ext>
            </a:extLst>
          </p:cNvPr>
          <p:cNvGraphicFramePr>
            <a:graphicFrameLocks noGrp="1"/>
          </p:cNvGraphicFramePr>
          <p:nvPr>
            <p:extLst>
              <p:ext uri="{D42A27DB-BD31-4B8C-83A1-F6EECF244321}">
                <p14:modId xmlns:p14="http://schemas.microsoft.com/office/powerpoint/2010/main" val="4229681242"/>
              </p:ext>
            </p:extLst>
          </p:nvPr>
        </p:nvGraphicFramePr>
        <p:xfrm>
          <a:off x="333375" y="600076"/>
          <a:ext cx="7972425" cy="5369288"/>
        </p:xfrm>
        <a:graphic>
          <a:graphicData uri="http://schemas.openxmlformats.org/drawingml/2006/table">
            <a:tbl>
              <a:tblPr firstRow="1" firstCol="1" bandRow="1">
                <a:tableStyleId>{93296810-A885-4BE3-A3E7-6D5BEEA58F35}</a:tableStyleId>
              </a:tblPr>
              <a:tblGrid>
                <a:gridCol w="4317651">
                  <a:extLst>
                    <a:ext uri="{9D8B030D-6E8A-4147-A177-3AD203B41FA5}">
                      <a16:colId xmlns:a16="http://schemas.microsoft.com/office/drawing/2014/main" val="489583157"/>
                    </a:ext>
                  </a:extLst>
                </a:gridCol>
                <a:gridCol w="3654774">
                  <a:extLst>
                    <a:ext uri="{9D8B030D-6E8A-4147-A177-3AD203B41FA5}">
                      <a16:colId xmlns:a16="http://schemas.microsoft.com/office/drawing/2014/main" val="1718002627"/>
                    </a:ext>
                  </a:extLst>
                </a:gridCol>
              </a:tblGrid>
              <a:tr h="640763">
                <a:tc gridSpan="2">
                  <a:txBody>
                    <a:bodyPr/>
                    <a:lstStyle/>
                    <a:p>
                      <a:pPr>
                        <a:spcBef>
                          <a:spcPts val="1200"/>
                        </a:spcBef>
                        <a:spcAft>
                          <a:spcPts val="600"/>
                        </a:spcAft>
                      </a:pPr>
                      <a:r>
                        <a:rPr lang="en-US" sz="1800" dirty="0">
                          <a:effectLst/>
                        </a:rPr>
                        <a:t>THEME 2: CHILDREN’S CONCEPTUALISATION OF UNSAFE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120618949"/>
                  </a:ext>
                </a:extLst>
              </a:tr>
              <a:tr h="305336">
                <a:tc>
                  <a:txBody>
                    <a:bodyPr/>
                    <a:lstStyle/>
                    <a:p>
                      <a:pPr algn="just">
                        <a:spcBef>
                          <a:spcPts val="1200"/>
                        </a:spcBef>
                        <a:spcAft>
                          <a:spcPts val="600"/>
                        </a:spcAft>
                      </a:pPr>
                      <a:r>
                        <a:rPr lang="en-US" sz="1800">
                          <a:effectLst/>
                        </a:rPr>
                        <a:t>Sub-theme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1200"/>
                        </a:spcBef>
                        <a:spcAft>
                          <a:spcPts val="600"/>
                        </a:spcAft>
                      </a:pPr>
                      <a:r>
                        <a:rPr lang="en-US" sz="1800">
                          <a:effectLst/>
                        </a:rPr>
                        <a:t>Category</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6398921"/>
                  </a:ext>
                </a:extLst>
              </a:tr>
              <a:tr h="305336">
                <a:tc rowSpan="4">
                  <a:txBody>
                    <a:bodyPr/>
                    <a:lstStyle/>
                    <a:p>
                      <a:pPr algn="just">
                        <a:spcBef>
                          <a:spcPts val="1200"/>
                        </a:spcBef>
                        <a:spcAft>
                          <a:spcPts val="600"/>
                        </a:spcAft>
                      </a:pPr>
                      <a:r>
                        <a:rPr lang="en-ZA" sz="1800" dirty="0">
                          <a:effectLst/>
                        </a:rPr>
                        <a:t>2.1 Situations at home which makes children feel unsafe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1200"/>
                        </a:spcBef>
                        <a:spcAft>
                          <a:spcPts val="600"/>
                        </a:spcAft>
                      </a:pPr>
                      <a:r>
                        <a:rPr lang="en-US" sz="1800">
                          <a:effectLst/>
                        </a:rPr>
                        <a:t>Exposure to physical violence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040408"/>
                  </a:ext>
                </a:extLst>
              </a:tr>
              <a:tr h="305336">
                <a:tc vMerge="1">
                  <a:txBody>
                    <a:bodyPr/>
                    <a:lstStyle/>
                    <a:p>
                      <a:endParaRPr lang="en-GB"/>
                    </a:p>
                  </a:txBody>
                  <a:tcPr/>
                </a:tc>
                <a:tc>
                  <a:txBody>
                    <a:bodyPr/>
                    <a:lstStyle/>
                    <a:p>
                      <a:pPr algn="just">
                        <a:spcBef>
                          <a:spcPts val="1200"/>
                        </a:spcBef>
                        <a:spcAft>
                          <a:spcPts val="600"/>
                        </a:spcAft>
                      </a:pPr>
                      <a:r>
                        <a:rPr lang="en-US" sz="1800">
                          <a:effectLst/>
                        </a:rPr>
                        <a:t>When left alone in a place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1860122"/>
                  </a:ext>
                </a:extLst>
              </a:tr>
              <a:tr h="305336">
                <a:tc vMerge="1">
                  <a:txBody>
                    <a:bodyPr/>
                    <a:lstStyle/>
                    <a:p>
                      <a:endParaRPr lang="en-GB"/>
                    </a:p>
                  </a:txBody>
                  <a:tcPr/>
                </a:tc>
                <a:tc>
                  <a:txBody>
                    <a:bodyPr/>
                    <a:lstStyle/>
                    <a:p>
                      <a:pPr algn="just">
                        <a:spcBef>
                          <a:spcPts val="1200"/>
                        </a:spcBef>
                        <a:spcAft>
                          <a:spcPts val="600"/>
                        </a:spcAft>
                      </a:pPr>
                      <a:r>
                        <a:rPr lang="en-US" sz="1800">
                          <a:effectLst/>
                        </a:rPr>
                        <a:t>When walking alone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7562139"/>
                  </a:ext>
                </a:extLst>
              </a:tr>
              <a:tr h="305336">
                <a:tc vMerge="1">
                  <a:txBody>
                    <a:bodyPr/>
                    <a:lstStyle/>
                    <a:p>
                      <a:endParaRPr lang="en-GB"/>
                    </a:p>
                  </a:txBody>
                  <a:tcPr/>
                </a:tc>
                <a:tc>
                  <a:txBody>
                    <a:bodyPr/>
                    <a:lstStyle/>
                    <a:p>
                      <a:pPr algn="just">
                        <a:spcBef>
                          <a:spcPts val="1200"/>
                        </a:spcBef>
                        <a:spcAft>
                          <a:spcPts val="600"/>
                        </a:spcAft>
                      </a:pPr>
                      <a:r>
                        <a:rPr lang="en-US" sz="1800">
                          <a:effectLst/>
                        </a:rPr>
                        <a:t>When around strangers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9061871"/>
                  </a:ext>
                </a:extLst>
              </a:tr>
              <a:tr h="504468">
                <a:tc rowSpan="3">
                  <a:txBody>
                    <a:bodyPr/>
                    <a:lstStyle/>
                    <a:p>
                      <a:pPr algn="just">
                        <a:spcBef>
                          <a:spcPts val="1200"/>
                        </a:spcBef>
                        <a:spcAft>
                          <a:spcPts val="600"/>
                        </a:spcAft>
                      </a:pPr>
                      <a:r>
                        <a:rPr lang="en-US" sz="1800">
                          <a:effectLst/>
                        </a:rPr>
                        <a:t>2.2 Unsafe environments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1200"/>
                        </a:spcBef>
                        <a:spcAft>
                          <a:spcPts val="600"/>
                        </a:spcAft>
                      </a:pPr>
                      <a:r>
                        <a:rPr lang="en-US" sz="1800">
                          <a:effectLst/>
                        </a:rPr>
                        <a:t>When exposed to violence in the street</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8869236"/>
                  </a:ext>
                </a:extLst>
              </a:tr>
              <a:tr h="484112">
                <a:tc vMerge="1">
                  <a:txBody>
                    <a:bodyPr/>
                    <a:lstStyle/>
                    <a:p>
                      <a:endParaRPr lang="en-GB"/>
                    </a:p>
                  </a:txBody>
                  <a:tcPr/>
                </a:tc>
                <a:tc>
                  <a:txBody>
                    <a:bodyPr/>
                    <a:lstStyle/>
                    <a:p>
                      <a:pPr algn="just">
                        <a:spcBef>
                          <a:spcPts val="1200"/>
                        </a:spcBef>
                        <a:spcAft>
                          <a:spcPts val="600"/>
                        </a:spcAft>
                      </a:pPr>
                      <a:r>
                        <a:rPr lang="en-US" sz="1800">
                          <a:effectLst/>
                        </a:rPr>
                        <a:t>A potential threat outside of home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0913936"/>
                  </a:ext>
                </a:extLst>
              </a:tr>
              <a:tr h="254889">
                <a:tc vMerge="1">
                  <a:txBody>
                    <a:bodyPr/>
                    <a:lstStyle/>
                    <a:p>
                      <a:endParaRPr lang="en-GB"/>
                    </a:p>
                  </a:txBody>
                  <a:tcPr/>
                </a:tc>
                <a:tc>
                  <a:txBody>
                    <a:bodyPr/>
                    <a:lstStyle/>
                    <a:p>
                      <a:pPr algn="just">
                        <a:spcBef>
                          <a:spcPts val="1200"/>
                        </a:spcBef>
                        <a:spcAft>
                          <a:spcPts val="600"/>
                        </a:spcAft>
                      </a:pPr>
                      <a:r>
                        <a:rPr lang="en-US" sz="1800">
                          <a:effectLst/>
                        </a:rPr>
                        <a:t>Isolated places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7756243"/>
                  </a:ext>
                </a:extLst>
              </a:tr>
              <a:tr h="491193">
                <a:tc>
                  <a:txBody>
                    <a:bodyPr/>
                    <a:lstStyle/>
                    <a:p>
                      <a:pPr algn="just">
                        <a:spcBef>
                          <a:spcPts val="1200"/>
                        </a:spcBef>
                        <a:spcAft>
                          <a:spcPts val="600"/>
                        </a:spcAft>
                      </a:pPr>
                      <a:r>
                        <a:rPr lang="en-US" sz="1800">
                          <a:effectLst/>
                        </a:rPr>
                        <a:t>2.3 Description of unsafe people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1200"/>
                        </a:spcBef>
                        <a:spcAft>
                          <a:spcPts val="600"/>
                        </a:spcAft>
                      </a:pPr>
                      <a:r>
                        <a:rPr lang="en-US" sz="1800">
                          <a:effectLst/>
                        </a:rPr>
                        <a:t>Bullies make them feel unsafe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0234104"/>
                  </a:ext>
                </a:extLst>
              </a:tr>
              <a:tr h="427470">
                <a:tc rowSpan="3">
                  <a:txBody>
                    <a:bodyPr/>
                    <a:lstStyle/>
                    <a:p>
                      <a:pPr algn="just">
                        <a:spcBef>
                          <a:spcPts val="1200"/>
                        </a:spcBef>
                        <a:spcAft>
                          <a:spcPts val="600"/>
                        </a:spcAft>
                      </a:pPr>
                      <a:r>
                        <a:rPr lang="en-US" sz="1800">
                          <a:effectLst/>
                        </a:rPr>
                        <a:t> </a:t>
                      </a:r>
                      <a:endParaRPr lang="en-GB" sz="1800">
                        <a:effectLst/>
                      </a:endParaRPr>
                    </a:p>
                    <a:p>
                      <a:pPr algn="just">
                        <a:spcBef>
                          <a:spcPts val="1200"/>
                        </a:spcBef>
                        <a:spcAft>
                          <a:spcPts val="600"/>
                        </a:spcAft>
                      </a:pPr>
                      <a:r>
                        <a:rPr lang="en-US" sz="1800">
                          <a:effectLst/>
                        </a:rPr>
                        <a:t> </a:t>
                      </a:r>
                      <a:endParaRPr lang="en-GB" sz="1800">
                        <a:effectLst/>
                      </a:endParaRPr>
                    </a:p>
                    <a:p>
                      <a:pPr algn="just">
                        <a:spcBef>
                          <a:spcPts val="1200"/>
                        </a:spcBef>
                        <a:spcAft>
                          <a:spcPts val="600"/>
                        </a:spcAft>
                      </a:pPr>
                      <a:r>
                        <a:rPr lang="en-US" sz="1800">
                          <a:effectLst/>
                        </a:rPr>
                        <a:t>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1200"/>
                        </a:spcBef>
                        <a:spcAft>
                          <a:spcPts val="600"/>
                        </a:spcAft>
                      </a:pPr>
                      <a:r>
                        <a:rPr lang="en-US" sz="1800" dirty="0">
                          <a:effectLst/>
                        </a:rPr>
                        <a:t>Someone that shouts at them</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4049439"/>
                  </a:ext>
                </a:extLst>
              </a:tr>
              <a:tr h="427470">
                <a:tc vMerge="1">
                  <a:txBody>
                    <a:bodyPr/>
                    <a:lstStyle/>
                    <a:p>
                      <a:endParaRPr lang="en-GB"/>
                    </a:p>
                  </a:txBody>
                  <a:tcPr/>
                </a:tc>
                <a:tc>
                  <a:txBody>
                    <a:bodyPr/>
                    <a:lstStyle/>
                    <a:p>
                      <a:pPr algn="just">
                        <a:spcBef>
                          <a:spcPts val="1200"/>
                        </a:spcBef>
                        <a:spcAft>
                          <a:spcPts val="600"/>
                        </a:spcAft>
                      </a:pPr>
                      <a:r>
                        <a:rPr lang="en-US" sz="1800" dirty="0">
                          <a:effectLst/>
                        </a:rPr>
                        <a:t>Some friends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498543"/>
                  </a:ext>
                </a:extLst>
              </a:tr>
              <a:tr h="546950">
                <a:tc vMerge="1">
                  <a:txBody>
                    <a:bodyPr/>
                    <a:lstStyle/>
                    <a:p>
                      <a:endParaRPr lang="en-GB"/>
                    </a:p>
                  </a:txBody>
                  <a:tcPr/>
                </a:tc>
                <a:tc>
                  <a:txBody>
                    <a:bodyPr/>
                    <a:lstStyle/>
                    <a:p>
                      <a:pPr algn="just">
                        <a:spcBef>
                          <a:spcPts val="1200"/>
                        </a:spcBef>
                        <a:spcAft>
                          <a:spcPts val="600"/>
                        </a:spcAft>
                      </a:pPr>
                      <a:r>
                        <a:rPr lang="en-US" sz="1800" dirty="0">
                          <a:effectLst/>
                        </a:rPr>
                        <a:t>People who are under the influence of substances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0585696"/>
                  </a:ext>
                </a:extLst>
              </a:tr>
            </a:tbl>
          </a:graphicData>
        </a:graphic>
      </p:graphicFrame>
    </p:spTree>
    <p:extLst>
      <p:ext uri="{BB962C8B-B14F-4D97-AF65-F5344CB8AC3E}">
        <p14:creationId xmlns:p14="http://schemas.microsoft.com/office/powerpoint/2010/main" val="47969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EC5C131-F4CC-1919-E5EA-4DD34A327CF9}"/>
              </a:ext>
            </a:extLst>
          </p:cNvPr>
          <p:cNvGraphicFramePr>
            <a:graphicFrameLocks noGrp="1"/>
          </p:cNvGraphicFramePr>
          <p:nvPr>
            <p:extLst>
              <p:ext uri="{D42A27DB-BD31-4B8C-83A1-F6EECF244321}">
                <p14:modId xmlns:p14="http://schemas.microsoft.com/office/powerpoint/2010/main" val="390940233"/>
              </p:ext>
            </p:extLst>
          </p:nvPr>
        </p:nvGraphicFramePr>
        <p:xfrm>
          <a:off x="247651" y="904876"/>
          <a:ext cx="7818436" cy="4772024"/>
        </p:xfrm>
        <a:graphic>
          <a:graphicData uri="http://schemas.openxmlformats.org/drawingml/2006/table">
            <a:tbl>
              <a:tblPr firstRow="1" firstCol="1" bandRow="1">
                <a:tableStyleId>{7DF18680-E054-41AD-8BC1-D1AEF772440D}</a:tableStyleId>
              </a:tblPr>
              <a:tblGrid>
                <a:gridCol w="4234254">
                  <a:extLst>
                    <a:ext uri="{9D8B030D-6E8A-4147-A177-3AD203B41FA5}">
                      <a16:colId xmlns:a16="http://schemas.microsoft.com/office/drawing/2014/main" val="3421103338"/>
                    </a:ext>
                  </a:extLst>
                </a:gridCol>
                <a:gridCol w="3584182">
                  <a:extLst>
                    <a:ext uri="{9D8B030D-6E8A-4147-A177-3AD203B41FA5}">
                      <a16:colId xmlns:a16="http://schemas.microsoft.com/office/drawing/2014/main" val="2117089627"/>
                    </a:ext>
                  </a:extLst>
                </a:gridCol>
              </a:tblGrid>
              <a:tr h="791813">
                <a:tc gridSpan="2">
                  <a:txBody>
                    <a:bodyPr/>
                    <a:lstStyle/>
                    <a:p>
                      <a:pPr algn="just">
                        <a:spcBef>
                          <a:spcPts val="1200"/>
                        </a:spcBef>
                        <a:spcAft>
                          <a:spcPts val="600"/>
                        </a:spcAft>
                      </a:pPr>
                      <a:r>
                        <a:rPr lang="en-US" sz="1400" dirty="0">
                          <a:effectLst/>
                        </a:rPr>
                        <a:t>THEME 3: BODY SAFETY</a:t>
                      </a:r>
                      <a:endParaRPr lang="en-GB" sz="1400" dirty="0">
                        <a:effectLst/>
                      </a:endParaRPr>
                    </a:p>
                    <a:p>
                      <a:pPr algn="just">
                        <a:spcBef>
                          <a:spcPts val="1200"/>
                        </a:spcBef>
                        <a:spcAft>
                          <a:spcPts val="600"/>
                        </a:spcAft>
                      </a:pPr>
                      <a:r>
                        <a:rPr lang="en-US" sz="1400" dirty="0">
                          <a:effectLst/>
                        </a:rPr>
                        <a:t>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956875252"/>
                  </a:ext>
                </a:extLst>
              </a:tr>
              <a:tr h="243635">
                <a:tc>
                  <a:txBody>
                    <a:bodyPr/>
                    <a:lstStyle/>
                    <a:p>
                      <a:pPr algn="just">
                        <a:spcBef>
                          <a:spcPts val="1200"/>
                        </a:spcBef>
                        <a:spcAft>
                          <a:spcPts val="600"/>
                        </a:spcAft>
                      </a:pPr>
                      <a:r>
                        <a:rPr lang="en-US" sz="1400">
                          <a:effectLst/>
                        </a:rPr>
                        <a:t>Sub-theme</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1200"/>
                        </a:spcBef>
                        <a:spcAft>
                          <a:spcPts val="600"/>
                        </a:spcAft>
                      </a:pPr>
                      <a:r>
                        <a:rPr lang="en-US" sz="1400">
                          <a:effectLst/>
                        </a:rPr>
                        <a:t>Category</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5258206"/>
                  </a:ext>
                </a:extLst>
              </a:tr>
              <a:tr h="469505">
                <a:tc rowSpan="2">
                  <a:txBody>
                    <a:bodyPr/>
                    <a:lstStyle/>
                    <a:p>
                      <a:pPr algn="just">
                        <a:spcBef>
                          <a:spcPts val="1200"/>
                        </a:spcBef>
                        <a:spcAft>
                          <a:spcPts val="600"/>
                        </a:spcAft>
                      </a:pPr>
                      <a:r>
                        <a:rPr lang="en-US" sz="1400">
                          <a:effectLst/>
                        </a:rPr>
                        <a:t>3.1 Unsafe Touches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Bef>
                          <a:spcPts val="1200"/>
                        </a:spcBef>
                        <a:spcAft>
                          <a:spcPts val="600"/>
                        </a:spcAft>
                      </a:pPr>
                      <a:r>
                        <a:rPr lang="en-US" sz="1400">
                          <a:effectLst/>
                        </a:rPr>
                        <a:t>Being touched on the private parts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9708880"/>
                  </a:ext>
                </a:extLst>
              </a:tr>
              <a:tr h="469505">
                <a:tc vMerge="1">
                  <a:txBody>
                    <a:bodyPr/>
                    <a:lstStyle/>
                    <a:p>
                      <a:endParaRPr lang="en-GB"/>
                    </a:p>
                  </a:txBody>
                  <a:tcPr/>
                </a:tc>
                <a:tc>
                  <a:txBody>
                    <a:bodyPr/>
                    <a:lstStyle/>
                    <a:p>
                      <a:pPr algn="just">
                        <a:spcBef>
                          <a:spcPts val="1200"/>
                        </a:spcBef>
                        <a:spcAft>
                          <a:spcPts val="600"/>
                        </a:spcAft>
                      </a:pPr>
                      <a:r>
                        <a:rPr lang="en-US" sz="1400">
                          <a:effectLst/>
                        </a:rPr>
                        <a:t>Being touched on other body parts</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5976084"/>
                  </a:ext>
                </a:extLst>
              </a:tr>
              <a:tr h="466966">
                <a:tc rowSpan="6">
                  <a:txBody>
                    <a:bodyPr/>
                    <a:lstStyle/>
                    <a:p>
                      <a:pPr algn="just">
                        <a:spcBef>
                          <a:spcPts val="1200"/>
                        </a:spcBef>
                        <a:spcAft>
                          <a:spcPts val="600"/>
                        </a:spcAft>
                      </a:pPr>
                      <a:r>
                        <a:rPr lang="en-ZA" sz="1400">
                          <a:effectLst/>
                        </a:rPr>
                        <a:t>3.2 Responding to unsafe situations</a:t>
                      </a:r>
                      <a:endParaRPr lang="en-GB" sz="1400">
                        <a:effectLst/>
                      </a:endParaRPr>
                    </a:p>
                    <a:p>
                      <a:pPr algn="just">
                        <a:spcBef>
                          <a:spcPts val="1200"/>
                        </a:spcBef>
                        <a:spcAft>
                          <a:spcPts val="600"/>
                        </a:spcAft>
                      </a:pPr>
                      <a:r>
                        <a:rPr lang="en-US" sz="1400">
                          <a:effectLst/>
                        </a:rPr>
                        <a:t> </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1200"/>
                        </a:spcBef>
                        <a:spcAft>
                          <a:spcPts val="600"/>
                        </a:spcAft>
                      </a:pPr>
                      <a:r>
                        <a:rPr lang="en-US" sz="1400" dirty="0">
                          <a:effectLst/>
                        </a:rPr>
                        <a:t>Push them and go away/run to teacher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1054485"/>
                  </a:ext>
                </a:extLst>
              </a:tr>
              <a:tr h="466120">
                <a:tc vMerge="1">
                  <a:txBody>
                    <a:bodyPr/>
                    <a:lstStyle/>
                    <a:p>
                      <a:endParaRPr lang="en-GB"/>
                    </a:p>
                  </a:txBody>
                  <a:tcPr/>
                </a:tc>
                <a:tc>
                  <a:txBody>
                    <a:bodyPr/>
                    <a:lstStyle/>
                    <a:p>
                      <a:pPr>
                        <a:spcBef>
                          <a:spcPts val="1200"/>
                        </a:spcBef>
                        <a:spcAft>
                          <a:spcPts val="600"/>
                        </a:spcAft>
                      </a:pPr>
                      <a:r>
                        <a:rPr lang="en-US" sz="1400">
                          <a:effectLst/>
                        </a:rPr>
                        <a:t>Tell the police</a:t>
                      </a:r>
                      <a:endParaRPr lang="en-GB"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0372630"/>
                  </a:ext>
                </a:extLst>
              </a:tr>
              <a:tr h="466120">
                <a:tc vMerge="1">
                  <a:txBody>
                    <a:bodyPr/>
                    <a:lstStyle/>
                    <a:p>
                      <a:endParaRPr lang="en-GB"/>
                    </a:p>
                  </a:txBody>
                  <a:tcPr/>
                </a:tc>
                <a:tc>
                  <a:txBody>
                    <a:bodyPr/>
                    <a:lstStyle/>
                    <a:p>
                      <a:pPr>
                        <a:spcBef>
                          <a:spcPts val="1200"/>
                        </a:spcBef>
                        <a:spcAft>
                          <a:spcPts val="600"/>
                        </a:spcAft>
                      </a:pPr>
                      <a:r>
                        <a:rPr lang="en-US" sz="1400" dirty="0">
                          <a:effectLst/>
                        </a:rPr>
                        <a:t>Tell someone they trust most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8486299"/>
                  </a:ext>
                </a:extLst>
              </a:tr>
              <a:tr h="466120">
                <a:tc vMerge="1">
                  <a:txBody>
                    <a:bodyPr/>
                    <a:lstStyle/>
                    <a:p>
                      <a:endParaRPr lang="en-GB"/>
                    </a:p>
                  </a:txBody>
                  <a:tcPr/>
                </a:tc>
                <a:tc>
                  <a:txBody>
                    <a:bodyPr/>
                    <a:lstStyle/>
                    <a:p>
                      <a:pPr>
                        <a:spcBef>
                          <a:spcPts val="1200"/>
                        </a:spcBef>
                        <a:spcAft>
                          <a:spcPts val="600"/>
                        </a:spcAft>
                      </a:pPr>
                      <a:r>
                        <a:rPr lang="en-US" sz="1400" dirty="0">
                          <a:effectLst/>
                        </a:rPr>
                        <a:t>Tell parents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39310"/>
                  </a:ext>
                </a:extLst>
              </a:tr>
              <a:tr h="466120">
                <a:tc vMerge="1">
                  <a:txBody>
                    <a:bodyPr/>
                    <a:lstStyle/>
                    <a:p>
                      <a:endParaRPr lang="en-GB"/>
                    </a:p>
                  </a:txBody>
                  <a:tcPr/>
                </a:tc>
                <a:tc>
                  <a:txBody>
                    <a:bodyPr/>
                    <a:lstStyle/>
                    <a:p>
                      <a:pPr>
                        <a:spcBef>
                          <a:spcPts val="1200"/>
                        </a:spcBef>
                        <a:spcAft>
                          <a:spcPts val="600"/>
                        </a:spcAft>
                      </a:pPr>
                      <a:r>
                        <a:rPr lang="en-US" sz="1400" dirty="0">
                          <a:effectLst/>
                        </a:rPr>
                        <a:t>Tell teachers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9821353"/>
                  </a:ext>
                </a:extLst>
              </a:tr>
              <a:tr h="466120">
                <a:tc vMerge="1">
                  <a:txBody>
                    <a:bodyPr/>
                    <a:lstStyle/>
                    <a:p>
                      <a:endParaRPr lang="en-GB"/>
                    </a:p>
                  </a:txBody>
                  <a:tcPr/>
                </a:tc>
                <a:tc>
                  <a:txBody>
                    <a:bodyPr/>
                    <a:lstStyle/>
                    <a:p>
                      <a:pPr>
                        <a:spcBef>
                          <a:spcPts val="1200"/>
                        </a:spcBef>
                        <a:spcAft>
                          <a:spcPts val="600"/>
                        </a:spcAft>
                      </a:pPr>
                      <a:r>
                        <a:rPr lang="en-US" sz="1400" dirty="0">
                          <a:effectLst/>
                        </a:rPr>
                        <a:t>Tell other family members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6810480"/>
                  </a:ext>
                </a:extLst>
              </a:tr>
            </a:tbl>
          </a:graphicData>
        </a:graphic>
      </p:graphicFrame>
      <p:sp>
        <p:nvSpPr>
          <p:cNvPr id="3" name="Rectangle 1">
            <a:extLst>
              <a:ext uri="{FF2B5EF4-FFF2-40B4-BE49-F238E27FC236}">
                <a16:creationId xmlns:a16="http://schemas.microsoft.com/office/drawing/2014/main" id="{30F44A3B-4A16-B5F7-315A-2C84D669A75D}"/>
              </a:ext>
            </a:extLst>
          </p:cNvPr>
          <p:cNvSpPr>
            <a:spLocks noChangeArrowheads="1"/>
          </p:cNvSpPr>
          <p:nvPr/>
        </p:nvSpPr>
        <p:spPr bwMode="auto">
          <a:xfrm>
            <a:off x="1077913" y="1104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3515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D0BE33D-7734-0FD4-BD59-38CB8F724475}"/>
              </a:ext>
            </a:extLst>
          </p:cNvPr>
          <p:cNvSpPr>
            <a:spLocks noGrp="1"/>
          </p:cNvSpPr>
          <p:nvPr>
            <p:ph type="title"/>
          </p:nvPr>
        </p:nvSpPr>
        <p:spPr>
          <a:xfrm>
            <a:off x="342604" y="365127"/>
            <a:ext cx="8458792" cy="898066"/>
          </a:xfrm>
        </p:spPr>
        <p:txBody>
          <a:bodyPr>
            <a:normAutofit fontScale="90000"/>
          </a:bodyPr>
          <a:lstStyle/>
          <a:p>
            <a:r>
              <a:rPr lang="en-GB" dirty="0"/>
              <a:t>Second objective - to explore children’s perceptions of community safety in relation to CSA prevention</a:t>
            </a:r>
            <a:endParaRPr lang="en-US" dirty="0"/>
          </a:p>
        </p:txBody>
      </p:sp>
      <p:sp>
        <p:nvSpPr>
          <p:cNvPr id="3" name="TextBox 2">
            <a:extLst>
              <a:ext uri="{FF2B5EF4-FFF2-40B4-BE49-F238E27FC236}">
                <a16:creationId xmlns:a16="http://schemas.microsoft.com/office/drawing/2014/main" id="{8D22E033-798D-D8C5-C650-1844C5E295CE}"/>
              </a:ext>
            </a:extLst>
          </p:cNvPr>
          <p:cNvSpPr txBox="1"/>
          <p:nvPr/>
        </p:nvSpPr>
        <p:spPr>
          <a:xfrm>
            <a:off x="342604" y="1771650"/>
            <a:ext cx="8458792" cy="4204943"/>
          </a:xfrm>
          <a:prstGeom prst="rect">
            <a:avLst/>
          </a:prstGeom>
        </p:spPr>
        <p:txBody>
          <a:bodyPr vert="horz" lIns="91440" tIns="45720" rIns="91440" bIns="45720" rtlCol="0">
            <a:normAutofit/>
          </a:bodyPr>
          <a:lstStyle/>
          <a:p>
            <a:pPr marL="114300" indent="-342900" algn="just">
              <a:lnSpc>
                <a:spcPct val="90000"/>
              </a:lnSpc>
              <a:spcBef>
                <a:spcPts val="1200"/>
              </a:spcBef>
              <a:spcAft>
                <a:spcPts val="1200"/>
              </a:spcAft>
              <a:buFont typeface="Wingdings" panose="05000000000000000000" pitchFamily="2" charset="2"/>
              <a:buChar char="v"/>
            </a:pPr>
            <a:r>
              <a:rPr lang="en-US" sz="2200" dirty="0">
                <a:effectLst/>
                <a:latin typeface="Arial" charset="0"/>
                <a:cs typeface="Arial" charset="0"/>
              </a:rPr>
              <a:t>Community map of courage was used to identify with the children challenges and solutions in their community. </a:t>
            </a:r>
          </a:p>
          <a:p>
            <a:pPr marL="114300" indent="-342900" algn="just">
              <a:lnSpc>
                <a:spcPct val="90000"/>
              </a:lnSpc>
              <a:spcBef>
                <a:spcPts val="1200"/>
              </a:spcBef>
              <a:spcAft>
                <a:spcPts val="1200"/>
              </a:spcAft>
              <a:buFont typeface="Wingdings" panose="05000000000000000000" pitchFamily="2" charset="2"/>
              <a:buChar char="v"/>
            </a:pPr>
            <a:r>
              <a:rPr lang="en-US" sz="2200" dirty="0">
                <a:effectLst/>
                <a:latin typeface="Arial" charset="0"/>
                <a:cs typeface="Arial" charset="0"/>
              </a:rPr>
              <a:t>Participants were provided with green stickers to stick in areas where they felt safe and red stickers for areas where they felt unsafe. </a:t>
            </a:r>
          </a:p>
          <a:p>
            <a:pPr marL="114300" indent="-342900" algn="just">
              <a:lnSpc>
                <a:spcPct val="90000"/>
              </a:lnSpc>
              <a:spcBef>
                <a:spcPts val="1200"/>
              </a:spcBef>
              <a:spcAft>
                <a:spcPts val="1200"/>
              </a:spcAft>
              <a:buFont typeface="Wingdings" panose="05000000000000000000" pitchFamily="2" charset="2"/>
              <a:buChar char="v"/>
            </a:pPr>
            <a:r>
              <a:rPr lang="en-US" sz="2200" dirty="0">
                <a:effectLst/>
                <a:latin typeface="Arial" charset="0"/>
                <a:cs typeface="Arial" charset="0"/>
              </a:rPr>
              <a:t>Discussions were based on what they liked and disliked about their community, what they loved about their school and what they did not like, services they knew that are available to protect children, their thoughts on what could be done to improve safety for children in their community, and the role played by adults in protecting them. </a:t>
            </a:r>
          </a:p>
        </p:txBody>
      </p:sp>
    </p:spTree>
    <p:extLst>
      <p:ext uri="{BB962C8B-B14F-4D97-AF65-F5344CB8AC3E}">
        <p14:creationId xmlns:p14="http://schemas.microsoft.com/office/powerpoint/2010/main" val="63208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762AAE-E0D3-26F1-353C-7EDE42ADE4E9}"/>
              </a:ext>
            </a:extLst>
          </p:cNvPr>
          <p:cNvSpPr>
            <a:spLocks noGrp="1"/>
          </p:cNvSpPr>
          <p:nvPr>
            <p:ph type="title"/>
          </p:nvPr>
        </p:nvSpPr>
        <p:spPr>
          <a:xfrm>
            <a:off x="342604" y="365127"/>
            <a:ext cx="8458792" cy="898066"/>
          </a:xfrm>
        </p:spPr>
        <p:txBody>
          <a:bodyPr/>
          <a:lstStyle/>
          <a:p>
            <a:endParaRPr lang="en-US"/>
          </a:p>
        </p:txBody>
      </p:sp>
      <p:pic>
        <p:nvPicPr>
          <p:cNvPr id="2" name="Picture 1">
            <a:extLst>
              <a:ext uri="{FF2B5EF4-FFF2-40B4-BE49-F238E27FC236}">
                <a16:creationId xmlns:a16="http://schemas.microsoft.com/office/drawing/2014/main" id="{C41D917C-BE77-5D83-0B62-5EC12BF0B929}"/>
              </a:ext>
            </a:extLst>
          </p:cNvPr>
          <p:cNvPicPr>
            <a:picLocks noChangeAspect="1"/>
          </p:cNvPicPr>
          <p:nvPr/>
        </p:nvPicPr>
        <p:blipFill rotWithShape="1">
          <a:blip r:embed="rId2"/>
          <a:srcRect l="3938" r="6616"/>
          <a:stretch/>
        </p:blipFill>
        <p:spPr>
          <a:xfrm>
            <a:off x="342604" y="365128"/>
            <a:ext cx="8458792" cy="5611466"/>
          </a:xfrm>
          <a:prstGeom prst="rect">
            <a:avLst/>
          </a:prstGeom>
          <a:noFill/>
        </p:spPr>
      </p:pic>
    </p:spTree>
    <p:extLst>
      <p:ext uri="{BB962C8B-B14F-4D97-AF65-F5344CB8AC3E}">
        <p14:creationId xmlns:p14="http://schemas.microsoft.com/office/powerpoint/2010/main" val="289815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BAF9-4411-81A3-11BA-B82F14BF7FD6}"/>
              </a:ext>
            </a:extLst>
          </p:cNvPr>
          <p:cNvSpPr>
            <a:spLocks noGrp="1"/>
          </p:cNvSpPr>
          <p:nvPr>
            <p:ph type="title"/>
          </p:nvPr>
        </p:nvSpPr>
        <p:spPr/>
        <p:txBody>
          <a:bodyPr/>
          <a:lstStyle/>
          <a:p>
            <a:r>
              <a:rPr lang="en-GB" dirty="0"/>
              <a:t>Findings objective 2</a:t>
            </a:r>
          </a:p>
        </p:txBody>
      </p:sp>
      <p:graphicFrame>
        <p:nvGraphicFramePr>
          <p:cNvPr id="4" name="Content Placeholder 3">
            <a:extLst>
              <a:ext uri="{FF2B5EF4-FFF2-40B4-BE49-F238E27FC236}">
                <a16:creationId xmlns:a16="http://schemas.microsoft.com/office/drawing/2014/main" id="{347B7F0A-2AD1-1CD9-597B-7D236E7FABB2}"/>
              </a:ext>
            </a:extLst>
          </p:cNvPr>
          <p:cNvGraphicFramePr>
            <a:graphicFrameLocks noGrp="1"/>
          </p:cNvGraphicFramePr>
          <p:nvPr>
            <p:ph idx="1"/>
            <p:extLst>
              <p:ext uri="{D42A27DB-BD31-4B8C-83A1-F6EECF244321}">
                <p14:modId xmlns:p14="http://schemas.microsoft.com/office/powerpoint/2010/main" val="276670474"/>
              </p:ext>
            </p:extLst>
          </p:nvPr>
        </p:nvGraphicFramePr>
        <p:xfrm>
          <a:off x="228600" y="1114425"/>
          <a:ext cx="8315325" cy="4431063"/>
        </p:xfrm>
        <a:graphic>
          <a:graphicData uri="http://schemas.openxmlformats.org/drawingml/2006/table">
            <a:tbl>
              <a:tblPr firstRow="1" firstCol="1" bandRow="1">
                <a:tableStyleId>{2A488322-F2BA-4B5B-9748-0D474271808F}</a:tableStyleId>
              </a:tblPr>
              <a:tblGrid>
                <a:gridCol w="3544994">
                  <a:extLst>
                    <a:ext uri="{9D8B030D-6E8A-4147-A177-3AD203B41FA5}">
                      <a16:colId xmlns:a16="http://schemas.microsoft.com/office/drawing/2014/main" val="316234579"/>
                    </a:ext>
                  </a:extLst>
                </a:gridCol>
                <a:gridCol w="4770331">
                  <a:extLst>
                    <a:ext uri="{9D8B030D-6E8A-4147-A177-3AD203B41FA5}">
                      <a16:colId xmlns:a16="http://schemas.microsoft.com/office/drawing/2014/main" val="4222219281"/>
                    </a:ext>
                  </a:extLst>
                </a:gridCol>
              </a:tblGrid>
              <a:tr h="270058">
                <a:tc>
                  <a:txBody>
                    <a:bodyPr/>
                    <a:lstStyle/>
                    <a:p>
                      <a:pPr>
                        <a:spcAft>
                          <a:spcPts val="600"/>
                        </a:spcAft>
                      </a:pPr>
                      <a:r>
                        <a:rPr lang="en-US" sz="1600" dirty="0">
                          <a:effectLst/>
                        </a:rPr>
                        <a:t>Theme</a:t>
                      </a:r>
                      <a:r>
                        <a:rPr lang="en-US" sz="1200" dirty="0">
                          <a:effectLst/>
                        </a:rPr>
                        <a: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600"/>
                        </a:spcAft>
                      </a:pPr>
                      <a:r>
                        <a:rPr lang="en-US" sz="1600" dirty="0">
                          <a:effectLst/>
                        </a:rPr>
                        <a:t>Sub-theme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125800"/>
                  </a:ext>
                </a:extLst>
              </a:tr>
              <a:tr h="814344">
                <a:tc>
                  <a:txBody>
                    <a:bodyPr/>
                    <a:lstStyle/>
                    <a:p>
                      <a:pPr>
                        <a:lnSpc>
                          <a:spcPct val="150000"/>
                        </a:lnSpc>
                        <a:spcAft>
                          <a:spcPts val="600"/>
                        </a:spcAft>
                      </a:pPr>
                      <a:r>
                        <a:rPr lang="en-US" sz="1600" dirty="0">
                          <a:effectLst/>
                        </a:rPr>
                        <a:t>Description of a safe community</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600"/>
                        </a:spcAft>
                      </a:pPr>
                      <a:r>
                        <a:rPr lang="en-US" sz="1600" dirty="0">
                          <a:effectLst/>
                        </a:rPr>
                        <a:t>Factors contributing to a safe environment</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6648405"/>
                  </a:ext>
                </a:extLst>
              </a:tr>
              <a:tr h="1885256">
                <a:tc>
                  <a:txBody>
                    <a:bodyPr/>
                    <a:lstStyle/>
                    <a:p>
                      <a:pPr>
                        <a:lnSpc>
                          <a:spcPct val="150000"/>
                        </a:lnSpc>
                        <a:spcAft>
                          <a:spcPts val="600"/>
                        </a:spcAft>
                      </a:pPr>
                      <a:r>
                        <a:rPr lang="en-US" sz="1600" dirty="0">
                          <a:effectLst/>
                        </a:rPr>
                        <a:t>Description of an unsafe community</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600"/>
                        </a:spcAft>
                      </a:pPr>
                      <a:r>
                        <a:rPr lang="en-US" sz="1600" dirty="0">
                          <a:effectLst/>
                        </a:rPr>
                        <a:t>Unsafe streets</a:t>
                      </a:r>
                      <a:br>
                        <a:rPr lang="en-US" sz="1600" dirty="0">
                          <a:effectLst/>
                        </a:rPr>
                      </a:br>
                      <a:r>
                        <a:rPr lang="en-ZA" sz="1600" dirty="0">
                          <a:effectLst/>
                        </a:rPr>
                        <a:t>Taverns and entertainment clubs</a:t>
                      </a:r>
                      <a:endParaRPr lang="en-GB" sz="1600" dirty="0">
                        <a:effectLst/>
                      </a:endParaRPr>
                    </a:p>
                    <a:p>
                      <a:pPr>
                        <a:lnSpc>
                          <a:spcPct val="150000"/>
                        </a:lnSpc>
                        <a:spcAft>
                          <a:spcPts val="600"/>
                        </a:spcAft>
                      </a:pPr>
                      <a:r>
                        <a:rPr lang="en-US" sz="1600" dirty="0">
                          <a:effectLst/>
                        </a:rPr>
                        <a:t>Bushes and forests</a:t>
                      </a:r>
                      <a:endParaRPr lang="en-GB" sz="1600" dirty="0">
                        <a:effectLst/>
                      </a:endParaRPr>
                    </a:p>
                    <a:p>
                      <a:pPr>
                        <a:lnSpc>
                          <a:spcPct val="150000"/>
                        </a:lnSpc>
                        <a:spcAft>
                          <a:spcPts val="600"/>
                        </a:spcAft>
                      </a:pPr>
                      <a:r>
                        <a:rPr lang="en-US" sz="1600" dirty="0">
                          <a:effectLst/>
                        </a:rPr>
                        <a:t>Other community areas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731143"/>
                  </a:ext>
                </a:extLst>
              </a:tr>
              <a:tr h="1461405">
                <a:tc>
                  <a:txBody>
                    <a:bodyPr/>
                    <a:lstStyle/>
                    <a:p>
                      <a:pPr>
                        <a:lnSpc>
                          <a:spcPct val="150000"/>
                        </a:lnSpc>
                        <a:spcAft>
                          <a:spcPts val="600"/>
                        </a:spcAft>
                      </a:pPr>
                      <a:r>
                        <a:rPr lang="en-US" sz="1600" dirty="0">
                          <a:effectLst/>
                        </a:rPr>
                        <a:t>Children’s input on promoting a safer community</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600"/>
                        </a:spcAft>
                      </a:pPr>
                      <a:r>
                        <a:rPr lang="en-US" sz="1600" dirty="0">
                          <a:effectLst/>
                        </a:rPr>
                        <a:t>Protecting children at the family level</a:t>
                      </a:r>
                      <a:endParaRPr lang="en-GB" sz="1600" dirty="0">
                        <a:effectLst/>
                      </a:endParaRPr>
                    </a:p>
                    <a:p>
                      <a:pPr>
                        <a:lnSpc>
                          <a:spcPct val="150000"/>
                        </a:lnSpc>
                        <a:spcAft>
                          <a:spcPts val="600"/>
                        </a:spcAft>
                      </a:pPr>
                      <a:r>
                        <a:rPr lang="en-US" sz="1600" dirty="0">
                          <a:effectLst/>
                        </a:rPr>
                        <a:t>Protecting children at school</a:t>
                      </a:r>
                      <a:endParaRPr lang="en-GB" sz="1600" dirty="0">
                        <a:effectLst/>
                      </a:endParaRPr>
                    </a:p>
                    <a:p>
                      <a:pPr>
                        <a:lnSpc>
                          <a:spcPct val="150000"/>
                        </a:lnSpc>
                        <a:spcAft>
                          <a:spcPts val="600"/>
                        </a:spcAft>
                      </a:pPr>
                      <a:r>
                        <a:rPr lang="en-US" sz="1600" dirty="0">
                          <a:effectLst/>
                        </a:rPr>
                        <a:t>Protecting children in the community</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3532828"/>
                  </a:ext>
                </a:extLst>
              </a:tr>
            </a:tbl>
          </a:graphicData>
        </a:graphic>
      </p:graphicFrame>
    </p:spTree>
    <p:extLst>
      <p:ext uri="{BB962C8B-B14F-4D97-AF65-F5344CB8AC3E}">
        <p14:creationId xmlns:p14="http://schemas.microsoft.com/office/powerpoint/2010/main" val="97051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4C91-F515-CE6C-C72B-1B47D44CE709}"/>
              </a:ext>
            </a:extLst>
          </p:cNvPr>
          <p:cNvSpPr>
            <a:spLocks noGrp="1"/>
          </p:cNvSpPr>
          <p:nvPr>
            <p:ph type="title"/>
          </p:nvPr>
        </p:nvSpPr>
        <p:spPr/>
        <p:txBody>
          <a:bodyPr/>
          <a:lstStyle/>
          <a:p>
            <a:r>
              <a:rPr lang="en-GB" dirty="0"/>
              <a:t>Summary of findings:</a:t>
            </a:r>
          </a:p>
        </p:txBody>
      </p:sp>
      <p:sp>
        <p:nvSpPr>
          <p:cNvPr id="3" name="Content Placeholder 2">
            <a:extLst>
              <a:ext uri="{FF2B5EF4-FFF2-40B4-BE49-F238E27FC236}">
                <a16:creationId xmlns:a16="http://schemas.microsoft.com/office/drawing/2014/main" id="{7167B38A-30C5-40BA-A994-BEBA4F34668C}"/>
              </a:ext>
            </a:extLst>
          </p:cNvPr>
          <p:cNvSpPr>
            <a:spLocks noGrp="1"/>
          </p:cNvSpPr>
          <p:nvPr>
            <p:ph idx="1"/>
          </p:nvPr>
        </p:nvSpPr>
        <p:spPr>
          <a:xfrm>
            <a:off x="342604" y="1114426"/>
            <a:ext cx="8458792" cy="4862168"/>
          </a:xfrm>
        </p:spPr>
        <p:txBody>
          <a:bodyPr>
            <a:normAutofit fontScale="32500" lnSpcReduction="20000"/>
          </a:bodyPr>
          <a:lstStyle/>
          <a:p>
            <a:pPr marL="1371600" lvl="3" indent="0">
              <a:spcBef>
                <a:spcPts val="1200"/>
              </a:spcBef>
              <a:spcAft>
                <a:spcPts val="300"/>
              </a:spcAft>
              <a:buNone/>
            </a:pPr>
            <a:r>
              <a:rPr lang="en-ZA" sz="4800" b="1" dirty="0">
                <a:effectLst/>
                <a:latin typeface="Arial" panose="020B0604020202020204" pitchFamily="34" charset="0"/>
                <a:ea typeface="Times New Roman" panose="02020603050405020304" pitchFamily="18" charset="0"/>
                <a:cs typeface="Times New Roman" panose="02020603050405020304" pitchFamily="18" charset="0"/>
              </a:rPr>
              <a:t>Children’s conceptualisation of personal safety</a:t>
            </a:r>
            <a:endParaRPr lang="en-GB" sz="4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1200"/>
              </a:spcBef>
              <a:spcAft>
                <a:spcPts val="1200"/>
              </a:spcAft>
            </a:pPr>
            <a:r>
              <a:rPr lang="en-ZA" sz="4800" dirty="0">
                <a:effectLst/>
                <a:latin typeface="Arial" panose="020B0604020202020204" pitchFamily="34" charset="0"/>
                <a:ea typeface="Calibri" panose="020F0502020204030204" pitchFamily="34" charset="0"/>
                <a:cs typeface="Times New Roman" panose="02020603050405020304" pitchFamily="18" charset="0"/>
              </a:rPr>
              <a:t>Participants defined safe environments by referring to people, places, and situations that make them feel safe. </a:t>
            </a:r>
          </a:p>
          <a:p>
            <a:pPr algn="just">
              <a:lnSpc>
                <a:spcPct val="150000"/>
              </a:lnSpc>
              <a:spcBef>
                <a:spcPts val="1200"/>
              </a:spcBef>
              <a:spcAft>
                <a:spcPts val="1200"/>
              </a:spcAft>
            </a:pPr>
            <a:r>
              <a:rPr lang="en-ZA" sz="4800" dirty="0">
                <a:effectLst/>
                <a:latin typeface="Arial" panose="020B0604020202020204" pitchFamily="34" charset="0"/>
                <a:ea typeface="Calibri" panose="020F0502020204030204" pitchFamily="34" charset="0"/>
                <a:cs typeface="Times New Roman" panose="02020603050405020304" pitchFamily="18" charset="0"/>
              </a:rPr>
              <a:t>Children identified characteristics of, safe people, as those who provide care, support, protection, good listeners, and individuals who can protect them. </a:t>
            </a:r>
          </a:p>
          <a:p>
            <a:pPr algn="just">
              <a:lnSpc>
                <a:spcPct val="150000"/>
              </a:lnSpc>
              <a:spcBef>
                <a:spcPts val="1200"/>
              </a:spcBef>
              <a:spcAft>
                <a:spcPts val="1200"/>
              </a:spcAft>
            </a:pPr>
            <a:r>
              <a:rPr lang="en-ZA" sz="4800" dirty="0">
                <a:effectLst/>
                <a:latin typeface="Arial" panose="020B0604020202020204" pitchFamily="34" charset="0"/>
                <a:ea typeface="Calibri" panose="020F0502020204030204" pitchFamily="34" charset="0"/>
                <a:cs typeface="Times New Roman" panose="02020603050405020304" pitchFamily="18" charset="0"/>
              </a:rPr>
              <a:t>Moreover, safety was discussed in terms of places where they mostly felt safe. The places included, home, school, and the police station – these were identified as where children could be protected. </a:t>
            </a:r>
          </a:p>
          <a:p>
            <a:pPr algn="just">
              <a:lnSpc>
                <a:spcPct val="150000"/>
              </a:lnSpc>
              <a:spcBef>
                <a:spcPts val="1200"/>
              </a:spcBef>
              <a:spcAft>
                <a:spcPts val="1200"/>
              </a:spcAft>
            </a:pPr>
            <a:r>
              <a:rPr lang="en-ZA" sz="4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Nonetheless, it is noteworthy that certain people, places, and situations experienced by children as safe may put children at risk of CSA. </a:t>
            </a:r>
            <a:endParaRPr lang="en-GB" sz="4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0930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365EA-C241-E2DE-9471-A193BDDCA2CB}"/>
              </a:ext>
            </a:extLst>
          </p:cNvPr>
          <p:cNvSpPr>
            <a:spLocks noGrp="1"/>
          </p:cNvSpPr>
          <p:nvPr>
            <p:ph idx="1"/>
          </p:nvPr>
        </p:nvSpPr>
        <p:spPr>
          <a:xfrm>
            <a:off x="342604" y="352426"/>
            <a:ext cx="8458792" cy="5624168"/>
          </a:xfrm>
        </p:spPr>
        <p:txBody>
          <a:bodyPr>
            <a:normAutofit fontScale="92500"/>
          </a:bodyPr>
          <a:lstStyle/>
          <a:p>
            <a:pPr marL="1371600" lvl="3" indent="0">
              <a:spcBef>
                <a:spcPts val="1200"/>
              </a:spcBef>
              <a:spcAft>
                <a:spcPts val="300"/>
              </a:spcAft>
              <a:buNone/>
            </a:pPr>
            <a:r>
              <a:rPr lang="en-ZA" sz="1900" b="1" dirty="0">
                <a:effectLst/>
                <a:latin typeface="Arial" panose="020B0604020202020204" pitchFamily="34" charset="0"/>
                <a:ea typeface="Times New Roman" panose="02020603050405020304" pitchFamily="18" charset="0"/>
                <a:cs typeface="Times New Roman" panose="02020603050405020304" pitchFamily="18" charset="0"/>
              </a:rPr>
              <a:t>Children’s conceptualisation of unsafe</a:t>
            </a:r>
            <a:endParaRPr lang="en-GB"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1200"/>
              </a:spcBef>
              <a:spcAft>
                <a:spcPts val="120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Being unsafe or feeling unsafe was associated with being exposed to physical violence, being left alone unattended, lack of parental care or supervision and walking alone. Furthermore, participants described unsafe people as adults who misuse their power or older children who are bullies, friends who engage in risky behaviours and pressurise them to be involved in risky activities. In addition, people who abuse substances were considered unsafe because of what they could potentially do to children under the influence of substances. </a:t>
            </a:r>
            <a:r>
              <a:rPr lang="en-ZA" sz="14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These risk factors could put children at risk of CSA. Participants in this study demonstrated the need for adults to be actively involved in protecting them. </a:t>
            </a:r>
            <a:endParaRPr lang="en-GB"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1371600" lvl="3" indent="0">
              <a:spcBef>
                <a:spcPts val="1200"/>
              </a:spcBef>
              <a:spcAft>
                <a:spcPts val="300"/>
              </a:spcAft>
              <a:buNone/>
            </a:pPr>
            <a:r>
              <a:rPr lang="en-ZA" sz="1900" b="1" dirty="0">
                <a:effectLst/>
                <a:latin typeface="Arial" panose="020B0604020202020204" pitchFamily="34" charset="0"/>
                <a:ea typeface="Times New Roman" panose="02020603050405020304" pitchFamily="18" charset="0"/>
                <a:cs typeface="Times New Roman" panose="02020603050405020304" pitchFamily="18" charset="0"/>
              </a:rPr>
              <a:t>Personal body safety</a:t>
            </a:r>
            <a:endParaRPr lang="en-GB"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1200"/>
              </a:spcBef>
              <a:spcAft>
                <a:spcPts val="12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last theme of objective one, was related to personal body safety. It was evident from the findings, that participants had some knowledge of what constituted safe and unsafe touches. They were able to name different body parts and categorise them as “private”. For most participants, knowledge about personal body safety, was mainly acquired from parents and at school. However, participants responses to unsafe situations and unsafe touches, demonstrated a need for children to be educated about personal safety skills. Moreover, </a:t>
            </a:r>
            <a:r>
              <a:rPr lang="en-ZA" sz="1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there is a need for caregivers to be equipped with knowledge and CSA prevention, including teachers and other childcare professionals.  </a:t>
            </a:r>
            <a:endParaRPr lang="en-GB"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61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D9667-3B0A-C421-CDB2-A3F3013E4F7B}"/>
              </a:ext>
            </a:extLst>
          </p:cNvPr>
          <p:cNvSpPr>
            <a:spLocks noGrp="1"/>
          </p:cNvSpPr>
          <p:nvPr>
            <p:ph idx="1"/>
          </p:nvPr>
        </p:nvSpPr>
        <p:spPr>
          <a:xfrm>
            <a:off x="342604" y="666750"/>
            <a:ext cx="8458792" cy="5309843"/>
          </a:xfrm>
        </p:spPr>
        <p:txBody>
          <a:bodyPr>
            <a:normAutofit fontScale="32500" lnSpcReduction="20000"/>
          </a:bodyPr>
          <a:lstStyle/>
          <a:p>
            <a:pPr marL="1371600" lvl="3" indent="0">
              <a:spcBef>
                <a:spcPts val="1200"/>
              </a:spcBef>
              <a:spcAft>
                <a:spcPts val="300"/>
              </a:spcAft>
              <a:buNone/>
            </a:pPr>
            <a:r>
              <a:rPr lang="en-ZA" sz="4800" b="1" dirty="0">
                <a:effectLst/>
                <a:latin typeface="Arial" panose="020B0604020202020204" pitchFamily="34" charset="0"/>
                <a:ea typeface="Times New Roman" panose="02020603050405020304" pitchFamily="18" charset="0"/>
                <a:cs typeface="Times New Roman" panose="02020603050405020304" pitchFamily="18" charset="0"/>
              </a:rPr>
              <a:t>Description of a safe community </a:t>
            </a:r>
            <a:endParaRPr lang="en-GB" sz="4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1200"/>
              </a:spcBef>
              <a:spcAft>
                <a:spcPts val="1200"/>
              </a:spcAft>
            </a:pPr>
            <a:r>
              <a:rPr lang="en-GB" sz="4800" dirty="0">
                <a:solidFill>
                  <a:srgbClr val="000000"/>
                </a:solidFill>
                <a:effectLst/>
                <a:latin typeface="Arial" panose="020B0604020202020204" pitchFamily="34" charset="0"/>
                <a:ea typeface="Calibri" panose="020F0502020204030204" pitchFamily="34" charset="0"/>
              </a:rPr>
              <a:t>Children described a safe community as one that constitutes safe people, people who have the best interest of children at hart, kind people who provide care, support, and love to children. They also described a safe community as one where they are free to move around and play, without fear. </a:t>
            </a:r>
          </a:p>
          <a:p>
            <a:pPr marL="1371600" lvl="3" indent="0">
              <a:spcBef>
                <a:spcPts val="1200"/>
              </a:spcBef>
              <a:spcAft>
                <a:spcPts val="300"/>
              </a:spcAft>
              <a:buNone/>
            </a:pPr>
            <a:r>
              <a:rPr lang="en-ZA" sz="4800" b="1" dirty="0">
                <a:effectLst/>
                <a:latin typeface="Arial" panose="020B0604020202020204" pitchFamily="34" charset="0"/>
                <a:ea typeface="Times New Roman" panose="02020603050405020304" pitchFamily="18" charset="0"/>
                <a:cs typeface="Times New Roman" panose="02020603050405020304" pitchFamily="18" charset="0"/>
              </a:rPr>
              <a:t>Description of an unsafe community</a:t>
            </a:r>
            <a:endParaRPr lang="en-GB" sz="4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1200"/>
              </a:spcBef>
              <a:spcAft>
                <a:spcPts val="1200"/>
              </a:spcAft>
            </a:pPr>
            <a:r>
              <a:rPr lang="en-ZA" sz="4800" dirty="0">
                <a:effectLst/>
                <a:latin typeface="Arial" panose="020B0604020202020204" pitchFamily="34" charset="0"/>
                <a:ea typeface="Calibri" panose="020F0502020204030204" pitchFamily="34" charset="0"/>
                <a:cs typeface="Arial" panose="020B0604020202020204" pitchFamily="34" charset="0"/>
              </a:rPr>
              <a:t>The discussions with participants, showed that they perceived their community as unsafe. Participants revealed some of the risk factors in their community, such as unsafe streets which are hotspots for violence, substance abuse, taverns, and entertainment clubs. </a:t>
            </a:r>
            <a:r>
              <a:rPr lang="en-ZA" sz="4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current study confirmed that children’s rights are continuously undermined because, the existence of social ills in the community, makes it difficult for them to exercise their rights and move around freely and to actively participate in activities in their community. Children in this study constantly lived in fear.</a:t>
            </a:r>
            <a:endParaRPr lang="en-GB" sz="4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6080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A41D-04F1-4A90-E720-76C89B245F62}"/>
              </a:ext>
            </a:extLst>
          </p:cNvPr>
          <p:cNvSpPr>
            <a:spLocks noGrp="1"/>
          </p:cNvSpPr>
          <p:nvPr>
            <p:ph type="title"/>
          </p:nvPr>
        </p:nvSpPr>
        <p:spPr>
          <a:xfrm>
            <a:off x="629841" y="457200"/>
            <a:ext cx="2949178" cy="1600200"/>
          </a:xfrm>
        </p:spPr>
        <p:txBody>
          <a:bodyPr anchor="b">
            <a:normAutofit/>
          </a:bodyPr>
          <a:lstStyle/>
          <a:p>
            <a:r>
              <a:rPr lang="en-ZA" sz="2700" b="1">
                <a:effectLst/>
              </a:rPr>
              <a:t>Children’s input on promoting a safer community</a:t>
            </a:r>
            <a:br>
              <a:rPr lang="en-GB" sz="2700" b="1">
                <a:effectLst/>
              </a:rPr>
            </a:br>
            <a:endParaRPr lang="en-GB" sz="2700"/>
          </a:p>
        </p:txBody>
      </p:sp>
      <p:pic>
        <p:nvPicPr>
          <p:cNvPr id="4" name="Picture 3">
            <a:extLst>
              <a:ext uri="{FF2B5EF4-FFF2-40B4-BE49-F238E27FC236}">
                <a16:creationId xmlns:a16="http://schemas.microsoft.com/office/drawing/2014/main" id="{4B2FE567-4CA0-616E-F67B-8F95F1D8BFE3}"/>
              </a:ext>
            </a:extLst>
          </p:cNvPr>
          <p:cNvPicPr>
            <a:picLocks noChangeAspect="1"/>
          </p:cNvPicPr>
          <p:nvPr/>
        </p:nvPicPr>
        <p:blipFill>
          <a:blip r:embed="rId2"/>
          <a:stretch>
            <a:fillRect/>
          </a:stretch>
        </p:blipFill>
        <p:spPr>
          <a:xfrm>
            <a:off x="3887391" y="2035493"/>
            <a:ext cx="4629150" cy="2777490"/>
          </a:xfrm>
          <a:prstGeom prst="rect">
            <a:avLst/>
          </a:prstGeom>
          <a:noFill/>
        </p:spPr>
      </p:pic>
      <p:sp>
        <p:nvSpPr>
          <p:cNvPr id="3" name="Content Placeholder 2">
            <a:extLst>
              <a:ext uri="{FF2B5EF4-FFF2-40B4-BE49-F238E27FC236}">
                <a16:creationId xmlns:a16="http://schemas.microsoft.com/office/drawing/2014/main" id="{427230B1-0821-E126-C3A8-73F69C43D32E}"/>
              </a:ext>
            </a:extLst>
          </p:cNvPr>
          <p:cNvSpPr>
            <a:spLocks noGrp="1"/>
          </p:cNvSpPr>
          <p:nvPr>
            <p:ph type="body" sz="half" idx="2"/>
          </p:nvPr>
        </p:nvSpPr>
        <p:spPr>
          <a:xfrm>
            <a:off x="629841" y="2057400"/>
            <a:ext cx="2949178" cy="3811588"/>
          </a:xfrm>
        </p:spPr>
        <p:txBody>
          <a:bodyPr>
            <a:normAutofit fontScale="92500" lnSpcReduction="10000"/>
          </a:bodyPr>
          <a:lstStyle/>
          <a:p>
            <a:pPr>
              <a:spcBef>
                <a:spcPts val="1200"/>
              </a:spcBef>
              <a:spcAft>
                <a:spcPts val="1200"/>
              </a:spcAft>
            </a:pPr>
            <a:r>
              <a:rPr lang="en-US" dirty="0">
                <a:effectLst/>
              </a:rPr>
              <a:t>At a family level, they suggested that parents should stop abusing substances because this hinders their ability to fully supervise them. Children also advised parents to stop shouting but listen and talk to children in a friendly manner.</a:t>
            </a:r>
          </a:p>
          <a:p>
            <a:pPr>
              <a:spcBef>
                <a:spcPts val="1200"/>
              </a:spcBef>
              <a:spcAft>
                <a:spcPts val="1200"/>
              </a:spcAft>
            </a:pPr>
            <a:r>
              <a:rPr lang="en-US" dirty="0">
                <a:effectLst/>
              </a:rPr>
              <a:t>At the school level, participants mentioned that teachers can be supportive by protecting children against bullying and by creating safe spaces for them to report CSA. </a:t>
            </a:r>
          </a:p>
          <a:p>
            <a:pPr>
              <a:spcBef>
                <a:spcPts val="1200"/>
              </a:spcBef>
              <a:spcAft>
                <a:spcPts val="1200"/>
              </a:spcAft>
            </a:pPr>
            <a:r>
              <a:rPr lang="en-US" dirty="0">
                <a:effectLst/>
              </a:rPr>
              <a:t>At the community level, it was clear that multi-collaboration between various stakeholders was important in protecting children.</a:t>
            </a:r>
            <a:endParaRPr lang="en-GB" dirty="0">
              <a:effectLst/>
            </a:endParaRPr>
          </a:p>
          <a:p>
            <a:endParaRPr lang="en-GB" dirty="0"/>
          </a:p>
          <a:p>
            <a:endParaRPr lang="en-GB" sz="1200" dirty="0"/>
          </a:p>
        </p:txBody>
      </p:sp>
    </p:spTree>
    <p:extLst>
      <p:ext uri="{BB962C8B-B14F-4D97-AF65-F5344CB8AC3E}">
        <p14:creationId xmlns:p14="http://schemas.microsoft.com/office/powerpoint/2010/main" val="133760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342604" y="904876"/>
            <a:ext cx="8458792" cy="5071718"/>
          </a:xfrm>
        </p:spPr>
        <p:txBody>
          <a:bodyPr>
            <a:normAutofit/>
          </a:bodyPr>
          <a:lstStyle/>
          <a:p>
            <a:endParaRPr lang="en-ZA" sz="180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v"/>
            </a:pPr>
            <a:r>
              <a:rPr lang="en-ZA" sz="1800">
                <a:effectLst/>
                <a:latin typeface="Arial" panose="020B0604020202020204" pitchFamily="34" charset="0"/>
                <a:ea typeface="Calibri" panose="020F0502020204030204" pitchFamily="34" charset="0"/>
                <a:cs typeface="Arial" panose="020B0604020202020204" pitchFamily="34" charset="0"/>
              </a:rPr>
              <a:t>Child sexual abuse (CSA) is widely acknowledged as a complex public health and societal challenge, that have serious consequences for victims and their families. </a:t>
            </a:r>
          </a:p>
          <a:p>
            <a:pPr algn="just">
              <a:buFont typeface="Wingdings" panose="05000000000000000000" pitchFamily="2" charset="2"/>
              <a:buChar char="v"/>
            </a:pPr>
            <a:endParaRPr lang="en-ZA" sz="180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v"/>
            </a:pPr>
            <a:r>
              <a:rPr lang="en-ZA" sz="1800">
                <a:effectLst/>
                <a:latin typeface="Arial" panose="020B0604020202020204" pitchFamily="34" charset="0"/>
                <a:ea typeface="Calibri" panose="020F0502020204030204" pitchFamily="34" charset="0"/>
                <a:cs typeface="Arial" panose="020B0604020202020204" pitchFamily="34" charset="0"/>
              </a:rPr>
              <a:t>Globally it is estimated that one out of two children, who are between two and seventeen years, are affected by some form of sexual violence every year (World Health Organisation [WHO], 2020).</a:t>
            </a:r>
          </a:p>
          <a:p>
            <a:pPr algn="just">
              <a:buFont typeface="Wingdings" panose="05000000000000000000" pitchFamily="2" charset="2"/>
              <a:buChar char="v"/>
            </a:pPr>
            <a:endParaRPr lang="en-ZA" sz="180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v"/>
            </a:pPr>
            <a:r>
              <a:rPr lang="en-ZA" sz="1800">
                <a:effectLst/>
                <a:latin typeface="Arial" panose="020B0604020202020204" pitchFamily="34" charset="0"/>
                <a:ea typeface="Calibri" panose="020F0502020204030204" pitchFamily="34" charset="0"/>
                <a:cs typeface="Arial" panose="020B0604020202020204" pitchFamily="34" charset="0"/>
              </a:rPr>
              <a:t>In South Africa, the South African Annual Crime Report of 2020/2021 shows that there was 5.8% decrease in crimes committed against children, from the 5,8% decrease, attempted murder and common assault had the highest decline, followed by Grievous Bodily Harm (GBH) and murder. Sexual offences on the other hand showed a slight decrease compared to other crimes (SAPS crime report, 2021:16). </a:t>
            </a:r>
          </a:p>
          <a:p>
            <a:endParaRPr lang="en-US" dirty="0"/>
          </a:p>
        </p:txBody>
      </p:sp>
    </p:spTree>
    <p:extLst>
      <p:ext uri="{BB962C8B-B14F-4D97-AF65-F5344CB8AC3E}">
        <p14:creationId xmlns:p14="http://schemas.microsoft.com/office/powerpoint/2010/main" val="159685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F22F5801-FE71-89EF-EAC2-BD8E93B2D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8" y="186218"/>
            <a:ext cx="8963025" cy="6117264"/>
          </a:xfrm>
          <a:noFill/>
        </p:spPr>
      </p:pic>
    </p:spTree>
    <p:extLst>
      <p:ext uri="{BB962C8B-B14F-4D97-AF65-F5344CB8AC3E}">
        <p14:creationId xmlns:p14="http://schemas.microsoft.com/office/powerpoint/2010/main" val="237615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0DBA6-8417-A385-435A-7F598CCD89D1}"/>
              </a:ext>
            </a:extLst>
          </p:cNvPr>
          <p:cNvSpPr>
            <a:spLocks noGrp="1"/>
          </p:cNvSpPr>
          <p:nvPr>
            <p:ph idx="1"/>
          </p:nvPr>
        </p:nvSpPr>
        <p:spPr>
          <a:xfrm>
            <a:off x="342604" y="487680"/>
            <a:ext cx="8458792" cy="5488913"/>
          </a:xfrm>
        </p:spPr>
        <p:txBody>
          <a:bodyPr>
            <a:normAutofit/>
          </a:bodyPr>
          <a:lstStyle/>
          <a:p>
            <a:pPr algn="just">
              <a:lnSpc>
                <a:spcPct val="100000"/>
              </a:lnSpc>
              <a:buFont typeface="Wingdings" panose="05000000000000000000" pitchFamily="2" charset="2"/>
              <a:buChar char="v"/>
            </a:pPr>
            <a:r>
              <a:rPr lang="en-ZA" sz="1800" dirty="0">
                <a:effectLst/>
                <a:latin typeface="Arial" panose="020B0604020202020204" pitchFamily="34" charset="0"/>
                <a:ea typeface="Calibri" panose="020F0502020204030204" pitchFamily="34" charset="0"/>
                <a:cs typeface="Arial" panose="020B0604020202020204" pitchFamily="34" charset="0"/>
              </a:rPr>
              <a:t>The Covid-19 pandemic also worsened the situation of violence against children (WHO, 2020:14). School closures during the lockdown affected more than 1.5 billion children while exposing them to potential sexual violence (Christakis,</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Van Cleve &amp; Zimmerman</a:t>
            </a:r>
            <a:r>
              <a:rPr lang="en-ZA" sz="1800" dirty="0">
                <a:effectLst/>
                <a:latin typeface="Arial" panose="020B0604020202020204" pitchFamily="34" charset="0"/>
                <a:ea typeface="Calibri" panose="020F0502020204030204" pitchFamily="34" charset="0"/>
                <a:cs typeface="Arial" panose="020B0604020202020204" pitchFamily="34" charset="0"/>
              </a:rPr>
              <a:t>, 2020:18).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buFont typeface="Wingdings" panose="05000000000000000000" pitchFamily="2" charset="2"/>
              <a:buChar char="v"/>
            </a:pP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buFont typeface="Wingdings" panose="05000000000000000000" pitchFamily="2" charset="2"/>
              <a:buChar char="v"/>
            </a:pPr>
            <a:r>
              <a:rPr lang="en-ZA" sz="1800" dirty="0">
                <a:effectLst/>
                <a:latin typeface="Arial" panose="020B0604020202020204" pitchFamily="34" charset="0"/>
                <a:ea typeface="Calibri" panose="020F0502020204030204" pitchFamily="34" charset="0"/>
                <a:cs typeface="Arial" panose="020B0604020202020204" pitchFamily="34" charset="0"/>
              </a:rPr>
              <a:t>Children in rural areas are often faced with numerous socio-economic challenges, abuse of their right to protection, and participation (</a:t>
            </a:r>
            <a:r>
              <a:rPr lang="en-ZA" sz="1800" dirty="0" err="1">
                <a:effectLst/>
                <a:latin typeface="Arial" panose="020B0604020202020204" pitchFamily="34" charset="0"/>
                <a:ea typeface="Calibri" panose="020F0502020204030204" pitchFamily="34" charset="0"/>
                <a:cs typeface="Arial" panose="020B0604020202020204" pitchFamily="34" charset="0"/>
              </a:rPr>
              <a:t>Khanare</a:t>
            </a:r>
            <a:r>
              <a:rPr lang="en-ZA" sz="1800" dirty="0">
                <a:effectLst/>
                <a:latin typeface="Arial" panose="020B0604020202020204" pitchFamily="34" charset="0"/>
                <a:ea typeface="Calibri" panose="020F0502020204030204" pitchFamily="34" charset="0"/>
                <a:cs typeface="Arial" panose="020B0604020202020204" pitchFamily="34" charset="0"/>
              </a:rPr>
              <a:t> &amp; De Lange, 2017:2). </a:t>
            </a:r>
          </a:p>
          <a:p>
            <a:pPr algn="just">
              <a:lnSpc>
                <a:spcPct val="100000"/>
              </a:lnSpc>
              <a:buFont typeface="Wingdings" panose="05000000000000000000" pitchFamily="2" charset="2"/>
              <a:buChar char="v"/>
            </a:pP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buFont typeface="Wingdings" panose="05000000000000000000" pitchFamily="2" charset="2"/>
              <a:buChar char="v"/>
            </a:pPr>
            <a:r>
              <a:rPr lang="en-ZA" sz="1800" dirty="0">
                <a:effectLst/>
                <a:latin typeface="Arial" panose="020B0604020202020204" pitchFamily="34" charset="0"/>
                <a:ea typeface="Calibri" panose="020F0502020204030204" pitchFamily="34" charset="0"/>
                <a:cs typeface="Arial" panose="020B0604020202020204" pitchFamily="34" charset="0"/>
              </a:rPr>
              <a:t>Children living in high-risk communities, such as the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community selected for this study are more vulnerable because they are exposed to high levels of poverty, CA, substance abuse, community violence, lack of adult supervision and care, </a:t>
            </a:r>
            <a:r>
              <a:rPr lang="en-GB" sz="1800" dirty="0">
                <a:effectLst/>
                <a:latin typeface="Arial" panose="020B0604020202020204" pitchFamily="34" charset="0"/>
                <a:ea typeface="Calibri" panose="020F0502020204030204" pitchFamily="34" charset="0"/>
                <a:cs typeface="Arial" panose="020B0604020202020204" pitchFamily="34" charset="0"/>
              </a:rPr>
              <a:t>single parenthood, child headed households, unhealthy sexual boundaries, mental illness, and parents who are victims of sexual abuse (</a:t>
            </a:r>
            <a:r>
              <a:rPr lang="en-GB" sz="1800" dirty="0" err="1">
                <a:effectLst/>
                <a:latin typeface="Arial" panose="020B0604020202020204" pitchFamily="34" charset="0"/>
                <a:ea typeface="Calibri" panose="020F0502020204030204" pitchFamily="34" charset="0"/>
                <a:cs typeface="Arial" panose="020B0604020202020204" pitchFamily="34" charset="0"/>
              </a:rPr>
              <a:t>Artz</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i="1" dirty="0">
                <a:effectLst/>
                <a:latin typeface="Arial" panose="020B0604020202020204" pitchFamily="34" charset="0"/>
                <a:ea typeface="Calibri" panose="020F0502020204030204" pitchFamily="34" charset="0"/>
                <a:cs typeface="Arial" panose="020B0604020202020204" pitchFamily="34" charset="0"/>
              </a:rPr>
              <a:t>et al</a:t>
            </a:r>
            <a:r>
              <a:rPr lang="en-GB" sz="1800" dirty="0">
                <a:effectLst/>
                <a:latin typeface="Arial" panose="020B0604020202020204" pitchFamily="34" charset="0"/>
                <a:ea typeface="Calibri" panose="020F0502020204030204" pitchFamily="34" charset="0"/>
                <a:cs typeface="Arial" panose="020B0604020202020204" pitchFamily="34" charset="0"/>
              </a:rPr>
              <a:t>., 2016:20; </a:t>
            </a:r>
            <a:r>
              <a:rPr lang="en-GB" sz="1800" dirty="0" err="1">
                <a:effectLst/>
                <a:latin typeface="Arial" panose="020B0604020202020204" pitchFamily="34" charset="0"/>
                <a:ea typeface="Calibri" panose="020F0502020204030204" pitchFamily="34" charset="0"/>
                <a:cs typeface="Arial" panose="020B0604020202020204" pitchFamily="34" charset="0"/>
              </a:rPr>
              <a:t>Meinck</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ZA" sz="1800" dirty="0" err="1">
                <a:solidFill>
                  <a:srgbClr val="000000"/>
                </a:solidFill>
                <a:effectLst/>
                <a:latin typeface="Arial" panose="020B0604020202020204" pitchFamily="34" charset="0"/>
                <a:ea typeface="Calibri" panose="020F0502020204030204" pitchFamily="34" charset="0"/>
                <a:cs typeface="Calibri" panose="020F0502020204030204" pitchFamily="34" charset="0"/>
              </a:rPr>
              <a:t>Cluver</a:t>
            </a:r>
            <a:r>
              <a:rPr lang="en-ZA"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&amp; Boyes</a:t>
            </a:r>
            <a:r>
              <a:rPr lang="en-GB" sz="1800" i="1" dirty="0">
                <a:effectLst/>
                <a:latin typeface="Arial" panose="020B0604020202020204" pitchFamily="34" charset="0"/>
                <a:ea typeface="Calibri" panose="020F0502020204030204" pitchFamily="34" charset="0"/>
                <a:cs typeface="Arial" panose="020B0604020202020204" pitchFamily="34" charset="0"/>
              </a:rPr>
              <a:t>,</a:t>
            </a:r>
            <a:r>
              <a:rPr lang="en-GB" sz="1800" dirty="0">
                <a:effectLst/>
                <a:latin typeface="Arial" panose="020B0604020202020204" pitchFamily="34" charset="0"/>
                <a:ea typeface="Calibri" panose="020F0502020204030204" pitchFamily="34" charset="0"/>
                <a:cs typeface="Arial" panose="020B0604020202020204" pitchFamily="34" charset="0"/>
              </a:rPr>
              <a:t> 2017:2805).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0992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BF61D-8857-9071-29EA-7314697A7A27}"/>
              </a:ext>
            </a:extLst>
          </p:cNvPr>
          <p:cNvSpPr>
            <a:spLocks noGrp="1"/>
          </p:cNvSpPr>
          <p:nvPr>
            <p:ph idx="1"/>
          </p:nvPr>
        </p:nvSpPr>
        <p:spPr>
          <a:xfrm>
            <a:off x="342604" y="438150"/>
            <a:ext cx="8458792" cy="5538443"/>
          </a:xfrm>
        </p:spPr>
        <p:txBody>
          <a:bodyPr>
            <a:normAutofit/>
          </a:bodyPr>
          <a:lstStyle/>
          <a:p>
            <a:pPr algn="just">
              <a:lnSpc>
                <a:spcPct val="100000"/>
              </a:lnSpc>
              <a:spcBef>
                <a:spcPts val="1200"/>
              </a:spcBef>
              <a:spcAft>
                <a:spcPts val="1200"/>
              </a:spcAft>
              <a:buFont typeface="Wingdings" panose="05000000000000000000" pitchFamily="2" charset="2"/>
              <a:buChar char="v"/>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1200"/>
              </a:spcBef>
              <a:spcAft>
                <a:spcPts val="1200"/>
              </a:spcAft>
              <a:buFont typeface="Wingdings" panose="05000000000000000000" pitchFamily="2" charset="2"/>
              <a:buChar char="v"/>
            </a:pPr>
            <a:r>
              <a:rPr lang="en-US" sz="1800" dirty="0">
                <a:effectLst/>
                <a:latin typeface="Arial" panose="020B0604020202020204" pitchFamily="34" charset="0"/>
                <a:ea typeface="Times New Roman" panose="02020603050405020304" pitchFamily="18" charset="0"/>
                <a:cs typeface="Arial" panose="020B0604020202020204" pitchFamily="34" charset="0"/>
              </a:rPr>
              <a:t>Victims of CSA experience various mental, physical and social repercussions (</a:t>
            </a:r>
            <a:r>
              <a:rPr lang="en-US" sz="1800" dirty="0" err="1">
                <a:effectLst/>
                <a:latin typeface="Arial" panose="020B0604020202020204" pitchFamily="34" charset="0"/>
                <a:ea typeface="Times New Roman" panose="02020603050405020304" pitchFamily="18" charset="0"/>
                <a:cs typeface="Arial" panose="020B0604020202020204" pitchFamily="34" charset="0"/>
              </a:rPr>
              <a:t>Citak</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Tunc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i="1" dirty="0">
                <a:effectLst/>
                <a:latin typeface="Arial" panose="020B0604020202020204" pitchFamily="34" charset="0"/>
                <a:ea typeface="Times New Roman" panose="02020603050405020304" pitchFamily="18" charset="0"/>
                <a:cs typeface="Arial" panose="020B0604020202020204" pitchFamily="34" charset="0"/>
              </a:rPr>
              <a:t>et al</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2018:2; </a:t>
            </a:r>
            <a:r>
              <a:rPr lang="en-US" sz="1800" dirty="0" err="1">
                <a:effectLst/>
                <a:latin typeface="Arial" panose="020B0604020202020204" pitchFamily="34" charset="0"/>
                <a:ea typeface="Times New Roman" panose="02020603050405020304" pitchFamily="18" charset="0"/>
                <a:cs typeface="Arial" panose="020B0604020202020204" pitchFamily="34" charset="0"/>
              </a:rPr>
              <a:t>Sanjeevi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ZA" sz="1800" dirty="0">
                <a:effectLst/>
                <a:latin typeface="Arial" panose="020B0604020202020204" pitchFamily="34" charset="0"/>
                <a:ea typeface="Calibri" panose="020F0502020204030204" pitchFamily="34" charset="0"/>
                <a:cs typeface="Arial" panose="020B0604020202020204" pitchFamily="34" charset="0"/>
              </a:rPr>
              <a:t>Houlihan, Bergstrom, Langley &amp; Judkins</a:t>
            </a:r>
            <a:r>
              <a:rPr lang="en-US" sz="1800" dirty="0">
                <a:effectLst/>
                <a:latin typeface="Arial" panose="020B0604020202020204" pitchFamily="34" charset="0"/>
                <a:ea typeface="Times New Roman" panose="02020603050405020304" pitchFamily="18" charset="0"/>
                <a:cs typeface="Arial" panose="020B0604020202020204" pitchFamily="34" charset="0"/>
              </a:rPr>
              <a:t>, 2018:627: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Gray &amp; Rarick, 2018:573: </a:t>
            </a:r>
            <a:r>
              <a:rPr lang="en-ZA" sz="1800" dirty="0">
                <a:effectLst/>
                <a:latin typeface="Arial" panose="020B0604020202020204" pitchFamily="34" charset="0"/>
                <a:ea typeface="Calibri" panose="020F0502020204030204" pitchFamily="34" charset="0"/>
                <a:cs typeface="Arial" panose="020B0604020202020204" pitchFamily="34" charset="0"/>
              </a:rPr>
              <a:t>Hills, Mercy &amp; Saul</a:t>
            </a:r>
            <a:r>
              <a:rPr lang="en-ZA" sz="1800" i="1" dirty="0">
                <a:effectLst/>
                <a:latin typeface="Arial" panose="020B0604020202020204" pitchFamily="34" charset="0"/>
                <a:ea typeface="Calibri" panose="020F0502020204030204" pitchFamily="34" charset="0"/>
                <a:cs typeface="Arial" panose="020B0604020202020204" pitchFamily="34" charset="0"/>
              </a:rPr>
              <a:t>.</a:t>
            </a:r>
            <a:r>
              <a:rPr lang="en-ZA" sz="1800" dirty="0">
                <a:effectLst/>
                <a:latin typeface="Arial" panose="020B0604020202020204" pitchFamily="34" charset="0"/>
                <a:ea typeface="Calibri" panose="020F0502020204030204" pitchFamily="34" charset="0"/>
                <a:cs typeface="Arial" panose="020B0604020202020204" pitchFamily="34" charset="0"/>
              </a:rPr>
              <a:t>, 2016:4;</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Karakurt</a:t>
            </a:r>
            <a:r>
              <a:rPr lang="en-US" sz="1800" dirty="0">
                <a:effectLst/>
                <a:latin typeface="Arial" panose="020B0604020202020204" pitchFamily="34" charset="0"/>
                <a:ea typeface="Times New Roman" panose="02020603050405020304" pitchFamily="18" charset="0"/>
                <a:cs typeface="Arial" panose="020B0604020202020204" pitchFamily="34" charset="0"/>
              </a:rPr>
              <a:t> &amp; Silver, 2014:29; Levine &amp; </a:t>
            </a:r>
            <a:r>
              <a:rPr lang="en-US" sz="1800" dirty="0" err="1">
                <a:effectLst/>
                <a:latin typeface="Arial" panose="020B0604020202020204" pitchFamily="34" charset="0"/>
                <a:ea typeface="Times New Roman" panose="02020603050405020304" pitchFamily="18" charset="0"/>
                <a:cs typeface="Arial" panose="020B0604020202020204" pitchFamily="34" charset="0"/>
              </a:rPr>
              <a:t>Dandamudi</a:t>
            </a:r>
            <a:r>
              <a:rPr lang="en-US" sz="1800" dirty="0">
                <a:effectLst/>
                <a:latin typeface="Arial" panose="020B0604020202020204" pitchFamily="34" charset="0"/>
                <a:ea typeface="Times New Roman" panose="02020603050405020304" pitchFamily="18" charset="0"/>
                <a:cs typeface="Arial" panose="020B0604020202020204" pitchFamily="34" charset="0"/>
              </a:rPr>
              <a:t>, 2016:712).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1200"/>
              </a:spcBef>
              <a:spcAft>
                <a:spcPts val="1200"/>
              </a:spcAft>
              <a:buFont typeface="Wingdings" panose="05000000000000000000" pitchFamily="2" charset="2"/>
              <a:buChar char="v"/>
            </a:pPr>
            <a:r>
              <a:rPr lang="en-ZA" sz="1800" dirty="0">
                <a:effectLst/>
                <a:latin typeface="Arial" panose="020B0604020202020204" pitchFamily="34" charset="0"/>
                <a:ea typeface="Calibri" panose="020F0502020204030204" pitchFamily="34" charset="0"/>
                <a:cs typeface="Arial" panose="020B0604020202020204" pitchFamily="34" charset="0"/>
              </a:rPr>
              <a:t>Due to their dependence on adults for care and protection, children are particularly vulnerable to sexual violence. Therefore, it is important for caregivers, families, childcare professionals, and all members of society to protect children against all forms of maltreatment (Cheng, 2022:2474). </a:t>
            </a:r>
          </a:p>
          <a:p>
            <a:pPr algn="just">
              <a:lnSpc>
                <a:spcPct val="100000"/>
              </a:lnSpc>
              <a:spcBef>
                <a:spcPts val="1200"/>
              </a:spcBef>
              <a:spcAft>
                <a:spcPts val="1200"/>
              </a:spcAft>
              <a:buFont typeface="Wingdings" panose="05000000000000000000" pitchFamily="2" charset="2"/>
              <a:buChar char="v"/>
            </a:pPr>
            <a:r>
              <a:rPr lang="en-ZA" sz="1800" dirty="0">
                <a:effectLst/>
                <a:latin typeface="Arial" panose="020B0604020202020204" pitchFamily="34" charset="0"/>
                <a:ea typeface="Calibri" panose="020F0502020204030204" pitchFamily="34" charset="0"/>
                <a:cs typeface="Arial" panose="020B0604020202020204" pitchFamily="34" charset="0"/>
              </a:rPr>
              <a:t>The Children's Act 38 of 2005 principal goal is to assure the care and protection of all children. </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64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4EBFDA8-EC58-B911-B9A3-4B563627BDF2}"/>
              </a:ext>
            </a:extLst>
          </p:cNvPr>
          <p:cNvGraphicFramePr>
            <a:graphicFrameLocks noGrp="1"/>
          </p:cNvGraphicFramePr>
          <p:nvPr>
            <p:ph idx="1"/>
            <p:extLst>
              <p:ext uri="{D42A27DB-BD31-4B8C-83A1-F6EECF244321}">
                <p14:modId xmlns:p14="http://schemas.microsoft.com/office/powerpoint/2010/main" val="3978064766"/>
              </p:ext>
            </p:extLst>
          </p:nvPr>
        </p:nvGraphicFramePr>
        <p:xfrm>
          <a:off x="342604" y="470380"/>
          <a:ext cx="8458792" cy="5463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41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F6A724-9381-E8B6-FD80-0761854F1285}"/>
              </a:ext>
            </a:extLst>
          </p:cNvPr>
          <p:cNvPicPr>
            <a:picLocks noGrp="1" noChangeAspect="1"/>
          </p:cNvPicPr>
          <p:nvPr>
            <p:ph sz="half" idx="2"/>
          </p:nvPr>
        </p:nvPicPr>
        <p:blipFill>
          <a:blip r:embed="rId2"/>
          <a:stretch>
            <a:fillRect/>
          </a:stretch>
        </p:blipFill>
        <p:spPr>
          <a:xfrm>
            <a:off x="4629149" y="1428751"/>
            <a:ext cx="4371975" cy="4152900"/>
          </a:xfrm>
          <a:prstGeom prst="rect">
            <a:avLst/>
          </a:prstGeom>
        </p:spPr>
      </p:pic>
      <p:graphicFrame>
        <p:nvGraphicFramePr>
          <p:cNvPr id="5" name="Content Placeholder 2">
            <a:extLst>
              <a:ext uri="{FF2B5EF4-FFF2-40B4-BE49-F238E27FC236}">
                <a16:creationId xmlns:a16="http://schemas.microsoft.com/office/drawing/2014/main" id="{F65A84F8-4AAE-2DA7-F486-50BA5D8A0C15}"/>
              </a:ext>
            </a:extLst>
          </p:cNvPr>
          <p:cNvGraphicFramePr>
            <a:graphicFrameLocks noGrp="1"/>
          </p:cNvGraphicFramePr>
          <p:nvPr>
            <p:ph sz="half" idx="1"/>
            <p:extLst>
              <p:ext uri="{D42A27DB-BD31-4B8C-83A1-F6EECF244321}">
                <p14:modId xmlns:p14="http://schemas.microsoft.com/office/powerpoint/2010/main" val="684248710"/>
              </p:ext>
            </p:extLst>
          </p:nvPr>
        </p:nvGraphicFramePr>
        <p:xfrm>
          <a:off x="628650" y="619125"/>
          <a:ext cx="3886200" cy="555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774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11CA-B58F-2A13-3DE0-50CCD530A1D8}"/>
              </a:ext>
            </a:extLst>
          </p:cNvPr>
          <p:cNvSpPr>
            <a:spLocks noGrp="1"/>
          </p:cNvSpPr>
          <p:nvPr>
            <p:ph type="title"/>
          </p:nvPr>
        </p:nvSpPr>
        <p:spPr/>
        <p:txBody>
          <a:bodyPr/>
          <a:lstStyle/>
          <a:p>
            <a:r>
              <a:rPr lang="en-GB" dirty="0"/>
              <a:t>Aim of the study</a:t>
            </a:r>
          </a:p>
        </p:txBody>
      </p:sp>
      <p:sp>
        <p:nvSpPr>
          <p:cNvPr id="3" name="Content Placeholder 2">
            <a:extLst>
              <a:ext uri="{FF2B5EF4-FFF2-40B4-BE49-F238E27FC236}">
                <a16:creationId xmlns:a16="http://schemas.microsoft.com/office/drawing/2014/main" id="{2C16CF80-78F3-16EF-D778-7C94579B4834}"/>
              </a:ext>
            </a:extLst>
          </p:cNvPr>
          <p:cNvSpPr>
            <a:spLocks noGrp="1"/>
          </p:cNvSpPr>
          <p:nvPr>
            <p:ph idx="1"/>
          </p:nvPr>
        </p:nvSpPr>
        <p:spPr/>
        <p:txBody>
          <a:bodyPr/>
          <a:lstStyle/>
          <a:p>
            <a:pPr marL="0" indent="0" algn="just">
              <a:buNone/>
            </a:pPr>
            <a:endParaRPr lang="en-GB" sz="28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2800" dirty="0">
                <a:effectLst/>
                <a:latin typeface="Arial" panose="020B0604020202020204" pitchFamily="34" charset="0"/>
                <a:ea typeface="Calibri" panose="020F0502020204030204" pitchFamily="34" charset="0"/>
                <a:cs typeface="Arial" panose="020B0604020202020204" pitchFamily="34" charset="0"/>
              </a:rPr>
              <a:t>The aim of this study was to explore and describe children’s perceptions of safety in relation to child sexual abuse prevention in a high-risk community in the North West Province.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8790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F56421-D2FC-913A-13BD-DAFB38D8DC94}"/>
              </a:ext>
            </a:extLst>
          </p:cNvPr>
          <p:cNvSpPr>
            <a:spLocks noGrp="1"/>
          </p:cNvSpPr>
          <p:nvPr>
            <p:ph type="title"/>
          </p:nvPr>
        </p:nvSpPr>
        <p:spPr>
          <a:xfrm>
            <a:off x="342604" y="365127"/>
            <a:ext cx="8458792" cy="898066"/>
          </a:xfrm>
        </p:spPr>
        <p:txBody>
          <a:bodyPr/>
          <a:lstStyle/>
          <a:p>
            <a:r>
              <a:rPr lang="en-US" dirty="0"/>
              <a:t>Research methodology</a:t>
            </a:r>
          </a:p>
        </p:txBody>
      </p:sp>
      <p:graphicFrame>
        <p:nvGraphicFramePr>
          <p:cNvPr id="5" name="TextBox 2">
            <a:extLst>
              <a:ext uri="{FF2B5EF4-FFF2-40B4-BE49-F238E27FC236}">
                <a16:creationId xmlns:a16="http://schemas.microsoft.com/office/drawing/2014/main" id="{90AC2CCF-FF60-9354-6CBC-EC3FB5D583CC}"/>
              </a:ext>
            </a:extLst>
          </p:cNvPr>
          <p:cNvGraphicFramePr/>
          <p:nvPr>
            <p:extLst>
              <p:ext uri="{D42A27DB-BD31-4B8C-83A1-F6EECF244321}">
                <p14:modId xmlns:p14="http://schemas.microsoft.com/office/powerpoint/2010/main" val="3464582443"/>
              </p:ext>
            </p:extLst>
          </p:nvPr>
        </p:nvGraphicFramePr>
        <p:xfrm>
          <a:off x="342604" y="1066800"/>
          <a:ext cx="8458792" cy="534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63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CE0F3-91EF-6116-F85B-79A2F897062F}"/>
              </a:ext>
            </a:extLst>
          </p:cNvPr>
          <p:cNvSpPr>
            <a:spLocks noGrp="1"/>
          </p:cNvSpPr>
          <p:nvPr>
            <p:ph type="title"/>
          </p:nvPr>
        </p:nvSpPr>
        <p:spPr>
          <a:xfrm>
            <a:off x="628650" y="365126"/>
            <a:ext cx="7886700" cy="1325563"/>
          </a:xfrm>
        </p:spPr>
        <p:txBody>
          <a:bodyPr vert="horz" lIns="91440" tIns="45720" rIns="91440" bIns="45720" rtlCol="0" anchor="ctr">
            <a:normAutofit/>
          </a:bodyPr>
          <a:lstStyle/>
          <a:p>
            <a:r>
              <a:rPr lang="en-US" sz="4100" kern="1200" dirty="0">
                <a:latin typeface="+mj-lt"/>
                <a:ea typeface="+mj-ea"/>
                <a:cs typeface="+mj-cs"/>
              </a:rPr>
              <a:t>First objective – explore children</a:t>
            </a:r>
            <a:r>
              <a:rPr lang="en-US" sz="4100" dirty="0"/>
              <a:t>’</a:t>
            </a:r>
            <a:r>
              <a:rPr lang="en-US" sz="4100" kern="1200" dirty="0">
                <a:latin typeface="+mj-lt"/>
                <a:ea typeface="+mj-ea"/>
                <a:cs typeface="+mj-cs"/>
              </a:rPr>
              <a:t>s perception of personal safety</a:t>
            </a:r>
          </a:p>
        </p:txBody>
      </p:sp>
      <p:sp>
        <p:nvSpPr>
          <p:cNvPr id="3" name="TextBox 2">
            <a:extLst>
              <a:ext uri="{FF2B5EF4-FFF2-40B4-BE49-F238E27FC236}">
                <a16:creationId xmlns:a16="http://schemas.microsoft.com/office/drawing/2014/main" id="{E978D051-840B-9FEF-2467-0436826A83FC}"/>
              </a:ext>
            </a:extLst>
          </p:cNvPr>
          <p:cNvSpPr txBox="1"/>
          <p:nvPr/>
        </p:nvSpPr>
        <p:spPr>
          <a:xfrm>
            <a:off x="628650" y="1825625"/>
            <a:ext cx="3886200" cy="4351338"/>
          </a:xfrm>
          <a:prstGeom prst="rect">
            <a:avLst/>
          </a:prstGeom>
        </p:spPr>
        <p:txBody>
          <a:bodyPr vert="horz" lIns="91440" tIns="45720" rIns="91440" bIns="45720" rtlCol="0">
            <a:normAutofit/>
          </a:bodyPr>
          <a:lstStyle/>
          <a:p>
            <a:pPr>
              <a:lnSpc>
                <a:spcPct val="90000"/>
              </a:lnSpc>
              <a:spcAft>
                <a:spcPts val="600"/>
              </a:spcAft>
            </a:pPr>
            <a:r>
              <a:rPr lang="en-US" dirty="0"/>
              <a:t>Mind map:</a:t>
            </a:r>
          </a:p>
          <a:p>
            <a:pPr>
              <a:lnSpc>
                <a:spcPct val="90000"/>
              </a:lnSpc>
              <a:spcAft>
                <a:spcPts val="600"/>
              </a:spcAft>
            </a:pPr>
            <a:r>
              <a:rPr lang="en-US" dirty="0"/>
              <a:t>Participants were provided with a pink and a white sheet, where they drew mind maps about what they see as safe and unsafe. </a:t>
            </a:r>
          </a:p>
          <a:p>
            <a:pPr>
              <a:lnSpc>
                <a:spcPct val="90000"/>
              </a:lnSpc>
              <a:spcAft>
                <a:spcPts val="600"/>
              </a:spcAft>
            </a:pPr>
            <a:r>
              <a:rPr lang="en-US" dirty="0"/>
              <a:t>All participants were given an opportunity to reflect and discuss about current, and past experiences of what, when, where, and who makes them feel safe. </a:t>
            </a:r>
          </a:p>
          <a:p>
            <a:pPr>
              <a:lnSpc>
                <a:spcPct val="90000"/>
              </a:lnSpc>
              <a:spcAft>
                <a:spcPts val="600"/>
              </a:spcAft>
            </a:pPr>
            <a:r>
              <a:rPr lang="en-US" dirty="0"/>
              <a:t>Participants were also asked about what touches in their body makes them feel safe. </a:t>
            </a:r>
          </a:p>
        </p:txBody>
      </p:sp>
      <p:pic>
        <p:nvPicPr>
          <p:cNvPr id="6" name="Content Placeholder 5">
            <a:extLst>
              <a:ext uri="{FF2B5EF4-FFF2-40B4-BE49-F238E27FC236}">
                <a16:creationId xmlns:a16="http://schemas.microsoft.com/office/drawing/2014/main" id="{6F1C6E4E-F02F-8C63-1880-72B7D5CDD482}"/>
              </a:ext>
            </a:extLst>
          </p:cNvPr>
          <p:cNvPicPr>
            <a:picLocks noGrp="1" noChangeAspect="1"/>
          </p:cNvPicPr>
          <p:nvPr>
            <p:ph sz="half" idx="2"/>
          </p:nvPr>
        </p:nvPicPr>
        <p:blipFill>
          <a:blip r:embed="rId2"/>
          <a:stretch>
            <a:fillRect/>
          </a:stretch>
        </p:blipFill>
        <p:spPr>
          <a:xfrm>
            <a:off x="4514850" y="1585914"/>
            <a:ext cx="4357686" cy="2257953"/>
          </a:xfrm>
          <a:prstGeom prst="rect">
            <a:avLst/>
          </a:prstGeom>
        </p:spPr>
      </p:pic>
      <p:pic>
        <p:nvPicPr>
          <p:cNvPr id="7" name="Picture 6">
            <a:extLst>
              <a:ext uri="{FF2B5EF4-FFF2-40B4-BE49-F238E27FC236}">
                <a16:creationId xmlns:a16="http://schemas.microsoft.com/office/drawing/2014/main" id="{CAF475A1-8AC7-AB19-00AC-3828AB1C83F5}"/>
              </a:ext>
            </a:extLst>
          </p:cNvPr>
          <p:cNvPicPr>
            <a:picLocks noChangeAspect="1"/>
          </p:cNvPicPr>
          <p:nvPr/>
        </p:nvPicPr>
        <p:blipFill>
          <a:blip r:embed="rId3"/>
          <a:stretch>
            <a:fillRect/>
          </a:stretch>
        </p:blipFill>
        <p:spPr>
          <a:xfrm>
            <a:off x="4514851" y="3948642"/>
            <a:ext cx="4357685" cy="2413150"/>
          </a:xfrm>
          <a:prstGeom prst="rect">
            <a:avLst/>
          </a:prstGeom>
        </p:spPr>
      </p:pic>
    </p:spTree>
    <p:extLst>
      <p:ext uri="{BB962C8B-B14F-4D97-AF65-F5344CB8AC3E}">
        <p14:creationId xmlns:p14="http://schemas.microsoft.com/office/powerpoint/2010/main" val="2074679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 name="ARTICULATE_DESIGN_ID_OFFICE THEME" val="1O48MR6n"/>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U_Small_PPT Template_Pattern_white.pptx" id="{B6EC22C5-D6A7-4D5A-84BC-FA3CA738F9FC}" vid="{7A7C6161-2C8E-4BB4-8996-1A0279930A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8792943EBFAF46BAF68C89307A2CB8" ma:contentTypeVersion="2" ma:contentTypeDescription="Create a new document." ma:contentTypeScope="" ma:versionID="8f15b7826e672eb287681149b8847143">
  <xsd:schema xmlns:xsd="http://www.w3.org/2001/XMLSchema" xmlns:xs="http://www.w3.org/2001/XMLSchema" xmlns:p="http://schemas.microsoft.com/office/2006/metadata/properties" xmlns:ns2="9f01d782-6d68-40f4-a413-83e9a70aa72b" targetNamespace="http://schemas.microsoft.com/office/2006/metadata/properties" ma:root="true" ma:fieldsID="851436b2d4335c30cdec2d2d140df1aa" ns2:_="">
    <xsd:import namespace="9f01d782-6d68-40f4-a413-83e9a70aa72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1d782-6d68-40f4-a413-83e9a70aa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1ABAF-BE4A-4DDC-AF62-F8365F78EF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09DEBB-51FB-4DA0-A3F2-4C56B04BB992}">
  <ds:schemaRefs>
    <ds:schemaRef ds:uri="http://schemas.microsoft.com/sharepoint/v3/contenttype/forms"/>
  </ds:schemaRefs>
</ds:datastoreItem>
</file>

<file path=customXml/itemProps3.xml><?xml version="1.0" encoding="utf-8"?>
<ds:datastoreItem xmlns:ds="http://schemas.openxmlformats.org/officeDocument/2006/customXml" ds:itemID="{756EA3D5-B4D8-4A26-9CDA-87C21D149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1d782-6d68-40f4-a413-83e9a70aa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NWU_Small_PPT Template_Pattern_white</Template>
  <TotalTime>7398</TotalTime>
  <Words>1847</Words>
  <Application>Microsoft Office PowerPoint</Application>
  <PresentationFormat>On-screen Show (4:3)</PresentationFormat>
  <Paragraphs>140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 Hearing children’s voices in creating safe living spaces </vt:lpstr>
      <vt:lpstr>Introduction</vt:lpstr>
      <vt:lpstr>PowerPoint Presentation</vt:lpstr>
      <vt:lpstr>PowerPoint Presentation</vt:lpstr>
      <vt:lpstr>PowerPoint Presentation</vt:lpstr>
      <vt:lpstr>PowerPoint Presentation</vt:lpstr>
      <vt:lpstr>Aim of the study</vt:lpstr>
      <vt:lpstr>Research methodology</vt:lpstr>
      <vt:lpstr>First objective – explore children’s perception of personal safety</vt:lpstr>
      <vt:lpstr>PowerPoint Presentation</vt:lpstr>
      <vt:lpstr>PowerPoint Presentation</vt:lpstr>
      <vt:lpstr>PowerPoint Presentation</vt:lpstr>
      <vt:lpstr>Second objective - to explore children’s perceptions of community safety in relation to CSA prevention</vt:lpstr>
      <vt:lpstr>PowerPoint Presentation</vt:lpstr>
      <vt:lpstr>Findings objective 2</vt:lpstr>
      <vt:lpstr>Summary of findings:</vt:lpstr>
      <vt:lpstr>PowerPoint Presentation</vt:lpstr>
      <vt:lpstr>PowerPoint Presentation</vt:lpstr>
      <vt:lpstr>Children’s input on promoting a safer community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Lizane Wilson</dc:creator>
  <cp:lastModifiedBy>Lizane Wilson</cp:lastModifiedBy>
  <cp:revision>3</cp:revision>
  <dcterms:created xsi:type="dcterms:W3CDTF">2023-09-21T12:08:21Z</dcterms:created>
  <dcterms:modified xsi:type="dcterms:W3CDTF">2023-09-26T15:26:54Z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2491B7AF-2EC0-4966-BF57-3F970DC8AF35</vt:lpwstr>
  </property>
  <property fmtid="{D5CDD505-2E9C-101B-9397-08002B2CF9AE}" pid="3" name="ArticulatePath">
    <vt:lpwstr>POWERPOINT TEMPLAAT_1024x768</vt:lpwstr>
  </property>
  <property fmtid="{D5CDD505-2E9C-101B-9397-08002B2CF9AE}" pid="4" name="ContentTypeId">
    <vt:lpwstr>0x010100E48792943EBFAF46BAF68C89307A2CB8</vt:lpwstr>
  </property>
</Properties>
</file>