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6" r:id="rId6"/>
    <p:sldId id="265" r:id="rId7"/>
    <p:sldId id="259" r:id="rId8"/>
    <p:sldId id="260" r:id="rId9"/>
    <p:sldId id="261" r:id="rId10"/>
    <p:sldId id="267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8496" y="1287887"/>
            <a:ext cx="10328855" cy="3116688"/>
          </a:xfrm>
        </p:spPr>
        <p:txBody>
          <a:bodyPr>
            <a:noAutofit/>
          </a:bodyPr>
          <a:lstStyle/>
          <a:p>
            <a:pPr lvl="0" algn="ctr">
              <a:spcBef>
                <a:spcPts val="1000"/>
              </a:spcBef>
              <a:buClr>
                <a:srgbClr val="A53010"/>
              </a:buClr>
            </a:pPr>
            <a:r>
              <a:rPr lang="en-US" sz="2400" b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 effectiveness of Community-Based Participatory Partnerships in combating children’s vulnerability in Maseru, 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Lesotho </a:t>
            </a:r>
            <a:br>
              <a:rPr lang="en-US" sz="2400" b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br>
              <a:rPr lang="en-US" sz="2400" b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Mulwayini </a:t>
            </a:r>
            <a:r>
              <a:rPr lang="en-US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Mundau</a:t>
            </a:r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(PhD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                                                               </a:t>
            </a:r>
            <a:r>
              <a:rPr lang="en-US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(Unique No. 120)</a:t>
            </a:r>
            <a:r>
              <a:rPr 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ea typeface="+mn-ea"/>
                <a:cs typeface="+mn-cs"/>
              </a:rPr>
              <a:t/>
            </a:r>
            <a:br>
              <a:rPr 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ea typeface="+mn-ea"/>
                <a:cs typeface="+mn-cs"/>
              </a:rPr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8497" y="4636393"/>
            <a:ext cx="10328854" cy="181592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Department of Sociology and Social Work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National University of Lesotho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Lesotho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ASASWEI CONFERENCE ‘23, CONFERENCE CENTRE, DURBAN, SOUTH AFRICA.                 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DATE: 27 – 29 SEPTEMBER 2023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665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375" y="624110"/>
            <a:ext cx="9843237" cy="895597"/>
          </a:xfrm>
        </p:spPr>
        <p:txBody>
          <a:bodyPr/>
          <a:lstStyle/>
          <a:p>
            <a:pPr algn="ctr"/>
            <a:r>
              <a:rPr lang="en-US" b="1" dirty="0" smtClean="0"/>
              <a:t>Findings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9555" y="1815921"/>
            <a:ext cx="10075057" cy="4623515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The Ministry of Social </a:t>
            </a:r>
            <a:r>
              <a:rPr lang="en-US" sz="2400" dirty="0" smtClean="0"/>
              <a:t>Development’s adoption of the Integrated </a:t>
            </a:r>
            <a:r>
              <a:rPr lang="en-US" sz="2400" dirty="0"/>
              <a:t>C</a:t>
            </a:r>
            <a:r>
              <a:rPr lang="en-US" sz="2400" dirty="0" smtClean="0"/>
              <a:t>ase </a:t>
            </a:r>
            <a:r>
              <a:rPr lang="en-US" sz="2400" dirty="0"/>
              <a:t>M</a:t>
            </a:r>
            <a:r>
              <a:rPr lang="en-US" sz="2400" dirty="0" smtClean="0"/>
              <a:t>anagement </a:t>
            </a:r>
            <a:r>
              <a:rPr lang="en-US" sz="2400" dirty="0"/>
              <a:t>S</a:t>
            </a:r>
            <a:r>
              <a:rPr lang="en-US" sz="2400" dirty="0" smtClean="0"/>
              <a:t>ystem bears witness to the effectiveness of the CBP like the </a:t>
            </a:r>
            <a:r>
              <a:rPr lang="en-US" sz="2400" dirty="0" err="1" smtClean="0"/>
              <a:t>Karabo</a:t>
            </a:r>
            <a:r>
              <a:rPr lang="en-US" sz="2400" dirty="0" smtClean="0"/>
              <a:t>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Bophelo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However, the findings also show that some </a:t>
            </a:r>
            <a:r>
              <a:rPr lang="en-US" sz="2400" dirty="0" err="1" smtClean="0"/>
              <a:t>organisations</a:t>
            </a:r>
            <a:r>
              <a:rPr lang="en-US" sz="2400" dirty="0" smtClean="0"/>
              <a:t> within the partnership are incapacitated to deliver their mandate.</a:t>
            </a:r>
          </a:p>
          <a:p>
            <a:pPr algn="just"/>
            <a:r>
              <a:rPr lang="en-US" sz="2400" dirty="0" smtClean="0"/>
              <a:t>Additionally, there is a low uptake of services due to service users’ high expectations for compensation.</a:t>
            </a:r>
          </a:p>
          <a:p>
            <a:pPr algn="just"/>
            <a:r>
              <a:rPr lang="en-US" sz="2400" dirty="0" smtClean="0"/>
              <a:t>Furthermore, cultural issues and power dynamics were also noted as hindrances to the smooth management of the partnership.</a:t>
            </a:r>
          </a:p>
        </p:txBody>
      </p:sp>
    </p:spTree>
    <p:extLst>
      <p:ext uri="{BB962C8B-B14F-4D97-AF65-F5344CB8AC3E}">
        <p14:creationId xmlns:p14="http://schemas.microsoft.com/office/powerpoint/2010/main" val="3949011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1203"/>
          </a:xfrm>
        </p:spPr>
        <p:txBody>
          <a:bodyPr>
            <a:normAutofit fontScale="90000"/>
          </a:bodyPr>
          <a:lstStyle/>
          <a:p>
            <a:pPr marL="514350" lvl="0" indent="-514350" algn="ctr" defTabSz="914400">
              <a:lnSpc>
                <a:spcPct val="150000"/>
              </a:lnSpc>
              <a:spcBef>
                <a:spcPct val="20000"/>
              </a:spcBef>
            </a:pPr>
            <a:r>
              <a:rPr lang="en-ZA" sz="4000" b="1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>Recommendations</a:t>
            </a:r>
            <a:r>
              <a:rPr lang="en-ZA" sz="2700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/>
            </a:r>
            <a:br>
              <a:rPr lang="en-ZA" sz="2700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6828" y="1687131"/>
            <a:ext cx="9997784" cy="4752305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ea typeface="Calibri" panose="020F0502020204030204" pitchFamily="34" charset="0"/>
              </a:rPr>
              <a:t>The partnership must include </a:t>
            </a:r>
            <a:r>
              <a:rPr lang="en-US" sz="2400" dirty="0">
                <a:ea typeface="Calibri" panose="020F0502020204030204" pitchFamily="34" charset="0"/>
              </a:rPr>
              <a:t>funding of participants </a:t>
            </a:r>
            <a:r>
              <a:rPr lang="en-US" sz="2400" dirty="0" smtClean="0">
                <a:ea typeface="Calibri" panose="020F0502020204030204" pitchFamily="34" charset="0"/>
              </a:rPr>
              <a:t>projects.</a:t>
            </a:r>
          </a:p>
          <a:p>
            <a:pPr algn="just"/>
            <a:r>
              <a:rPr lang="en-US" sz="2400" dirty="0" smtClean="0">
                <a:ea typeface="Calibri" panose="020F0502020204030204" pitchFamily="34" charset="0"/>
              </a:rPr>
              <a:t>There is a need for an immediate </a:t>
            </a:r>
            <a:r>
              <a:rPr lang="en-US" sz="2400" dirty="0">
                <a:ea typeface="Calibri" panose="020F0502020204030204" pitchFamily="34" charset="0"/>
              </a:rPr>
              <a:t>response to the basic needs of OVC and AGYW in families exposed to harsh living conditions, instead of </a:t>
            </a:r>
            <a:r>
              <a:rPr lang="en-US" sz="2400" dirty="0" smtClean="0">
                <a:ea typeface="Calibri" panose="020F0502020204030204" pitchFamily="34" charset="0"/>
              </a:rPr>
              <a:t>referring </a:t>
            </a:r>
            <a:r>
              <a:rPr lang="en-US" sz="2400" dirty="0">
                <a:ea typeface="Calibri" panose="020F0502020204030204" pitchFamily="34" charset="0"/>
              </a:rPr>
              <a:t>them for public assistance</a:t>
            </a:r>
            <a:r>
              <a:rPr lang="en-US" sz="2400" dirty="0" smtClean="0"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en-US" sz="2400" dirty="0" smtClean="0"/>
              <a:t>In line with the Community </a:t>
            </a:r>
            <a:r>
              <a:rPr lang="en-US" sz="2400" dirty="0"/>
              <a:t>Participatory Partnership Framework </a:t>
            </a:r>
            <a:r>
              <a:rPr lang="en-US" sz="2400" dirty="0" smtClean="0"/>
              <a:t>there must be regular </a:t>
            </a:r>
            <a:r>
              <a:rPr lang="en-US" sz="2400" dirty="0"/>
              <a:t>health checks of partnerships, </a:t>
            </a:r>
            <a:r>
              <a:rPr lang="en-US" sz="2400" dirty="0" smtClean="0"/>
              <a:t>throughout </a:t>
            </a:r>
            <a:r>
              <a:rPr lang="en-US" sz="2400" dirty="0"/>
              <a:t>the </a:t>
            </a:r>
            <a:r>
              <a:rPr lang="en-US" sz="2400" dirty="0" smtClean="0"/>
              <a:t>project life </a:t>
            </a:r>
            <a:r>
              <a:rPr lang="en-US" sz="2400" dirty="0"/>
              <a:t>cycle </a:t>
            </a:r>
            <a:r>
              <a:rPr lang="en-US" sz="2400" dirty="0" smtClean="0"/>
              <a:t>to ensure sustainability, adaptation </a:t>
            </a:r>
            <a:r>
              <a:rPr lang="en-US" sz="2400" dirty="0"/>
              <a:t>or </a:t>
            </a:r>
            <a:r>
              <a:rPr lang="en-US" sz="2400" dirty="0" smtClean="0"/>
              <a:t>adjournment.</a:t>
            </a:r>
          </a:p>
          <a:p>
            <a:pPr algn="just"/>
            <a:r>
              <a:rPr lang="en-US" sz="2400" dirty="0" smtClean="0"/>
              <a:t>There is also a need for capacitating partners in their areas of service delivery in order to improved the quality of services provided.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5719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789" y="469563"/>
            <a:ext cx="8911687" cy="702414"/>
          </a:xfrm>
        </p:spPr>
        <p:txBody>
          <a:bodyPr>
            <a:normAutofit fontScale="90000"/>
          </a:bodyPr>
          <a:lstStyle/>
          <a:p>
            <a:pPr marL="514350" lvl="0" indent="-514350" algn="ctr" defTabSz="914400">
              <a:lnSpc>
                <a:spcPct val="150000"/>
              </a:lnSpc>
              <a:spcBef>
                <a:spcPct val="20000"/>
              </a:spcBef>
            </a:pPr>
            <a:r>
              <a:rPr lang="en-ZA" sz="4000" b="1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>Conclusion</a:t>
            </a:r>
            <a:r>
              <a:rPr lang="en-ZA" sz="2700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/>
            </a:r>
            <a:br>
              <a:rPr lang="en-ZA" sz="2700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16677"/>
            <a:ext cx="10766737" cy="5009882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The outcome of the study reflects a favorable correlation between OVC and AGYW needs and </a:t>
            </a:r>
            <a:r>
              <a:rPr lang="en-US" sz="2400" dirty="0" smtClean="0"/>
              <a:t>CBPs.</a:t>
            </a:r>
          </a:p>
          <a:p>
            <a:pPr algn="just"/>
            <a:r>
              <a:rPr lang="en-US" sz="2400" dirty="0" smtClean="0"/>
              <a:t>In short, the </a:t>
            </a:r>
            <a:r>
              <a:rPr lang="en-US" sz="2400" dirty="0" err="1"/>
              <a:t>Karabo-ea</a:t>
            </a:r>
            <a:r>
              <a:rPr lang="en-US" sz="2400" dirty="0"/>
              <a:t>- </a:t>
            </a:r>
            <a:r>
              <a:rPr lang="en-US" sz="2400" dirty="0" err="1"/>
              <a:t>Bophelo</a:t>
            </a:r>
            <a:r>
              <a:rPr lang="en-US" sz="2400" dirty="0"/>
              <a:t> project, has a proven element of sufficiency in improving vulnerability of OVC and AGYW in </a:t>
            </a:r>
            <a:r>
              <a:rPr lang="en-US" sz="2400" dirty="0" smtClean="0"/>
              <a:t>Maseru.</a:t>
            </a:r>
          </a:p>
          <a:p>
            <a:pPr algn="just"/>
            <a:r>
              <a:rPr lang="en-US" sz="2400" dirty="0" smtClean="0"/>
              <a:t>The partnerships’ community </a:t>
            </a:r>
            <a:r>
              <a:rPr lang="en-US" sz="2400" dirty="0"/>
              <a:t>based </a:t>
            </a:r>
            <a:r>
              <a:rPr lang="en-US" sz="2400" dirty="0" smtClean="0"/>
              <a:t>initiatives have provided opportunities for community engagement and enhanced the capacity to respond to children’s developmental needs.</a:t>
            </a:r>
          </a:p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project </a:t>
            </a:r>
            <a:r>
              <a:rPr lang="en-US" sz="2400" dirty="0" smtClean="0"/>
              <a:t>has proven to be of great relevance in addressing the multiple vulnerabilities of OVC and AGYW in Maseru. </a:t>
            </a:r>
          </a:p>
          <a:p>
            <a:pPr algn="just"/>
            <a:r>
              <a:rPr lang="en-US" sz="2400" dirty="0" smtClean="0"/>
              <a:t>Despite some few concerns in organization </a:t>
            </a:r>
            <a:r>
              <a:rPr lang="en-US" sz="2400" dirty="0" err="1" smtClean="0"/>
              <a:t>intregration</a:t>
            </a:r>
            <a:r>
              <a:rPr lang="en-US" sz="2400" dirty="0" smtClean="0"/>
              <a:t> and collaboration, the partnership has been largely beneficial and successful.</a:t>
            </a:r>
          </a:p>
        </p:txBody>
      </p:sp>
    </p:spTree>
    <p:extLst>
      <p:ext uri="{BB962C8B-B14F-4D97-AF65-F5344CB8AC3E}">
        <p14:creationId xmlns:p14="http://schemas.microsoft.com/office/powerpoint/2010/main" val="121941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953" y="624110"/>
            <a:ext cx="9585660" cy="1280890"/>
          </a:xfrm>
        </p:spPr>
        <p:txBody>
          <a:bodyPr/>
          <a:lstStyle/>
          <a:p>
            <a:pPr algn="ctr"/>
            <a:r>
              <a:rPr lang="en-US" dirty="0" smtClean="0">
                <a:latin typeface="+mn-lt"/>
              </a:rPr>
              <a:t>PRESENTATION OUTLINE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344" y="2133600"/>
            <a:ext cx="9946268" cy="4086896"/>
          </a:xfrm>
        </p:spPr>
        <p:txBody>
          <a:bodyPr>
            <a:normAutofit lnSpcReduction="10000"/>
          </a:bodyPr>
          <a:lstStyle/>
          <a:p>
            <a:pPr marL="514350" lvl="0" indent="-514350" algn="just" defTabSz="91440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/>
            </a:pPr>
            <a:r>
              <a:rPr lang="en-ZA" sz="2700" dirty="0">
                <a:solidFill>
                  <a:prstClr val="black"/>
                </a:solidFill>
                <a:latin typeface="Century Gothic" panose="020B0502020202020204" pitchFamily="34" charset="0"/>
              </a:rPr>
              <a:t>Background </a:t>
            </a:r>
            <a:r>
              <a:rPr lang="en-ZA" sz="27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information</a:t>
            </a:r>
            <a:endParaRPr lang="en-ZA" sz="27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514350" lvl="0" indent="-514350" algn="just" defTabSz="91440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/>
            </a:pPr>
            <a:r>
              <a:rPr lang="en-ZA" sz="2700" dirty="0">
                <a:solidFill>
                  <a:prstClr val="black"/>
                </a:solidFill>
                <a:latin typeface="Century Gothic" panose="020B0502020202020204" pitchFamily="34" charset="0"/>
              </a:rPr>
              <a:t>Aim of the study</a:t>
            </a:r>
          </a:p>
          <a:p>
            <a:pPr marL="514350" lvl="0" indent="-514350" algn="just" defTabSz="91440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/>
            </a:pPr>
            <a:r>
              <a:rPr lang="en-ZA" sz="27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Methodology</a:t>
            </a:r>
            <a:endParaRPr lang="en-ZA" sz="27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514350" lvl="0" indent="-514350" algn="just" defTabSz="91440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/>
            </a:pPr>
            <a:r>
              <a:rPr lang="en-ZA" sz="2700" dirty="0">
                <a:solidFill>
                  <a:prstClr val="black"/>
                </a:solidFill>
                <a:latin typeface="Century Gothic" panose="020B0502020202020204" pitchFamily="34" charset="0"/>
              </a:rPr>
              <a:t>Findings</a:t>
            </a:r>
          </a:p>
          <a:p>
            <a:pPr marL="514350" lvl="0" indent="-514350" algn="just" defTabSz="91440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/>
            </a:pPr>
            <a:r>
              <a:rPr lang="en-ZA" sz="2700" dirty="0">
                <a:solidFill>
                  <a:prstClr val="black"/>
                </a:solidFill>
                <a:latin typeface="Century Gothic" panose="020B0502020202020204" pitchFamily="34" charset="0"/>
              </a:rPr>
              <a:t>Recommendations</a:t>
            </a:r>
          </a:p>
          <a:p>
            <a:pPr marL="514350" lvl="0" indent="-514350" algn="just" defTabSz="914400">
              <a:lnSpc>
                <a:spcPct val="15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/>
            </a:pPr>
            <a:r>
              <a:rPr lang="en-ZA" sz="2700" dirty="0">
                <a:solidFill>
                  <a:prstClr val="black"/>
                </a:solidFill>
                <a:latin typeface="Century Gothic" panose="020B0502020202020204" pitchFamily="34" charset="0"/>
              </a:rPr>
              <a:t>Conclusion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4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6656"/>
          </a:xfrm>
        </p:spPr>
        <p:txBody>
          <a:bodyPr/>
          <a:lstStyle/>
          <a:p>
            <a:pPr algn="ctr"/>
            <a:r>
              <a:rPr lang="en-US" b="1" dirty="0" smtClean="0"/>
              <a:t>Background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737" y="1506829"/>
            <a:ext cx="9981127" cy="473942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complex nature of child vulnerability cases in Lesotho has contributed to the need for Community-Based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Partnerships (CBPs).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Lesotho Population-Based HIV Impact Assessment (LEPHIA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 (2020),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 showed HIV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and AIDS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as the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major reason for children becoming orphaned in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Lesotho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Additionally, the proportion of orphaned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was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increasing rapidly with age and 12530 children and adolescents aged 0-19 years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placed on ART Treatment.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In an effort to combat vulnerabilities that predominately affects the lives of the vast majority of children in </a:t>
            </a:r>
            <a:r>
              <a:rPr lang="en-US" sz="2400" dirty="0" smtClean="0">
                <a:solidFill>
                  <a:schemeClr val="tx1"/>
                </a:solidFill>
              </a:rPr>
              <a:t>Lesotho, the </a:t>
            </a:r>
            <a:r>
              <a:rPr lang="en-US" sz="2400" i="1" dirty="0" err="1" smtClean="0">
                <a:solidFill>
                  <a:schemeClr val="tx1"/>
                </a:solidFill>
              </a:rPr>
              <a:t>Karabo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ea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Bophelo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programme</a:t>
            </a:r>
            <a:r>
              <a:rPr lang="en-US" sz="2400" dirty="0" smtClean="0">
                <a:solidFill>
                  <a:schemeClr val="tx1"/>
                </a:solidFill>
              </a:rPr>
              <a:t> was initiated </a:t>
            </a:r>
            <a:r>
              <a:rPr lang="en-US" sz="2400" dirty="0">
                <a:solidFill>
                  <a:schemeClr val="tx1"/>
                </a:solidFill>
              </a:rPr>
              <a:t>in </a:t>
            </a:r>
            <a:r>
              <a:rPr lang="en-US" sz="2400" dirty="0" smtClean="0">
                <a:solidFill>
                  <a:schemeClr val="tx1"/>
                </a:solidFill>
              </a:rPr>
              <a:t>response, </a:t>
            </a:r>
            <a:r>
              <a:rPr lang="en-US" sz="2400" dirty="0">
                <a:solidFill>
                  <a:schemeClr val="tx1"/>
                </a:solidFill>
              </a:rPr>
              <a:t>as a </a:t>
            </a:r>
            <a:r>
              <a:rPr lang="en-US" sz="2400" dirty="0" smtClean="0">
                <a:solidFill>
                  <a:schemeClr val="tx1"/>
                </a:solidFill>
              </a:rPr>
              <a:t>CBPs.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44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0315" y="624110"/>
            <a:ext cx="9624297" cy="702414"/>
          </a:xfrm>
        </p:spPr>
        <p:txBody>
          <a:bodyPr/>
          <a:lstStyle/>
          <a:p>
            <a:pPr algn="ctr"/>
            <a:r>
              <a:rPr lang="en-US" b="1" dirty="0" smtClean="0"/>
              <a:t>Background information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3645" y="1481071"/>
            <a:ext cx="10341734" cy="4996824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Its strategic </a:t>
            </a:r>
            <a:r>
              <a:rPr lang="en-US" sz="2400" dirty="0">
                <a:solidFill>
                  <a:schemeClr val="tx1"/>
                </a:solidFill>
              </a:rPr>
              <a:t>objective </a:t>
            </a:r>
            <a:r>
              <a:rPr lang="en-US" sz="2400" dirty="0" smtClean="0">
                <a:solidFill>
                  <a:schemeClr val="tx1"/>
                </a:solidFill>
              </a:rPr>
              <a:t>was to support </a:t>
            </a:r>
            <a:r>
              <a:rPr lang="en-US" sz="2400" dirty="0">
                <a:solidFill>
                  <a:schemeClr val="tx1"/>
                </a:solidFill>
              </a:rPr>
              <a:t>the government </a:t>
            </a:r>
            <a:r>
              <a:rPr lang="en-US" sz="2400" dirty="0" smtClean="0">
                <a:solidFill>
                  <a:schemeClr val="tx1"/>
                </a:solidFill>
              </a:rPr>
              <a:t>multi-sector </a:t>
            </a:r>
            <a:r>
              <a:rPr lang="en-US" sz="2400" dirty="0">
                <a:solidFill>
                  <a:schemeClr val="tx1"/>
                </a:solidFill>
              </a:rPr>
              <a:t>strategies </a:t>
            </a:r>
            <a:r>
              <a:rPr lang="en-US" sz="2400" dirty="0" smtClean="0">
                <a:solidFill>
                  <a:schemeClr val="tx1"/>
                </a:solidFill>
              </a:rPr>
              <a:t>for </a:t>
            </a:r>
            <a:r>
              <a:rPr lang="en-US" sz="2400" dirty="0">
                <a:solidFill>
                  <a:schemeClr val="tx1"/>
                </a:solidFill>
              </a:rPr>
              <a:t>HIV mitigation and </a:t>
            </a:r>
            <a:r>
              <a:rPr lang="en-US" sz="2400" dirty="0" smtClean="0">
                <a:solidFill>
                  <a:schemeClr val="tx1"/>
                </a:solidFill>
              </a:rPr>
              <a:t>prevention.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Karabo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>
                <a:solidFill>
                  <a:schemeClr val="tx1"/>
                </a:solidFill>
              </a:rPr>
              <a:t>Ea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Bophelo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is funded </a:t>
            </a:r>
            <a:r>
              <a:rPr lang="en-US" sz="2400" dirty="0">
                <a:solidFill>
                  <a:schemeClr val="tx1"/>
                </a:solidFill>
              </a:rPr>
              <a:t>by PEPFAR through USAID, led by Baylor College of Medicine Children’s foundation Lesotho, in partnership </a:t>
            </a:r>
            <a:r>
              <a:rPr lang="en-US" sz="2400" dirty="0" smtClean="0">
                <a:solidFill>
                  <a:schemeClr val="tx1"/>
                </a:solidFill>
              </a:rPr>
              <a:t>with Catholic </a:t>
            </a:r>
            <a:r>
              <a:rPr lang="en-US" sz="2400" dirty="0">
                <a:solidFill>
                  <a:schemeClr val="tx1"/>
                </a:solidFill>
              </a:rPr>
              <a:t>Relief </a:t>
            </a:r>
            <a:r>
              <a:rPr lang="en-US" sz="2400" dirty="0" smtClean="0">
                <a:solidFill>
                  <a:schemeClr val="tx1"/>
                </a:solidFill>
              </a:rPr>
              <a:t>Service, Women in Law in </a:t>
            </a:r>
            <a:r>
              <a:rPr lang="en-US" sz="2400" dirty="0" err="1" smtClean="0">
                <a:solidFill>
                  <a:schemeClr val="tx1"/>
                </a:solidFill>
              </a:rPr>
              <a:t>Sourthen</a:t>
            </a:r>
            <a:r>
              <a:rPr lang="en-US" sz="2400" dirty="0" smtClean="0">
                <a:solidFill>
                  <a:schemeClr val="tx1"/>
                </a:solidFill>
              </a:rPr>
              <a:t> Africa, Centre </a:t>
            </a:r>
            <a:r>
              <a:rPr lang="en-US" sz="2400" dirty="0">
                <a:solidFill>
                  <a:schemeClr val="tx1"/>
                </a:solidFill>
              </a:rPr>
              <a:t>for Impacting </a:t>
            </a:r>
            <a:r>
              <a:rPr lang="en-US" sz="2400" dirty="0" smtClean="0">
                <a:solidFill>
                  <a:schemeClr val="tx1"/>
                </a:solidFill>
              </a:rPr>
              <a:t>Live, Lesotho </a:t>
            </a:r>
            <a:r>
              <a:rPr lang="en-US" sz="2400" dirty="0">
                <a:solidFill>
                  <a:schemeClr val="tx1"/>
                </a:solidFill>
              </a:rPr>
              <a:t>Inter-Religious AIDS </a:t>
            </a:r>
            <a:r>
              <a:rPr lang="en-US" sz="2400" dirty="0" smtClean="0">
                <a:solidFill>
                  <a:schemeClr val="tx1"/>
                </a:solidFill>
              </a:rPr>
              <a:t>Consortium, Society </a:t>
            </a:r>
            <a:r>
              <a:rPr lang="en-US" sz="2400" dirty="0">
                <a:solidFill>
                  <a:schemeClr val="tx1"/>
                </a:solidFill>
              </a:rPr>
              <a:t>for Women and AIDS in Africa Lesotho </a:t>
            </a:r>
            <a:r>
              <a:rPr lang="en-US" sz="2400" dirty="0" smtClean="0">
                <a:solidFill>
                  <a:schemeClr val="tx1"/>
                </a:solidFill>
              </a:rPr>
              <a:t>and among others. 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CBPs are collaborative </a:t>
            </a:r>
            <a:r>
              <a:rPr lang="en-US" sz="2400" dirty="0">
                <a:solidFill>
                  <a:schemeClr val="tx1"/>
                </a:solidFill>
              </a:rPr>
              <a:t>approaches </a:t>
            </a:r>
            <a:r>
              <a:rPr lang="en-US" sz="2400" dirty="0" smtClean="0">
                <a:solidFill>
                  <a:schemeClr val="tx1"/>
                </a:solidFill>
              </a:rPr>
              <a:t>between </a:t>
            </a:r>
            <a:r>
              <a:rPr lang="en-US" sz="2400" dirty="0" err="1" smtClean="0">
                <a:solidFill>
                  <a:schemeClr val="tx1"/>
                </a:solidFill>
              </a:rPr>
              <a:t>organisations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chemeClr val="tx1"/>
                </a:solidFill>
              </a:rPr>
              <a:t>researchers and communities, which facilitate equitable partnership for the primary aim of developing actions to address communities’ priority </a:t>
            </a:r>
            <a:r>
              <a:rPr lang="en-US" sz="2400" dirty="0" smtClean="0">
                <a:solidFill>
                  <a:schemeClr val="tx1"/>
                </a:solidFill>
              </a:rPr>
              <a:t>issues.</a:t>
            </a:r>
          </a:p>
        </p:txBody>
      </p:sp>
    </p:spTree>
    <p:extLst>
      <p:ext uri="{BB962C8B-B14F-4D97-AF65-F5344CB8AC3E}">
        <p14:creationId xmlns:p14="http://schemas.microsoft.com/office/powerpoint/2010/main" val="2588146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255" y="624110"/>
            <a:ext cx="9830358" cy="792566"/>
          </a:xfrm>
        </p:spPr>
        <p:txBody>
          <a:bodyPr/>
          <a:lstStyle/>
          <a:p>
            <a:pPr algn="ctr"/>
            <a:r>
              <a:rPr lang="en-US" b="1" dirty="0" smtClean="0"/>
              <a:t>Background Information </a:t>
            </a:r>
            <a:r>
              <a:rPr lang="en-US" b="1" dirty="0" err="1" smtClean="0"/>
              <a:t>Cont</a:t>
            </a:r>
            <a:r>
              <a:rPr lang="en-US" b="1" dirty="0" smtClean="0"/>
              <a:t>….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797" y="1764407"/>
            <a:ext cx="10100815" cy="4649272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The effectiveness of Community-Based Participatory Partnerships can therefore be measured in consideration of the five faces key in invigorating development. These faces </a:t>
            </a:r>
            <a:r>
              <a:rPr lang="en-US" sz="2400" dirty="0" smtClean="0">
                <a:solidFill>
                  <a:schemeClr val="tx1"/>
                </a:solidFill>
              </a:rPr>
              <a:t>include;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an </a:t>
            </a:r>
            <a:r>
              <a:rPr lang="en-US" sz="2400" dirty="0">
                <a:solidFill>
                  <a:schemeClr val="tx1"/>
                </a:solidFill>
              </a:rPr>
              <a:t>assessment of the relevance of partnering Non Governmental Organizations  (NGOs),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their </a:t>
            </a:r>
            <a:r>
              <a:rPr lang="en-US" sz="2400" dirty="0">
                <a:solidFill>
                  <a:schemeClr val="tx1"/>
                </a:solidFill>
              </a:rPr>
              <a:t>ability to uncover the causes of social unrest or </a:t>
            </a:r>
            <a:r>
              <a:rPr lang="en-US" sz="2400" dirty="0" smtClean="0">
                <a:solidFill>
                  <a:schemeClr val="tx1"/>
                </a:solidFill>
              </a:rPr>
              <a:t>problems,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ability to utilize appropriate theoretical </a:t>
            </a:r>
            <a:r>
              <a:rPr lang="en-US" sz="2400" dirty="0" smtClean="0">
                <a:solidFill>
                  <a:schemeClr val="tx1"/>
                </a:solidFill>
              </a:rPr>
              <a:t>framework,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involvement </a:t>
            </a:r>
            <a:r>
              <a:rPr lang="en-US" sz="2400" dirty="0">
                <a:solidFill>
                  <a:schemeClr val="tx1"/>
                </a:solidFill>
              </a:rPr>
              <a:t>of the community and their compliance and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ability </a:t>
            </a:r>
            <a:r>
              <a:rPr lang="en-US" sz="2400" dirty="0">
                <a:solidFill>
                  <a:schemeClr val="tx1"/>
                </a:solidFill>
              </a:rPr>
              <a:t>to work with the government (Eusebius, </a:t>
            </a:r>
            <a:r>
              <a:rPr lang="en-US" sz="2400" dirty="0" err="1">
                <a:solidFill>
                  <a:schemeClr val="tx1"/>
                </a:solidFill>
              </a:rPr>
              <a:t>Mengo</a:t>
            </a:r>
            <a:r>
              <a:rPr lang="en-US" sz="2400" dirty="0">
                <a:solidFill>
                  <a:schemeClr val="tx1"/>
                </a:solidFill>
              </a:rPr>
              <a:t> and Brendon, 2014). </a:t>
            </a:r>
          </a:p>
        </p:txBody>
      </p:sp>
    </p:spTree>
    <p:extLst>
      <p:ext uri="{BB962C8B-B14F-4D97-AF65-F5344CB8AC3E}">
        <p14:creationId xmlns:p14="http://schemas.microsoft.com/office/powerpoint/2010/main" val="1693232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en-US" b="1" dirty="0" smtClean="0"/>
              <a:t>Problem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008" y="1481070"/>
            <a:ext cx="10229604" cy="4906851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Lesotho has high </a:t>
            </a:r>
            <a:r>
              <a:rPr lang="en-US" sz="2400" dirty="0">
                <a:solidFill>
                  <a:schemeClr val="tx1"/>
                </a:solidFill>
              </a:rPr>
              <a:t>levels of HIV infection (22.7% prevalence and the 2nd highest in the world- </a:t>
            </a:r>
            <a:r>
              <a:rPr lang="en-US" sz="2400" dirty="0" smtClean="0">
                <a:solidFill>
                  <a:schemeClr val="tx1"/>
                </a:solidFill>
              </a:rPr>
              <a:t>LePHIA,2020).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The need for promoting </a:t>
            </a:r>
            <a:r>
              <a:rPr lang="en-US" sz="2400" dirty="0" err="1" smtClean="0">
                <a:solidFill>
                  <a:schemeClr val="tx1"/>
                </a:solidFill>
              </a:rPr>
              <a:t>multisectoral</a:t>
            </a:r>
            <a:r>
              <a:rPr lang="en-US" sz="2400" dirty="0" smtClean="0">
                <a:solidFill>
                  <a:schemeClr val="tx1"/>
                </a:solidFill>
              </a:rPr>
              <a:t> approach in dealing with HIV infection and development initiatives has been central to the government of Lesotho’s planning. 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There are plenty of benefits associated with collaboration as opposed to solitary operations.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Like in any project venture, the evaluation of the initiative’s effectiveness is an absolute necessity.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This study therefore sought to establish the effectiveness of these partnerships  in dealing with OVCs and AGYM in Maseru.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94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679" y="624110"/>
            <a:ext cx="9662933" cy="831203"/>
          </a:xfrm>
        </p:spPr>
        <p:txBody>
          <a:bodyPr/>
          <a:lstStyle/>
          <a:p>
            <a:pPr algn="ctr"/>
            <a:r>
              <a:rPr lang="en-US" b="1" dirty="0" smtClean="0"/>
              <a:t>Aim and Objectives of the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8192" y="1661375"/>
            <a:ext cx="10036420" cy="4468787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study sought to explore the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effectiveness of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CBPs in combating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child vulnerabilities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through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emphasis on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minimizing the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negative impacts of HIV on OVC and Adolescents Girls and Young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Women (AGYW) in Maseru, Lesotho.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The specific objectives of the study were to;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To </a:t>
            </a:r>
            <a:r>
              <a:rPr lang="en-US" sz="2400" dirty="0">
                <a:solidFill>
                  <a:schemeClr val="tx1"/>
                </a:solidFill>
              </a:rPr>
              <a:t>examine the relevance of partnering NGOs in the resilience building among OVC and AGYW in </a:t>
            </a:r>
            <a:r>
              <a:rPr lang="en-US" sz="2400" dirty="0" smtClean="0">
                <a:solidFill>
                  <a:schemeClr val="tx1"/>
                </a:solidFill>
              </a:rPr>
              <a:t>CBP </a:t>
            </a:r>
            <a:r>
              <a:rPr lang="en-US" sz="2400" dirty="0">
                <a:solidFill>
                  <a:schemeClr val="tx1"/>
                </a:solidFill>
              </a:rPr>
              <a:t>in Maseru, </a:t>
            </a:r>
            <a:r>
              <a:rPr lang="en-US" sz="2400" dirty="0" smtClean="0">
                <a:solidFill>
                  <a:schemeClr val="tx1"/>
                </a:solidFill>
              </a:rPr>
              <a:t>Lesotho.</a:t>
            </a:r>
          </a:p>
          <a:p>
            <a:pPr marL="457200" indent="-457200" algn="just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dirty="0" smtClean="0">
                <a:solidFill>
                  <a:schemeClr val="tx1"/>
                </a:solidFill>
              </a:rPr>
              <a:t>assess </a:t>
            </a: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CBP’s responsiveness to the </a:t>
            </a:r>
            <a:r>
              <a:rPr lang="en-US" sz="2400" dirty="0">
                <a:solidFill>
                  <a:schemeClr val="tx1"/>
                </a:solidFill>
              </a:rPr>
              <a:t>integrated approach to the needs of OVC’s and </a:t>
            </a:r>
            <a:r>
              <a:rPr lang="en-US" sz="2400" dirty="0" smtClean="0">
                <a:solidFill>
                  <a:schemeClr val="tx1"/>
                </a:solidFill>
              </a:rPr>
              <a:t>AGYW.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66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3" y="624110"/>
            <a:ext cx="9701570" cy="856960"/>
          </a:xfrm>
        </p:spPr>
        <p:txBody>
          <a:bodyPr>
            <a:normAutofit fontScale="90000"/>
          </a:bodyPr>
          <a:lstStyle/>
          <a:p>
            <a:pPr marL="514350" lvl="0" indent="-514350" algn="ctr" defTabSz="914400">
              <a:lnSpc>
                <a:spcPct val="150000"/>
              </a:lnSpc>
              <a:spcBef>
                <a:spcPct val="20000"/>
              </a:spcBef>
            </a:pPr>
            <a:r>
              <a:rPr lang="en-ZA" sz="4000" b="1" dirty="0" smtClean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>Methodology</a:t>
            </a:r>
            <a:r>
              <a:rPr lang="en-ZA" sz="2700" b="1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/>
            </a:r>
            <a:br>
              <a:rPr lang="en-ZA" sz="2700" b="1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77" y="1609859"/>
            <a:ext cx="10087936" cy="4572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study adopted a qualitative research approach guided by an explorative design to explore the effectiveness of </a:t>
            </a:r>
            <a:r>
              <a:rPr lang="en-US" sz="2400" dirty="0" smtClean="0">
                <a:solidFill>
                  <a:schemeClr val="tx1"/>
                </a:solidFill>
              </a:rPr>
              <a:t>CBPs </a:t>
            </a:r>
            <a:r>
              <a:rPr lang="en-US" sz="2400" dirty="0">
                <a:solidFill>
                  <a:schemeClr val="tx1"/>
                </a:solidFill>
              </a:rPr>
              <a:t>projects offering OVC and AGYW services </a:t>
            </a:r>
            <a:r>
              <a:rPr lang="en-US" sz="2400" dirty="0" smtClean="0">
                <a:solidFill>
                  <a:schemeClr val="tx1"/>
                </a:solidFill>
              </a:rPr>
              <a:t>in </a:t>
            </a:r>
            <a:r>
              <a:rPr lang="en-US" sz="2400" dirty="0">
                <a:solidFill>
                  <a:schemeClr val="tx1"/>
                </a:solidFill>
              </a:rPr>
              <a:t>Maseru, Lesotho.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The population in this study is all Community-Based Participatory Partnerships in Maseru, Lesotho focusing on OVC and AGYW projects, from which the sample was narrowed down to NGOs within the </a:t>
            </a:r>
            <a:r>
              <a:rPr lang="en-US" sz="2400" dirty="0" err="1">
                <a:solidFill>
                  <a:schemeClr val="tx1"/>
                </a:solidFill>
              </a:rPr>
              <a:t>Karabo-Ea-Bophelo</a:t>
            </a:r>
            <a:r>
              <a:rPr lang="en-US" sz="2400" dirty="0">
                <a:solidFill>
                  <a:schemeClr val="tx1"/>
                </a:solidFill>
              </a:rPr>
              <a:t> project, in Maseru City </a:t>
            </a:r>
            <a:r>
              <a:rPr lang="en-US" sz="2400" dirty="0" smtClean="0">
                <a:solidFill>
                  <a:schemeClr val="tx1"/>
                </a:solidFill>
              </a:rPr>
              <a:t>Council.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In-depth and Key Informant interviews were used to collect data from social </a:t>
            </a:r>
            <a:r>
              <a:rPr lang="en-US" sz="2400" dirty="0">
                <a:solidFill>
                  <a:schemeClr val="tx1"/>
                </a:solidFill>
              </a:rPr>
              <a:t>workers from different NGOs within the project and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key </a:t>
            </a:r>
            <a:r>
              <a:rPr lang="en-US" sz="2400" dirty="0" smtClean="0">
                <a:solidFill>
                  <a:schemeClr val="tx1"/>
                </a:solidFill>
              </a:rPr>
              <a:t>experts with </a:t>
            </a:r>
            <a:r>
              <a:rPr lang="en-US" sz="2400" dirty="0">
                <a:solidFill>
                  <a:schemeClr val="tx1"/>
                </a:solidFill>
              </a:rPr>
              <a:t>knowledge on the </a:t>
            </a:r>
            <a:r>
              <a:rPr lang="en-US" sz="2400" dirty="0" err="1" smtClean="0">
                <a:solidFill>
                  <a:schemeClr val="tx1"/>
                </a:solidFill>
              </a:rPr>
              <a:t>programme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022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6960"/>
          </a:xfrm>
        </p:spPr>
        <p:txBody>
          <a:bodyPr>
            <a:normAutofit fontScale="90000"/>
          </a:bodyPr>
          <a:lstStyle/>
          <a:p>
            <a:pPr marL="514350" lvl="0" indent="-514350" algn="ctr" defTabSz="914400">
              <a:lnSpc>
                <a:spcPct val="150000"/>
              </a:lnSpc>
              <a:spcBef>
                <a:spcPct val="20000"/>
              </a:spcBef>
            </a:pPr>
            <a:r>
              <a:rPr lang="en-ZA" sz="4000" b="1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>Findings</a:t>
            </a:r>
            <a:r>
              <a:rPr lang="en-ZA" sz="2700" b="1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  <a:t/>
            </a:r>
            <a:br>
              <a:rPr lang="en-ZA" sz="2700" b="1" dirty="0">
                <a:solidFill>
                  <a:prstClr val="black"/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5313" y="1790162"/>
            <a:ext cx="10049299" cy="475230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The study revealed that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NGOs in the partnership were seriously committed to carrying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out the project activities within their assigned community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councils.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study further discovered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that the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provision and coordination of comprehensive services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in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the </a:t>
            </a:r>
            <a:r>
              <a:rPr lang="en-US" sz="2400" dirty="0" err="1">
                <a:solidFill>
                  <a:schemeClr val="tx1"/>
                </a:solidFill>
                <a:ea typeface="Calibri" panose="020F0502020204030204" pitchFamily="34" charset="0"/>
              </a:rPr>
              <a:t>Karabo-ea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a typeface="Calibri" panose="020F0502020204030204" pitchFamily="34" charset="0"/>
              </a:rPr>
              <a:t>Bophelo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project, shows the effective of CBP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in catering for the needs of OVC and AGYW in Maseru, Lesotho. </a:t>
            </a:r>
            <a:endParaRPr lang="en-US" sz="2400" dirty="0" smtClean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Referrals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take a central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role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with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each participating NGO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facilitating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access to health, economic, psychosocial and social services to OVC, AGYW and their </a:t>
            </a:r>
            <a:r>
              <a:rPr lang="en-US" sz="2400" dirty="0" smtClean="0">
                <a:solidFill>
                  <a:schemeClr val="tx1"/>
                </a:solidFill>
                <a:ea typeface="Calibri" panose="020F0502020204030204" pitchFamily="34" charset="0"/>
              </a:rPr>
              <a:t>caregivers.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findings </a:t>
            </a:r>
            <a:r>
              <a:rPr lang="en-US" sz="2400" dirty="0" smtClean="0">
                <a:solidFill>
                  <a:schemeClr val="tx1"/>
                </a:solidFill>
              </a:rPr>
              <a:t>also </a:t>
            </a:r>
            <a:r>
              <a:rPr lang="en-US" sz="2400" dirty="0">
                <a:solidFill>
                  <a:schemeClr val="tx1"/>
                </a:solidFill>
              </a:rPr>
              <a:t>revealed that participants graduate from the </a:t>
            </a:r>
            <a:r>
              <a:rPr lang="en-US" sz="2400" dirty="0" smtClean="0">
                <a:solidFill>
                  <a:schemeClr val="tx1"/>
                </a:solidFill>
              </a:rPr>
              <a:t>project and consider it to be of great relevance in improving their welfare.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351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1615</TotalTime>
  <Words>1043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The effectiveness of Community-Based Participatory Partnerships in combating children’s vulnerability in Maseru, Lesotho   by  Mulwayini Mundau (PhD)                                                                (Unique No. 120) </vt:lpstr>
      <vt:lpstr>PRESENTATION OUTLINE</vt:lpstr>
      <vt:lpstr>Background Information</vt:lpstr>
      <vt:lpstr>Background information Cont…</vt:lpstr>
      <vt:lpstr>Background Information Cont….</vt:lpstr>
      <vt:lpstr>Problem Statement</vt:lpstr>
      <vt:lpstr>Aim and Objectives of the study</vt:lpstr>
      <vt:lpstr>Methodology </vt:lpstr>
      <vt:lpstr>Findings </vt:lpstr>
      <vt:lpstr>Findings Cont…</vt:lpstr>
      <vt:lpstr>Recommendations </vt:lpstr>
      <vt:lpstr>Conclusion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effectiveness of Community-Based Participatory Partnerships in combating children’s vulnerability in Maseru, Lesotho</dc:title>
  <dc:creator>Microsoft account</dc:creator>
  <cp:lastModifiedBy>Microsoft account</cp:lastModifiedBy>
  <cp:revision>33</cp:revision>
  <dcterms:created xsi:type="dcterms:W3CDTF">2023-09-25T13:35:30Z</dcterms:created>
  <dcterms:modified xsi:type="dcterms:W3CDTF">2023-09-26T16:31:08Z</dcterms:modified>
</cp:coreProperties>
</file>