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omments/modernComment_26F_7FE37016.xml" ContentType="application/vnd.ms-powerpoint.comment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73" r:id="rId8"/>
    <p:sldId id="274" r:id="rId9"/>
    <p:sldId id="263" r:id="rId10"/>
    <p:sldId id="272" r:id="rId11"/>
    <p:sldId id="266" r:id="rId12"/>
    <p:sldId id="267" r:id="rId13"/>
    <p:sldId id="268" r:id="rId14"/>
    <p:sldId id="269" r:id="rId15"/>
    <p:sldId id="270" r:id="rId16"/>
    <p:sldId id="271" r:id="rId17"/>
    <p:sldId id="27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69" d="100"/>
          <a:sy n="69" d="100"/>
        </p:scale>
        <p:origin x="6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modernComment_26F_7FE37016.xml><?xml version="1.0" encoding="utf-8"?>
<p188:cmLst xmlns:a="http://schemas.openxmlformats.org/drawingml/2006/main" xmlns:r="http://schemas.openxmlformats.org/officeDocument/2006/relationships" xmlns:p188="http://schemas.microsoft.com/office/powerpoint/2018/8/main">
  <p188:cm id="{9205C0D7-4486-4990-A594-B7EC00ED13E7}" authorId="{81C7FB70-C505-7138-1387-15984D1DB564}" created="2023-09-23T15:51:31.212">
    <pc:sldMkLst xmlns:pc="http://schemas.microsoft.com/office/powerpoint/2013/main/command">
      <pc:docMk/>
      <pc:sldMk cId="2145611798" sldId="623"/>
    </pc:sldMkLst>
    <p188:txBody>
      <a:bodyPr/>
      <a:lstStyle/>
      <a:p>
        <a:r>
          <a:rPr lang="en-ZA"/>
          <a:t>This seems contradictory, if it is not enough, how can it play a huge role in poverty alleviation?</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35A7E3-F14D-45DE-AC5B-9A567A07505B}" type="datetimeFigureOut">
              <a:rPr lang="en-ZA" smtClean="0"/>
              <a:t>2023/09/26</a:t>
            </a:fld>
            <a:endParaRPr lang="en-Z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F95DE0-17C4-4461-8B01-15895B864290}" type="slidenum">
              <a:rPr lang="en-ZA" smtClean="0"/>
              <a:t>‹#›</a:t>
            </a:fld>
            <a:endParaRPr lang="en-ZA" dirty="0"/>
          </a:p>
        </p:txBody>
      </p:sp>
    </p:spTree>
    <p:extLst>
      <p:ext uri="{BB962C8B-B14F-4D97-AF65-F5344CB8AC3E}">
        <p14:creationId xmlns:p14="http://schemas.microsoft.com/office/powerpoint/2010/main" val="996193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FBE2F452-BBC8-48A0-81EB-29E797DD877A}" type="slidenum">
              <a:rPr lang="en-US" altLang="en-US" smtClean="0"/>
              <a:pPr/>
              <a:t>1</a:t>
            </a:fld>
            <a:endParaRPr lang="en-US" altLang="en-US" dirty="0"/>
          </a:p>
        </p:txBody>
      </p:sp>
    </p:spTree>
    <p:extLst>
      <p:ext uri="{BB962C8B-B14F-4D97-AF65-F5344CB8AC3E}">
        <p14:creationId xmlns:p14="http://schemas.microsoft.com/office/powerpoint/2010/main" val="3629295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ZA" altLang="en-US" dirty="0"/>
          </a:p>
        </p:txBody>
      </p:sp>
      <p:sp>
        <p:nvSpPr>
          <p:cNvPr id="22532"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1271" indent="-288950">
              <a:defRPr>
                <a:solidFill>
                  <a:schemeClr val="tx1"/>
                </a:solidFill>
                <a:latin typeface="Calibri" pitchFamily="34" charset="0"/>
              </a:defRPr>
            </a:lvl2pPr>
            <a:lvl3pPr marL="1155802" indent="-231160">
              <a:defRPr>
                <a:solidFill>
                  <a:schemeClr val="tx1"/>
                </a:solidFill>
                <a:latin typeface="Calibri" pitchFamily="34" charset="0"/>
              </a:defRPr>
            </a:lvl3pPr>
            <a:lvl4pPr marL="1618122" indent="-231160">
              <a:defRPr>
                <a:solidFill>
                  <a:schemeClr val="tx1"/>
                </a:solidFill>
                <a:latin typeface="Calibri" pitchFamily="34" charset="0"/>
              </a:defRPr>
            </a:lvl4pPr>
            <a:lvl5pPr marL="2080443" indent="-231160">
              <a:defRPr>
                <a:solidFill>
                  <a:schemeClr val="tx1"/>
                </a:solidFill>
                <a:latin typeface="Calibri" pitchFamily="34" charset="0"/>
              </a:defRPr>
            </a:lvl5pPr>
            <a:lvl6pPr marL="2542764" indent="-231160" fontAlgn="base">
              <a:spcBef>
                <a:spcPct val="0"/>
              </a:spcBef>
              <a:spcAft>
                <a:spcPct val="0"/>
              </a:spcAft>
              <a:defRPr>
                <a:solidFill>
                  <a:schemeClr val="tx1"/>
                </a:solidFill>
                <a:latin typeface="Calibri" pitchFamily="34" charset="0"/>
              </a:defRPr>
            </a:lvl6pPr>
            <a:lvl7pPr marL="3005084" indent="-231160" fontAlgn="base">
              <a:spcBef>
                <a:spcPct val="0"/>
              </a:spcBef>
              <a:spcAft>
                <a:spcPct val="0"/>
              </a:spcAft>
              <a:defRPr>
                <a:solidFill>
                  <a:schemeClr val="tx1"/>
                </a:solidFill>
                <a:latin typeface="Calibri" pitchFamily="34" charset="0"/>
              </a:defRPr>
            </a:lvl7pPr>
            <a:lvl8pPr marL="3467405" indent="-231160" fontAlgn="base">
              <a:spcBef>
                <a:spcPct val="0"/>
              </a:spcBef>
              <a:spcAft>
                <a:spcPct val="0"/>
              </a:spcAft>
              <a:defRPr>
                <a:solidFill>
                  <a:schemeClr val="tx1"/>
                </a:solidFill>
                <a:latin typeface="Calibri" pitchFamily="34" charset="0"/>
              </a:defRPr>
            </a:lvl8pPr>
            <a:lvl9pPr marL="3929725" indent="-23116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510C67C-630D-4807-B486-EC56C14DF5E6}" type="slidenum">
              <a:rPr lang="en-ZA" altLang="en-US" smtClean="0"/>
              <a:pPr fontAlgn="base">
                <a:spcBef>
                  <a:spcPct val="0"/>
                </a:spcBef>
                <a:spcAft>
                  <a:spcPct val="0"/>
                </a:spcAft>
                <a:defRPr/>
              </a:pPr>
              <a:t>16</a:t>
            </a:fld>
            <a:endParaRPr lang="en-ZA" altLang="en-US" dirty="0"/>
          </a:p>
        </p:txBody>
      </p:sp>
    </p:spTree>
    <p:extLst>
      <p:ext uri="{BB962C8B-B14F-4D97-AF65-F5344CB8AC3E}">
        <p14:creationId xmlns:p14="http://schemas.microsoft.com/office/powerpoint/2010/main" val="1056774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FBE2F452-BBC8-48A0-81EB-29E797DD877A}" type="slidenum">
              <a:rPr lang="en-US" altLang="en-US" smtClean="0"/>
              <a:pPr/>
              <a:t>4</a:t>
            </a:fld>
            <a:endParaRPr lang="en-US" altLang="en-US" dirty="0"/>
          </a:p>
        </p:txBody>
      </p:sp>
    </p:spTree>
    <p:extLst>
      <p:ext uri="{BB962C8B-B14F-4D97-AF65-F5344CB8AC3E}">
        <p14:creationId xmlns:p14="http://schemas.microsoft.com/office/powerpoint/2010/main" val="2643523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FBE2F452-BBC8-48A0-81EB-29E797DD877A}" type="slidenum">
              <a:rPr lang="en-US" altLang="en-US" smtClean="0"/>
              <a:pPr/>
              <a:t>5</a:t>
            </a:fld>
            <a:endParaRPr lang="en-US" altLang="en-US" dirty="0"/>
          </a:p>
        </p:txBody>
      </p:sp>
    </p:spTree>
    <p:extLst>
      <p:ext uri="{BB962C8B-B14F-4D97-AF65-F5344CB8AC3E}">
        <p14:creationId xmlns:p14="http://schemas.microsoft.com/office/powerpoint/2010/main" val="2503033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FBE2F452-BBC8-48A0-81EB-29E797DD877A}" type="slidenum">
              <a:rPr lang="en-US" altLang="en-US" smtClean="0"/>
              <a:pPr/>
              <a:t>6</a:t>
            </a:fld>
            <a:endParaRPr lang="en-US" altLang="en-US" dirty="0"/>
          </a:p>
        </p:txBody>
      </p:sp>
    </p:spTree>
    <p:extLst>
      <p:ext uri="{BB962C8B-B14F-4D97-AF65-F5344CB8AC3E}">
        <p14:creationId xmlns:p14="http://schemas.microsoft.com/office/powerpoint/2010/main" val="2851227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FBE2F452-BBC8-48A0-81EB-29E797DD877A}" type="slidenum">
              <a:rPr lang="en-US" altLang="en-US" smtClean="0"/>
              <a:pPr/>
              <a:t>9</a:t>
            </a:fld>
            <a:endParaRPr lang="en-US" altLang="en-US" dirty="0"/>
          </a:p>
        </p:txBody>
      </p:sp>
    </p:spTree>
    <p:extLst>
      <p:ext uri="{BB962C8B-B14F-4D97-AF65-F5344CB8AC3E}">
        <p14:creationId xmlns:p14="http://schemas.microsoft.com/office/powerpoint/2010/main" val="1208286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FBE2F452-BBC8-48A0-81EB-29E797DD877A}" type="slidenum">
              <a:rPr lang="en-US" altLang="en-US" smtClean="0"/>
              <a:pPr/>
              <a:t>11</a:t>
            </a:fld>
            <a:endParaRPr lang="en-US" altLang="en-US" dirty="0"/>
          </a:p>
        </p:txBody>
      </p:sp>
    </p:spTree>
    <p:extLst>
      <p:ext uri="{BB962C8B-B14F-4D97-AF65-F5344CB8AC3E}">
        <p14:creationId xmlns:p14="http://schemas.microsoft.com/office/powerpoint/2010/main" val="3394180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FBE2F452-BBC8-48A0-81EB-29E797DD877A}" type="slidenum">
              <a:rPr lang="en-US" altLang="en-US" smtClean="0"/>
              <a:pPr/>
              <a:t>13</a:t>
            </a:fld>
            <a:endParaRPr lang="en-US" altLang="en-US" dirty="0"/>
          </a:p>
        </p:txBody>
      </p:sp>
    </p:spTree>
    <p:extLst>
      <p:ext uri="{BB962C8B-B14F-4D97-AF65-F5344CB8AC3E}">
        <p14:creationId xmlns:p14="http://schemas.microsoft.com/office/powerpoint/2010/main" val="1465560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FBE2F452-BBC8-48A0-81EB-29E797DD877A}" type="slidenum">
              <a:rPr lang="en-US" altLang="en-US" smtClean="0"/>
              <a:pPr/>
              <a:t>14</a:t>
            </a:fld>
            <a:endParaRPr lang="en-US" altLang="en-US" dirty="0"/>
          </a:p>
        </p:txBody>
      </p:sp>
    </p:spTree>
    <p:extLst>
      <p:ext uri="{BB962C8B-B14F-4D97-AF65-F5344CB8AC3E}">
        <p14:creationId xmlns:p14="http://schemas.microsoft.com/office/powerpoint/2010/main" val="252677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FBE2F452-BBC8-48A0-81EB-29E797DD877A}" type="slidenum">
              <a:rPr lang="en-US" altLang="en-US" smtClean="0"/>
              <a:pPr/>
              <a:t>15</a:t>
            </a:fld>
            <a:endParaRPr lang="en-US" altLang="en-US" dirty="0"/>
          </a:p>
        </p:txBody>
      </p:sp>
    </p:spTree>
    <p:extLst>
      <p:ext uri="{BB962C8B-B14F-4D97-AF65-F5344CB8AC3E}">
        <p14:creationId xmlns:p14="http://schemas.microsoft.com/office/powerpoint/2010/main" val="1975540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D30F0A27-EF9D-4B77-A281-A1CEB288DCE6}" type="datetimeFigureOut">
              <a:rPr lang="en-ZA" smtClean="0"/>
              <a:t>2023/09/26</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AF1A0F79-1122-43D3-BB64-38FD81E015A9}" type="slidenum">
              <a:rPr lang="en-ZA" smtClean="0"/>
              <a:t>‹#›</a:t>
            </a:fld>
            <a:endParaRPr lang="en-ZA" dirty="0"/>
          </a:p>
        </p:txBody>
      </p:sp>
    </p:spTree>
    <p:extLst>
      <p:ext uri="{BB962C8B-B14F-4D97-AF65-F5344CB8AC3E}">
        <p14:creationId xmlns:p14="http://schemas.microsoft.com/office/powerpoint/2010/main" val="3270248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D30F0A27-EF9D-4B77-A281-A1CEB288DCE6}" type="datetimeFigureOut">
              <a:rPr lang="en-ZA" smtClean="0"/>
              <a:t>2023/09/26</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AF1A0F79-1122-43D3-BB64-38FD81E015A9}" type="slidenum">
              <a:rPr lang="en-ZA" smtClean="0"/>
              <a:t>‹#›</a:t>
            </a:fld>
            <a:endParaRPr lang="en-ZA" dirty="0"/>
          </a:p>
        </p:txBody>
      </p:sp>
    </p:spTree>
    <p:extLst>
      <p:ext uri="{BB962C8B-B14F-4D97-AF65-F5344CB8AC3E}">
        <p14:creationId xmlns:p14="http://schemas.microsoft.com/office/powerpoint/2010/main" val="3633808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D30F0A27-EF9D-4B77-A281-A1CEB288DCE6}" type="datetimeFigureOut">
              <a:rPr lang="en-ZA" smtClean="0"/>
              <a:t>2023/09/26</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AF1A0F79-1122-43D3-BB64-38FD81E015A9}" type="slidenum">
              <a:rPr lang="en-ZA" smtClean="0"/>
              <a:t>‹#›</a:t>
            </a:fld>
            <a:endParaRPr lang="en-ZA" dirty="0"/>
          </a:p>
        </p:txBody>
      </p:sp>
    </p:spTree>
    <p:extLst>
      <p:ext uri="{BB962C8B-B14F-4D97-AF65-F5344CB8AC3E}">
        <p14:creationId xmlns:p14="http://schemas.microsoft.com/office/powerpoint/2010/main" val="1803077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D30F0A27-EF9D-4B77-A281-A1CEB288DCE6}" type="datetimeFigureOut">
              <a:rPr lang="en-ZA" smtClean="0"/>
              <a:t>2023/09/26</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AF1A0F79-1122-43D3-BB64-38FD81E015A9}" type="slidenum">
              <a:rPr lang="en-ZA" smtClean="0"/>
              <a:t>‹#›</a:t>
            </a:fld>
            <a:endParaRPr lang="en-ZA" dirty="0"/>
          </a:p>
        </p:txBody>
      </p:sp>
    </p:spTree>
    <p:extLst>
      <p:ext uri="{BB962C8B-B14F-4D97-AF65-F5344CB8AC3E}">
        <p14:creationId xmlns:p14="http://schemas.microsoft.com/office/powerpoint/2010/main" val="2144100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0F0A27-EF9D-4B77-A281-A1CEB288DCE6}" type="datetimeFigureOut">
              <a:rPr lang="en-ZA" smtClean="0"/>
              <a:t>2023/09/26</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AF1A0F79-1122-43D3-BB64-38FD81E015A9}" type="slidenum">
              <a:rPr lang="en-ZA" smtClean="0"/>
              <a:t>‹#›</a:t>
            </a:fld>
            <a:endParaRPr lang="en-ZA" dirty="0"/>
          </a:p>
        </p:txBody>
      </p:sp>
    </p:spTree>
    <p:extLst>
      <p:ext uri="{BB962C8B-B14F-4D97-AF65-F5344CB8AC3E}">
        <p14:creationId xmlns:p14="http://schemas.microsoft.com/office/powerpoint/2010/main" val="210078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D30F0A27-EF9D-4B77-A281-A1CEB288DCE6}" type="datetimeFigureOut">
              <a:rPr lang="en-ZA" smtClean="0"/>
              <a:t>2023/09/26</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AF1A0F79-1122-43D3-BB64-38FD81E015A9}" type="slidenum">
              <a:rPr lang="en-ZA" smtClean="0"/>
              <a:t>‹#›</a:t>
            </a:fld>
            <a:endParaRPr lang="en-ZA" dirty="0"/>
          </a:p>
        </p:txBody>
      </p:sp>
    </p:spTree>
    <p:extLst>
      <p:ext uri="{BB962C8B-B14F-4D97-AF65-F5344CB8AC3E}">
        <p14:creationId xmlns:p14="http://schemas.microsoft.com/office/powerpoint/2010/main" val="4154046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D30F0A27-EF9D-4B77-A281-A1CEB288DCE6}" type="datetimeFigureOut">
              <a:rPr lang="en-ZA" smtClean="0"/>
              <a:t>2023/09/26</a:t>
            </a:fld>
            <a:endParaRPr lang="en-ZA" dirty="0"/>
          </a:p>
        </p:txBody>
      </p:sp>
      <p:sp>
        <p:nvSpPr>
          <p:cNvPr id="8" name="Footer Placeholder 7"/>
          <p:cNvSpPr>
            <a:spLocks noGrp="1"/>
          </p:cNvSpPr>
          <p:nvPr>
            <p:ph type="ftr" sz="quarter" idx="11"/>
          </p:nvPr>
        </p:nvSpPr>
        <p:spPr/>
        <p:txBody>
          <a:bodyPr/>
          <a:lstStyle/>
          <a:p>
            <a:endParaRPr lang="en-ZA" dirty="0"/>
          </a:p>
        </p:txBody>
      </p:sp>
      <p:sp>
        <p:nvSpPr>
          <p:cNvPr id="9" name="Slide Number Placeholder 8"/>
          <p:cNvSpPr>
            <a:spLocks noGrp="1"/>
          </p:cNvSpPr>
          <p:nvPr>
            <p:ph type="sldNum" sz="quarter" idx="12"/>
          </p:nvPr>
        </p:nvSpPr>
        <p:spPr/>
        <p:txBody>
          <a:bodyPr/>
          <a:lstStyle/>
          <a:p>
            <a:fld id="{AF1A0F79-1122-43D3-BB64-38FD81E015A9}" type="slidenum">
              <a:rPr lang="en-ZA" smtClean="0"/>
              <a:t>‹#›</a:t>
            </a:fld>
            <a:endParaRPr lang="en-ZA" dirty="0"/>
          </a:p>
        </p:txBody>
      </p:sp>
    </p:spTree>
    <p:extLst>
      <p:ext uri="{BB962C8B-B14F-4D97-AF65-F5344CB8AC3E}">
        <p14:creationId xmlns:p14="http://schemas.microsoft.com/office/powerpoint/2010/main" val="3955272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D30F0A27-EF9D-4B77-A281-A1CEB288DCE6}" type="datetimeFigureOut">
              <a:rPr lang="en-ZA" smtClean="0"/>
              <a:t>2023/09/26</a:t>
            </a:fld>
            <a:endParaRPr lang="en-ZA" dirty="0"/>
          </a:p>
        </p:txBody>
      </p:sp>
      <p:sp>
        <p:nvSpPr>
          <p:cNvPr id="4" name="Footer Placeholder 3"/>
          <p:cNvSpPr>
            <a:spLocks noGrp="1"/>
          </p:cNvSpPr>
          <p:nvPr>
            <p:ph type="ftr" sz="quarter" idx="11"/>
          </p:nvPr>
        </p:nvSpPr>
        <p:spPr/>
        <p:txBody>
          <a:bodyPr/>
          <a:lstStyle/>
          <a:p>
            <a:endParaRPr lang="en-ZA" dirty="0"/>
          </a:p>
        </p:txBody>
      </p:sp>
      <p:sp>
        <p:nvSpPr>
          <p:cNvPr id="5" name="Slide Number Placeholder 4"/>
          <p:cNvSpPr>
            <a:spLocks noGrp="1"/>
          </p:cNvSpPr>
          <p:nvPr>
            <p:ph type="sldNum" sz="quarter" idx="12"/>
          </p:nvPr>
        </p:nvSpPr>
        <p:spPr/>
        <p:txBody>
          <a:bodyPr/>
          <a:lstStyle/>
          <a:p>
            <a:fld id="{AF1A0F79-1122-43D3-BB64-38FD81E015A9}" type="slidenum">
              <a:rPr lang="en-ZA" smtClean="0"/>
              <a:t>‹#›</a:t>
            </a:fld>
            <a:endParaRPr lang="en-ZA" dirty="0"/>
          </a:p>
        </p:txBody>
      </p:sp>
    </p:spTree>
    <p:extLst>
      <p:ext uri="{BB962C8B-B14F-4D97-AF65-F5344CB8AC3E}">
        <p14:creationId xmlns:p14="http://schemas.microsoft.com/office/powerpoint/2010/main" val="693712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0F0A27-EF9D-4B77-A281-A1CEB288DCE6}" type="datetimeFigureOut">
              <a:rPr lang="en-ZA" smtClean="0"/>
              <a:t>2023/09/26</a:t>
            </a:fld>
            <a:endParaRPr lang="en-ZA" dirty="0"/>
          </a:p>
        </p:txBody>
      </p:sp>
      <p:sp>
        <p:nvSpPr>
          <p:cNvPr id="3" name="Footer Placeholder 2"/>
          <p:cNvSpPr>
            <a:spLocks noGrp="1"/>
          </p:cNvSpPr>
          <p:nvPr>
            <p:ph type="ftr" sz="quarter" idx="11"/>
          </p:nvPr>
        </p:nvSpPr>
        <p:spPr/>
        <p:txBody>
          <a:bodyPr/>
          <a:lstStyle/>
          <a:p>
            <a:endParaRPr lang="en-ZA" dirty="0"/>
          </a:p>
        </p:txBody>
      </p:sp>
      <p:sp>
        <p:nvSpPr>
          <p:cNvPr id="4" name="Slide Number Placeholder 3"/>
          <p:cNvSpPr>
            <a:spLocks noGrp="1"/>
          </p:cNvSpPr>
          <p:nvPr>
            <p:ph type="sldNum" sz="quarter" idx="12"/>
          </p:nvPr>
        </p:nvSpPr>
        <p:spPr/>
        <p:txBody>
          <a:bodyPr/>
          <a:lstStyle/>
          <a:p>
            <a:fld id="{AF1A0F79-1122-43D3-BB64-38FD81E015A9}" type="slidenum">
              <a:rPr lang="en-ZA" smtClean="0"/>
              <a:t>‹#›</a:t>
            </a:fld>
            <a:endParaRPr lang="en-ZA" dirty="0"/>
          </a:p>
        </p:txBody>
      </p:sp>
    </p:spTree>
    <p:extLst>
      <p:ext uri="{BB962C8B-B14F-4D97-AF65-F5344CB8AC3E}">
        <p14:creationId xmlns:p14="http://schemas.microsoft.com/office/powerpoint/2010/main" val="1964699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0F0A27-EF9D-4B77-A281-A1CEB288DCE6}" type="datetimeFigureOut">
              <a:rPr lang="en-ZA" smtClean="0"/>
              <a:t>2023/09/26</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AF1A0F79-1122-43D3-BB64-38FD81E015A9}" type="slidenum">
              <a:rPr lang="en-ZA" smtClean="0"/>
              <a:t>‹#›</a:t>
            </a:fld>
            <a:endParaRPr lang="en-ZA" dirty="0"/>
          </a:p>
        </p:txBody>
      </p:sp>
    </p:spTree>
    <p:extLst>
      <p:ext uri="{BB962C8B-B14F-4D97-AF65-F5344CB8AC3E}">
        <p14:creationId xmlns:p14="http://schemas.microsoft.com/office/powerpoint/2010/main" val="2033036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0F0A27-EF9D-4B77-A281-A1CEB288DCE6}" type="datetimeFigureOut">
              <a:rPr lang="en-ZA" smtClean="0"/>
              <a:t>2023/09/26</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AF1A0F79-1122-43D3-BB64-38FD81E015A9}" type="slidenum">
              <a:rPr lang="en-ZA" smtClean="0"/>
              <a:t>‹#›</a:t>
            </a:fld>
            <a:endParaRPr lang="en-ZA" dirty="0"/>
          </a:p>
        </p:txBody>
      </p:sp>
    </p:spTree>
    <p:extLst>
      <p:ext uri="{BB962C8B-B14F-4D97-AF65-F5344CB8AC3E}">
        <p14:creationId xmlns:p14="http://schemas.microsoft.com/office/powerpoint/2010/main" val="2620946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0F0A27-EF9D-4B77-A281-A1CEB288DCE6}" type="datetimeFigureOut">
              <a:rPr lang="en-ZA" smtClean="0"/>
              <a:t>2023/09/26</a:t>
            </a:fld>
            <a:endParaRPr lang="en-ZA"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1A0F79-1122-43D3-BB64-38FD81E015A9}" type="slidenum">
              <a:rPr lang="en-ZA" smtClean="0"/>
              <a:t>‹#›</a:t>
            </a:fld>
            <a:endParaRPr lang="en-ZA" dirty="0"/>
          </a:p>
        </p:txBody>
      </p:sp>
    </p:spTree>
    <p:extLst>
      <p:ext uri="{BB962C8B-B14F-4D97-AF65-F5344CB8AC3E}">
        <p14:creationId xmlns:p14="http://schemas.microsoft.com/office/powerpoint/2010/main" val="1201530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18/10/relationships/comments" Target="../comments/modernComment_26F_7FE37016.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Nkosiyakhe.Shabalala@kzndsd.gov.za"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OTP Powerpoint Template-1.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27115"/>
            <a:ext cx="11042073" cy="6812973"/>
          </a:xfrm>
          <a:prstGeom prst="rect">
            <a:avLst/>
          </a:prstGeom>
        </p:spPr>
      </p:pic>
      <p:sp>
        <p:nvSpPr>
          <p:cNvPr id="7" name="Slide Number Placeholder 6"/>
          <p:cNvSpPr>
            <a:spLocks noGrp="1"/>
          </p:cNvSpPr>
          <p:nvPr>
            <p:ph type="sldNum" sz="quarter" idx="12"/>
          </p:nvPr>
        </p:nvSpPr>
        <p:spPr/>
        <p:txBody>
          <a:bodyPr/>
          <a:lstStyle/>
          <a:p>
            <a:fld id="{2DDF82E0-F617-466A-8989-E6F91EEE8384}" type="slidenum">
              <a:rPr lang="en-US" altLang="en-US" smtClean="0"/>
              <a:pPr/>
              <a:t>1</a:t>
            </a:fld>
            <a:endParaRPr lang="en-US" altLang="en-US" dirty="0"/>
          </a:p>
        </p:txBody>
      </p:sp>
      <p:sp>
        <p:nvSpPr>
          <p:cNvPr id="2" name="Rectangle 10"/>
          <p:cNvSpPr>
            <a:spLocks noChangeArrowheads="1"/>
          </p:cNvSpPr>
          <p:nvPr/>
        </p:nvSpPr>
        <p:spPr bwMode="auto">
          <a:xfrm>
            <a:off x="2567608" y="1772817"/>
            <a:ext cx="7200900" cy="13234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3200" b="1" dirty="0">
              <a:solidFill>
                <a:prstClr val="black"/>
              </a:solidFill>
              <a:latin typeface="Arial Black" panose="020B0A04020102020204" pitchFamily="34" charset="0"/>
            </a:endParaRPr>
          </a:p>
          <a:p>
            <a:pPr algn="ctr" eaLnBrk="1" hangingPunct="1"/>
            <a:endParaRPr lang="en-ZA" altLang="en-US" sz="2400" b="1" dirty="0">
              <a:solidFill>
                <a:prstClr val="white"/>
              </a:solidFill>
              <a:latin typeface="Arial Black" panose="020B0A04020102020204" pitchFamily="34" charset="0"/>
            </a:endParaRPr>
          </a:p>
          <a:p>
            <a:pPr algn="ctr" eaLnBrk="1" hangingPunct="1"/>
            <a:endParaRPr lang="en-ZA" altLang="en-US" sz="2400" b="1" dirty="0">
              <a:solidFill>
                <a:prstClr val="white"/>
              </a:solidFill>
              <a:latin typeface="Arial Black" panose="020B0A04020102020204" pitchFamily="34" charset="0"/>
            </a:endParaRPr>
          </a:p>
        </p:txBody>
      </p:sp>
      <p:sp>
        <p:nvSpPr>
          <p:cNvPr id="5" name="Rectangle 4"/>
          <p:cNvSpPr/>
          <p:nvPr/>
        </p:nvSpPr>
        <p:spPr>
          <a:xfrm>
            <a:off x="1919536" y="2828837"/>
            <a:ext cx="8496944" cy="461665"/>
          </a:xfrm>
          <a:prstGeom prst="rect">
            <a:avLst/>
          </a:prstGeom>
          <a:noFill/>
        </p:spPr>
        <p:txBody>
          <a:bodyPr wrap="square">
            <a:spAutoFit/>
          </a:bodyPr>
          <a:lstStyle/>
          <a:p>
            <a:pPr lvl="0" algn="ctr"/>
            <a:endParaRPr lang="en-US" altLang="en-US" sz="2400" b="1" dirty="0">
              <a:latin typeface="+mj-lt"/>
            </a:endParaRPr>
          </a:p>
        </p:txBody>
      </p:sp>
      <p:sp>
        <p:nvSpPr>
          <p:cNvPr id="6" name="Rectangle 5"/>
          <p:cNvSpPr/>
          <p:nvPr/>
        </p:nvSpPr>
        <p:spPr>
          <a:xfrm>
            <a:off x="1631504" y="2397950"/>
            <a:ext cx="8928992" cy="584775"/>
          </a:xfrm>
          <a:prstGeom prst="rect">
            <a:avLst/>
          </a:prstGeom>
        </p:spPr>
        <p:txBody>
          <a:bodyPr wrap="square">
            <a:spAutoFit/>
          </a:bodyPr>
          <a:lstStyle/>
          <a:p>
            <a:pPr algn="ctr">
              <a:spcBef>
                <a:spcPct val="20000"/>
              </a:spcBef>
              <a:defRPr/>
            </a:pPr>
            <a:endParaRPr lang="en-US" sz="3200" b="1" dirty="0">
              <a:solidFill>
                <a:srgbClr val="FFFF66"/>
              </a:solidFill>
              <a:effectLst>
                <a:outerShdw blurRad="38100" dist="38100" dir="2700000" algn="tl">
                  <a:srgbClr val="000000"/>
                </a:outerShdw>
              </a:effectLst>
              <a:cs typeface="Arial" pitchFamily="34" charset="0"/>
            </a:endParaRPr>
          </a:p>
        </p:txBody>
      </p:sp>
      <p:sp>
        <p:nvSpPr>
          <p:cNvPr id="9" name="Rectangle 8"/>
          <p:cNvSpPr/>
          <p:nvPr/>
        </p:nvSpPr>
        <p:spPr>
          <a:xfrm>
            <a:off x="1697229" y="1795731"/>
            <a:ext cx="8892479" cy="3231654"/>
          </a:xfrm>
          <a:prstGeom prst="rect">
            <a:avLst/>
          </a:prstGeom>
        </p:spPr>
        <p:txBody>
          <a:bodyPr wrap="square">
            <a:spAutoFit/>
          </a:bodyPr>
          <a:lstStyle/>
          <a:p>
            <a:pPr algn="ctr"/>
            <a:r>
              <a:rPr lang="en-GB" altLang="en-US" sz="2000" b="1" dirty="0">
                <a:solidFill>
                  <a:schemeClr val="bg1"/>
                </a:solidFill>
                <a:latin typeface="Arial Rounded MT Bold" panose="020F0704030504030204" pitchFamily="34" charset="0"/>
                <a:ea typeface="Calibri" panose="020F0502020204030204" pitchFamily="34" charset="0"/>
                <a:cs typeface="Arial" panose="020B0604020202020204" pitchFamily="34" charset="0"/>
              </a:rPr>
              <a:t> </a:t>
            </a:r>
            <a:r>
              <a:rPr lang="en-GB" altLang="en-US" sz="2800" b="1" dirty="0">
                <a:solidFill>
                  <a:schemeClr val="bg1"/>
                </a:solidFill>
                <a:latin typeface="Arial Rounded MT Bold" panose="020F0704030504030204" pitchFamily="34" charset="0"/>
                <a:ea typeface="Calibri" panose="020F0502020204030204" pitchFamily="34" charset="0"/>
                <a:cs typeface="Arial" panose="020B0604020202020204" pitchFamily="34" charset="0"/>
              </a:rPr>
              <a:t>Sustainable Livelihood Approaches and the foster care grant as preservative approaches :Social Security</a:t>
            </a:r>
          </a:p>
          <a:p>
            <a:pPr algn="ctr"/>
            <a:endParaRPr lang="en-GB" altLang="en-US" sz="2400" b="1" dirty="0">
              <a:solidFill>
                <a:schemeClr val="bg1"/>
              </a:solidFill>
              <a:latin typeface="Arial Rounded MT Bold" panose="020F0704030504030204" pitchFamily="34" charset="0"/>
              <a:ea typeface="Calibri" panose="020F0502020204030204" pitchFamily="34" charset="0"/>
              <a:cs typeface="Arial" panose="020B0604020202020204" pitchFamily="34" charset="0"/>
            </a:endParaRPr>
          </a:p>
          <a:p>
            <a:pPr algn="ctr"/>
            <a:endParaRPr lang="en-GB" altLang="en-US" sz="2000" b="1" dirty="0">
              <a:solidFill>
                <a:schemeClr val="bg1"/>
              </a:solidFill>
              <a:latin typeface="Arial Rounded MT Bold" panose="020F0704030504030204" pitchFamily="34" charset="0"/>
              <a:ea typeface="Calibri" panose="020F0502020204030204" pitchFamily="34" charset="0"/>
              <a:cs typeface="Arial" panose="020B0604020202020204" pitchFamily="34" charset="0"/>
            </a:endParaRPr>
          </a:p>
          <a:p>
            <a:pPr algn="ctr"/>
            <a:r>
              <a:rPr lang="en-GB" altLang="en-US" sz="2000" b="1" dirty="0">
                <a:solidFill>
                  <a:schemeClr val="bg1"/>
                </a:solidFill>
                <a:latin typeface="Arial Rounded MT Bold" panose="020F0704030504030204" pitchFamily="34" charset="0"/>
                <a:ea typeface="Calibri" panose="020F0502020204030204" pitchFamily="34" charset="0"/>
                <a:cs typeface="Arial" panose="020B0604020202020204" pitchFamily="34" charset="0"/>
              </a:rPr>
              <a:t> </a:t>
            </a:r>
            <a:endParaRPr lang="en-ZA" altLang="en-US" sz="2000" b="1" dirty="0">
              <a:solidFill>
                <a:schemeClr val="bg1"/>
              </a:solidFill>
              <a:latin typeface="Arial Rounded MT Bold" panose="020F0704030504030204" pitchFamily="34" charset="0"/>
              <a:ea typeface="Calibri" panose="020F0502020204030204" pitchFamily="34" charset="0"/>
              <a:cs typeface="Arial" panose="020B0604020202020204" pitchFamily="34" charset="0"/>
            </a:endParaRPr>
          </a:p>
          <a:p>
            <a:pPr algn="ctr"/>
            <a:endParaRPr lang="en-GB" sz="3200" b="1" dirty="0">
              <a:solidFill>
                <a:schemeClr val="bg1"/>
              </a:solidFill>
            </a:endParaRPr>
          </a:p>
          <a:p>
            <a:pPr algn="ctr"/>
            <a:r>
              <a:rPr lang="en-ZA" sz="2400" b="1" dirty="0">
                <a:solidFill>
                  <a:schemeClr val="bg1"/>
                </a:solidFill>
                <a:latin typeface="Arial Rounded MT Bold" panose="020F0704030504030204" pitchFamily="34" charset="0"/>
              </a:rPr>
              <a:t>Nkosiyakhe Joseph Shabalala  </a:t>
            </a:r>
            <a:endParaRPr lang="en-ZA" sz="2400" b="1" dirty="0">
              <a:solidFill>
                <a:srgbClr val="FFD21E"/>
              </a:solidFill>
              <a:latin typeface="Arial Rounded MT Bold" panose="020F0704030504030204" pitchFamily="34" charset="0"/>
            </a:endParaRPr>
          </a:p>
        </p:txBody>
      </p:sp>
      <p:sp>
        <p:nvSpPr>
          <p:cNvPr id="15" name="TextBox 14"/>
          <p:cNvSpPr txBox="1"/>
          <p:nvPr/>
        </p:nvSpPr>
        <p:spPr>
          <a:xfrm>
            <a:off x="3863752" y="6176338"/>
            <a:ext cx="4464496" cy="276999"/>
          </a:xfrm>
          <a:prstGeom prst="rect">
            <a:avLst/>
          </a:prstGeom>
          <a:noFill/>
        </p:spPr>
        <p:txBody>
          <a:bodyPr wrap="square" rtlCol="0">
            <a:spAutoFit/>
          </a:bodyPr>
          <a:lstStyle/>
          <a:p>
            <a:pPr algn="ctr"/>
            <a:r>
              <a:rPr lang="en-US" sz="1200" dirty="0">
                <a:solidFill>
                  <a:schemeClr val="bg1"/>
                </a:solidFill>
              </a:rPr>
              <a:t>GROWING KWAZULU-NATAL TOGETHER</a:t>
            </a:r>
          </a:p>
        </p:txBody>
      </p:sp>
      <p:pic>
        <p:nvPicPr>
          <p:cNvPr id="3" name="Picture 2" descr="Social Development Logo.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35560" y="520971"/>
            <a:ext cx="2858804" cy="720080"/>
          </a:xfrm>
          <a:prstGeom prst="rect">
            <a:avLst/>
          </a:prstGeom>
        </p:spPr>
      </p:pic>
    </p:spTree>
    <p:extLst>
      <p:ext uri="{BB962C8B-B14F-4D97-AF65-F5344CB8AC3E}">
        <p14:creationId xmlns:p14="http://schemas.microsoft.com/office/powerpoint/2010/main" val="2300658838"/>
      </p:ext>
    </p:extLst>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7526" y="1066800"/>
            <a:ext cx="10356273" cy="623888"/>
          </a:xfrm>
        </p:spPr>
        <p:txBody>
          <a:bodyPr/>
          <a:lstStyle/>
          <a:p>
            <a:pPr algn="ctr"/>
            <a:r>
              <a:rPr lang="en-GB" sz="1800" b="1" dirty="0" smtClean="0">
                <a:solidFill>
                  <a:prstClr val="black"/>
                </a:solidFill>
                <a:latin typeface="Arial" panose="020B0604020202020204" pitchFamily="34" charset="0"/>
                <a:cs typeface="Arial" panose="020B0604020202020204" pitchFamily="34" charset="0"/>
              </a:rPr>
              <a:t> FINDINGS</a:t>
            </a:r>
            <a:endParaRPr lang="en-ZA" dirty="0"/>
          </a:p>
        </p:txBody>
      </p:sp>
      <p:sp>
        <p:nvSpPr>
          <p:cNvPr id="3" name="Content Placeholder 2"/>
          <p:cNvSpPr>
            <a:spLocks noGrp="1"/>
          </p:cNvSpPr>
          <p:nvPr>
            <p:ph idx="1"/>
          </p:nvPr>
        </p:nvSpPr>
        <p:spPr/>
        <p:txBody>
          <a:bodyPr>
            <a:normAutofit/>
          </a:bodyPr>
          <a:lstStyle/>
          <a:p>
            <a:pPr lvl="0" algn="just">
              <a:lnSpc>
                <a:spcPct val="100000"/>
              </a:lnSpc>
              <a:spcBef>
                <a:spcPts val="0"/>
              </a:spcBef>
              <a:buFont typeface="Wingdings" panose="05000000000000000000" pitchFamily="2" charset="2"/>
              <a:buChar char="q"/>
            </a:pPr>
            <a:r>
              <a:rPr lang="en-GB" sz="2000" dirty="0">
                <a:solidFill>
                  <a:prstClr val="black"/>
                </a:solidFill>
                <a:latin typeface="Arial" panose="020B0604020202020204" pitchFamily="34" charset="0"/>
                <a:cs typeface="Arial" panose="020B0604020202020204" pitchFamily="34" charset="0"/>
              </a:rPr>
              <a:t>To explore the challenges and, opportunities faced by Foster Care Grant </a:t>
            </a:r>
            <a:r>
              <a:rPr lang="en-GB" sz="2000" dirty="0" smtClean="0">
                <a:solidFill>
                  <a:prstClr val="black"/>
                </a:solidFill>
                <a:latin typeface="Arial" panose="020B0604020202020204" pitchFamily="34" charset="0"/>
                <a:cs typeface="Arial" panose="020B0604020202020204" pitchFamily="34" charset="0"/>
              </a:rPr>
              <a:t>recipients</a:t>
            </a:r>
            <a:endParaRPr lang="en-GB" sz="2000" dirty="0" smtClean="0">
              <a:solidFill>
                <a:prstClr val="black"/>
              </a:solidFill>
              <a:highlight>
                <a:srgbClr val="FFFF00"/>
              </a:highlight>
              <a:latin typeface="Arial" panose="020B0604020202020204" pitchFamily="34" charset="0"/>
              <a:cs typeface="Arial" panose="020B0604020202020204" pitchFamily="34" charset="0"/>
            </a:endParaRPr>
          </a:p>
          <a:p>
            <a:pPr lvl="0" algn="just">
              <a:lnSpc>
                <a:spcPct val="100000"/>
              </a:lnSpc>
              <a:spcBef>
                <a:spcPts val="0"/>
              </a:spcBef>
              <a:buFont typeface="Wingdings" panose="05000000000000000000" pitchFamily="2" charset="2"/>
              <a:buChar char="q"/>
            </a:pPr>
            <a:endParaRPr lang="en-GB" sz="2000" dirty="0" smtClean="0">
              <a:solidFill>
                <a:prstClr val="black"/>
              </a:solidFill>
              <a:latin typeface="Arial" panose="020B0604020202020204" pitchFamily="34" charset="0"/>
              <a:cs typeface="Arial" panose="020B0604020202020204" pitchFamily="34" charset="0"/>
            </a:endParaRPr>
          </a:p>
          <a:p>
            <a:pPr lvl="0" algn="just">
              <a:lnSpc>
                <a:spcPct val="100000"/>
              </a:lnSpc>
              <a:spcBef>
                <a:spcPts val="0"/>
              </a:spcBef>
              <a:buFont typeface="Wingdings" panose="05000000000000000000" pitchFamily="2" charset="2"/>
              <a:buChar char="ü"/>
            </a:pPr>
            <a:r>
              <a:rPr lang="en-GB" sz="2000" dirty="0">
                <a:solidFill>
                  <a:prstClr val="black"/>
                </a:solidFill>
                <a:latin typeface="Arial" panose="020B0604020202020204" pitchFamily="34" charset="0"/>
                <a:cs typeface="Arial" panose="020B0604020202020204" pitchFamily="34" charset="0"/>
              </a:rPr>
              <a:t>The findings demonstrated that the grant provided participants with opportunities to learn how to manage money and to have a fixed monthly income. Participants indicated  that the grants payment dates are difficult to predict because they are not fixed. </a:t>
            </a:r>
            <a:r>
              <a:rPr lang="en-GB" sz="2000" dirty="0" smtClean="0">
                <a:solidFill>
                  <a:prstClr val="black"/>
                </a:solidFill>
                <a:latin typeface="Arial" panose="020B0604020202020204" pitchFamily="34" charset="0"/>
                <a:cs typeface="Arial" panose="020B0604020202020204" pitchFamily="34" charset="0"/>
              </a:rPr>
              <a:t>The study also revealed that the  </a:t>
            </a:r>
            <a:r>
              <a:rPr lang="en-GB" sz="2000" dirty="0">
                <a:solidFill>
                  <a:prstClr val="black"/>
                </a:solidFill>
                <a:latin typeface="Arial" panose="020B0604020202020204" pitchFamily="34" charset="0"/>
                <a:cs typeface="Arial" panose="020B0604020202020204" pitchFamily="34" charset="0"/>
              </a:rPr>
              <a:t>grant application process being too long, </a:t>
            </a:r>
          </a:p>
          <a:p>
            <a:pPr lvl="0" algn="just">
              <a:lnSpc>
                <a:spcPct val="100000"/>
              </a:lnSpc>
              <a:spcBef>
                <a:spcPts val="0"/>
              </a:spcBef>
              <a:buFont typeface="Wingdings" panose="05000000000000000000" pitchFamily="2" charset="2"/>
              <a:buChar char="q"/>
            </a:pPr>
            <a:r>
              <a:rPr lang="en-GB" sz="2000" dirty="0" smtClean="0">
                <a:solidFill>
                  <a:prstClr val="black"/>
                </a:solidFill>
                <a:latin typeface="Arial" panose="020B0604020202020204" pitchFamily="34" charset="0"/>
                <a:cs typeface="Arial" panose="020B0604020202020204" pitchFamily="34" charset="0"/>
              </a:rPr>
              <a:t>To </a:t>
            </a:r>
            <a:r>
              <a:rPr lang="en-GB" sz="2000" dirty="0">
                <a:solidFill>
                  <a:prstClr val="black"/>
                </a:solidFill>
                <a:latin typeface="Arial" panose="020B0604020202020204" pitchFamily="34" charset="0"/>
                <a:cs typeface="Arial" panose="020B0604020202020204" pitchFamily="34" charset="0"/>
              </a:rPr>
              <a:t>explore the various </a:t>
            </a:r>
            <a:r>
              <a:rPr lang="en-GB" sz="2000" dirty="0">
                <a:latin typeface="Arial" panose="020B0604020202020204" pitchFamily="34" charset="0"/>
                <a:cs typeface="Arial" panose="020B0604020202020204" pitchFamily="34" charset="0"/>
              </a:rPr>
              <a:t>survival strategies  </a:t>
            </a:r>
            <a:r>
              <a:rPr lang="en-GB" sz="2000" dirty="0">
                <a:solidFill>
                  <a:prstClr val="black"/>
                </a:solidFill>
                <a:latin typeface="Arial" panose="020B0604020202020204" pitchFamily="34" charset="0"/>
                <a:cs typeface="Arial" panose="020B0604020202020204" pitchFamily="34" charset="0"/>
              </a:rPr>
              <a:t>that Foster Care Grant recipients </a:t>
            </a:r>
            <a:r>
              <a:rPr lang="en-GB" sz="2000" dirty="0" smtClean="0">
                <a:solidFill>
                  <a:prstClr val="black"/>
                </a:solidFill>
                <a:latin typeface="Arial" panose="020B0604020202020204" pitchFamily="34" charset="0"/>
                <a:cs typeface="Arial" panose="020B0604020202020204" pitchFamily="34" charset="0"/>
              </a:rPr>
              <a:t>undertake:</a:t>
            </a:r>
            <a:endParaRPr lang="en-GB" sz="2000" dirty="0">
              <a:solidFill>
                <a:prstClr val="black"/>
              </a:solidFill>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n-GB" sz="2000" dirty="0" smtClean="0">
                <a:latin typeface="Arial" panose="020B0604020202020204" pitchFamily="34" charset="0"/>
                <a:cs typeface="Arial" panose="020B0604020202020204" pitchFamily="34" charset="0"/>
              </a:rPr>
              <a:t>Participants supplement and invest in the FCG in order to survive, according to the findings.Four out of fourteen foster parents say they can save the FCG for their children's education and future, while others say they can budget properly. Three of the fourteen foster parents used the FCG to start small businesses in order to supplement their income.</a:t>
            </a:r>
            <a:endParaRPr lang="en-ZA" sz="2000" dirty="0">
              <a:latin typeface="Arial" panose="020B0604020202020204" pitchFamily="34" charset="0"/>
              <a:cs typeface="Arial" panose="020B0604020202020204" pitchFamily="34" charset="0"/>
            </a:endParaRPr>
          </a:p>
        </p:txBody>
      </p:sp>
      <p:pic>
        <p:nvPicPr>
          <p:cNvPr id="4" name="Picture 3" descr="Social Development Logo.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785" y="188641"/>
            <a:ext cx="2016224" cy="648071"/>
          </a:xfrm>
          <a:prstGeom prst="rect">
            <a:avLst/>
          </a:prstGeom>
        </p:spPr>
      </p:pic>
    </p:spTree>
    <p:extLst>
      <p:ext uri="{BB962C8B-B14F-4D97-AF65-F5344CB8AC3E}">
        <p14:creationId xmlns:p14="http://schemas.microsoft.com/office/powerpoint/2010/main" val="196904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8458" y="613283"/>
            <a:ext cx="8526358" cy="759429"/>
          </a:xfrm>
        </p:spPr>
        <p:txBody>
          <a:bodyPr/>
          <a:lstStyle/>
          <a:p>
            <a:pPr algn="ctr"/>
            <a:r>
              <a:rPr lang="en-GB" sz="1800" b="1" dirty="0">
                <a:latin typeface="Arial" panose="020B0604020202020204" pitchFamily="34" charset="0"/>
                <a:cs typeface="Arial" panose="020B0604020202020204" pitchFamily="34" charset="0"/>
              </a:rPr>
              <a:t>FINDINGS: benefits  </a:t>
            </a:r>
            <a:r>
              <a:rPr lang="en-GB" sz="2000" b="1" dirty="0">
                <a:latin typeface="Arial" panose="020B0604020202020204" pitchFamily="34" charset="0"/>
                <a:cs typeface="Arial" panose="020B0604020202020204" pitchFamily="34" charset="0"/>
              </a:rPr>
              <a:t/>
            </a:r>
            <a:br>
              <a:rPr lang="en-GB" sz="2000" b="1" dirty="0">
                <a:latin typeface="Arial" panose="020B0604020202020204" pitchFamily="34" charset="0"/>
                <a:cs typeface="Arial" panose="020B0604020202020204" pitchFamily="34" charset="0"/>
              </a:rPr>
            </a:br>
            <a:endParaRPr lang="en-ZA" sz="2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a:defRPr/>
            </a:pPr>
            <a:r>
              <a:rPr lang="en-US" dirty="0">
                <a:solidFill>
                  <a:prstClr val="white"/>
                </a:solidFill>
                <a:latin typeface="Calibri"/>
              </a:rPr>
              <a:t>GROWING KWAZULU-NATAL TOGETHER</a:t>
            </a:r>
          </a:p>
          <a:p>
            <a:pPr>
              <a:defRPr/>
            </a:pPr>
            <a:r>
              <a:rPr lang="en-US" b="1" dirty="0">
                <a:solidFill>
                  <a:prstClr val="black"/>
                </a:solidFill>
                <a:latin typeface="Calibri"/>
              </a:rPr>
              <a:t>GROWING KWAZULU-NATAL TOGETHER</a:t>
            </a:r>
          </a:p>
          <a:p>
            <a:pPr>
              <a:defRPr/>
            </a:pPr>
            <a:endParaRPr lang="en-US" dirty="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5D312F24-582A-4117-A0B2-A1DD2489FD11}" type="slidenum">
              <a:rPr lang="en-US" altLang="en-US">
                <a:solidFill>
                  <a:srgbClr val="898989"/>
                </a:solidFill>
                <a:latin typeface="Calibri" panose="020F0502020204030204" pitchFamily="34" charset="0"/>
              </a:rPr>
              <a:pPr fontAlgn="base">
                <a:spcBef>
                  <a:spcPct val="0"/>
                </a:spcBef>
                <a:spcAft>
                  <a:spcPct val="0"/>
                </a:spcAft>
                <a:defRPr/>
              </a:pPr>
              <a:t>11</a:t>
            </a:fld>
            <a:endParaRPr lang="en-US" altLang="en-US" dirty="0">
              <a:solidFill>
                <a:srgbClr val="898989"/>
              </a:solidFill>
              <a:latin typeface="Calibri" panose="020F0502020204030204" pitchFamily="34" charset="0"/>
            </a:endParaRPr>
          </a:p>
        </p:txBody>
      </p:sp>
      <p:sp>
        <p:nvSpPr>
          <p:cNvPr id="3" name="Content Placeholder 2"/>
          <p:cNvSpPr>
            <a:spLocks noGrp="1"/>
          </p:cNvSpPr>
          <p:nvPr>
            <p:ph idx="1"/>
          </p:nvPr>
        </p:nvSpPr>
        <p:spPr>
          <a:xfrm>
            <a:off x="720436" y="1102010"/>
            <a:ext cx="10778837" cy="5038317"/>
          </a:xfrm>
        </p:spPr>
        <p:txBody>
          <a:bodyPr>
            <a:normAutofit lnSpcReduction="10000"/>
          </a:bodyPr>
          <a:lstStyle/>
          <a:p>
            <a:pPr marL="0" indent="0" algn="just">
              <a:buNone/>
            </a:pPr>
            <a:endParaRPr lang="en-GB" sz="1600" dirty="0">
              <a:latin typeface="Arial Rounded MT Bold" panose="020F0704030504030204" pitchFamily="34" charset="0"/>
              <a:cs typeface="Arial" panose="020B0604020202020204" pitchFamily="34" charset="0"/>
            </a:endParaRPr>
          </a:p>
          <a:p>
            <a:pPr marL="0" indent="0" algn="just">
              <a:buNone/>
            </a:pPr>
            <a:r>
              <a:rPr lang="en-GB" sz="2000" dirty="0">
                <a:latin typeface="Arial" panose="020B0604020202020204" pitchFamily="34" charset="0"/>
                <a:cs typeface="Arial" panose="020B0604020202020204" pitchFamily="34" charset="0"/>
              </a:rPr>
              <a:t>FCG was a lifeline and had a significant impact on the beneficiaries' households, and it plays a major role in poverty alleviation</a:t>
            </a:r>
          </a:p>
          <a:p>
            <a:pPr lvl="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participants able to afford certain households’ necessities which are vital for </a:t>
            </a:r>
            <a:r>
              <a:rPr lang="en-GB" sz="2000" dirty="0">
                <a:latin typeface="Arial" panose="020B0604020202020204" pitchFamily="34" charset="0"/>
                <a:cs typeface="Arial" panose="020B0604020202020204" pitchFamily="34" charset="0"/>
              </a:rPr>
              <a:t>survival such as food,clothing,cosmetics,stationary, school uniform and transportation fee.</a:t>
            </a:r>
            <a:endParaRPr lang="en-GB" sz="2000" dirty="0">
              <a:highlight>
                <a:srgbClr val="FFFF00"/>
              </a:highlight>
              <a:latin typeface="Arial" panose="020B0604020202020204" pitchFamily="34" charset="0"/>
              <a:cs typeface="Arial" panose="020B0604020202020204" pitchFamily="34" charset="0"/>
            </a:endParaRPr>
          </a:p>
          <a:p>
            <a:pPr lvl="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4 out of 14 parents indicated that the FCG gives them psychosocial freedom, which means they don't have to worry about how they will financially support their foster children because there is a consistent monthly income.</a:t>
            </a:r>
          </a:p>
          <a:p>
            <a:pPr lvl="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FCG </a:t>
            </a:r>
            <a:r>
              <a:rPr lang="en-GB" sz="2000" dirty="0">
                <a:latin typeface="Arial" panose="020B0604020202020204" pitchFamily="34" charset="0"/>
                <a:cs typeface="Arial" panose="020B0604020202020204" pitchFamily="34" charset="0"/>
              </a:rPr>
              <a:t>only means of putting food on the table </a:t>
            </a:r>
            <a:r>
              <a:rPr lang="en-GB" sz="2000" dirty="0">
                <a:latin typeface="Arial" panose="020B0604020202020204" pitchFamily="34" charset="0"/>
                <a:cs typeface="Arial" panose="020B0604020202020204" pitchFamily="34" charset="0"/>
              </a:rPr>
              <a:t>for 12 out 14 foster parents.</a:t>
            </a:r>
          </a:p>
          <a:p>
            <a:pPr lvl="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7 out of 14 foster parents are unemployed, making the FCG their sole source of income within their households</a:t>
            </a:r>
            <a:r>
              <a:rPr lang="en-GB" sz="2000" dirty="0">
                <a:latin typeface="Arial" panose="020B0604020202020204" pitchFamily="34" charset="0"/>
                <a:cs typeface="Arial" panose="020B0604020202020204" pitchFamily="34" charset="0"/>
              </a:rPr>
              <a:t>.</a:t>
            </a:r>
          </a:p>
          <a:p>
            <a:pPr lvl="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The FCG benefited the them by supplementing their monthly income particular for 7 out 14 foster parents.</a:t>
            </a:r>
            <a:endParaRPr lang="en-GB" sz="2000"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The FCG </a:t>
            </a:r>
            <a:r>
              <a:rPr lang="en-GB" sz="2000" dirty="0">
                <a:latin typeface="Arial" panose="020B0604020202020204" pitchFamily="34" charset="0"/>
                <a:cs typeface="Arial" panose="020B0604020202020204" pitchFamily="34" charset="0"/>
              </a:rPr>
              <a:t>income flow also allowed savings in some instances to guard against any future shocks. Some participants indicated that that they have achieved capabilities to handle money</a:t>
            </a:r>
          </a:p>
          <a:p>
            <a:pPr lvl="0">
              <a:buFont typeface="Wingdings" panose="05000000000000000000" pitchFamily="2" charset="2"/>
              <a:buChar char="§"/>
            </a:pPr>
            <a:endParaRPr lang="en-ZA" sz="1600" dirty="0">
              <a:latin typeface="Arial Rounded MT Bold" panose="020F0704030504030204" pitchFamily="34" charset="0"/>
              <a:cs typeface="Arial" panose="020B0604020202020204" pitchFamily="34" charset="0"/>
            </a:endParaRPr>
          </a:p>
        </p:txBody>
      </p:sp>
      <p:pic>
        <p:nvPicPr>
          <p:cNvPr id="6" name="Picture 5" descr="Social Development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2234" y="209575"/>
            <a:ext cx="2016224" cy="648071"/>
          </a:xfrm>
          <a:prstGeom prst="rect">
            <a:avLst/>
          </a:prstGeom>
        </p:spPr>
      </p:pic>
    </p:spTree>
    <p:extLst>
      <p:ext uri="{BB962C8B-B14F-4D97-AF65-F5344CB8AC3E}">
        <p14:creationId xmlns:p14="http://schemas.microsoft.com/office/powerpoint/2010/main" val="26768936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55464-655B-754B-FA2F-F16B458E236F}"/>
              </a:ext>
            </a:extLst>
          </p:cNvPr>
          <p:cNvSpPr>
            <a:spLocks noGrp="1"/>
          </p:cNvSpPr>
          <p:nvPr>
            <p:ph type="title"/>
          </p:nvPr>
        </p:nvSpPr>
        <p:spPr>
          <a:xfrm>
            <a:off x="2042864" y="1108154"/>
            <a:ext cx="8167936" cy="364902"/>
          </a:xfrm>
        </p:spPr>
        <p:txBody>
          <a:bodyPr/>
          <a:lstStyle/>
          <a:p>
            <a:pPr algn="ctr"/>
            <a:r>
              <a:rPr lang="en-US" sz="1800" b="1" dirty="0">
                <a:latin typeface="Arial" panose="020B0604020202020204" pitchFamily="34" charset="0"/>
                <a:cs typeface="Arial" panose="020B0604020202020204" pitchFamily="34" charset="0"/>
              </a:rPr>
              <a:t>Findings: challenges </a:t>
            </a:r>
            <a:endParaRPr lang="en-ZA" sz="1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CAF4ABA-0D66-F333-DA0D-6F20F15A5B64}"/>
              </a:ext>
            </a:extLst>
          </p:cNvPr>
          <p:cNvSpPr>
            <a:spLocks noGrp="1"/>
          </p:cNvSpPr>
          <p:nvPr>
            <p:ph idx="1"/>
          </p:nvPr>
        </p:nvSpPr>
        <p:spPr>
          <a:xfrm>
            <a:off x="554182" y="1600201"/>
            <a:ext cx="10799618" cy="4525963"/>
          </a:xfrm>
        </p:spPr>
        <p:txBody>
          <a:bodyPr/>
          <a:lstStyle/>
          <a:p>
            <a:pPr marL="0" indent="0" algn="just">
              <a:buNone/>
            </a:pPr>
            <a:r>
              <a:rPr lang="en-US" sz="2000" dirty="0">
                <a:latin typeface="Arial" panose="020B0604020202020204" pitchFamily="34" charset="0"/>
                <a:cs typeface="Arial" panose="020B0604020202020204" pitchFamily="34" charset="0"/>
              </a:rPr>
              <a:t>The study also highlighted </a:t>
            </a:r>
          </a:p>
          <a:p>
            <a:pPr algn="just">
              <a:buFont typeface="Wingdings" panose="05000000000000000000" pitchFamily="2" charset="2"/>
              <a:buChar char="q"/>
            </a:pPr>
            <a:r>
              <a:rPr lang="en-US" sz="2000" dirty="0">
                <a:latin typeface="Arial" panose="020B0604020202020204" pitchFamily="34" charset="0"/>
                <a:cs typeface="Arial" panose="020B0604020202020204" pitchFamily="34" charset="0"/>
              </a:rPr>
              <a:t>emotional challenges as a result of death of biological parents of the </a:t>
            </a:r>
            <a:r>
              <a:rPr lang="en-US" sz="2000" dirty="0">
                <a:latin typeface="Arial" panose="020B0604020202020204" pitchFamily="34" charset="0"/>
                <a:cs typeface="Arial" panose="020B0604020202020204" pitchFamily="34" charset="0"/>
              </a:rPr>
              <a:t>children</a:t>
            </a:r>
          </a:p>
          <a:p>
            <a:pPr algn="just">
              <a:buFont typeface="Wingdings" panose="05000000000000000000" pitchFamily="2" charset="2"/>
              <a:buChar char="q"/>
            </a:pPr>
            <a:r>
              <a:rPr lang="en-US" sz="2000" dirty="0">
                <a:latin typeface="Arial" panose="020B0604020202020204" pitchFamily="34" charset="0"/>
                <a:cs typeface="Arial" panose="020B0604020202020204" pitchFamily="34" charset="0"/>
              </a:rPr>
              <a:t>The grants payment dates are not fixed </a:t>
            </a:r>
            <a:endParaRPr lang="en-US" sz="2000"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2000" dirty="0">
                <a:latin typeface="Arial" panose="020B0604020202020204" pitchFamily="34" charset="0"/>
                <a:cs typeface="Arial" panose="020B0604020202020204" pitchFamily="34" charset="0"/>
              </a:rPr>
              <a:t>F</a:t>
            </a:r>
            <a:r>
              <a:rPr lang="en-US" sz="2000" dirty="0">
                <a:latin typeface="Arial" panose="020B0604020202020204" pitchFamily="34" charset="0"/>
                <a:cs typeface="Arial" panose="020B0604020202020204" pitchFamily="34" charset="0"/>
              </a:rPr>
              <a:t>ostering </a:t>
            </a:r>
            <a:r>
              <a:rPr lang="en-US" sz="2000" dirty="0">
                <a:latin typeface="Arial" panose="020B0604020202020204" pitchFamily="34" charset="0"/>
                <a:cs typeface="Arial" panose="020B0604020202020204" pitchFamily="34" charset="0"/>
              </a:rPr>
              <a:t>child being difficult due to child’s behaviour</a:t>
            </a:r>
          </a:p>
          <a:p>
            <a:pPr algn="just">
              <a:buFont typeface="Wingdings" panose="05000000000000000000" pitchFamily="2" charset="2"/>
              <a:buChar char="q"/>
            </a:pPr>
            <a:r>
              <a:rPr lang="en-US" sz="2000" dirty="0">
                <a:latin typeface="Arial" panose="020B0604020202020204" pitchFamily="34" charset="0"/>
                <a:cs typeface="Arial" panose="020B0604020202020204" pitchFamily="34" charset="0"/>
              </a:rPr>
              <a:t>T</a:t>
            </a:r>
            <a:r>
              <a:rPr lang="en-US" sz="2000" dirty="0">
                <a:latin typeface="Arial" panose="020B0604020202020204" pitchFamily="34" charset="0"/>
                <a:cs typeface="Arial" panose="020B0604020202020204" pitchFamily="34" charset="0"/>
              </a:rPr>
              <a:t>he </a:t>
            </a:r>
            <a:r>
              <a:rPr lang="en-US" sz="2000" dirty="0">
                <a:latin typeface="Arial" panose="020B0604020202020204" pitchFamily="34" charset="0"/>
                <a:cs typeface="Arial" panose="020B0604020202020204" pitchFamily="34" charset="0"/>
              </a:rPr>
              <a:t>grant application process being too long, </a:t>
            </a:r>
          </a:p>
          <a:p>
            <a:pPr marL="0" indent="0" algn="just">
              <a:buNone/>
            </a:pPr>
            <a:endParaRPr lang="en-US" sz="1800" dirty="0">
              <a:highlight>
                <a:srgbClr val="FFFF00"/>
              </a:highlight>
              <a:latin typeface="Arial" panose="020B0604020202020204" pitchFamily="34" charset="0"/>
              <a:cs typeface="Arial" panose="020B0604020202020204" pitchFamily="34" charset="0"/>
            </a:endParaRPr>
          </a:p>
          <a:p>
            <a:endParaRPr lang="en-US" sz="1800" dirty="0">
              <a:highlight>
                <a:srgbClr val="FFFF00"/>
              </a:highlight>
              <a:latin typeface="Arial" panose="020B0604020202020204" pitchFamily="34" charset="0"/>
              <a:cs typeface="Arial" panose="020B0604020202020204" pitchFamily="34" charset="0"/>
            </a:endParaRPr>
          </a:p>
          <a:p>
            <a:endParaRPr lang="en-ZA" sz="1800" dirty="0"/>
          </a:p>
        </p:txBody>
      </p:sp>
      <p:sp>
        <p:nvSpPr>
          <p:cNvPr id="4" name="Footer Placeholder 3">
            <a:extLst>
              <a:ext uri="{FF2B5EF4-FFF2-40B4-BE49-F238E27FC236}">
                <a16:creationId xmlns:a16="http://schemas.microsoft.com/office/drawing/2014/main" id="{B14B3218-A168-FA7A-C9A6-E562A70A0E21}"/>
              </a:ext>
            </a:extLst>
          </p:cNvPr>
          <p:cNvSpPr>
            <a:spLocks noGrp="1"/>
          </p:cNvSpPr>
          <p:nvPr>
            <p:ph type="ftr" sz="quarter" idx="11"/>
          </p:nvPr>
        </p:nvSpPr>
        <p:spPr/>
        <p:txBody>
          <a:bodyPr/>
          <a:lstStyle/>
          <a:p>
            <a:pPr>
              <a:defRPr/>
            </a:pPr>
            <a:endParaRPr lang="en-US" sz="1800" dirty="0">
              <a:solidFill>
                <a:prstClr val="black">
                  <a:tint val="75000"/>
                </a:prstClr>
              </a:solidFill>
            </a:endParaRPr>
          </a:p>
        </p:txBody>
      </p:sp>
      <p:sp>
        <p:nvSpPr>
          <p:cNvPr id="5" name="Slide Number Placeholder 4">
            <a:extLst>
              <a:ext uri="{FF2B5EF4-FFF2-40B4-BE49-F238E27FC236}">
                <a16:creationId xmlns:a16="http://schemas.microsoft.com/office/drawing/2014/main" id="{E85542DC-B05A-0A31-901D-099D09941D3F}"/>
              </a:ext>
            </a:extLst>
          </p:cNvPr>
          <p:cNvSpPr>
            <a:spLocks noGrp="1"/>
          </p:cNvSpPr>
          <p:nvPr>
            <p:ph type="sldNum" sz="quarter" idx="12"/>
          </p:nvPr>
        </p:nvSpPr>
        <p:spPr/>
        <p:txBody>
          <a:bodyPr/>
          <a:lstStyle/>
          <a:p>
            <a:fld id="{5D312F24-582A-4117-A0B2-A1DD2489FD11}" type="slidenum">
              <a:rPr lang="en-US" altLang="en-US" sz="1800"/>
              <a:pPr/>
              <a:t>12</a:t>
            </a:fld>
            <a:endParaRPr lang="en-US" altLang="en-US" sz="1800" dirty="0"/>
          </a:p>
        </p:txBody>
      </p:sp>
      <p:pic>
        <p:nvPicPr>
          <p:cNvPr id="6" name="Picture 5"/>
          <p:cNvPicPr>
            <a:picLocks noChangeAspect="1"/>
          </p:cNvPicPr>
          <p:nvPr/>
        </p:nvPicPr>
        <p:blipFill>
          <a:blip r:embed="rId2"/>
          <a:stretch>
            <a:fillRect/>
          </a:stretch>
        </p:blipFill>
        <p:spPr>
          <a:xfrm>
            <a:off x="248786" y="36575"/>
            <a:ext cx="2593151" cy="1016161"/>
          </a:xfrm>
          <a:prstGeom prst="rect">
            <a:avLst/>
          </a:prstGeom>
        </p:spPr>
      </p:pic>
    </p:spTree>
    <p:extLst>
      <p:ext uri="{BB962C8B-B14F-4D97-AF65-F5344CB8AC3E}">
        <p14:creationId xmlns:p14="http://schemas.microsoft.com/office/powerpoint/2010/main" val="1201108466"/>
      </p:ext>
    </p:extLst>
  </p:cSld>
  <p:clrMapOvr>
    <a:masterClrMapping/>
  </p:clrMapOvr>
  <p:timing>
    <p:tnLst>
      <p:par>
        <p:cTn id="1" dur="indefinite" restart="never" nodeType="tmRoot"/>
      </p:par>
    </p:tnLst>
  </p:timing>
  <p:extLst mod="1">
    <p:ext uri="{6950BFC3-D8DA-4A85-94F7-54DA5524770B}">
      <p188:commentRel xmlns="" xmlns:p188="http://schemas.microsoft.com/office/powerpoint/2018/8/main" r:id="rId3"/>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2821" y="620688"/>
            <a:ext cx="8526358" cy="432048"/>
          </a:xfrm>
        </p:spPr>
        <p:txBody>
          <a:bodyPr>
            <a:normAutofit fontScale="90000"/>
          </a:bodyPr>
          <a:lstStyle/>
          <a:p>
            <a:pPr algn="ctr"/>
            <a:r>
              <a:rPr lang="en-GB" sz="1800" b="1" dirty="0">
                <a:latin typeface="Arial" panose="020B0604020202020204" pitchFamily="34" charset="0"/>
                <a:cs typeface="Arial" panose="020B0604020202020204" pitchFamily="34" charset="0"/>
              </a:rPr>
              <a:t>RECOMMENDATIONS</a:t>
            </a:r>
            <a:br>
              <a:rPr lang="en-GB" sz="1800" b="1" dirty="0">
                <a:latin typeface="Arial" panose="020B0604020202020204" pitchFamily="34" charset="0"/>
                <a:cs typeface="Arial" panose="020B0604020202020204" pitchFamily="34" charset="0"/>
              </a:rPr>
            </a:br>
            <a:endParaRPr lang="en-ZA" sz="1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a:defRPr/>
            </a:pPr>
            <a:r>
              <a:rPr lang="en-US" sz="1800" dirty="0">
                <a:solidFill>
                  <a:prstClr val="white"/>
                </a:solidFill>
                <a:latin typeface="Calibri"/>
              </a:rPr>
              <a:t>GROWING KWAZULU-NATAL TOGETHER</a:t>
            </a:r>
          </a:p>
          <a:p>
            <a:pPr>
              <a:defRPr/>
            </a:pPr>
            <a:r>
              <a:rPr lang="en-US" sz="1800" b="1" dirty="0">
                <a:solidFill>
                  <a:prstClr val="black"/>
                </a:solidFill>
                <a:latin typeface="Calibri"/>
              </a:rPr>
              <a:t>GROWING KWAZULU-NATAL TOGETHER</a:t>
            </a:r>
          </a:p>
          <a:p>
            <a:pPr>
              <a:defRPr/>
            </a:pPr>
            <a:endParaRPr lang="en-US" sz="1800" dirty="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5D312F24-582A-4117-A0B2-A1DD2489FD11}" type="slidenum">
              <a:rPr lang="en-US" altLang="en-US" sz="1800">
                <a:solidFill>
                  <a:srgbClr val="898989"/>
                </a:solidFill>
                <a:latin typeface="Calibri" panose="020F0502020204030204" pitchFamily="34" charset="0"/>
              </a:rPr>
              <a:pPr fontAlgn="base">
                <a:spcBef>
                  <a:spcPct val="0"/>
                </a:spcBef>
                <a:spcAft>
                  <a:spcPct val="0"/>
                </a:spcAft>
                <a:defRPr/>
              </a:pPr>
              <a:t>13</a:t>
            </a:fld>
            <a:endParaRPr lang="en-US" altLang="en-US" sz="1800" dirty="0">
              <a:solidFill>
                <a:srgbClr val="898989"/>
              </a:solidFill>
              <a:latin typeface="Calibri" panose="020F0502020204030204" pitchFamily="34" charset="0"/>
            </a:endParaRPr>
          </a:p>
        </p:txBody>
      </p:sp>
      <p:sp>
        <p:nvSpPr>
          <p:cNvPr id="3" name="Content Placeholder 2"/>
          <p:cNvSpPr>
            <a:spLocks noGrp="1"/>
          </p:cNvSpPr>
          <p:nvPr>
            <p:ph idx="1"/>
          </p:nvPr>
        </p:nvSpPr>
        <p:spPr>
          <a:xfrm>
            <a:off x="401782" y="836712"/>
            <a:ext cx="11139053" cy="5328592"/>
          </a:xfrm>
        </p:spPr>
        <p:txBody>
          <a:bodyPr>
            <a:normAutofit/>
          </a:bodyPr>
          <a:lstStyle/>
          <a:p>
            <a:pPr lvl="0" algn="just">
              <a:buFont typeface="Wingdings" panose="05000000000000000000" pitchFamily="2" charset="2"/>
              <a:buChar char="q"/>
            </a:pPr>
            <a:endParaRPr lang="en-GB" sz="1800" dirty="0">
              <a:highlight>
                <a:srgbClr val="FFFF00"/>
              </a:highlight>
              <a:latin typeface="Arial Rounded MT Bold" panose="020F0704030504030204" pitchFamily="34" charset="0"/>
              <a:cs typeface="Arial" panose="020B0604020202020204" pitchFamily="34" charset="0"/>
            </a:endParaRPr>
          </a:p>
          <a:p>
            <a:pPr lvl="0" algn="just">
              <a:buFont typeface="Wingdings" panose="05000000000000000000" pitchFamily="2" charset="2"/>
              <a:buChar char="q"/>
            </a:pPr>
            <a:r>
              <a:rPr lang="en-GB" sz="2000" dirty="0" smtClean="0">
                <a:latin typeface="Arial" panose="020B0604020202020204" pitchFamily="34" charset="0"/>
                <a:cs typeface="Arial" panose="020B0604020202020204" pitchFamily="34" charset="0"/>
              </a:rPr>
              <a:t>DSD to Introduce </a:t>
            </a:r>
            <a:r>
              <a:rPr lang="en-GB" sz="2000" dirty="0">
                <a:latin typeface="Arial" panose="020B0604020202020204" pitchFamily="34" charset="0"/>
                <a:cs typeface="Arial" panose="020B0604020202020204" pitchFamily="34" charset="0"/>
              </a:rPr>
              <a:t>programs to improve </a:t>
            </a:r>
            <a:r>
              <a:rPr lang="en-GB" sz="2000" dirty="0">
                <a:latin typeface="Arial" panose="020B0604020202020204" pitchFamily="34" charset="0"/>
                <a:cs typeface="Arial" panose="020B0604020202020204" pitchFamily="34" charset="0"/>
              </a:rPr>
              <a:t>services(parenting skills specifically directed to foster parents, grieve or bereavement programme for foster kinship </a:t>
            </a:r>
            <a:r>
              <a:rPr lang="en-GB" sz="2000" dirty="0" smtClean="0">
                <a:latin typeface="Arial" panose="020B0604020202020204" pitchFamily="34" charset="0"/>
                <a:cs typeface="Arial" panose="020B0604020202020204" pitchFamily="34" charset="0"/>
              </a:rPr>
              <a:t>care, and behavioural change programme </a:t>
            </a:r>
            <a:r>
              <a:rPr lang="en-GB" sz="2000" dirty="0">
                <a:latin typeface="Arial" panose="020B0604020202020204" pitchFamily="34" charset="0"/>
                <a:cs typeface="Arial" panose="020B0604020202020204" pitchFamily="34" charset="0"/>
              </a:rPr>
              <a:t>directed to the needs of the foster children.</a:t>
            </a:r>
          </a:p>
          <a:p>
            <a:pPr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Participants said that the application procedure is hard and demanding due to the involvement of numerous role players such as the DSD, DOJ, and SASSA. According to the study's conclusions, these stakeholders should find new ways to improve the application procedure so that the grant is easily accessible (Yes, a huge challenge).</a:t>
            </a:r>
          </a:p>
          <a:p>
            <a:pPr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The </a:t>
            </a:r>
            <a:r>
              <a:rPr lang="en-GB" sz="2000" dirty="0">
                <a:latin typeface="Arial" panose="020B0604020202020204" pitchFamily="34" charset="0"/>
                <a:cs typeface="Arial" panose="020B0604020202020204" pitchFamily="34" charset="0"/>
              </a:rPr>
              <a:t>FCG recipients have further expressed dissatisfaction with the SASSA payment dates which are constantly changing (another challenge – also why do they dates change?. According to the study's findings, SASSA should provide fixed payment dates so that the grant beneficiaries may budget accordingly</a:t>
            </a:r>
          </a:p>
          <a:p>
            <a:pPr lvl="0" algn="just">
              <a:buFont typeface="Wingdings" panose="05000000000000000000" pitchFamily="2" charset="2"/>
              <a:buChar char="q"/>
            </a:pPr>
            <a:endParaRPr lang="en-US" sz="1800" dirty="0">
              <a:latin typeface="Arial" panose="020B0604020202020204" pitchFamily="34" charset="0"/>
              <a:cs typeface="Arial" panose="020B0604020202020204" pitchFamily="34" charset="0"/>
            </a:endParaRPr>
          </a:p>
          <a:p>
            <a:pPr lvl="0" algn="just">
              <a:buFont typeface="Wingdings" panose="05000000000000000000" pitchFamily="2" charset="2"/>
              <a:buChar char="ü"/>
            </a:pPr>
            <a:endParaRPr lang="en-US" sz="1800" dirty="0">
              <a:latin typeface="Arial" panose="020B0604020202020204" pitchFamily="34" charset="0"/>
              <a:cs typeface="Arial" panose="020B0604020202020204" pitchFamily="34" charset="0"/>
            </a:endParaRPr>
          </a:p>
          <a:p>
            <a:pPr marL="0" indent="0" algn="just">
              <a:buNone/>
            </a:pPr>
            <a:r>
              <a:rPr lang="en-US" sz="1800" dirty="0">
                <a:latin typeface="Arial" panose="020B0604020202020204" pitchFamily="34" charset="0"/>
                <a:cs typeface="Arial" panose="020B0604020202020204" pitchFamily="34" charset="0"/>
              </a:rPr>
              <a:t> </a:t>
            </a:r>
          </a:p>
          <a:p>
            <a:pPr marL="0" indent="0">
              <a:buNone/>
            </a:pPr>
            <a:r>
              <a:rPr lang="en-US" sz="1800" dirty="0">
                <a:latin typeface="Arial" panose="020B0604020202020204" pitchFamily="34" charset="0"/>
                <a:cs typeface="Arial" panose="020B0604020202020204" pitchFamily="34" charset="0"/>
              </a:rPr>
              <a:t> </a:t>
            </a:r>
          </a:p>
          <a:p>
            <a:pPr marL="0" indent="0">
              <a:buNone/>
            </a:pPr>
            <a:endParaRPr lang="en-US" sz="1800" dirty="0">
              <a:latin typeface="Arial" panose="020B0604020202020204" pitchFamily="34" charset="0"/>
              <a:cs typeface="Arial" panose="020B0604020202020204" pitchFamily="34" charset="0"/>
            </a:endParaRPr>
          </a:p>
          <a:p>
            <a:pPr lvl="0">
              <a:buFont typeface="Wingdings" panose="05000000000000000000" pitchFamily="2" charset="2"/>
              <a:buChar char="ü"/>
            </a:pPr>
            <a:endParaRPr lang="en-US" sz="1800" dirty="0">
              <a:latin typeface="Arial" panose="020B0604020202020204" pitchFamily="34" charset="0"/>
              <a:cs typeface="Arial" panose="020B0604020202020204" pitchFamily="34" charset="0"/>
            </a:endParaRPr>
          </a:p>
          <a:p>
            <a:pPr lvl="0">
              <a:buFont typeface="Wingdings" panose="05000000000000000000" pitchFamily="2" charset="2"/>
              <a:buChar char="ü"/>
            </a:pPr>
            <a:endParaRPr lang="en-US" sz="1800" dirty="0">
              <a:latin typeface="Arial" panose="020B0604020202020204" pitchFamily="34" charset="0"/>
              <a:cs typeface="Arial" panose="020B0604020202020204" pitchFamily="34" charset="0"/>
            </a:endParaRPr>
          </a:p>
          <a:p>
            <a:pPr lvl="0">
              <a:buFont typeface="Wingdings" panose="05000000000000000000" pitchFamily="2" charset="2"/>
              <a:buChar char="ü"/>
            </a:pPr>
            <a:endParaRPr lang="en-US" sz="1800" dirty="0">
              <a:latin typeface="Arial" panose="020B0604020202020204" pitchFamily="34" charset="0"/>
              <a:cs typeface="Arial" panose="020B0604020202020204" pitchFamily="34" charset="0"/>
            </a:endParaRPr>
          </a:p>
          <a:p>
            <a:pPr lvl="0">
              <a:buFont typeface="Wingdings" panose="05000000000000000000" pitchFamily="2" charset="2"/>
              <a:buChar char="ü"/>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lvl="0">
              <a:buFont typeface="Wingdings" panose="05000000000000000000" pitchFamily="2" charset="2"/>
              <a:buChar char="§"/>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ZA" sz="1800" dirty="0">
              <a:latin typeface="Arial" panose="020B0604020202020204" pitchFamily="34" charset="0"/>
              <a:cs typeface="Arial" panose="020B0604020202020204" pitchFamily="34" charset="0"/>
            </a:endParaRPr>
          </a:p>
          <a:p>
            <a:pPr lvl="0">
              <a:buFont typeface="Wingdings" panose="05000000000000000000" pitchFamily="2" charset="2"/>
              <a:buChar char="§"/>
            </a:pPr>
            <a:endParaRPr lang="en-ZA" sz="1800" dirty="0">
              <a:latin typeface="Arial" panose="020B0604020202020204" pitchFamily="34" charset="0"/>
              <a:cs typeface="Arial" panose="020B0604020202020204" pitchFamily="34" charset="0"/>
            </a:endParaRPr>
          </a:p>
        </p:txBody>
      </p:sp>
      <p:pic>
        <p:nvPicPr>
          <p:cNvPr id="6" name="Picture 5" descr="Social Development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930" y="80629"/>
            <a:ext cx="2016224" cy="648071"/>
          </a:xfrm>
          <a:prstGeom prst="rect">
            <a:avLst/>
          </a:prstGeom>
        </p:spPr>
      </p:pic>
    </p:spTree>
    <p:extLst>
      <p:ext uri="{BB962C8B-B14F-4D97-AF65-F5344CB8AC3E}">
        <p14:creationId xmlns:p14="http://schemas.microsoft.com/office/powerpoint/2010/main" val="5238266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1800" b="1" dirty="0">
                <a:latin typeface="Arial" panose="020B0604020202020204" pitchFamily="34" charset="0"/>
                <a:cs typeface="Arial" panose="020B0604020202020204" pitchFamily="34" charset="0"/>
              </a:rPr>
              <a:t>RECOMMENDATIONS……</a:t>
            </a:r>
            <a:r>
              <a:rPr lang="en-GB" sz="2400" b="1" dirty="0">
                <a:latin typeface="Arial" panose="020B0604020202020204" pitchFamily="34" charset="0"/>
                <a:cs typeface="Arial" panose="020B0604020202020204" pitchFamily="34" charset="0"/>
              </a:rPr>
              <a:t/>
            </a:r>
            <a:br>
              <a:rPr lang="en-GB" sz="2400" b="1" dirty="0">
                <a:latin typeface="Arial" panose="020B0604020202020204" pitchFamily="34" charset="0"/>
                <a:cs typeface="Arial" panose="020B0604020202020204" pitchFamily="34" charset="0"/>
              </a:rPr>
            </a:br>
            <a:endParaRPr lang="en-ZA"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lgn="just">
              <a:buNone/>
            </a:pPr>
            <a:endParaRPr lang="en-US" sz="2000" dirty="0">
              <a:latin typeface="Arial" panose="020B0604020202020204" pitchFamily="34" charset="0"/>
              <a:cs typeface="Arial" panose="020B0604020202020204" pitchFamily="34" charset="0"/>
            </a:endParaRPr>
          </a:p>
          <a:p>
            <a:pPr lvl="0" algn="just">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a:p>
            <a:pPr lvl="0" algn="just">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a:p>
            <a:pPr lvl="0" algn="just">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a:p>
            <a:pPr marL="0" indent="0" algn="just">
              <a:buNone/>
            </a:pPr>
            <a:r>
              <a:rPr lang="en-US" sz="2000" dirty="0">
                <a:latin typeface="Arial" panose="020B0604020202020204" pitchFamily="34" charset="0"/>
                <a:cs typeface="Arial" panose="020B0604020202020204" pitchFamily="34" charset="0"/>
              </a:rPr>
              <a:t> </a:t>
            </a:r>
          </a:p>
          <a:p>
            <a:pPr marL="0" indent="0">
              <a:buNone/>
            </a:pPr>
            <a:r>
              <a:rPr lang="en-US" sz="2000" dirty="0">
                <a:latin typeface="Arial" panose="020B0604020202020204" pitchFamily="34" charset="0"/>
                <a:cs typeface="Arial" panose="020B0604020202020204" pitchFamily="34" charset="0"/>
              </a:rPr>
              <a:t> </a:t>
            </a:r>
          </a:p>
          <a:p>
            <a:pPr marL="0" indent="0">
              <a:buNone/>
            </a:pPr>
            <a:endParaRPr lang="en-US" sz="2000" dirty="0">
              <a:latin typeface="Arial" panose="020B0604020202020204" pitchFamily="34" charset="0"/>
              <a:cs typeface="Arial" panose="020B0604020202020204" pitchFamily="34" charset="0"/>
            </a:endParaRPr>
          </a:p>
          <a:p>
            <a:pPr lvl="0">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a:p>
            <a:pPr lvl="0">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a:p>
            <a:pPr lvl="0">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a:p>
            <a:pPr lvl="0">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lvl="0">
              <a:buFont typeface="Wingdings" panose="05000000000000000000" pitchFamily="2" charset="2"/>
              <a:buChar char="§"/>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ZA" sz="2000" dirty="0">
              <a:latin typeface="Arial" panose="020B0604020202020204" pitchFamily="34" charset="0"/>
              <a:cs typeface="Arial" panose="020B0604020202020204" pitchFamily="34" charset="0"/>
            </a:endParaRPr>
          </a:p>
          <a:p>
            <a:pPr lvl="0">
              <a:buFont typeface="Wingdings" panose="05000000000000000000" pitchFamily="2" charset="2"/>
              <a:buChar char="§"/>
            </a:pPr>
            <a:endParaRPr lang="en-ZA" sz="2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a:defRPr/>
            </a:pPr>
            <a:r>
              <a:rPr lang="en-US" dirty="0">
                <a:solidFill>
                  <a:prstClr val="white"/>
                </a:solidFill>
                <a:latin typeface="Calibri"/>
              </a:rPr>
              <a:t>GROWING KWAZULU-NATAL TOGETHER</a:t>
            </a:r>
          </a:p>
          <a:p>
            <a:pPr>
              <a:defRPr/>
            </a:pPr>
            <a:r>
              <a:rPr lang="en-US" b="1" dirty="0">
                <a:solidFill>
                  <a:prstClr val="black"/>
                </a:solidFill>
                <a:latin typeface="Calibri"/>
              </a:rPr>
              <a:t>GROWING KWAZULU-NATAL TOGETHER</a:t>
            </a:r>
          </a:p>
          <a:p>
            <a:pPr>
              <a:defRPr/>
            </a:pPr>
            <a:endParaRPr lang="en-US" dirty="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5D312F24-582A-4117-A0B2-A1DD2489FD11}" type="slidenum">
              <a:rPr lang="en-US" altLang="en-US">
                <a:solidFill>
                  <a:srgbClr val="898989"/>
                </a:solidFill>
                <a:latin typeface="Calibri" panose="020F0502020204030204" pitchFamily="34" charset="0"/>
              </a:rPr>
              <a:pPr fontAlgn="base">
                <a:spcBef>
                  <a:spcPct val="0"/>
                </a:spcBef>
                <a:spcAft>
                  <a:spcPct val="0"/>
                </a:spcAft>
                <a:defRPr/>
              </a:pPr>
              <a:t>14</a:t>
            </a:fld>
            <a:endParaRPr lang="en-US" altLang="en-US" dirty="0">
              <a:solidFill>
                <a:srgbClr val="898989"/>
              </a:solidFill>
              <a:latin typeface="Calibri" panose="020F0502020204030204" pitchFamily="34" charset="0"/>
            </a:endParaRPr>
          </a:p>
        </p:txBody>
      </p:sp>
      <p:pic>
        <p:nvPicPr>
          <p:cNvPr id="6" name="Picture 5" descr="Social Development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199" y="365125"/>
            <a:ext cx="2016224" cy="648071"/>
          </a:xfrm>
          <a:prstGeom prst="rect">
            <a:avLst/>
          </a:prstGeom>
        </p:spPr>
      </p:pic>
      <p:sp>
        <p:nvSpPr>
          <p:cNvPr id="8" name="Rectangle 7"/>
          <p:cNvSpPr/>
          <p:nvPr/>
        </p:nvSpPr>
        <p:spPr>
          <a:xfrm>
            <a:off x="838199" y="1582342"/>
            <a:ext cx="10009909" cy="3477875"/>
          </a:xfrm>
          <a:prstGeom prst="rect">
            <a:avLst/>
          </a:prstGeom>
        </p:spPr>
        <p:txBody>
          <a:bodyPr wrap="square">
            <a:spAutoFit/>
          </a:bodyPr>
          <a:lstStyle/>
          <a:p>
            <a:pPr marL="285750" indent="-28575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While the outcomes of the study suggested that the FCG help to alleviate poverty, the amounts awarded could work better if it was higher. As a result, it is suggested that the state increase the amount allocated for the FCG </a:t>
            </a:r>
            <a:r>
              <a:rPr lang="en-GB" sz="2000" dirty="0">
                <a:latin typeface="Arial" panose="020B0604020202020204" pitchFamily="34" charset="0"/>
                <a:cs typeface="Arial" panose="020B0604020202020204" pitchFamily="34" charset="0"/>
              </a:rPr>
              <a:t>. Participants indicated that if the FCG amount was equal to the Old Age Grant, it would have a greater impact on poverty alleviation by allowing beneficiaries to invest more for the future.</a:t>
            </a:r>
          </a:p>
          <a:p>
            <a:pPr marL="285750" indent="-28575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It </a:t>
            </a:r>
            <a:r>
              <a:rPr lang="en-GB" sz="2000" dirty="0">
                <a:latin typeface="Arial" panose="020B0604020202020204" pitchFamily="34" charset="0"/>
                <a:cs typeface="Arial" panose="020B0604020202020204" pitchFamily="34" charset="0"/>
              </a:rPr>
              <a:t>was discovered that some </a:t>
            </a:r>
            <a:r>
              <a:rPr lang="en-GB" sz="2000" dirty="0">
                <a:latin typeface="Arial" panose="020B0604020202020204" pitchFamily="34" charset="0"/>
                <a:cs typeface="Arial" panose="020B0604020202020204" pitchFamily="34" charset="0"/>
              </a:rPr>
              <a:t>participants </a:t>
            </a:r>
            <a:r>
              <a:rPr lang="en-GB" sz="2000" dirty="0">
                <a:latin typeface="Arial" panose="020B0604020202020204" pitchFamily="34" charset="0"/>
                <a:cs typeface="Arial" panose="020B0604020202020204" pitchFamily="34" charset="0"/>
              </a:rPr>
              <a:t>are unemployed, and the FCG is their sole source of income. As a result, it is suggested that states develop additional financial initiatives </a:t>
            </a:r>
            <a:r>
              <a:rPr lang="en-GB" sz="2000" dirty="0">
                <a:latin typeface="Arial" panose="020B0604020202020204" pitchFamily="34" charset="0"/>
                <a:cs typeface="Arial" panose="020B0604020202020204" pitchFamily="34" charset="0"/>
              </a:rPr>
              <a:t>(Subsidize foster parents with monthly food vouchers, as well as annual school fees and uniforms. )  </a:t>
            </a:r>
            <a:r>
              <a:rPr lang="en-GB" sz="2000" dirty="0">
                <a:latin typeface="Arial" panose="020B0604020202020204" pitchFamily="34" charset="0"/>
                <a:cs typeface="Arial" panose="020B0604020202020204" pitchFamily="34" charset="0"/>
              </a:rPr>
              <a:t>to support those </a:t>
            </a:r>
            <a:r>
              <a:rPr lang="en-GB" sz="2000" dirty="0">
                <a:latin typeface="Arial" panose="020B0604020202020204" pitchFamily="34" charset="0"/>
                <a:cs typeface="Arial" panose="020B0604020202020204" pitchFamily="34" charset="0"/>
              </a:rPr>
              <a:t>families. The foster parents could use the money to build emergency savings.</a:t>
            </a:r>
            <a:endParaRPr lang="en-GB" sz="2000" dirty="0">
              <a:highlight>
                <a:srgbClr val="FFFF00"/>
              </a:highlight>
              <a:latin typeface="Arial" panose="020B0604020202020204" pitchFamily="34" charset="0"/>
              <a:cs typeface="Arial" panose="020B0604020202020204" pitchFamily="34" charset="0"/>
            </a:endParaRPr>
          </a:p>
          <a:p>
            <a:pPr algn="just"/>
            <a:endParaRPr lang="en-GB" sz="2000" dirty="0">
              <a:latin typeface="Arial Rounded MT Bold" panose="020F0704030504030204" pitchFamily="34" charset="0"/>
            </a:endParaRPr>
          </a:p>
        </p:txBody>
      </p:sp>
    </p:spTree>
    <p:extLst>
      <p:ext uri="{BB962C8B-B14F-4D97-AF65-F5344CB8AC3E}">
        <p14:creationId xmlns:p14="http://schemas.microsoft.com/office/powerpoint/2010/main" val="10903594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2821" y="578647"/>
            <a:ext cx="8526358" cy="432048"/>
          </a:xfrm>
        </p:spPr>
        <p:txBody>
          <a:bodyPr>
            <a:noAutofit/>
          </a:bodyPr>
          <a:lstStyle/>
          <a:p>
            <a:pPr algn="ctr"/>
            <a:r>
              <a:rPr lang="en-GB" sz="1800" b="1" dirty="0">
                <a:latin typeface="Arial" panose="020B0604020202020204" pitchFamily="34" charset="0"/>
                <a:cs typeface="Arial" panose="020B0604020202020204" pitchFamily="34" charset="0"/>
              </a:rPr>
              <a:t/>
            </a:r>
            <a:br>
              <a:rPr lang="en-GB" sz="1800" b="1" dirty="0">
                <a:latin typeface="Arial" panose="020B0604020202020204" pitchFamily="34" charset="0"/>
                <a:cs typeface="Arial" panose="020B0604020202020204" pitchFamily="34" charset="0"/>
              </a:rPr>
            </a:br>
            <a:r>
              <a:rPr lang="en-GB" sz="1800" b="1" dirty="0">
                <a:latin typeface="Arial" panose="020B0604020202020204" pitchFamily="34" charset="0"/>
                <a:cs typeface="Arial" panose="020B0604020202020204" pitchFamily="34" charset="0"/>
              </a:rPr>
              <a:t>CONTACT INFORMATION </a:t>
            </a:r>
            <a:br>
              <a:rPr lang="en-GB" sz="1800" b="1" dirty="0">
                <a:latin typeface="Arial" panose="020B0604020202020204" pitchFamily="34" charset="0"/>
                <a:cs typeface="Arial" panose="020B0604020202020204" pitchFamily="34" charset="0"/>
              </a:rPr>
            </a:br>
            <a:endParaRPr lang="en-ZA" sz="1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a:defRPr/>
            </a:pPr>
            <a:r>
              <a:rPr lang="en-US" dirty="0">
                <a:solidFill>
                  <a:prstClr val="white"/>
                </a:solidFill>
                <a:latin typeface="Calibri"/>
              </a:rPr>
              <a:t>GROWING KWAZULU-NATAL TOGETHER</a:t>
            </a:r>
          </a:p>
          <a:p>
            <a:pPr>
              <a:defRPr/>
            </a:pPr>
            <a:r>
              <a:rPr lang="en-US" b="1" dirty="0">
                <a:solidFill>
                  <a:prstClr val="black"/>
                </a:solidFill>
                <a:latin typeface="Calibri"/>
              </a:rPr>
              <a:t>GROWING KWAZULU-NATAL TOGETHER</a:t>
            </a:r>
          </a:p>
          <a:p>
            <a:pPr>
              <a:defRPr/>
            </a:pPr>
            <a:endParaRPr lang="en-US" dirty="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5D312F24-582A-4117-A0B2-A1DD2489FD11}" type="slidenum">
              <a:rPr lang="en-US" altLang="en-US">
                <a:solidFill>
                  <a:srgbClr val="898989"/>
                </a:solidFill>
                <a:latin typeface="Calibri" panose="020F0502020204030204" pitchFamily="34" charset="0"/>
              </a:rPr>
              <a:pPr fontAlgn="base">
                <a:spcBef>
                  <a:spcPct val="0"/>
                </a:spcBef>
                <a:spcAft>
                  <a:spcPct val="0"/>
                </a:spcAft>
                <a:defRPr/>
              </a:pPr>
              <a:t>15</a:t>
            </a:fld>
            <a:endParaRPr lang="en-US" altLang="en-US" dirty="0">
              <a:solidFill>
                <a:srgbClr val="898989"/>
              </a:solidFill>
              <a:latin typeface="Calibri" panose="020F0502020204030204" pitchFamily="34" charset="0"/>
            </a:endParaRPr>
          </a:p>
        </p:txBody>
      </p:sp>
      <p:pic>
        <p:nvPicPr>
          <p:cNvPr id="6" name="Picture 5" descr="Social Development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5149" y="254611"/>
            <a:ext cx="2016224" cy="648071"/>
          </a:xfrm>
          <a:prstGeom prst="rect">
            <a:avLst/>
          </a:prstGeom>
        </p:spPr>
      </p:pic>
      <p:sp>
        <p:nvSpPr>
          <p:cNvPr id="7" name="Rectangle 6"/>
          <p:cNvSpPr/>
          <p:nvPr/>
        </p:nvSpPr>
        <p:spPr>
          <a:xfrm>
            <a:off x="7896200" y="289248"/>
            <a:ext cx="6678488" cy="230832"/>
          </a:xfrm>
          <a:prstGeom prst="rect">
            <a:avLst/>
          </a:prstGeom>
        </p:spPr>
        <p:txBody>
          <a:bodyPr wrap="square">
            <a:spAutoFit/>
          </a:bodyPr>
          <a:lstStyle/>
          <a:p>
            <a:pPr fontAlgn="base">
              <a:spcBef>
                <a:spcPct val="0"/>
              </a:spcBef>
              <a:spcAft>
                <a:spcPct val="0"/>
              </a:spcAft>
              <a:defRPr/>
            </a:pPr>
            <a:r>
              <a:rPr lang="en-US" sz="900" b="1" dirty="0">
                <a:solidFill>
                  <a:prstClr val="black"/>
                </a:solidFill>
                <a:latin typeface="Arial" panose="020B0604020202020204" pitchFamily="34" charset="0"/>
              </a:rPr>
              <a:t>GROWING KWAZULU-NATAL TOGETHER</a:t>
            </a:r>
          </a:p>
        </p:txBody>
      </p:sp>
      <p:sp>
        <p:nvSpPr>
          <p:cNvPr id="8" name="Content Placeholder 7"/>
          <p:cNvSpPr>
            <a:spLocks noGrp="1"/>
          </p:cNvSpPr>
          <p:nvPr>
            <p:ph idx="1"/>
          </p:nvPr>
        </p:nvSpPr>
        <p:spPr/>
        <p:txBody>
          <a:bodyPr/>
          <a:lstStyle/>
          <a:p>
            <a:pPr marL="0" indent="0" algn="ctr">
              <a:buNone/>
            </a:pPr>
            <a:r>
              <a:rPr lang="en-ZA" dirty="0">
                <a:latin typeface="Arial" panose="020B0604020202020204" pitchFamily="34" charset="0"/>
                <a:cs typeface="Arial" panose="020B0604020202020204" pitchFamily="34" charset="0"/>
              </a:rPr>
              <a:t>Nkosiyakhe Joseph Shabalala</a:t>
            </a:r>
          </a:p>
          <a:p>
            <a:pPr marL="0" indent="0" algn="ctr">
              <a:buNone/>
            </a:pPr>
            <a:r>
              <a:rPr lang="en-ZA" dirty="0">
                <a:latin typeface="Arial" panose="020B0604020202020204" pitchFamily="34" charset="0"/>
                <a:cs typeface="Arial" panose="020B0604020202020204" pitchFamily="34" charset="0"/>
                <a:hlinkClick r:id="rId4"/>
              </a:rPr>
              <a:t>Nkosiyakhe.Shabalala@kzndsd.gov.za</a:t>
            </a:r>
            <a:r>
              <a:rPr lang="en-ZA" dirty="0">
                <a:latin typeface="Arial" panose="020B0604020202020204" pitchFamily="34" charset="0"/>
                <a:cs typeface="Arial" panose="020B0604020202020204" pitchFamily="34" charset="0"/>
              </a:rPr>
              <a:t> </a:t>
            </a:r>
          </a:p>
          <a:p>
            <a:pPr marL="0" indent="0" algn="ctr">
              <a:buNone/>
            </a:pPr>
            <a:r>
              <a:rPr lang="en-ZA" dirty="0">
                <a:latin typeface="Arial" panose="020B0604020202020204" pitchFamily="34" charset="0"/>
                <a:cs typeface="Arial" panose="020B0604020202020204" pitchFamily="34" charset="0"/>
              </a:rPr>
              <a:t>Contact number :0333928622</a:t>
            </a:r>
          </a:p>
          <a:p>
            <a:pPr marL="0" indent="0">
              <a:buNone/>
            </a:pPr>
            <a:endParaRPr lang="en-ZA" dirty="0">
              <a:latin typeface="Arial Rounded MT Bold" panose="020F0704030504030204" pitchFamily="34" charset="0"/>
            </a:endParaRPr>
          </a:p>
        </p:txBody>
      </p:sp>
    </p:spTree>
    <p:extLst>
      <p:ext uri="{BB962C8B-B14F-4D97-AF65-F5344CB8AC3E}">
        <p14:creationId xmlns:p14="http://schemas.microsoft.com/office/powerpoint/2010/main" val="20771517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1055" y="332509"/>
            <a:ext cx="10931235" cy="6345382"/>
          </a:xfrm>
          <a:prstGeom prst="rect">
            <a:avLst/>
          </a:prstGeom>
        </p:spPr>
      </p:pic>
      <p:sp>
        <p:nvSpPr>
          <p:cNvPr id="2" name="Rectangle 1"/>
          <p:cNvSpPr/>
          <p:nvPr/>
        </p:nvSpPr>
        <p:spPr>
          <a:xfrm>
            <a:off x="2135560" y="2132857"/>
            <a:ext cx="7848872" cy="369332"/>
          </a:xfrm>
          <a:prstGeom prst="rect">
            <a:avLst/>
          </a:prstGeom>
        </p:spPr>
        <p:txBody>
          <a:bodyPr wrap="square">
            <a:spAutoFit/>
          </a:bodyPr>
          <a:lstStyle/>
          <a:p>
            <a:pPr algn="ctr"/>
            <a:r>
              <a:rPr lang="en-US" b="1" dirty="0">
                <a:solidFill>
                  <a:srgbClr val="FFFFFF"/>
                </a:solidFill>
                <a:latin typeface="Arial"/>
                <a:cs typeface="Arial"/>
              </a:rPr>
              <a:t>THANK YOU</a:t>
            </a:r>
            <a:endParaRPr lang="en-ZA" dirty="0">
              <a:solidFill>
                <a:srgbClr val="FFFFFF"/>
              </a:solidFill>
              <a:latin typeface="Arial"/>
              <a:cs typeface="Arial"/>
            </a:endParaRPr>
          </a:p>
        </p:txBody>
      </p:sp>
      <p:pic>
        <p:nvPicPr>
          <p:cNvPr id="4" name="Picture 3" descr="Untitled-20.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27848" y="3284985"/>
            <a:ext cx="2736304" cy="1737923"/>
          </a:xfrm>
          <a:prstGeom prst="rect">
            <a:avLst/>
          </a:prstGeom>
        </p:spPr>
      </p:pic>
    </p:spTree>
    <p:extLst>
      <p:ext uri="{BB962C8B-B14F-4D97-AF65-F5344CB8AC3E}">
        <p14:creationId xmlns:p14="http://schemas.microsoft.com/office/powerpoint/2010/main" val="35608611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78873"/>
            <a:ext cx="10515600" cy="443345"/>
          </a:xfrm>
        </p:spPr>
        <p:txBody>
          <a:bodyPr>
            <a:normAutofit/>
          </a:bodyPr>
          <a:lstStyle/>
          <a:p>
            <a:pPr algn="ctr"/>
            <a:r>
              <a:rPr lang="en-ZA" sz="2000" b="1" dirty="0" smtClean="0">
                <a:latin typeface="Arial" panose="020B0604020202020204" pitchFamily="34" charset="0"/>
                <a:cs typeface="Arial" panose="020B0604020202020204" pitchFamily="34" charset="0"/>
              </a:rPr>
              <a:t>References </a:t>
            </a:r>
            <a:endParaRPr lang="en-ZA" sz="2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122218"/>
            <a:ext cx="10515600" cy="5054745"/>
          </a:xfrm>
        </p:spPr>
        <p:txBody>
          <a:bodyPr/>
          <a:lstStyle/>
          <a:p>
            <a:pPr>
              <a:buFont typeface="Wingdings" panose="05000000000000000000" pitchFamily="2" charset="2"/>
              <a:buChar char="q"/>
            </a:pPr>
            <a:r>
              <a:rPr lang="en-GB" sz="2000" dirty="0" smtClean="0">
                <a:latin typeface="Arial" panose="020B0604020202020204" pitchFamily="34" charset="0"/>
                <a:cs typeface="Arial" panose="020B0604020202020204" pitchFamily="34" charset="0"/>
              </a:rPr>
              <a:t>Hall, K,2019. Income poverty, unemployment and social grants, (Children’s Institute, University of Cape Town), p 224,</a:t>
            </a:r>
          </a:p>
          <a:p>
            <a:pPr>
              <a:buFont typeface="Wingdings" panose="05000000000000000000" pitchFamily="2" charset="2"/>
              <a:buChar char="q"/>
            </a:pPr>
            <a:r>
              <a:rPr lang="en-GB" sz="2000" dirty="0" smtClean="0">
                <a:latin typeface="Arial" panose="020B0604020202020204" pitchFamily="34" charset="0"/>
                <a:cs typeface="Arial" panose="020B0604020202020204" pitchFamily="34" charset="0"/>
              </a:rPr>
              <a:t>Neves, D, Samson, M, van Niekerk, I, Hlatshwayo, S, and du Toit A. 2009. The use and effectiveness of social grants in South Africa, Economic Policy Research Institute (EPRI) University of the Western Cape, Cape Town Cape Town ,www.plaas.org.za</a:t>
            </a:r>
          </a:p>
          <a:p>
            <a:pPr>
              <a:buFont typeface="Wingdings" panose="05000000000000000000" pitchFamily="2" charset="2"/>
              <a:buChar char="q"/>
            </a:pPr>
            <a:r>
              <a:rPr lang="en-ZA" sz="2000" dirty="0">
                <a:latin typeface="Arial" panose="020B0604020202020204" pitchFamily="34" charset="0"/>
                <a:cs typeface="Arial" panose="020B0604020202020204" pitchFamily="34" charset="0"/>
              </a:rPr>
              <a:t>Satumba, T, Bayat, A and Mohamed, S. 2017. </a:t>
            </a:r>
            <a:r>
              <a:rPr lang="en-ZA" sz="2000" i="1" dirty="0">
                <a:latin typeface="Arial" panose="020B0604020202020204" pitchFamily="34" charset="0"/>
                <a:cs typeface="Arial" panose="020B0604020202020204" pitchFamily="34" charset="0"/>
              </a:rPr>
              <a:t>The Impact of Social Grants on Poverty Reduction in South Africa,</a:t>
            </a:r>
            <a:r>
              <a:rPr lang="en-ZA" sz="2000" dirty="0">
                <a:latin typeface="Arial" panose="020B0604020202020204" pitchFamily="34" charset="0"/>
                <a:cs typeface="Arial" panose="020B0604020202020204" pitchFamily="34" charset="0"/>
              </a:rPr>
              <a:t> Journal of Economics, Vol 8 Issue No 1, 33-49</a:t>
            </a:r>
            <a:r>
              <a:rPr lang="en-ZA" sz="2000" dirty="0" smtClean="0">
                <a:latin typeface="Arial" panose="020B0604020202020204" pitchFamily="34" charset="0"/>
                <a:cs typeface="Arial" panose="020B0604020202020204" pitchFamily="34" charset="0"/>
              </a:rPr>
              <a:t>.</a:t>
            </a:r>
          </a:p>
          <a:p>
            <a:pPr>
              <a:buFont typeface="Wingdings" panose="05000000000000000000" pitchFamily="2" charset="2"/>
              <a:buChar char="q"/>
            </a:pPr>
            <a:r>
              <a:rPr lang="en-GB" sz="2000" dirty="0" smtClean="0">
                <a:latin typeface="Arial" panose="020B0604020202020204" pitchFamily="34" charset="0"/>
                <a:cs typeface="Arial" panose="020B0604020202020204" pitchFamily="34" charset="0"/>
              </a:rPr>
              <a:t>Stats SA, 2020. Department: Statistics South Africa, Republic of South Africa, statistical release P0310.1,</a:t>
            </a:r>
          </a:p>
          <a:p>
            <a:pPr>
              <a:buFont typeface="Wingdings" panose="05000000000000000000" pitchFamily="2" charset="2"/>
              <a:buChar char="q"/>
            </a:pPr>
            <a:r>
              <a:rPr lang="en-ZA" sz="2000" dirty="0" smtClean="0">
                <a:latin typeface="Arial" panose="020B0604020202020204" pitchFamily="34" charset="0"/>
                <a:cs typeface="Arial" panose="020B0604020202020204" pitchFamily="34" charset="0"/>
              </a:rPr>
              <a:t>Stats SA, 2022. Department: Statistics South Africa, Republic of South Africa, </a:t>
            </a:r>
            <a:r>
              <a:rPr lang="en-US" sz="2000" dirty="0" smtClean="0">
                <a:latin typeface="Arial" panose="020B0604020202020204" pitchFamily="34" charset="0"/>
                <a:cs typeface="Arial" panose="020B0604020202020204" pitchFamily="34" charset="0"/>
              </a:rPr>
              <a:t>statistical release.June 2022</a:t>
            </a:r>
          </a:p>
          <a:p>
            <a:pPr marL="0" indent="0">
              <a:buNone/>
            </a:pPr>
            <a:endParaRPr lang="en-GB" sz="2000" dirty="0" smtClean="0">
              <a:latin typeface="Arial" panose="020B0604020202020204" pitchFamily="34" charset="0"/>
              <a:cs typeface="Arial" panose="020B0604020202020204" pitchFamily="34" charset="0"/>
            </a:endParaRPr>
          </a:p>
          <a:p>
            <a:pPr>
              <a:buFont typeface="Wingdings" panose="05000000000000000000" pitchFamily="2" charset="2"/>
              <a:buChar char="q"/>
            </a:pPr>
            <a:endParaRPr lang="en-ZA" sz="2000" dirty="0" smtClean="0">
              <a:latin typeface="Arial" panose="020B0604020202020204" pitchFamily="34" charset="0"/>
              <a:cs typeface="Arial" panose="020B0604020202020204" pitchFamily="34" charset="0"/>
            </a:endParaRPr>
          </a:p>
          <a:p>
            <a:pPr>
              <a:buFont typeface="Wingdings" panose="05000000000000000000" pitchFamily="2" charset="2"/>
              <a:buChar char="q"/>
            </a:pPr>
            <a:endParaRPr lang="en-ZA" dirty="0"/>
          </a:p>
          <a:p>
            <a:pPr>
              <a:buFont typeface="Wingdings" panose="05000000000000000000" pitchFamily="2" charset="2"/>
              <a:buChar char="q"/>
            </a:pPr>
            <a:endParaRPr lang="en-ZA" dirty="0"/>
          </a:p>
        </p:txBody>
      </p:sp>
    </p:spTree>
    <p:extLst>
      <p:ext uri="{BB962C8B-B14F-4D97-AF65-F5344CB8AC3E}">
        <p14:creationId xmlns:p14="http://schemas.microsoft.com/office/powerpoint/2010/main" val="650449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487C5-CCF6-C9D0-F1C0-1BA66128D132}"/>
              </a:ext>
            </a:extLst>
          </p:cNvPr>
          <p:cNvSpPr>
            <a:spLocks noGrp="1"/>
          </p:cNvSpPr>
          <p:nvPr>
            <p:ph type="title"/>
          </p:nvPr>
        </p:nvSpPr>
        <p:spPr>
          <a:xfrm>
            <a:off x="2135560" y="613284"/>
            <a:ext cx="7428300" cy="439453"/>
          </a:xfrm>
        </p:spPr>
        <p:txBody>
          <a:bodyPr/>
          <a:lstStyle/>
          <a:p>
            <a:pPr algn="ctr"/>
            <a:r>
              <a:rPr lang="en-US" sz="1800" b="1" dirty="0">
                <a:latin typeface="Arial" panose="020B0604020202020204" pitchFamily="34" charset="0"/>
                <a:cs typeface="Arial" panose="020B0604020202020204" pitchFamily="34" charset="0"/>
              </a:rPr>
              <a:t>BACKGROUND</a:t>
            </a:r>
          </a:p>
        </p:txBody>
      </p:sp>
      <p:sp>
        <p:nvSpPr>
          <p:cNvPr id="3" name="Content Placeholder 2"/>
          <p:cNvSpPr>
            <a:spLocks noGrp="1"/>
          </p:cNvSpPr>
          <p:nvPr>
            <p:ph idx="1"/>
          </p:nvPr>
        </p:nvSpPr>
        <p:spPr>
          <a:xfrm>
            <a:off x="831273" y="1260764"/>
            <a:ext cx="10446327" cy="4760525"/>
          </a:xfrm>
        </p:spPr>
        <p:txBody>
          <a:bodyPr>
            <a:normAutofit/>
          </a:bodyPr>
          <a:lstStyle/>
          <a:p>
            <a:pPr algn="just">
              <a:buFont typeface="Wingdings" panose="05000000000000000000" pitchFamily="2" charset="2"/>
              <a:buChar char="§"/>
            </a:pPr>
            <a:r>
              <a:rPr lang="en-GB" sz="2000" dirty="0">
                <a:latin typeface="Arial" panose="020B0604020202020204" pitchFamily="34" charset="0"/>
                <a:cs typeface="Arial" panose="020B0604020202020204" pitchFamily="34" charset="0"/>
              </a:rPr>
              <a:t>Poverty remains a severe socio-economic issue in South Africa, with 30.3 (or 55.5%) living at the national upper poverty line (R 992</a:t>
            </a:r>
            <a:r>
              <a:rPr lang="en-GB" sz="2000" dirty="0" smtClean="0">
                <a:latin typeface="Arial" panose="020B0604020202020204" pitchFamily="34" charset="0"/>
                <a:cs typeface="Arial" panose="020B0604020202020204" pitchFamily="34" charset="0"/>
              </a:rPr>
              <a:t>) (Stats SA,2022)</a:t>
            </a:r>
            <a:endParaRPr lang="en-GB" sz="2000" dirty="0">
              <a:latin typeface="Arial" panose="020B0604020202020204" pitchFamily="34" charset="0"/>
              <a:cs typeface="Arial" panose="020B0604020202020204" pitchFamily="34" charset="0"/>
            </a:endParaRPr>
          </a:p>
          <a:p>
            <a:pPr algn="just">
              <a:buFont typeface="Wingdings" panose="05000000000000000000" pitchFamily="2" charset="2"/>
              <a:buChar char="§"/>
            </a:pPr>
            <a:r>
              <a:rPr lang="en-GB" sz="2000" dirty="0">
                <a:latin typeface="Arial" panose="020B0604020202020204" pitchFamily="34" charset="0"/>
                <a:cs typeface="Arial" panose="020B0604020202020204" pitchFamily="34" charset="0"/>
              </a:rPr>
              <a:t>Another 13.8 million individuals (25%) living in food poverty</a:t>
            </a:r>
          </a:p>
          <a:p>
            <a:pPr algn="just">
              <a:buFont typeface="Wingdings" panose="05000000000000000000" pitchFamily="2" charset="2"/>
              <a:buChar char="§"/>
            </a:pPr>
            <a:r>
              <a:rPr lang="en-GB" sz="2000" dirty="0">
                <a:latin typeface="Arial" panose="020B0604020202020204" pitchFamily="34" charset="0"/>
                <a:cs typeface="Arial" panose="020B0604020202020204" pitchFamily="34" charset="0"/>
              </a:rPr>
              <a:t>More than six out of ten children (62,1%) are identified as multidimensionally poor, according to a report on Child Poverty in South Africa released by Statistics South </a:t>
            </a:r>
            <a:r>
              <a:rPr lang="en-GB" sz="2000" dirty="0">
                <a:latin typeface="Arial" panose="020B0604020202020204" pitchFamily="34" charset="0"/>
                <a:cs typeface="Arial" panose="020B0604020202020204" pitchFamily="34" charset="0"/>
              </a:rPr>
              <a:t>Africa in July </a:t>
            </a:r>
            <a:r>
              <a:rPr lang="en-GB" sz="2000" dirty="0">
                <a:latin typeface="Arial" panose="020B0604020202020204" pitchFamily="34" charset="0"/>
                <a:cs typeface="Arial" panose="020B0604020202020204" pitchFamily="34" charset="0"/>
              </a:rPr>
              <a:t>2020. </a:t>
            </a:r>
            <a:r>
              <a:rPr lang="en-GB" sz="2000" dirty="0">
                <a:latin typeface="Arial" panose="020B0604020202020204" pitchFamily="34" charset="0"/>
                <a:cs typeface="Arial" panose="020B0604020202020204" pitchFamily="34" charset="0"/>
              </a:rPr>
              <a:t>Black African children (68,3%) show the highest percentage of multidimensional poverty as compared to their peers from other population </a:t>
            </a:r>
            <a:r>
              <a:rPr lang="en-GB" sz="2000" dirty="0">
                <a:latin typeface="Arial" panose="020B0604020202020204" pitchFamily="34" charset="0"/>
                <a:cs typeface="Arial" panose="020B0604020202020204" pitchFamily="34" charset="0"/>
              </a:rPr>
              <a:t>groups </a:t>
            </a:r>
            <a:r>
              <a:rPr lang="en-GB" sz="2000" dirty="0" smtClean="0">
                <a:latin typeface="Arial" panose="020B0604020202020204" pitchFamily="34" charset="0"/>
                <a:cs typeface="Arial" panose="020B0604020202020204" pitchFamily="34" charset="0"/>
              </a:rPr>
              <a:t>(Stats SA,2022)</a:t>
            </a:r>
            <a:endParaRPr lang="en-GB" sz="2000" dirty="0">
              <a:latin typeface="Arial" panose="020B0604020202020204" pitchFamily="34" charset="0"/>
              <a:cs typeface="Arial" panose="020B0604020202020204" pitchFamily="34" charset="0"/>
            </a:endParaRPr>
          </a:p>
          <a:p>
            <a:pPr algn="just"/>
            <a:endParaRPr lang="en-GB" sz="1800" dirty="0">
              <a:latin typeface="Arial" panose="020B0604020202020204" pitchFamily="34" charset="0"/>
              <a:cs typeface="Arial" panose="020B0604020202020204" pitchFamily="34" charset="0"/>
            </a:endParaRPr>
          </a:p>
        </p:txBody>
      </p:sp>
      <p:pic>
        <p:nvPicPr>
          <p:cNvPr id="7" name="Picture 6" descr="Social Development Logo.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3694" y="289248"/>
            <a:ext cx="1854696" cy="648071"/>
          </a:xfrm>
          <a:prstGeom prst="rect">
            <a:avLst/>
          </a:prstGeom>
        </p:spPr>
      </p:pic>
    </p:spTree>
    <p:extLst>
      <p:ext uri="{BB962C8B-B14F-4D97-AF65-F5344CB8AC3E}">
        <p14:creationId xmlns:p14="http://schemas.microsoft.com/office/powerpoint/2010/main" val="21678100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2821" y="620688"/>
            <a:ext cx="8526358" cy="432048"/>
          </a:xfrm>
        </p:spPr>
        <p:txBody>
          <a:bodyPr>
            <a:noAutofit/>
          </a:bodyPr>
          <a:lstStyle/>
          <a:p>
            <a:pPr algn="ctr"/>
            <a:r>
              <a:rPr lang="en-GB" sz="1800" b="1" dirty="0">
                <a:latin typeface="Arial Rounded MT Bold" panose="020F0704030504030204" pitchFamily="34" charset="0"/>
              </a:rPr>
              <a:t/>
            </a:r>
            <a:br>
              <a:rPr lang="en-GB" sz="1800" b="1" dirty="0">
                <a:latin typeface="Arial Rounded MT Bold" panose="020F0704030504030204" pitchFamily="34" charset="0"/>
              </a:rPr>
            </a:br>
            <a:r>
              <a:rPr lang="en-GB" sz="1800" b="1" dirty="0">
                <a:latin typeface="Arial" panose="020B0604020202020204" pitchFamily="34" charset="0"/>
                <a:cs typeface="Arial" panose="020B0604020202020204" pitchFamily="34" charset="0"/>
              </a:rPr>
              <a:t>BACKGROUND……</a:t>
            </a:r>
            <a:endParaRPr lang="en-ZA" sz="1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a:defRPr/>
            </a:pPr>
            <a:r>
              <a:rPr lang="en-US" dirty="0">
                <a:solidFill>
                  <a:prstClr val="white"/>
                </a:solidFill>
                <a:latin typeface="Calibri"/>
              </a:rPr>
              <a:t>GROWING KWAZULU-NATAL TOGETHER</a:t>
            </a:r>
          </a:p>
          <a:p>
            <a:pPr>
              <a:defRPr/>
            </a:pPr>
            <a:r>
              <a:rPr lang="en-US" b="1" dirty="0">
                <a:solidFill>
                  <a:prstClr val="black"/>
                </a:solidFill>
                <a:latin typeface="Calibri"/>
              </a:rPr>
              <a:t>GROWING KWAZULU-NATAL TOGETHER</a:t>
            </a:r>
          </a:p>
          <a:p>
            <a:pPr>
              <a:defRPr/>
            </a:pPr>
            <a:endParaRPr lang="en-US" dirty="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5D312F24-582A-4117-A0B2-A1DD2489FD11}" type="slidenum">
              <a:rPr lang="en-US" altLang="en-US">
                <a:solidFill>
                  <a:srgbClr val="898989"/>
                </a:solidFill>
                <a:latin typeface="Calibri" panose="020F0502020204030204" pitchFamily="34" charset="0"/>
              </a:rPr>
              <a:pPr fontAlgn="base">
                <a:spcBef>
                  <a:spcPct val="0"/>
                </a:spcBef>
                <a:spcAft>
                  <a:spcPct val="0"/>
                </a:spcAft>
                <a:defRPr/>
              </a:pPr>
              <a:t>3</a:t>
            </a:fld>
            <a:endParaRPr lang="en-US" altLang="en-US" dirty="0">
              <a:solidFill>
                <a:srgbClr val="898989"/>
              </a:solidFill>
              <a:latin typeface="Calibri" panose="020F0502020204030204" pitchFamily="34" charset="0"/>
            </a:endParaRPr>
          </a:p>
        </p:txBody>
      </p:sp>
      <p:sp>
        <p:nvSpPr>
          <p:cNvPr id="3" name="Content Placeholder 2"/>
          <p:cNvSpPr>
            <a:spLocks noGrp="1"/>
          </p:cNvSpPr>
          <p:nvPr>
            <p:ph idx="1"/>
          </p:nvPr>
        </p:nvSpPr>
        <p:spPr>
          <a:xfrm>
            <a:off x="1960632" y="1530436"/>
            <a:ext cx="9393168" cy="5038317"/>
          </a:xfrm>
        </p:spPr>
        <p:txBody>
          <a:bodyPr/>
          <a:lstStyle/>
          <a:p>
            <a:pPr lvl="0" algn="just">
              <a:buFont typeface="Wingdings" panose="05000000000000000000" pitchFamily="2" charset="2"/>
              <a:buChar char="§"/>
            </a:pPr>
            <a:endParaRPr lang="en-US" sz="2000" dirty="0">
              <a:latin typeface="Arial" panose="020B0604020202020204" pitchFamily="34" charset="0"/>
              <a:cs typeface="Arial" panose="020B0604020202020204" pitchFamily="34" charset="0"/>
            </a:endParaRPr>
          </a:p>
          <a:p>
            <a:pPr lvl="0" algn="just">
              <a:buFont typeface="Wingdings" panose="05000000000000000000" pitchFamily="2" charset="2"/>
              <a:buChar char="§"/>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ZA" sz="2000" dirty="0">
              <a:latin typeface="Arial" panose="020B0604020202020204" pitchFamily="34" charset="0"/>
              <a:cs typeface="Arial" panose="020B0604020202020204" pitchFamily="34" charset="0"/>
            </a:endParaRPr>
          </a:p>
          <a:p>
            <a:pPr lvl="0">
              <a:buFont typeface="Wingdings" panose="05000000000000000000" pitchFamily="2" charset="2"/>
              <a:buChar char="§"/>
            </a:pPr>
            <a:endParaRPr lang="en-ZA" sz="2000" dirty="0">
              <a:latin typeface="Arial" panose="020B0604020202020204" pitchFamily="34" charset="0"/>
              <a:cs typeface="Arial" panose="020B0604020202020204" pitchFamily="34" charset="0"/>
            </a:endParaRPr>
          </a:p>
        </p:txBody>
      </p:sp>
      <p:pic>
        <p:nvPicPr>
          <p:cNvPr id="6" name="Picture 5" descr="Social Development Logo.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767" y="203192"/>
            <a:ext cx="2016224" cy="648071"/>
          </a:xfrm>
          <a:prstGeom prst="rect">
            <a:avLst/>
          </a:prstGeom>
        </p:spPr>
      </p:pic>
      <p:sp>
        <p:nvSpPr>
          <p:cNvPr id="7" name="Rectangle 6"/>
          <p:cNvSpPr/>
          <p:nvPr/>
        </p:nvSpPr>
        <p:spPr>
          <a:xfrm>
            <a:off x="7896200" y="289248"/>
            <a:ext cx="6678488" cy="230832"/>
          </a:xfrm>
          <a:prstGeom prst="rect">
            <a:avLst/>
          </a:prstGeom>
        </p:spPr>
        <p:txBody>
          <a:bodyPr wrap="square">
            <a:spAutoFit/>
          </a:bodyPr>
          <a:lstStyle/>
          <a:p>
            <a:pPr fontAlgn="base">
              <a:spcBef>
                <a:spcPct val="0"/>
              </a:spcBef>
              <a:spcAft>
                <a:spcPct val="0"/>
              </a:spcAft>
              <a:defRPr/>
            </a:pPr>
            <a:r>
              <a:rPr lang="en-US" sz="900" b="1" dirty="0">
                <a:solidFill>
                  <a:prstClr val="black"/>
                </a:solidFill>
                <a:latin typeface="Arial" panose="020B0604020202020204" pitchFamily="34" charset="0"/>
              </a:rPr>
              <a:t>GROWING KWAZULU-NATAL TOGETHER</a:t>
            </a:r>
          </a:p>
        </p:txBody>
      </p:sp>
      <p:sp>
        <p:nvSpPr>
          <p:cNvPr id="9" name="Rectangle 8"/>
          <p:cNvSpPr/>
          <p:nvPr/>
        </p:nvSpPr>
        <p:spPr>
          <a:xfrm>
            <a:off x="734292" y="1153344"/>
            <a:ext cx="10280072" cy="4308872"/>
          </a:xfrm>
          <a:prstGeom prst="rect">
            <a:avLst/>
          </a:prstGeom>
        </p:spPr>
        <p:txBody>
          <a:bodyPr wrap="square">
            <a:spAutoFit/>
          </a:bodyPr>
          <a:lstStyle/>
          <a:p>
            <a:pPr marL="457200" indent="-457200" algn="just">
              <a:buFont typeface="Wingdings" panose="05000000000000000000" pitchFamily="2" charset="2"/>
              <a:buChar char="q"/>
            </a:pPr>
            <a:r>
              <a:rPr lang="en-GB" dirty="0" smtClean="0">
                <a:latin typeface="Arial" panose="020B0604020202020204" pitchFamily="34" charset="0"/>
                <a:cs typeface="Arial" panose="020B0604020202020204" pitchFamily="34" charset="0"/>
              </a:rPr>
              <a:t>The </a:t>
            </a:r>
            <a:r>
              <a:rPr lang="en-GB" dirty="0">
                <a:latin typeface="Arial" panose="020B0604020202020204" pitchFamily="34" charset="0"/>
                <a:cs typeface="Arial" panose="020B0604020202020204" pitchFamily="34" charset="0"/>
              </a:rPr>
              <a:t>South African Foster Care Grant was initially intended as financial support for children removed from their families and placed in foster care for protection in situations of abuse or neglect (Hall,2019:224). </a:t>
            </a:r>
          </a:p>
          <a:p>
            <a:pPr marL="457200" indent="-457200" algn="just">
              <a:buFont typeface="Wingdings" panose="05000000000000000000" pitchFamily="2" charset="2"/>
              <a:buChar char="q"/>
            </a:pPr>
            <a:r>
              <a:rPr lang="en-GB" dirty="0">
                <a:latin typeface="Arial" panose="020B0604020202020204" pitchFamily="34" charset="0"/>
                <a:cs typeface="Arial" panose="020B0604020202020204" pitchFamily="34" charset="0"/>
              </a:rPr>
              <a:t>As a result of social grants, a huge number of poor people have reported considerable improvements in their well-being (Satumba et al, 2017). Furthermore, some households with access to social grants reported an increase in the number of children in their households attending school (Satumba et al,2017). </a:t>
            </a:r>
            <a:endParaRPr lang="en-GB" dirty="0">
              <a:latin typeface="Arial" panose="020B0604020202020204" pitchFamily="34" charset="0"/>
              <a:cs typeface="Arial" panose="020B0604020202020204" pitchFamily="34" charset="0"/>
            </a:endParaRPr>
          </a:p>
          <a:p>
            <a:pPr marL="457200" indent="-457200" algn="just">
              <a:buFont typeface="Wingdings" panose="05000000000000000000" pitchFamily="2" charset="2"/>
              <a:buChar char="q"/>
            </a:pPr>
            <a:r>
              <a:rPr lang="en-GB" dirty="0">
                <a:latin typeface="Arial" panose="020B0604020202020204" pitchFamily="34" charset="0"/>
                <a:cs typeface="Arial" panose="020B0604020202020204" pitchFamily="34" charset="0"/>
              </a:rPr>
              <a:t>The Foster Care Grant is increasingly being utilized to provide financial assistance to orphaned children's caretakers, and it has proven to be an effective poverty alleviation grant for orphans in kinship care (Hall,2019).</a:t>
            </a:r>
          </a:p>
          <a:p>
            <a:pPr marL="457200" indent="-457200" algn="just">
              <a:buFont typeface="Wingdings" panose="05000000000000000000" pitchFamily="2" charset="2"/>
              <a:buChar char="q"/>
            </a:pPr>
            <a:r>
              <a:rPr lang="en-GB" dirty="0">
                <a:latin typeface="Arial" panose="020B0604020202020204" pitchFamily="34" charset="0"/>
                <a:cs typeface="Arial" panose="020B0604020202020204" pitchFamily="34" charset="0"/>
              </a:rPr>
              <a:t>By allowing impoverished households to better plan for the future and smooth consumption, social grants not only facilitate savings on the part of beneficiaries, but also allow them to access and leverage other resources and finance (Neves et al ,2009). </a:t>
            </a:r>
          </a:p>
          <a:p>
            <a:pPr marL="457200" indent="-457200" algn="just">
              <a:buFont typeface="Wingdings" panose="05000000000000000000" pitchFamily="2" charset="2"/>
              <a:buChar char="§"/>
            </a:pPr>
            <a:endParaRPr lang="en-GB" sz="2000" dirty="0">
              <a:highlight>
                <a:srgbClr val="FFFF00"/>
              </a:highlight>
              <a:latin typeface="Arial" panose="020B0604020202020204" pitchFamily="34" charset="0"/>
              <a:cs typeface="Arial" panose="020B0604020202020204" pitchFamily="34" charset="0"/>
            </a:endParaRPr>
          </a:p>
          <a:p>
            <a:pPr marL="457200" indent="-457200" algn="just">
              <a:buFont typeface="Wingdings" panose="05000000000000000000" pitchFamily="2" charset="2"/>
              <a:buChar char="§"/>
            </a:pPr>
            <a:endParaRPr lang="en-GB" sz="200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5088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2821" y="620688"/>
            <a:ext cx="8526358" cy="432048"/>
          </a:xfrm>
        </p:spPr>
        <p:txBody>
          <a:bodyPr/>
          <a:lstStyle/>
          <a:p>
            <a:pPr algn="ctr"/>
            <a:r>
              <a:rPr lang="en-GB" sz="1800" b="1" dirty="0">
                <a:latin typeface="Arial" panose="020B0604020202020204" pitchFamily="34" charset="0"/>
                <a:cs typeface="Arial" panose="020B0604020202020204" pitchFamily="34" charset="0"/>
              </a:rPr>
              <a:t>STUDY LOCATION  </a:t>
            </a:r>
            <a:endParaRPr lang="en-ZA" sz="1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a:defRPr/>
            </a:pPr>
            <a:r>
              <a:rPr lang="en-US" sz="1800" dirty="0">
                <a:solidFill>
                  <a:prstClr val="white"/>
                </a:solidFill>
                <a:latin typeface="Calibri"/>
              </a:rPr>
              <a:t>GROWING KWAZULU-NATAL TOGETHER</a:t>
            </a:r>
          </a:p>
          <a:p>
            <a:pPr>
              <a:defRPr/>
            </a:pPr>
            <a:r>
              <a:rPr lang="en-US" sz="1800" b="1" dirty="0">
                <a:solidFill>
                  <a:prstClr val="black"/>
                </a:solidFill>
                <a:latin typeface="Calibri"/>
              </a:rPr>
              <a:t>GROWING KWAZULU-NATAL TOGETHER</a:t>
            </a:r>
          </a:p>
          <a:p>
            <a:pPr>
              <a:defRPr/>
            </a:pPr>
            <a:endParaRPr lang="en-US" sz="1800" dirty="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5D312F24-582A-4117-A0B2-A1DD2489FD11}" type="slidenum">
              <a:rPr lang="en-US" altLang="en-US" sz="1800">
                <a:solidFill>
                  <a:srgbClr val="898989"/>
                </a:solidFill>
                <a:latin typeface="Calibri" panose="020F0502020204030204" pitchFamily="34" charset="0"/>
              </a:rPr>
              <a:pPr fontAlgn="base">
                <a:spcBef>
                  <a:spcPct val="0"/>
                </a:spcBef>
                <a:spcAft>
                  <a:spcPct val="0"/>
                </a:spcAft>
                <a:defRPr/>
              </a:pPr>
              <a:t>4</a:t>
            </a:fld>
            <a:endParaRPr lang="en-US" altLang="en-US" sz="1800" dirty="0">
              <a:solidFill>
                <a:srgbClr val="898989"/>
              </a:solidFill>
              <a:latin typeface="Calibri" panose="020F0502020204030204" pitchFamily="34" charset="0"/>
            </a:endParaRPr>
          </a:p>
        </p:txBody>
      </p:sp>
      <p:sp>
        <p:nvSpPr>
          <p:cNvPr id="3" name="Content Placeholder 2"/>
          <p:cNvSpPr>
            <a:spLocks noGrp="1"/>
          </p:cNvSpPr>
          <p:nvPr>
            <p:ph idx="1"/>
          </p:nvPr>
        </p:nvSpPr>
        <p:spPr>
          <a:xfrm>
            <a:off x="665018" y="1102010"/>
            <a:ext cx="10688782" cy="4415223"/>
          </a:xfrm>
        </p:spPr>
        <p:txBody>
          <a:bodyPr>
            <a:normAutofit/>
          </a:bodyPr>
          <a:lstStyle/>
          <a:p>
            <a:pPr lvl="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This research was undertaken in Pietermaritzburg, Imbali township. Imbali is a name that originated from Zulu, to mean 'the flower’. </a:t>
            </a:r>
          </a:p>
          <a:p>
            <a:pPr lvl="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Imbali township was named in 1964 after it was designed by the apartheid government as a residential area for Black families. Imbali is the largest township, with a majority of Black people from various socioeconomic backgrounds</a:t>
            </a:r>
            <a:r>
              <a:rPr lang="en-GB" sz="2000" dirty="0">
                <a:latin typeface="Arial" panose="020B0604020202020204" pitchFamily="34" charset="0"/>
                <a:cs typeface="Arial" panose="020B0604020202020204" pitchFamily="34" charset="0"/>
              </a:rPr>
              <a:t>.</a:t>
            </a:r>
          </a:p>
          <a:p>
            <a:pPr lvl="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Imbali was chosen because it is serviced by the Department of Social Development- Pietermaritzburg Office, which is one of the DSD's largest offices in </a:t>
            </a:r>
            <a:r>
              <a:rPr lang="en-GB" sz="2000" dirty="0">
                <a:latin typeface="Arial" panose="020B0604020202020204" pitchFamily="34" charset="0"/>
                <a:cs typeface="Arial" panose="020B0604020202020204" pitchFamily="34" charset="0"/>
              </a:rPr>
              <a:t>KZN.The </a:t>
            </a:r>
            <a:r>
              <a:rPr lang="en-GB" sz="2000" dirty="0">
                <a:latin typeface="Arial" panose="020B0604020202020204" pitchFamily="34" charset="0"/>
                <a:cs typeface="Arial" panose="020B0604020202020204" pitchFamily="34" charset="0"/>
              </a:rPr>
              <a:t>researcher is a professional social worker who works in the same office.</a:t>
            </a:r>
          </a:p>
          <a:p>
            <a:pPr lvl="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About 33 </a:t>
            </a:r>
            <a:r>
              <a:rPr lang="en-GB" sz="2000" dirty="0">
                <a:latin typeface="Arial" panose="020B0604020202020204" pitchFamily="34" charset="0"/>
                <a:cs typeface="Arial" panose="020B0604020202020204" pitchFamily="34" charset="0"/>
              </a:rPr>
              <a:t>000 </a:t>
            </a:r>
            <a:r>
              <a:rPr lang="en-GB" sz="2000" dirty="0" smtClean="0">
                <a:latin typeface="Arial" panose="020B0604020202020204" pitchFamily="34" charset="0"/>
                <a:cs typeface="Arial" panose="020B0604020202020204" pitchFamily="34" charset="0"/>
              </a:rPr>
              <a:t>number of  </a:t>
            </a:r>
            <a:r>
              <a:rPr lang="en-GB" sz="2000" dirty="0">
                <a:latin typeface="Arial" panose="020B0604020202020204" pitchFamily="34" charset="0"/>
                <a:cs typeface="Arial" panose="020B0604020202020204" pitchFamily="34" charset="0"/>
              </a:rPr>
              <a:t>children who are accessing the Foster Child Grant (FCG) in </a:t>
            </a:r>
            <a:r>
              <a:rPr lang="en-GB" sz="2000" dirty="0">
                <a:latin typeface="Arial" panose="020B0604020202020204" pitchFamily="34" charset="0"/>
                <a:cs typeface="Arial" panose="020B0604020202020204" pitchFamily="34" charset="0"/>
              </a:rPr>
              <a:t>KZN, </a:t>
            </a:r>
            <a:r>
              <a:rPr lang="en-GB" sz="2000" dirty="0">
                <a:latin typeface="Arial" panose="020B0604020202020204" pitchFamily="34" charset="0"/>
                <a:cs typeface="Arial" panose="020B0604020202020204" pitchFamily="34" charset="0"/>
              </a:rPr>
              <a:t>as recorded in the SOCPEN administrative data system of the </a:t>
            </a:r>
            <a:r>
              <a:rPr lang="en-GB" sz="2000" dirty="0">
                <a:latin typeface="Arial" panose="020B0604020202020204" pitchFamily="34" charset="0"/>
                <a:cs typeface="Arial" panose="020B0604020202020204" pitchFamily="34" charset="0"/>
              </a:rPr>
              <a:t>SASSA (Hall,2023)</a:t>
            </a:r>
            <a:endParaRPr lang="en-GB" sz="2000" dirty="0">
              <a:latin typeface="Arial" panose="020B0604020202020204" pitchFamily="34" charset="0"/>
              <a:cs typeface="Arial" panose="020B0604020202020204" pitchFamily="34" charset="0"/>
            </a:endParaRPr>
          </a:p>
          <a:p>
            <a:pPr lvl="0" algn="just">
              <a:buFont typeface="Wingdings" panose="05000000000000000000" pitchFamily="2" charset="2"/>
              <a:buChar char="§"/>
            </a:pPr>
            <a:endParaRPr lang="en-ZA" sz="1800" dirty="0">
              <a:latin typeface="Arial Rounded MT Bold" panose="020F0704030504030204" pitchFamily="34" charset="0"/>
              <a:cs typeface="Arial" panose="020B0604020202020204" pitchFamily="34" charset="0"/>
            </a:endParaRPr>
          </a:p>
        </p:txBody>
      </p:sp>
      <p:pic>
        <p:nvPicPr>
          <p:cNvPr id="6" name="Picture 5" descr="Social Development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8167" y="212363"/>
            <a:ext cx="2016224" cy="648071"/>
          </a:xfrm>
          <a:prstGeom prst="rect">
            <a:avLst/>
          </a:prstGeom>
        </p:spPr>
      </p:pic>
      <p:sp>
        <p:nvSpPr>
          <p:cNvPr id="7" name="Rectangle 6"/>
          <p:cNvSpPr/>
          <p:nvPr/>
        </p:nvSpPr>
        <p:spPr>
          <a:xfrm>
            <a:off x="7896200" y="289248"/>
            <a:ext cx="6678488" cy="369332"/>
          </a:xfrm>
          <a:prstGeom prst="rect">
            <a:avLst/>
          </a:prstGeom>
        </p:spPr>
        <p:txBody>
          <a:bodyPr wrap="square">
            <a:spAutoFit/>
          </a:bodyPr>
          <a:lstStyle/>
          <a:p>
            <a:pPr fontAlgn="base">
              <a:spcBef>
                <a:spcPct val="0"/>
              </a:spcBef>
              <a:spcAft>
                <a:spcPct val="0"/>
              </a:spcAft>
              <a:defRPr/>
            </a:pPr>
            <a:r>
              <a:rPr lang="en-US" b="1" dirty="0">
                <a:solidFill>
                  <a:prstClr val="black"/>
                </a:solidFill>
                <a:latin typeface="Arial" panose="020B0604020202020204" pitchFamily="34" charset="0"/>
              </a:rPr>
              <a:t>GROWING KWAZULU-NATAL TOGETHER</a:t>
            </a:r>
          </a:p>
        </p:txBody>
      </p:sp>
    </p:spTree>
    <p:extLst>
      <p:ext uri="{BB962C8B-B14F-4D97-AF65-F5344CB8AC3E}">
        <p14:creationId xmlns:p14="http://schemas.microsoft.com/office/powerpoint/2010/main" val="861888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2821" y="620688"/>
            <a:ext cx="8526358" cy="432048"/>
          </a:xfrm>
        </p:spPr>
        <p:txBody>
          <a:bodyPr/>
          <a:lstStyle/>
          <a:p>
            <a:pPr algn="ctr"/>
            <a:r>
              <a:rPr lang="en-ZA" sz="1800" b="1" dirty="0">
                <a:latin typeface="Arial" panose="020B0604020202020204" pitchFamily="34" charset="0"/>
                <a:cs typeface="Arial" panose="020B0604020202020204" pitchFamily="34" charset="0"/>
              </a:rPr>
              <a:t>STUDY RATIONALE</a:t>
            </a:r>
          </a:p>
        </p:txBody>
      </p:sp>
      <p:sp>
        <p:nvSpPr>
          <p:cNvPr id="4" name="Footer Placeholder 3"/>
          <p:cNvSpPr>
            <a:spLocks noGrp="1"/>
          </p:cNvSpPr>
          <p:nvPr>
            <p:ph type="ftr" sz="quarter" idx="11"/>
          </p:nvPr>
        </p:nvSpPr>
        <p:spPr/>
        <p:txBody>
          <a:bodyPr/>
          <a:lstStyle/>
          <a:p>
            <a:pPr>
              <a:defRPr/>
            </a:pPr>
            <a:r>
              <a:rPr lang="en-US" sz="1800" dirty="0">
                <a:solidFill>
                  <a:prstClr val="white"/>
                </a:solidFill>
                <a:latin typeface="Calibri"/>
              </a:rPr>
              <a:t>GROWING KWAZULU-NATAL TOGETHER</a:t>
            </a:r>
          </a:p>
          <a:p>
            <a:pPr>
              <a:defRPr/>
            </a:pPr>
            <a:r>
              <a:rPr lang="en-US" sz="1800" b="1" dirty="0">
                <a:solidFill>
                  <a:prstClr val="black"/>
                </a:solidFill>
                <a:latin typeface="Calibri"/>
              </a:rPr>
              <a:t>GROWING KWAZULU-NATAL TOGETHER</a:t>
            </a:r>
          </a:p>
          <a:p>
            <a:pPr>
              <a:defRPr/>
            </a:pPr>
            <a:endParaRPr lang="en-US" sz="1800" dirty="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5D312F24-582A-4117-A0B2-A1DD2489FD11}" type="slidenum">
              <a:rPr lang="en-US" altLang="en-US" sz="1800">
                <a:solidFill>
                  <a:srgbClr val="898989"/>
                </a:solidFill>
                <a:latin typeface="Calibri" panose="020F0502020204030204" pitchFamily="34" charset="0"/>
              </a:rPr>
              <a:pPr fontAlgn="base">
                <a:spcBef>
                  <a:spcPct val="0"/>
                </a:spcBef>
                <a:spcAft>
                  <a:spcPct val="0"/>
                </a:spcAft>
                <a:defRPr/>
              </a:pPr>
              <a:t>5</a:t>
            </a:fld>
            <a:endParaRPr lang="en-US" altLang="en-US" sz="1800" dirty="0">
              <a:solidFill>
                <a:srgbClr val="898989"/>
              </a:solidFill>
              <a:latin typeface="Calibri" panose="020F0502020204030204" pitchFamily="34" charset="0"/>
            </a:endParaRPr>
          </a:p>
        </p:txBody>
      </p:sp>
      <p:sp>
        <p:nvSpPr>
          <p:cNvPr id="3" name="Content Placeholder 2"/>
          <p:cNvSpPr>
            <a:spLocks noGrp="1"/>
          </p:cNvSpPr>
          <p:nvPr>
            <p:ph idx="1"/>
          </p:nvPr>
        </p:nvSpPr>
        <p:spPr>
          <a:xfrm>
            <a:off x="928255" y="1102010"/>
            <a:ext cx="10044545" cy="5038317"/>
          </a:xfrm>
        </p:spPr>
        <p:txBody>
          <a:bodyPr/>
          <a:lstStyle/>
          <a:p>
            <a:pPr algn="just">
              <a:buFont typeface="Wingdings" panose="05000000000000000000" pitchFamily="2" charset="2"/>
              <a:buChar char="q"/>
            </a:pPr>
            <a:r>
              <a:rPr lang="en-GB" sz="2000" dirty="0" smtClean="0">
                <a:latin typeface="Arial" panose="020B0604020202020204" pitchFamily="34" charset="0"/>
                <a:cs typeface="Arial" panose="020B0604020202020204" pitchFamily="34" charset="0"/>
              </a:rPr>
              <a:t>The researcher's interest in understanding the role of FCG in poverty alleviation in the post-1994 democratic era prompted this study.</a:t>
            </a:r>
            <a:endParaRPr lang="en-US" sz="2000" dirty="0">
              <a:latin typeface="Arial" panose="020B0604020202020204" pitchFamily="34" charset="0"/>
              <a:cs typeface="Arial" panose="020B0604020202020204" pitchFamily="34" charset="0"/>
            </a:endParaRPr>
          </a:p>
          <a:p>
            <a:pPr lvl="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The research will benefit the key role players of FCG such as DSD, Department of Justice and the South African Social Security Agency (SASSA) to find new ways to improve the application procedure so that the grant is easily accessible.</a:t>
            </a:r>
          </a:p>
          <a:p>
            <a:pPr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 Disseminating </a:t>
            </a:r>
            <a:r>
              <a:rPr lang="en-GB" sz="2000" dirty="0">
                <a:latin typeface="Arial" panose="020B0604020202020204" pitchFamily="34" charset="0"/>
                <a:cs typeface="Arial" panose="020B0604020202020204" pitchFamily="34" charset="0"/>
              </a:rPr>
              <a:t>the findings at places such as conference and newsletters, etc will spread the </a:t>
            </a:r>
            <a:r>
              <a:rPr lang="en-GB" sz="2000" dirty="0">
                <a:latin typeface="Arial" panose="020B0604020202020204" pitchFamily="34" charset="0"/>
                <a:cs typeface="Arial" panose="020B0604020202020204" pitchFamily="34" charset="0"/>
              </a:rPr>
              <a:t>knowledge.</a:t>
            </a:r>
            <a:endParaRPr lang="en-US" sz="2000" dirty="0">
              <a:latin typeface="Arial" panose="020B0604020202020204" pitchFamily="34" charset="0"/>
              <a:cs typeface="Arial" panose="020B0604020202020204" pitchFamily="34" charset="0"/>
            </a:endParaRPr>
          </a:p>
          <a:p>
            <a:pPr algn="just">
              <a:buFont typeface="Wingdings" panose="05000000000000000000" pitchFamily="2" charset="2"/>
              <a:buChar char="q"/>
            </a:pPr>
            <a:endParaRPr lang="en-US" sz="1800" dirty="0">
              <a:latin typeface="Arial Rounded MT Bold" panose="020F0704030504030204" pitchFamily="34" charset="0"/>
              <a:cs typeface="Arial" panose="020B0604020202020204" pitchFamily="34" charset="0"/>
            </a:endParaRPr>
          </a:p>
          <a:p>
            <a:pPr marL="0" indent="0">
              <a:buNone/>
            </a:pPr>
            <a:endParaRPr lang="en-ZA" sz="1800" dirty="0">
              <a:latin typeface="Arial Rounded MT Bold" panose="020F0704030504030204" pitchFamily="34" charset="0"/>
              <a:cs typeface="Arial" panose="020B0604020202020204" pitchFamily="34" charset="0"/>
            </a:endParaRPr>
          </a:p>
          <a:p>
            <a:pPr lvl="0">
              <a:buFont typeface="Wingdings" panose="05000000000000000000" pitchFamily="2" charset="2"/>
              <a:buChar char="§"/>
            </a:pPr>
            <a:endParaRPr lang="en-ZA" sz="1800" dirty="0">
              <a:latin typeface="Arial Rounded MT Bold" panose="020F0704030504030204" pitchFamily="34" charset="0"/>
              <a:cs typeface="Arial" panose="020B0604020202020204" pitchFamily="34" charset="0"/>
            </a:endParaRPr>
          </a:p>
        </p:txBody>
      </p:sp>
      <p:pic>
        <p:nvPicPr>
          <p:cNvPr id="6" name="Picture 5" descr="Social Development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5766" y="188641"/>
            <a:ext cx="2016224" cy="648071"/>
          </a:xfrm>
          <a:prstGeom prst="rect">
            <a:avLst/>
          </a:prstGeom>
        </p:spPr>
      </p:pic>
      <p:sp>
        <p:nvSpPr>
          <p:cNvPr id="7" name="Rectangle 6"/>
          <p:cNvSpPr/>
          <p:nvPr/>
        </p:nvSpPr>
        <p:spPr>
          <a:xfrm>
            <a:off x="7896200" y="289248"/>
            <a:ext cx="6678488" cy="369332"/>
          </a:xfrm>
          <a:prstGeom prst="rect">
            <a:avLst/>
          </a:prstGeom>
        </p:spPr>
        <p:txBody>
          <a:bodyPr wrap="square">
            <a:spAutoFit/>
          </a:bodyPr>
          <a:lstStyle/>
          <a:p>
            <a:pPr fontAlgn="base">
              <a:spcBef>
                <a:spcPct val="0"/>
              </a:spcBef>
              <a:spcAft>
                <a:spcPct val="0"/>
              </a:spcAft>
              <a:defRPr/>
            </a:pPr>
            <a:r>
              <a:rPr lang="en-US" b="1" dirty="0">
                <a:solidFill>
                  <a:prstClr val="black"/>
                </a:solidFill>
                <a:latin typeface="Arial" panose="020B0604020202020204" pitchFamily="34" charset="0"/>
              </a:rPr>
              <a:t>GROWING KWAZULU-NATAL TOGETHER</a:t>
            </a:r>
          </a:p>
        </p:txBody>
      </p:sp>
    </p:spTree>
    <p:extLst>
      <p:ext uri="{BB962C8B-B14F-4D97-AF65-F5344CB8AC3E}">
        <p14:creationId xmlns:p14="http://schemas.microsoft.com/office/powerpoint/2010/main" val="3108063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13283"/>
            <a:ext cx="8229600" cy="804355"/>
          </a:xfrm>
        </p:spPr>
        <p:txBody>
          <a:bodyPr/>
          <a:lstStyle/>
          <a:p>
            <a:pPr algn="ctr"/>
            <a:r>
              <a:rPr lang="en-GB" sz="1800" b="1" dirty="0">
                <a:latin typeface="Arial" panose="020B0604020202020204" pitchFamily="34" charset="0"/>
                <a:cs typeface="Arial" panose="020B0604020202020204" pitchFamily="34" charset="0"/>
              </a:rPr>
              <a:t>RESEARCH OBJECTIVES AND QUESTIONS </a:t>
            </a:r>
            <a:br>
              <a:rPr lang="en-GB" sz="1800" b="1" dirty="0">
                <a:latin typeface="Arial" panose="020B0604020202020204" pitchFamily="34" charset="0"/>
                <a:cs typeface="Arial" panose="020B0604020202020204" pitchFamily="34" charset="0"/>
              </a:rPr>
            </a:br>
            <a:endParaRPr lang="en-ZA" sz="1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ZA" sz="1800" dirty="0">
                <a:latin typeface="Arial" panose="020B0604020202020204" pitchFamily="34" charset="0"/>
                <a:cs typeface="Arial" panose="020B0604020202020204" pitchFamily="34" charset="0"/>
              </a:rPr>
              <a:t> </a:t>
            </a: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lvl="0">
              <a:buFont typeface="Wingdings" panose="05000000000000000000" pitchFamily="2" charset="2"/>
              <a:buChar char="§"/>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ZA" sz="1800" dirty="0">
              <a:latin typeface="Arial" panose="020B0604020202020204" pitchFamily="34" charset="0"/>
              <a:cs typeface="Arial" panose="020B0604020202020204" pitchFamily="34" charset="0"/>
            </a:endParaRPr>
          </a:p>
          <a:p>
            <a:pPr lvl="0">
              <a:buFont typeface="Wingdings" panose="05000000000000000000" pitchFamily="2" charset="2"/>
              <a:buChar char="§"/>
            </a:pPr>
            <a:endParaRPr lang="en-ZA" sz="1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a:defRPr/>
            </a:pPr>
            <a:r>
              <a:rPr lang="en-US" sz="1800" dirty="0">
                <a:solidFill>
                  <a:prstClr val="white"/>
                </a:solidFill>
                <a:latin typeface="Calibri"/>
              </a:rPr>
              <a:t>GROWING KWAZULU-NATAL TOGETHER</a:t>
            </a:r>
          </a:p>
          <a:p>
            <a:pPr>
              <a:defRPr/>
            </a:pPr>
            <a:r>
              <a:rPr lang="en-US" sz="1800" b="1" dirty="0">
                <a:solidFill>
                  <a:prstClr val="black"/>
                </a:solidFill>
                <a:latin typeface="Calibri"/>
              </a:rPr>
              <a:t>GROWING KWAZULU-NATAL TOGETHER</a:t>
            </a:r>
          </a:p>
          <a:p>
            <a:pPr>
              <a:defRPr/>
            </a:pPr>
            <a:endParaRPr lang="en-US" sz="1800" dirty="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5D312F24-582A-4117-A0B2-A1DD2489FD11}" type="slidenum">
              <a:rPr lang="en-US" altLang="en-US" sz="1800">
                <a:solidFill>
                  <a:srgbClr val="898989"/>
                </a:solidFill>
                <a:latin typeface="Calibri" panose="020F0502020204030204" pitchFamily="34" charset="0"/>
              </a:rPr>
              <a:pPr fontAlgn="base">
                <a:spcBef>
                  <a:spcPct val="0"/>
                </a:spcBef>
                <a:spcAft>
                  <a:spcPct val="0"/>
                </a:spcAft>
                <a:defRPr/>
              </a:pPr>
              <a:t>6</a:t>
            </a:fld>
            <a:endParaRPr lang="en-US" altLang="en-US" sz="1800" dirty="0">
              <a:solidFill>
                <a:srgbClr val="898989"/>
              </a:solidFill>
              <a:latin typeface="Calibri" panose="020F0502020204030204" pitchFamily="34" charset="0"/>
            </a:endParaRPr>
          </a:p>
        </p:txBody>
      </p:sp>
      <p:pic>
        <p:nvPicPr>
          <p:cNvPr id="6" name="Picture 5" descr="Social Development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3512" y="-34788"/>
            <a:ext cx="2016224" cy="648071"/>
          </a:xfrm>
          <a:prstGeom prst="rect">
            <a:avLst/>
          </a:prstGeom>
        </p:spPr>
      </p:pic>
      <p:sp>
        <p:nvSpPr>
          <p:cNvPr id="7" name="Rectangle 6"/>
          <p:cNvSpPr/>
          <p:nvPr/>
        </p:nvSpPr>
        <p:spPr>
          <a:xfrm>
            <a:off x="7896200" y="289248"/>
            <a:ext cx="6678488" cy="369332"/>
          </a:xfrm>
          <a:prstGeom prst="rect">
            <a:avLst/>
          </a:prstGeom>
        </p:spPr>
        <p:txBody>
          <a:bodyPr wrap="square">
            <a:spAutoFit/>
          </a:bodyPr>
          <a:lstStyle/>
          <a:p>
            <a:pPr fontAlgn="base">
              <a:spcBef>
                <a:spcPct val="0"/>
              </a:spcBef>
              <a:spcAft>
                <a:spcPct val="0"/>
              </a:spcAft>
              <a:defRPr/>
            </a:pPr>
            <a:r>
              <a:rPr lang="en-US" b="1" dirty="0">
                <a:solidFill>
                  <a:prstClr val="black"/>
                </a:solidFill>
                <a:latin typeface="Arial" panose="020B0604020202020204" pitchFamily="34" charset="0"/>
              </a:rPr>
              <a:t>GROWING KWAZULU-NATAL TOGETHER</a:t>
            </a:r>
          </a:p>
        </p:txBody>
      </p:sp>
      <p:sp>
        <p:nvSpPr>
          <p:cNvPr id="8" name="Rectangle 7"/>
          <p:cNvSpPr/>
          <p:nvPr/>
        </p:nvSpPr>
        <p:spPr>
          <a:xfrm>
            <a:off x="609600" y="1268761"/>
            <a:ext cx="10744200" cy="2862322"/>
          </a:xfrm>
          <a:prstGeom prst="rect">
            <a:avLst/>
          </a:prstGeom>
        </p:spPr>
        <p:txBody>
          <a:bodyPr wrap="square">
            <a:spAutoFit/>
          </a:bodyPr>
          <a:lstStyle/>
          <a:p>
            <a:pPr algn="just"/>
            <a:r>
              <a:rPr lang="en-GB" sz="2000" dirty="0">
                <a:latin typeface="Arial" panose="020B0604020202020204" pitchFamily="34" charset="0"/>
                <a:cs typeface="Arial" panose="020B0604020202020204" pitchFamily="34" charset="0"/>
              </a:rPr>
              <a:t>The study aimed at a critical investigation of foster care grants as a poverty alleviation strategy. </a:t>
            </a:r>
          </a:p>
          <a:p>
            <a:pPr algn="just"/>
            <a:endParaRPr lang="en-GB" sz="2000" dirty="0">
              <a:latin typeface="Arial" panose="020B0604020202020204" pitchFamily="34" charset="0"/>
              <a:cs typeface="Arial" panose="020B0604020202020204" pitchFamily="34" charset="0"/>
            </a:endParaRPr>
          </a:p>
          <a:p>
            <a:pPr algn="just"/>
            <a:r>
              <a:rPr lang="en-GB" sz="2000" dirty="0">
                <a:latin typeface="Arial" panose="020B0604020202020204" pitchFamily="34" charset="0"/>
                <a:cs typeface="Arial" panose="020B0604020202020204" pitchFamily="34" charset="0"/>
              </a:rPr>
              <a:t> Research Objectives were:</a:t>
            </a:r>
          </a:p>
          <a:p>
            <a:pPr marL="285750" indent="-28575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To examine whether and how Foster Care Grants sustain livelihoods in households. </a:t>
            </a:r>
          </a:p>
          <a:p>
            <a:pPr marL="285750" indent="-28575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To investigate how Foster Care Grants, contribute to breaking the cycle of poverty among recipients.</a:t>
            </a:r>
          </a:p>
          <a:p>
            <a:pPr marL="285750" indent="-28575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To explore the challenges and, opportunities faced by Foster Care Grant recipients. </a:t>
            </a:r>
          </a:p>
          <a:p>
            <a:pPr marL="285750" indent="-28575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To explore the various survival strategies that Foster Care Grant recipients undertake.</a:t>
            </a:r>
          </a:p>
        </p:txBody>
      </p:sp>
    </p:spTree>
    <p:extLst>
      <p:ext uri="{BB962C8B-B14F-4D97-AF65-F5344CB8AC3E}">
        <p14:creationId xmlns:p14="http://schemas.microsoft.com/office/powerpoint/2010/main" val="4174167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2218"/>
            <a:ext cx="10515600" cy="568470"/>
          </a:xfrm>
        </p:spPr>
        <p:txBody>
          <a:bodyPr>
            <a:normAutofit/>
          </a:bodyPr>
          <a:lstStyle/>
          <a:p>
            <a:pPr algn="ctr"/>
            <a:r>
              <a:rPr lang="en-GB" sz="2000" b="1" dirty="0">
                <a:solidFill>
                  <a:prstClr val="black"/>
                </a:solidFill>
                <a:latin typeface="Arial" panose="020B0604020202020204" pitchFamily="34" charset="0"/>
                <a:cs typeface="Arial" panose="020B0604020202020204" pitchFamily="34" charset="0"/>
              </a:rPr>
              <a:t>Research methodology</a:t>
            </a:r>
            <a:endParaRPr lang="en-ZA" sz="2000" dirty="0"/>
          </a:p>
        </p:txBody>
      </p:sp>
      <p:sp>
        <p:nvSpPr>
          <p:cNvPr id="3" name="Content Placeholder 2"/>
          <p:cNvSpPr>
            <a:spLocks noGrp="1"/>
          </p:cNvSpPr>
          <p:nvPr>
            <p:ph idx="1"/>
          </p:nvPr>
        </p:nvSpPr>
        <p:spPr/>
        <p:txBody>
          <a:bodyPr/>
          <a:lstStyle/>
          <a:p>
            <a:pPr lvl="0" algn="just">
              <a:buFont typeface="Wingdings" panose="05000000000000000000" pitchFamily="2" charset="2"/>
              <a:buChar char="q"/>
            </a:pPr>
            <a:r>
              <a:rPr lang="en-GB" sz="2000" dirty="0">
                <a:solidFill>
                  <a:prstClr val="black"/>
                </a:solidFill>
                <a:latin typeface="Arial" panose="020B0604020202020204" pitchFamily="34" charset="0"/>
                <a:cs typeface="Arial" panose="020B0604020202020204" pitchFamily="34" charset="0"/>
              </a:rPr>
              <a:t>This was a qualitative study collected data through in-depth interviews with 14 foster parents (7 males and 7 females) aged 35-65 years. </a:t>
            </a:r>
          </a:p>
          <a:p>
            <a:pPr lvl="0" algn="just">
              <a:buFont typeface="Wingdings" panose="05000000000000000000" pitchFamily="2" charset="2"/>
              <a:buChar char="q"/>
            </a:pPr>
            <a:r>
              <a:rPr lang="en-GB" sz="2000" dirty="0">
                <a:solidFill>
                  <a:prstClr val="black"/>
                </a:solidFill>
                <a:latin typeface="Arial" panose="020B0604020202020204" pitchFamily="34" charset="0"/>
                <a:cs typeface="Arial" panose="020B0604020202020204" pitchFamily="34" charset="0"/>
              </a:rPr>
              <a:t>The participants were chosen from the DSD Foster care database because they had more than five years of experience in child fostering. They are special clients of the DSD PMB service office. The participants were selected because the researcher needed to balance the younger and older population. The researcher is aware that older person are very much good when come to child care compare the younger.</a:t>
            </a:r>
          </a:p>
          <a:p>
            <a:pPr lvl="0" algn="just">
              <a:buFont typeface="Wingdings" panose="05000000000000000000" pitchFamily="2" charset="2"/>
              <a:buChar char="q"/>
            </a:pPr>
            <a:r>
              <a:rPr lang="en-GB" sz="2000" dirty="0">
                <a:solidFill>
                  <a:prstClr val="black"/>
                </a:solidFill>
                <a:latin typeface="Arial" panose="020B0604020202020204" pitchFamily="34" charset="0"/>
                <a:cs typeface="Arial" panose="020B0604020202020204" pitchFamily="34" charset="0"/>
              </a:rPr>
              <a:t>Convenience sampling type of non-random probability was employed for this study. </a:t>
            </a:r>
          </a:p>
          <a:p>
            <a:pPr lvl="0" algn="just">
              <a:buFont typeface="Wingdings" panose="05000000000000000000" pitchFamily="2" charset="2"/>
              <a:buChar char="q"/>
            </a:pPr>
            <a:r>
              <a:rPr lang="en-GB" sz="2000" dirty="0">
                <a:solidFill>
                  <a:prstClr val="black"/>
                </a:solidFill>
                <a:latin typeface="Arial" panose="020B0604020202020204" pitchFamily="34" charset="0"/>
                <a:cs typeface="Arial" panose="020B0604020202020204" pitchFamily="34" charset="0"/>
              </a:rPr>
              <a:t>Foster care recipients  from the Pietermaritzburg Service office were therefore easily accessible. </a:t>
            </a:r>
          </a:p>
          <a:p>
            <a:pPr marL="0" lvl="0" indent="0" algn="just">
              <a:buNone/>
            </a:pPr>
            <a:r>
              <a:rPr lang="en-GB" sz="1800" dirty="0">
                <a:solidFill>
                  <a:prstClr val="black"/>
                </a:solidFill>
                <a:latin typeface="Arial" panose="020B0604020202020204" pitchFamily="34" charset="0"/>
                <a:cs typeface="Arial" panose="020B0604020202020204" pitchFamily="34" charset="0"/>
              </a:rPr>
              <a:t>.</a:t>
            </a:r>
            <a:endParaRPr lang="en-ZA" sz="1800" dirty="0">
              <a:solidFill>
                <a:prstClr val="black"/>
              </a:solidFill>
              <a:latin typeface="Arial" panose="020B0604020202020204" pitchFamily="34" charset="0"/>
              <a:cs typeface="Arial" panose="020B0604020202020204" pitchFamily="34" charset="0"/>
            </a:endParaRPr>
          </a:p>
          <a:p>
            <a:endParaRPr lang="en-ZA" dirty="0"/>
          </a:p>
        </p:txBody>
      </p:sp>
      <p:pic>
        <p:nvPicPr>
          <p:cNvPr id="4" name="Picture 3" descr="Social Development Logo.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348" y="134637"/>
            <a:ext cx="2016224" cy="648071"/>
          </a:xfrm>
          <a:prstGeom prst="rect">
            <a:avLst/>
          </a:prstGeom>
        </p:spPr>
      </p:pic>
    </p:spTree>
    <p:extLst>
      <p:ext uri="{BB962C8B-B14F-4D97-AF65-F5344CB8AC3E}">
        <p14:creationId xmlns:p14="http://schemas.microsoft.com/office/powerpoint/2010/main" val="3237002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2218"/>
            <a:ext cx="10515600" cy="568470"/>
          </a:xfrm>
        </p:spPr>
        <p:txBody>
          <a:bodyPr/>
          <a:lstStyle/>
          <a:p>
            <a:pPr algn="ctr"/>
            <a:r>
              <a:rPr lang="en-GB" sz="1800" b="1" dirty="0">
                <a:solidFill>
                  <a:prstClr val="black"/>
                </a:solidFill>
                <a:latin typeface="Arial" panose="020B0604020202020204" pitchFamily="34" charset="0"/>
                <a:cs typeface="Arial" panose="020B0604020202020204" pitchFamily="34" charset="0"/>
              </a:rPr>
              <a:t>Research </a:t>
            </a:r>
            <a:r>
              <a:rPr lang="en-GB" sz="1800" b="1" dirty="0" smtClean="0">
                <a:solidFill>
                  <a:prstClr val="black"/>
                </a:solidFill>
                <a:latin typeface="Arial" panose="020B0604020202020204" pitchFamily="34" charset="0"/>
                <a:cs typeface="Arial" panose="020B0604020202020204" pitchFamily="34" charset="0"/>
              </a:rPr>
              <a:t>methodology…….</a:t>
            </a:r>
            <a:endParaRPr lang="en-ZA" dirty="0"/>
          </a:p>
        </p:txBody>
      </p:sp>
      <p:sp>
        <p:nvSpPr>
          <p:cNvPr id="3" name="Content Placeholder 2"/>
          <p:cNvSpPr>
            <a:spLocks noGrp="1"/>
          </p:cNvSpPr>
          <p:nvPr>
            <p:ph idx="1"/>
          </p:nvPr>
        </p:nvSpPr>
        <p:spPr/>
        <p:txBody>
          <a:bodyPr/>
          <a:lstStyle/>
          <a:p>
            <a:pPr marL="0" lvl="0" indent="0" algn="just">
              <a:buNone/>
            </a:pPr>
            <a:r>
              <a:rPr lang="en-GB" sz="2000" dirty="0">
                <a:solidFill>
                  <a:prstClr val="black"/>
                </a:solidFill>
                <a:latin typeface="Arial" panose="020B0604020202020204" pitchFamily="34" charset="0"/>
                <a:cs typeface="Arial" panose="020B0604020202020204" pitchFamily="34" charset="0"/>
              </a:rPr>
              <a:t>A researcher is aware of the challenge associated with this type of sampling strategy:</a:t>
            </a:r>
          </a:p>
          <a:p>
            <a:pPr lvl="0" algn="just">
              <a:buFont typeface="Wingdings" panose="05000000000000000000" pitchFamily="2" charset="2"/>
              <a:buChar char="q"/>
            </a:pPr>
            <a:r>
              <a:rPr lang="en-GB" sz="2000" dirty="0">
                <a:solidFill>
                  <a:prstClr val="black"/>
                </a:solidFill>
                <a:latin typeface="Arial" panose="020B0604020202020204" pitchFamily="34" charset="0"/>
                <a:cs typeface="Arial" panose="020B0604020202020204" pitchFamily="34" charset="0"/>
              </a:rPr>
              <a:t>Obtaining informed consent - Participants must sign a consent form before participating in a study.</a:t>
            </a:r>
          </a:p>
          <a:p>
            <a:pPr lvl="0" algn="just">
              <a:buFont typeface="Wingdings" panose="05000000000000000000" pitchFamily="2" charset="2"/>
              <a:buChar char="q"/>
            </a:pPr>
            <a:r>
              <a:rPr lang="en-GB" sz="2000" dirty="0">
                <a:solidFill>
                  <a:prstClr val="black"/>
                </a:solidFill>
                <a:latin typeface="Arial" panose="020B0604020202020204" pitchFamily="34" charset="0"/>
                <a:cs typeface="Arial" panose="020B0604020202020204" pitchFamily="34" charset="0"/>
              </a:rPr>
              <a:t> Gatekeepers permission –The researcher  to get permission from Head of DSD and   SASSA to conduct a study.</a:t>
            </a:r>
          </a:p>
          <a:p>
            <a:pPr lvl="0" algn="just">
              <a:buFont typeface="Wingdings" panose="05000000000000000000" pitchFamily="2" charset="2"/>
              <a:buChar char="q"/>
            </a:pPr>
            <a:r>
              <a:rPr lang="en-GB" sz="2000" dirty="0">
                <a:solidFill>
                  <a:prstClr val="black"/>
                </a:solidFill>
                <a:latin typeface="Arial" panose="020B0604020202020204" pitchFamily="34" charset="0"/>
                <a:cs typeface="Arial" panose="020B0604020202020204" pitchFamily="34" charset="0"/>
              </a:rPr>
              <a:t>Obtaining ethical approval : The researcher to get  clearance from the University of KwaZulu-Natal ethics committee before  conducting a  research study.</a:t>
            </a:r>
          </a:p>
          <a:p>
            <a:pPr lvl="0" algn="just">
              <a:buFont typeface="Wingdings" panose="05000000000000000000" pitchFamily="2" charset="2"/>
              <a:buChar char="q"/>
            </a:pPr>
            <a:r>
              <a:rPr lang="en-GB" sz="2000" dirty="0">
                <a:solidFill>
                  <a:prstClr val="black"/>
                </a:solidFill>
                <a:latin typeface="Arial" panose="020B0604020202020204" pitchFamily="34" charset="0"/>
                <a:cs typeface="Arial" panose="020B0604020202020204" pitchFamily="34" charset="0"/>
              </a:rPr>
              <a:t>This study has used thematic analysis using Tech’s stages of analysis which start with familiarising and immersion, inducing themes, coding elaboration, and interpretation</a:t>
            </a:r>
            <a:endParaRPr lang="en-ZA" sz="2000" dirty="0">
              <a:solidFill>
                <a:prstClr val="black"/>
              </a:solidFill>
              <a:latin typeface="Arial" panose="020B0604020202020204" pitchFamily="34" charset="0"/>
              <a:cs typeface="Arial" panose="020B0604020202020204" pitchFamily="34" charset="0"/>
            </a:endParaRPr>
          </a:p>
          <a:p>
            <a:endParaRPr lang="en-ZA" dirty="0"/>
          </a:p>
        </p:txBody>
      </p:sp>
    </p:spTree>
    <p:extLst>
      <p:ext uri="{BB962C8B-B14F-4D97-AF65-F5344CB8AC3E}">
        <p14:creationId xmlns:p14="http://schemas.microsoft.com/office/powerpoint/2010/main" val="3226571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13283"/>
            <a:ext cx="8229600" cy="804355"/>
          </a:xfrm>
        </p:spPr>
        <p:txBody>
          <a:bodyPr/>
          <a:lstStyle/>
          <a:p>
            <a:pPr algn="ctr"/>
            <a:r>
              <a:rPr lang="en-GB" sz="2000" b="1" dirty="0">
                <a:latin typeface="Arial" panose="020B0604020202020204" pitchFamily="34" charset="0"/>
                <a:cs typeface="Arial" panose="020B0604020202020204" pitchFamily="34" charset="0"/>
              </a:rPr>
              <a:t>FINDINGS </a:t>
            </a:r>
            <a:r>
              <a:rPr lang="en-GB" sz="1800" b="1" dirty="0">
                <a:latin typeface="Arial" panose="020B0604020202020204" pitchFamily="34" charset="0"/>
                <a:cs typeface="Arial" panose="020B0604020202020204" pitchFamily="34" charset="0"/>
              </a:rPr>
              <a:t/>
            </a:r>
            <a:br>
              <a:rPr lang="en-GB" sz="1800" b="1" dirty="0">
                <a:latin typeface="Arial" panose="020B0604020202020204" pitchFamily="34" charset="0"/>
                <a:cs typeface="Arial" panose="020B0604020202020204" pitchFamily="34" charset="0"/>
              </a:rPr>
            </a:br>
            <a:endParaRPr lang="en-ZA" sz="1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ZA" sz="1800" dirty="0">
                <a:latin typeface="Arial" panose="020B0604020202020204" pitchFamily="34" charset="0"/>
                <a:cs typeface="Arial" panose="020B0604020202020204" pitchFamily="34" charset="0"/>
              </a:rPr>
              <a:t> </a:t>
            </a: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lvl="0">
              <a:buFont typeface="Wingdings" panose="05000000000000000000" pitchFamily="2" charset="2"/>
              <a:buChar char="§"/>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ZA" sz="1800" dirty="0">
              <a:latin typeface="Arial" panose="020B0604020202020204" pitchFamily="34" charset="0"/>
              <a:cs typeface="Arial" panose="020B0604020202020204" pitchFamily="34" charset="0"/>
            </a:endParaRPr>
          </a:p>
          <a:p>
            <a:pPr lvl="0">
              <a:buFont typeface="Wingdings" panose="05000000000000000000" pitchFamily="2" charset="2"/>
              <a:buChar char="§"/>
            </a:pPr>
            <a:endParaRPr lang="en-ZA" sz="1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a:defRPr/>
            </a:pPr>
            <a:r>
              <a:rPr lang="en-US" sz="1800" dirty="0">
                <a:solidFill>
                  <a:prstClr val="white"/>
                </a:solidFill>
                <a:latin typeface="Calibri"/>
              </a:rPr>
              <a:t>GROWING KWAZULU-NATAL TOGETHER</a:t>
            </a:r>
          </a:p>
          <a:p>
            <a:pPr>
              <a:defRPr/>
            </a:pPr>
            <a:r>
              <a:rPr lang="en-US" sz="1800" b="1" dirty="0">
                <a:solidFill>
                  <a:prstClr val="black"/>
                </a:solidFill>
                <a:latin typeface="Calibri"/>
              </a:rPr>
              <a:t>GROWING KWAZULU-NATAL TOGETHER</a:t>
            </a:r>
          </a:p>
          <a:p>
            <a:pPr>
              <a:defRPr/>
            </a:pPr>
            <a:endParaRPr lang="en-US" sz="1800" dirty="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5D312F24-582A-4117-A0B2-A1DD2489FD11}" type="slidenum">
              <a:rPr lang="en-US" altLang="en-US" sz="1800">
                <a:solidFill>
                  <a:srgbClr val="898989"/>
                </a:solidFill>
                <a:latin typeface="Calibri" panose="020F0502020204030204" pitchFamily="34" charset="0"/>
              </a:rPr>
              <a:pPr fontAlgn="base">
                <a:spcBef>
                  <a:spcPct val="0"/>
                </a:spcBef>
                <a:spcAft>
                  <a:spcPct val="0"/>
                </a:spcAft>
                <a:defRPr/>
              </a:pPr>
              <a:t>9</a:t>
            </a:fld>
            <a:endParaRPr lang="en-US" altLang="en-US" sz="1800" dirty="0">
              <a:solidFill>
                <a:srgbClr val="898989"/>
              </a:solidFill>
              <a:latin typeface="Calibri" panose="020F0502020204030204" pitchFamily="34" charset="0"/>
            </a:endParaRPr>
          </a:p>
        </p:txBody>
      </p:sp>
      <p:pic>
        <p:nvPicPr>
          <p:cNvPr id="6" name="Picture 5" descr="Social Development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0348" y="134637"/>
            <a:ext cx="2016224" cy="648071"/>
          </a:xfrm>
          <a:prstGeom prst="rect">
            <a:avLst/>
          </a:prstGeom>
        </p:spPr>
      </p:pic>
      <p:sp>
        <p:nvSpPr>
          <p:cNvPr id="7" name="Rectangle 6"/>
          <p:cNvSpPr/>
          <p:nvPr/>
        </p:nvSpPr>
        <p:spPr>
          <a:xfrm>
            <a:off x="7896200" y="289248"/>
            <a:ext cx="6678488" cy="369332"/>
          </a:xfrm>
          <a:prstGeom prst="rect">
            <a:avLst/>
          </a:prstGeom>
        </p:spPr>
        <p:txBody>
          <a:bodyPr wrap="square">
            <a:spAutoFit/>
          </a:bodyPr>
          <a:lstStyle/>
          <a:p>
            <a:pPr fontAlgn="base">
              <a:spcBef>
                <a:spcPct val="0"/>
              </a:spcBef>
              <a:spcAft>
                <a:spcPct val="0"/>
              </a:spcAft>
              <a:defRPr/>
            </a:pPr>
            <a:r>
              <a:rPr lang="en-US" b="1" dirty="0">
                <a:solidFill>
                  <a:prstClr val="black"/>
                </a:solidFill>
                <a:latin typeface="Arial" panose="020B0604020202020204" pitchFamily="34" charset="0"/>
              </a:rPr>
              <a:t>GROWING KWAZULU-NATAL TOGETHER</a:t>
            </a:r>
          </a:p>
        </p:txBody>
      </p:sp>
      <p:sp>
        <p:nvSpPr>
          <p:cNvPr id="8" name="Rectangle 7"/>
          <p:cNvSpPr/>
          <p:nvPr/>
        </p:nvSpPr>
        <p:spPr>
          <a:xfrm>
            <a:off x="595745" y="1268761"/>
            <a:ext cx="11097491" cy="4708981"/>
          </a:xfrm>
          <a:prstGeom prst="rect">
            <a:avLst/>
          </a:prstGeom>
        </p:spPr>
        <p:txBody>
          <a:bodyPr wrap="square">
            <a:spAutoFit/>
          </a:bodyPr>
          <a:lstStyle/>
          <a:p>
            <a:pPr algn="just"/>
            <a:r>
              <a:rPr lang="en-GB" sz="2000" dirty="0">
                <a:latin typeface="Arial" panose="020B0604020202020204" pitchFamily="34" charset="0"/>
                <a:cs typeface="Arial" panose="020B0604020202020204" pitchFamily="34" charset="0"/>
              </a:rPr>
              <a:t>The study aimed at a critical investigation of foster care grants as a poverty alleviation strategy. </a:t>
            </a:r>
          </a:p>
          <a:p>
            <a:pPr algn="just"/>
            <a:r>
              <a:rPr lang="en-GB" sz="2000" dirty="0" smtClean="0">
                <a:latin typeface="Arial" panose="020B0604020202020204" pitchFamily="34" charset="0"/>
                <a:cs typeface="Arial" panose="020B0604020202020204" pitchFamily="34" charset="0"/>
              </a:rPr>
              <a:t>Research </a:t>
            </a:r>
            <a:r>
              <a:rPr lang="en-GB" sz="2000" dirty="0">
                <a:latin typeface="Arial" panose="020B0604020202020204" pitchFamily="34" charset="0"/>
                <a:cs typeface="Arial" panose="020B0604020202020204" pitchFamily="34" charset="0"/>
              </a:rPr>
              <a:t>Objectives were:</a:t>
            </a:r>
          </a:p>
          <a:p>
            <a:pPr marL="285750" indent="-28575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To examine whether and how Foster Care Grants sustain livelihoods in households. </a:t>
            </a:r>
          </a:p>
          <a:p>
            <a:pPr marL="285750" indent="-285750" algn="just">
              <a:buFont typeface="Wingdings" panose="05000000000000000000" pitchFamily="2" charset="2"/>
              <a:buChar char="ü"/>
            </a:pPr>
            <a:r>
              <a:rPr lang="en-GB" sz="2000" dirty="0" smtClean="0">
                <a:latin typeface="Arial" panose="020B0604020202020204" pitchFamily="34" charset="0"/>
                <a:cs typeface="Arial" panose="020B0604020202020204" pitchFamily="34" charset="0"/>
              </a:rPr>
              <a:t>The findings revealed that the FCG can sustain livelihoods within the households of the beneficiaries. Some participants are unemployed, making the FCG their only hope. Many foster parents have stated that the FCG has been extremely effective in poverty alleviation within the households since it gives them psychosocial freedom and others are only relying on it to put food on the table</a:t>
            </a:r>
            <a:endParaRPr lang="en-GB" sz="20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q"/>
            </a:pPr>
            <a:r>
              <a:rPr lang="en-GB" sz="2000" dirty="0">
                <a:latin typeface="Arial" panose="020B0604020202020204" pitchFamily="34" charset="0"/>
                <a:cs typeface="Arial" panose="020B0604020202020204" pitchFamily="34" charset="0"/>
              </a:rPr>
              <a:t>To investigate how Foster Care Grants, contribute to breaking the cycle of poverty among recipients.</a:t>
            </a:r>
          </a:p>
          <a:p>
            <a:pPr marL="285750" indent="-285750" algn="just">
              <a:buFont typeface="Wingdings" panose="05000000000000000000" pitchFamily="2" charset="2"/>
              <a:buChar char="ü"/>
            </a:pPr>
            <a:r>
              <a:rPr lang="en-GB" sz="2000" dirty="0">
                <a:latin typeface="Arial" panose="020B0604020202020204" pitchFamily="34" charset="0"/>
                <a:cs typeface="Arial" panose="020B0604020202020204" pitchFamily="34" charset="0"/>
              </a:rPr>
              <a:t>The study's findings show that the FCG can achieve some of the assets of the SLA. These include human capital in that the foster child has access to education, health and a chance to live a normal life. </a:t>
            </a:r>
            <a:r>
              <a:rPr lang="en-GB" sz="2000" dirty="0">
                <a:latin typeface="Arial" panose="020B0604020202020204" pitchFamily="34" charset="0"/>
                <a:cs typeface="Arial" panose="020B0604020202020204" pitchFamily="34" charset="0"/>
              </a:rPr>
              <a:t>It also includes financial capital in that there is a guaranteed income, and this is used to support the foster child, freeing up other income and allowing for savings to ensure the child’s future and education in the hopes of breaking the cycle of poverty</a:t>
            </a:r>
            <a:r>
              <a:rPr lang="en-GB" sz="2000"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8849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1099</TotalTime>
  <Words>1964</Words>
  <Application>Microsoft Office PowerPoint</Application>
  <PresentationFormat>Widescreen</PresentationFormat>
  <Paragraphs>187</Paragraphs>
  <Slides>17</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Black</vt:lpstr>
      <vt:lpstr>Arial Rounded MT Bold</vt:lpstr>
      <vt:lpstr>Calibri</vt:lpstr>
      <vt:lpstr>Calibri Light</vt:lpstr>
      <vt:lpstr>Wingdings</vt:lpstr>
      <vt:lpstr>Office Theme</vt:lpstr>
      <vt:lpstr>PowerPoint Presentation</vt:lpstr>
      <vt:lpstr>BACKGROUND</vt:lpstr>
      <vt:lpstr> BACKGROUND……</vt:lpstr>
      <vt:lpstr>STUDY LOCATION  </vt:lpstr>
      <vt:lpstr>STUDY RATIONALE</vt:lpstr>
      <vt:lpstr>RESEARCH OBJECTIVES AND QUESTIONS  </vt:lpstr>
      <vt:lpstr>Research methodology</vt:lpstr>
      <vt:lpstr>Research methodology…….</vt:lpstr>
      <vt:lpstr>FINDINGS  </vt:lpstr>
      <vt:lpstr> FINDINGS</vt:lpstr>
      <vt:lpstr>FINDINGS: benefits   </vt:lpstr>
      <vt:lpstr>Findings: challenges </vt:lpstr>
      <vt:lpstr>RECOMMENDATIONS </vt:lpstr>
      <vt:lpstr>RECOMMENDATIONS…… </vt:lpstr>
      <vt:lpstr> CONTACT INFORMATION  </vt:lpstr>
      <vt:lpstr>PowerPoint Presentation</vt:lpstr>
      <vt:lpstr>References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Nkosiyakhe J. Shabalala</dc:creator>
  <cp:lastModifiedBy>Nkosiyakhe J. Shabalala</cp:lastModifiedBy>
  <cp:revision>53</cp:revision>
  <dcterms:created xsi:type="dcterms:W3CDTF">2023-09-25T22:28:35Z</dcterms:created>
  <dcterms:modified xsi:type="dcterms:W3CDTF">2023-09-26T16:47:44Z</dcterms:modified>
</cp:coreProperties>
</file>