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382" r:id="rId6"/>
    <p:sldId id="392" r:id="rId7"/>
    <p:sldId id="386" r:id="rId8"/>
    <p:sldId id="394" r:id="rId9"/>
    <p:sldId id="380" r:id="rId10"/>
    <p:sldId id="370" r:id="rId11"/>
    <p:sldId id="372" r:id="rId12"/>
    <p:sldId id="371" r:id="rId13"/>
    <p:sldId id="362" r:id="rId14"/>
    <p:sldId id="355" r:id="rId15"/>
    <p:sldId id="376" r:id="rId16"/>
    <p:sldId id="398" r:id="rId17"/>
    <p:sldId id="378" r:id="rId18"/>
    <p:sldId id="375" r:id="rId19"/>
    <p:sldId id="337" r:id="rId20"/>
    <p:sldId id="339" r:id="rId21"/>
    <p:sldId id="342" r:id="rId22"/>
    <p:sldId id="400" r:id="rId23"/>
    <p:sldId id="351" r:id="rId24"/>
    <p:sldId id="359" r:id="rId25"/>
    <p:sldId id="346" r:id="rId26"/>
    <p:sldId id="367" r:id="rId27"/>
    <p:sldId id="403" r:id="rId2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Lauren" initials="SL" lastIdx="1" clrIdx="0">
    <p:extLst>
      <p:ext uri="{19B8F6BF-5375-455C-9EA6-DF929625EA0E}">
        <p15:presenceInfo xmlns:p15="http://schemas.microsoft.com/office/powerpoint/2012/main" userId="S-1-5-21-3649537337-976512606-3729627444-46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3F1"/>
    <a:srgbClr val="8439F3"/>
    <a:srgbClr val="C4B6F6"/>
    <a:srgbClr val="FF99CC"/>
    <a:srgbClr val="FF0066"/>
    <a:srgbClr val="FF99FF"/>
    <a:srgbClr val="9B5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048" autoAdjust="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65000"/>
                    <a:lumOff val="35000"/>
                  </a:schemeClr>
                </a:solidFill>
                <a:latin typeface="+mn-lt"/>
                <a:ea typeface="+mn-ea"/>
                <a:cs typeface="+mn-cs"/>
              </a:defRPr>
            </a:pPr>
            <a:r>
              <a:rPr lang="en-US" sz="1600" b="1" dirty="0"/>
              <a:t>Risk</a:t>
            </a:r>
            <a:r>
              <a:rPr lang="en-US" sz="1600" b="1" baseline="0" dirty="0"/>
              <a:t> Profiles per domain </a:t>
            </a:r>
            <a:endParaRPr lang="en-US" sz="1600" b="1" dirty="0"/>
          </a:p>
        </c:rich>
      </c:tx>
      <c:layout>
        <c:manualLayout>
          <c:xMode val="edge"/>
          <c:yMode val="edge"/>
          <c:x val="0.13139595389080219"/>
          <c:y val="1.6930842618263713E-2"/>
        </c:manualLayout>
      </c:layout>
      <c:overlay val="0"/>
      <c:spPr>
        <a:noFill/>
        <a:ln>
          <a:noFill/>
        </a:ln>
        <a:effectLst/>
      </c:spPr>
    </c:title>
    <c:autoTitleDeleted val="0"/>
    <c:plotArea>
      <c:layout>
        <c:manualLayout>
          <c:layoutTarget val="inner"/>
          <c:xMode val="edge"/>
          <c:yMode val="edge"/>
          <c:x val="3.6089547338744504E-2"/>
          <c:y val="7.362094731841673E-2"/>
          <c:w val="0.94999537824299929"/>
          <c:h val="0.80062066424894829"/>
        </c:manualLayout>
      </c:layout>
      <c:barChart>
        <c:barDir val="col"/>
        <c:grouping val="stacked"/>
        <c:varyColors val="0"/>
        <c:ser>
          <c:idx val="0"/>
          <c:order val="0"/>
          <c:tx>
            <c:strRef>
              <c:f>Sheet1!$F$1</c:f>
              <c:strCache>
                <c:ptCount val="1"/>
                <c:pt idx="0">
                  <c:v>High risk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Sheet1!$E$2:$E$7</c:f>
              <c:strCache>
                <c:ptCount val="6"/>
                <c:pt idx="0">
                  <c:v>Education</c:v>
                </c:pt>
                <c:pt idx="1">
                  <c:v>Food Security</c:v>
                </c:pt>
                <c:pt idx="2">
                  <c:v>Health </c:v>
                </c:pt>
                <c:pt idx="3">
                  <c:v>Economic</c:v>
                </c:pt>
                <c:pt idx="4">
                  <c:v>Household Access to Resources</c:v>
                </c:pt>
                <c:pt idx="5">
                  <c:v>Protection/Safety </c:v>
                </c:pt>
              </c:strCache>
            </c:strRef>
          </c:cat>
          <c:val>
            <c:numRef>
              <c:f>Sheet1!$F$2:$F$7</c:f>
              <c:numCache>
                <c:formatCode>General</c:formatCode>
                <c:ptCount val="6"/>
                <c:pt idx="0">
                  <c:v>2</c:v>
                </c:pt>
                <c:pt idx="1">
                  <c:v>13</c:v>
                </c:pt>
                <c:pt idx="2">
                  <c:v>10</c:v>
                </c:pt>
                <c:pt idx="3">
                  <c:v>54</c:v>
                </c:pt>
                <c:pt idx="5">
                  <c:v>38</c:v>
                </c:pt>
              </c:numCache>
            </c:numRef>
          </c:val>
          <c:extLst>
            <c:ext xmlns:c16="http://schemas.microsoft.com/office/drawing/2014/chart" uri="{C3380CC4-5D6E-409C-BE32-E72D297353CC}">
              <c16:uniqueId val="{00000000-4FAB-4B58-AE5C-A9DE91DF74C5}"/>
            </c:ext>
          </c:extLst>
        </c:ser>
        <c:ser>
          <c:idx val="1"/>
          <c:order val="1"/>
          <c:tx>
            <c:strRef>
              <c:f>Sheet1!$G$1</c:f>
              <c:strCache>
                <c:ptCount val="1"/>
                <c:pt idx="0">
                  <c:v>Moderate Risk </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Sheet1!$E$2:$E$7</c:f>
              <c:strCache>
                <c:ptCount val="6"/>
                <c:pt idx="0">
                  <c:v>Education</c:v>
                </c:pt>
                <c:pt idx="1">
                  <c:v>Food Security</c:v>
                </c:pt>
                <c:pt idx="2">
                  <c:v>Health </c:v>
                </c:pt>
                <c:pt idx="3">
                  <c:v>Economic</c:v>
                </c:pt>
                <c:pt idx="4">
                  <c:v>Household Access to Resources</c:v>
                </c:pt>
                <c:pt idx="5">
                  <c:v>Protection/Safety </c:v>
                </c:pt>
              </c:strCache>
            </c:strRef>
          </c:cat>
          <c:val>
            <c:numRef>
              <c:f>Sheet1!$G$2:$G$7</c:f>
              <c:numCache>
                <c:formatCode>General</c:formatCode>
                <c:ptCount val="6"/>
                <c:pt idx="0">
                  <c:v>16</c:v>
                </c:pt>
                <c:pt idx="1">
                  <c:v>31</c:v>
                </c:pt>
                <c:pt idx="2">
                  <c:v>21</c:v>
                </c:pt>
                <c:pt idx="3">
                  <c:v>15</c:v>
                </c:pt>
                <c:pt idx="4">
                  <c:v>3</c:v>
                </c:pt>
                <c:pt idx="5">
                  <c:v>33</c:v>
                </c:pt>
              </c:numCache>
            </c:numRef>
          </c:val>
          <c:extLst>
            <c:ext xmlns:c16="http://schemas.microsoft.com/office/drawing/2014/chart" uri="{C3380CC4-5D6E-409C-BE32-E72D297353CC}">
              <c16:uniqueId val="{00000001-4FAB-4B58-AE5C-A9DE91DF74C5}"/>
            </c:ext>
          </c:extLst>
        </c:ser>
        <c:ser>
          <c:idx val="2"/>
          <c:order val="2"/>
          <c:tx>
            <c:strRef>
              <c:f>Sheet1!$H$1</c:f>
              <c:strCache>
                <c:ptCount val="1"/>
                <c:pt idx="0">
                  <c:v>Low Risk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Sheet1!$E$2:$E$7</c:f>
              <c:strCache>
                <c:ptCount val="6"/>
                <c:pt idx="0">
                  <c:v>Education</c:v>
                </c:pt>
                <c:pt idx="1">
                  <c:v>Food Security</c:v>
                </c:pt>
                <c:pt idx="2">
                  <c:v>Health </c:v>
                </c:pt>
                <c:pt idx="3">
                  <c:v>Economic</c:v>
                </c:pt>
                <c:pt idx="4">
                  <c:v>Household Access to Resources</c:v>
                </c:pt>
                <c:pt idx="5">
                  <c:v>Protection/Safety </c:v>
                </c:pt>
              </c:strCache>
            </c:strRef>
          </c:cat>
          <c:val>
            <c:numRef>
              <c:f>Sheet1!$H$2:$H$7</c:f>
              <c:numCache>
                <c:formatCode>General</c:formatCode>
                <c:ptCount val="6"/>
                <c:pt idx="0">
                  <c:v>82</c:v>
                </c:pt>
                <c:pt idx="1">
                  <c:v>56</c:v>
                </c:pt>
                <c:pt idx="2">
                  <c:v>69</c:v>
                </c:pt>
                <c:pt idx="3">
                  <c:v>31</c:v>
                </c:pt>
                <c:pt idx="4">
                  <c:v>97</c:v>
                </c:pt>
                <c:pt idx="5">
                  <c:v>29</c:v>
                </c:pt>
              </c:numCache>
            </c:numRef>
          </c:val>
          <c:extLst>
            <c:ext xmlns:c16="http://schemas.microsoft.com/office/drawing/2014/chart" uri="{C3380CC4-5D6E-409C-BE32-E72D297353CC}">
              <c16:uniqueId val="{00000002-4FAB-4B58-AE5C-A9DE91DF74C5}"/>
            </c:ext>
          </c:extLst>
        </c:ser>
        <c:dLbls>
          <c:showLegendKey val="0"/>
          <c:showVal val="0"/>
          <c:showCatName val="0"/>
          <c:showSerName val="0"/>
          <c:showPercent val="0"/>
          <c:showBubbleSize val="0"/>
        </c:dLbls>
        <c:gapWidth val="150"/>
        <c:overlap val="100"/>
        <c:axId val="211049856"/>
        <c:axId val="211457152"/>
      </c:barChart>
      <c:catAx>
        <c:axId val="21104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1457152"/>
        <c:crosses val="autoZero"/>
        <c:auto val="1"/>
        <c:lblAlgn val="ctr"/>
        <c:lblOffset val="100"/>
        <c:noMultiLvlLbl val="0"/>
      </c:catAx>
      <c:valAx>
        <c:axId val="21145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049856"/>
        <c:crosses val="autoZero"/>
        <c:crossBetween val="between"/>
      </c:valAx>
      <c:spPr>
        <a:noFill/>
        <a:ln>
          <a:noFill/>
        </a:ln>
        <a:effectLst/>
      </c:spPr>
    </c:plotArea>
    <c:legend>
      <c:legendPos val="b"/>
      <c:layout>
        <c:manualLayout>
          <c:xMode val="edge"/>
          <c:yMode val="edge"/>
          <c:x val="0.59715222075423902"/>
          <c:y val="1.8363520744281631E-2"/>
          <c:w val="0.40151374494594932"/>
          <c:h val="4.761832814817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852" cy="46502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6563" y="0"/>
            <a:ext cx="3035852" cy="465023"/>
          </a:xfrm>
          <a:prstGeom prst="rect">
            <a:avLst/>
          </a:prstGeom>
        </p:spPr>
        <p:txBody>
          <a:bodyPr vert="horz" lIns="91440" tIns="45720" rIns="91440" bIns="45720" rtlCol="0"/>
          <a:lstStyle>
            <a:lvl1pPr algn="r">
              <a:defRPr sz="1200"/>
            </a:lvl1pPr>
          </a:lstStyle>
          <a:p>
            <a:fld id="{E8A58DD6-135E-4297-956B-76A06AFCF9A2}" type="datetimeFigureOut">
              <a:rPr lang="en-US" smtClean="0"/>
              <a:t>9/26/2023</a:t>
            </a:fld>
            <a:endParaRPr lang="en-US" dirty="0"/>
          </a:p>
        </p:txBody>
      </p:sp>
      <p:sp>
        <p:nvSpPr>
          <p:cNvPr id="4" name="Footer Placeholder 3"/>
          <p:cNvSpPr>
            <a:spLocks noGrp="1"/>
          </p:cNvSpPr>
          <p:nvPr>
            <p:ph type="ftr" sz="quarter" idx="2"/>
          </p:nvPr>
        </p:nvSpPr>
        <p:spPr>
          <a:xfrm>
            <a:off x="0" y="8825027"/>
            <a:ext cx="3035852" cy="46502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6563" y="8825027"/>
            <a:ext cx="3035852" cy="465023"/>
          </a:xfrm>
          <a:prstGeom prst="rect">
            <a:avLst/>
          </a:prstGeom>
        </p:spPr>
        <p:txBody>
          <a:bodyPr vert="horz" lIns="91440" tIns="45720" rIns="91440" bIns="45720" rtlCol="0" anchor="b"/>
          <a:lstStyle>
            <a:lvl1pPr algn="r">
              <a:defRPr sz="1200"/>
            </a:lvl1pPr>
          </a:lstStyle>
          <a:p>
            <a:fld id="{D993A676-D0B1-4224-B2BE-6E1C09826D1A}" type="slidenum">
              <a:rPr lang="en-US" smtClean="0"/>
              <a:t>‹#›</a:t>
            </a:fld>
            <a:endParaRPr lang="en-US" dirty="0"/>
          </a:p>
        </p:txBody>
      </p:sp>
    </p:spTree>
    <p:extLst>
      <p:ext uri="{BB962C8B-B14F-4D97-AF65-F5344CB8AC3E}">
        <p14:creationId xmlns:p14="http://schemas.microsoft.com/office/powerpoint/2010/main" val="1017491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5088" cy="46611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67343" y="0"/>
            <a:ext cx="3035088" cy="466116"/>
          </a:xfrm>
          <a:prstGeom prst="rect">
            <a:avLst/>
          </a:prstGeom>
        </p:spPr>
        <p:txBody>
          <a:bodyPr vert="horz" lIns="91440" tIns="45720" rIns="91440" bIns="45720" rtlCol="0"/>
          <a:lstStyle>
            <a:lvl1pPr algn="r">
              <a:defRPr sz="1200"/>
            </a:lvl1pPr>
          </a:lstStyle>
          <a:p>
            <a:fld id="{C869EF01-83E4-47E0-9F09-EBD6AD99487E}" type="datetimeFigureOut">
              <a:rPr lang="en-ZA" smtClean="0"/>
              <a:t>2023/09/26</a:t>
            </a:fld>
            <a:endParaRPr lang="en-ZA" dirty="0"/>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0406" y="4470836"/>
            <a:ext cx="5603240" cy="36579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8823937"/>
            <a:ext cx="3035088" cy="46611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67343" y="8823937"/>
            <a:ext cx="3035088" cy="466115"/>
          </a:xfrm>
          <a:prstGeom prst="rect">
            <a:avLst/>
          </a:prstGeom>
        </p:spPr>
        <p:txBody>
          <a:bodyPr vert="horz" lIns="91440" tIns="45720" rIns="91440" bIns="45720" rtlCol="0" anchor="b"/>
          <a:lstStyle>
            <a:lvl1pPr algn="r">
              <a:defRPr sz="1200"/>
            </a:lvl1pPr>
          </a:lstStyle>
          <a:p>
            <a:fld id="{07DBD1BF-A2BD-4A43-A3CE-FCC11D74095F}" type="slidenum">
              <a:rPr lang="en-ZA" smtClean="0"/>
              <a:t>‹#›</a:t>
            </a:fld>
            <a:endParaRPr lang="en-ZA" dirty="0"/>
          </a:p>
        </p:txBody>
      </p:sp>
    </p:spTree>
    <p:extLst>
      <p:ext uri="{BB962C8B-B14F-4D97-AF65-F5344CB8AC3E}">
        <p14:creationId xmlns:p14="http://schemas.microsoft.com/office/powerpoint/2010/main" val="255159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624C0EE-AC73-48A7-BA5F-3512363BCFD6}" type="slidenum">
              <a:rPr lang="en-US" smtClean="0"/>
              <a:t>1</a:t>
            </a:fld>
            <a:endParaRPr lang="en-US" dirty="0"/>
          </a:p>
        </p:txBody>
      </p:sp>
    </p:spTree>
    <p:extLst>
      <p:ext uri="{BB962C8B-B14F-4D97-AF65-F5344CB8AC3E}">
        <p14:creationId xmlns:p14="http://schemas.microsoft.com/office/powerpoint/2010/main" val="413115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NOTES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4C0EE-AC73-48A7-BA5F-3512363BC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0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BD1BF-A2BD-4A43-A3CE-FCC11D74095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38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4C0EE-AC73-48A7-BA5F-3512363BC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56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93454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69214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131912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9FEA-7E0D-D7C6-40E3-45B07A6EE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802392-9878-BFEE-43ED-C0418ED40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5DE8E-E77B-1E41-8D71-413C68E62F27}"/>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10D5C76F-0237-5F67-AE79-8B46012A54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891B7C-D04B-66C1-F7C6-688E8F9C778A}"/>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243834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0F7-B379-4154-FD3B-82D89927E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C9126-73CF-1A18-F1A1-3C3B6EBF8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6CBB2-4F55-AB53-C370-93E13D8BBAD9}"/>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588D6737-0DFA-0306-642C-D56CDB2BB9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D220DB-2665-26C9-6824-85772AD51C9A}"/>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6719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BB1E-4A77-FD30-5BAC-BB9CF98D6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78DD5E-F64F-1F41-7C7E-3D6284285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A40F7-FD2E-CFA5-D4A2-6BC6C5FB27CB}"/>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DBA0EC01-D988-2CB8-6E77-8E883469E1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369108-63B5-17F0-B6DA-1E59573D594C}"/>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66611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08D3-E491-B1C9-7414-2D606EC5E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E475D-2B19-D675-9511-15FFF04535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91764-8687-81C5-4D19-0331086903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0A199-088E-5CA0-A3B4-2CA52BFF7E0A}"/>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6" name="Footer Placeholder 5">
            <a:extLst>
              <a:ext uri="{FF2B5EF4-FFF2-40B4-BE49-F238E27FC236}">
                <a16:creationId xmlns:a16="http://schemas.microsoft.com/office/drawing/2014/main" id="{F87A066C-488B-9E58-D5D8-0EC361C50C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AF6D9A-05D7-32AD-0835-878C001399D1}"/>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387511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788A-8353-F0BD-162E-F8A4F305B7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1548D-CA84-C946-2CF4-A17D2D741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38C50D-3D24-F0DC-87DB-8EA3B9652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BA8D0-7192-2B5A-7451-BE107993D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EADC3-0AB0-2AEF-64F9-CF8B65E41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4DBA3-17BE-D681-AD64-2006DAE8872F}"/>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8" name="Footer Placeholder 7">
            <a:extLst>
              <a:ext uri="{FF2B5EF4-FFF2-40B4-BE49-F238E27FC236}">
                <a16:creationId xmlns:a16="http://schemas.microsoft.com/office/drawing/2014/main" id="{D8280F2A-C282-2337-767F-B348C9BC77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ECCD9F-97A7-1240-DEFB-C3BB341DF2EF}"/>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144927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B817-A843-2FC3-3136-63A27E5581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9214B1-D626-53CE-5A2E-1B1B7235D8F8}"/>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4" name="Footer Placeholder 3">
            <a:extLst>
              <a:ext uri="{FF2B5EF4-FFF2-40B4-BE49-F238E27FC236}">
                <a16:creationId xmlns:a16="http://schemas.microsoft.com/office/drawing/2014/main" id="{2FBC470C-2C4C-60CF-EF98-7CCEE2F8CF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A276D1-F45B-8C5E-A448-923F8AF6CBF4}"/>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301288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6CBCB-8A26-FFFC-92D6-E3545BAF67CF}"/>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3" name="Footer Placeholder 2">
            <a:extLst>
              <a:ext uri="{FF2B5EF4-FFF2-40B4-BE49-F238E27FC236}">
                <a16:creationId xmlns:a16="http://schemas.microsoft.com/office/drawing/2014/main" id="{773D116F-FDFE-27A2-D7B7-75E162D264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BA8EB4-0D1B-D372-16B3-CD2FD49D7CB9}"/>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3014319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36D7-D35C-AF57-5B03-B7E7910E5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6650B7-2006-454C-2545-D17B6EA7A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FB0ED0-5537-0CE1-4DB7-7F38F99CE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51A56-B8BE-631D-F2AF-AE079F983E5A}"/>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6" name="Footer Placeholder 5">
            <a:extLst>
              <a:ext uri="{FF2B5EF4-FFF2-40B4-BE49-F238E27FC236}">
                <a16:creationId xmlns:a16="http://schemas.microsoft.com/office/drawing/2014/main" id="{C9142E51-EB2D-CB18-01D1-5BA4A21EE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4746E-6516-9190-3D14-04D89F5A35E0}"/>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420327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4078779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0BD7-F3CA-DD30-F712-E45FA6CA5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34F88-F959-A8CF-5E99-51A1DF24C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C5FABA-3AD2-5547-A28B-ABC089CEC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7BED1-79C8-2583-A920-83721AA40A16}"/>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6" name="Footer Placeholder 5">
            <a:extLst>
              <a:ext uri="{FF2B5EF4-FFF2-40B4-BE49-F238E27FC236}">
                <a16:creationId xmlns:a16="http://schemas.microsoft.com/office/drawing/2014/main" id="{F772D382-310A-4C17-4E87-C2A0ED46D4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4B9074-8B0D-BD0F-BDD2-518EB593F287}"/>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34359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5AD8-4FF8-7CB7-E3E4-3EE802738B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464C30-E028-A3D6-B081-05A56C9CC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0CD4-5183-B65E-A5AB-4E36F477C105}"/>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3D6ED8AF-9F78-4D69-D548-22098B3E5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C0CEC2-8C6F-68FE-27E7-90F3CF2DDAEC}"/>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61786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B2066-E3BC-E1D1-194B-8FA2646C8A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C58CC-65C1-4C9D-640A-C0ABB1ECA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F4665-A5BE-BD9C-F248-C5B250E4FA19}"/>
              </a:ext>
            </a:extLst>
          </p:cNvPr>
          <p:cNvSpPr>
            <a:spLocks noGrp="1"/>
          </p:cNvSpPr>
          <p:nvPr>
            <p:ph type="dt" sz="half" idx="10"/>
          </p:nvPr>
        </p:nvSpPr>
        <p:spPr/>
        <p:txBody>
          <a:body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1B5139EB-02B5-76A4-663F-3812E949C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DBD8F-6774-DDB2-25A1-F31B5B88BF7F}"/>
              </a:ext>
            </a:extLst>
          </p:cNvPr>
          <p:cNvSpPr>
            <a:spLocks noGrp="1"/>
          </p:cNvSpPr>
          <p:nvPr>
            <p:ph type="sldNum" sz="quarter" idx="12"/>
          </p:nvPr>
        </p:nvSpPr>
        <p:spPr/>
        <p:txBody>
          <a:bodyPr/>
          <a:lstStyle/>
          <a:p>
            <a:fld id="{1D572A70-7676-4659-9BE0-AFB845DB328A}" type="slidenum">
              <a:rPr lang="en-US" smtClean="0"/>
              <a:t>‹#›</a:t>
            </a:fld>
            <a:endParaRPr lang="en-US" dirty="0"/>
          </a:p>
        </p:txBody>
      </p:sp>
    </p:spTree>
    <p:extLst>
      <p:ext uri="{BB962C8B-B14F-4D97-AF65-F5344CB8AC3E}">
        <p14:creationId xmlns:p14="http://schemas.microsoft.com/office/powerpoint/2010/main" val="243111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1090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42190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7479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63700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1728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50693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42C98C-9F1D-439D-B972-4F2A6857799F}" type="datetimeFigureOut">
              <a:rPr lang="en-ZA" smtClean="0"/>
              <a:t>2023/09/26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8BAADB-3C3A-4240-808F-8527BAC70B0E}" type="slidenum">
              <a:rPr lang="en-ZA" smtClean="0"/>
              <a:t>‹#›</a:t>
            </a:fld>
            <a:endParaRPr lang="en-ZA" dirty="0"/>
          </a:p>
        </p:txBody>
      </p:sp>
    </p:spTree>
    <p:extLst>
      <p:ext uri="{BB962C8B-B14F-4D97-AF65-F5344CB8AC3E}">
        <p14:creationId xmlns:p14="http://schemas.microsoft.com/office/powerpoint/2010/main" val="252856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2C98C-9F1D-439D-B972-4F2A6857799F}" type="datetimeFigureOut">
              <a:rPr lang="en-ZA" smtClean="0"/>
              <a:t>2023/09/26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BAADB-3C3A-4240-808F-8527BAC70B0E}" type="slidenum">
              <a:rPr lang="en-ZA" smtClean="0"/>
              <a:t>‹#›</a:t>
            </a:fld>
            <a:endParaRPr lang="en-ZA" dirty="0"/>
          </a:p>
        </p:txBody>
      </p:sp>
    </p:spTree>
    <p:extLst>
      <p:ext uri="{BB962C8B-B14F-4D97-AF65-F5344CB8AC3E}">
        <p14:creationId xmlns:p14="http://schemas.microsoft.com/office/powerpoint/2010/main" val="150917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068CA-783D-5A39-D085-FE04BD7E2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5E7C7-150D-CF17-3CAA-6528F244E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B14BF-8E26-B138-4080-1EC21395B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9185-C028-4072-8E86-19E4AE3B24F5}" type="datetimeFigureOut">
              <a:rPr lang="en-US" smtClean="0"/>
              <a:t>9/26/2023</a:t>
            </a:fld>
            <a:endParaRPr lang="en-US" dirty="0"/>
          </a:p>
        </p:txBody>
      </p:sp>
      <p:sp>
        <p:nvSpPr>
          <p:cNvPr id="5" name="Footer Placeholder 4">
            <a:extLst>
              <a:ext uri="{FF2B5EF4-FFF2-40B4-BE49-F238E27FC236}">
                <a16:creationId xmlns:a16="http://schemas.microsoft.com/office/drawing/2014/main" id="{E52E3CFE-BB2F-DB7C-B7AB-9E9917926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BC43D6-3FA8-84D6-F623-15C816EA3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72A70-7676-4659-9BE0-AFB845DB328A}" type="slidenum">
              <a:rPr lang="en-US" smtClean="0"/>
              <a:t>‹#›</a:t>
            </a:fld>
            <a:endParaRPr lang="en-US" dirty="0"/>
          </a:p>
        </p:txBody>
      </p:sp>
    </p:spTree>
    <p:extLst>
      <p:ext uri="{BB962C8B-B14F-4D97-AF65-F5344CB8AC3E}">
        <p14:creationId xmlns:p14="http://schemas.microsoft.com/office/powerpoint/2010/main" val="3821549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A0B269A7-36CC-4A74-43B2-6BF0F06FC10F}"/>
              </a:ext>
            </a:extLst>
          </p:cNvPr>
          <p:cNvPicPr>
            <a:picLocks noChangeAspect="1"/>
          </p:cNvPicPr>
          <p:nvPr/>
        </p:nvPicPr>
        <p:blipFill rotWithShape="1">
          <a:blip r:embed="rId3">
            <a:duotone>
              <a:prstClr val="black"/>
              <a:schemeClr val="bg1">
                <a:tint val="45000"/>
                <a:satMod val="400000"/>
              </a:schemeClr>
            </a:duotone>
            <a:alphaModFix amt="25000"/>
          </a:blip>
          <a:srcRect l="7821" t="13033" r="17525" b="7247"/>
          <a:stretch/>
        </p:blipFill>
        <p:spPr bwMode="auto">
          <a:xfrm>
            <a:off x="49266" y="-96639"/>
            <a:ext cx="12188952" cy="7061230"/>
          </a:xfrm>
          <a:prstGeom prst="rect">
            <a:avLst/>
          </a:prstGeom>
          <a:solidFill>
            <a:srgbClr val="800080"/>
          </a:solidFill>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1676498A-E359-E201-C264-B04FED37A71E}"/>
              </a:ext>
            </a:extLst>
          </p:cNvPr>
          <p:cNvSpPr>
            <a:spLocks noGrp="1"/>
          </p:cNvSpPr>
          <p:nvPr>
            <p:ph type="ctrTitle"/>
          </p:nvPr>
        </p:nvSpPr>
        <p:spPr>
          <a:xfrm>
            <a:off x="984779" y="228603"/>
            <a:ext cx="9992351" cy="2243840"/>
          </a:xfrm>
          <a:noFill/>
        </p:spPr>
        <p:txBody>
          <a:bodyPr anchor="b">
            <a:normAutofit/>
          </a:bodyPr>
          <a:lstStyle/>
          <a:p>
            <a:r>
              <a:rPr lang="en-US" sz="4100" b="1" dirty="0">
                <a:solidFill>
                  <a:srgbClr val="FF6600"/>
                </a:solidFill>
                <a:latin typeface="Ubuntu" panose="020B0504030602030204" pitchFamily="34" charset="0"/>
              </a:rPr>
              <a:t>Community of Practice for Social</a:t>
            </a:r>
            <a:br>
              <a:rPr lang="en-US" sz="4100" b="1" dirty="0">
                <a:solidFill>
                  <a:srgbClr val="FF6600"/>
                </a:solidFill>
                <a:latin typeface="Ubuntu" panose="020B0504030602030204" pitchFamily="34" charset="0"/>
              </a:rPr>
            </a:br>
            <a:r>
              <a:rPr lang="en-US" sz="4100" b="1" dirty="0">
                <a:solidFill>
                  <a:srgbClr val="FF6600"/>
                </a:solidFill>
                <a:latin typeface="Ubuntu" panose="020B0504030602030204" pitchFamily="34" charset="0"/>
              </a:rPr>
              <a:t>Systems Strengthening to Improve</a:t>
            </a:r>
            <a:br>
              <a:rPr lang="en-US" sz="4100" b="1" dirty="0">
                <a:solidFill>
                  <a:srgbClr val="FF6600"/>
                </a:solidFill>
                <a:latin typeface="Ubuntu" panose="020B0504030602030204" pitchFamily="34" charset="0"/>
              </a:rPr>
            </a:br>
            <a:r>
              <a:rPr lang="en-US" sz="4100" b="1" dirty="0">
                <a:solidFill>
                  <a:srgbClr val="FF6600"/>
                </a:solidFill>
                <a:latin typeface="Ubuntu" panose="020B0504030602030204" pitchFamily="34" charset="0"/>
              </a:rPr>
              <a:t>Child Well-being</a:t>
            </a:r>
          </a:p>
        </p:txBody>
      </p:sp>
      <p:sp>
        <p:nvSpPr>
          <p:cNvPr id="6" name="Subtitle 5">
            <a:extLst>
              <a:ext uri="{FF2B5EF4-FFF2-40B4-BE49-F238E27FC236}">
                <a16:creationId xmlns:a16="http://schemas.microsoft.com/office/drawing/2014/main" id="{36C64160-5E67-E33A-52E5-FB70517BD012}"/>
              </a:ext>
            </a:extLst>
          </p:cNvPr>
          <p:cNvSpPr>
            <a:spLocks noGrp="1"/>
          </p:cNvSpPr>
          <p:nvPr>
            <p:ph type="subTitle" idx="1"/>
          </p:nvPr>
        </p:nvSpPr>
        <p:spPr>
          <a:xfrm>
            <a:off x="2305942" y="2472444"/>
            <a:ext cx="8510811" cy="3224034"/>
          </a:xfrm>
          <a:noFill/>
        </p:spPr>
        <p:txBody>
          <a:bodyPr anchor="t">
            <a:normAutofit/>
          </a:bodyPr>
          <a:lstStyle/>
          <a:p>
            <a:pPr>
              <a:spcAft>
                <a:spcPts val="800"/>
              </a:spcAft>
            </a:pPr>
            <a:r>
              <a:rPr lang="en-US" sz="3600" dirty="0" smtClean="0">
                <a:solidFill>
                  <a:schemeClr val="accent2"/>
                </a:solidFill>
              </a:rPr>
              <a:t>Developmental </a:t>
            </a:r>
            <a:r>
              <a:rPr lang="en-US" sz="3600" dirty="0">
                <a:solidFill>
                  <a:schemeClr val="accent2"/>
                </a:solidFill>
              </a:rPr>
              <a:t>Social Work in Schools </a:t>
            </a:r>
            <a:r>
              <a:rPr lang="en-US" sz="3600" dirty="0" smtClean="0">
                <a:solidFill>
                  <a:schemeClr val="accent2"/>
                </a:solidFill>
              </a:rPr>
              <a:t>using </a:t>
            </a:r>
            <a:r>
              <a:rPr lang="en-US" sz="3600" dirty="0">
                <a:solidFill>
                  <a:schemeClr val="accent2"/>
                </a:solidFill>
              </a:rPr>
              <a:t>a Community of Practice (CoP) </a:t>
            </a:r>
            <a:r>
              <a:rPr lang="en-US" sz="3600" dirty="0" smtClean="0">
                <a:solidFill>
                  <a:schemeClr val="accent2"/>
                </a:solidFill>
              </a:rPr>
              <a:t>model </a:t>
            </a:r>
            <a:r>
              <a:rPr lang="en-US" sz="3600" dirty="0">
                <a:solidFill>
                  <a:schemeClr val="accent2"/>
                </a:solidFill>
              </a:rPr>
              <a:t>for early grade </a:t>
            </a:r>
            <a:r>
              <a:rPr lang="en-US" sz="3600" dirty="0" smtClean="0">
                <a:solidFill>
                  <a:schemeClr val="accent2"/>
                </a:solidFill>
              </a:rPr>
              <a:t>learners</a:t>
            </a:r>
          </a:p>
          <a:p>
            <a:pPr>
              <a:spcAft>
                <a:spcPts val="800"/>
              </a:spcAft>
            </a:pPr>
            <a:r>
              <a:rPr lang="en-US"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Tania Sani </a:t>
            </a:r>
          </a:p>
          <a:p>
            <a:r>
              <a:rPr lang="en-US" sz="1800" b="1" dirty="0" smtClean="0">
                <a:solidFill>
                  <a:schemeClr val="accent2"/>
                </a:solidFill>
              </a:rPr>
              <a:t>ASASWEI </a:t>
            </a:r>
            <a:r>
              <a:rPr lang="en-US" sz="1800" b="1" dirty="0">
                <a:solidFill>
                  <a:schemeClr val="accent2"/>
                </a:solidFill>
              </a:rPr>
              <a:t>Conference 2023</a:t>
            </a:r>
          </a:p>
          <a:p>
            <a:r>
              <a:rPr lang="en-US" sz="1800" b="1" dirty="0">
                <a:solidFill>
                  <a:schemeClr val="accent2"/>
                </a:solidFill>
              </a:rPr>
              <a:t>26-29 September 2023</a:t>
            </a:r>
          </a:p>
          <a:p>
            <a:pPr>
              <a:spcAft>
                <a:spcPts val="800"/>
              </a:spcAft>
            </a:pPr>
            <a:endParaRPr lang="en-US" sz="1700"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17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6" name="Picture 11">
            <a:extLst>
              <a:ext uri="{FF2B5EF4-FFF2-40B4-BE49-F238E27FC236}">
                <a16:creationId xmlns:a16="http://schemas.microsoft.com/office/drawing/2014/main" id="{61B43B50-4F1B-604D-8EFF-2052D87D9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4" y="-90116"/>
            <a:ext cx="1127726"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CB399459-B2AB-2F57-E590-346FF0068365}"/>
              </a:ext>
            </a:extLst>
          </p:cNvPr>
          <p:cNvPicPr>
            <a:picLocks noChangeAspect="1"/>
          </p:cNvPicPr>
          <p:nvPr/>
        </p:nvPicPr>
        <p:blipFill>
          <a:blip r:embed="rId5"/>
          <a:stretch>
            <a:fillRect/>
          </a:stretch>
        </p:blipFill>
        <p:spPr>
          <a:xfrm>
            <a:off x="-8541" y="6118714"/>
            <a:ext cx="1272417" cy="822708"/>
          </a:xfrm>
          <a:prstGeom prst="rect">
            <a:avLst/>
          </a:prstGeom>
        </p:spPr>
      </p:pic>
      <p:pic>
        <p:nvPicPr>
          <p:cNvPr id="88" name="Picture 5">
            <a:extLst>
              <a:ext uri="{FF2B5EF4-FFF2-40B4-BE49-F238E27FC236}">
                <a16:creationId xmlns:a16="http://schemas.microsoft.com/office/drawing/2014/main" id="{47BC61E1-67A9-36A7-5634-05D9896F3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546" y="6125401"/>
            <a:ext cx="1004352" cy="8227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6">
            <a:extLst>
              <a:ext uri="{FF2B5EF4-FFF2-40B4-BE49-F238E27FC236}">
                <a16:creationId xmlns:a16="http://schemas.microsoft.com/office/drawing/2014/main" id="{63B48AE3-B628-3656-A9BA-FB7F43B37A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393" y="6116139"/>
            <a:ext cx="1258403" cy="829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4">
            <a:extLst>
              <a:ext uri="{FF2B5EF4-FFF2-40B4-BE49-F238E27FC236}">
                <a16:creationId xmlns:a16="http://schemas.microsoft.com/office/drawing/2014/main" id="{A33BE676-4976-EE41-EAC8-AFB98144ED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3833" y="6104962"/>
            <a:ext cx="1024763" cy="8431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
            <a:extLst>
              <a:ext uri="{FF2B5EF4-FFF2-40B4-BE49-F238E27FC236}">
                <a16:creationId xmlns:a16="http://schemas.microsoft.com/office/drawing/2014/main" id="{9BE9A974-717F-442C-B229-BB0BC8F8A0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69715" y="6112307"/>
            <a:ext cx="1190527" cy="852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3">
            <a:extLst>
              <a:ext uri="{FF2B5EF4-FFF2-40B4-BE49-F238E27FC236}">
                <a16:creationId xmlns:a16="http://schemas.microsoft.com/office/drawing/2014/main" id="{541CC656-2221-86DD-CD33-A442FFE7A14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055421" y="6118714"/>
            <a:ext cx="1384117" cy="838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
            <a:extLst>
              <a:ext uri="{FF2B5EF4-FFF2-40B4-BE49-F238E27FC236}">
                <a16:creationId xmlns:a16="http://schemas.microsoft.com/office/drawing/2014/main" id="{52DF3803-4657-8E3E-E69B-88D69A8B23D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515757" y="6090976"/>
            <a:ext cx="1190528" cy="9108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Ndlovu Care Group">
            <a:extLst>
              <a:ext uri="{FF2B5EF4-FFF2-40B4-BE49-F238E27FC236}">
                <a16:creationId xmlns:a16="http://schemas.microsoft.com/office/drawing/2014/main" id="{CB8D1BC2-011A-6AB1-83A5-8DFC7CA3474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80871" y="6175087"/>
            <a:ext cx="1637083" cy="768023"/>
          </a:xfrm>
          <a:prstGeom prst="rect">
            <a:avLst/>
          </a:prstGeom>
          <a:noFill/>
          <a:ln>
            <a:noFill/>
          </a:ln>
        </p:spPr>
      </p:pic>
      <p:pic>
        <p:nvPicPr>
          <p:cNvPr id="3" name="Picture 2">
            <a:extLst>
              <a:ext uri="{FF2B5EF4-FFF2-40B4-BE49-F238E27FC236}">
                <a16:creationId xmlns:a16="http://schemas.microsoft.com/office/drawing/2014/main" id="{0AC99EF4-CB35-53C1-C1DE-CBECDD62A75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98564" y="6327137"/>
            <a:ext cx="1856353" cy="604520"/>
          </a:xfrm>
          <a:prstGeom prst="rect">
            <a:avLst/>
          </a:prstGeom>
          <a:noFill/>
        </p:spPr>
      </p:pic>
    </p:spTree>
    <p:extLst>
      <p:ext uri="{BB962C8B-B14F-4D97-AF65-F5344CB8AC3E}">
        <p14:creationId xmlns:p14="http://schemas.microsoft.com/office/powerpoint/2010/main" val="4045829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526256" y="201525"/>
            <a:ext cx="10515600" cy="1348065"/>
          </a:xfrm>
        </p:spPr>
        <p:txBody>
          <a:bodyPr>
            <a:normAutofit/>
          </a:bodyPr>
          <a:lstStyle/>
          <a:p>
            <a:r>
              <a:rPr lang="en-ZA" sz="4200" dirty="0">
                <a:solidFill>
                  <a:srgbClr val="FFFFFF"/>
                </a:solidFill>
              </a:rPr>
              <a:t>Multi-level Interventions by Social Workers </a:t>
            </a: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24150" y="2347414"/>
            <a:ext cx="9561854" cy="4351337"/>
          </a:xfrm>
          <a:prstGeom prst="rect">
            <a:avLst/>
          </a:prstGeom>
        </p:spPr>
      </p:pic>
    </p:spTree>
    <p:extLst>
      <p:ext uri="{BB962C8B-B14F-4D97-AF65-F5344CB8AC3E}">
        <p14:creationId xmlns:p14="http://schemas.microsoft.com/office/powerpoint/2010/main" val="921903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09297" y="401221"/>
            <a:ext cx="10544503" cy="1348065"/>
          </a:xfrm>
        </p:spPr>
        <p:txBody>
          <a:bodyPr>
            <a:normAutofit/>
          </a:bodyPr>
          <a:lstStyle/>
          <a:p>
            <a:r>
              <a:rPr lang="en-ZA" sz="4200" dirty="0" smtClean="0">
                <a:solidFill>
                  <a:srgbClr val="FFFFFF"/>
                </a:solidFill>
              </a:rPr>
              <a:t>Placement of social workers in schools</a:t>
            </a:r>
            <a:endParaRPr lang="en-ZA" sz="4200" dirty="0">
              <a:solidFill>
                <a:srgbClr val="FFFFFF"/>
              </a:solidFill>
            </a:endParaRPr>
          </a:p>
        </p:txBody>
      </p:sp>
      <p:sp>
        <p:nvSpPr>
          <p:cNvPr id="3" name="Content Placeholder 2"/>
          <p:cNvSpPr>
            <a:spLocks noGrp="1"/>
          </p:cNvSpPr>
          <p:nvPr>
            <p:ph idx="1"/>
          </p:nvPr>
        </p:nvSpPr>
        <p:spPr>
          <a:xfrm>
            <a:off x="3993931" y="2347414"/>
            <a:ext cx="7359869" cy="4396286"/>
          </a:xfrm>
        </p:spPr>
        <p:txBody>
          <a:bodyPr>
            <a:normAutofit/>
          </a:bodyPr>
          <a:lstStyle/>
          <a:p>
            <a:pPr lvl="0"/>
            <a:endParaRPr lang="en-US" sz="2000" dirty="0" smtClean="0"/>
          </a:p>
          <a:p>
            <a:pPr lvl="0"/>
            <a:endParaRPr lang="en-US" sz="2000" dirty="0"/>
          </a:p>
        </p:txBody>
      </p:sp>
      <p:sp>
        <p:nvSpPr>
          <p:cNvPr id="10" name="Content Placeholder 4">
            <a:extLst>
              <a:ext uri="{FF2B5EF4-FFF2-40B4-BE49-F238E27FC236}">
                <a16:creationId xmlns:a16="http://schemas.microsoft.com/office/drawing/2014/main" id="{37BD6F02-CF7C-4573-96CD-5A0AF41D007D}"/>
              </a:ext>
            </a:extLst>
          </p:cNvPr>
          <p:cNvSpPr txBox="1">
            <a:spLocks/>
          </p:cNvSpPr>
          <p:nvPr/>
        </p:nvSpPr>
        <p:spPr>
          <a:xfrm>
            <a:off x="722587" y="2427888"/>
            <a:ext cx="6203730" cy="349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smtClean="0">
                <a:cs typeface="Calibri" panose="020F0502020204030204" pitchFamily="34" charset="0"/>
              </a:rPr>
              <a:t>The selection and placement of 5 agile &amp; motivated </a:t>
            </a:r>
            <a:r>
              <a:rPr lang="en-ZA" sz="1800" dirty="0" smtClean="0">
                <a:cs typeface="Calibri" panose="020F0502020204030204" pitchFamily="34" charset="0"/>
              </a:rPr>
              <a:t>CoP social </a:t>
            </a:r>
            <a:r>
              <a:rPr lang="en-ZA" sz="1800" dirty="0" smtClean="0">
                <a:cs typeface="Calibri" panose="020F0502020204030204" pitchFamily="34" charset="0"/>
              </a:rPr>
              <a:t>workers in </a:t>
            </a:r>
            <a:r>
              <a:rPr lang="en-ZA" sz="1800" dirty="0" smtClean="0">
                <a:cs typeface="Calibri" panose="020F0502020204030204" pitchFamily="34" charset="0"/>
              </a:rPr>
              <a:t>schools (2021 – 2023)</a:t>
            </a:r>
          </a:p>
          <a:p>
            <a:r>
              <a:rPr lang="en-ZA" sz="1800" dirty="0" smtClean="0">
                <a:cs typeface="Calibri" panose="020F0502020204030204" pitchFamily="34" charset="0"/>
              </a:rPr>
              <a:t>5 experienced DSD Gauteng School social work unit social workers (2023)</a:t>
            </a:r>
            <a:endParaRPr lang="en-ZA" sz="1800" dirty="0" smtClean="0">
              <a:cs typeface="Calibri" panose="020F0502020204030204" pitchFamily="34" charset="0"/>
            </a:endParaRPr>
          </a:p>
          <a:p>
            <a:r>
              <a:rPr lang="en-ZA" sz="1800" dirty="0" smtClean="0">
                <a:cs typeface="Calibri" panose="020F0502020204030204" pitchFamily="34" charset="0"/>
              </a:rPr>
              <a:t>Community based</a:t>
            </a:r>
            <a:endParaRPr lang="en-US" sz="1800" dirty="0" smtClean="0">
              <a:cs typeface="Calibri" panose="020F0502020204030204" pitchFamily="34" charset="0"/>
            </a:endParaRPr>
          </a:p>
          <a:p>
            <a:r>
              <a:rPr lang="en-ZA" sz="1800" b="1" dirty="0"/>
              <a:t>Research sites</a:t>
            </a:r>
            <a:r>
              <a:rPr lang="en-ZA" sz="1800" dirty="0"/>
              <a:t>: five schools in Doornkop, Alexandra, Malvern,  Meadowlands, Ivory Park </a:t>
            </a:r>
            <a:endParaRPr lang="en-ZA" sz="1800" dirty="0" smtClean="0"/>
          </a:p>
          <a:p>
            <a:r>
              <a:rPr lang="en-ZA" sz="1800" dirty="0" smtClean="0">
                <a:cs typeface="Calibri" panose="020F0502020204030204" pitchFamily="34" charset="0"/>
              </a:rPr>
              <a:t>Pre-service and in-service training and development of social workers </a:t>
            </a:r>
            <a:endParaRPr lang="en-US" sz="1800" dirty="0" smtClean="0">
              <a:cs typeface="Calibri" panose="020F0502020204030204" pitchFamily="34" charset="0"/>
            </a:endParaRPr>
          </a:p>
          <a:p>
            <a:r>
              <a:rPr lang="en-ZA" sz="1800" dirty="0" smtClean="0">
                <a:cs typeface="Calibri" panose="020F0502020204030204" pitchFamily="34" charset="0"/>
              </a:rPr>
              <a:t>“Action Learning” (Action-Reflection-Learning-Planning)</a:t>
            </a:r>
            <a:endParaRPr lang="en-US" sz="1800" dirty="0" smtClean="0">
              <a:cs typeface="Calibri" panose="020F0502020204030204" pitchFamily="34" charset="0"/>
            </a:endParaRPr>
          </a:p>
          <a:p>
            <a:r>
              <a:rPr lang="en-ZA" sz="1800" dirty="0" smtClean="0">
                <a:cs typeface="Calibri" panose="020F0502020204030204" pitchFamily="34" charset="0"/>
              </a:rPr>
              <a:t>Weekly on-site &amp; online </a:t>
            </a:r>
            <a:r>
              <a:rPr lang="en-ZA" sz="1800" dirty="0" smtClean="0">
                <a:cs typeface="Calibri" panose="020F0502020204030204" pitchFamily="34" charset="0"/>
              </a:rPr>
              <a:t>supervision and coaching</a:t>
            </a:r>
            <a:endParaRPr lang="en-US" sz="1800" dirty="0" smtClean="0">
              <a:cs typeface="Calibri" panose="020F0502020204030204" pitchFamily="34" charset="0"/>
            </a:endParaRPr>
          </a:p>
          <a:p>
            <a:r>
              <a:rPr lang="en-ZA" sz="1800" dirty="0" smtClean="0">
                <a:cs typeface="Calibri" panose="020F0502020204030204" pitchFamily="34" charset="0"/>
              </a:rPr>
              <a:t>Ongoing documentation and discussion of learnings from the field with the team </a:t>
            </a:r>
            <a:endParaRPr lang="en-US" sz="1800" dirty="0" smtClean="0">
              <a:cs typeface="Calibri" panose="020F0502020204030204" pitchFamily="34" charset="0"/>
            </a:endParaRPr>
          </a:p>
        </p:txBody>
      </p:sp>
      <p:pic>
        <p:nvPicPr>
          <p:cNvPr id="11" name="Picture 2" descr="https://www.plays-in-business.com/wp-content/uploads/2015/07/action-learning-proc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518" y="2563733"/>
            <a:ext cx="3070282" cy="282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45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smtClean="0">
                <a:solidFill>
                  <a:srgbClr val="FFFFFF"/>
                </a:solidFill>
              </a:rPr>
              <a:t>Two Intervention Phases</a:t>
            </a:r>
            <a:endParaRPr lang="en-ZA" sz="4200" dirty="0">
              <a:solidFill>
                <a:srgbClr val="FFFFFF"/>
              </a:solidFill>
            </a:endParaRPr>
          </a:p>
        </p:txBody>
      </p:sp>
      <p:sp>
        <p:nvSpPr>
          <p:cNvPr id="3" name="Content Placeholder 2"/>
          <p:cNvSpPr>
            <a:spLocks noGrp="1"/>
          </p:cNvSpPr>
          <p:nvPr>
            <p:ph idx="1"/>
          </p:nvPr>
        </p:nvSpPr>
        <p:spPr>
          <a:xfrm>
            <a:off x="214313" y="2347414"/>
            <a:ext cx="11139487" cy="4396286"/>
          </a:xfrm>
        </p:spPr>
        <p:txBody>
          <a:bodyPr>
            <a:normAutofit/>
          </a:bodyPr>
          <a:lstStyle/>
          <a:p>
            <a:pPr lvl="0"/>
            <a:r>
              <a:rPr lang="en-US" b="1" i="1" dirty="0" smtClean="0"/>
              <a:t>2021 – Intense seven </a:t>
            </a:r>
            <a:r>
              <a:rPr lang="en-US" b="1" i="1" dirty="0"/>
              <a:t>month intervention </a:t>
            </a:r>
            <a:r>
              <a:rPr lang="en-US" b="1" i="1" dirty="0" smtClean="0"/>
              <a:t>with 5 CoP social workers </a:t>
            </a:r>
          </a:p>
          <a:p>
            <a:pPr lvl="0"/>
            <a:r>
              <a:rPr lang="en-US" b="1" i="1" dirty="0" smtClean="0"/>
              <a:t>2023 -  Short Term Solutions Focused intervention over 4 months with 5 CoP &amp; 5 DSD social workers </a:t>
            </a:r>
            <a:endParaRPr lang="en-US" b="1" dirty="0"/>
          </a:p>
          <a:p>
            <a:pPr lvl="1"/>
            <a:r>
              <a:rPr lang="en-US" dirty="0"/>
              <a:t>On-going  </a:t>
            </a:r>
            <a:r>
              <a:rPr lang="en-US" dirty="0" smtClean="0"/>
              <a:t>support and </a:t>
            </a:r>
            <a:r>
              <a:rPr lang="en-US" dirty="0"/>
              <a:t>monitoring  of  </a:t>
            </a:r>
            <a:r>
              <a:rPr lang="en-US" dirty="0" smtClean="0"/>
              <a:t>children &amp; families </a:t>
            </a:r>
            <a:r>
              <a:rPr lang="en-US" dirty="0"/>
              <a:t>at  risk </a:t>
            </a:r>
            <a:r>
              <a:rPr lang="en-US" dirty="0" smtClean="0"/>
              <a:t>(vulnerable) in collaboration with schools</a:t>
            </a:r>
            <a:endParaRPr lang="en-US" sz="2000" dirty="0"/>
          </a:p>
          <a:p>
            <a:pPr lvl="1"/>
            <a:r>
              <a:rPr lang="en-US" dirty="0"/>
              <a:t>Regular contact (home visits &amp; phone) with and support of families in need by </a:t>
            </a:r>
            <a:r>
              <a:rPr lang="en-US" dirty="0" smtClean="0"/>
              <a:t> </a:t>
            </a:r>
            <a:r>
              <a:rPr lang="en-US" dirty="0"/>
              <a:t>social </a:t>
            </a:r>
            <a:r>
              <a:rPr lang="en-US" dirty="0" smtClean="0"/>
              <a:t>worker</a:t>
            </a:r>
            <a:endParaRPr lang="en-US" sz="2000" dirty="0"/>
          </a:p>
          <a:p>
            <a:pPr lvl="1"/>
            <a:r>
              <a:rPr lang="en-US" dirty="0"/>
              <a:t>Where required, social workers linked caregivers and children to specialist community support services eg: </a:t>
            </a:r>
            <a:r>
              <a:rPr lang="en-US" dirty="0" smtClean="0"/>
              <a:t>GDE ISS, DSD, community based counselling, and </a:t>
            </a:r>
            <a:r>
              <a:rPr lang="en-US" dirty="0"/>
              <a:t>monitored </a:t>
            </a:r>
            <a:r>
              <a:rPr lang="en-US" dirty="0" smtClean="0"/>
              <a:t>the </a:t>
            </a:r>
            <a:r>
              <a:rPr lang="en-US" dirty="0"/>
              <a:t>progress </a:t>
            </a:r>
            <a:endParaRPr lang="en-US" sz="2000" dirty="0"/>
          </a:p>
          <a:p>
            <a:pPr lvl="0"/>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1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smtClean="0">
                <a:solidFill>
                  <a:srgbClr val="FFFFFF"/>
                </a:solidFill>
              </a:rPr>
              <a:t>Community Assets Mapping</a:t>
            </a:r>
            <a:endParaRPr lang="en-ZA" sz="4200" dirty="0">
              <a:solidFill>
                <a:srgbClr val="FFFFFF"/>
              </a:solidFill>
            </a:endParaRPr>
          </a:p>
        </p:txBody>
      </p:sp>
      <p:sp>
        <p:nvSpPr>
          <p:cNvPr id="3" name="Content Placeholder 2"/>
          <p:cNvSpPr>
            <a:spLocks noGrp="1"/>
          </p:cNvSpPr>
          <p:nvPr>
            <p:ph idx="1"/>
          </p:nvPr>
        </p:nvSpPr>
        <p:spPr>
          <a:xfrm>
            <a:off x="3993931" y="2347414"/>
            <a:ext cx="7359869" cy="4396286"/>
          </a:xfrm>
        </p:spPr>
        <p:txBody>
          <a:bodyPr>
            <a:normAutofit/>
          </a:bodyPr>
          <a:lstStyle/>
          <a:p>
            <a:pPr lvl="0"/>
            <a:endParaRPr lang="en-US" sz="2000" dirty="0" smtClean="0"/>
          </a:p>
          <a:p>
            <a:pPr lvl="0"/>
            <a:endParaRPr lang="en-US" sz="2000" dirty="0"/>
          </a:p>
          <a:p>
            <a:pPr lvl="0"/>
            <a:r>
              <a:rPr lang="en-US" sz="2000" dirty="0" smtClean="0"/>
              <a:t>Social </a:t>
            </a:r>
            <a:r>
              <a:rPr lang="en-US" sz="2000" dirty="0"/>
              <a:t>workers conducted a community mapping exercise when they first started working for CoP, and this process enabled them to identify key community </a:t>
            </a:r>
            <a:r>
              <a:rPr lang="en-US" sz="2000" dirty="0" smtClean="0"/>
              <a:t>stakeholders, particularly important during COVID.</a:t>
            </a:r>
          </a:p>
          <a:p>
            <a:pPr lvl="0"/>
            <a:r>
              <a:rPr lang="en-US" sz="2000" dirty="0" smtClean="0"/>
              <a:t>Shared information with LLCoP groups, and added to it during the course of the intervention work</a:t>
            </a:r>
          </a:p>
          <a:p>
            <a:pPr marL="0" lvl="0" indent="0">
              <a:buNone/>
            </a:pPr>
            <a:r>
              <a:rPr lang="en-US" sz="2000" dirty="0" smtClean="0"/>
              <a:t> </a:t>
            </a:r>
            <a:endParaRPr lang="en-ZA" sz="2000" dirty="0">
              <a:latin typeface="Calibri" panose="020F0502020204030204" pitchFamily="34" charset="0"/>
              <a:cs typeface="Calibri" panose="020F0502020204030204" pitchFamily="34" charset="0"/>
            </a:endParaRPr>
          </a:p>
        </p:txBody>
      </p:sp>
      <p:pic>
        <p:nvPicPr>
          <p:cNvPr id="1026" name="Picture 2" descr="https://tools2engage.org/wp-content/uploads/ABCD-1024x5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77" y="2976064"/>
            <a:ext cx="3312839" cy="316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3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School Level</a:t>
            </a:r>
          </a:p>
        </p:txBody>
      </p:sp>
      <p:sp>
        <p:nvSpPr>
          <p:cNvPr id="3" name="Content Placeholder 2"/>
          <p:cNvSpPr>
            <a:spLocks noGrp="1"/>
          </p:cNvSpPr>
          <p:nvPr>
            <p:ph idx="1"/>
          </p:nvPr>
        </p:nvSpPr>
        <p:spPr>
          <a:xfrm>
            <a:off x="3993931" y="2347414"/>
            <a:ext cx="7359869" cy="4396286"/>
          </a:xfrm>
        </p:spPr>
        <p:txBody>
          <a:bodyPr>
            <a:normAutofit/>
          </a:bodyPr>
          <a:lstStyle/>
          <a:p>
            <a:pPr lvl="0"/>
            <a:r>
              <a:rPr lang="en-US" i="1" dirty="0"/>
              <a:t>Establishment of Local level CoPs (LLCoP) to address the challenges children, caregivers and teachers face </a:t>
            </a:r>
          </a:p>
          <a:p>
            <a:pPr lvl="1"/>
            <a:r>
              <a:rPr lang="en-US" dirty="0"/>
              <a:t>A LLCoP group was established in each school </a:t>
            </a:r>
          </a:p>
          <a:p>
            <a:pPr lvl="2"/>
            <a:r>
              <a:rPr lang="en-US" sz="1900" dirty="0" smtClean="0"/>
              <a:t>The </a:t>
            </a:r>
            <a:r>
              <a:rPr lang="en-US" sz="1900" dirty="0"/>
              <a:t>LLCoP groups proved to be very effective platforms for teachers, social workers, health workers, educational psychologists, NGOs and SGB members to connect with each other and to share information on children and families who had been identified as being “at risk” in the study</a:t>
            </a:r>
          </a:p>
          <a:p>
            <a:pPr lvl="2"/>
            <a:r>
              <a:rPr lang="en-US" sz="1900" dirty="0" smtClean="0"/>
              <a:t>Develop individualized intervention plans with team</a:t>
            </a:r>
            <a:endParaRPr lang="en-US" sz="1900" dirty="0" smtClean="0"/>
          </a:p>
          <a:p>
            <a:pPr lvl="2"/>
            <a:r>
              <a:rPr lang="en-US" sz="1900" dirty="0" smtClean="0"/>
              <a:t>Provide </a:t>
            </a:r>
            <a:r>
              <a:rPr lang="en-US" sz="1900" dirty="0"/>
              <a:t>support and referral </a:t>
            </a:r>
            <a:r>
              <a:rPr lang="en-US" sz="1900" dirty="0" smtClean="0"/>
              <a:t>networks </a:t>
            </a:r>
            <a:r>
              <a:rPr lang="en-US" sz="1900" dirty="0"/>
              <a:t>for teachers and schools</a:t>
            </a:r>
          </a:p>
          <a:p>
            <a:pPr lvl="0"/>
            <a:endParaRPr lang="en-ZA" sz="2000" dirty="0">
              <a:latin typeface="Calibri" panose="020F0502020204030204" pitchFamily="34" charset="0"/>
              <a:cs typeface="Calibri" panose="020F0502020204030204" pitchFamily="34" charset="0"/>
            </a:endParaRP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546" r="10816"/>
          <a:stretch/>
        </p:blipFill>
        <p:spPr>
          <a:xfrm>
            <a:off x="557730" y="2347414"/>
            <a:ext cx="3257525" cy="4035973"/>
          </a:xfrm>
          <a:prstGeom prst="rect">
            <a:avLst/>
          </a:prstGeom>
        </p:spPr>
      </p:pic>
    </p:spTree>
    <p:extLst>
      <p:ext uri="{BB962C8B-B14F-4D97-AF65-F5344CB8AC3E}">
        <p14:creationId xmlns:p14="http://schemas.microsoft.com/office/powerpoint/2010/main" val="313955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a:t>
            </a:r>
            <a:r>
              <a:rPr lang="en-ZA" sz="4200" dirty="0" smtClean="0">
                <a:solidFill>
                  <a:srgbClr val="FFFFFF"/>
                </a:solidFill>
              </a:rPr>
              <a:t>School &amp; Family </a:t>
            </a:r>
            <a:r>
              <a:rPr lang="en-ZA" sz="4200" dirty="0">
                <a:solidFill>
                  <a:srgbClr val="FFFFFF"/>
                </a:solidFill>
              </a:rPr>
              <a:t>Level</a:t>
            </a:r>
          </a:p>
        </p:txBody>
      </p:sp>
      <p:sp>
        <p:nvSpPr>
          <p:cNvPr id="3" name="Content Placeholder 2"/>
          <p:cNvSpPr>
            <a:spLocks noGrp="1"/>
          </p:cNvSpPr>
          <p:nvPr>
            <p:ph idx="1"/>
          </p:nvPr>
        </p:nvSpPr>
        <p:spPr>
          <a:xfrm>
            <a:off x="214313" y="2347414"/>
            <a:ext cx="11139487" cy="4396286"/>
          </a:xfrm>
        </p:spPr>
        <p:txBody>
          <a:bodyPr>
            <a:normAutofit/>
          </a:bodyPr>
          <a:lstStyle/>
          <a:p>
            <a:pPr lvl="0"/>
            <a:r>
              <a:rPr lang="en-US" i="1" dirty="0" smtClean="0"/>
              <a:t>Ensuring </a:t>
            </a:r>
            <a:r>
              <a:rPr lang="en-US" i="1" dirty="0"/>
              <a:t>children are accessing the National School Nutrition Programme during schools time and on they are days when not at </a:t>
            </a:r>
            <a:r>
              <a:rPr lang="en-US" i="1" dirty="0" smtClean="0"/>
              <a:t>school</a:t>
            </a:r>
          </a:p>
          <a:p>
            <a:pPr lvl="0"/>
            <a:r>
              <a:rPr lang="en-US" i="1" dirty="0"/>
              <a:t>Appropriate referrals for children and families at risk of hunger and food insecurity and linking them to community resources that distribute food parcels</a:t>
            </a:r>
            <a:endParaRPr lang="en-US" sz="2400" dirty="0"/>
          </a:p>
          <a:p>
            <a:pPr lvl="1"/>
            <a:r>
              <a:rPr lang="en-US" dirty="0"/>
              <a:t>DSD SSW facilitated access to children and families in need of:</a:t>
            </a:r>
          </a:p>
          <a:p>
            <a:pPr lvl="2"/>
            <a:r>
              <a:rPr lang="en-US" dirty="0" smtClean="0"/>
              <a:t>Food parcels</a:t>
            </a:r>
          </a:p>
          <a:p>
            <a:pPr lvl="2"/>
            <a:r>
              <a:rPr lang="en-US" dirty="0" smtClean="0"/>
              <a:t>Fresh vegetables</a:t>
            </a:r>
            <a:endParaRPr lang="en-US" dirty="0"/>
          </a:p>
          <a:p>
            <a:pPr lvl="2"/>
            <a:r>
              <a:rPr lang="en-US" dirty="0"/>
              <a:t>School uniforms</a:t>
            </a:r>
          </a:p>
          <a:p>
            <a:pPr marL="0" indent="0">
              <a:buNone/>
            </a:pPr>
            <a:endParaRPr lang="en-ZA" sz="1500" dirty="0"/>
          </a:p>
        </p:txBody>
      </p:sp>
    </p:spTree>
    <p:extLst>
      <p:ext uri="{BB962C8B-B14F-4D97-AF65-F5344CB8AC3E}">
        <p14:creationId xmlns:p14="http://schemas.microsoft.com/office/powerpoint/2010/main" val="1053061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a:t>
            </a:r>
            <a:r>
              <a:rPr lang="en-ZA" sz="4200" dirty="0" smtClean="0">
                <a:solidFill>
                  <a:srgbClr val="FFFFFF"/>
                </a:solidFill>
              </a:rPr>
              <a:t>School, Family &amp; Community Levels</a:t>
            </a:r>
            <a:endParaRPr lang="en-ZA" sz="4200" dirty="0">
              <a:solidFill>
                <a:srgbClr val="FFFFFF"/>
              </a:solidFill>
            </a:endParaRPr>
          </a:p>
        </p:txBody>
      </p:sp>
      <p:sp>
        <p:nvSpPr>
          <p:cNvPr id="3" name="Content Placeholder 2"/>
          <p:cNvSpPr>
            <a:spLocks noGrp="1"/>
          </p:cNvSpPr>
          <p:nvPr>
            <p:ph idx="1"/>
          </p:nvPr>
        </p:nvSpPr>
        <p:spPr>
          <a:xfrm>
            <a:off x="3436883" y="2480440"/>
            <a:ext cx="7916917" cy="4263259"/>
          </a:xfrm>
        </p:spPr>
        <p:txBody>
          <a:bodyPr>
            <a:normAutofit/>
          </a:bodyPr>
          <a:lstStyle/>
          <a:p>
            <a:r>
              <a:rPr lang="en-US" i="1" dirty="0">
                <a:latin typeface="Calibri" panose="020F0502020204030204" pitchFamily="34" charset="0"/>
                <a:ea typeface="Microsoft Sans Serif" panose="020B0604020202020204" pitchFamily="34" charset="0"/>
                <a:cs typeface="Calibri" panose="020F0502020204030204" pitchFamily="34" charset="0"/>
              </a:rPr>
              <a:t>Provision of health education and coordination with local clinics and families</a:t>
            </a:r>
          </a:p>
          <a:p>
            <a:pPr lvl="1"/>
            <a:r>
              <a:rPr lang="en-US" dirty="0">
                <a:latin typeface="Calibri" panose="020F0502020204030204" pitchFamily="34" charset="0"/>
                <a:ea typeface="Microsoft Sans Serif" panose="020B0604020202020204" pitchFamily="34" charset="0"/>
                <a:cs typeface="Calibri" panose="020F0502020204030204" pitchFamily="34" charset="0"/>
              </a:rPr>
              <a:t>Children in the sample were brought up-to-date with missing </a:t>
            </a:r>
            <a:r>
              <a:rPr lang="en-US" dirty="0" smtClean="0">
                <a:latin typeface="Calibri" panose="020F0502020204030204" pitchFamily="34" charset="0"/>
                <a:ea typeface="Microsoft Sans Serif" panose="020B0604020202020204" pitchFamily="34" charset="0"/>
                <a:cs typeface="Calibri" panose="020F0502020204030204" pitchFamily="34" charset="0"/>
              </a:rPr>
              <a:t>vaccinations</a:t>
            </a:r>
          </a:p>
          <a:p>
            <a:pPr marL="457200" lvl="1" indent="0">
              <a:buNone/>
            </a:pPr>
            <a:endParaRPr lang="en-US" dirty="0">
              <a:latin typeface="Calibri" panose="020F0502020204030204" pitchFamily="34" charset="0"/>
              <a:ea typeface="Microsoft Sans Serif" panose="020B0604020202020204" pitchFamily="34" charset="0"/>
              <a:cs typeface="Calibri" panose="020F0502020204030204" pitchFamily="34" charset="0"/>
            </a:endParaRPr>
          </a:p>
          <a:p>
            <a:pPr lvl="1"/>
            <a:r>
              <a:rPr lang="en-US" dirty="0"/>
              <a:t>Relationships and collaboration with the local health departments and community health providers were fostered to ensure that children with speech and hearing difficulties, are appropriately assisted eg:  UJ Optometry </a:t>
            </a:r>
            <a:r>
              <a:rPr lang="en-US" dirty="0" smtClean="0"/>
              <a:t>clinic, Wits </a:t>
            </a:r>
            <a:r>
              <a:rPr lang="en-US" dirty="0"/>
              <a:t>University Audiology </a:t>
            </a:r>
            <a:r>
              <a:rPr lang="en-US" dirty="0" smtClean="0"/>
              <a:t>clinic, Spec Savers</a:t>
            </a:r>
            <a:endParaRPr lang="en-US" dirty="0">
              <a:latin typeface="Calibri" panose="020F0502020204030204" pitchFamily="34" charset="0"/>
              <a:ea typeface="Microsoft Sans Serif" panose="020B0604020202020204" pitchFamily="34" charset="0"/>
              <a:cs typeface="Calibri" panose="020F0502020204030204" pitchFamily="34" charset="0"/>
            </a:endParaRPr>
          </a:p>
          <a:p>
            <a:pPr lvl="1"/>
            <a:endParaRPr lang="en-ZA" dirty="0">
              <a:latin typeface="Calibri" panose="020F0502020204030204" pitchFamily="34" charset="0"/>
              <a:cs typeface="Calibri" panose="020F0502020204030204" pitchFamily="34" charset="0"/>
            </a:endParaRPr>
          </a:p>
        </p:txBody>
      </p:sp>
      <p:pic>
        <p:nvPicPr>
          <p:cNvPr id="7" name="Picture 6" descr="A picture containing text, floor, indoor&#10;&#10;Description automatically generated">
            <a:extLst>
              <a:ext uri="{FF2B5EF4-FFF2-40B4-BE49-F238E27FC236}">
                <a16:creationId xmlns:a16="http://schemas.microsoft.com/office/drawing/2014/main" id="{2753A7C2-4B29-6D6E-8ABB-CD8AC1A74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833" r="-1" b="27367"/>
          <a:stretch/>
        </p:blipFill>
        <p:spPr>
          <a:xfrm>
            <a:off x="263630" y="2748635"/>
            <a:ext cx="2909623" cy="3026981"/>
          </a:xfrm>
          <a:prstGeom prst="rect">
            <a:avLst/>
          </a:prstGeom>
          <a:effectLst/>
        </p:spPr>
      </p:pic>
    </p:spTree>
    <p:extLst>
      <p:ext uri="{BB962C8B-B14F-4D97-AF65-F5344CB8AC3E}">
        <p14:creationId xmlns:p14="http://schemas.microsoft.com/office/powerpoint/2010/main" val="152478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a:t>
            </a:r>
            <a:r>
              <a:rPr lang="en-ZA" sz="4200" dirty="0" smtClean="0">
                <a:solidFill>
                  <a:srgbClr val="FFFFFF"/>
                </a:solidFill>
              </a:rPr>
              <a:t>Child &amp; Family </a:t>
            </a:r>
            <a:r>
              <a:rPr lang="en-ZA" sz="4200" dirty="0">
                <a:solidFill>
                  <a:srgbClr val="FFFFFF"/>
                </a:solidFill>
              </a:rPr>
              <a:t>Level</a:t>
            </a:r>
          </a:p>
        </p:txBody>
      </p:sp>
      <p:sp>
        <p:nvSpPr>
          <p:cNvPr id="3" name="Content Placeholder 2"/>
          <p:cNvSpPr>
            <a:spLocks noGrp="1"/>
          </p:cNvSpPr>
          <p:nvPr>
            <p:ph idx="1"/>
          </p:nvPr>
        </p:nvSpPr>
        <p:spPr>
          <a:xfrm>
            <a:off x="2312277" y="2461714"/>
            <a:ext cx="9438290" cy="4396286"/>
          </a:xfrm>
        </p:spPr>
        <p:txBody>
          <a:bodyPr>
            <a:normAutofit/>
          </a:bodyPr>
          <a:lstStyle/>
          <a:p>
            <a:pPr lvl="0"/>
            <a:r>
              <a:rPr lang="en-US" i="1" dirty="0"/>
              <a:t>Assessment of educational and psychosocial wellbeing of children at risk</a:t>
            </a:r>
            <a:endParaRPr lang="en-US" sz="2400" dirty="0"/>
          </a:p>
          <a:p>
            <a:pPr lvl="1"/>
            <a:r>
              <a:rPr lang="en-US" dirty="0"/>
              <a:t>Based on our findings and in consultation with teachers at each school, children (6 per school) in need of a full psycho-educational learning assessment were assessed by qualified educational psychologists. </a:t>
            </a:r>
            <a:endParaRPr lang="en-US" dirty="0" smtClean="0"/>
          </a:p>
          <a:p>
            <a:pPr marL="457200" lvl="1" indent="0">
              <a:buNone/>
            </a:pPr>
            <a:endParaRPr lang="en-US" sz="2000" dirty="0"/>
          </a:p>
          <a:p>
            <a:pPr lvl="1"/>
            <a:r>
              <a:rPr lang="en-US" dirty="0"/>
              <a:t>Social  workers  facilitated  parental  feedback  sessions  as  well  as  communication  between  the  caregivers, educational psychologists, and teachers to better support the child. </a:t>
            </a:r>
            <a:endParaRPr lang="en-ZA"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623AF7B-27C5-41F6-BA3E-6C02DCF85137}"/>
              </a:ext>
            </a:extLst>
          </p:cNvPr>
          <p:cNvPicPr>
            <a:picLocks noChangeAspect="1"/>
          </p:cNvPicPr>
          <p:nvPr/>
        </p:nvPicPr>
        <p:blipFill rotWithShape="1">
          <a:blip r:embed="rId2"/>
          <a:srcRect t="10831" r="-2" b="32918"/>
          <a:stretch/>
        </p:blipFill>
        <p:spPr>
          <a:xfrm>
            <a:off x="357352" y="3026979"/>
            <a:ext cx="2511972" cy="310958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207172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School Level</a:t>
            </a:r>
          </a:p>
        </p:txBody>
      </p:sp>
      <p:sp>
        <p:nvSpPr>
          <p:cNvPr id="3" name="Content Placeholder 2"/>
          <p:cNvSpPr>
            <a:spLocks noGrp="1"/>
          </p:cNvSpPr>
          <p:nvPr>
            <p:ph idx="1"/>
          </p:nvPr>
        </p:nvSpPr>
        <p:spPr>
          <a:xfrm>
            <a:off x="3993931" y="2347414"/>
            <a:ext cx="7359869" cy="4396286"/>
          </a:xfrm>
        </p:spPr>
        <p:txBody>
          <a:bodyPr>
            <a:normAutofit/>
          </a:bodyPr>
          <a:lstStyle/>
          <a:p>
            <a:pPr lvl="0"/>
            <a:r>
              <a:rPr lang="en-US" i="1" dirty="0" smtClean="0"/>
              <a:t>Teacher workshops</a:t>
            </a:r>
          </a:p>
          <a:p>
            <a:pPr lvl="0"/>
            <a:endParaRPr lang="en-US" dirty="0" smtClean="0"/>
          </a:p>
          <a:p>
            <a:pPr lvl="1"/>
            <a:r>
              <a:rPr lang="en-US" dirty="0" smtClean="0"/>
              <a:t>Maths and Language to improve learning support to FF children (Prof Henning &amp; team)</a:t>
            </a:r>
          </a:p>
          <a:p>
            <a:pPr lvl="1"/>
            <a:r>
              <a:rPr lang="en-US" dirty="0" smtClean="0"/>
              <a:t>Improve teachers’ knowledge on how to refer children at risk to DSD support services (Form 22)</a:t>
            </a:r>
          </a:p>
          <a:p>
            <a:pPr lvl="1"/>
            <a:r>
              <a:rPr lang="en-US" dirty="0" smtClean="0"/>
              <a:t>Resiliency </a:t>
            </a:r>
            <a:r>
              <a:rPr lang="en-US" dirty="0" smtClean="0"/>
              <a:t>workshops for teachers </a:t>
            </a:r>
            <a:endParaRPr lang="en-US" dirty="0" smtClean="0"/>
          </a:p>
          <a:p>
            <a:pPr lvl="1"/>
            <a:r>
              <a:rPr lang="en-US" dirty="0" smtClean="0"/>
              <a:t>Positive discipline, learning barriers, caregiver involvement by CoP education psychologists   </a:t>
            </a:r>
          </a:p>
          <a:p>
            <a:pPr lvl="1"/>
            <a:r>
              <a:rPr lang="en-US" dirty="0" smtClean="0"/>
              <a:t>DSD GP SSW unit psycho-educational programmes eg: anti-bullying </a:t>
            </a:r>
            <a:endParaRPr lang="en-US" dirty="0" smtClean="0"/>
          </a:p>
          <a:p>
            <a:pPr lvl="0"/>
            <a:endParaRPr lang="en-ZA"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490" y="2480440"/>
            <a:ext cx="2490951" cy="16501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90" y="4325664"/>
            <a:ext cx="2490951" cy="1591660"/>
          </a:xfrm>
          <a:prstGeom prst="rect">
            <a:avLst/>
          </a:prstGeom>
        </p:spPr>
      </p:pic>
    </p:spTree>
    <p:extLst>
      <p:ext uri="{BB962C8B-B14F-4D97-AF65-F5344CB8AC3E}">
        <p14:creationId xmlns:p14="http://schemas.microsoft.com/office/powerpoint/2010/main" val="486891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Family Level</a:t>
            </a:r>
          </a:p>
        </p:txBody>
      </p:sp>
      <p:sp>
        <p:nvSpPr>
          <p:cNvPr id="3" name="Content Placeholder 2"/>
          <p:cNvSpPr>
            <a:spLocks noGrp="1"/>
          </p:cNvSpPr>
          <p:nvPr>
            <p:ph idx="1"/>
          </p:nvPr>
        </p:nvSpPr>
        <p:spPr>
          <a:xfrm>
            <a:off x="5137521" y="2669166"/>
            <a:ext cx="6216279" cy="4074533"/>
          </a:xfrm>
        </p:spPr>
        <p:txBody>
          <a:bodyPr>
            <a:normAutofit fontScale="85000" lnSpcReduction="10000"/>
          </a:bodyPr>
          <a:lstStyle/>
          <a:p>
            <a:pPr lvl="0"/>
            <a:r>
              <a:rPr lang="en-US" i="1" dirty="0"/>
              <a:t>Family participation in the Sihleng’Imizi Family Strengthening Programme </a:t>
            </a:r>
            <a:endParaRPr lang="en-US" sz="2400" dirty="0"/>
          </a:p>
          <a:p>
            <a:pPr lvl="1"/>
            <a:endParaRPr lang="en-US" dirty="0"/>
          </a:p>
          <a:p>
            <a:pPr lvl="1"/>
            <a:r>
              <a:rPr lang="en-US" dirty="0"/>
              <a:t>1 group per school, facilitated by a CoP social worker and qualified child care worker</a:t>
            </a:r>
          </a:p>
          <a:p>
            <a:pPr lvl="1"/>
            <a:r>
              <a:rPr lang="en-US" dirty="0"/>
              <a:t>25 families (households) recruited from CoP sample</a:t>
            </a:r>
          </a:p>
          <a:p>
            <a:pPr lvl="1"/>
            <a:r>
              <a:rPr lang="en-US" dirty="0"/>
              <a:t>The programme is a weekly 2 hour group, run for 14 weeks</a:t>
            </a:r>
          </a:p>
          <a:p>
            <a:pPr lvl="1"/>
            <a:r>
              <a:rPr lang="en-US" dirty="0"/>
              <a:t>The whole family is invited to take part – there are 5 – 7 families in each group</a:t>
            </a:r>
          </a:p>
          <a:p>
            <a:pPr lvl="1"/>
            <a:r>
              <a:rPr lang="en-US" dirty="0"/>
              <a:t>Parts of the programme include everyone, some parts split adults and children</a:t>
            </a:r>
          </a:p>
          <a:p>
            <a:pPr lvl="1"/>
            <a:r>
              <a:rPr lang="en-US" dirty="0"/>
              <a:t>Children have a dedicated </a:t>
            </a:r>
            <a:r>
              <a:rPr lang="en-US" dirty="0" smtClean="0"/>
              <a:t>child </a:t>
            </a:r>
            <a:r>
              <a:rPr lang="en-US" dirty="0"/>
              <a:t>care worker who facilitates specific activities</a:t>
            </a:r>
          </a:p>
          <a:p>
            <a:pPr lvl="0"/>
            <a:endParaRPr lang="en-ZA"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7761" y="2669167"/>
            <a:ext cx="3721999" cy="3854276"/>
          </a:xfrm>
          <a:prstGeom prst="rect">
            <a:avLst/>
          </a:prstGeom>
        </p:spPr>
      </p:pic>
    </p:spTree>
    <p:extLst>
      <p:ext uri="{BB962C8B-B14F-4D97-AF65-F5344CB8AC3E}">
        <p14:creationId xmlns:p14="http://schemas.microsoft.com/office/powerpoint/2010/main" val="523567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Factors driving poor social outcomes for children and families  </a:t>
            </a:r>
          </a:p>
        </p:txBody>
      </p:sp>
      <p:sp>
        <p:nvSpPr>
          <p:cNvPr id="3" name="Content Placeholder 2"/>
          <p:cNvSpPr>
            <a:spLocks noGrp="1"/>
          </p:cNvSpPr>
          <p:nvPr>
            <p:ph idx="1"/>
          </p:nvPr>
        </p:nvSpPr>
        <p:spPr>
          <a:xfrm>
            <a:off x="442913" y="2347414"/>
            <a:ext cx="11287125" cy="4339136"/>
          </a:xfrm>
        </p:spPr>
        <p:txBody>
          <a:bodyPr>
            <a:normAutofit/>
          </a:bodyPr>
          <a:lstStyle/>
          <a:p>
            <a:r>
              <a:rPr lang="en-ZA" sz="1800" b="1" dirty="0"/>
              <a:t>Risk factors of poor outcomes are</a:t>
            </a:r>
            <a:r>
              <a:rPr lang="en-ZA" sz="1800" dirty="0"/>
              <a:t>: poverty, </a:t>
            </a:r>
            <a:r>
              <a:rPr lang="en-ZA" sz="1800" dirty="0" smtClean="0"/>
              <a:t>hunger, </a:t>
            </a:r>
            <a:r>
              <a:rPr lang="en-ZA" sz="1800" dirty="0"/>
              <a:t>poor </a:t>
            </a:r>
            <a:r>
              <a:rPr lang="en-ZA" sz="1800" dirty="0" smtClean="0"/>
              <a:t>access to basic </a:t>
            </a:r>
            <a:r>
              <a:rPr lang="en-ZA" sz="1800" dirty="0"/>
              <a:t>and social </a:t>
            </a:r>
            <a:r>
              <a:rPr lang="en-ZA" sz="1800" dirty="0" smtClean="0"/>
              <a:t>services &amp; caregiver and community stressors.</a:t>
            </a:r>
            <a:endParaRPr lang="en-ZA" sz="1800" dirty="0"/>
          </a:p>
          <a:p>
            <a:r>
              <a:rPr lang="en-ZA" sz="1800" dirty="0"/>
              <a:t>Despite </a:t>
            </a:r>
            <a:r>
              <a:rPr lang="en-ZA" sz="1800" b="1" dirty="0"/>
              <a:t>children’s rights </a:t>
            </a:r>
            <a:r>
              <a:rPr lang="en-ZA" sz="1800" dirty="0"/>
              <a:t>being protected to social assistance, basic education, primary health care and school feeding, many ‘fall through the cracks’ in the system.</a:t>
            </a:r>
          </a:p>
          <a:p>
            <a:r>
              <a:rPr lang="en-ZA" sz="1800" dirty="0"/>
              <a:t>This is due </a:t>
            </a:r>
            <a:r>
              <a:rPr lang="en-ZA" sz="1800" b="1" dirty="0"/>
              <a:t>to poor coordination</a:t>
            </a:r>
            <a:r>
              <a:rPr lang="en-ZA" sz="1800" dirty="0"/>
              <a:t>, a lack of seamless government, lack of organisation </a:t>
            </a:r>
            <a:r>
              <a:rPr lang="en-ZA" sz="1800" b="1" dirty="0"/>
              <a:t>around child well-being outcomes </a:t>
            </a:r>
            <a:r>
              <a:rPr lang="en-ZA" sz="1800" dirty="0"/>
              <a:t>instead of around activities and functions that operate in silos.</a:t>
            </a:r>
          </a:p>
          <a:p>
            <a:r>
              <a:rPr lang="en-ZA" sz="1800" dirty="0"/>
              <a:t>How to </a:t>
            </a:r>
            <a:r>
              <a:rPr lang="en-ZA" sz="1800" b="1" dirty="0"/>
              <a:t>realise synergies across different social sectors </a:t>
            </a:r>
            <a:r>
              <a:rPr lang="en-ZA" sz="1800" dirty="0"/>
              <a:t>is easier said than </a:t>
            </a:r>
            <a:r>
              <a:rPr lang="en-ZA" sz="1800" dirty="0" smtClean="0"/>
              <a:t>done. Implementation too is complex.</a:t>
            </a:r>
            <a:endParaRPr lang="en-ZA" sz="1800" dirty="0"/>
          </a:p>
          <a:p>
            <a:r>
              <a:rPr lang="en-ZA" sz="1800" b="1" dirty="0"/>
              <a:t>Other underlying challenges </a:t>
            </a:r>
            <a:r>
              <a:rPr lang="en-ZA" sz="1800" b="1" dirty="0" smtClean="0"/>
              <a:t>are:</a:t>
            </a:r>
            <a:r>
              <a:rPr lang="en-ZA" sz="1800" dirty="0" smtClean="0"/>
              <a:t> </a:t>
            </a:r>
            <a:r>
              <a:rPr lang="en-ZA" sz="1800" dirty="0"/>
              <a:t>different policy and organisational mandates; inadequate funding and human resource systems; different reporting lines, operating procedures, work styles and cultures and knowledge </a:t>
            </a:r>
            <a:r>
              <a:rPr lang="en-ZA" sz="1800" dirty="0" smtClean="0"/>
              <a:t>systems,  </a:t>
            </a:r>
            <a:r>
              <a:rPr lang="en-ZA" sz="1800" dirty="0"/>
              <a:t>resistance to new ways of working; competition between different spheres of government &amp; implementing </a:t>
            </a:r>
            <a:r>
              <a:rPr lang="en-ZA" sz="1800" dirty="0" smtClean="0"/>
              <a:t>agencies…. </a:t>
            </a:r>
            <a:endParaRPr lang="en-ZA" sz="1800" dirty="0"/>
          </a:p>
          <a:p>
            <a:r>
              <a:rPr lang="en-ZA" sz="1800" b="1" dirty="0"/>
              <a:t>The CoP sets out to learn from real life practice experience, critical reflection, use of evidence to inform well-being assessments and intervention of children via the use of a customised digital tool and includes implementation, monitoring and evaluation.  </a:t>
            </a:r>
            <a:r>
              <a:rPr lang="en-ZA" sz="1800" dirty="0"/>
              <a:t>              </a:t>
            </a:r>
          </a:p>
        </p:txBody>
      </p:sp>
    </p:spTree>
    <p:extLst>
      <p:ext uri="{BB962C8B-B14F-4D97-AF65-F5344CB8AC3E}">
        <p14:creationId xmlns:p14="http://schemas.microsoft.com/office/powerpoint/2010/main" val="117127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Family Level</a:t>
            </a:r>
          </a:p>
        </p:txBody>
      </p:sp>
      <p:sp>
        <p:nvSpPr>
          <p:cNvPr id="3" name="Content Placeholder 2"/>
          <p:cNvSpPr>
            <a:spLocks noGrp="1"/>
          </p:cNvSpPr>
          <p:nvPr>
            <p:ph idx="1"/>
          </p:nvPr>
        </p:nvSpPr>
        <p:spPr>
          <a:xfrm>
            <a:off x="3279227" y="2659118"/>
            <a:ext cx="8074573" cy="4084582"/>
          </a:xfrm>
        </p:spPr>
        <p:txBody>
          <a:bodyPr>
            <a:normAutofit/>
          </a:bodyPr>
          <a:lstStyle/>
          <a:p>
            <a:pPr lvl="0"/>
            <a:r>
              <a:rPr lang="en-US" i="1" dirty="0"/>
              <a:t>Referral of caregivers with depression to </a:t>
            </a:r>
            <a:r>
              <a:rPr lang="en-US" i="1" dirty="0" smtClean="0"/>
              <a:t>community based &amp; telephonic mental health </a:t>
            </a:r>
            <a:r>
              <a:rPr lang="en-US" i="1" dirty="0"/>
              <a:t>services </a:t>
            </a:r>
            <a:endParaRPr lang="en-US" sz="2400" dirty="0"/>
          </a:p>
          <a:p>
            <a:pPr lvl="1"/>
            <a:endParaRPr lang="en-US" dirty="0"/>
          </a:p>
          <a:p>
            <a:pPr lvl="1"/>
            <a:r>
              <a:rPr lang="en-US" dirty="0"/>
              <a:t>Caregivers with high levels of depression were followed up 12 months later, to find out if they experienced symptoms of depression,  and if they wanted to speak to a counselor (SADAG</a:t>
            </a:r>
            <a:r>
              <a:rPr lang="en-US" dirty="0" smtClean="0"/>
              <a:t>)</a:t>
            </a:r>
          </a:p>
          <a:p>
            <a:pPr lvl="1"/>
            <a:r>
              <a:rPr lang="en-US" dirty="0" smtClean="0"/>
              <a:t>2023 - followed up with all caregivers indicating symptoms of depression </a:t>
            </a:r>
            <a:endParaRPr lang="en-US" dirty="0"/>
          </a:p>
          <a:p>
            <a:pPr lvl="0"/>
            <a:endParaRPr lang="en-ZA"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590" y="2911365"/>
            <a:ext cx="2530513" cy="2596055"/>
          </a:xfrm>
          <a:prstGeom prst="rect">
            <a:avLst/>
          </a:prstGeom>
        </p:spPr>
      </p:pic>
    </p:spTree>
    <p:extLst>
      <p:ext uri="{BB962C8B-B14F-4D97-AF65-F5344CB8AC3E}">
        <p14:creationId xmlns:p14="http://schemas.microsoft.com/office/powerpoint/2010/main" val="910841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Interventions at a Community Level</a:t>
            </a:r>
          </a:p>
        </p:txBody>
      </p:sp>
      <p:sp>
        <p:nvSpPr>
          <p:cNvPr id="3" name="Content Placeholder 2"/>
          <p:cNvSpPr>
            <a:spLocks noGrp="1"/>
          </p:cNvSpPr>
          <p:nvPr>
            <p:ph idx="1"/>
          </p:nvPr>
        </p:nvSpPr>
        <p:spPr>
          <a:xfrm>
            <a:off x="5433848" y="2448910"/>
            <a:ext cx="5919952" cy="3762704"/>
          </a:xfrm>
        </p:spPr>
        <p:txBody>
          <a:bodyPr>
            <a:normAutofit fontScale="92500" lnSpcReduction="10000"/>
          </a:bodyPr>
          <a:lstStyle/>
          <a:p>
            <a:pPr lvl="0"/>
            <a:r>
              <a:rPr lang="en-US" i="1" dirty="0"/>
              <a:t>Family strengthening Radio Campaign</a:t>
            </a:r>
            <a:endParaRPr lang="en-US" sz="2400" i="1" dirty="0"/>
          </a:p>
          <a:p>
            <a:pPr lvl="1"/>
            <a:r>
              <a:rPr lang="en-US" dirty="0"/>
              <a:t>A one month community radio programme was initiated in two of the five communities (Alex FM &amp; Voice of Tembisa) where the schools are based focusing  on:  (a)  promoting  parental  involvement  in  children’s  schooling;  (b)  nutrition  and  healthy  food practices; (c) tips for caregivers to manage stress and difficult behaviours in children; and (d) money matters.</a:t>
            </a:r>
            <a:endParaRPr lang="en-US" sz="2000" dirty="0"/>
          </a:p>
          <a:p>
            <a:pPr lvl="1"/>
            <a:r>
              <a:rPr lang="en-US" dirty="0"/>
              <a:t>The same material and audio clips were shared on the CoP portal </a:t>
            </a:r>
            <a:r>
              <a:rPr lang="en-US" sz="1000" dirty="0"/>
              <a:t> </a:t>
            </a:r>
            <a:endParaRPr lang="en-ZA" dirty="0">
              <a:latin typeface="Calibri" panose="020F0502020204030204" pitchFamily="34" charset="0"/>
              <a:cs typeface="Calibri" panose="020F0502020204030204" pitchFamily="34" charset="0"/>
            </a:endParaRPr>
          </a:p>
        </p:txBody>
      </p:sp>
      <p:pic>
        <p:nvPicPr>
          <p:cNvPr id="2050" name="Picture 2" descr="https://communitiesforchildwellbeing.org/wp-content/uploads/2022/03/voice-of-tembi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585" y="4372303"/>
            <a:ext cx="3873390" cy="19444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O&amp;J Show on Alex FM, 12:00-15:00 | D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814" y="2522483"/>
            <a:ext cx="3836932" cy="215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Conclusions</a:t>
            </a:r>
          </a:p>
        </p:txBody>
      </p:sp>
      <p:sp>
        <p:nvSpPr>
          <p:cNvPr id="3" name="Content Placeholder 2"/>
          <p:cNvSpPr>
            <a:spLocks noGrp="1"/>
          </p:cNvSpPr>
          <p:nvPr>
            <p:ph idx="1"/>
          </p:nvPr>
        </p:nvSpPr>
        <p:spPr>
          <a:xfrm>
            <a:off x="214314" y="2347414"/>
            <a:ext cx="5419232" cy="4396286"/>
          </a:xfrm>
        </p:spPr>
        <p:txBody>
          <a:bodyPr>
            <a:normAutofit fontScale="85000" lnSpcReduction="10000"/>
          </a:bodyPr>
          <a:lstStyle/>
          <a:p>
            <a:r>
              <a:rPr lang="en-US" dirty="0"/>
              <a:t>CSG on their own do not offer sufficient levels of support to vulnerable families</a:t>
            </a:r>
          </a:p>
          <a:p>
            <a:r>
              <a:rPr lang="en-US" dirty="0"/>
              <a:t>CSGs combined with well-coordinated, integrated and complementary support services and interventions, provide a more holistic approach to addressing child wellbeing outcomes</a:t>
            </a:r>
          </a:p>
          <a:p>
            <a:r>
              <a:rPr lang="en-US" dirty="0"/>
              <a:t> The CoP School-Child-Family-Community model provides an opportunity to find school based, systemic solutions to ensure </a:t>
            </a:r>
            <a:r>
              <a:rPr lang="en-US" dirty="0" smtClean="0"/>
              <a:t>improved child </a:t>
            </a:r>
            <a:r>
              <a:rPr lang="en-US" dirty="0"/>
              <a:t>and family wellbeing outcomes</a:t>
            </a:r>
            <a:endParaRPr lang="en-ZA" dirty="0"/>
          </a:p>
          <a:p>
            <a:pPr lvl="0"/>
            <a:endParaRPr lang="en-ZA"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442824" y="2429693"/>
            <a:ext cx="5255207" cy="4231728"/>
          </a:xfrm>
          <a:prstGeom prst="rect">
            <a:avLst/>
          </a:prstGeom>
        </p:spPr>
      </p:pic>
    </p:spTree>
    <p:extLst>
      <p:ext uri="{BB962C8B-B14F-4D97-AF65-F5344CB8AC3E}">
        <p14:creationId xmlns:p14="http://schemas.microsoft.com/office/powerpoint/2010/main" val="43756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A0B269A7-36CC-4A74-43B2-6BF0F06FC10F}"/>
              </a:ext>
            </a:extLst>
          </p:cNvPr>
          <p:cNvPicPr>
            <a:picLocks noChangeAspect="1"/>
          </p:cNvPicPr>
          <p:nvPr/>
        </p:nvPicPr>
        <p:blipFill rotWithShape="1">
          <a:blip r:embed="rId3">
            <a:duotone>
              <a:prstClr val="black"/>
              <a:schemeClr val="bg1">
                <a:tint val="45000"/>
                <a:satMod val="400000"/>
              </a:schemeClr>
            </a:duotone>
            <a:alphaModFix amt="25000"/>
          </a:blip>
          <a:srcRect l="7821" t="13033" r="17525" b="7247"/>
          <a:stretch/>
        </p:blipFill>
        <p:spPr bwMode="auto">
          <a:xfrm>
            <a:off x="49266" y="-96639"/>
            <a:ext cx="12188952" cy="7061230"/>
          </a:xfrm>
          <a:prstGeom prst="rect">
            <a:avLst/>
          </a:prstGeom>
          <a:solidFill>
            <a:srgbClr val="800080"/>
          </a:solidFill>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1676498A-E359-E201-C264-B04FED37A71E}"/>
              </a:ext>
            </a:extLst>
          </p:cNvPr>
          <p:cNvSpPr>
            <a:spLocks noGrp="1"/>
          </p:cNvSpPr>
          <p:nvPr>
            <p:ph type="ctrTitle"/>
          </p:nvPr>
        </p:nvSpPr>
        <p:spPr>
          <a:xfrm>
            <a:off x="984779" y="228602"/>
            <a:ext cx="9992351" cy="3859921"/>
          </a:xfrm>
          <a:noFill/>
        </p:spPr>
        <p:txBody>
          <a:bodyPr anchor="b">
            <a:normAutofit fontScale="90000"/>
          </a:bodyPr>
          <a:lstStyle/>
          <a:p>
            <a:pPr lvl="0">
              <a:spcBef>
                <a:spcPts val="1000"/>
              </a:spcBef>
            </a:pP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dirty="0">
                <a:solidFill>
                  <a:srgbClr val="FF6600"/>
                </a:solidFill>
                <a:latin typeface="Ubuntu" panose="020B0504030602030204" pitchFamily="34" charset="0"/>
              </a:rPr>
              <a:t/>
            </a:r>
            <a:br>
              <a:rPr lang="en-US" sz="4100" b="1" dirty="0">
                <a:solidFill>
                  <a:srgbClr val="FF6600"/>
                </a:solidFill>
                <a:latin typeface="Ubuntu" panose="020B0504030602030204" pitchFamily="34" charset="0"/>
              </a:rPr>
            </a:b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dirty="0">
                <a:solidFill>
                  <a:srgbClr val="FF6600"/>
                </a:solidFill>
                <a:latin typeface="Ubuntu" panose="020B0504030602030204" pitchFamily="34" charset="0"/>
              </a:rPr>
              <a:t/>
            </a:r>
            <a:br>
              <a:rPr lang="en-US" sz="4100" b="1" dirty="0">
                <a:solidFill>
                  <a:srgbClr val="FF6600"/>
                </a:solidFill>
                <a:latin typeface="Ubuntu" panose="020B0504030602030204" pitchFamily="34" charset="0"/>
              </a:rPr>
            </a:b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dirty="0">
                <a:solidFill>
                  <a:srgbClr val="FF6600"/>
                </a:solidFill>
                <a:latin typeface="Ubuntu" panose="020B0504030602030204" pitchFamily="34" charset="0"/>
              </a:rPr>
              <a:t/>
            </a:r>
            <a:br>
              <a:rPr lang="en-US" sz="4100" b="1" dirty="0">
                <a:solidFill>
                  <a:srgbClr val="FF6600"/>
                </a:solidFill>
                <a:latin typeface="Ubuntu" panose="020B0504030602030204" pitchFamily="34" charset="0"/>
              </a:rPr>
            </a:br>
            <a:r>
              <a:rPr lang="en-US" sz="4100" b="1" smtClean="0">
                <a:solidFill>
                  <a:srgbClr val="FF6600"/>
                </a:solidFill>
                <a:latin typeface="Ubuntu" panose="020B0504030602030204" pitchFamily="34" charset="0"/>
              </a:rPr>
              <a:t/>
            </a:r>
            <a:br>
              <a:rPr lang="en-US" sz="4100" b="1" smtClean="0">
                <a:solidFill>
                  <a:srgbClr val="FF6600"/>
                </a:solidFill>
                <a:latin typeface="Ubuntu" panose="020B0504030602030204" pitchFamily="34" charset="0"/>
              </a:rPr>
            </a:br>
            <a:r>
              <a:rPr lang="en-US" sz="4100" b="1" smtClean="0">
                <a:solidFill>
                  <a:srgbClr val="FF6600"/>
                </a:solidFill>
                <a:latin typeface="Ubuntu" panose="020B0504030602030204" pitchFamily="34" charset="0"/>
              </a:rPr>
              <a:t/>
            </a:r>
            <a:br>
              <a:rPr lang="en-US" sz="4100" b="1" smtClean="0">
                <a:solidFill>
                  <a:srgbClr val="FF6600"/>
                </a:solidFill>
                <a:latin typeface="Ubuntu" panose="020B0504030602030204" pitchFamily="34" charset="0"/>
              </a:rPr>
            </a:br>
            <a:r>
              <a:rPr lang="en-US" sz="4100" b="1">
                <a:solidFill>
                  <a:srgbClr val="FF6600"/>
                </a:solidFill>
                <a:latin typeface="Ubuntu" panose="020B0504030602030204" pitchFamily="34" charset="0"/>
              </a:rPr>
              <a:t/>
            </a:r>
            <a:br>
              <a:rPr lang="en-US" sz="4100" b="1">
                <a:solidFill>
                  <a:srgbClr val="FF6600"/>
                </a:solidFill>
                <a:latin typeface="Ubuntu" panose="020B0504030602030204" pitchFamily="34" charset="0"/>
              </a:rPr>
            </a:br>
            <a:r>
              <a:rPr lang="en-US" sz="4100" b="1" smtClean="0">
                <a:solidFill>
                  <a:srgbClr val="FF6600"/>
                </a:solidFill>
                <a:latin typeface="Ubuntu" panose="020B0504030602030204" pitchFamily="34" charset="0"/>
              </a:rPr>
              <a:t/>
            </a:r>
            <a:br>
              <a:rPr lang="en-US" sz="4100" b="1" smtClean="0">
                <a:solidFill>
                  <a:srgbClr val="FF6600"/>
                </a:solidFill>
                <a:latin typeface="Ubuntu" panose="020B0504030602030204" pitchFamily="34" charset="0"/>
              </a:rPr>
            </a:br>
            <a:r>
              <a:rPr lang="en-US" sz="4100" b="1" smtClean="0">
                <a:solidFill>
                  <a:srgbClr val="FF6600"/>
                </a:solidFill>
                <a:latin typeface="Ubuntu" panose="020B0504030602030204" pitchFamily="34" charset="0"/>
              </a:rPr>
              <a:t>THANK </a:t>
            </a:r>
            <a:r>
              <a:rPr lang="en-US" sz="4100" b="1" dirty="0" smtClean="0">
                <a:solidFill>
                  <a:srgbClr val="FF6600"/>
                </a:solidFill>
                <a:latin typeface="Ubuntu" panose="020B0504030602030204" pitchFamily="34" charset="0"/>
              </a:rPr>
              <a:t>YOU</a:t>
            </a:r>
            <a:br>
              <a:rPr lang="en-US" sz="4100" b="1" dirty="0" smtClean="0">
                <a:solidFill>
                  <a:srgbClr val="FF6600"/>
                </a:solidFill>
                <a:latin typeface="Ubuntu" panose="020B0504030602030204" pitchFamily="34" charset="0"/>
              </a:rPr>
            </a:b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smtClean="0">
                <a:solidFill>
                  <a:srgbClr val="FF6600"/>
                </a:solidFill>
                <a:latin typeface="Ubuntu" panose="020B0504030602030204" pitchFamily="34" charset="0"/>
              </a:rPr>
              <a:t>CoP portal - </a:t>
            </a:r>
            <a:r>
              <a:rPr lang="en-US" sz="4100" b="1" dirty="0" smtClean="0">
                <a:solidFill>
                  <a:srgbClr val="FF6600"/>
                </a:solidFill>
                <a:latin typeface="Ubuntu" panose="020B0504030602030204" pitchFamily="34" charset="0"/>
              </a:rPr>
              <a:t/>
            </a:r>
            <a:br>
              <a:rPr lang="en-US" sz="4100" b="1" dirty="0" smtClean="0">
                <a:solidFill>
                  <a:srgbClr val="FF6600"/>
                </a:solidFill>
                <a:latin typeface="Ubuntu" panose="020B0504030602030204" pitchFamily="34" charset="0"/>
              </a:rPr>
            </a:br>
            <a:r>
              <a:rPr lang="en-US" sz="4100" b="1" dirty="0" smtClean="0">
                <a:solidFill>
                  <a:srgbClr val="FF6600"/>
                </a:solidFill>
                <a:latin typeface="Ubuntu" panose="020B0504030602030204" pitchFamily="34" charset="0"/>
              </a:rPr>
              <a:t>communitiesforchildwellbeing.org</a:t>
            </a:r>
            <a:br>
              <a:rPr lang="en-US" sz="4100" b="1" dirty="0" smtClean="0">
                <a:solidFill>
                  <a:srgbClr val="FF6600"/>
                </a:solidFill>
                <a:latin typeface="Ubuntu" panose="020B0504030602030204" pitchFamily="34" charset="0"/>
              </a:rPr>
            </a:br>
            <a:r>
              <a:rPr lang="en-US" sz="4100" b="1" dirty="0">
                <a:solidFill>
                  <a:srgbClr val="FF6600"/>
                </a:solidFill>
                <a:latin typeface="Ubuntu" panose="020B0504030602030204" pitchFamily="34" charset="0"/>
              </a:rPr>
              <a:t/>
            </a:r>
            <a:br>
              <a:rPr lang="en-US" sz="4100" b="1" dirty="0">
                <a:solidFill>
                  <a:srgbClr val="FF6600"/>
                </a:solidFill>
                <a:latin typeface="Ubuntu" panose="020B0504030602030204" pitchFamily="34" charset="0"/>
              </a:rPr>
            </a:br>
            <a:r>
              <a:rPr lang="en-US" sz="2800" dirty="0">
                <a:solidFill>
                  <a:prstClr val="black"/>
                </a:solidFill>
                <a:latin typeface="Calibri" panose="020F0502020204030204"/>
                <a:ea typeface="+mn-ea"/>
                <a:cs typeface="+mn-cs"/>
              </a:rPr>
              <a:t/>
            </a:r>
            <a:br>
              <a:rPr lang="en-US" sz="2800" dirty="0">
                <a:solidFill>
                  <a:prstClr val="black"/>
                </a:solidFill>
                <a:latin typeface="Calibri" panose="020F0502020204030204"/>
                <a:ea typeface="+mn-ea"/>
                <a:cs typeface="+mn-cs"/>
              </a:rPr>
            </a:br>
            <a:r>
              <a:rPr lang="en-US" sz="4100" b="1" dirty="0" smtClean="0">
                <a:solidFill>
                  <a:srgbClr val="FF6600"/>
                </a:solidFill>
                <a:latin typeface="Ubuntu" panose="020B0504030602030204" pitchFamily="34" charset="0"/>
              </a:rPr>
              <a:t> </a:t>
            </a:r>
            <a:endParaRPr lang="en-US" sz="4100" b="1" dirty="0">
              <a:solidFill>
                <a:srgbClr val="FF6600"/>
              </a:solidFill>
              <a:latin typeface="Ubuntu" panose="020B0504030602030204" pitchFamily="34" charset="0"/>
            </a:endParaRPr>
          </a:p>
        </p:txBody>
      </p:sp>
      <p:pic>
        <p:nvPicPr>
          <p:cNvPr id="86" name="Picture 11">
            <a:extLst>
              <a:ext uri="{FF2B5EF4-FFF2-40B4-BE49-F238E27FC236}">
                <a16:creationId xmlns:a16="http://schemas.microsoft.com/office/drawing/2014/main" id="{61B43B50-4F1B-604D-8EFF-2052D87D9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4" y="-90116"/>
            <a:ext cx="1127726"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CB399459-B2AB-2F57-E590-346FF0068365}"/>
              </a:ext>
            </a:extLst>
          </p:cNvPr>
          <p:cNvPicPr>
            <a:picLocks noChangeAspect="1"/>
          </p:cNvPicPr>
          <p:nvPr/>
        </p:nvPicPr>
        <p:blipFill>
          <a:blip r:embed="rId5"/>
          <a:stretch>
            <a:fillRect/>
          </a:stretch>
        </p:blipFill>
        <p:spPr>
          <a:xfrm>
            <a:off x="-8541" y="6118714"/>
            <a:ext cx="1272417" cy="822708"/>
          </a:xfrm>
          <a:prstGeom prst="rect">
            <a:avLst/>
          </a:prstGeom>
        </p:spPr>
      </p:pic>
      <p:pic>
        <p:nvPicPr>
          <p:cNvPr id="88" name="Picture 5">
            <a:extLst>
              <a:ext uri="{FF2B5EF4-FFF2-40B4-BE49-F238E27FC236}">
                <a16:creationId xmlns:a16="http://schemas.microsoft.com/office/drawing/2014/main" id="{47BC61E1-67A9-36A7-5634-05D9896F3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546" y="6125401"/>
            <a:ext cx="1004352" cy="8227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6">
            <a:extLst>
              <a:ext uri="{FF2B5EF4-FFF2-40B4-BE49-F238E27FC236}">
                <a16:creationId xmlns:a16="http://schemas.microsoft.com/office/drawing/2014/main" id="{63B48AE3-B628-3656-A9BA-FB7F43B37A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393" y="6116139"/>
            <a:ext cx="1258403" cy="829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4">
            <a:extLst>
              <a:ext uri="{FF2B5EF4-FFF2-40B4-BE49-F238E27FC236}">
                <a16:creationId xmlns:a16="http://schemas.microsoft.com/office/drawing/2014/main" id="{A33BE676-4976-EE41-EAC8-AFB98144ED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3833" y="6104962"/>
            <a:ext cx="1024763" cy="8431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
            <a:extLst>
              <a:ext uri="{FF2B5EF4-FFF2-40B4-BE49-F238E27FC236}">
                <a16:creationId xmlns:a16="http://schemas.microsoft.com/office/drawing/2014/main" id="{9BE9A974-717F-442C-B229-BB0BC8F8A0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69715" y="6112307"/>
            <a:ext cx="1190527" cy="852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3">
            <a:extLst>
              <a:ext uri="{FF2B5EF4-FFF2-40B4-BE49-F238E27FC236}">
                <a16:creationId xmlns:a16="http://schemas.microsoft.com/office/drawing/2014/main" id="{541CC656-2221-86DD-CD33-A442FFE7A14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055421" y="6118714"/>
            <a:ext cx="1384117" cy="838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
            <a:extLst>
              <a:ext uri="{FF2B5EF4-FFF2-40B4-BE49-F238E27FC236}">
                <a16:creationId xmlns:a16="http://schemas.microsoft.com/office/drawing/2014/main" id="{52DF3803-4657-8E3E-E69B-88D69A8B23D9}"/>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515757" y="6090976"/>
            <a:ext cx="1190528" cy="9108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Ndlovu Care Group">
            <a:extLst>
              <a:ext uri="{FF2B5EF4-FFF2-40B4-BE49-F238E27FC236}">
                <a16:creationId xmlns:a16="http://schemas.microsoft.com/office/drawing/2014/main" id="{CB8D1BC2-011A-6AB1-83A5-8DFC7CA3474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80871" y="6175087"/>
            <a:ext cx="1637083" cy="768023"/>
          </a:xfrm>
          <a:prstGeom prst="rect">
            <a:avLst/>
          </a:prstGeom>
          <a:noFill/>
          <a:ln>
            <a:noFill/>
          </a:ln>
        </p:spPr>
      </p:pic>
      <p:pic>
        <p:nvPicPr>
          <p:cNvPr id="3" name="Picture 2">
            <a:extLst>
              <a:ext uri="{FF2B5EF4-FFF2-40B4-BE49-F238E27FC236}">
                <a16:creationId xmlns:a16="http://schemas.microsoft.com/office/drawing/2014/main" id="{0AC99EF4-CB35-53C1-C1DE-CBECDD62A75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98564" y="6327137"/>
            <a:ext cx="1856353" cy="604520"/>
          </a:xfrm>
          <a:prstGeom prst="rect">
            <a:avLst/>
          </a:prstGeom>
          <a:noFill/>
        </p:spPr>
      </p:pic>
    </p:spTree>
    <p:extLst>
      <p:ext uri="{BB962C8B-B14F-4D97-AF65-F5344CB8AC3E}">
        <p14:creationId xmlns:p14="http://schemas.microsoft.com/office/powerpoint/2010/main" val="10554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ZA" sz="4200" dirty="0">
                <a:solidFill>
                  <a:srgbClr val="FFFFFF"/>
                </a:solidFill>
              </a:rPr>
              <a:t>Community of Practice (CoP) study: accelerating  child well-being outcomes  </a:t>
            </a:r>
          </a:p>
        </p:txBody>
      </p:sp>
      <p:sp>
        <p:nvSpPr>
          <p:cNvPr id="3" name="Content Placeholder 2"/>
          <p:cNvSpPr>
            <a:spLocks noGrp="1"/>
          </p:cNvSpPr>
          <p:nvPr>
            <p:ph idx="1"/>
          </p:nvPr>
        </p:nvSpPr>
        <p:spPr>
          <a:xfrm>
            <a:off x="214313" y="2347414"/>
            <a:ext cx="11139487" cy="4396286"/>
          </a:xfrm>
        </p:spPr>
        <p:txBody>
          <a:bodyPr>
            <a:normAutofit lnSpcReduction="10000"/>
          </a:bodyPr>
          <a:lstStyle/>
          <a:p>
            <a:r>
              <a:rPr lang="en-ZA" sz="1800" dirty="0"/>
              <a:t>CoP is an innovation community of researchers &amp; practitioners to find breakthrough ideas, knowledge, solutions and practices to a complex and intractable social issue. We ask the following questions:</a:t>
            </a:r>
          </a:p>
          <a:p>
            <a:pPr marL="0" indent="0">
              <a:buNone/>
            </a:pPr>
            <a:r>
              <a:rPr lang="en-ZA" sz="1800" b="1" dirty="0"/>
              <a:t>	How to overcome fragmentation of service provision and the lack of functional </a:t>
            </a:r>
            <a:r>
              <a:rPr lang="en-ZA" sz="1800" b="1" dirty="0" smtClean="0"/>
              <a:t>cooperation between </a:t>
            </a:r>
            <a:r>
              <a:rPr lang="en-ZA" sz="1800" b="1" dirty="0"/>
              <a:t>key </a:t>
            </a:r>
            <a:r>
              <a:rPr lang="en-ZA" sz="1800" b="1" dirty="0" smtClean="0"/>
              <a:t>	social </a:t>
            </a:r>
            <a:r>
              <a:rPr lang="en-ZA" sz="1800" b="1" dirty="0"/>
              <a:t>sectors to </a:t>
            </a:r>
            <a:r>
              <a:rPr lang="en-ZA" sz="1800" b="1" dirty="0" smtClean="0"/>
              <a:t>accelerate </a:t>
            </a:r>
            <a:r>
              <a:rPr lang="en-ZA" sz="1800" b="1" dirty="0"/>
              <a:t>child well-being outcomes in SA?</a:t>
            </a:r>
          </a:p>
          <a:p>
            <a:pPr marL="0" indent="0">
              <a:buNone/>
            </a:pPr>
            <a:r>
              <a:rPr lang="en-ZA" sz="1800" b="1" dirty="0"/>
              <a:t>	How should integrated  interventions be delivered across health, welfare and education sectors?  </a:t>
            </a:r>
          </a:p>
          <a:p>
            <a:pPr marL="0" indent="0">
              <a:buNone/>
            </a:pPr>
            <a:r>
              <a:rPr lang="en-ZA" sz="1800" b="1" dirty="0"/>
              <a:t>	What lessons may we learn from the CoP to improve child well-being outcomes?    </a:t>
            </a:r>
          </a:p>
          <a:p>
            <a:r>
              <a:rPr lang="en-ZA" sz="1800" dirty="0"/>
              <a:t>CoP is a multi- and trans-disciplinary </a:t>
            </a:r>
            <a:r>
              <a:rPr lang="en-ZA" sz="1800" dirty="0" smtClean="0"/>
              <a:t>collaborative </a:t>
            </a:r>
            <a:r>
              <a:rPr lang="en-ZA" sz="1800" dirty="0"/>
              <a:t>intervention research study </a:t>
            </a:r>
            <a:r>
              <a:rPr lang="en-ZA" sz="1800" dirty="0" smtClean="0"/>
              <a:t>(</a:t>
            </a:r>
            <a:r>
              <a:rPr lang="en-ZA" sz="1800" b="1" dirty="0" smtClean="0"/>
              <a:t>funded </a:t>
            </a:r>
            <a:r>
              <a:rPr lang="en-ZA" sz="1800" b="1" dirty="0"/>
              <a:t>by the </a:t>
            </a:r>
            <a:r>
              <a:rPr lang="en-ZA" sz="1800" b="1" dirty="0" smtClean="0"/>
              <a:t>NRF for 2 Phases</a:t>
            </a:r>
            <a:r>
              <a:rPr lang="en-ZA" sz="1800" dirty="0" smtClean="0"/>
              <a:t>)  </a:t>
            </a:r>
            <a:r>
              <a:rPr lang="en-ZA" sz="1800" dirty="0"/>
              <a:t>in different sub-fields: </a:t>
            </a:r>
          </a:p>
          <a:p>
            <a:pPr lvl="1"/>
            <a:r>
              <a:rPr lang="en-ZA" sz="1800" dirty="0"/>
              <a:t> </a:t>
            </a:r>
            <a:r>
              <a:rPr lang="en-ZA" sz="1800" dirty="0" smtClean="0"/>
              <a:t>3 x SARCHi chairs, social </a:t>
            </a:r>
            <a:r>
              <a:rPr lang="en-ZA" sz="1800" dirty="0"/>
              <a:t>work, sociology, psychology, educational psychology, educators, mathematics &amp; language curriculum specialists, mental health, nutrition, primary health care, community nursing, public health and school health care services. </a:t>
            </a:r>
          </a:p>
          <a:p>
            <a:r>
              <a:rPr lang="en-ZA" sz="1800" dirty="0"/>
              <a:t>Meeting the </a:t>
            </a:r>
            <a:r>
              <a:rPr lang="en-ZA" sz="1800" b="1" dirty="0"/>
              <a:t>multi-dimensional needs </a:t>
            </a:r>
            <a:r>
              <a:rPr lang="en-ZA" sz="1800" dirty="0"/>
              <a:t>of children and their families in the foundation stages of their growth remains a national and a global </a:t>
            </a:r>
            <a:r>
              <a:rPr lang="en-ZA" sz="1800" dirty="0" smtClean="0"/>
              <a:t>priority reflected in the SDGs.</a:t>
            </a:r>
            <a:endParaRPr lang="en-ZA" sz="1800" dirty="0"/>
          </a:p>
          <a:p>
            <a:r>
              <a:rPr lang="en-ZA" sz="1800" dirty="0"/>
              <a:t>Its intention is to disrupt negative cycles of intergenerational disadvantage through a </a:t>
            </a:r>
            <a:r>
              <a:rPr lang="en-ZA" sz="1800" b="1" dirty="0"/>
              <a:t>systemic </a:t>
            </a:r>
            <a:r>
              <a:rPr lang="en-ZA" sz="1800" b="1" dirty="0" smtClean="0"/>
              <a:t>, collaborative and partner driven intervention</a:t>
            </a:r>
            <a:r>
              <a:rPr lang="en-ZA" sz="1800" dirty="0"/>
              <a:t>.         </a:t>
            </a:r>
          </a:p>
          <a:p>
            <a:pPr marL="0" indent="0">
              <a:buNone/>
            </a:pPr>
            <a:endParaRPr lang="en-ZA" sz="1500" dirty="0"/>
          </a:p>
        </p:txBody>
      </p:sp>
    </p:spTree>
    <p:extLst>
      <p:ext uri="{BB962C8B-B14F-4D97-AF65-F5344CB8AC3E}">
        <p14:creationId xmlns:p14="http://schemas.microsoft.com/office/powerpoint/2010/main" val="213616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0DEE-4AF9-56F3-CDDA-BCE7E0BD066F}"/>
              </a:ext>
            </a:extLst>
          </p:cNvPr>
          <p:cNvSpPr>
            <a:spLocks noGrp="1"/>
          </p:cNvSpPr>
          <p:nvPr>
            <p:ph type="title"/>
          </p:nvPr>
        </p:nvSpPr>
        <p:spPr>
          <a:xfrm>
            <a:off x="-1" y="-2216"/>
            <a:ext cx="10739689" cy="1325563"/>
          </a:xfrm>
          <a:solidFill>
            <a:schemeClr val="accent2"/>
          </a:solidFill>
        </p:spPr>
        <p:txBody>
          <a:bodyPr>
            <a:normAutofit/>
          </a:bodyPr>
          <a:lstStyle/>
          <a:p>
            <a:pPr algn="ctr"/>
            <a:r>
              <a:rPr lang="en-ZA" sz="4000" dirty="0">
                <a:solidFill>
                  <a:schemeClr val="bg1"/>
                </a:solidFill>
                <a:latin typeface="Ubuntu" panose="020B0504030602030204" pitchFamily="34" charset="0"/>
              </a:rPr>
              <a:t>The CoP Model </a:t>
            </a:r>
          </a:p>
        </p:txBody>
      </p:sp>
      <p:pic>
        <p:nvPicPr>
          <p:cNvPr id="4" name="Picture 3">
            <a:extLst>
              <a:ext uri="{FF2B5EF4-FFF2-40B4-BE49-F238E27FC236}">
                <a16:creationId xmlns:a16="http://schemas.microsoft.com/office/drawing/2014/main" id="{CDE567A8-4F81-2A3E-64F4-ECF3E5642C92}"/>
              </a:ext>
            </a:extLst>
          </p:cNvPr>
          <p:cNvPicPr>
            <a:picLocks noChangeAspect="1"/>
          </p:cNvPicPr>
          <p:nvPr/>
        </p:nvPicPr>
        <p:blipFill rotWithShape="1">
          <a:blip r:embed="rId3"/>
          <a:srcRect l="4016" t="21404" r="59782" b="17728"/>
          <a:stretch/>
        </p:blipFill>
        <p:spPr bwMode="auto">
          <a:xfrm>
            <a:off x="10739689" y="-11938"/>
            <a:ext cx="1453835" cy="133528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14FBE13C-A31E-9E30-A55B-5C70EE6B38DB}"/>
              </a:ext>
            </a:extLst>
          </p:cNvPr>
          <p:cNvPicPr>
            <a:picLocks noChangeAspect="1"/>
          </p:cNvPicPr>
          <p:nvPr/>
        </p:nvPicPr>
        <p:blipFill rotWithShape="1">
          <a:blip r:embed="rId4"/>
          <a:srcRect l="1814" t="2826"/>
          <a:stretch/>
        </p:blipFill>
        <p:spPr>
          <a:xfrm>
            <a:off x="3524250" y="1504950"/>
            <a:ext cx="5123874" cy="5164766"/>
          </a:xfrm>
          <a:prstGeom prst="rect">
            <a:avLst/>
          </a:prstGeom>
        </p:spPr>
      </p:pic>
    </p:spTree>
    <p:extLst>
      <p:ext uri="{BB962C8B-B14F-4D97-AF65-F5344CB8AC3E}">
        <p14:creationId xmlns:p14="http://schemas.microsoft.com/office/powerpoint/2010/main" val="321603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pPr algn="ctr"/>
            <a:r>
              <a:rPr lang="en-US" dirty="0">
                <a:solidFill>
                  <a:schemeClr val="bg1"/>
                </a:solidFill>
                <a:latin typeface="Calibri Light" panose="020F0302020204030204" pitchFamily="34" charset="0"/>
                <a:cs typeface="Calibri Light" panose="020F0302020204030204" pitchFamily="34" charset="0"/>
              </a:rPr>
              <a:t>Child wellbeing is a multi-dimensional concept &amp; requires a multi-systemic approach </a:t>
            </a:r>
            <a:endParaRPr lang="en-ZA" sz="4200" dirty="0">
              <a:solidFill>
                <a:schemeClr val="bg1"/>
              </a:solidFill>
            </a:endParaRPr>
          </a:p>
        </p:txBody>
      </p:sp>
      <p:sp>
        <p:nvSpPr>
          <p:cNvPr id="3" name="Content Placeholder 2"/>
          <p:cNvSpPr>
            <a:spLocks noGrp="1"/>
          </p:cNvSpPr>
          <p:nvPr>
            <p:ph idx="1"/>
          </p:nvPr>
        </p:nvSpPr>
        <p:spPr>
          <a:xfrm>
            <a:off x="214313" y="2347414"/>
            <a:ext cx="11139487" cy="4396286"/>
          </a:xfrm>
        </p:spPr>
        <p:txBody>
          <a:bodyPr>
            <a:normAutofit/>
          </a:bodyPr>
          <a:lstStyle/>
          <a:p>
            <a:endParaRPr lang="en-ZA" sz="1800" dirty="0"/>
          </a:p>
          <a:p>
            <a:endParaRPr lang="en-ZA" sz="1800" dirty="0"/>
          </a:p>
        </p:txBody>
      </p:sp>
      <p:pic>
        <p:nvPicPr>
          <p:cNvPr id="6" name="Picture 5">
            <a:extLst>
              <a:ext uri="{FF2B5EF4-FFF2-40B4-BE49-F238E27FC236}">
                <a16:creationId xmlns:a16="http://schemas.microsoft.com/office/drawing/2014/main" id="{43719DF4-E1B0-2E01-2378-41219C7BC784}"/>
              </a:ext>
            </a:extLst>
          </p:cNvPr>
          <p:cNvPicPr>
            <a:picLocks noChangeAspect="1"/>
          </p:cNvPicPr>
          <p:nvPr/>
        </p:nvPicPr>
        <p:blipFill rotWithShape="1">
          <a:blip r:embed="rId2"/>
          <a:srcRect l="22600" t="12360" r="31544" b="4693"/>
          <a:stretch/>
        </p:blipFill>
        <p:spPr bwMode="auto">
          <a:xfrm>
            <a:off x="3133344" y="2490951"/>
            <a:ext cx="5349240" cy="4064025"/>
          </a:xfrm>
          <a:prstGeom prst="rect">
            <a:avLst/>
          </a:prstGeom>
          <a:solidFill>
            <a:schemeClr val="accent2"/>
          </a:solid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78411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pPr algn="ctr"/>
            <a:r>
              <a:rPr lang="en-ZA" sz="4200" dirty="0">
                <a:solidFill>
                  <a:srgbClr val="FFFFFF"/>
                </a:solidFill>
              </a:rPr>
              <a:t>Digital Child Wellbeing Tracking Tool Developed &amp; Tested</a:t>
            </a:r>
          </a:p>
        </p:txBody>
      </p:sp>
      <p:grpSp>
        <p:nvGrpSpPr>
          <p:cNvPr id="24" name="Group 23">
            <a:extLst>
              <a:ext uri="{FF2B5EF4-FFF2-40B4-BE49-F238E27FC236}">
                <a16:creationId xmlns:a16="http://schemas.microsoft.com/office/drawing/2014/main" id="{88683830-FD06-48E0-848F-20B983B3B7E8}"/>
              </a:ext>
            </a:extLst>
          </p:cNvPr>
          <p:cNvGrpSpPr/>
          <p:nvPr/>
        </p:nvGrpSpPr>
        <p:grpSpPr>
          <a:xfrm>
            <a:off x="937108" y="2027755"/>
            <a:ext cx="6338777" cy="4667249"/>
            <a:chOff x="838200" y="1825625"/>
            <a:chExt cx="6338777" cy="4667249"/>
          </a:xfrm>
        </p:grpSpPr>
        <p:sp>
          <p:nvSpPr>
            <p:cNvPr id="25" name="Freeform: Shape 24">
              <a:extLst>
                <a:ext uri="{FF2B5EF4-FFF2-40B4-BE49-F238E27FC236}">
                  <a16:creationId xmlns:a16="http://schemas.microsoft.com/office/drawing/2014/main" id="{1BAFCE6F-B3F3-4827-9A86-4A5B70BB422D}"/>
                </a:ext>
              </a:extLst>
            </p:cNvPr>
            <p:cNvSpPr/>
            <p:nvPr/>
          </p:nvSpPr>
          <p:spPr>
            <a:xfrm>
              <a:off x="1608351" y="2013157"/>
              <a:ext cx="3080606" cy="553119"/>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Demographic and social profile: child/family living circumstances (Respondent: Parent/Caregiver</a:t>
              </a:r>
              <a:r>
                <a:rPr lang="en-US" sz="1100" kern="1200" dirty="0"/>
                <a:t>)</a:t>
              </a:r>
            </a:p>
          </p:txBody>
        </p:sp>
        <p:sp>
          <p:nvSpPr>
            <p:cNvPr id="26" name="Freeform: Shape 25">
              <a:extLst>
                <a:ext uri="{FF2B5EF4-FFF2-40B4-BE49-F238E27FC236}">
                  <a16:creationId xmlns:a16="http://schemas.microsoft.com/office/drawing/2014/main" id="{82101BB9-8E41-408E-8D60-7DE3FC6F4669}"/>
                </a:ext>
              </a:extLst>
            </p:cNvPr>
            <p:cNvSpPr/>
            <p:nvPr/>
          </p:nvSpPr>
          <p:spPr>
            <a:xfrm>
              <a:off x="838200" y="1825625"/>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A</a:t>
              </a:r>
            </a:p>
          </p:txBody>
        </p:sp>
        <p:sp>
          <p:nvSpPr>
            <p:cNvPr id="27" name="Freeform: Shape 26">
              <a:extLst>
                <a:ext uri="{FF2B5EF4-FFF2-40B4-BE49-F238E27FC236}">
                  <a16:creationId xmlns:a16="http://schemas.microsoft.com/office/drawing/2014/main" id="{636BDA95-A5CF-4EF1-AD39-3D45D0B0B4B1}"/>
                </a:ext>
              </a:extLst>
            </p:cNvPr>
            <p:cNvSpPr/>
            <p:nvPr/>
          </p:nvSpPr>
          <p:spPr>
            <a:xfrm>
              <a:off x="1608351" y="2611286"/>
              <a:ext cx="3080606" cy="740652"/>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2079139"/>
                <a:satOff val="-9594"/>
                <a:lumOff val="353"/>
                <a:alphaOff val="0"/>
              </a:schemeClr>
            </a:lnRef>
            <a:fillRef idx="1">
              <a:schemeClr val="accent4">
                <a:hueOff val="2079139"/>
                <a:satOff val="-9594"/>
                <a:lumOff val="353"/>
                <a:alphaOff val="0"/>
              </a:schemeClr>
            </a:fillRef>
            <a:effectRef idx="0">
              <a:schemeClr val="accent4">
                <a:hueOff val="2079139"/>
                <a:satOff val="-9594"/>
                <a:lumOff val="353"/>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Child well-being domains (Respondent: Parent/Caregiver) </a:t>
              </a:r>
            </a:p>
          </p:txBody>
        </p:sp>
        <p:sp>
          <p:nvSpPr>
            <p:cNvPr id="28" name="Freeform: Shape 27">
              <a:extLst>
                <a:ext uri="{FF2B5EF4-FFF2-40B4-BE49-F238E27FC236}">
                  <a16:creationId xmlns:a16="http://schemas.microsoft.com/office/drawing/2014/main" id="{6430A73F-62A6-4E89-9438-60EA063EC630}"/>
                </a:ext>
              </a:extLst>
            </p:cNvPr>
            <p:cNvSpPr/>
            <p:nvPr/>
          </p:nvSpPr>
          <p:spPr>
            <a:xfrm>
              <a:off x="838200" y="2611286"/>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2079139"/>
                <a:satOff val="-9594"/>
                <a:lumOff val="35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B</a:t>
              </a:r>
            </a:p>
          </p:txBody>
        </p:sp>
        <p:sp>
          <p:nvSpPr>
            <p:cNvPr id="29" name="Freeform: Shape 28">
              <a:extLst>
                <a:ext uri="{FF2B5EF4-FFF2-40B4-BE49-F238E27FC236}">
                  <a16:creationId xmlns:a16="http://schemas.microsoft.com/office/drawing/2014/main" id="{6F2425E1-5CAB-4420-AE61-AC50D104C276}"/>
                </a:ext>
              </a:extLst>
            </p:cNvPr>
            <p:cNvSpPr/>
            <p:nvPr/>
          </p:nvSpPr>
          <p:spPr>
            <a:xfrm>
              <a:off x="1608351" y="3396377"/>
              <a:ext cx="3080606" cy="740652"/>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4158277"/>
                <a:satOff val="-19187"/>
                <a:lumOff val="706"/>
                <a:alphaOff val="0"/>
              </a:schemeClr>
            </a:lnRef>
            <a:fillRef idx="1">
              <a:schemeClr val="accent4">
                <a:hueOff val="4158277"/>
                <a:satOff val="-19187"/>
                <a:lumOff val="706"/>
                <a:alphaOff val="0"/>
              </a:schemeClr>
            </a:fillRef>
            <a:effectRef idx="0">
              <a:schemeClr val="accent4">
                <a:hueOff val="4158277"/>
                <a:satOff val="-19187"/>
                <a:lumOff val="706"/>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Parent/Caregiver health and well-being (Respondent: Parent/Caregiver)</a:t>
              </a:r>
            </a:p>
          </p:txBody>
        </p:sp>
        <p:sp>
          <p:nvSpPr>
            <p:cNvPr id="30" name="Freeform: Shape 29">
              <a:extLst>
                <a:ext uri="{FF2B5EF4-FFF2-40B4-BE49-F238E27FC236}">
                  <a16:creationId xmlns:a16="http://schemas.microsoft.com/office/drawing/2014/main" id="{A137E323-9497-42AC-8866-2D3F32F7F8FE}"/>
                </a:ext>
              </a:extLst>
            </p:cNvPr>
            <p:cNvSpPr/>
            <p:nvPr/>
          </p:nvSpPr>
          <p:spPr>
            <a:xfrm>
              <a:off x="838200" y="3396377"/>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4158277"/>
                <a:satOff val="-19187"/>
                <a:lumOff val="70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C</a:t>
              </a:r>
            </a:p>
          </p:txBody>
        </p:sp>
        <p:sp>
          <p:nvSpPr>
            <p:cNvPr id="31" name="Freeform: Shape 30">
              <a:extLst>
                <a:ext uri="{FF2B5EF4-FFF2-40B4-BE49-F238E27FC236}">
                  <a16:creationId xmlns:a16="http://schemas.microsoft.com/office/drawing/2014/main" id="{AC3ABD9B-775B-43BD-BE46-DEE0FD5796FE}"/>
                </a:ext>
              </a:extLst>
            </p:cNvPr>
            <p:cNvSpPr/>
            <p:nvPr/>
          </p:nvSpPr>
          <p:spPr>
            <a:xfrm>
              <a:off x="1608351" y="4181469"/>
              <a:ext cx="3080606" cy="740652"/>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6237415"/>
                <a:satOff val="-28781"/>
                <a:lumOff val="1059"/>
                <a:alphaOff val="0"/>
              </a:schemeClr>
            </a:lnRef>
            <a:fillRef idx="1">
              <a:schemeClr val="accent4">
                <a:hueOff val="6237415"/>
                <a:satOff val="-28781"/>
                <a:lumOff val="1059"/>
                <a:alphaOff val="0"/>
              </a:schemeClr>
            </a:fillRef>
            <a:effectRef idx="0">
              <a:schemeClr val="accent4">
                <a:hueOff val="6237415"/>
                <a:satOff val="-28781"/>
                <a:lumOff val="1059"/>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Education and wellbeing domain (Respondent: Teacher) </a:t>
              </a:r>
            </a:p>
          </p:txBody>
        </p:sp>
        <p:sp>
          <p:nvSpPr>
            <p:cNvPr id="32" name="Freeform: Shape 31">
              <a:extLst>
                <a:ext uri="{FF2B5EF4-FFF2-40B4-BE49-F238E27FC236}">
                  <a16:creationId xmlns:a16="http://schemas.microsoft.com/office/drawing/2014/main" id="{9348CBF7-AA33-41E3-A949-92BA2621FB49}"/>
                </a:ext>
              </a:extLst>
            </p:cNvPr>
            <p:cNvSpPr/>
            <p:nvPr/>
          </p:nvSpPr>
          <p:spPr>
            <a:xfrm>
              <a:off x="838200" y="4181469"/>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6237415"/>
                <a:satOff val="-28781"/>
                <a:lumOff val="1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D</a:t>
              </a:r>
            </a:p>
          </p:txBody>
        </p:sp>
        <p:sp>
          <p:nvSpPr>
            <p:cNvPr id="33" name="Freeform: Shape 32">
              <a:extLst>
                <a:ext uri="{FF2B5EF4-FFF2-40B4-BE49-F238E27FC236}">
                  <a16:creationId xmlns:a16="http://schemas.microsoft.com/office/drawing/2014/main" id="{58CA8FEC-B9E9-4AC2-ADB5-F8EA3701DB95}"/>
                </a:ext>
              </a:extLst>
            </p:cNvPr>
            <p:cNvSpPr/>
            <p:nvPr/>
          </p:nvSpPr>
          <p:spPr>
            <a:xfrm>
              <a:off x="1608351" y="4966561"/>
              <a:ext cx="3080606" cy="740652"/>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8316554"/>
                <a:satOff val="-38374"/>
                <a:lumOff val="1412"/>
                <a:alphaOff val="0"/>
              </a:schemeClr>
            </a:lnRef>
            <a:fillRef idx="1">
              <a:schemeClr val="accent4">
                <a:hueOff val="8316554"/>
                <a:satOff val="-38374"/>
                <a:lumOff val="1412"/>
                <a:alphaOff val="0"/>
              </a:schemeClr>
            </a:fillRef>
            <a:effectRef idx="0">
              <a:schemeClr val="accent4">
                <a:hueOff val="8316554"/>
                <a:satOff val="-38374"/>
                <a:lumOff val="1412"/>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Health domain (Respondent: Health Practitioner)</a:t>
              </a:r>
            </a:p>
          </p:txBody>
        </p:sp>
        <p:sp>
          <p:nvSpPr>
            <p:cNvPr id="34" name="Freeform: Shape 33">
              <a:extLst>
                <a:ext uri="{FF2B5EF4-FFF2-40B4-BE49-F238E27FC236}">
                  <a16:creationId xmlns:a16="http://schemas.microsoft.com/office/drawing/2014/main" id="{292FC061-1C30-41A2-818E-9678EE75E219}"/>
                </a:ext>
              </a:extLst>
            </p:cNvPr>
            <p:cNvSpPr/>
            <p:nvPr/>
          </p:nvSpPr>
          <p:spPr>
            <a:xfrm>
              <a:off x="838200" y="4966561"/>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8316554"/>
                <a:satOff val="-38374"/>
                <a:lumOff val="141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E</a:t>
              </a:r>
            </a:p>
          </p:txBody>
        </p:sp>
        <p:sp>
          <p:nvSpPr>
            <p:cNvPr id="35" name="Freeform: Shape 34">
              <a:extLst>
                <a:ext uri="{FF2B5EF4-FFF2-40B4-BE49-F238E27FC236}">
                  <a16:creationId xmlns:a16="http://schemas.microsoft.com/office/drawing/2014/main" id="{44E43F8D-700B-4F37-94B2-1A7A2C5A4E39}"/>
                </a:ext>
              </a:extLst>
            </p:cNvPr>
            <p:cNvSpPr/>
            <p:nvPr/>
          </p:nvSpPr>
          <p:spPr>
            <a:xfrm>
              <a:off x="1608351" y="5752222"/>
              <a:ext cx="3080606" cy="740652"/>
            </a:xfrm>
            <a:custGeom>
              <a:avLst/>
              <a:gdLst>
                <a:gd name="connsiteX0" fmla="*/ 0 w 3080606"/>
                <a:gd name="connsiteY0" fmla="*/ 0 h 740652"/>
                <a:gd name="connsiteX1" fmla="*/ 3080606 w 3080606"/>
                <a:gd name="connsiteY1" fmla="*/ 0 h 740652"/>
                <a:gd name="connsiteX2" fmla="*/ 3080606 w 3080606"/>
                <a:gd name="connsiteY2" fmla="*/ 740652 h 740652"/>
                <a:gd name="connsiteX3" fmla="*/ 0 w 3080606"/>
                <a:gd name="connsiteY3" fmla="*/ 740652 h 740652"/>
                <a:gd name="connsiteX4" fmla="*/ 0 w 3080606"/>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06" h="740652">
                  <a:moveTo>
                    <a:pt x="0" y="0"/>
                  </a:moveTo>
                  <a:lnTo>
                    <a:pt x="3080606" y="0"/>
                  </a:lnTo>
                  <a:lnTo>
                    <a:pt x="3080606" y="740652"/>
                  </a:lnTo>
                  <a:lnTo>
                    <a:pt x="0" y="740652"/>
                  </a:lnTo>
                  <a:lnTo>
                    <a:pt x="0" y="0"/>
                  </a:lnTo>
                  <a:close/>
                </a:path>
              </a:pathLst>
            </a:cu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9772" tIns="188126" rIns="59772" bIns="1881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Subjective measures: (Respondent: Child) </a:t>
              </a:r>
            </a:p>
          </p:txBody>
        </p:sp>
        <p:sp>
          <p:nvSpPr>
            <p:cNvPr id="36" name="Freeform: Shape 35">
              <a:extLst>
                <a:ext uri="{FF2B5EF4-FFF2-40B4-BE49-F238E27FC236}">
                  <a16:creationId xmlns:a16="http://schemas.microsoft.com/office/drawing/2014/main" id="{9DB3CC95-2F19-4C01-B96A-D005C72DD22C}"/>
                </a:ext>
              </a:extLst>
            </p:cNvPr>
            <p:cNvSpPr/>
            <p:nvPr/>
          </p:nvSpPr>
          <p:spPr>
            <a:xfrm>
              <a:off x="838200" y="5751652"/>
              <a:ext cx="770151" cy="740652"/>
            </a:xfrm>
            <a:custGeom>
              <a:avLst/>
              <a:gdLst>
                <a:gd name="connsiteX0" fmla="*/ 0 w 770151"/>
                <a:gd name="connsiteY0" fmla="*/ 0 h 740652"/>
                <a:gd name="connsiteX1" fmla="*/ 770151 w 770151"/>
                <a:gd name="connsiteY1" fmla="*/ 0 h 740652"/>
                <a:gd name="connsiteX2" fmla="*/ 770151 w 770151"/>
                <a:gd name="connsiteY2" fmla="*/ 740652 h 740652"/>
                <a:gd name="connsiteX3" fmla="*/ 0 w 770151"/>
                <a:gd name="connsiteY3" fmla="*/ 740652 h 740652"/>
                <a:gd name="connsiteX4" fmla="*/ 0 w 770151"/>
                <a:gd name="connsiteY4" fmla="*/ 0 h 7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51" h="740652">
                  <a:moveTo>
                    <a:pt x="0" y="0"/>
                  </a:moveTo>
                  <a:lnTo>
                    <a:pt x="770151" y="0"/>
                  </a:lnTo>
                  <a:lnTo>
                    <a:pt x="770151" y="740652"/>
                  </a:lnTo>
                  <a:lnTo>
                    <a:pt x="0" y="740652"/>
                  </a:lnTo>
                  <a:lnTo>
                    <a:pt x="0" y="0"/>
                  </a:lnTo>
                  <a:close/>
                </a:path>
              </a:pathLst>
            </a:custGeom>
          </p:spPr>
          <p:style>
            <a:lnRef idx="2">
              <a:schemeClr val="accent4">
                <a:hueOff val="10395692"/>
                <a:satOff val="-47968"/>
                <a:lumOff val="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4" tIns="73160" rIns="40754" bIns="73160" numCol="1" spcCol="1270" anchor="ctr" anchorCtr="0">
              <a:noAutofit/>
            </a:bodyPr>
            <a:lstStyle/>
            <a:p>
              <a:pPr marL="0" lvl="0" indent="0" algn="ctr" defTabSz="622300">
                <a:lnSpc>
                  <a:spcPct val="90000"/>
                </a:lnSpc>
                <a:spcBef>
                  <a:spcPct val="0"/>
                </a:spcBef>
                <a:spcAft>
                  <a:spcPct val="35000"/>
                </a:spcAft>
                <a:buNone/>
              </a:pPr>
              <a:r>
                <a:rPr lang="en-US" sz="1400" kern="1200" dirty="0"/>
                <a:t>Section F</a:t>
              </a:r>
            </a:p>
          </p:txBody>
        </p:sp>
        <p:sp>
          <p:nvSpPr>
            <p:cNvPr id="37" name="Arrow: Right 36">
              <a:extLst>
                <a:ext uri="{FF2B5EF4-FFF2-40B4-BE49-F238E27FC236}">
                  <a16:creationId xmlns:a16="http://schemas.microsoft.com/office/drawing/2014/main" id="{99B0C229-1F46-4357-B651-EDD2AA9218A6}"/>
                </a:ext>
              </a:extLst>
            </p:cNvPr>
            <p:cNvSpPr/>
            <p:nvPr/>
          </p:nvSpPr>
          <p:spPr>
            <a:xfrm flipV="1">
              <a:off x="5178056" y="3338620"/>
              <a:ext cx="1998921" cy="124401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818665B6-E1A0-44BB-B2DD-C19C87022FD7}"/>
              </a:ext>
            </a:extLst>
          </p:cNvPr>
          <p:cNvPicPr>
            <a:picLocks noChangeAspect="1"/>
          </p:cNvPicPr>
          <p:nvPr/>
        </p:nvPicPr>
        <p:blipFill>
          <a:blip r:embed="rId2"/>
          <a:stretch>
            <a:fillRect/>
          </a:stretch>
        </p:blipFill>
        <p:spPr>
          <a:xfrm>
            <a:off x="7435668" y="2154279"/>
            <a:ext cx="4523624" cy="4712616"/>
          </a:xfrm>
          <a:prstGeom prst="rect">
            <a:avLst/>
          </a:prstGeom>
        </p:spPr>
      </p:pic>
    </p:spTree>
    <p:extLst>
      <p:ext uri="{BB962C8B-B14F-4D97-AF65-F5344CB8AC3E}">
        <p14:creationId xmlns:p14="http://schemas.microsoft.com/office/powerpoint/2010/main" val="314084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US" sz="4200" dirty="0">
                <a:solidFill>
                  <a:srgbClr val="FFFFFF"/>
                </a:solidFill>
              </a:rPr>
              <a:t>CWTT Wave 1 High Level Findings</a:t>
            </a:r>
            <a:endParaRPr lang="en-ZA" sz="4200" dirty="0">
              <a:solidFill>
                <a:srgbClr val="FFFFFF"/>
              </a:solidFill>
            </a:endParaRPr>
          </a:p>
        </p:txBody>
      </p:sp>
      <p:sp>
        <p:nvSpPr>
          <p:cNvPr id="8" name="Content Placeholder 2">
            <a:extLst>
              <a:ext uri="{FF2B5EF4-FFF2-40B4-BE49-F238E27FC236}">
                <a16:creationId xmlns:a16="http://schemas.microsoft.com/office/drawing/2014/main" id="{A73C543C-E4B9-4D0E-9C97-0089AA48A7EB}"/>
              </a:ext>
            </a:extLst>
          </p:cNvPr>
          <p:cNvSpPr>
            <a:spLocks noGrp="1"/>
          </p:cNvSpPr>
          <p:nvPr>
            <p:ph sz="half" idx="1"/>
          </p:nvPr>
        </p:nvSpPr>
        <p:spPr>
          <a:xfrm>
            <a:off x="154004" y="2449882"/>
            <a:ext cx="8998144" cy="4442274"/>
          </a:xfrm>
        </p:spPr>
        <p:txBody>
          <a:bodyPr>
            <a:noAutofit/>
          </a:bodyPr>
          <a:lstStyle/>
          <a:p>
            <a:pPr marL="0" marR="0" indent="0" algn="l" rtl="0" eaLnBrk="1" fontAlgn="t" latinLnBrk="0" hangingPunct="1">
              <a:lnSpc>
                <a:spcPct val="107000"/>
              </a:lnSpc>
              <a:spcBef>
                <a:spcPts val="0"/>
              </a:spcBef>
              <a:spcAft>
                <a:spcPts val="0"/>
              </a:spcAft>
              <a:buNone/>
            </a:pPr>
            <a:r>
              <a:rPr lang="en-ZA" sz="2000" b="1" i="0" u="none" strike="noStrike" kern="1200" dirty="0">
                <a:solidFill>
                  <a:srgbClr val="000000"/>
                </a:solidFill>
                <a:effectLst/>
                <a:ea typeface="Times New Roman" panose="02020603050405020304" pitchFamily="18" charset="0"/>
                <a:cs typeface="Calibri" panose="020F0502020204030204" pitchFamily="34" charset="0"/>
              </a:rPr>
              <a:t>Material well-being of children and families compromised especially during the Covid-19 pandemic    </a:t>
            </a:r>
            <a:r>
              <a:rPr lang="en-ZA" sz="2000" b="0" i="0" u="none" strike="noStrike" kern="1200" dirty="0">
                <a:solidFill>
                  <a:srgbClr val="000000"/>
                </a:solidFill>
                <a:effectLst/>
                <a:ea typeface="Times New Roman" panose="02020603050405020304" pitchFamily="18" charset="0"/>
                <a:cs typeface="Calibri" panose="020F0502020204030204" pitchFamily="34" charset="0"/>
              </a:rPr>
              <a:t> </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65% of primary caregivers are unemployed</a:t>
            </a:r>
            <a:endParaRPr lang="en-US" sz="2000" b="0" i="0" u="none" strike="noStrike" dirty="0">
              <a:effectLst/>
            </a:endParaRPr>
          </a:p>
          <a:p>
            <a:pPr marL="0" marR="0" algn="just" rtl="0" eaLnBrk="1" fontAlgn="t" latinLnBrk="0" hangingPunct="1">
              <a:lnSpc>
                <a:spcPct val="107000"/>
              </a:lnSpc>
              <a:spcBef>
                <a:spcPts val="0"/>
              </a:spcBef>
              <a:spcAft>
                <a:spcPts val="0"/>
              </a:spcAft>
            </a:pPr>
            <a:r>
              <a:rPr lang="en-ZA" sz="2000" b="0" i="0" u="none" strike="noStrike" kern="1200" dirty="0">
                <a:solidFill>
                  <a:srgbClr val="000000"/>
                </a:solidFill>
                <a:effectLst/>
                <a:ea typeface="Calibri" panose="020F0502020204030204" pitchFamily="34" charset="0"/>
                <a:cs typeface="Calibri" panose="020F0502020204030204" pitchFamily="34" charset="0"/>
              </a:rPr>
              <a:t>54% of caregivers were struggling to save money monthly and  27% were in debt </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Calibri" panose="020F0502020204030204" pitchFamily="34" charset="0"/>
                <a:cs typeface="Calibri" panose="020F0502020204030204" pitchFamily="34" charset="0"/>
              </a:rPr>
              <a:t>Only 35% had enough money to buy the things that they needed</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dirty="0">
                <a:effectLst/>
                <a:ea typeface="Calibri" panose="020F0502020204030204" pitchFamily="34" charset="0"/>
              </a:rPr>
              <a:t>55% of caregivers had depressive symptoms; this was much higher in some schools </a:t>
            </a:r>
          </a:p>
          <a:p>
            <a:pPr marL="0" marR="0" indent="0" algn="l" rtl="0" eaLnBrk="1" fontAlgn="t" latinLnBrk="0" hangingPunct="1">
              <a:lnSpc>
                <a:spcPct val="107000"/>
              </a:lnSpc>
              <a:spcBef>
                <a:spcPts val="0"/>
              </a:spcBef>
              <a:spcAft>
                <a:spcPts val="0"/>
              </a:spcAft>
              <a:buNone/>
            </a:pPr>
            <a:endParaRPr lang="en-ZA" sz="2000" b="0" i="0" u="none" strike="noStrike" kern="1200" dirty="0">
              <a:solidFill>
                <a:srgbClr val="000000"/>
              </a:solidFill>
              <a:effectLst/>
              <a:ea typeface="Calibri" panose="020F0502020204030204" pitchFamily="34" charset="0"/>
              <a:cs typeface="Calibri" panose="020F0502020204030204" pitchFamily="34" charset="0"/>
            </a:endParaRPr>
          </a:p>
          <a:p>
            <a:pPr marL="0" marR="0" indent="0" algn="l" rtl="0" eaLnBrk="1" fontAlgn="t" latinLnBrk="0" hangingPunct="1">
              <a:lnSpc>
                <a:spcPct val="107000"/>
              </a:lnSpc>
              <a:spcBef>
                <a:spcPts val="0"/>
              </a:spcBef>
              <a:spcAft>
                <a:spcPts val="0"/>
              </a:spcAft>
              <a:buNone/>
            </a:pPr>
            <a:r>
              <a:rPr lang="en-ZA" sz="2000" b="1" i="0" u="none" strike="noStrike" kern="1200" dirty="0">
                <a:solidFill>
                  <a:srgbClr val="000000"/>
                </a:solidFill>
                <a:effectLst/>
                <a:cs typeface="Calibri" panose="020F0502020204030204" pitchFamily="34" charset="0"/>
              </a:rPr>
              <a:t>Education - children lost 70% of teaching and learning time in 2020 </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96% of children attend school regularly (rotational timetable)</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16% of children are not progressing with their schoolwork</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A third are fearful to go to school</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33% of children have difficulty learning</a:t>
            </a:r>
          </a:p>
          <a:p>
            <a:pPr marL="0" marR="0" indent="0" algn="l" rtl="0" eaLnBrk="1" fontAlgn="t" latinLnBrk="0" hangingPunct="1">
              <a:lnSpc>
                <a:spcPct val="107000"/>
              </a:lnSpc>
              <a:spcBef>
                <a:spcPts val="0"/>
              </a:spcBef>
              <a:spcAft>
                <a:spcPts val="0"/>
              </a:spcAft>
              <a:buNone/>
            </a:pPr>
            <a:endParaRPr lang="en-US" sz="1600" b="0" i="0" u="none" strike="noStrike" dirty="0">
              <a:effectLst/>
            </a:endParaRPr>
          </a:p>
          <a:p>
            <a:pPr marL="0" marR="0" indent="0" algn="l" rtl="0" eaLnBrk="1" fontAlgn="t" latinLnBrk="0" hangingPunct="1">
              <a:lnSpc>
                <a:spcPct val="107000"/>
              </a:lnSpc>
              <a:spcBef>
                <a:spcPts val="0"/>
              </a:spcBef>
              <a:spcAft>
                <a:spcPts val="0"/>
              </a:spcAft>
              <a:buNone/>
            </a:pPr>
            <a:endParaRPr lang="en-US" sz="1000" b="0" i="0" u="none" strike="noStrike" dirty="0">
              <a:effectLst/>
            </a:endParaRPr>
          </a:p>
        </p:txBody>
      </p:sp>
      <p:pic>
        <p:nvPicPr>
          <p:cNvPr id="9" name="Content Placeholder 4">
            <a:extLst>
              <a:ext uri="{FF2B5EF4-FFF2-40B4-BE49-F238E27FC236}">
                <a16:creationId xmlns:a16="http://schemas.microsoft.com/office/drawing/2014/main" id="{D0D581B3-1072-4544-9495-07D5E83C487B}"/>
              </a:ext>
            </a:extLst>
          </p:cNvPr>
          <p:cNvPicPr>
            <a:picLocks noChangeAspect="1"/>
          </p:cNvPicPr>
          <p:nvPr/>
        </p:nvPicPr>
        <p:blipFill>
          <a:blip r:embed="rId2"/>
          <a:stretch>
            <a:fillRect/>
          </a:stretch>
        </p:blipFill>
        <p:spPr>
          <a:xfrm>
            <a:off x="10839906" y="1567229"/>
            <a:ext cx="1226185" cy="1690840"/>
          </a:xfrm>
          <a:prstGeom prst="rect">
            <a:avLst/>
          </a:prstGeom>
        </p:spPr>
      </p:pic>
      <p:pic>
        <p:nvPicPr>
          <p:cNvPr id="10" name="Picture 9">
            <a:extLst>
              <a:ext uri="{FF2B5EF4-FFF2-40B4-BE49-F238E27FC236}">
                <a16:creationId xmlns:a16="http://schemas.microsoft.com/office/drawing/2014/main" id="{6AF3813E-AE82-42C2-ACC4-9BEE52120FD0}"/>
              </a:ext>
            </a:extLst>
          </p:cNvPr>
          <p:cNvPicPr>
            <a:picLocks noChangeAspect="1"/>
          </p:cNvPicPr>
          <p:nvPr/>
        </p:nvPicPr>
        <p:blipFill>
          <a:blip r:embed="rId3"/>
          <a:stretch>
            <a:fillRect/>
          </a:stretch>
        </p:blipFill>
        <p:spPr>
          <a:xfrm>
            <a:off x="9347765" y="1553228"/>
            <a:ext cx="1369281" cy="1690840"/>
          </a:xfrm>
          <a:prstGeom prst="rect">
            <a:avLst/>
          </a:prstGeom>
        </p:spPr>
      </p:pic>
      <p:pic>
        <p:nvPicPr>
          <p:cNvPr id="11" name="Picture 4" descr="Sustainable Development Goal 4 (SDG 4) | Education within the 2030 Agenda  for Sustainable Development">
            <a:extLst>
              <a:ext uri="{FF2B5EF4-FFF2-40B4-BE49-F238E27FC236}">
                <a16:creationId xmlns:a16="http://schemas.microsoft.com/office/drawing/2014/main" id="{B86CDED1-490B-48A5-BE49-F2CF3B1D7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65" y="3294615"/>
            <a:ext cx="1369281" cy="1690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8 | Decent Work and Economic Growth – Textile Exchange – SDGS">
            <a:extLst>
              <a:ext uri="{FF2B5EF4-FFF2-40B4-BE49-F238E27FC236}">
                <a16:creationId xmlns:a16="http://schemas.microsoft.com/office/drawing/2014/main" id="{7A7C6DA7-CAF7-43A5-B241-B61111EE7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906" y="3280613"/>
            <a:ext cx="1226185" cy="16908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oal 3: Good Health and Well-being - EarthOnSight">
            <a:extLst>
              <a:ext uri="{FF2B5EF4-FFF2-40B4-BE49-F238E27FC236}">
                <a16:creationId xmlns:a16="http://schemas.microsoft.com/office/drawing/2014/main" id="{A7614F4A-079A-4DBF-95B0-A3212DBB1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0831" y="5036002"/>
            <a:ext cx="1369281" cy="169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9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US" sz="4200" dirty="0">
                <a:solidFill>
                  <a:srgbClr val="FFFFFF"/>
                </a:solidFill>
              </a:rPr>
              <a:t>CWTT Wave 1 High Level Findings</a:t>
            </a:r>
            <a:endParaRPr lang="en-ZA" sz="4200" dirty="0">
              <a:solidFill>
                <a:srgbClr val="FFFFFF"/>
              </a:solidFill>
            </a:endParaRPr>
          </a:p>
        </p:txBody>
      </p:sp>
      <p:sp>
        <p:nvSpPr>
          <p:cNvPr id="8" name="Content Placeholder 2">
            <a:extLst>
              <a:ext uri="{FF2B5EF4-FFF2-40B4-BE49-F238E27FC236}">
                <a16:creationId xmlns:a16="http://schemas.microsoft.com/office/drawing/2014/main" id="{A73C543C-E4B9-4D0E-9C97-0089AA48A7EB}"/>
              </a:ext>
            </a:extLst>
          </p:cNvPr>
          <p:cNvSpPr>
            <a:spLocks noGrp="1"/>
          </p:cNvSpPr>
          <p:nvPr>
            <p:ph sz="half" idx="1"/>
          </p:nvPr>
        </p:nvSpPr>
        <p:spPr>
          <a:xfrm>
            <a:off x="279133" y="2347413"/>
            <a:ext cx="8918545" cy="4380117"/>
          </a:xfrm>
        </p:spPr>
        <p:txBody>
          <a:bodyPr>
            <a:noAutofit/>
          </a:bodyPr>
          <a:lstStyle/>
          <a:p>
            <a:pPr marL="0" marR="0" indent="0" algn="l" rtl="0" eaLnBrk="1" fontAlgn="t" latinLnBrk="0" hangingPunct="1">
              <a:lnSpc>
                <a:spcPct val="107000"/>
              </a:lnSpc>
              <a:spcBef>
                <a:spcPts val="0"/>
              </a:spcBef>
              <a:spcAft>
                <a:spcPts val="0"/>
              </a:spcAft>
              <a:buNone/>
            </a:pPr>
            <a:r>
              <a:rPr lang="en-ZA" sz="2000" b="1" i="0" u="none" strike="noStrike" kern="1200" dirty="0">
                <a:solidFill>
                  <a:srgbClr val="000000"/>
                </a:solidFill>
                <a:effectLst/>
                <a:ea typeface="Times New Roman" panose="02020603050405020304" pitchFamily="18" charset="0"/>
                <a:cs typeface="Calibri" panose="020F0502020204030204" pitchFamily="34" charset="0"/>
              </a:rPr>
              <a:t>Food insecurity and child and adult hunger</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33% of children sometimes or often go to bed hungry</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37% live in homes where there isn’t enough food</a:t>
            </a:r>
          </a:p>
          <a:p>
            <a:pPr marL="0" marR="0" indent="0" algn="l" rtl="0" eaLnBrk="1" fontAlgn="t" latinLnBrk="0" hangingPunct="1">
              <a:lnSpc>
                <a:spcPct val="107000"/>
              </a:lnSpc>
              <a:spcBef>
                <a:spcPts val="0"/>
              </a:spcBef>
              <a:spcAft>
                <a:spcPts val="0"/>
              </a:spcAft>
              <a:buNone/>
            </a:pPr>
            <a:endParaRPr lang="en-ZA" sz="2000" b="1" i="0" u="none" strike="noStrike" kern="1200" dirty="0">
              <a:solidFill>
                <a:srgbClr val="000000"/>
              </a:solidFill>
              <a:effectLst/>
              <a:ea typeface="Times New Roman" panose="02020603050405020304" pitchFamily="18" charset="0"/>
              <a:cs typeface="Calibri" panose="020F0502020204030204" pitchFamily="34" charset="0"/>
            </a:endParaRPr>
          </a:p>
          <a:p>
            <a:pPr marL="0" marR="0" indent="0" algn="l" rtl="0" eaLnBrk="1" fontAlgn="t" latinLnBrk="0" hangingPunct="1">
              <a:lnSpc>
                <a:spcPct val="107000"/>
              </a:lnSpc>
              <a:spcBef>
                <a:spcPts val="0"/>
              </a:spcBef>
              <a:spcAft>
                <a:spcPts val="0"/>
              </a:spcAft>
              <a:buNone/>
            </a:pPr>
            <a:r>
              <a:rPr lang="en-ZA" sz="2000" b="1" i="0" u="none" strike="noStrike" kern="1200" dirty="0">
                <a:solidFill>
                  <a:srgbClr val="000000"/>
                </a:solidFill>
                <a:effectLst/>
                <a:ea typeface="Times New Roman" panose="02020603050405020304" pitchFamily="18" charset="0"/>
                <a:cs typeface="Calibri" panose="020F0502020204030204" pitchFamily="34" charset="0"/>
              </a:rPr>
              <a:t>Child health </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17% of children have health concerns that prevent them from going to school regularly</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Although 96% of children have a ‘road to health’ vaccination card</a:t>
            </a:r>
          </a:p>
          <a:p>
            <a:pPr marL="0" marR="0" algn="l" rtl="0" eaLnBrk="1" fontAlgn="t" latinLnBrk="0" hangingPunct="1">
              <a:lnSpc>
                <a:spcPct val="107000"/>
              </a:lnSpc>
              <a:spcBef>
                <a:spcPts val="0"/>
              </a:spcBef>
              <a:spcAft>
                <a:spcPts val="0"/>
              </a:spcAft>
            </a:pPr>
            <a:r>
              <a:rPr lang="en-ZA" sz="2000" dirty="0">
                <a:solidFill>
                  <a:srgbClr val="000000"/>
                </a:solidFill>
                <a:ea typeface="Times New Roman" panose="02020603050405020304" pitchFamily="18" charset="0"/>
                <a:cs typeface="Calibri" panose="020F0502020204030204" pitchFamily="34" charset="0"/>
              </a:rPr>
              <a:t>A third had incomplete </a:t>
            </a:r>
            <a:r>
              <a:rPr lang="en-ZA" sz="2000" b="0" i="0" u="none" strike="noStrike" kern="1200" dirty="0">
                <a:solidFill>
                  <a:srgbClr val="000000"/>
                </a:solidFill>
                <a:effectLst/>
                <a:ea typeface="Times New Roman" panose="02020603050405020304" pitchFamily="18" charset="0"/>
                <a:cs typeface="Calibri" panose="020F0502020204030204" pitchFamily="34" charset="0"/>
              </a:rPr>
              <a:t>vaccinations </a:t>
            </a:r>
          </a:p>
          <a:p>
            <a:pPr marL="0" marR="0" indent="0" algn="l" rtl="0" eaLnBrk="1" fontAlgn="t" latinLnBrk="0" hangingPunct="1">
              <a:lnSpc>
                <a:spcPct val="107000"/>
              </a:lnSpc>
              <a:spcBef>
                <a:spcPts val="0"/>
              </a:spcBef>
              <a:spcAft>
                <a:spcPts val="0"/>
              </a:spcAft>
              <a:buNone/>
            </a:pPr>
            <a:endParaRPr lang="en-US" sz="2000" b="0" i="0" u="none" strike="noStrike" dirty="0">
              <a:effectLst/>
            </a:endParaRPr>
          </a:p>
          <a:p>
            <a:pPr marL="0" marR="0" indent="0" algn="l" rtl="0" eaLnBrk="1" fontAlgn="t" latinLnBrk="0" hangingPunct="1">
              <a:lnSpc>
                <a:spcPct val="107000"/>
              </a:lnSpc>
              <a:spcBef>
                <a:spcPts val="0"/>
              </a:spcBef>
              <a:spcAft>
                <a:spcPts val="0"/>
              </a:spcAft>
              <a:buNone/>
            </a:pPr>
            <a:r>
              <a:rPr lang="en-ZA" sz="2000" b="1" i="0" u="none" strike="noStrike" kern="1200" dirty="0">
                <a:solidFill>
                  <a:srgbClr val="000000"/>
                </a:solidFill>
                <a:effectLst/>
                <a:ea typeface="Times New Roman" panose="02020603050405020304" pitchFamily="18" charset="0"/>
                <a:cs typeface="Calibri" panose="020F0502020204030204" pitchFamily="34" charset="0"/>
              </a:rPr>
              <a:t>Child safety </a:t>
            </a:r>
            <a:endParaRPr lang="en-US" sz="2000" b="0" i="0" u="none" strike="noStrike" dirty="0">
              <a:effectLst/>
            </a:endParaRPr>
          </a:p>
          <a:p>
            <a:pPr marL="0" marR="0" algn="l" rtl="0" eaLnBrk="1" fontAlgn="t" latinLnBrk="0" hangingPunct="1">
              <a:lnSpc>
                <a:spcPct val="107000"/>
              </a:lnSpc>
              <a:spcBef>
                <a:spcPts val="0"/>
              </a:spcBef>
              <a:spcAft>
                <a:spcPts val="0"/>
              </a:spcAft>
            </a:pPr>
            <a:r>
              <a:rPr lang="en-ZA" sz="2000" b="0" i="0" u="none" strike="noStrike" kern="1200" dirty="0">
                <a:solidFill>
                  <a:srgbClr val="000000"/>
                </a:solidFill>
                <a:effectLst/>
                <a:ea typeface="Times New Roman" panose="02020603050405020304" pitchFamily="18" charset="0"/>
                <a:cs typeface="Calibri" panose="020F0502020204030204" pitchFamily="34" charset="0"/>
              </a:rPr>
              <a:t>67% of children have been exposed to violence, 75% of caregivers had safety concerns and 8% are victims of abuse.</a:t>
            </a:r>
            <a:endParaRPr lang="en-US" sz="2000" dirty="0"/>
          </a:p>
        </p:txBody>
      </p:sp>
      <p:pic>
        <p:nvPicPr>
          <p:cNvPr id="9" name="Content Placeholder 4">
            <a:extLst>
              <a:ext uri="{FF2B5EF4-FFF2-40B4-BE49-F238E27FC236}">
                <a16:creationId xmlns:a16="http://schemas.microsoft.com/office/drawing/2014/main" id="{D0D581B3-1072-4544-9495-07D5E83C487B}"/>
              </a:ext>
            </a:extLst>
          </p:cNvPr>
          <p:cNvPicPr>
            <a:picLocks noChangeAspect="1"/>
          </p:cNvPicPr>
          <p:nvPr/>
        </p:nvPicPr>
        <p:blipFill>
          <a:blip r:embed="rId2"/>
          <a:stretch>
            <a:fillRect/>
          </a:stretch>
        </p:blipFill>
        <p:spPr>
          <a:xfrm>
            <a:off x="10888965" y="1545883"/>
            <a:ext cx="1226185" cy="1690840"/>
          </a:xfrm>
          <a:prstGeom prst="rect">
            <a:avLst/>
          </a:prstGeom>
        </p:spPr>
      </p:pic>
      <p:pic>
        <p:nvPicPr>
          <p:cNvPr id="10" name="Picture 9">
            <a:extLst>
              <a:ext uri="{FF2B5EF4-FFF2-40B4-BE49-F238E27FC236}">
                <a16:creationId xmlns:a16="http://schemas.microsoft.com/office/drawing/2014/main" id="{6AF3813E-AE82-42C2-ACC4-9BEE52120FD0}"/>
              </a:ext>
            </a:extLst>
          </p:cNvPr>
          <p:cNvPicPr>
            <a:picLocks noChangeAspect="1"/>
          </p:cNvPicPr>
          <p:nvPr/>
        </p:nvPicPr>
        <p:blipFill>
          <a:blip r:embed="rId3"/>
          <a:stretch>
            <a:fillRect/>
          </a:stretch>
        </p:blipFill>
        <p:spPr>
          <a:xfrm>
            <a:off x="9445883" y="1545883"/>
            <a:ext cx="1369281" cy="1690840"/>
          </a:xfrm>
          <a:prstGeom prst="rect">
            <a:avLst/>
          </a:prstGeom>
        </p:spPr>
      </p:pic>
      <p:pic>
        <p:nvPicPr>
          <p:cNvPr id="11" name="Picture 4" descr="Sustainable Development Goal 4 (SDG 4) | Education within the 2030 Agenda  for Sustainable Development">
            <a:extLst>
              <a:ext uri="{FF2B5EF4-FFF2-40B4-BE49-F238E27FC236}">
                <a16:creationId xmlns:a16="http://schemas.microsoft.com/office/drawing/2014/main" id="{B86CDED1-490B-48A5-BE49-F2CF3B1D7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811" y="3301960"/>
            <a:ext cx="1369281" cy="1690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8 | Decent Work and Economic Growth – Textile Exchange – SDGS">
            <a:extLst>
              <a:ext uri="{FF2B5EF4-FFF2-40B4-BE49-F238E27FC236}">
                <a16:creationId xmlns:a16="http://schemas.microsoft.com/office/drawing/2014/main" id="{7A7C6DA7-CAF7-43A5-B241-B61111EE7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8965" y="3280612"/>
            <a:ext cx="1226185" cy="16908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oal 3: Good Health and Well-being - EarthOnSight">
            <a:extLst>
              <a:ext uri="{FF2B5EF4-FFF2-40B4-BE49-F238E27FC236}">
                <a16:creationId xmlns:a16="http://schemas.microsoft.com/office/drawing/2014/main" id="{A7614F4A-079A-4DBF-95B0-A3212DBB1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0522" y="4992800"/>
            <a:ext cx="1369281" cy="169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96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526256" y="201525"/>
            <a:ext cx="10515600" cy="1348065"/>
          </a:xfrm>
        </p:spPr>
        <p:txBody>
          <a:bodyPr>
            <a:normAutofit/>
          </a:bodyPr>
          <a:lstStyle/>
          <a:p>
            <a:r>
              <a:rPr lang="en-ZA" sz="4200" dirty="0">
                <a:solidFill>
                  <a:srgbClr val="FFFFFF"/>
                </a:solidFill>
              </a:rPr>
              <a:t>Risk Assessment of children per domain </a:t>
            </a: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2548939"/>
            <a:ext cx="10515600" cy="3628024"/>
          </a:xfrm>
        </p:spPr>
        <p:txBody>
          <a:bodyPr/>
          <a:lstStyle/>
          <a:p>
            <a:endParaRPr lang="en-US" dirty="0"/>
          </a:p>
        </p:txBody>
      </p:sp>
      <p:graphicFrame>
        <p:nvGraphicFramePr>
          <p:cNvPr id="8" name="Content Placeholder 5">
            <a:extLst>
              <a:ext uri="{FF2B5EF4-FFF2-40B4-BE49-F238E27FC236}">
                <a16:creationId xmlns:a16="http://schemas.microsoft.com/office/drawing/2014/main" id="{D9FB0772-1F66-407D-8A74-858AD8DC6071}"/>
              </a:ext>
            </a:extLst>
          </p:cNvPr>
          <p:cNvGraphicFramePr>
            <a:graphicFrameLocks/>
          </p:cNvGraphicFramePr>
          <p:nvPr/>
        </p:nvGraphicFramePr>
        <p:xfrm>
          <a:off x="1063476" y="2448909"/>
          <a:ext cx="10052260" cy="4214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405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e847a4-2af7-4728-af8e-7018a396d1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31B20E496E3B41AC3089CAC1ED0452" ma:contentTypeVersion="16" ma:contentTypeDescription="Create a new document." ma:contentTypeScope="" ma:versionID="3c6e1e15ef7e88d06626f399ce490525">
  <xsd:schema xmlns:xsd="http://www.w3.org/2001/XMLSchema" xmlns:xs="http://www.w3.org/2001/XMLSchema" xmlns:p="http://schemas.microsoft.com/office/2006/metadata/properties" xmlns:ns3="81e847a4-2af7-4728-af8e-7018a396d170" xmlns:ns4="b65e074c-25c5-4d46-8ffd-ff9567c41475" targetNamespace="http://schemas.microsoft.com/office/2006/metadata/properties" ma:root="true" ma:fieldsID="0ec859fa39cfa56bf94decd026d6b78c" ns3:_="" ns4:_="">
    <xsd:import namespace="81e847a4-2af7-4728-af8e-7018a396d170"/>
    <xsd:import namespace="b65e074c-25c5-4d46-8ffd-ff9567c414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847a4-2af7-4728-af8e-7018a396d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074c-25c5-4d46-8ffd-ff9567c41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516F4-40B2-43AD-A01F-53E157A77ED2}">
  <ds:schemaRefs>
    <ds:schemaRef ds:uri="b65e074c-25c5-4d46-8ffd-ff9567c41475"/>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81e847a4-2af7-4728-af8e-7018a396d170"/>
  </ds:schemaRefs>
</ds:datastoreItem>
</file>

<file path=customXml/itemProps2.xml><?xml version="1.0" encoding="utf-8"?>
<ds:datastoreItem xmlns:ds="http://schemas.openxmlformats.org/officeDocument/2006/customXml" ds:itemID="{B70CE208-5CCE-4B65-A82D-BACBE412B3D3}">
  <ds:schemaRefs>
    <ds:schemaRef ds:uri="http://schemas.microsoft.com/sharepoint/v3/contenttype/forms"/>
  </ds:schemaRefs>
</ds:datastoreItem>
</file>

<file path=customXml/itemProps3.xml><?xml version="1.0" encoding="utf-8"?>
<ds:datastoreItem xmlns:ds="http://schemas.openxmlformats.org/officeDocument/2006/customXml" ds:itemID="{740C5143-7777-4339-B035-125D4681B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847a4-2af7-4728-af8e-7018a396d170"/>
    <ds:schemaRef ds:uri="b65e074c-25c5-4d46-8ffd-ff9567c41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2733</TotalTime>
  <Words>1739</Words>
  <Application>Microsoft Office PowerPoint</Application>
  <PresentationFormat>Widescreen</PresentationFormat>
  <Paragraphs>143</Paragraphs>
  <Slides>23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Microsoft Sans Serif</vt:lpstr>
      <vt:lpstr>Times New Roman</vt:lpstr>
      <vt:lpstr>Ubuntu</vt:lpstr>
      <vt:lpstr>Office Theme</vt:lpstr>
      <vt:lpstr>1_Office Theme</vt:lpstr>
      <vt:lpstr>Community of Practice for Social Systems Strengthening to Improve Child Well-being</vt:lpstr>
      <vt:lpstr>Factors driving poor social outcomes for children and families  </vt:lpstr>
      <vt:lpstr>Community of Practice (CoP) study: accelerating  child well-being outcomes  </vt:lpstr>
      <vt:lpstr>The CoP Model </vt:lpstr>
      <vt:lpstr>Child wellbeing is a multi-dimensional concept &amp; requires a multi-systemic approach </vt:lpstr>
      <vt:lpstr>Digital Child Wellbeing Tracking Tool Developed &amp; Tested</vt:lpstr>
      <vt:lpstr>CWTT Wave 1 High Level Findings</vt:lpstr>
      <vt:lpstr>CWTT Wave 1 High Level Findings</vt:lpstr>
      <vt:lpstr>Risk Assessment of children per domain </vt:lpstr>
      <vt:lpstr>Multi-level Interventions by Social Workers </vt:lpstr>
      <vt:lpstr>Placement of social workers in schools</vt:lpstr>
      <vt:lpstr>Two Intervention Phases</vt:lpstr>
      <vt:lpstr>Community Assets Mapping</vt:lpstr>
      <vt:lpstr>Interventions at a School Level</vt:lpstr>
      <vt:lpstr>Interventions at a School &amp; Family Level</vt:lpstr>
      <vt:lpstr>Interventions at a School, Family &amp; Community Levels</vt:lpstr>
      <vt:lpstr>Interventions at a Child &amp; Family Level</vt:lpstr>
      <vt:lpstr>Interventions at a School Level</vt:lpstr>
      <vt:lpstr>Interventions at a Family Level</vt:lpstr>
      <vt:lpstr>Interventions at a Family Level</vt:lpstr>
      <vt:lpstr>Interventions at a Community Level</vt:lpstr>
      <vt:lpstr>Conclusions</vt:lpstr>
      <vt:lpstr>           THANK YOU  CoP portal -  communitiesforchildwellbeing.org    </vt:lpstr>
    </vt:vector>
  </TitlesOfParts>
  <Company>University of Johannesburg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cash with care for better child well-being</dc:title>
  <dc:creator>Hochfeld, Tessa</dc:creator>
  <cp:lastModifiedBy>Sani, Tania</cp:lastModifiedBy>
  <cp:revision>168</cp:revision>
  <cp:lastPrinted>2023-03-09T10:03:38Z</cp:lastPrinted>
  <dcterms:created xsi:type="dcterms:W3CDTF">2019-02-20T11:42:36Z</dcterms:created>
  <dcterms:modified xsi:type="dcterms:W3CDTF">2023-09-26T16:39:20Z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0x0101005E31B20E496E3B41AC3089CAC1ED0452</vt:lpwstr>
  </property>
</Properties>
</file>