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324" r:id="rId4"/>
    <p:sldId id="284" r:id="rId5"/>
    <p:sldId id="262" r:id="rId6"/>
    <p:sldId id="271" r:id="rId7"/>
    <p:sldId id="264" r:id="rId8"/>
    <p:sldId id="276" r:id="rId9"/>
    <p:sldId id="274" r:id="rId10"/>
    <p:sldId id="323" r:id="rId11"/>
    <p:sldId id="285" r:id="rId12"/>
    <p:sldId id="321" r:id="rId13"/>
    <p:sldId id="320" r:id="rId14"/>
    <p:sldId id="287" r:id="rId15"/>
    <p:sldId id="286" r:id="rId16"/>
  </p:sldIdLst>
  <p:sldSz cx="12192000" cy="6858000"/>
  <p:notesSz cx="6858000" cy="9144000"/>
  <p:defaultTextStyle>
    <a:defPPr>
      <a:defRPr lang="en-N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26CCF83-E2FC-495F-A9F4-51317BD686A2}">
          <p14:sldIdLst>
            <p14:sldId id="256"/>
            <p14:sldId id="257"/>
            <p14:sldId id="324"/>
          </p14:sldIdLst>
        </p14:section>
        <p14:section name="Untitled Section" id="{C753B30E-3471-4CBE-A885-E3F9323CCE55}">
          <p14:sldIdLst>
            <p14:sldId id="284"/>
            <p14:sldId id="262"/>
            <p14:sldId id="271"/>
            <p14:sldId id="264"/>
            <p14:sldId id="276"/>
            <p14:sldId id="274"/>
            <p14:sldId id="323"/>
            <p14:sldId id="285"/>
            <p14:sldId id="321"/>
            <p14:sldId id="320"/>
            <p14:sldId id="287"/>
            <p14:sldId id="286"/>
          </p14:sldIdLst>
        </p14:section>
        <p14:section name="Bibiography" id="{8C47B052-4214-4BEE-A5AB-AEE6DC89131B}">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00FF"/>
    <a:srgbClr val="FFFFFF"/>
    <a:srgbClr val="6161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snapToGrid="0">
      <p:cViewPr varScale="1">
        <p:scale>
          <a:sx n="64" d="100"/>
          <a:sy n="64" d="100"/>
        </p:scale>
        <p:origin x="10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5.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ata6.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10" Type="http://schemas.openxmlformats.org/officeDocument/2006/relationships/image" Target="../media/image25.svg"/><Relationship Id="rId4" Type="http://schemas.openxmlformats.org/officeDocument/2006/relationships/image" Target="../media/image19.svg"/><Relationship Id="rId9" Type="http://schemas.openxmlformats.org/officeDocument/2006/relationships/image" Target="../media/image24.png"/></Relationships>
</file>

<file path=ppt/diagrams/_rels/drawing5.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6.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10" Type="http://schemas.openxmlformats.org/officeDocument/2006/relationships/image" Target="../media/image25.svg"/><Relationship Id="rId4" Type="http://schemas.openxmlformats.org/officeDocument/2006/relationships/image" Target="../media/image19.svg"/><Relationship Id="rId9" Type="http://schemas.openxmlformats.org/officeDocument/2006/relationships/image" Target="../media/image24.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6E6114-777C-4A04-8166-FF942696AFF9}" type="doc">
      <dgm:prSet loTypeId="urn:microsoft.com/office/officeart/2005/8/layout/hierarchy1" loCatId="hierarchy" qsTypeId="urn:microsoft.com/office/officeart/2005/8/quickstyle/simple5" qsCatId="simple" csTypeId="urn:microsoft.com/office/officeart/2005/8/colors/colorful5" csCatId="colorful" phldr="1"/>
      <dgm:spPr/>
      <dgm:t>
        <a:bodyPr/>
        <a:lstStyle/>
        <a:p>
          <a:endParaRPr lang="en-US"/>
        </a:p>
      </dgm:t>
    </dgm:pt>
    <dgm:pt modelId="{3FFECF68-6D09-42C8-A3FD-9F9F83808D00}">
      <dgm:prSet custT="1"/>
      <dgm:spPr/>
      <dgm:t>
        <a:bodyPr/>
        <a:lstStyle/>
        <a:p>
          <a:r>
            <a:rPr lang="en-GB" sz="2600" b="1" dirty="0">
              <a:effectLst>
                <a:outerShdw blurRad="38100" dist="38100" dir="2700000" algn="tl">
                  <a:srgbClr val="000000">
                    <a:alpha val="43137"/>
                  </a:srgbClr>
                </a:outerShdw>
              </a:effectLst>
            </a:rPr>
            <a:t>Presenter</a:t>
          </a:r>
          <a:r>
            <a:rPr lang="en-GB" sz="2600" dirty="0"/>
            <a:t>: </a:t>
          </a:r>
          <a:r>
            <a:rPr lang="en-GB" sz="2600" b="1" dirty="0">
              <a:effectLst>
                <a:outerShdw blurRad="38100" dist="38100" dir="2700000" algn="tl">
                  <a:srgbClr val="000000">
                    <a:alpha val="43137"/>
                  </a:srgbClr>
                </a:outerShdw>
              </a:effectLst>
            </a:rPr>
            <a:t>Ms. Dainess </a:t>
          </a:r>
          <a:r>
            <a:rPr lang="en-GB" sz="2600" b="1" dirty="0" err="1">
              <a:effectLst>
                <a:outerShdw blurRad="38100" dist="38100" dir="2700000" algn="tl">
                  <a:srgbClr val="000000">
                    <a:alpha val="43137"/>
                  </a:srgbClr>
                </a:outerShdw>
              </a:effectLst>
            </a:rPr>
            <a:t>Ziba</a:t>
          </a:r>
          <a:r>
            <a:rPr lang="en-GB" sz="2600" b="1" dirty="0">
              <a:effectLst>
                <a:outerShdw blurRad="38100" dist="38100" dir="2700000" algn="tl">
                  <a:srgbClr val="000000">
                    <a:alpha val="43137"/>
                  </a:srgbClr>
                </a:outerShdw>
              </a:effectLst>
            </a:rPr>
            <a:t> Amukwelele</a:t>
          </a:r>
          <a:endParaRPr lang="en-US" sz="2600" b="1" dirty="0">
            <a:effectLst>
              <a:outerShdw blurRad="38100" dist="38100" dir="2700000" algn="tl">
                <a:srgbClr val="000000">
                  <a:alpha val="43137"/>
                </a:srgbClr>
              </a:outerShdw>
            </a:effectLst>
          </a:endParaRPr>
        </a:p>
      </dgm:t>
    </dgm:pt>
    <dgm:pt modelId="{7261D7A9-87D5-44CB-8EBF-04FC142D6329}" type="parTrans" cxnId="{B6CCCF7C-266F-41A4-ADD9-A84A12BE79C1}">
      <dgm:prSet/>
      <dgm:spPr/>
      <dgm:t>
        <a:bodyPr/>
        <a:lstStyle/>
        <a:p>
          <a:endParaRPr lang="en-US"/>
        </a:p>
      </dgm:t>
    </dgm:pt>
    <dgm:pt modelId="{6D9C4C54-2E40-4CAE-87FA-AD4B669F0392}" type="sibTrans" cxnId="{B6CCCF7C-266F-41A4-ADD9-A84A12BE79C1}">
      <dgm:prSet/>
      <dgm:spPr/>
      <dgm:t>
        <a:bodyPr/>
        <a:lstStyle/>
        <a:p>
          <a:endParaRPr lang="en-US"/>
        </a:p>
      </dgm:t>
    </dgm:pt>
    <dgm:pt modelId="{EDCAA9CB-90FB-40C8-BD1E-16899E9A2451}">
      <dgm:prSet custT="1"/>
      <dgm:spPr/>
      <dgm:t>
        <a:bodyPr/>
        <a:lstStyle/>
        <a:p>
          <a:r>
            <a:rPr lang="en-GB" sz="2600" b="1" dirty="0">
              <a:effectLst>
                <a:outerShdw blurRad="38100" dist="38100" dir="2700000" algn="tl">
                  <a:srgbClr val="000000">
                    <a:alpha val="43137"/>
                  </a:srgbClr>
                </a:outerShdw>
              </a:effectLst>
            </a:rPr>
            <a:t>University of Namibia</a:t>
          </a:r>
          <a:endParaRPr lang="en-US" sz="2600" dirty="0">
            <a:effectLst>
              <a:outerShdw blurRad="38100" dist="38100" dir="2700000" algn="tl">
                <a:srgbClr val="000000">
                  <a:alpha val="43137"/>
                </a:srgbClr>
              </a:outerShdw>
            </a:effectLst>
          </a:endParaRPr>
        </a:p>
      </dgm:t>
    </dgm:pt>
    <dgm:pt modelId="{493B5725-CA84-4294-BADB-F6FFF36832DD}" type="parTrans" cxnId="{4F393512-6B31-401C-89DB-B9AB0BABF1FA}">
      <dgm:prSet/>
      <dgm:spPr/>
      <dgm:t>
        <a:bodyPr/>
        <a:lstStyle/>
        <a:p>
          <a:endParaRPr lang="en-US"/>
        </a:p>
      </dgm:t>
    </dgm:pt>
    <dgm:pt modelId="{A8868AE1-FB1B-4724-83C3-13FAE45EE81F}" type="sibTrans" cxnId="{4F393512-6B31-401C-89DB-B9AB0BABF1FA}">
      <dgm:prSet/>
      <dgm:spPr/>
      <dgm:t>
        <a:bodyPr/>
        <a:lstStyle/>
        <a:p>
          <a:endParaRPr lang="en-US"/>
        </a:p>
      </dgm:t>
    </dgm:pt>
    <dgm:pt modelId="{B934E88F-DAC4-479F-BA91-5931266DF867}">
      <dgm:prSet/>
      <dgm:spPr/>
      <dgm:t>
        <a:bodyPr/>
        <a:lstStyle/>
        <a:p>
          <a:r>
            <a:rPr lang="en-GB" b="1" dirty="0">
              <a:effectLst>
                <a:outerShdw blurRad="38100" dist="38100" dir="2700000" algn="tl">
                  <a:srgbClr val="000000">
                    <a:alpha val="43137"/>
                  </a:srgbClr>
                </a:outerShdw>
              </a:effectLst>
            </a:rPr>
            <a:t>Presentation at ASASWEI International Social Work Conference 26-29 September 2023</a:t>
          </a:r>
          <a:endParaRPr lang="en-NA" b="1" dirty="0">
            <a:effectLst>
              <a:outerShdw blurRad="38100" dist="38100" dir="2700000" algn="tl">
                <a:srgbClr val="000000">
                  <a:alpha val="43137"/>
                </a:srgbClr>
              </a:outerShdw>
            </a:effectLst>
          </a:endParaRPr>
        </a:p>
      </dgm:t>
    </dgm:pt>
    <dgm:pt modelId="{ECB8F73E-23C8-4110-BCE3-BE872AEF9FCE}" type="parTrans" cxnId="{4E18FB48-468D-48A3-A3D2-6C7BEB16AD81}">
      <dgm:prSet/>
      <dgm:spPr/>
      <dgm:t>
        <a:bodyPr/>
        <a:lstStyle/>
        <a:p>
          <a:endParaRPr lang="en-NA"/>
        </a:p>
      </dgm:t>
    </dgm:pt>
    <dgm:pt modelId="{A87054FD-AA00-4179-9CF1-B2443179DA03}" type="sibTrans" cxnId="{4E18FB48-468D-48A3-A3D2-6C7BEB16AD81}">
      <dgm:prSet/>
      <dgm:spPr/>
      <dgm:t>
        <a:bodyPr/>
        <a:lstStyle/>
        <a:p>
          <a:endParaRPr lang="en-NA"/>
        </a:p>
      </dgm:t>
    </dgm:pt>
    <dgm:pt modelId="{581DFCB4-FD5D-45D4-91D7-006E8B804FC1}" type="pres">
      <dgm:prSet presAssocID="{1B6E6114-777C-4A04-8166-FF942696AFF9}" presName="hierChild1" presStyleCnt="0">
        <dgm:presLayoutVars>
          <dgm:chPref val="1"/>
          <dgm:dir/>
          <dgm:animOne val="branch"/>
          <dgm:animLvl val="lvl"/>
          <dgm:resizeHandles/>
        </dgm:presLayoutVars>
      </dgm:prSet>
      <dgm:spPr/>
    </dgm:pt>
    <dgm:pt modelId="{5E9B05AA-D322-401A-8CFD-587F6D127098}" type="pres">
      <dgm:prSet presAssocID="{3FFECF68-6D09-42C8-A3FD-9F9F83808D00}" presName="hierRoot1" presStyleCnt="0"/>
      <dgm:spPr/>
    </dgm:pt>
    <dgm:pt modelId="{0C753209-4827-4CDF-807D-50550A86176B}" type="pres">
      <dgm:prSet presAssocID="{3FFECF68-6D09-42C8-A3FD-9F9F83808D00}" presName="composite" presStyleCnt="0"/>
      <dgm:spPr/>
    </dgm:pt>
    <dgm:pt modelId="{0738440A-D727-4799-AE44-59BE54FC6AF4}" type="pres">
      <dgm:prSet presAssocID="{3FFECF68-6D09-42C8-A3FD-9F9F83808D00}" presName="background" presStyleLbl="node0" presStyleIdx="0" presStyleCnt="2"/>
      <dgm:spPr/>
    </dgm:pt>
    <dgm:pt modelId="{AF8ABB18-30F4-42ED-9093-A2AEB7F42B8A}" type="pres">
      <dgm:prSet presAssocID="{3FFECF68-6D09-42C8-A3FD-9F9F83808D00}" presName="text" presStyleLbl="fgAcc0" presStyleIdx="0" presStyleCnt="2" custScaleX="107006">
        <dgm:presLayoutVars>
          <dgm:chPref val="3"/>
        </dgm:presLayoutVars>
      </dgm:prSet>
      <dgm:spPr/>
    </dgm:pt>
    <dgm:pt modelId="{657C7614-9E64-424F-B381-18F5AC357131}" type="pres">
      <dgm:prSet presAssocID="{3FFECF68-6D09-42C8-A3FD-9F9F83808D00}" presName="hierChild2" presStyleCnt="0"/>
      <dgm:spPr/>
    </dgm:pt>
    <dgm:pt modelId="{2A92E408-B61F-4682-B08A-A686B805EFA1}" type="pres">
      <dgm:prSet presAssocID="{EDCAA9CB-90FB-40C8-BD1E-16899E9A2451}" presName="hierRoot1" presStyleCnt="0"/>
      <dgm:spPr/>
    </dgm:pt>
    <dgm:pt modelId="{525D4ECC-118F-458C-9433-711757888199}" type="pres">
      <dgm:prSet presAssocID="{EDCAA9CB-90FB-40C8-BD1E-16899E9A2451}" presName="composite" presStyleCnt="0"/>
      <dgm:spPr/>
    </dgm:pt>
    <dgm:pt modelId="{01F80E26-4EA4-49A9-8852-7B921ADAC324}" type="pres">
      <dgm:prSet presAssocID="{EDCAA9CB-90FB-40C8-BD1E-16899E9A2451}" presName="background" presStyleLbl="node0" presStyleIdx="1" presStyleCnt="2"/>
      <dgm:spPr/>
    </dgm:pt>
    <dgm:pt modelId="{083F72F9-5325-4423-94D4-85438DF75B57}" type="pres">
      <dgm:prSet presAssocID="{EDCAA9CB-90FB-40C8-BD1E-16899E9A2451}" presName="text" presStyleLbl="fgAcc0" presStyleIdx="1" presStyleCnt="2">
        <dgm:presLayoutVars>
          <dgm:chPref val="3"/>
        </dgm:presLayoutVars>
      </dgm:prSet>
      <dgm:spPr/>
    </dgm:pt>
    <dgm:pt modelId="{94C7CE2F-9538-427C-973A-3D6557823012}" type="pres">
      <dgm:prSet presAssocID="{EDCAA9CB-90FB-40C8-BD1E-16899E9A2451}" presName="hierChild2" presStyleCnt="0"/>
      <dgm:spPr/>
    </dgm:pt>
    <dgm:pt modelId="{6DFFE928-B581-4E3D-A526-9BC8A49261BC}" type="pres">
      <dgm:prSet presAssocID="{ECB8F73E-23C8-4110-BCE3-BE872AEF9FCE}" presName="Name10" presStyleLbl="parChTrans1D2" presStyleIdx="0" presStyleCnt="1"/>
      <dgm:spPr/>
    </dgm:pt>
    <dgm:pt modelId="{BF398924-D3A2-4DF1-8DBD-14EBC34F39CA}" type="pres">
      <dgm:prSet presAssocID="{B934E88F-DAC4-479F-BA91-5931266DF867}" presName="hierRoot2" presStyleCnt="0"/>
      <dgm:spPr/>
    </dgm:pt>
    <dgm:pt modelId="{F0B6F1CD-4376-43DF-868E-AEC4A9F3A7C2}" type="pres">
      <dgm:prSet presAssocID="{B934E88F-DAC4-479F-BA91-5931266DF867}" presName="composite2" presStyleCnt="0"/>
      <dgm:spPr/>
    </dgm:pt>
    <dgm:pt modelId="{BC201DA5-0FF7-4C1F-9339-4340D2EB09C4}" type="pres">
      <dgm:prSet presAssocID="{B934E88F-DAC4-479F-BA91-5931266DF867}" presName="background2" presStyleLbl="node2" presStyleIdx="0" presStyleCnt="1"/>
      <dgm:spPr/>
    </dgm:pt>
    <dgm:pt modelId="{B51F2F9B-1FC0-4862-903A-89BB98D0A596}" type="pres">
      <dgm:prSet presAssocID="{B934E88F-DAC4-479F-BA91-5931266DF867}" presName="text2" presStyleLbl="fgAcc2" presStyleIdx="0" presStyleCnt="1" custScaleX="141064">
        <dgm:presLayoutVars>
          <dgm:chPref val="3"/>
        </dgm:presLayoutVars>
      </dgm:prSet>
      <dgm:spPr/>
    </dgm:pt>
    <dgm:pt modelId="{49807C9E-ED86-4255-A5BE-1E0388DE8638}" type="pres">
      <dgm:prSet presAssocID="{B934E88F-DAC4-479F-BA91-5931266DF867}" presName="hierChild3" presStyleCnt="0"/>
      <dgm:spPr/>
    </dgm:pt>
  </dgm:ptLst>
  <dgm:cxnLst>
    <dgm:cxn modelId="{4F393512-6B31-401C-89DB-B9AB0BABF1FA}" srcId="{1B6E6114-777C-4A04-8166-FF942696AFF9}" destId="{EDCAA9CB-90FB-40C8-BD1E-16899E9A2451}" srcOrd="1" destOrd="0" parTransId="{493B5725-CA84-4294-BADB-F6FFF36832DD}" sibTransId="{A8868AE1-FB1B-4724-83C3-13FAE45EE81F}"/>
    <dgm:cxn modelId="{1573D315-A411-457F-B690-587FAED8F094}" type="presOf" srcId="{B934E88F-DAC4-479F-BA91-5931266DF867}" destId="{B51F2F9B-1FC0-4862-903A-89BB98D0A596}" srcOrd="0" destOrd="0" presId="urn:microsoft.com/office/officeart/2005/8/layout/hierarchy1"/>
    <dgm:cxn modelId="{DA09AD45-65D9-46EA-BA13-64DEE7B45734}" type="presOf" srcId="{ECB8F73E-23C8-4110-BCE3-BE872AEF9FCE}" destId="{6DFFE928-B581-4E3D-A526-9BC8A49261BC}" srcOrd="0" destOrd="0" presId="urn:microsoft.com/office/officeart/2005/8/layout/hierarchy1"/>
    <dgm:cxn modelId="{85A6F966-67E1-465E-8481-E1B2B4E742B6}" type="presOf" srcId="{1B6E6114-777C-4A04-8166-FF942696AFF9}" destId="{581DFCB4-FD5D-45D4-91D7-006E8B804FC1}" srcOrd="0" destOrd="0" presId="urn:microsoft.com/office/officeart/2005/8/layout/hierarchy1"/>
    <dgm:cxn modelId="{4E18FB48-468D-48A3-A3D2-6C7BEB16AD81}" srcId="{EDCAA9CB-90FB-40C8-BD1E-16899E9A2451}" destId="{B934E88F-DAC4-479F-BA91-5931266DF867}" srcOrd="0" destOrd="0" parTransId="{ECB8F73E-23C8-4110-BCE3-BE872AEF9FCE}" sibTransId="{A87054FD-AA00-4179-9CF1-B2443179DA03}"/>
    <dgm:cxn modelId="{B6CCCF7C-266F-41A4-ADD9-A84A12BE79C1}" srcId="{1B6E6114-777C-4A04-8166-FF942696AFF9}" destId="{3FFECF68-6D09-42C8-A3FD-9F9F83808D00}" srcOrd="0" destOrd="0" parTransId="{7261D7A9-87D5-44CB-8EBF-04FC142D6329}" sibTransId="{6D9C4C54-2E40-4CAE-87FA-AD4B669F0392}"/>
    <dgm:cxn modelId="{F941AFC3-F862-4FE1-85D5-C36D9880A70B}" type="presOf" srcId="{3FFECF68-6D09-42C8-A3FD-9F9F83808D00}" destId="{AF8ABB18-30F4-42ED-9093-A2AEB7F42B8A}" srcOrd="0" destOrd="0" presId="urn:microsoft.com/office/officeart/2005/8/layout/hierarchy1"/>
    <dgm:cxn modelId="{7F8531DF-02A3-4872-B966-7F10C17710DD}" type="presOf" srcId="{EDCAA9CB-90FB-40C8-BD1E-16899E9A2451}" destId="{083F72F9-5325-4423-94D4-85438DF75B57}" srcOrd="0" destOrd="0" presId="urn:microsoft.com/office/officeart/2005/8/layout/hierarchy1"/>
    <dgm:cxn modelId="{EA37BE2D-2DAA-4C4D-BCAF-CDB7D64156AC}" type="presParOf" srcId="{581DFCB4-FD5D-45D4-91D7-006E8B804FC1}" destId="{5E9B05AA-D322-401A-8CFD-587F6D127098}" srcOrd="0" destOrd="0" presId="urn:microsoft.com/office/officeart/2005/8/layout/hierarchy1"/>
    <dgm:cxn modelId="{C4C401FC-3CD6-4FDF-88F2-F2A6F6E5E672}" type="presParOf" srcId="{5E9B05AA-D322-401A-8CFD-587F6D127098}" destId="{0C753209-4827-4CDF-807D-50550A86176B}" srcOrd="0" destOrd="0" presId="urn:microsoft.com/office/officeart/2005/8/layout/hierarchy1"/>
    <dgm:cxn modelId="{053F14EA-742E-49CA-8F5C-A1C0D2507D08}" type="presParOf" srcId="{0C753209-4827-4CDF-807D-50550A86176B}" destId="{0738440A-D727-4799-AE44-59BE54FC6AF4}" srcOrd="0" destOrd="0" presId="urn:microsoft.com/office/officeart/2005/8/layout/hierarchy1"/>
    <dgm:cxn modelId="{AB947A85-4C85-4CA7-B8F8-A5F75DBEACB3}" type="presParOf" srcId="{0C753209-4827-4CDF-807D-50550A86176B}" destId="{AF8ABB18-30F4-42ED-9093-A2AEB7F42B8A}" srcOrd="1" destOrd="0" presId="urn:microsoft.com/office/officeart/2005/8/layout/hierarchy1"/>
    <dgm:cxn modelId="{3C457BF5-4247-4752-ABA3-CF9B94EC3A15}" type="presParOf" srcId="{5E9B05AA-D322-401A-8CFD-587F6D127098}" destId="{657C7614-9E64-424F-B381-18F5AC357131}" srcOrd="1" destOrd="0" presId="urn:microsoft.com/office/officeart/2005/8/layout/hierarchy1"/>
    <dgm:cxn modelId="{4E1A6CA4-A120-4D61-8663-42CEF969733B}" type="presParOf" srcId="{581DFCB4-FD5D-45D4-91D7-006E8B804FC1}" destId="{2A92E408-B61F-4682-B08A-A686B805EFA1}" srcOrd="1" destOrd="0" presId="urn:microsoft.com/office/officeart/2005/8/layout/hierarchy1"/>
    <dgm:cxn modelId="{9F1D4772-A72E-4EB8-8B1C-CE20DEC9EE5F}" type="presParOf" srcId="{2A92E408-B61F-4682-B08A-A686B805EFA1}" destId="{525D4ECC-118F-458C-9433-711757888199}" srcOrd="0" destOrd="0" presId="urn:microsoft.com/office/officeart/2005/8/layout/hierarchy1"/>
    <dgm:cxn modelId="{EAFA8194-6C95-4745-9DB0-B2617FD3930B}" type="presParOf" srcId="{525D4ECC-118F-458C-9433-711757888199}" destId="{01F80E26-4EA4-49A9-8852-7B921ADAC324}" srcOrd="0" destOrd="0" presId="urn:microsoft.com/office/officeart/2005/8/layout/hierarchy1"/>
    <dgm:cxn modelId="{15B9972E-1B02-449E-B45D-169BAED291B2}" type="presParOf" srcId="{525D4ECC-118F-458C-9433-711757888199}" destId="{083F72F9-5325-4423-94D4-85438DF75B57}" srcOrd="1" destOrd="0" presId="urn:microsoft.com/office/officeart/2005/8/layout/hierarchy1"/>
    <dgm:cxn modelId="{C30A6863-14B0-4DE4-BB14-BC809D7FBD64}" type="presParOf" srcId="{2A92E408-B61F-4682-B08A-A686B805EFA1}" destId="{94C7CE2F-9538-427C-973A-3D6557823012}" srcOrd="1" destOrd="0" presId="urn:microsoft.com/office/officeart/2005/8/layout/hierarchy1"/>
    <dgm:cxn modelId="{E969F03E-AFF8-4550-ABE2-024C24CD67DD}" type="presParOf" srcId="{94C7CE2F-9538-427C-973A-3D6557823012}" destId="{6DFFE928-B581-4E3D-A526-9BC8A49261BC}" srcOrd="0" destOrd="0" presId="urn:microsoft.com/office/officeart/2005/8/layout/hierarchy1"/>
    <dgm:cxn modelId="{18D47BE0-F306-4630-B22E-9BFE3C92B450}" type="presParOf" srcId="{94C7CE2F-9538-427C-973A-3D6557823012}" destId="{BF398924-D3A2-4DF1-8DBD-14EBC34F39CA}" srcOrd="1" destOrd="0" presId="urn:microsoft.com/office/officeart/2005/8/layout/hierarchy1"/>
    <dgm:cxn modelId="{CC917304-40D3-4C16-AC57-324B7C01620B}" type="presParOf" srcId="{BF398924-D3A2-4DF1-8DBD-14EBC34F39CA}" destId="{F0B6F1CD-4376-43DF-868E-AEC4A9F3A7C2}" srcOrd="0" destOrd="0" presId="urn:microsoft.com/office/officeart/2005/8/layout/hierarchy1"/>
    <dgm:cxn modelId="{577E502B-E4FC-44DD-8D28-E6869666DC6E}" type="presParOf" srcId="{F0B6F1CD-4376-43DF-868E-AEC4A9F3A7C2}" destId="{BC201DA5-0FF7-4C1F-9339-4340D2EB09C4}" srcOrd="0" destOrd="0" presId="urn:microsoft.com/office/officeart/2005/8/layout/hierarchy1"/>
    <dgm:cxn modelId="{AF9F6FA4-89A5-49DC-B9CB-BBC76E4F8272}" type="presParOf" srcId="{F0B6F1CD-4376-43DF-868E-AEC4A9F3A7C2}" destId="{B51F2F9B-1FC0-4862-903A-89BB98D0A596}" srcOrd="1" destOrd="0" presId="urn:microsoft.com/office/officeart/2005/8/layout/hierarchy1"/>
    <dgm:cxn modelId="{1E0B6A71-8DBB-4EC1-855B-1BE195099818}" type="presParOf" srcId="{BF398924-D3A2-4DF1-8DBD-14EBC34F39CA}" destId="{49807C9E-ED86-4255-A5BE-1E0388DE8638}" srcOrd="1" destOrd="0" presId="urn:microsoft.com/office/officeart/2005/8/layout/hierarchy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5670BD-5DDD-4C72-8D9F-02199898E201}" type="doc">
      <dgm:prSet loTypeId="urn:microsoft.com/office/officeart/2005/8/layout/vList2" loCatId="list" qsTypeId="urn:microsoft.com/office/officeart/2005/8/quickstyle/3d4" qsCatId="3D" csTypeId="urn:microsoft.com/office/officeart/2005/8/colors/accent1_2" csCatId="accent1"/>
      <dgm:spPr/>
      <dgm:t>
        <a:bodyPr/>
        <a:lstStyle/>
        <a:p>
          <a:endParaRPr lang="en-US"/>
        </a:p>
      </dgm:t>
    </dgm:pt>
    <dgm:pt modelId="{033E4681-ED97-42AD-BB9C-3AD262A8D749}">
      <dgm:prSet custT="1"/>
      <dgm:spPr/>
      <dgm:t>
        <a:bodyPr/>
        <a:lstStyle/>
        <a:p>
          <a:r>
            <a:rPr lang="en-GB" sz="1700" b="1" dirty="0">
              <a:effectLst>
                <a:outerShdw blurRad="38100" dist="38100" dir="2700000" algn="tl">
                  <a:srgbClr val="000000">
                    <a:alpha val="43137"/>
                  </a:srgbClr>
                </a:outerShdw>
              </a:effectLst>
            </a:rPr>
            <a:t>Resilience has been defined </a:t>
          </a:r>
          <a:r>
            <a:rPr lang="en-GB" sz="1700" b="1" i="1" dirty="0">
              <a:effectLst>
                <a:outerShdw blurRad="38100" dist="38100" dir="2700000" algn="tl">
                  <a:srgbClr val="000000">
                    <a:alpha val="43137"/>
                  </a:srgbClr>
                </a:outerShdw>
              </a:effectLst>
            </a:rPr>
            <a:t>in diverse ways</a:t>
          </a:r>
          <a:r>
            <a:rPr lang="en-GB" sz="1700" b="1" dirty="0">
              <a:effectLst>
                <a:outerShdw blurRad="38100" dist="38100" dir="2700000" algn="tl">
                  <a:srgbClr val="000000">
                    <a:alpha val="43137"/>
                  </a:srgbClr>
                </a:outerShdw>
              </a:effectLst>
            </a:rPr>
            <a:t>. </a:t>
          </a:r>
          <a:endParaRPr lang="en-US" sz="1700" b="1" dirty="0">
            <a:effectLst>
              <a:outerShdw blurRad="38100" dist="38100" dir="2700000" algn="tl">
                <a:srgbClr val="000000">
                  <a:alpha val="43137"/>
                </a:srgbClr>
              </a:outerShdw>
            </a:effectLst>
          </a:endParaRPr>
        </a:p>
      </dgm:t>
    </dgm:pt>
    <dgm:pt modelId="{20B2CFC7-8320-48E4-9EAE-4A0DFDC4AD63}" type="parTrans" cxnId="{5E30ED18-30C6-40F8-804C-B7840FC60096}">
      <dgm:prSet/>
      <dgm:spPr/>
      <dgm:t>
        <a:bodyPr/>
        <a:lstStyle/>
        <a:p>
          <a:endParaRPr lang="en-US" sz="1700"/>
        </a:p>
      </dgm:t>
    </dgm:pt>
    <dgm:pt modelId="{D5C0034A-272A-47C3-8DBC-6BD2F6F977E7}" type="sibTrans" cxnId="{5E30ED18-30C6-40F8-804C-B7840FC60096}">
      <dgm:prSet/>
      <dgm:spPr/>
      <dgm:t>
        <a:bodyPr/>
        <a:lstStyle/>
        <a:p>
          <a:endParaRPr lang="en-US" sz="1700"/>
        </a:p>
      </dgm:t>
    </dgm:pt>
    <dgm:pt modelId="{2A6E65D5-2890-4974-84B9-52A50F05C2FB}">
      <dgm:prSet custT="1"/>
      <dgm:spPr/>
      <dgm:t>
        <a:bodyPr/>
        <a:lstStyle/>
        <a:p>
          <a:r>
            <a:rPr lang="en-GB" sz="1700" b="1" dirty="0" err="1">
              <a:effectLst>
                <a:outerShdw blurRad="38100" dist="38100" dir="2700000" algn="tl">
                  <a:srgbClr val="000000">
                    <a:alpha val="43137"/>
                  </a:srgbClr>
                </a:outerShdw>
              </a:effectLst>
            </a:rPr>
            <a:t>Magis</a:t>
          </a:r>
          <a:r>
            <a:rPr lang="en-GB" sz="1700" b="1" dirty="0">
              <a:effectLst>
                <a:outerShdw blurRad="38100" dist="38100" dir="2700000" algn="tl">
                  <a:srgbClr val="000000">
                    <a:alpha val="43137"/>
                  </a:srgbClr>
                </a:outerShdw>
              </a:effectLst>
            </a:rPr>
            <a:t> (2010), states that </a:t>
          </a:r>
          <a:r>
            <a:rPr lang="en-NA" sz="1700" b="1" dirty="0">
              <a:effectLst>
                <a:outerShdw blurRad="38100" dist="38100" dir="2700000" algn="tl">
                  <a:srgbClr val="000000">
                    <a:alpha val="43137"/>
                  </a:srgbClr>
                </a:outerShdw>
              </a:effectLst>
            </a:rPr>
            <a:t>Resilience </a:t>
          </a:r>
          <a:r>
            <a:rPr lang="en-GB" sz="1700" b="1" dirty="0">
              <a:effectLst>
                <a:outerShdw blurRad="38100" dist="38100" dir="2700000" algn="tl">
                  <a:srgbClr val="000000">
                    <a:alpha val="43137"/>
                  </a:srgbClr>
                </a:outerShdw>
              </a:effectLst>
            </a:rPr>
            <a:t>is </a:t>
          </a:r>
          <a:r>
            <a:rPr lang="en-NA" sz="1700" b="1" dirty="0">
              <a:effectLst>
                <a:outerShdw blurRad="38100" dist="38100" dir="2700000" algn="tl">
                  <a:srgbClr val="000000">
                    <a:alpha val="43137"/>
                  </a:srgbClr>
                </a:outerShdw>
              </a:effectLst>
            </a:rPr>
            <a:t>the ability of a social system to respond and recover from disasters and includes those inherent conditions that allow the system to absorb </a:t>
          </a:r>
          <a:r>
            <a:rPr lang="en-GB" sz="1700" b="1" dirty="0">
              <a:effectLst>
                <a:outerShdw blurRad="38100" dist="38100" dir="2700000" algn="tl">
                  <a:srgbClr val="000000">
                    <a:alpha val="43137"/>
                  </a:srgbClr>
                </a:outerShdw>
              </a:effectLst>
            </a:rPr>
            <a:t>impact</a:t>
          </a:r>
          <a:r>
            <a:rPr lang="en-NA" sz="1700" b="1" dirty="0">
              <a:effectLst>
                <a:outerShdw blurRad="38100" dist="38100" dir="2700000" algn="tl">
                  <a:srgbClr val="000000">
                    <a:alpha val="43137"/>
                  </a:srgbClr>
                </a:outerShdw>
              </a:effectLst>
            </a:rPr>
            <a:t> and cope with an event, as well as post-event</a:t>
          </a:r>
          <a:r>
            <a:rPr lang="en-GB" sz="1700" b="1" dirty="0">
              <a:effectLst>
                <a:outerShdw blurRad="38100" dist="38100" dir="2700000" algn="tl">
                  <a:srgbClr val="000000">
                    <a:alpha val="43137"/>
                  </a:srgbClr>
                </a:outerShdw>
              </a:effectLst>
            </a:rPr>
            <a:t>.</a:t>
          </a:r>
          <a:endParaRPr lang="en-US" sz="1700" b="1" dirty="0">
            <a:effectLst>
              <a:outerShdw blurRad="38100" dist="38100" dir="2700000" algn="tl">
                <a:srgbClr val="000000">
                  <a:alpha val="43137"/>
                </a:srgbClr>
              </a:outerShdw>
            </a:effectLst>
          </a:endParaRPr>
        </a:p>
      </dgm:t>
    </dgm:pt>
    <dgm:pt modelId="{F97C33A1-A7DB-4616-83A6-30F1DAC41B62}" type="parTrans" cxnId="{72B2F47D-8A73-4EB8-A984-B38C728241D3}">
      <dgm:prSet/>
      <dgm:spPr/>
      <dgm:t>
        <a:bodyPr/>
        <a:lstStyle/>
        <a:p>
          <a:endParaRPr lang="en-US" sz="1700"/>
        </a:p>
      </dgm:t>
    </dgm:pt>
    <dgm:pt modelId="{A79B45F2-2BBB-4F87-9CA0-565560467091}" type="sibTrans" cxnId="{72B2F47D-8A73-4EB8-A984-B38C728241D3}">
      <dgm:prSet/>
      <dgm:spPr/>
      <dgm:t>
        <a:bodyPr/>
        <a:lstStyle/>
        <a:p>
          <a:endParaRPr lang="en-US" sz="1700"/>
        </a:p>
      </dgm:t>
    </dgm:pt>
    <dgm:pt modelId="{F5C412B3-2026-445E-9332-5F3700EBED30}">
      <dgm:prSet custT="1"/>
      <dgm:spPr/>
      <dgm:t>
        <a:bodyPr/>
        <a:lstStyle/>
        <a:p>
          <a:r>
            <a:rPr lang="en-GB" sz="1700" b="1" dirty="0">
              <a:effectLst>
                <a:outerShdw blurRad="38100" dist="38100" dir="2700000" algn="tl">
                  <a:srgbClr val="000000">
                    <a:alpha val="43137"/>
                  </a:srgbClr>
                </a:outerShdw>
              </a:effectLst>
            </a:rPr>
            <a:t>It is </a:t>
          </a:r>
          <a:r>
            <a:rPr lang="en-NA" sz="1700" b="1" dirty="0">
              <a:effectLst>
                <a:outerShdw blurRad="38100" dist="38100" dir="2700000" algn="tl">
                  <a:srgbClr val="000000">
                    <a:alpha val="43137"/>
                  </a:srgbClr>
                </a:outerShdw>
              </a:effectLst>
            </a:rPr>
            <a:t>the existence, development, and engagement of community resources by community members to thrive in an environment characterised by change, uncertainty, unpredictability, and surprise</a:t>
          </a:r>
          <a:r>
            <a:rPr lang="en-GB" sz="1700" b="1" dirty="0">
              <a:effectLst>
                <a:outerShdw blurRad="38100" dist="38100" dir="2700000" algn="tl">
                  <a:srgbClr val="000000">
                    <a:alpha val="43137"/>
                  </a:srgbClr>
                </a:outerShdw>
              </a:effectLst>
            </a:rPr>
            <a:t>.</a:t>
          </a:r>
          <a:endParaRPr lang="en-US" sz="1700" b="1" dirty="0">
            <a:effectLst>
              <a:outerShdw blurRad="38100" dist="38100" dir="2700000" algn="tl">
                <a:srgbClr val="000000">
                  <a:alpha val="43137"/>
                </a:srgbClr>
              </a:outerShdw>
            </a:effectLst>
          </a:endParaRPr>
        </a:p>
      </dgm:t>
    </dgm:pt>
    <dgm:pt modelId="{8B0E108D-9412-43C3-A06F-3383A734C94B}" type="parTrans" cxnId="{A42F6A7C-101B-4E4C-AF4A-EAA3FC299636}">
      <dgm:prSet/>
      <dgm:spPr/>
      <dgm:t>
        <a:bodyPr/>
        <a:lstStyle/>
        <a:p>
          <a:endParaRPr lang="en-US" sz="1700"/>
        </a:p>
      </dgm:t>
    </dgm:pt>
    <dgm:pt modelId="{43BF598D-7E83-4E6B-A4C1-C4E97FA87645}" type="sibTrans" cxnId="{A42F6A7C-101B-4E4C-AF4A-EAA3FC299636}">
      <dgm:prSet/>
      <dgm:spPr/>
      <dgm:t>
        <a:bodyPr/>
        <a:lstStyle/>
        <a:p>
          <a:endParaRPr lang="en-US" sz="1700"/>
        </a:p>
      </dgm:t>
    </dgm:pt>
    <dgm:pt modelId="{25FA4AC6-6A6C-400E-9E42-C3FD2A32F4E3}">
      <dgm:prSet custT="1"/>
      <dgm:spPr/>
      <dgm:t>
        <a:bodyPr/>
        <a:lstStyle/>
        <a:p>
          <a:r>
            <a:rPr lang="en-GB" sz="1700" b="1" dirty="0">
              <a:effectLst>
                <a:outerShdw blurRad="38100" dist="38100" dir="2700000" algn="tl">
                  <a:srgbClr val="000000">
                    <a:alpha val="43137"/>
                  </a:srgbClr>
                </a:outerShdw>
              </a:effectLst>
            </a:rPr>
            <a:t>It is seen an</a:t>
          </a:r>
          <a:r>
            <a:rPr lang="en-NA" sz="1700" b="1" dirty="0">
              <a:effectLst>
                <a:outerShdw blurRad="38100" dist="38100" dir="2700000" algn="tl">
                  <a:srgbClr val="000000">
                    <a:alpha val="43137"/>
                  </a:srgbClr>
                </a:outerShdw>
              </a:effectLst>
            </a:rPr>
            <a:t> adaptive process that </a:t>
          </a:r>
          <a:r>
            <a:rPr lang="en-GB" sz="1700" b="1" dirty="0">
              <a:effectLst>
                <a:outerShdw blurRad="38100" dist="38100" dir="2700000" algn="tl">
                  <a:srgbClr val="000000">
                    <a:alpha val="43137"/>
                  </a:srgbClr>
                </a:outerShdw>
              </a:effectLst>
            </a:rPr>
            <a:t>facilitates the social system’s ability</a:t>
          </a:r>
          <a:r>
            <a:rPr lang="en-NA" sz="1700" b="1" dirty="0">
              <a:effectLst>
                <a:outerShdw blurRad="38100" dist="38100" dir="2700000" algn="tl">
                  <a:srgbClr val="000000">
                    <a:alpha val="43137"/>
                  </a:srgbClr>
                </a:outerShdw>
              </a:effectLst>
            </a:rPr>
            <a:t> to re-organize, change, and learn in response to a threat.</a:t>
          </a:r>
          <a:r>
            <a:rPr lang="en-GB" sz="1700" b="1" dirty="0">
              <a:effectLst>
                <a:outerShdw blurRad="38100" dist="38100" dir="2700000" algn="tl">
                  <a:srgbClr val="000000">
                    <a:alpha val="43137"/>
                  </a:srgbClr>
                </a:outerShdw>
              </a:effectLst>
            </a:rPr>
            <a:t> </a:t>
          </a:r>
          <a:endParaRPr lang="en-US" sz="1700" b="1" dirty="0">
            <a:effectLst>
              <a:outerShdw blurRad="38100" dist="38100" dir="2700000" algn="tl">
                <a:srgbClr val="000000">
                  <a:alpha val="43137"/>
                </a:srgbClr>
              </a:outerShdw>
            </a:effectLst>
          </a:endParaRPr>
        </a:p>
      </dgm:t>
    </dgm:pt>
    <dgm:pt modelId="{CD8320B2-C1E4-4268-94C5-34989C21083F}" type="parTrans" cxnId="{B1E530D5-7ECD-4D6C-AF15-36A68132E648}">
      <dgm:prSet/>
      <dgm:spPr/>
      <dgm:t>
        <a:bodyPr/>
        <a:lstStyle/>
        <a:p>
          <a:endParaRPr lang="en-US" sz="1700"/>
        </a:p>
      </dgm:t>
    </dgm:pt>
    <dgm:pt modelId="{0B6E66DC-F47B-4286-98E0-5E60B448A261}" type="sibTrans" cxnId="{B1E530D5-7ECD-4D6C-AF15-36A68132E648}">
      <dgm:prSet/>
      <dgm:spPr/>
      <dgm:t>
        <a:bodyPr/>
        <a:lstStyle/>
        <a:p>
          <a:endParaRPr lang="en-US" sz="1700"/>
        </a:p>
      </dgm:t>
    </dgm:pt>
    <dgm:pt modelId="{04361188-1B0B-4874-8C4C-32933E53725C}" type="pres">
      <dgm:prSet presAssocID="{DA5670BD-5DDD-4C72-8D9F-02199898E201}" presName="linear" presStyleCnt="0">
        <dgm:presLayoutVars>
          <dgm:animLvl val="lvl"/>
          <dgm:resizeHandles val="exact"/>
        </dgm:presLayoutVars>
      </dgm:prSet>
      <dgm:spPr/>
    </dgm:pt>
    <dgm:pt modelId="{1320C247-9267-4BDC-946F-CCCF2D2675D4}" type="pres">
      <dgm:prSet presAssocID="{033E4681-ED97-42AD-BB9C-3AD262A8D749}" presName="parentText" presStyleLbl="node1" presStyleIdx="0" presStyleCnt="4">
        <dgm:presLayoutVars>
          <dgm:chMax val="0"/>
          <dgm:bulletEnabled val="1"/>
        </dgm:presLayoutVars>
      </dgm:prSet>
      <dgm:spPr/>
    </dgm:pt>
    <dgm:pt modelId="{1193F507-5C75-43DE-A1BF-EBA61DCA35F5}" type="pres">
      <dgm:prSet presAssocID="{D5C0034A-272A-47C3-8DBC-6BD2F6F977E7}" presName="spacer" presStyleCnt="0"/>
      <dgm:spPr/>
    </dgm:pt>
    <dgm:pt modelId="{B351F5E4-B577-4CDC-8D4F-DC72FFBE1F1C}" type="pres">
      <dgm:prSet presAssocID="{2A6E65D5-2890-4974-84B9-52A50F05C2FB}" presName="parentText" presStyleLbl="node1" presStyleIdx="1" presStyleCnt="4">
        <dgm:presLayoutVars>
          <dgm:chMax val="0"/>
          <dgm:bulletEnabled val="1"/>
        </dgm:presLayoutVars>
      </dgm:prSet>
      <dgm:spPr/>
    </dgm:pt>
    <dgm:pt modelId="{646C2187-A96E-48C2-AEB5-7A1079870E87}" type="pres">
      <dgm:prSet presAssocID="{A79B45F2-2BBB-4F87-9CA0-565560467091}" presName="spacer" presStyleCnt="0"/>
      <dgm:spPr/>
    </dgm:pt>
    <dgm:pt modelId="{C9C8E8D6-4780-4C71-B450-DDEE8144304A}" type="pres">
      <dgm:prSet presAssocID="{F5C412B3-2026-445E-9332-5F3700EBED30}" presName="parentText" presStyleLbl="node1" presStyleIdx="2" presStyleCnt="4">
        <dgm:presLayoutVars>
          <dgm:chMax val="0"/>
          <dgm:bulletEnabled val="1"/>
        </dgm:presLayoutVars>
      </dgm:prSet>
      <dgm:spPr/>
    </dgm:pt>
    <dgm:pt modelId="{0299A5A6-B9C1-4368-88EE-20F33B01F4CC}" type="pres">
      <dgm:prSet presAssocID="{43BF598D-7E83-4E6B-A4C1-C4E97FA87645}" presName="spacer" presStyleCnt="0"/>
      <dgm:spPr/>
    </dgm:pt>
    <dgm:pt modelId="{6ECF46E2-7CC3-430B-BC99-4C3D19072EF1}" type="pres">
      <dgm:prSet presAssocID="{25FA4AC6-6A6C-400E-9E42-C3FD2A32F4E3}" presName="parentText" presStyleLbl="node1" presStyleIdx="3" presStyleCnt="4">
        <dgm:presLayoutVars>
          <dgm:chMax val="0"/>
          <dgm:bulletEnabled val="1"/>
        </dgm:presLayoutVars>
      </dgm:prSet>
      <dgm:spPr/>
    </dgm:pt>
  </dgm:ptLst>
  <dgm:cxnLst>
    <dgm:cxn modelId="{5E30ED18-30C6-40F8-804C-B7840FC60096}" srcId="{DA5670BD-5DDD-4C72-8D9F-02199898E201}" destId="{033E4681-ED97-42AD-BB9C-3AD262A8D749}" srcOrd="0" destOrd="0" parTransId="{20B2CFC7-8320-48E4-9EAE-4A0DFDC4AD63}" sibTransId="{D5C0034A-272A-47C3-8DBC-6BD2F6F977E7}"/>
    <dgm:cxn modelId="{E6662474-9CD7-4D95-A9D1-D4D9F8D13045}" type="presOf" srcId="{F5C412B3-2026-445E-9332-5F3700EBED30}" destId="{C9C8E8D6-4780-4C71-B450-DDEE8144304A}" srcOrd="0" destOrd="0" presId="urn:microsoft.com/office/officeart/2005/8/layout/vList2"/>
    <dgm:cxn modelId="{40ACBB54-999C-4F01-A1A7-76E2C4D8322A}" type="presOf" srcId="{033E4681-ED97-42AD-BB9C-3AD262A8D749}" destId="{1320C247-9267-4BDC-946F-CCCF2D2675D4}" srcOrd="0" destOrd="0" presId="urn:microsoft.com/office/officeart/2005/8/layout/vList2"/>
    <dgm:cxn modelId="{A42F6A7C-101B-4E4C-AF4A-EAA3FC299636}" srcId="{DA5670BD-5DDD-4C72-8D9F-02199898E201}" destId="{F5C412B3-2026-445E-9332-5F3700EBED30}" srcOrd="2" destOrd="0" parTransId="{8B0E108D-9412-43C3-A06F-3383A734C94B}" sibTransId="{43BF598D-7E83-4E6B-A4C1-C4E97FA87645}"/>
    <dgm:cxn modelId="{72B2F47D-8A73-4EB8-A984-B38C728241D3}" srcId="{DA5670BD-5DDD-4C72-8D9F-02199898E201}" destId="{2A6E65D5-2890-4974-84B9-52A50F05C2FB}" srcOrd="1" destOrd="0" parTransId="{F97C33A1-A7DB-4616-83A6-30F1DAC41B62}" sibTransId="{A79B45F2-2BBB-4F87-9CA0-565560467091}"/>
    <dgm:cxn modelId="{D34011A7-FCD0-4EAC-84C7-1E364BAF9E92}" type="presOf" srcId="{2A6E65D5-2890-4974-84B9-52A50F05C2FB}" destId="{B351F5E4-B577-4CDC-8D4F-DC72FFBE1F1C}" srcOrd="0" destOrd="0" presId="urn:microsoft.com/office/officeart/2005/8/layout/vList2"/>
    <dgm:cxn modelId="{722C56CD-0943-4826-B00C-F2B490F4FF5C}" type="presOf" srcId="{DA5670BD-5DDD-4C72-8D9F-02199898E201}" destId="{04361188-1B0B-4874-8C4C-32933E53725C}" srcOrd="0" destOrd="0" presId="urn:microsoft.com/office/officeart/2005/8/layout/vList2"/>
    <dgm:cxn modelId="{B1E530D5-7ECD-4D6C-AF15-36A68132E648}" srcId="{DA5670BD-5DDD-4C72-8D9F-02199898E201}" destId="{25FA4AC6-6A6C-400E-9E42-C3FD2A32F4E3}" srcOrd="3" destOrd="0" parTransId="{CD8320B2-C1E4-4268-94C5-34989C21083F}" sibTransId="{0B6E66DC-F47B-4286-98E0-5E60B448A261}"/>
    <dgm:cxn modelId="{D011FDDB-7052-4608-98BB-7A73A63B6A86}" type="presOf" srcId="{25FA4AC6-6A6C-400E-9E42-C3FD2A32F4E3}" destId="{6ECF46E2-7CC3-430B-BC99-4C3D19072EF1}" srcOrd="0" destOrd="0" presId="urn:microsoft.com/office/officeart/2005/8/layout/vList2"/>
    <dgm:cxn modelId="{F0E989D1-2E72-4D10-9811-81E5487001F6}" type="presParOf" srcId="{04361188-1B0B-4874-8C4C-32933E53725C}" destId="{1320C247-9267-4BDC-946F-CCCF2D2675D4}" srcOrd="0" destOrd="0" presId="urn:microsoft.com/office/officeart/2005/8/layout/vList2"/>
    <dgm:cxn modelId="{DB244640-3304-43E1-855F-E21FFCAA2DD9}" type="presParOf" srcId="{04361188-1B0B-4874-8C4C-32933E53725C}" destId="{1193F507-5C75-43DE-A1BF-EBA61DCA35F5}" srcOrd="1" destOrd="0" presId="urn:microsoft.com/office/officeart/2005/8/layout/vList2"/>
    <dgm:cxn modelId="{66A3F676-E9D2-459C-B7D4-68E1535F712C}" type="presParOf" srcId="{04361188-1B0B-4874-8C4C-32933E53725C}" destId="{B351F5E4-B577-4CDC-8D4F-DC72FFBE1F1C}" srcOrd="2" destOrd="0" presId="urn:microsoft.com/office/officeart/2005/8/layout/vList2"/>
    <dgm:cxn modelId="{98B4B712-42DC-4910-8A8E-186C3327539B}" type="presParOf" srcId="{04361188-1B0B-4874-8C4C-32933E53725C}" destId="{646C2187-A96E-48C2-AEB5-7A1079870E87}" srcOrd="3" destOrd="0" presId="urn:microsoft.com/office/officeart/2005/8/layout/vList2"/>
    <dgm:cxn modelId="{F5710355-74DB-4800-BD73-7C6A3FEDA4BE}" type="presParOf" srcId="{04361188-1B0B-4874-8C4C-32933E53725C}" destId="{C9C8E8D6-4780-4C71-B450-DDEE8144304A}" srcOrd="4" destOrd="0" presId="urn:microsoft.com/office/officeart/2005/8/layout/vList2"/>
    <dgm:cxn modelId="{B00FA963-B2DB-4959-80F3-36F291F32D40}" type="presParOf" srcId="{04361188-1B0B-4874-8C4C-32933E53725C}" destId="{0299A5A6-B9C1-4368-88EE-20F33B01F4CC}" srcOrd="5" destOrd="0" presId="urn:microsoft.com/office/officeart/2005/8/layout/vList2"/>
    <dgm:cxn modelId="{7556FB5D-48ED-4689-A659-5C7C37EDB1F6}" type="presParOf" srcId="{04361188-1B0B-4874-8C4C-32933E53725C}" destId="{6ECF46E2-7CC3-430B-BC99-4C3D19072EF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757390BC-2019-4D46-A758-DF2200D5ED25}" type="doc">
      <dgm:prSet loTypeId="urn:microsoft.com/office/officeart/2005/8/layout/hList1" loCatId="list" qsTypeId="urn:microsoft.com/office/officeart/2005/8/quickstyle/3d3" qsCatId="3D" csTypeId="urn:microsoft.com/office/officeart/2005/8/colors/colorful4" csCatId="colorful" phldr="1"/>
      <dgm:spPr/>
      <dgm:t>
        <a:bodyPr/>
        <a:lstStyle/>
        <a:p>
          <a:endParaRPr lang="en-NA"/>
        </a:p>
      </dgm:t>
    </dgm:pt>
    <dgm:pt modelId="{E56C2D9B-4BAE-4395-A708-0D593A3B900F}">
      <dgm:prSet phldrT="[Text]" custT="1"/>
      <dgm:spPr/>
      <dgm:t>
        <a:bodyPr/>
        <a:lstStyle/>
        <a:p>
          <a:r>
            <a:rPr lang="en-GB" sz="1800" b="1" dirty="0">
              <a:solidFill>
                <a:schemeClr val="bg1"/>
              </a:solidFill>
              <a:effectLst>
                <a:outerShdw blurRad="38100" dist="38100" dir="2700000" algn="tl">
                  <a:srgbClr val="000000">
                    <a:alpha val="43137"/>
                  </a:srgbClr>
                </a:outerShdw>
              </a:effectLst>
            </a:rPr>
            <a:t>Natural Disasters in Namibia</a:t>
          </a:r>
          <a:endParaRPr lang="en-NA" sz="1800" b="1" dirty="0">
            <a:solidFill>
              <a:schemeClr val="bg1"/>
            </a:solidFill>
            <a:effectLst>
              <a:outerShdw blurRad="38100" dist="38100" dir="2700000" algn="tl">
                <a:srgbClr val="000000">
                  <a:alpha val="43137"/>
                </a:srgbClr>
              </a:outerShdw>
            </a:effectLst>
          </a:endParaRPr>
        </a:p>
      </dgm:t>
    </dgm:pt>
    <dgm:pt modelId="{1DECC1B5-815C-4F35-82C6-97715BCE63F2}" type="parTrans" cxnId="{1D7B28C4-8A23-4E91-8215-97E3252AE6D5}">
      <dgm:prSet/>
      <dgm:spPr/>
      <dgm:t>
        <a:bodyPr/>
        <a:lstStyle/>
        <a:p>
          <a:endParaRPr lang="en-NA"/>
        </a:p>
      </dgm:t>
    </dgm:pt>
    <dgm:pt modelId="{997A6FA7-B7E2-4617-BAF4-7F881E718429}" type="sibTrans" cxnId="{1D7B28C4-8A23-4E91-8215-97E3252AE6D5}">
      <dgm:prSet/>
      <dgm:spPr/>
      <dgm:t>
        <a:bodyPr/>
        <a:lstStyle/>
        <a:p>
          <a:endParaRPr lang="en-NA"/>
        </a:p>
      </dgm:t>
    </dgm:pt>
    <dgm:pt modelId="{B8AC9037-FF5D-48AD-8C96-DEDD4785F3A7}">
      <dgm:prSet phldrT="[Text]"/>
      <dgm:spPr/>
      <dgm:t>
        <a:bodyPr/>
        <a:lstStyle/>
        <a:p>
          <a:r>
            <a:rPr lang="en-GB" dirty="0"/>
            <a:t>Floods</a:t>
          </a:r>
          <a:endParaRPr lang="en-NA" dirty="0"/>
        </a:p>
      </dgm:t>
    </dgm:pt>
    <dgm:pt modelId="{FE7EAAEC-8E3C-43FB-97DF-A76857A7086A}" type="parTrans" cxnId="{A3F78C60-D8CA-4453-B818-C9BFDCD0AB60}">
      <dgm:prSet/>
      <dgm:spPr/>
      <dgm:t>
        <a:bodyPr/>
        <a:lstStyle/>
        <a:p>
          <a:endParaRPr lang="en-NA"/>
        </a:p>
      </dgm:t>
    </dgm:pt>
    <dgm:pt modelId="{307AABDE-2581-460E-83F2-B1E759B06586}" type="sibTrans" cxnId="{A3F78C60-D8CA-4453-B818-C9BFDCD0AB60}">
      <dgm:prSet/>
      <dgm:spPr/>
      <dgm:t>
        <a:bodyPr/>
        <a:lstStyle/>
        <a:p>
          <a:endParaRPr lang="en-NA"/>
        </a:p>
      </dgm:t>
    </dgm:pt>
    <dgm:pt modelId="{8301B17B-DA6A-44E3-9579-D9099F66E11B}">
      <dgm:prSet phldrT="[Text]" custT="1"/>
      <dgm:spPr/>
      <dgm:t>
        <a:bodyPr/>
        <a:lstStyle/>
        <a:p>
          <a:r>
            <a:rPr lang="en-GB" sz="1800" b="1" dirty="0">
              <a:effectLst>
                <a:outerShdw blurRad="38100" dist="38100" dir="2700000" algn="tl">
                  <a:srgbClr val="000000">
                    <a:alpha val="43137"/>
                  </a:srgbClr>
                </a:outerShdw>
              </a:effectLst>
            </a:rPr>
            <a:t>Statistics</a:t>
          </a:r>
          <a:endParaRPr lang="en-NA" sz="1800" b="1" dirty="0">
            <a:effectLst>
              <a:outerShdw blurRad="38100" dist="38100" dir="2700000" algn="tl">
                <a:srgbClr val="000000">
                  <a:alpha val="43137"/>
                </a:srgbClr>
              </a:outerShdw>
            </a:effectLst>
          </a:endParaRPr>
        </a:p>
      </dgm:t>
    </dgm:pt>
    <dgm:pt modelId="{2E272279-5660-4123-AE75-A8420C6BD836}" type="parTrans" cxnId="{0BEA4041-2BD5-474D-899B-505352491FF6}">
      <dgm:prSet/>
      <dgm:spPr/>
      <dgm:t>
        <a:bodyPr/>
        <a:lstStyle/>
        <a:p>
          <a:endParaRPr lang="en-NA"/>
        </a:p>
      </dgm:t>
    </dgm:pt>
    <dgm:pt modelId="{61EBCBF3-7BA4-4305-9A1D-A0FDF223C836}" type="sibTrans" cxnId="{0BEA4041-2BD5-474D-899B-505352491FF6}">
      <dgm:prSet/>
      <dgm:spPr/>
      <dgm:t>
        <a:bodyPr/>
        <a:lstStyle/>
        <a:p>
          <a:endParaRPr lang="en-NA"/>
        </a:p>
      </dgm:t>
    </dgm:pt>
    <dgm:pt modelId="{59DCDA09-3C4F-494A-9FDA-0F16BA0540EB}">
      <dgm:prSet phldrT="[Text]"/>
      <dgm:spPr/>
      <dgm:t>
        <a:bodyPr/>
        <a:lstStyle/>
        <a:p>
          <a:pPr algn="just">
            <a:buFont typeface="Wingdings" panose="05000000000000000000" pitchFamily="2" charset="2"/>
            <a:buChar char="v"/>
          </a:pPr>
          <a:r>
            <a:rPr lang="en-GB" dirty="0"/>
            <a:t> approximately 70,000 people are affected Annually.</a:t>
          </a:r>
          <a:endParaRPr lang="en-NA" dirty="0"/>
        </a:p>
      </dgm:t>
    </dgm:pt>
    <dgm:pt modelId="{F679B7AA-13FA-487E-813B-150195D8996A}" type="parTrans" cxnId="{E26DD827-C5E2-423F-A342-347BB3056D26}">
      <dgm:prSet/>
      <dgm:spPr/>
      <dgm:t>
        <a:bodyPr/>
        <a:lstStyle/>
        <a:p>
          <a:endParaRPr lang="en-NA"/>
        </a:p>
      </dgm:t>
    </dgm:pt>
    <dgm:pt modelId="{50716817-1B3F-41B0-BF08-C7E8C38CFB48}" type="sibTrans" cxnId="{E26DD827-C5E2-423F-A342-347BB3056D26}">
      <dgm:prSet/>
      <dgm:spPr/>
      <dgm:t>
        <a:bodyPr/>
        <a:lstStyle/>
        <a:p>
          <a:endParaRPr lang="en-NA"/>
        </a:p>
      </dgm:t>
    </dgm:pt>
    <dgm:pt modelId="{84803699-D8EC-4A30-9DDF-BA49747330D7}">
      <dgm:prSet phldrT="[Text]" custT="1"/>
      <dgm:spPr/>
      <dgm:t>
        <a:bodyPr/>
        <a:lstStyle/>
        <a:p>
          <a:r>
            <a:rPr lang="en-GB" sz="1800" b="1" dirty="0">
              <a:effectLst>
                <a:outerShdw blurRad="38100" dist="38100" dir="2700000" algn="tl">
                  <a:srgbClr val="000000">
                    <a:alpha val="43137"/>
                  </a:srgbClr>
                </a:outerShdw>
              </a:effectLst>
            </a:rPr>
            <a:t>Effects</a:t>
          </a:r>
          <a:endParaRPr lang="en-NA" sz="1800" b="1" dirty="0">
            <a:effectLst>
              <a:outerShdw blurRad="38100" dist="38100" dir="2700000" algn="tl">
                <a:srgbClr val="000000">
                  <a:alpha val="43137"/>
                </a:srgbClr>
              </a:outerShdw>
            </a:effectLst>
          </a:endParaRPr>
        </a:p>
      </dgm:t>
    </dgm:pt>
    <dgm:pt modelId="{C012EE24-6B40-40DC-8F6A-0F2DC0B766A4}" type="parTrans" cxnId="{27DFF54B-5AD0-4456-9091-40E26808CF32}">
      <dgm:prSet/>
      <dgm:spPr/>
      <dgm:t>
        <a:bodyPr/>
        <a:lstStyle/>
        <a:p>
          <a:endParaRPr lang="en-NA"/>
        </a:p>
      </dgm:t>
    </dgm:pt>
    <dgm:pt modelId="{D6A93F93-1850-4A48-8499-FBBCB7D1FB79}" type="sibTrans" cxnId="{27DFF54B-5AD0-4456-9091-40E26808CF32}">
      <dgm:prSet/>
      <dgm:spPr/>
      <dgm:t>
        <a:bodyPr/>
        <a:lstStyle/>
        <a:p>
          <a:endParaRPr lang="en-NA"/>
        </a:p>
      </dgm:t>
    </dgm:pt>
    <dgm:pt modelId="{ECEB7A09-03D3-40A3-9540-636E16CD9F0F}">
      <dgm:prSet phldrT="[Text]" custT="1"/>
      <dgm:spPr/>
      <dgm:t>
        <a:bodyPr/>
        <a:lstStyle/>
        <a:p>
          <a:pPr algn="just"/>
          <a:r>
            <a:rPr lang="en-GB" sz="1700" dirty="0"/>
            <a:t>Floods disrupt water supplies, and trigger outbreaks of waterborne diseases e.g. cholera and malaria.</a:t>
          </a:r>
          <a:endParaRPr lang="en-NA" sz="1700" dirty="0"/>
        </a:p>
      </dgm:t>
    </dgm:pt>
    <dgm:pt modelId="{47D4BDE7-6388-40EB-B518-9D7623A044CA}" type="parTrans" cxnId="{A2C98492-73FD-4EFF-8D04-52E3A9A5B25C}">
      <dgm:prSet/>
      <dgm:spPr/>
      <dgm:t>
        <a:bodyPr/>
        <a:lstStyle/>
        <a:p>
          <a:endParaRPr lang="en-NA"/>
        </a:p>
      </dgm:t>
    </dgm:pt>
    <dgm:pt modelId="{7D2A6751-8F36-48B5-BAC9-C96C52836C9E}" type="sibTrans" cxnId="{A2C98492-73FD-4EFF-8D04-52E3A9A5B25C}">
      <dgm:prSet/>
      <dgm:spPr/>
      <dgm:t>
        <a:bodyPr/>
        <a:lstStyle/>
        <a:p>
          <a:endParaRPr lang="en-NA"/>
        </a:p>
      </dgm:t>
    </dgm:pt>
    <dgm:pt modelId="{D308EC80-8201-4200-83C2-B987D3606F37}">
      <dgm:prSet phldrT="[Text]" custT="1"/>
      <dgm:spPr/>
      <dgm:t>
        <a:bodyPr/>
        <a:lstStyle/>
        <a:p>
          <a:pPr algn="just"/>
          <a:r>
            <a:rPr lang="en-GB" sz="1700" dirty="0"/>
            <a:t>Example: Damaged sewage systems in cities in 2008.</a:t>
          </a:r>
          <a:endParaRPr lang="en-NA" sz="1700" dirty="0"/>
        </a:p>
      </dgm:t>
    </dgm:pt>
    <dgm:pt modelId="{0DB5E643-1BF6-4D9A-B4F3-7E978C8847E7}" type="parTrans" cxnId="{92E0EB26-A213-47ED-B5F5-1BC19997AEA9}">
      <dgm:prSet/>
      <dgm:spPr/>
      <dgm:t>
        <a:bodyPr/>
        <a:lstStyle/>
        <a:p>
          <a:endParaRPr lang="en-NA"/>
        </a:p>
      </dgm:t>
    </dgm:pt>
    <dgm:pt modelId="{A5B9A569-1279-4FA3-B529-39B0C68919DF}" type="sibTrans" cxnId="{92E0EB26-A213-47ED-B5F5-1BC19997AEA9}">
      <dgm:prSet/>
      <dgm:spPr/>
      <dgm:t>
        <a:bodyPr/>
        <a:lstStyle/>
        <a:p>
          <a:endParaRPr lang="en-NA"/>
        </a:p>
      </dgm:t>
    </dgm:pt>
    <dgm:pt modelId="{170D6E6D-494E-467A-A183-80003554A4CA}">
      <dgm:prSet phldrT="[Text]"/>
      <dgm:spPr/>
      <dgm:t>
        <a:bodyPr/>
        <a:lstStyle/>
        <a:p>
          <a:r>
            <a:rPr lang="en-GB" dirty="0"/>
            <a:t>Draughts</a:t>
          </a:r>
          <a:endParaRPr lang="en-NA" dirty="0"/>
        </a:p>
      </dgm:t>
    </dgm:pt>
    <dgm:pt modelId="{030F560C-2B0C-4007-AFAD-BD7AF56AD353}" type="parTrans" cxnId="{7048A5E9-48FE-4B0F-BDAD-F1B312576959}">
      <dgm:prSet/>
      <dgm:spPr/>
      <dgm:t>
        <a:bodyPr/>
        <a:lstStyle/>
        <a:p>
          <a:endParaRPr lang="en-NA"/>
        </a:p>
      </dgm:t>
    </dgm:pt>
    <dgm:pt modelId="{F833364A-9A95-49B3-AE88-2589EE6755A1}" type="sibTrans" cxnId="{7048A5E9-48FE-4B0F-BDAD-F1B312576959}">
      <dgm:prSet/>
      <dgm:spPr/>
      <dgm:t>
        <a:bodyPr/>
        <a:lstStyle/>
        <a:p>
          <a:endParaRPr lang="en-NA"/>
        </a:p>
      </dgm:t>
    </dgm:pt>
    <dgm:pt modelId="{7B399E59-24AB-4963-A2D7-3901BC67F6CB}">
      <dgm:prSet phldrT="[Text]"/>
      <dgm:spPr/>
      <dgm:t>
        <a:bodyPr/>
        <a:lstStyle/>
        <a:p>
          <a:r>
            <a:rPr lang="en-GB" dirty="0"/>
            <a:t>Wildfires</a:t>
          </a:r>
          <a:endParaRPr lang="en-NA" dirty="0"/>
        </a:p>
      </dgm:t>
    </dgm:pt>
    <dgm:pt modelId="{6533DFE3-38CE-4403-BA8D-5F9B79C3AFAA}" type="parTrans" cxnId="{1DF2C52A-1DAC-4859-A50E-9EF70F71D7F1}">
      <dgm:prSet/>
      <dgm:spPr/>
      <dgm:t>
        <a:bodyPr/>
        <a:lstStyle/>
        <a:p>
          <a:endParaRPr lang="en-NA"/>
        </a:p>
      </dgm:t>
    </dgm:pt>
    <dgm:pt modelId="{3DB7DEDF-EF2B-49E0-B3D2-77633563AF1D}" type="sibTrans" cxnId="{1DF2C52A-1DAC-4859-A50E-9EF70F71D7F1}">
      <dgm:prSet/>
      <dgm:spPr/>
      <dgm:t>
        <a:bodyPr/>
        <a:lstStyle/>
        <a:p>
          <a:endParaRPr lang="en-NA"/>
        </a:p>
      </dgm:t>
    </dgm:pt>
    <dgm:pt modelId="{18D00146-0D24-4A87-912D-A71B4B49ACD9}">
      <dgm:prSet phldrT="[Text]"/>
      <dgm:spPr/>
      <dgm:t>
        <a:bodyPr/>
        <a:lstStyle/>
        <a:p>
          <a:pPr algn="l"/>
          <a:endParaRPr lang="en-NA" dirty="0"/>
        </a:p>
      </dgm:t>
    </dgm:pt>
    <dgm:pt modelId="{BFD7F106-9484-4C59-A9B6-9DF1047E482B}" type="parTrans" cxnId="{E1E88814-733E-438C-929C-432E091AE5D7}">
      <dgm:prSet/>
      <dgm:spPr/>
      <dgm:t>
        <a:bodyPr/>
        <a:lstStyle/>
        <a:p>
          <a:endParaRPr lang="en-NA"/>
        </a:p>
      </dgm:t>
    </dgm:pt>
    <dgm:pt modelId="{48418C4B-852B-4766-8458-6063F140B237}" type="sibTrans" cxnId="{E1E88814-733E-438C-929C-432E091AE5D7}">
      <dgm:prSet/>
      <dgm:spPr/>
      <dgm:t>
        <a:bodyPr/>
        <a:lstStyle/>
        <a:p>
          <a:endParaRPr lang="en-NA"/>
        </a:p>
      </dgm:t>
    </dgm:pt>
    <dgm:pt modelId="{DC6065E6-E5A2-46D1-BA11-1C08BCA19AA3}">
      <dgm:prSet phldrT="[Text]"/>
      <dgm:spPr/>
      <dgm:t>
        <a:bodyPr/>
        <a:lstStyle/>
        <a:p>
          <a:pPr algn="l">
            <a:buFont typeface="Wingdings" panose="05000000000000000000" pitchFamily="2" charset="2"/>
            <a:buChar char="v"/>
          </a:pPr>
          <a:endParaRPr lang="en-NA" dirty="0"/>
        </a:p>
      </dgm:t>
    </dgm:pt>
    <dgm:pt modelId="{700C239D-6A42-4521-99B8-9C09B4B46AF6}" type="parTrans" cxnId="{FA4D6FF6-482E-444A-8DBB-B51A5722F7AB}">
      <dgm:prSet/>
      <dgm:spPr/>
      <dgm:t>
        <a:bodyPr/>
        <a:lstStyle/>
        <a:p>
          <a:endParaRPr lang="en-NA"/>
        </a:p>
      </dgm:t>
    </dgm:pt>
    <dgm:pt modelId="{5013E907-2E32-4E7B-9389-DD43D6171E99}" type="sibTrans" cxnId="{FA4D6FF6-482E-444A-8DBB-B51A5722F7AB}">
      <dgm:prSet/>
      <dgm:spPr/>
      <dgm:t>
        <a:bodyPr/>
        <a:lstStyle/>
        <a:p>
          <a:endParaRPr lang="en-NA"/>
        </a:p>
      </dgm:t>
    </dgm:pt>
    <dgm:pt modelId="{4C6B343E-FA90-43D2-A319-33E246AFD62A}">
      <dgm:prSet phldrT="[Text]"/>
      <dgm:spPr/>
      <dgm:t>
        <a:bodyPr/>
        <a:lstStyle/>
        <a:p>
          <a:pPr algn="just">
            <a:buFont typeface="Wingdings" panose="05000000000000000000" pitchFamily="2" charset="2"/>
            <a:buChar char="v"/>
          </a:pPr>
          <a:r>
            <a:rPr lang="en-GB" dirty="0">
              <a:effectLst/>
              <a:latin typeface="Times New Roman" panose="02020603050405020304" pitchFamily="18" charset="0"/>
              <a:ea typeface="Calibri" panose="020F0502020204030204" pitchFamily="34" charset="0"/>
              <a:cs typeface="Times New Roman" panose="02020603050405020304" pitchFamily="18" charset="0"/>
            </a:rPr>
            <a:t>In the year 2013-2016 floods in Namibia affected around 450,000 people and caused massive food insecurity.</a:t>
          </a:r>
          <a:endParaRPr lang="en-NA" dirty="0"/>
        </a:p>
      </dgm:t>
    </dgm:pt>
    <dgm:pt modelId="{4CB4E221-0081-43E0-B64C-9F07D8D78DF0}" type="parTrans" cxnId="{4B462C41-4C9C-45FA-9048-64C4B40C4E6D}">
      <dgm:prSet/>
      <dgm:spPr/>
      <dgm:t>
        <a:bodyPr/>
        <a:lstStyle/>
        <a:p>
          <a:endParaRPr lang="en-NA"/>
        </a:p>
      </dgm:t>
    </dgm:pt>
    <dgm:pt modelId="{445739EA-6F4B-4A4C-92FF-B4E5EA496AF7}" type="sibTrans" cxnId="{4B462C41-4C9C-45FA-9048-64C4B40C4E6D}">
      <dgm:prSet/>
      <dgm:spPr/>
      <dgm:t>
        <a:bodyPr/>
        <a:lstStyle/>
        <a:p>
          <a:endParaRPr lang="en-NA"/>
        </a:p>
      </dgm:t>
    </dgm:pt>
    <dgm:pt modelId="{BC75F924-C4D3-41B3-A7A8-4DD4F6EE1A5A}">
      <dgm:prSet phldrT="[Text]"/>
      <dgm:spPr/>
      <dgm:t>
        <a:bodyPr/>
        <a:lstStyle/>
        <a:p>
          <a:pPr algn="just">
            <a:buFont typeface="Wingdings" panose="05000000000000000000" pitchFamily="2" charset="2"/>
            <a:buChar char="v"/>
          </a:pPr>
          <a:r>
            <a:rPr lang="en-GB" dirty="0">
              <a:effectLst/>
              <a:latin typeface="Times New Roman" panose="02020603050405020304" pitchFamily="18" charset="0"/>
              <a:ea typeface="Calibri" panose="020F0502020204030204" pitchFamily="34" charset="0"/>
              <a:cs typeface="Times New Roman" panose="02020603050405020304" pitchFamily="18" charset="0"/>
            </a:rPr>
            <a:t>In 2018/2019, the worst draught events caused the deaths of around 80,000 livestock and largely compromised household food security after the previous draughts which happened around 40 years before 2019  </a:t>
          </a:r>
          <a:endParaRPr lang="en-NA" dirty="0"/>
        </a:p>
      </dgm:t>
    </dgm:pt>
    <dgm:pt modelId="{16FAAF8B-A325-4397-905B-4D32F441B0BC}" type="parTrans" cxnId="{ED74FA44-2E44-40D1-891D-9CD459A36E9D}">
      <dgm:prSet/>
      <dgm:spPr/>
      <dgm:t>
        <a:bodyPr/>
        <a:lstStyle/>
        <a:p>
          <a:endParaRPr lang="en-NA"/>
        </a:p>
      </dgm:t>
    </dgm:pt>
    <dgm:pt modelId="{ECB31875-4781-4259-BEDA-4FAEBD6298D8}" type="sibTrans" cxnId="{ED74FA44-2E44-40D1-891D-9CD459A36E9D}">
      <dgm:prSet/>
      <dgm:spPr/>
      <dgm:t>
        <a:bodyPr/>
        <a:lstStyle/>
        <a:p>
          <a:endParaRPr lang="en-NA"/>
        </a:p>
      </dgm:t>
    </dgm:pt>
    <dgm:pt modelId="{4F8EF5C2-D7B3-4014-B188-A89021EA0733}">
      <dgm:prSet phldrT="[Text]"/>
      <dgm:spPr/>
      <dgm:t>
        <a:bodyPr/>
        <a:lstStyle/>
        <a:p>
          <a:pPr algn="just">
            <a:buFont typeface="Wingdings" panose="05000000000000000000" pitchFamily="2" charset="2"/>
            <a:buChar char="v"/>
          </a:pPr>
          <a:endParaRPr lang="en-NA" dirty="0"/>
        </a:p>
      </dgm:t>
    </dgm:pt>
    <dgm:pt modelId="{3937D432-13E5-4F0A-B363-8E9C39E091E2}" type="parTrans" cxnId="{3A496005-3C89-457E-B1A9-D8E37B10FA0B}">
      <dgm:prSet/>
      <dgm:spPr/>
      <dgm:t>
        <a:bodyPr/>
        <a:lstStyle/>
        <a:p>
          <a:endParaRPr lang="en-NA"/>
        </a:p>
      </dgm:t>
    </dgm:pt>
    <dgm:pt modelId="{5ADBB66B-5E46-4F0E-BD2F-EF8FED1BDFA5}" type="sibTrans" cxnId="{3A496005-3C89-457E-B1A9-D8E37B10FA0B}">
      <dgm:prSet/>
      <dgm:spPr/>
      <dgm:t>
        <a:bodyPr/>
        <a:lstStyle/>
        <a:p>
          <a:endParaRPr lang="en-NA"/>
        </a:p>
      </dgm:t>
    </dgm:pt>
    <dgm:pt modelId="{56A7333C-9667-469D-B28B-5EA5CE931085}">
      <dgm:prSet phldrT="[Text]" custT="1"/>
      <dgm:spPr/>
      <dgm:t>
        <a:bodyPr/>
        <a:lstStyle/>
        <a:p>
          <a:pPr algn="just"/>
          <a:endParaRPr lang="en-NA" sz="1700" dirty="0"/>
        </a:p>
      </dgm:t>
    </dgm:pt>
    <dgm:pt modelId="{8E092C2A-BA05-478B-83C8-F8FBE83FC946}" type="parTrans" cxnId="{2D9A3B90-17F4-4AFF-86DC-624ED2250175}">
      <dgm:prSet/>
      <dgm:spPr/>
      <dgm:t>
        <a:bodyPr/>
        <a:lstStyle/>
        <a:p>
          <a:endParaRPr lang="en-NA"/>
        </a:p>
      </dgm:t>
    </dgm:pt>
    <dgm:pt modelId="{72B2B566-1DDB-414E-ADB9-0D375C0E775F}" type="sibTrans" cxnId="{2D9A3B90-17F4-4AFF-86DC-624ED2250175}">
      <dgm:prSet/>
      <dgm:spPr/>
      <dgm:t>
        <a:bodyPr/>
        <a:lstStyle/>
        <a:p>
          <a:endParaRPr lang="en-NA"/>
        </a:p>
      </dgm:t>
    </dgm:pt>
    <dgm:pt modelId="{ED890E33-B6EC-488D-8E21-F87CDAE8EFD4}">
      <dgm:prSet phldrT="[Text]"/>
      <dgm:spPr/>
      <dgm:t>
        <a:bodyPr/>
        <a:lstStyle/>
        <a:p>
          <a:pPr algn="just">
            <a:buFont typeface="Wingdings" panose="05000000000000000000" pitchFamily="2" charset="2"/>
            <a:buNone/>
          </a:pPr>
          <a:endParaRPr lang="en-NA" dirty="0"/>
        </a:p>
      </dgm:t>
    </dgm:pt>
    <dgm:pt modelId="{E570D52B-53AB-48C9-9C74-1856D72EDC19}" type="parTrans" cxnId="{84D5FEC0-696C-4AA3-BBD1-F59D5F912625}">
      <dgm:prSet/>
      <dgm:spPr/>
      <dgm:t>
        <a:bodyPr/>
        <a:lstStyle/>
        <a:p>
          <a:endParaRPr lang="en-NA"/>
        </a:p>
      </dgm:t>
    </dgm:pt>
    <dgm:pt modelId="{A6B6F82A-2FAF-4491-9DE7-447E1B5B0E30}" type="sibTrans" cxnId="{84D5FEC0-696C-4AA3-BBD1-F59D5F912625}">
      <dgm:prSet/>
      <dgm:spPr/>
      <dgm:t>
        <a:bodyPr/>
        <a:lstStyle/>
        <a:p>
          <a:endParaRPr lang="en-NA"/>
        </a:p>
      </dgm:t>
    </dgm:pt>
    <dgm:pt modelId="{1AF8961D-923F-4AAA-B9DD-942D8F388243}">
      <dgm:prSet phldrT="[Text]"/>
      <dgm:spPr/>
      <dgm:t>
        <a:bodyPr/>
        <a:lstStyle/>
        <a:p>
          <a:r>
            <a:rPr lang="en-GB" dirty="0"/>
            <a:t>Hot and Cold Weather</a:t>
          </a:r>
          <a:endParaRPr lang="en-NA" dirty="0"/>
        </a:p>
      </dgm:t>
    </dgm:pt>
    <dgm:pt modelId="{2A576529-174A-4551-892F-83680F69BA4F}" type="parTrans" cxnId="{E66E0C3A-DAEE-4C96-9920-6A95E4C3DC76}">
      <dgm:prSet/>
      <dgm:spPr/>
    </dgm:pt>
    <dgm:pt modelId="{9B5FF1AF-CC9C-4C06-901F-F10361F2F4C9}" type="sibTrans" cxnId="{E66E0C3A-DAEE-4C96-9920-6A95E4C3DC76}">
      <dgm:prSet/>
      <dgm:spPr/>
    </dgm:pt>
    <dgm:pt modelId="{76B13518-20F3-4302-AF8F-105F733ED340}">
      <dgm:prSet phldrT="[Text]"/>
      <dgm:spPr/>
      <dgm:t>
        <a:bodyPr/>
        <a:lstStyle/>
        <a:p>
          <a:r>
            <a:rPr lang="en-GB" dirty="0"/>
            <a:t>Covid-19</a:t>
          </a:r>
          <a:endParaRPr lang="en-NA" dirty="0"/>
        </a:p>
      </dgm:t>
    </dgm:pt>
    <dgm:pt modelId="{A8414597-B367-4C25-998B-CC3561199C97}" type="parTrans" cxnId="{C4514A32-ADF9-4ED5-A70C-3F047C871389}">
      <dgm:prSet/>
      <dgm:spPr/>
    </dgm:pt>
    <dgm:pt modelId="{6C70743A-93B8-4C1B-BAA8-84973EA61ADD}" type="sibTrans" cxnId="{C4514A32-ADF9-4ED5-A70C-3F047C871389}">
      <dgm:prSet/>
      <dgm:spPr/>
    </dgm:pt>
    <dgm:pt modelId="{5E2811E9-B58D-4F7A-9A62-AB927A483CEB}">
      <dgm:prSet phldrT="[Text]"/>
      <dgm:spPr/>
      <dgm:t>
        <a:bodyPr/>
        <a:lstStyle/>
        <a:p>
          <a:r>
            <a:rPr lang="en-GB" dirty="0"/>
            <a:t>Hepatitis- E</a:t>
          </a:r>
          <a:endParaRPr lang="en-NA" dirty="0"/>
        </a:p>
      </dgm:t>
    </dgm:pt>
    <dgm:pt modelId="{571CFB3C-9D7B-4702-A304-1BD11AF8C8F3}" type="parTrans" cxnId="{A297CC84-E231-4AD9-9191-85044671C471}">
      <dgm:prSet/>
      <dgm:spPr/>
    </dgm:pt>
    <dgm:pt modelId="{E4A05103-CFEF-4E83-A50B-861996D4CEEE}" type="sibTrans" cxnId="{A297CC84-E231-4AD9-9191-85044671C471}">
      <dgm:prSet/>
      <dgm:spPr/>
    </dgm:pt>
    <dgm:pt modelId="{1EBAF64F-35E2-40F7-A0AA-8E60CF7254F4}" type="pres">
      <dgm:prSet presAssocID="{757390BC-2019-4D46-A758-DF2200D5ED25}" presName="Name0" presStyleCnt="0">
        <dgm:presLayoutVars>
          <dgm:dir/>
          <dgm:animLvl val="lvl"/>
          <dgm:resizeHandles val="exact"/>
        </dgm:presLayoutVars>
      </dgm:prSet>
      <dgm:spPr/>
    </dgm:pt>
    <dgm:pt modelId="{E9E27E6B-348D-449D-B4D6-15076604EDCF}" type="pres">
      <dgm:prSet presAssocID="{E56C2D9B-4BAE-4395-A708-0D593A3B900F}" presName="composite" presStyleCnt="0"/>
      <dgm:spPr/>
    </dgm:pt>
    <dgm:pt modelId="{90F432DF-B515-4065-B359-26751757E444}" type="pres">
      <dgm:prSet presAssocID="{E56C2D9B-4BAE-4395-A708-0D593A3B900F}" presName="parTx" presStyleLbl="alignNode1" presStyleIdx="0" presStyleCnt="3" custScaleX="124226" custScaleY="155679" custLinFactY="-40378" custLinFactNeighborX="2822" custLinFactNeighborY="-100000">
        <dgm:presLayoutVars>
          <dgm:chMax val="0"/>
          <dgm:chPref val="0"/>
          <dgm:bulletEnabled val="1"/>
        </dgm:presLayoutVars>
      </dgm:prSet>
      <dgm:spPr/>
    </dgm:pt>
    <dgm:pt modelId="{706B91EE-0F96-4F28-8429-6C0D21AEAECE}" type="pres">
      <dgm:prSet presAssocID="{E56C2D9B-4BAE-4395-A708-0D593A3B900F}" presName="desTx" presStyleLbl="alignAccFollowNode1" presStyleIdx="0" presStyleCnt="3" custAng="10800000" custFlipVert="1" custScaleX="116886" custScaleY="47295" custLinFactNeighborX="-4794" custLinFactNeighborY="-33955">
        <dgm:presLayoutVars>
          <dgm:bulletEnabled val="1"/>
        </dgm:presLayoutVars>
      </dgm:prSet>
      <dgm:spPr/>
    </dgm:pt>
    <dgm:pt modelId="{797D6D70-CEE7-49E8-98D2-1624C4641593}" type="pres">
      <dgm:prSet presAssocID="{997A6FA7-B7E2-4617-BAF4-7F881E718429}" presName="space" presStyleCnt="0"/>
      <dgm:spPr/>
    </dgm:pt>
    <dgm:pt modelId="{3B4D11F4-20CC-4802-A783-81EBF46C6251}" type="pres">
      <dgm:prSet presAssocID="{8301B17B-DA6A-44E3-9579-D9099F66E11B}" presName="composite" presStyleCnt="0"/>
      <dgm:spPr/>
    </dgm:pt>
    <dgm:pt modelId="{EE7ECD4A-801D-44DA-810A-7D3F794A86D6}" type="pres">
      <dgm:prSet presAssocID="{8301B17B-DA6A-44E3-9579-D9099F66E11B}" presName="parTx" presStyleLbl="alignNode1" presStyleIdx="1" presStyleCnt="3" custScaleX="182031">
        <dgm:presLayoutVars>
          <dgm:chMax val="0"/>
          <dgm:chPref val="0"/>
          <dgm:bulletEnabled val="1"/>
        </dgm:presLayoutVars>
      </dgm:prSet>
      <dgm:spPr/>
    </dgm:pt>
    <dgm:pt modelId="{80E51BC5-B3BF-4ACA-B79A-A77DE7C13725}" type="pres">
      <dgm:prSet presAssocID="{8301B17B-DA6A-44E3-9579-D9099F66E11B}" presName="desTx" presStyleLbl="alignAccFollowNode1" presStyleIdx="1" presStyleCnt="3" custScaleX="186101" custLinFactNeighborX="721" custLinFactNeighborY="69467">
        <dgm:presLayoutVars>
          <dgm:bulletEnabled val="1"/>
        </dgm:presLayoutVars>
      </dgm:prSet>
      <dgm:spPr/>
    </dgm:pt>
    <dgm:pt modelId="{5C70624B-EB38-4EAD-8B1E-CADB0E122D4F}" type="pres">
      <dgm:prSet presAssocID="{61EBCBF3-7BA4-4305-9A1D-A0FDF223C836}" presName="space" presStyleCnt="0"/>
      <dgm:spPr/>
    </dgm:pt>
    <dgm:pt modelId="{69F2E31D-8B4D-4CA6-9B58-3CBA17D1AF84}" type="pres">
      <dgm:prSet presAssocID="{84803699-D8EC-4A30-9DDF-BA49747330D7}" presName="composite" presStyleCnt="0"/>
      <dgm:spPr/>
    </dgm:pt>
    <dgm:pt modelId="{85E1BF6A-7CDB-4A94-9AEC-D0424D8C6280}" type="pres">
      <dgm:prSet presAssocID="{84803699-D8EC-4A30-9DDF-BA49747330D7}" presName="parTx" presStyleLbl="alignNode1" presStyleIdx="2" presStyleCnt="3" custScaleX="180824">
        <dgm:presLayoutVars>
          <dgm:chMax val="0"/>
          <dgm:chPref val="0"/>
          <dgm:bulletEnabled val="1"/>
        </dgm:presLayoutVars>
      </dgm:prSet>
      <dgm:spPr/>
    </dgm:pt>
    <dgm:pt modelId="{7A095FA8-23A3-41A1-A2CF-ECFB115B71AC}" type="pres">
      <dgm:prSet presAssocID="{84803699-D8EC-4A30-9DDF-BA49747330D7}" presName="desTx" presStyleLbl="alignAccFollowNode1" presStyleIdx="2" presStyleCnt="3" custScaleX="188374">
        <dgm:presLayoutVars>
          <dgm:bulletEnabled val="1"/>
        </dgm:presLayoutVars>
      </dgm:prSet>
      <dgm:spPr/>
    </dgm:pt>
  </dgm:ptLst>
  <dgm:cxnLst>
    <dgm:cxn modelId="{3A496005-3C89-457E-B1A9-D8E37B10FA0B}" srcId="{8301B17B-DA6A-44E3-9579-D9099F66E11B}" destId="{4F8EF5C2-D7B3-4014-B188-A89021EA0733}" srcOrd="3" destOrd="0" parTransId="{3937D432-13E5-4F0A-B363-8E9C39E091E2}" sibTransId="{5ADBB66B-5E46-4F0E-BD2F-EF8FED1BDFA5}"/>
    <dgm:cxn modelId="{D45ED608-CAFF-452F-BA89-335684E53B37}" type="presOf" srcId="{5E2811E9-B58D-4F7A-9A62-AB927A483CEB}" destId="{706B91EE-0F96-4F28-8429-6C0D21AEAECE}" srcOrd="0" destOrd="5" presId="urn:microsoft.com/office/officeart/2005/8/layout/hList1"/>
    <dgm:cxn modelId="{E1E88814-733E-438C-929C-432E091AE5D7}" srcId="{8301B17B-DA6A-44E3-9579-D9099F66E11B}" destId="{18D00146-0D24-4A87-912D-A71B4B49ACD9}" srcOrd="6" destOrd="0" parTransId="{BFD7F106-9484-4C59-A9B6-9DF1047E482B}" sibTransId="{48418C4B-852B-4766-8458-6063F140B237}"/>
    <dgm:cxn modelId="{EE3A471F-A90F-4FDA-9A81-599B0A661FA7}" type="presOf" srcId="{757390BC-2019-4D46-A758-DF2200D5ED25}" destId="{1EBAF64F-35E2-40F7-A0AA-8E60CF7254F4}" srcOrd="0" destOrd="0" presId="urn:microsoft.com/office/officeart/2005/8/layout/hList1"/>
    <dgm:cxn modelId="{93D6E623-CE19-4425-9085-A4666CC12C4E}" type="presOf" srcId="{18D00146-0D24-4A87-912D-A71B4B49ACD9}" destId="{80E51BC5-B3BF-4ACA-B79A-A77DE7C13725}" srcOrd="0" destOrd="6" presId="urn:microsoft.com/office/officeart/2005/8/layout/hList1"/>
    <dgm:cxn modelId="{92E0EB26-A213-47ED-B5F5-1BC19997AEA9}" srcId="{84803699-D8EC-4A30-9DDF-BA49747330D7}" destId="{D308EC80-8201-4200-83C2-B987D3606F37}" srcOrd="2" destOrd="0" parTransId="{0DB5E643-1BF6-4D9A-B4F3-7E978C8847E7}" sibTransId="{A5B9A569-1279-4FA3-B529-39B0C68919DF}"/>
    <dgm:cxn modelId="{E26DD827-C5E2-423F-A342-347BB3056D26}" srcId="{8301B17B-DA6A-44E3-9579-D9099F66E11B}" destId="{59DCDA09-3C4F-494A-9FDA-0F16BA0540EB}" srcOrd="0" destOrd="0" parTransId="{F679B7AA-13FA-487E-813B-150195D8996A}" sibTransId="{50716817-1B3F-41B0-BF08-C7E8C38CFB48}"/>
    <dgm:cxn modelId="{1DF2C52A-1DAC-4859-A50E-9EF70F71D7F1}" srcId="{E56C2D9B-4BAE-4395-A708-0D593A3B900F}" destId="{7B399E59-24AB-4963-A2D7-3901BC67F6CB}" srcOrd="2" destOrd="0" parTransId="{6533DFE3-38CE-4403-BA8D-5F9B79C3AFAA}" sibTransId="{3DB7DEDF-EF2B-49E0-B3D2-77633563AF1D}"/>
    <dgm:cxn modelId="{6623992C-9224-4411-BBC1-E41D7BDAE06A}" type="presOf" srcId="{1AF8961D-923F-4AAA-B9DD-942D8F388243}" destId="{706B91EE-0F96-4F28-8429-6C0D21AEAECE}" srcOrd="0" destOrd="3" presId="urn:microsoft.com/office/officeart/2005/8/layout/hList1"/>
    <dgm:cxn modelId="{70FA1C32-05C5-4566-A8BD-02F0A8F5B2A2}" type="presOf" srcId="{4F8EF5C2-D7B3-4014-B188-A89021EA0733}" destId="{80E51BC5-B3BF-4ACA-B79A-A77DE7C13725}" srcOrd="0" destOrd="3" presId="urn:microsoft.com/office/officeart/2005/8/layout/hList1"/>
    <dgm:cxn modelId="{202A5C32-E835-43E0-8ED3-B4970FB6E303}" type="presOf" srcId="{59DCDA09-3C4F-494A-9FDA-0F16BA0540EB}" destId="{80E51BC5-B3BF-4ACA-B79A-A77DE7C13725}" srcOrd="0" destOrd="0" presId="urn:microsoft.com/office/officeart/2005/8/layout/hList1"/>
    <dgm:cxn modelId="{C4514A32-ADF9-4ED5-A70C-3F047C871389}" srcId="{E56C2D9B-4BAE-4395-A708-0D593A3B900F}" destId="{76B13518-20F3-4302-AF8F-105F733ED340}" srcOrd="4" destOrd="0" parTransId="{A8414597-B367-4C25-998B-CC3561199C97}" sibTransId="{6C70743A-93B8-4C1B-BAA8-84973EA61ADD}"/>
    <dgm:cxn modelId="{E66E0C3A-DAEE-4C96-9920-6A95E4C3DC76}" srcId="{E56C2D9B-4BAE-4395-A708-0D593A3B900F}" destId="{1AF8961D-923F-4AAA-B9DD-942D8F388243}" srcOrd="3" destOrd="0" parTransId="{2A576529-174A-4551-892F-83680F69BA4F}" sibTransId="{9B5FF1AF-CC9C-4C06-901F-F10361F2F4C9}"/>
    <dgm:cxn modelId="{A3F78C60-D8CA-4453-B818-C9BFDCD0AB60}" srcId="{E56C2D9B-4BAE-4395-A708-0D593A3B900F}" destId="{B8AC9037-FF5D-48AD-8C96-DEDD4785F3A7}" srcOrd="0" destOrd="0" parTransId="{FE7EAAEC-8E3C-43FB-97DF-A76857A7086A}" sibTransId="{307AABDE-2581-460E-83F2-B1E759B06586}"/>
    <dgm:cxn modelId="{72981561-790C-4648-B96E-230977D7C69E}" type="presOf" srcId="{ECEB7A09-03D3-40A3-9540-636E16CD9F0F}" destId="{7A095FA8-23A3-41A1-A2CF-ECFB115B71AC}" srcOrd="0" destOrd="0" presId="urn:microsoft.com/office/officeart/2005/8/layout/hList1"/>
    <dgm:cxn modelId="{4B462C41-4C9C-45FA-9048-64C4B40C4E6D}" srcId="{8301B17B-DA6A-44E3-9579-D9099F66E11B}" destId="{4C6B343E-FA90-43D2-A319-33E246AFD62A}" srcOrd="2" destOrd="0" parTransId="{4CB4E221-0081-43E0-B64C-9F07D8D78DF0}" sibTransId="{445739EA-6F4B-4A4C-92FF-B4E5EA496AF7}"/>
    <dgm:cxn modelId="{0BEA4041-2BD5-474D-899B-505352491FF6}" srcId="{757390BC-2019-4D46-A758-DF2200D5ED25}" destId="{8301B17B-DA6A-44E3-9579-D9099F66E11B}" srcOrd="1" destOrd="0" parTransId="{2E272279-5660-4123-AE75-A8420C6BD836}" sibTransId="{61EBCBF3-7BA4-4305-9A1D-A0FDF223C836}"/>
    <dgm:cxn modelId="{ED74FA44-2E44-40D1-891D-9CD459A36E9D}" srcId="{8301B17B-DA6A-44E3-9579-D9099F66E11B}" destId="{BC75F924-C4D3-41B3-A7A8-4DD4F6EE1A5A}" srcOrd="4" destOrd="0" parTransId="{16FAAF8B-A325-4397-905B-4D32F441B0BC}" sibTransId="{ECB31875-4781-4259-BEDA-4FAEBD6298D8}"/>
    <dgm:cxn modelId="{7563AE66-6997-450E-BB58-AE3F927AF207}" type="presOf" srcId="{D308EC80-8201-4200-83C2-B987D3606F37}" destId="{7A095FA8-23A3-41A1-A2CF-ECFB115B71AC}" srcOrd="0" destOrd="2" presId="urn:microsoft.com/office/officeart/2005/8/layout/hList1"/>
    <dgm:cxn modelId="{42F92D4A-8C37-4D9E-8E04-4C6E0E1EFCA0}" type="presOf" srcId="{8301B17B-DA6A-44E3-9579-D9099F66E11B}" destId="{EE7ECD4A-801D-44DA-810A-7D3F794A86D6}" srcOrd="0" destOrd="0" presId="urn:microsoft.com/office/officeart/2005/8/layout/hList1"/>
    <dgm:cxn modelId="{27DFF54B-5AD0-4456-9091-40E26808CF32}" srcId="{757390BC-2019-4D46-A758-DF2200D5ED25}" destId="{84803699-D8EC-4A30-9DDF-BA49747330D7}" srcOrd="2" destOrd="0" parTransId="{C012EE24-6B40-40DC-8F6A-0F2DC0B766A4}" sibTransId="{D6A93F93-1850-4A48-8499-FBBCB7D1FB79}"/>
    <dgm:cxn modelId="{48A7BE6C-6A6D-41C0-B6C0-CC6EF46B6F36}" type="presOf" srcId="{B8AC9037-FF5D-48AD-8C96-DEDD4785F3A7}" destId="{706B91EE-0F96-4F28-8429-6C0D21AEAECE}" srcOrd="0" destOrd="0" presId="urn:microsoft.com/office/officeart/2005/8/layout/hList1"/>
    <dgm:cxn modelId="{A083614E-390C-4907-80E6-D0AA2A55C4A0}" type="presOf" srcId="{170D6E6D-494E-467A-A183-80003554A4CA}" destId="{706B91EE-0F96-4F28-8429-6C0D21AEAECE}" srcOrd="0" destOrd="1" presId="urn:microsoft.com/office/officeart/2005/8/layout/hList1"/>
    <dgm:cxn modelId="{FA401752-7589-400D-9565-3AAAE3339884}" type="presOf" srcId="{E56C2D9B-4BAE-4395-A708-0D593A3B900F}" destId="{90F432DF-B515-4065-B359-26751757E444}" srcOrd="0" destOrd="0" presId="urn:microsoft.com/office/officeart/2005/8/layout/hList1"/>
    <dgm:cxn modelId="{64E1FA55-3F44-4F1A-B2B0-9004C40D527F}" type="presOf" srcId="{7B399E59-24AB-4963-A2D7-3901BC67F6CB}" destId="{706B91EE-0F96-4F28-8429-6C0D21AEAECE}" srcOrd="0" destOrd="2" presId="urn:microsoft.com/office/officeart/2005/8/layout/hList1"/>
    <dgm:cxn modelId="{0D818F56-55A1-48F5-8B24-580E05E2D2F8}" type="presOf" srcId="{76B13518-20F3-4302-AF8F-105F733ED340}" destId="{706B91EE-0F96-4F28-8429-6C0D21AEAECE}" srcOrd="0" destOrd="4" presId="urn:microsoft.com/office/officeart/2005/8/layout/hList1"/>
    <dgm:cxn modelId="{A297CC84-E231-4AD9-9191-85044671C471}" srcId="{E56C2D9B-4BAE-4395-A708-0D593A3B900F}" destId="{5E2811E9-B58D-4F7A-9A62-AB927A483CEB}" srcOrd="5" destOrd="0" parTransId="{571CFB3C-9D7B-4702-A304-1BD11AF8C8F3}" sibTransId="{E4A05103-CFEF-4E83-A50B-861996D4CEEE}"/>
    <dgm:cxn modelId="{2D9A3B90-17F4-4AFF-86DC-624ED2250175}" srcId="{84803699-D8EC-4A30-9DDF-BA49747330D7}" destId="{56A7333C-9667-469D-B28B-5EA5CE931085}" srcOrd="1" destOrd="0" parTransId="{8E092C2A-BA05-478B-83C8-F8FBE83FC946}" sibTransId="{72B2B566-1DDB-414E-ADB9-0D375C0E775F}"/>
    <dgm:cxn modelId="{7D85BA90-08DB-47F4-A3AA-5BB476B7AEF1}" type="presOf" srcId="{DC6065E6-E5A2-46D1-BA11-1C08BCA19AA3}" destId="{80E51BC5-B3BF-4ACA-B79A-A77DE7C13725}" srcOrd="0" destOrd="5" presId="urn:microsoft.com/office/officeart/2005/8/layout/hList1"/>
    <dgm:cxn modelId="{A2C98492-73FD-4EFF-8D04-52E3A9A5B25C}" srcId="{84803699-D8EC-4A30-9DDF-BA49747330D7}" destId="{ECEB7A09-03D3-40A3-9540-636E16CD9F0F}" srcOrd="0" destOrd="0" parTransId="{47D4BDE7-6388-40EB-B518-9D7623A044CA}" sibTransId="{7D2A6751-8F36-48B5-BAC9-C96C52836C9E}"/>
    <dgm:cxn modelId="{A9981593-5DF6-4591-BEF6-8D5C67DAF718}" type="presOf" srcId="{BC75F924-C4D3-41B3-A7A8-4DD4F6EE1A5A}" destId="{80E51BC5-B3BF-4ACA-B79A-A77DE7C13725}" srcOrd="0" destOrd="4" presId="urn:microsoft.com/office/officeart/2005/8/layout/hList1"/>
    <dgm:cxn modelId="{CC68E8A9-175D-4957-A153-E9A121E08593}" type="presOf" srcId="{ED890E33-B6EC-488D-8E21-F87CDAE8EFD4}" destId="{80E51BC5-B3BF-4ACA-B79A-A77DE7C13725}" srcOrd="0" destOrd="1" presId="urn:microsoft.com/office/officeart/2005/8/layout/hList1"/>
    <dgm:cxn modelId="{4926D1B0-A3B0-4E1E-B665-2B340E11ACEC}" type="presOf" srcId="{4C6B343E-FA90-43D2-A319-33E246AFD62A}" destId="{80E51BC5-B3BF-4ACA-B79A-A77DE7C13725}" srcOrd="0" destOrd="2" presId="urn:microsoft.com/office/officeart/2005/8/layout/hList1"/>
    <dgm:cxn modelId="{84D5FEC0-696C-4AA3-BBD1-F59D5F912625}" srcId="{8301B17B-DA6A-44E3-9579-D9099F66E11B}" destId="{ED890E33-B6EC-488D-8E21-F87CDAE8EFD4}" srcOrd="1" destOrd="0" parTransId="{E570D52B-53AB-48C9-9C74-1856D72EDC19}" sibTransId="{A6B6F82A-2FAF-4491-9DE7-447E1B5B0E30}"/>
    <dgm:cxn modelId="{1D7B28C4-8A23-4E91-8215-97E3252AE6D5}" srcId="{757390BC-2019-4D46-A758-DF2200D5ED25}" destId="{E56C2D9B-4BAE-4395-A708-0D593A3B900F}" srcOrd="0" destOrd="0" parTransId="{1DECC1B5-815C-4F35-82C6-97715BCE63F2}" sibTransId="{997A6FA7-B7E2-4617-BAF4-7F881E718429}"/>
    <dgm:cxn modelId="{4648A5E3-12D7-4491-AFDC-FD9432211D54}" type="presOf" srcId="{56A7333C-9667-469D-B28B-5EA5CE931085}" destId="{7A095FA8-23A3-41A1-A2CF-ECFB115B71AC}" srcOrd="0" destOrd="1" presId="urn:microsoft.com/office/officeart/2005/8/layout/hList1"/>
    <dgm:cxn modelId="{7048A5E9-48FE-4B0F-BDAD-F1B312576959}" srcId="{E56C2D9B-4BAE-4395-A708-0D593A3B900F}" destId="{170D6E6D-494E-467A-A183-80003554A4CA}" srcOrd="1" destOrd="0" parTransId="{030F560C-2B0C-4007-AFAD-BD7AF56AD353}" sibTransId="{F833364A-9A95-49B3-AE88-2589EE6755A1}"/>
    <dgm:cxn modelId="{AA6DECEF-1C1E-4012-85BB-1636AEBB058B}" type="presOf" srcId="{84803699-D8EC-4A30-9DDF-BA49747330D7}" destId="{85E1BF6A-7CDB-4A94-9AEC-D0424D8C6280}" srcOrd="0" destOrd="0" presId="urn:microsoft.com/office/officeart/2005/8/layout/hList1"/>
    <dgm:cxn modelId="{FA4D6FF6-482E-444A-8DBB-B51A5722F7AB}" srcId="{8301B17B-DA6A-44E3-9579-D9099F66E11B}" destId="{DC6065E6-E5A2-46D1-BA11-1C08BCA19AA3}" srcOrd="5" destOrd="0" parTransId="{700C239D-6A42-4521-99B8-9C09B4B46AF6}" sibTransId="{5013E907-2E32-4E7B-9389-DD43D6171E99}"/>
    <dgm:cxn modelId="{626E2C6B-5D45-4FED-A1EB-AB6B71850663}" type="presParOf" srcId="{1EBAF64F-35E2-40F7-A0AA-8E60CF7254F4}" destId="{E9E27E6B-348D-449D-B4D6-15076604EDCF}" srcOrd="0" destOrd="0" presId="urn:microsoft.com/office/officeart/2005/8/layout/hList1"/>
    <dgm:cxn modelId="{9630A794-0B50-4355-AA9E-3D8E58DC95FB}" type="presParOf" srcId="{E9E27E6B-348D-449D-B4D6-15076604EDCF}" destId="{90F432DF-B515-4065-B359-26751757E444}" srcOrd="0" destOrd="0" presId="urn:microsoft.com/office/officeart/2005/8/layout/hList1"/>
    <dgm:cxn modelId="{FF028EBE-C3EC-40CD-A82F-6CBCC396E0CF}" type="presParOf" srcId="{E9E27E6B-348D-449D-B4D6-15076604EDCF}" destId="{706B91EE-0F96-4F28-8429-6C0D21AEAECE}" srcOrd="1" destOrd="0" presId="urn:microsoft.com/office/officeart/2005/8/layout/hList1"/>
    <dgm:cxn modelId="{BB5B5655-6CDE-4106-B63B-053476C64D27}" type="presParOf" srcId="{1EBAF64F-35E2-40F7-A0AA-8E60CF7254F4}" destId="{797D6D70-CEE7-49E8-98D2-1624C4641593}" srcOrd="1" destOrd="0" presId="urn:microsoft.com/office/officeart/2005/8/layout/hList1"/>
    <dgm:cxn modelId="{FE314BDC-0D61-4BFE-908A-B93F6FE4FA3D}" type="presParOf" srcId="{1EBAF64F-35E2-40F7-A0AA-8E60CF7254F4}" destId="{3B4D11F4-20CC-4802-A783-81EBF46C6251}" srcOrd="2" destOrd="0" presId="urn:microsoft.com/office/officeart/2005/8/layout/hList1"/>
    <dgm:cxn modelId="{01B328E5-6158-4A90-9B48-AC31610BBC90}" type="presParOf" srcId="{3B4D11F4-20CC-4802-A783-81EBF46C6251}" destId="{EE7ECD4A-801D-44DA-810A-7D3F794A86D6}" srcOrd="0" destOrd="0" presId="urn:microsoft.com/office/officeart/2005/8/layout/hList1"/>
    <dgm:cxn modelId="{06617A0D-E967-42F9-9368-590FD949CAC3}" type="presParOf" srcId="{3B4D11F4-20CC-4802-A783-81EBF46C6251}" destId="{80E51BC5-B3BF-4ACA-B79A-A77DE7C13725}" srcOrd="1" destOrd="0" presId="urn:microsoft.com/office/officeart/2005/8/layout/hList1"/>
    <dgm:cxn modelId="{7DE856B5-81FF-49D2-A555-3D926A41F907}" type="presParOf" srcId="{1EBAF64F-35E2-40F7-A0AA-8E60CF7254F4}" destId="{5C70624B-EB38-4EAD-8B1E-CADB0E122D4F}" srcOrd="3" destOrd="0" presId="urn:microsoft.com/office/officeart/2005/8/layout/hList1"/>
    <dgm:cxn modelId="{8E8D086D-CE86-47DE-A953-FD3B1508F141}" type="presParOf" srcId="{1EBAF64F-35E2-40F7-A0AA-8E60CF7254F4}" destId="{69F2E31D-8B4D-4CA6-9B58-3CBA17D1AF84}" srcOrd="4" destOrd="0" presId="urn:microsoft.com/office/officeart/2005/8/layout/hList1"/>
    <dgm:cxn modelId="{9B932DDC-7FC0-4626-BE43-52390C99CCFF}" type="presParOf" srcId="{69F2E31D-8B4D-4CA6-9B58-3CBA17D1AF84}" destId="{85E1BF6A-7CDB-4A94-9AEC-D0424D8C6280}" srcOrd="0" destOrd="0" presId="urn:microsoft.com/office/officeart/2005/8/layout/hList1"/>
    <dgm:cxn modelId="{2EEA5B07-07D3-488F-B4E3-DD0B246A8F57}" type="presParOf" srcId="{69F2E31D-8B4D-4CA6-9B58-3CBA17D1AF84}" destId="{7A095FA8-23A3-41A1-A2CF-ECFB115B71AC}" srcOrd="1" destOrd="0" presId="urn:microsoft.com/office/officeart/2005/8/layout/hList1"/>
  </dgm:cxnLst>
  <dgm:bg/>
  <dgm:whole>
    <a:ln w="57150">
      <a:solidFill>
        <a:schemeClr val="accent1"/>
      </a:solidFill>
    </a:ln>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2789233-638A-435C-A856-CB39D2B2FE85}" type="doc">
      <dgm:prSet loTypeId="urn:microsoft.com/office/officeart/2005/8/layout/vList3" loCatId="list" qsTypeId="urn:microsoft.com/office/officeart/2005/8/quickstyle/3d3" qsCatId="3D" csTypeId="urn:microsoft.com/office/officeart/2005/8/colors/colorful1" csCatId="colorful" phldr="1"/>
      <dgm:spPr/>
      <dgm:t>
        <a:bodyPr/>
        <a:lstStyle/>
        <a:p>
          <a:endParaRPr lang="en-NA"/>
        </a:p>
      </dgm:t>
    </dgm:pt>
    <dgm:pt modelId="{86E1A47F-0196-4FFF-A603-B3C395AC3E3D}">
      <dgm:prSet phldrT="[Text]"/>
      <dgm:spPr/>
      <dgm:t>
        <a:bodyPr/>
        <a:lstStyle/>
        <a:p>
          <a:r>
            <a:rPr lang="en-NA" b="1" dirty="0">
              <a:effectLst>
                <a:outerShdw blurRad="38100" dist="38100" dir="2700000" algn="tl">
                  <a:srgbClr val="000000">
                    <a:alpha val="43137"/>
                  </a:srgbClr>
                </a:outerShdw>
              </a:effectLst>
            </a:rPr>
            <a:t>Community-based flexible multi-sectoral </a:t>
          </a:r>
          <a:r>
            <a:rPr lang="en-GB" b="1" dirty="0">
              <a:effectLst>
                <a:outerShdw blurRad="38100" dist="38100" dir="2700000" algn="tl">
                  <a:srgbClr val="000000">
                    <a:alpha val="43137"/>
                  </a:srgbClr>
                </a:outerShdw>
              </a:effectLst>
            </a:rPr>
            <a:t>approach</a:t>
          </a:r>
          <a:endParaRPr lang="en-NA" b="1" dirty="0">
            <a:effectLst>
              <a:outerShdw blurRad="38100" dist="38100" dir="2700000" algn="tl">
                <a:srgbClr val="000000">
                  <a:alpha val="43137"/>
                </a:srgbClr>
              </a:outerShdw>
            </a:effectLst>
          </a:endParaRPr>
        </a:p>
      </dgm:t>
    </dgm:pt>
    <dgm:pt modelId="{18CFE1BC-6EE2-4EF3-A997-7816147C83A3}" type="parTrans" cxnId="{396CFEC9-3B00-499E-9B9F-86F6C1EA4EA5}">
      <dgm:prSet/>
      <dgm:spPr/>
      <dgm:t>
        <a:bodyPr/>
        <a:lstStyle/>
        <a:p>
          <a:endParaRPr lang="en-NA"/>
        </a:p>
      </dgm:t>
    </dgm:pt>
    <dgm:pt modelId="{1C781C1E-E3C8-444D-89D2-FBAF095CCBC2}" type="sibTrans" cxnId="{396CFEC9-3B00-499E-9B9F-86F6C1EA4EA5}">
      <dgm:prSet/>
      <dgm:spPr/>
      <dgm:t>
        <a:bodyPr/>
        <a:lstStyle/>
        <a:p>
          <a:endParaRPr lang="en-NA"/>
        </a:p>
      </dgm:t>
    </dgm:pt>
    <dgm:pt modelId="{3964F0FD-A87B-4BAC-A481-D2C9A64F6F4F}" type="pres">
      <dgm:prSet presAssocID="{12789233-638A-435C-A856-CB39D2B2FE85}" presName="linearFlow" presStyleCnt="0">
        <dgm:presLayoutVars>
          <dgm:dir/>
          <dgm:resizeHandles val="exact"/>
        </dgm:presLayoutVars>
      </dgm:prSet>
      <dgm:spPr/>
    </dgm:pt>
    <dgm:pt modelId="{2D5CCA7C-E0A0-4BBE-89C6-4D576DD0F566}" type="pres">
      <dgm:prSet presAssocID="{86E1A47F-0196-4FFF-A603-B3C395AC3E3D}" presName="composite" presStyleCnt="0"/>
      <dgm:spPr/>
    </dgm:pt>
    <dgm:pt modelId="{93B815EF-34F7-4D45-A700-73D6694272B4}" type="pres">
      <dgm:prSet presAssocID="{86E1A47F-0196-4FFF-A603-B3C395AC3E3D}" presName="imgShp" presStyleLbl="fgImgPlace1" presStyleIdx="0" presStyleCnt="1" custLinFactX="-71056" custLinFactNeighborX="-100000" custLinFactNeighborY="-12035"/>
      <dgm:spPr/>
    </dgm:pt>
    <dgm:pt modelId="{86BF8A2D-BF0F-46A5-A3BB-A471EF7B0A89}" type="pres">
      <dgm:prSet presAssocID="{86E1A47F-0196-4FFF-A603-B3C395AC3E3D}" presName="txShp" presStyleLbl="node1" presStyleIdx="0" presStyleCnt="1" custScaleX="116472" custScaleY="87414" custLinFactY="-200000" custLinFactNeighborX="-3566" custLinFactNeighborY="-250001">
        <dgm:presLayoutVars>
          <dgm:bulletEnabled val="1"/>
        </dgm:presLayoutVars>
      </dgm:prSet>
      <dgm:spPr/>
    </dgm:pt>
  </dgm:ptLst>
  <dgm:cxnLst>
    <dgm:cxn modelId="{9121A10D-A191-498B-B742-0898A731C502}" type="presOf" srcId="{12789233-638A-435C-A856-CB39D2B2FE85}" destId="{3964F0FD-A87B-4BAC-A481-D2C9A64F6F4F}" srcOrd="0" destOrd="0" presId="urn:microsoft.com/office/officeart/2005/8/layout/vList3"/>
    <dgm:cxn modelId="{D4DD2853-DDB8-49C2-AF06-56149E02FA3A}" type="presOf" srcId="{86E1A47F-0196-4FFF-A603-B3C395AC3E3D}" destId="{86BF8A2D-BF0F-46A5-A3BB-A471EF7B0A89}" srcOrd="0" destOrd="0" presId="urn:microsoft.com/office/officeart/2005/8/layout/vList3"/>
    <dgm:cxn modelId="{396CFEC9-3B00-499E-9B9F-86F6C1EA4EA5}" srcId="{12789233-638A-435C-A856-CB39D2B2FE85}" destId="{86E1A47F-0196-4FFF-A603-B3C395AC3E3D}" srcOrd="0" destOrd="0" parTransId="{18CFE1BC-6EE2-4EF3-A997-7816147C83A3}" sibTransId="{1C781C1E-E3C8-444D-89D2-FBAF095CCBC2}"/>
    <dgm:cxn modelId="{7600209B-A491-431E-9D4D-8553BDFEAF65}" type="presParOf" srcId="{3964F0FD-A87B-4BAC-A481-D2C9A64F6F4F}" destId="{2D5CCA7C-E0A0-4BBE-89C6-4D576DD0F566}" srcOrd="0" destOrd="0" presId="urn:microsoft.com/office/officeart/2005/8/layout/vList3"/>
    <dgm:cxn modelId="{53078D2B-BD67-4CF3-82FD-3363E8BF89A8}" type="presParOf" srcId="{2D5CCA7C-E0A0-4BBE-89C6-4D576DD0F566}" destId="{93B815EF-34F7-4D45-A700-73D6694272B4}" srcOrd="0" destOrd="0" presId="urn:microsoft.com/office/officeart/2005/8/layout/vList3"/>
    <dgm:cxn modelId="{9C417D71-8BFB-4AEE-82E7-0B70DC5DC681}" type="presParOf" srcId="{2D5CCA7C-E0A0-4BBE-89C6-4D576DD0F566}" destId="{86BF8A2D-BF0F-46A5-A3BB-A471EF7B0A89}"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726AF24-B66F-4995-9272-E81F2DBD0FA0}" type="doc">
      <dgm:prSet loTypeId="urn:microsoft.com/office/officeart/2018/2/layout/IconVerticalSolidList" loCatId="icon" qsTypeId="urn:microsoft.com/office/officeart/2005/8/quickstyle/3d2" qsCatId="3D" csTypeId="urn:microsoft.com/office/officeart/2005/8/colors/colorful4" csCatId="colorful" phldr="1"/>
      <dgm:spPr/>
      <dgm:t>
        <a:bodyPr/>
        <a:lstStyle/>
        <a:p>
          <a:endParaRPr lang="en-US"/>
        </a:p>
      </dgm:t>
    </dgm:pt>
    <dgm:pt modelId="{B9EF9778-17BF-444F-9FBC-52F5501F39BE}">
      <dgm:prSet custT="1"/>
      <dgm:spPr/>
      <dgm:t>
        <a:bodyPr/>
        <a:lstStyle/>
        <a:p>
          <a:pPr>
            <a:lnSpc>
              <a:spcPct val="100000"/>
            </a:lnSpc>
          </a:pPr>
          <a:endParaRPr lang="en-GB" sz="2000" dirty="0"/>
        </a:p>
        <a:p>
          <a:pPr>
            <a:lnSpc>
              <a:spcPct val="100000"/>
            </a:lnSpc>
          </a:pPr>
          <a:endParaRPr lang="en-GB" sz="2200" dirty="0">
            <a:latin typeface="+mn-lt"/>
          </a:endParaRPr>
        </a:p>
        <a:p>
          <a:pPr>
            <a:lnSpc>
              <a:spcPct val="100000"/>
            </a:lnSpc>
          </a:pPr>
          <a:r>
            <a:rPr lang="en-GB" sz="2200" dirty="0">
              <a:latin typeface="+mn-lt"/>
            </a:rPr>
            <a:t>C</a:t>
          </a:r>
          <a:r>
            <a:rPr lang="en-NA" sz="2200" dirty="0" err="1">
              <a:latin typeface="+mn-lt"/>
            </a:rPr>
            <a:t>ommunity</a:t>
          </a:r>
          <a:r>
            <a:rPr lang="en-NA" sz="2200" dirty="0">
              <a:latin typeface="+mn-lt"/>
            </a:rPr>
            <a:t> resilience </a:t>
          </a:r>
          <a:r>
            <a:rPr lang="en-GB" sz="2200" dirty="0">
              <a:latin typeface="+mn-lt"/>
            </a:rPr>
            <a:t>is best</a:t>
          </a:r>
          <a:r>
            <a:rPr lang="en-NA" sz="2200" dirty="0">
              <a:latin typeface="+mn-lt"/>
            </a:rPr>
            <a:t> developed through collective effort. Collective action requires</a:t>
          </a:r>
          <a:r>
            <a:rPr lang="en-GB" sz="2200" dirty="0">
              <a:latin typeface="+mn-lt"/>
            </a:rPr>
            <a:t> </a:t>
          </a:r>
          <a:r>
            <a:rPr lang="en-NA" sz="2200" dirty="0">
              <a:latin typeface="+mn-lt"/>
            </a:rPr>
            <a:t>participation and leadership from the </a:t>
          </a:r>
          <a:r>
            <a:rPr lang="en-GB" sz="2200" dirty="0">
              <a:latin typeface="+mn-lt"/>
            </a:rPr>
            <a:t>entire </a:t>
          </a:r>
          <a:r>
            <a:rPr lang="en-NA" sz="2200" dirty="0">
              <a:latin typeface="+mn-lt"/>
            </a:rPr>
            <a:t>community. </a:t>
          </a:r>
          <a:endParaRPr lang="en-US" sz="2200" dirty="0">
            <a:latin typeface="+mn-lt"/>
          </a:endParaRPr>
        </a:p>
      </dgm:t>
    </dgm:pt>
    <dgm:pt modelId="{A1DFFAF0-BF36-4E92-87CB-2FAE61B024FE}" type="parTrans" cxnId="{C7722BF9-BC4A-4DF4-89D7-8F1B33D11168}">
      <dgm:prSet/>
      <dgm:spPr/>
      <dgm:t>
        <a:bodyPr/>
        <a:lstStyle/>
        <a:p>
          <a:endParaRPr lang="en-US" sz="2000"/>
        </a:p>
      </dgm:t>
    </dgm:pt>
    <dgm:pt modelId="{BB75799B-871B-4795-AF5E-970C15659124}" type="sibTrans" cxnId="{C7722BF9-BC4A-4DF4-89D7-8F1B33D11168}">
      <dgm:prSet/>
      <dgm:spPr/>
      <dgm:t>
        <a:bodyPr/>
        <a:lstStyle/>
        <a:p>
          <a:endParaRPr lang="en-US" sz="2000"/>
        </a:p>
      </dgm:t>
    </dgm:pt>
    <dgm:pt modelId="{DF23570C-37A7-4BFF-B6B6-B72866D0716A}">
      <dgm:prSet custT="1"/>
      <dgm:spPr/>
      <dgm:t>
        <a:bodyPr/>
        <a:lstStyle/>
        <a:p>
          <a:pPr>
            <a:lnSpc>
              <a:spcPct val="100000"/>
            </a:lnSpc>
          </a:pPr>
          <a:r>
            <a:rPr lang="en-GB" sz="2000" dirty="0">
              <a:latin typeface="+mn-lt"/>
            </a:rPr>
            <a:t>E</a:t>
          </a:r>
          <a:r>
            <a:rPr lang="en-NA" sz="2000" dirty="0" err="1">
              <a:latin typeface="+mn-lt"/>
            </a:rPr>
            <a:t>xtraordinary</a:t>
          </a:r>
          <a:r>
            <a:rPr lang="en-NA" sz="2000" dirty="0">
              <a:latin typeface="+mn-lt"/>
            </a:rPr>
            <a:t> work of </a:t>
          </a:r>
          <a:r>
            <a:rPr lang="en-GB" sz="2000" dirty="0">
              <a:latin typeface="+mn-lt"/>
            </a:rPr>
            <a:t>an</a:t>
          </a:r>
          <a:r>
            <a:rPr lang="en-NA" sz="2000" dirty="0">
              <a:latin typeface="+mn-lt"/>
            </a:rPr>
            <a:t> individual or group of individuals is insufficient</a:t>
          </a:r>
          <a:r>
            <a:rPr lang="en-GB" sz="2000" dirty="0">
              <a:latin typeface="+mn-lt"/>
            </a:rPr>
            <a:t>, compared to collaborative approaches</a:t>
          </a:r>
          <a:r>
            <a:rPr lang="en-NA" sz="2000" dirty="0">
              <a:latin typeface="+mn-lt"/>
            </a:rPr>
            <a:t>.</a:t>
          </a:r>
          <a:endParaRPr lang="en-US" sz="2000" dirty="0">
            <a:latin typeface="+mn-lt"/>
          </a:endParaRPr>
        </a:p>
      </dgm:t>
    </dgm:pt>
    <dgm:pt modelId="{316622A7-E41C-451C-941F-E07BDC6ECA86}" type="parTrans" cxnId="{360172DE-520C-46DF-B837-05A6431A5DEF}">
      <dgm:prSet/>
      <dgm:spPr/>
      <dgm:t>
        <a:bodyPr/>
        <a:lstStyle/>
        <a:p>
          <a:endParaRPr lang="en-US" sz="2000"/>
        </a:p>
      </dgm:t>
    </dgm:pt>
    <dgm:pt modelId="{8266DB9D-2581-4303-A320-4865D084778E}" type="sibTrans" cxnId="{360172DE-520C-46DF-B837-05A6431A5DEF}">
      <dgm:prSet/>
      <dgm:spPr/>
      <dgm:t>
        <a:bodyPr/>
        <a:lstStyle/>
        <a:p>
          <a:endParaRPr lang="en-US" sz="2000"/>
        </a:p>
      </dgm:t>
    </dgm:pt>
    <dgm:pt modelId="{BC2F529A-4731-4A71-8690-2616A735AF6B}">
      <dgm:prSet custT="1"/>
      <dgm:spPr/>
      <dgm:t>
        <a:bodyPr/>
        <a:lstStyle/>
        <a:p>
          <a:pPr>
            <a:lnSpc>
              <a:spcPct val="100000"/>
            </a:lnSpc>
          </a:pPr>
          <a:r>
            <a:rPr lang="en-GB" sz="2000" dirty="0"/>
            <a:t>C</a:t>
          </a:r>
          <a:r>
            <a:rPr lang="en-NA" sz="2000" dirty="0" err="1"/>
            <a:t>ollective</a:t>
          </a:r>
          <a:r>
            <a:rPr lang="en-NA" sz="2000" dirty="0"/>
            <a:t> action is more </a:t>
          </a:r>
          <a:r>
            <a:rPr lang="en-GB" sz="2000" dirty="0"/>
            <a:t>effective</a:t>
          </a:r>
          <a:r>
            <a:rPr lang="en-NA" sz="2000" dirty="0"/>
            <a:t> when people from diverse and autonomous groups work together</a:t>
          </a:r>
          <a:r>
            <a:rPr lang="en-GB" sz="2000" dirty="0"/>
            <a:t>.</a:t>
          </a:r>
          <a:endParaRPr lang="en-US" sz="2000" dirty="0"/>
        </a:p>
      </dgm:t>
    </dgm:pt>
    <dgm:pt modelId="{5096EF69-DF0B-4E91-87F2-BC40DC404680}" type="parTrans" cxnId="{34228DFC-824C-4C49-80DC-2CF89F2E89DE}">
      <dgm:prSet/>
      <dgm:spPr/>
      <dgm:t>
        <a:bodyPr/>
        <a:lstStyle/>
        <a:p>
          <a:endParaRPr lang="en-US" sz="2000"/>
        </a:p>
      </dgm:t>
    </dgm:pt>
    <dgm:pt modelId="{AF355E3A-FE7A-46D4-90A8-49DA4E52CD1D}" type="sibTrans" cxnId="{34228DFC-824C-4C49-80DC-2CF89F2E89DE}">
      <dgm:prSet/>
      <dgm:spPr/>
      <dgm:t>
        <a:bodyPr/>
        <a:lstStyle/>
        <a:p>
          <a:endParaRPr lang="en-US" sz="2000"/>
        </a:p>
      </dgm:t>
    </dgm:pt>
    <dgm:pt modelId="{BE8254B4-E716-4EEF-8D9A-05847B8F8F86}">
      <dgm:prSet custT="1"/>
      <dgm:spPr/>
      <dgm:t>
        <a:bodyPr/>
        <a:lstStyle/>
        <a:p>
          <a:pPr>
            <a:lnSpc>
              <a:spcPct val="100000"/>
            </a:lnSpc>
          </a:pPr>
          <a:endParaRPr lang="en-GB" sz="2000" dirty="0"/>
        </a:p>
        <a:p>
          <a:pPr>
            <a:lnSpc>
              <a:spcPct val="100000"/>
            </a:lnSpc>
          </a:pPr>
          <a:r>
            <a:rPr lang="en-GB" sz="2000" dirty="0"/>
            <a:t>One of the first principles as stated by Miller (2012) in developing community Resilience is partnership.</a:t>
          </a:r>
        </a:p>
        <a:p>
          <a:pPr>
            <a:lnSpc>
              <a:spcPct val="100000"/>
            </a:lnSpc>
          </a:pPr>
          <a:r>
            <a:rPr lang="en-GB" sz="2000" dirty="0"/>
            <a:t> Partnership for resilience building is to work in partnership with local people and to do so cooperatively. </a:t>
          </a:r>
          <a:endParaRPr lang="en-US" sz="2000" dirty="0"/>
        </a:p>
      </dgm:t>
    </dgm:pt>
    <dgm:pt modelId="{5CF53BCE-269C-4BEB-B1C3-FBF8C7C7962D}" type="parTrans" cxnId="{673D215C-6E64-49F0-B7FB-F4C2BEDABC98}">
      <dgm:prSet/>
      <dgm:spPr/>
      <dgm:t>
        <a:bodyPr/>
        <a:lstStyle/>
        <a:p>
          <a:endParaRPr lang="en-US" sz="2000"/>
        </a:p>
      </dgm:t>
    </dgm:pt>
    <dgm:pt modelId="{9C667AF7-6C14-4693-85BD-80191366BF5B}" type="sibTrans" cxnId="{673D215C-6E64-49F0-B7FB-F4C2BEDABC98}">
      <dgm:prSet/>
      <dgm:spPr/>
      <dgm:t>
        <a:bodyPr/>
        <a:lstStyle/>
        <a:p>
          <a:endParaRPr lang="en-US" sz="2000"/>
        </a:p>
      </dgm:t>
    </dgm:pt>
    <dgm:pt modelId="{1C71AB24-72A8-45A2-8137-B2032D5BC99E}" type="pres">
      <dgm:prSet presAssocID="{C726AF24-B66F-4995-9272-E81F2DBD0FA0}" presName="root" presStyleCnt="0">
        <dgm:presLayoutVars>
          <dgm:dir/>
          <dgm:resizeHandles val="exact"/>
        </dgm:presLayoutVars>
      </dgm:prSet>
      <dgm:spPr/>
    </dgm:pt>
    <dgm:pt modelId="{58562D75-24C8-4DE6-B25B-A3A524A0719D}" type="pres">
      <dgm:prSet presAssocID="{B9EF9778-17BF-444F-9FBC-52F5501F39BE}" presName="compNode" presStyleCnt="0"/>
      <dgm:spPr/>
    </dgm:pt>
    <dgm:pt modelId="{14D21255-FC1B-468A-A8F6-B090C633C906}" type="pres">
      <dgm:prSet presAssocID="{B9EF9778-17BF-444F-9FBC-52F5501F39BE}" presName="bgRect" presStyleLbl="bgShp" presStyleIdx="0" presStyleCnt="4"/>
      <dgm:spPr/>
    </dgm:pt>
    <dgm:pt modelId="{43A49CA4-B42A-4D32-8D9E-0E1726B11B8D}" type="pres">
      <dgm:prSet presAssocID="{B9EF9778-17BF-444F-9FBC-52F5501F39BE}"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Group"/>
        </a:ext>
      </dgm:extLst>
    </dgm:pt>
    <dgm:pt modelId="{650C6F7E-254E-4EB1-899D-75FCAD9F6F73}" type="pres">
      <dgm:prSet presAssocID="{B9EF9778-17BF-444F-9FBC-52F5501F39BE}" presName="spaceRect" presStyleCnt="0"/>
      <dgm:spPr/>
    </dgm:pt>
    <dgm:pt modelId="{2A0A1DB1-D120-4101-8DDF-104D7A0555E4}" type="pres">
      <dgm:prSet presAssocID="{B9EF9778-17BF-444F-9FBC-52F5501F39BE}" presName="parTx" presStyleLbl="revTx" presStyleIdx="0" presStyleCnt="4" custScaleX="100000" custScaleY="213813">
        <dgm:presLayoutVars>
          <dgm:chMax val="0"/>
          <dgm:chPref val="0"/>
        </dgm:presLayoutVars>
      </dgm:prSet>
      <dgm:spPr/>
    </dgm:pt>
    <dgm:pt modelId="{F2A5A585-F7F7-463D-9F6E-CBBE9868FF1F}" type="pres">
      <dgm:prSet presAssocID="{BB75799B-871B-4795-AF5E-970C15659124}" presName="sibTrans" presStyleCnt="0"/>
      <dgm:spPr/>
    </dgm:pt>
    <dgm:pt modelId="{AA4183AD-561B-44CE-B9EE-B3D72869E875}" type="pres">
      <dgm:prSet presAssocID="{DF23570C-37A7-4BFF-B6B6-B72866D0716A}" presName="compNode" presStyleCnt="0"/>
      <dgm:spPr/>
    </dgm:pt>
    <dgm:pt modelId="{00C8DC6B-35E2-4467-B6EB-B0DF919365BF}" type="pres">
      <dgm:prSet presAssocID="{DF23570C-37A7-4BFF-B6B6-B72866D0716A}" presName="bgRect" presStyleLbl="bgShp" presStyleIdx="1" presStyleCnt="4"/>
      <dgm:spPr/>
    </dgm:pt>
    <dgm:pt modelId="{AAB81556-A49A-4EDE-8F27-40A1956D4540}" type="pres">
      <dgm:prSet presAssocID="{DF23570C-37A7-4BFF-B6B6-B72866D0716A}"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Group of People"/>
        </a:ext>
      </dgm:extLst>
    </dgm:pt>
    <dgm:pt modelId="{CA51A4B2-63BE-4A50-85B1-7EDCF6DE7CA8}" type="pres">
      <dgm:prSet presAssocID="{DF23570C-37A7-4BFF-B6B6-B72866D0716A}" presName="spaceRect" presStyleCnt="0"/>
      <dgm:spPr/>
    </dgm:pt>
    <dgm:pt modelId="{5084ECED-BDE4-4476-8288-B227E1EE3849}" type="pres">
      <dgm:prSet presAssocID="{DF23570C-37A7-4BFF-B6B6-B72866D0716A}" presName="parTx" presStyleLbl="revTx" presStyleIdx="1" presStyleCnt="4" custScaleY="107450">
        <dgm:presLayoutVars>
          <dgm:chMax val="0"/>
          <dgm:chPref val="0"/>
        </dgm:presLayoutVars>
      </dgm:prSet>
      <dgm:spPr/>
    </dgm:pt>
    <dgm:pt modelId="{1CE04628-552C-4766-8D39-76ED1291DD02}" type="pres">
      <dgm:prSet presAssocID="{8266DB9D-2581-4303-A320-4865D084778E}" presName="sibTrans" presStyleCnt="0"/>
      <dgm:spPr/>
    </dgm:pt>
    <dgm:pt modelId="{448AD14D-6EE5-4526-B77F-1AB1E86369E4}" type="pres">
      <dgm:prSet presAssocID="{BC2F529A-4731-4A71-8690-2616A735AF6B}" presName="compNode" presStyleCnt="0"/>
      <dgm:spPr/>
    </dgm:pt>
    <dgm:pt modelId="{D080B4A6-217A-4BA6-ADDD-36EB10C8DFBF}" type="pres">
      <dgm:prSet presAssocID="{BC2F529A-4731-4A71-8690-2616A735AF6B}" presName="bgRect" presStyleLbl="bgShp" presStyleIdx="2" presStyleCnt="4"/>
      <dgm:spPr/>
    </dgm:pt>
    <dgm:pt modelId="{8F7067BB-AA30-4C70-9C6A-BB7B4FC8836E}" type="pres">
      <dgm:prSet presAssocID="{BC2F529A-4731-4A71-8690-2616A735AF6B}"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Refresh"/>
        </a:ext>
      </dgm:extLst>
    </dgm:pt>
    <dgm:pt modelId="{7132523B-0C7A-4C25-80A3-63E3A8C4F749}" type="pres">
      <dgm:prSet presAssocID="{BC2F529A-4731-4A71-8690-2616A735AF6B}" presName="spaceRect" presStyleCnt="0"/>
      <dgm:spPr/>
    </dgm:pt>
    <dgm:pt modelId="{49E57FE9-9A36-4EB1-8488-56022394B9E5}" type="pres">
      <dgm:prSet presAssocID="{BC2F529A-4731-4A71-8690-2616A735AF6B}" presName="parTx" presStyleLbl="revTx" presStyleIdx="2" presStyleCnt="4">
        <dgm:presLayoutVars>
          <dgm:chMax val="0"/>
          <dgm:chPref val="0"/>
        </dgm:presLayoutVars>
      </dgm:prSet>
      <dgm:spPr/>
    </dgm:pt>
    <dgm:pt modelId="{D4186494-A38A-4A88-9548-21020D9AE6BA}" type="pres">
      <dgm:prSet presAssocID="{AF355E3A-FE7A-46D4-90A8-49DA4E52CD1D}" presName="sibTrans" presStyleCnt="0"/>
      <dgm:spPr/>
    </dgm:pt>
    <dgm:pt modelId="{0818F6D1-2E31-4F90-98C1-D5934775F81C}" type="pres">
      <dgm:prSet presAssocID="{BE8254B4-E716-4EEF-8D9A-05847B8F8F86}" presName="compNode" presStyleCnt="0"/>
      <dgm:spPr/>
    </dgm:pt>
    <dgm:pt modelId="{D7C29FA1-FB8E-45CC-B5F2-5925403DC8E1}" type="pres">
      <dgm:prSet presAssocID="{BE8254B4-E716-4EEF-8D9A-05847B8F8F86}" presName="bgRect" presStyleLbl="bgShp" presStyleIdx="3" presStyleCnt="4"/>
      <dgm:spPr/>
    </dgm:pt>
    <dgm:pt modelId="{73573A1B-F4F3-431A-91DE-B916673D898F}" type="pres">
      <dgm:prSet presAssocID="{BE8254B4-E716-4EEF-8D9A-05847B8F8F8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Handshake"/>
        </a:ext>
      </dgm:extLst>
    </dgm:pt>
    <dgm:pt modelId="{EE71341B-5D68-495D-818C-A3B547D48D39}" type="pres">
      <dgm:prSet presAssocID="{BE8254B4-E716-4EEF-8D9A-05847B8F8F86}" presName="spaceRect" presStyleCnt="0"/>
      <dgm:spPr/>
    </dgm:pt>
    <dgm:pt modelId="{75FCFEAB-597C-4375-8181-9D4A9F93BB2C}" type="pres">
      <dgm:prSet presAssocID="{BE8254B4-E716-4EEF-8D9A-05847B8F8F86}" presName="parTx" presStyleLbl="revTx" presStyleIdx="3" presStyleCnt="4" custScaleY="144507">
        <dgm:presLayoutVars>
          <dgm:chMax val="0"/>
          <dgm:chPref val="0"/>
        </dgm:presLayoutVars>
      </dgm:prSet>
      <dgm:spPr/>
    </dgm:pt>
  </dgm:ptLst>
  <dgm:cxnLst>
    <dgm:cxn modelId="{3623E001-A8F8-4B79-B7BE-8BE3AD35D6AB}" type="presOf" srcId="{C726AF24-B66F-4995-9272-E81F2DBD0FA0}" destId="{1C71AB24-72A8-45A2-8137-B2032D5BC99E}" srcOrd="0" destOrd="0" presId="urn:microsoft.com/office/officeart/2018/2/layout/IconVerticalSolidList"/>
    <dgm:cxn modelId="{673D215C-6E64-49F0-B7FB-F4C2BEDABC98}" srcId="{C726AF24-B66F-4995-9272-E81F2DBD0FA0}" destId="{BE8254B4-E716-4EEF-8D9A-05847B8F8F86}" srcOrd="3" destOrd="0" parTransId="{5CF53BCE-269C-4BEB-B1C3-FBF8C7C7962D}" sibTransId="{9C667AF7-6C14-4693-85BD-80191366BF5B}"/>
    <dgm:cxn modelId="{039DB472-E7A9-445A-A04D-B2FF6B0A70F0}" type="presOf" srcId="{BC2F529A-4731-4A71-8690-2616A735AF6B}" destId="{49E57FE9-9A36-4EB1-8488-56022394B9E5}" srcOrd="0" destOrd="0" presId="urn:microsoft.com/office/officeart/2018/2/layout/IconVerticalSolidList"/>
    <dgm:cxn modelId="{B9509D9E-EB31-441F-AD53-178F3771044E}" type="presOf" srcId="{BE8254B4-E716-4EEF-8D9A-05847B8F8F86}" destId="{75FCFEAB-597C-4375-8181-9D4A9F93BB2C}" srcOrd="0" destOrd="0" presId="urn:microsoft.com/office/officeart/2018/2/layout/IconVerticalSolidList"/>
    <dgm:cxn modelId="{11FCB3CB-E3FB-4EF9-B167-488C73AD9A2E}" type="presOf" srcId="{DF23570C-37A7-4BFF-B6B6-B72866D0716A}" destId="{5084ECED-BDE4-4476-8288-B227E1EE3849}" srcOrd="0" destOrd="0" presId="urn:microsoft.com/office/officeart/2018/2/layout/IconVerticalSolidList"/>
    <dgm:cxn modelId="{42D0CFD2-AC5E-4461-85D8-70C3C08F5C53}" type="presOf" srcId="{B9EF9778-17BF-444F-9FBC-52F5501F39BE}" destId="{2A0A1DB1-D120-4101-8DDF-104D7A0555E4}" srcOrd="0" destOrd="0" presId="urn:microsoft.com/office/officeart/2018/2/layout/IconVerticalSolidList"/>
    <dgm:cxn modelId="{360172DE-520C-46DF-B837-05A6431A5DEF}" srcId="{C726AF24-B66F-4995-9272-E81F2DBD0FA0}" destId="{DF23570C-37A7-4BFF-B6B6-B72866D0716A}" srcOrd="1" destOrd="0" parTransId="{316622A7-E41C-451C-941F-E07BDC6ECA86}" sibTransId="{8266DB9D-2581-4303-A320-4865D084778E}"/>
    <dgm:cxn modelId="{C7722BF9-BC4A-4DF4-89D7-8F1B33D11168}" srcId="{C726AF24-B66F-4995-9272-E81F2DBD0FA0}" destId="{B9EF9778-17BF-444F-9FBC-52F5501F39BE}" srcOrd="0" destOrd="0" parTransId="{A1DFFAF0-BF36-4E92-87CB-2FAE61B024FE}" sibTransId="{BB75799B-871B-4795-AF5E-970C15659124}"/>
    <dgm:cxn modelId="{34228DFC-824C-4C49-80DC-2CF89F2E89DE}" srcId="{C726AF24-B66F-4995-9272-E81F2DBD0FA0}" destId="{BC2F529A-4731-4A71-8690-2616A735AF6B}" srcOrd="2" destOrd="0" parTransId="{5096EF69-DF0B-4E91-87F2-BC40DC404680}" sibTransId="{AF355E3A-FE7A-46D4-90A8-49DA4E52CD1D}"/>
    <dgm:cxn modelId="{8D7E4789-BE39-4F35-ABA0-CE866C68C1F2}" type="presParOf" srcId="{1C71AB24-72A8-45A2-8137-B2032D5BC99E}" destId="{58562D75-24C8-4DE6-B25B-A3A524A0719D}" srcOrd="0" destOrd="0" presId="urn:microsoft.com/office/officeart/2018/2/layout/IconVerticalSolidList"/>
    <dgm:cxn modelId="{C3559FA5-D7BB-4C0C-8E5B-E902DF784AA5}" type="presParOf" srcId="{58562D75-24C8-4DE6-B25B-A3A524A0719D}" destId="{14D21255-FC1B-468A-A8F6-B090C633C906}" srcOrd="0" destOrd="0" presId="urn:microsoft.com/office/officeart/2018/2/layout/IconVerticalSolidList"/>
    <dgm:cxn modelId="{620CAF06-E4C7-4884-9B21-64882443EA5B}" type="presParOf" srcId="{58562D75-24C8-4DE6-B25B-A3A524A0719D}" destId="{43A49CA4-B42A-4D32-8D9E-0E1726B11B8D}" srcOrd="1" destOrd="0" presId="urn:microsoft.com/office/officeart/2018/2/layout/IconVerticalSolidList"/>
    <dgm:cxn modelId="{C6A63550-0362-4D56-B014-7CF2329E3D82}" type="presParOf" srcId="{58562D75-24C8-4DE6-B25B-A3A524A0719D}" destId="{650C6F7E-254E-4EB1-899D-75FCAD9F6F73}" srcOrd="2" destOrd="0" presId="urn:microsoft.com/office/officeart/2018/2/layout/IconVerticalSolidList"/>
    <dgm:cxn modelId="{6AA48896-4D3D-4910-BDA1-E6FBCE32D890}" type="presParOf" srcId="{58562D75-24C8-4DE6-B25B-A3A524A0719D}" destId="{2A0A1DB1-D120-4101-8DDF-104D7A0555E4}" srcOrd="3" destOrd="0" presId="urn:microsoft.com/office/officeart/2018/2/layout/IconVerticalSolidList"/>
    <dgm:cxn modelId="{0A142E20-3275-45A6-B28B-D66A57608D75}" type="presParOf" srcId="{1C71AB24-72A8-45A2-8137-B2032D5BC99E}" destId="{F2A5A585-F7F7-463D-9F6E-CBBE9868FF1F}" srcOrd="1" destOrd="0" presId="urn:microsoft.com/office/officeart/2018/2/layout/IconVerticalSolidList"/>
    <dgm:cxn modelId="{F4F4F95B-B9E9-4AC1-BA6D-0242CAB7F579}" type="presParOf" srcId="{1C71AB24-72A8-45A2-8137-B2032D5BC99E}" destId="{AA4183AD-561B-44CE-B9EE-B3D72869E875}" srcOrd="2" destOrd="0" presId="urn:microsoft.com/office/officeart/2018/2/layout/IconVerticalSolidList"/>
    <dgm:cxn modelId="{9D694F12-2587-4382-98DE-7EBA30E5E703}" type="presParOf" srcId="{AA4183AD-561B-44CE-B9EE-B3D72869E875}" destId="{00C8DC6B-35E2-4467-B6EB-B0DF919365BF}" srcOrd="0" destOrd="0" presId="urn:microsoft.com/office/officeart/2018/2/layout/IconVerticalSolidList"/>
    <dgm:cxn modelId="{C7372412-A1D1-4A4C-AAE4-2477EF11EAA5}" type="presParOf" srcId="{AA4183AD-561B-44CE-B9EE-B3D72869E875}" destId="{AAB81556-A49A-4EDE-8F27-40A1956D4540}" srcOrd="1" destOrd="0" presId="urn:microsoft.com/office/officeart/2018/2/layout/IconVerticalSolidList"/>
    <dgm:cxn modelId="{BF8F3B19-07BC-4EC4-8792-FE040ACA05B4}" type="presParOf" srcId="{AA4183AD-561B-44CE-B9EE-B3D72869E875}" destId="{CA51A4B2-63BE-4A50-85B1-7EDCF6DE7CA8}" srcOrd="2" destOrd="0" presId="urn:microsoft.com/office/officeart/2018/2/layout/IconVerticalSolidList"/>
    <dgm:cxn modelId="{B90F6686-48E6-4BCF-A1FC-C8E322DA6F38}" type="presParOf" srcId="{AA4183AD-561B-44CE-B9EE-B3D72869E875}" destId="{5084ECED-BDE4-4476-8288-B227E1EE3849}" srcOrd="3" destOrd="0" presId="urn:microsoft.com/office/officeart/2018/2/layout/IconVerticalSolidList"/>
    <dgm:cxn modelId="{8C374F3A-B71E-4A1C-9014-55A7D6F9F8D8}" type="presParOf" srcId="{1C71AB24-72A8-45A2-8137-B2032D5BC99E}" destId="{1CE04628-552C-4766-8D39-76ED1291DD02}" srcOrd="3" destOrd="0" presId="urn:microsoft.com/office/officeart/2018/2/layout/IconVerticalSolidList"/>
    <dgm:cxn modelId="{C33B7A53-DF5B-4D71-A152-B3997AB5970A}" type="presParOf" srcId="{1C71AB24-72A8-45A2-8137-B2032D5BC99E}" destId="{448AD14D-6EE5-4526-B77F-1AB1E86369E4}" srcOrd="4" destOrd="0" presId="urn:microsoft.com/office/officeart/2018/2/layout/IconVerticalSolidList"/>
    <dgm:cxn modelId="{312635EB-3091-4C49-A07E-845700F9667D}" type="presParOf" srcId="{448AD14D-6EE5-4526-B77F-1AB1E86369E4}" destId="{D080B4A6-217A-4BA6-ADDD-36EB10C8DFBF}" srcOrd="0" destOrd="0" presId="urn:microsoft.com/office/officeart/2018/2/layout/IconVerticalSolidList"/>
    <dgm:cxn modelId="{B40ED7A8-960A-420C-BC7F-F4ABAEF2D555}" type="presParOf" srcId="{448AD14D-6EE5-4526-B77F-1AB1E86369E4}" destId="{8F7067BB-AA30-4C70-9C6A-BB7B4FC8836E}" srcOrd="1" destOrd="0" presId="urn:microsoft.com/office/officeart/2018/2/layout/IconVerticalSolidList"/>
    <dgm:cxn modelId="{7F31F3A0-3530-4F57-8048-86679CCC4241}" type="presParOf" srcId="{448AD14D-6EE5-4526-B77F-1AB1E86369E4}" destId="{7132523B-0C7A-4C25-80A3-63E3A8C4F749}" srcOrd="2" destOrd="0" presId="urn:microsoft.com/office/officeart/2018/2/layout/IconVerticalSolidList"/>
    <dgm:cxn modelId="{623C1B64-42A3-4ED7-B438-F1A05520DF16}" type="presParOf" srcId="{448AD14D-6EE5-4526-B77F-1AB1E86369E4}" destId="{49E57FE9-9A36-4EB1-8488-56022394B9E5}" srcOrd="3" destOrd="0" presId="urn:microsoft.com/office/officeart/2018/2/layout/IconVerticalSolidList"/>
    <dgm:cxn modelId="{7C85B96C-D187-45C8-B6FE-2AF3622B8363}" type="presParOf" srcId="{1C71AB24-72A8-45A2-8137-B2032D5BC99E}" destId="{D4186494-A38A-4A88-9548-21020D9AE6BA}" srcOrd="5" destOrd="0" presId="urn:microsoft.com/office/officeart/2018/2/layout/IconVerticalSolidList"/>
    <dgm:cxn modelId="{7B5D6E87-F0EB-4810-9CF3-CB50F8A731FB}" type="presParOf" srcId="{1C71AB24-72A8-45A2-8137-B2032D5BC99E}" destId="{0818F6D1-2E31-4F90-98C1-D5934775F81C}" srcOrd="6" destOrd="0" presId="urn:microsoft.com/office/officeart/2018/2/layout/IconVerticalSolidList"/>
    <dgm:cxn modelId="{30135AA0-1E56-413C-9666-B3515647C1D8}" type="presParOf" srcId="{0818F6D1-2E31-4F90-98C1-D5934775F81C}" destId="{D7C29FA1-FB8E-45CC-B5F2-5925403DC8E1}" srcOrd="0" destOrd="0" presId="urn:microsoft.com/office/officeart/2018/2/layout/IconVerticalSolidList"/>
    <dgm:cxn modelId="{7D455782-D5AA-4F97-939A-6D42DB62CD72}" type="presParOf" srcId="{0818F6D1-2E31-4F90-98C1-D5934775F81C}" destId="{73573A1B-F4F3-431A-91DE-B916673D898F}" srcOrd="1" destOrd="0" presId="urn:microsoft.com/office/officeart/2018/2/layout/IconVerticalSolidList"/>
    <dgm:cxn modelId="{63354959-1354-4B31-B988-B26061246866}" type="presParOf" srcId="{0818F6D1-2E31-4F90-98C1-D5934775F81C}" destId="{EE71341B-5D68-495D-818C-A3B547D48D39}" srcOrd="2" destOrd="0" presId="urn:microsoft.com/office/officeart/2018/2/layout/IconVerticalSolidList"/>
    <dgm:cxn modelId="{E25D1D92-438E-4E07-B191-90E868A887F4}" type="presParOf" srcId="{0818F6D1-2E31-4F90-98C1-D5934775F81C}" destId="{75FCFEAB-597C-4375-8181-9D4A9F93BB2C}" srcOrd="3" destOrd="0" presId="urn:microsoft.com/office/officeart/2018/2/layout/IconVerticalSolidList"/>
  </dgm:cxnLst>
  <dgm:bg>
    <a:noFill/>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6.xml><?xml version="1.0" encoding="utf-8"?>
<dgm:dataModel xmlns:dgm="http://schemas.openxmlformats.org/drawingml/2006/diagram" xmlns:a="http://schemas.openxmlformats.org/drawingml/2006/main">
  <dgm:ptLst>
    <dgm:pt modelId="{08B214B8-3C3E-4141-B27D-A6C645DE41C9}"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28E1B591-4EE5-4559-B333-C51653C18907}">
      <dgm:prSet custT="1"/>
      <dgm:spPr>
        <a:solidFill>
          <a:schemeClr val="accent2">
            <a:lumMod val="60000"/>
            <a:lumOff val="40000"/>
          </a:schemeClr>
        </a:solidFill>
      </dgm:spPr>
      <dgm:t>
        <a:bodyPr/>
        <a:lstStyle/>
        <a:p>
          <a:pPr>
            <a:lnSpc>
              <a:spcPct val="100000"/>
            </a:lnSpc>
          </a:pPr>
          <a:r>
            <a:rPr lang="en-NA" sz="1700" b="1" dirty="0"/>
            <a:t>Family assets</a:t>
          </a:r>
          <a:r>
            <a:rPr lang="en-NA" sz="1700" dirty="0"/>
            <a:t>: land, cattle, houses, food, clothes, blankets, inherited/monarchical leadership and power, knowledge, water sources</a:t>
          </a:r>
          <a:r>
            <a:rPr lang="en-GB" sz="1700" dirty="0"/>
            <a:t>.</a:t>
          </a:r>
          <a:endParaRPr lang="en-US" sz="1700" dirty="0"/>
        </a:p>
      </dgm:t>
    </dgm:pt>
    <dgm:pt modelId="{61251592-6C9E-4667-A0EF-F3B9762D33D6}" type="parTrans" cxnId="{3C183ABF-1B2E-4373-9E81-E2F28EC8B24E}">
      <dgm:prSet/>
      <dgm:spPr/>
      <dgm:t>
        <a:bodyPr/>
        <a:lstStyle/>
        <a:p>
          <a:endParaRPr lang="en-US" sz="1700"/>
        </a:p>
      </dgm:t>
    </dgm:pt>
    <dgm:pt modelId="{D046679F-0535-4FFD-AFEC-888D5F819644}" type="sibTrans" cxnId="{3C183ABF-1B2E-4373-9E81-E2F28EC8B24E}">
      <dgm:prSet/>
      <dgm:spPr/>
      <dgm:t>
        <a:bodyPr/>
        <a:lstStyle/>
        <a:p>
          <a:pPr>
            <a:lnSpc>
              <a:spcPct val="100000"/>
            </a:lnSpc>
          </a:pPr>
          <a:endParaRPr lang="en-US" sz="1700"/>
        </a:p>
      </dgm:t>
    </dgm:pt>
    <dgm:pt modelId="{776CD6F5-80B3-41A1-A0AB-0D7F8185CCFF}">
      <dgm:prSet custT="1"/>
      <dgm:spPr>
        <a:solidFill>
          <a:schemeClr val="accent4">
            <a:lumMod val="60000"/>
            <a:lumOff val="40000"/>
          </a:schemeClr>
        </a:solidFill>
      </dgm:spPr>
      <dgm:t>
        <a:bodyPr/>
        <a:lstStyle/>
        <a:p>
          <a:pPr>
            <a:lnSpc>
              <a:spcPct val="100000"/>
            </a:lnSpc>
          </a:pPr>
          <a:r>
            <a:rPr lang="en-NA" sz="1700" b="1" dirty="0"/>
            <a:t>Community assets</a:t>
          </a:r>
          <a:r>
            <a:rPr lang="en-NA" sz="1700" dirty="0"/>
            <a:t>: pastures, paths, roads, schools, local markets, water sources</a:t>
          </a:r>
          <a:r>
            <a:rPr lang="en-GB" sz="1700" dirty="0"/>
            <a:t>.</a:t>
          </a:r>
          <a:endParaRPr lang="en-US" sz="1700" dirty="0"/>
        </a:p>
      </dgm:t>
    </dgm:pt>
    <dgm:pt modelId="{EC8DF900-FA41-4220-9633-D1F386C75D6A}" type="parTrans" cxnId="{F1C851F1-CBE5-435E-A0A2-712FB692FEA4}">
      <dgm:prSet/>
      <dgm:spPr/>
      <dgm:t>
        <a:bodyPr/>
        <a:lstStyle/>
        <a:p>
          <a:endParaRPr lang="en-US" sz="1700"/>
        </a:p>
      </dgm:t>
    </dgm:pt>
    <dgm:pt modelId="{83B28D06-88BB-4320-974E-6AF89DC4D007}" type="sibTrans" cxnId="{F1C851F1-CBE5-435E-A0A2-712FB692FEA4}">
      <dgm:prSet/>
      <dgm:spPr/>
      <dgm:t>
        <a:bodyPr/>
        <a:lstStyle/>
        <a:p>
          <a:pPr>
            <a:lnSpc>
              <a:spcPct val="100000"/>
            </a:lnSpc>
          </a:pPr>
          <a:endParaRPr lang="en-US" sz="1700"/>
        </a:p>
      </dgm:t>
    </dgm:pt>
    <dgm:pt modelId="{449830E3-2559-4AE1-940E-BD83FF69843F}">
      <dgm:prSet custT="1"/>
      <dgm:spPr>
        <a:solidFill>
          <a:schemeClr val="accent3">
            <a:lumMod val="40000"/>
            <a:lumOff val="60000"/>
          </a:schemeClr>
        </a:solidFill>
      </dgm:spPr>
      <dgm:t>
        <a:bodyPr/>
        <a:lstStyle/>
        <a:p>
          <a:pPr>
            <a:lnSpc>
              <a:spcPct val="100000"/>
            </a:lnSpc>
          </a:pPr>
          <a:r>
            <a:rPr lang="en-NA" sz="1700" b="1" dirty="0"/>
            <a:t>Societal assets</a:t>
          </a:r>
          <a:r>
            <a:rPr lang="en-NA" sz="1700" dirty="0"/>
            <a:t>: rivers, markets</a:t>
          </a:r>
          <a:r>
            <a:rPr lang="en-GB" sz="1700" dirty="0"/>
            <a:t>.</a:t>
          </a:r>
          <a:endParaRPr lang="en-US" sz="1700" dirty="0"/>
        </a:p>
      </dgm:t>
    </dgm:pt>
    <dgm:pt modelId="{F3D32DB6-C3EE-4E27-A43B-9CC852D2EC9B}" type="parTrans" cxnId="{C9CF5998-8DCF-433E-8846-5BCDF1CE8ED8}">
      <dgm:prSet/>
      <dgm:spPr/>
      <dgm:t>
        <a:bodyPr/>
        <a:lstStyle/>
        <a:p>
          <a:endParaRPr lang="en-US" sz="1700"/>
        </a:p>
      </dgm:t>
    </dgm:pt>
    <dgm:pt modelId="{41437910-0D45-4E99-8337-3F860A232695}" type="sibTrans" cxnId="{C9CF5998-8DCF-433E-8846-5BCDF1CE8ED8}">
      <dgm:prSet/>
      <dgm:spPr/>
      <dgm:t>
        <a:bodyPr/>
        <a:lstStyle/>
        <a:p>
          <a:pPr>
            <a:lnSpc>
              <a:spcPct val="100000"/>
            </a:lnSpc>
          </a:pPr>
          <a:endParaRPr lang="en-US" sz="1700"/>
        </a:p>
      </dgm:t>
    </dgm:pt>
    <dgm:pt modelId="{733C0B87-F6C9-46B3-89E3-B6420CE52450}">
      <dgm:prSet custT="1"/>
      <dgm:spPr>
        <a:solidFill>
          <a:schemeClr val="accent4">
            <a:lumMod val="60000"/>
            <a:lumOff val="40000"/>
          </a:schemeClr>
        </a:solidFill>
      </dgm:spPr>
      <dgm:t>
        <a:bodyPr/>
        <a:lstStyle/>
        <a:p>
          <a:pPr>
            <a:lnSpc>
              <a:spcPct val="100000"/>
            </a:lnSpc>
          </a:pPr>
          <a:r>
            <a:rPr lang="en-NA" sz="1700" b="1" dirty="0"/>
            <a:t>Environmental assets</a:t>
          </a:r>
          <a:r>
            <a:rPr lang="en-NA" sz="1700" dirty="0"/>
            <a:t>: forests, shared land</a:t>
          </a:r>
          <a:r>
            <a:rPr lang="en-GB" sz="1700" dirty="0"/>
            <a:t>, </a:t>
          </a:r>
          <a:endParaRPr lang="en-US" sz="1700" dirty="0"/>
        </a:p>
      </dgm:t>
    </dgm:pt>
    <dgm:pt modelId="{8EEEB698-826D-4FB2-B5B7-F2B9D39B8047}" type="parTrans" cxnId="{54A8FBB2-3F19-469C-B55A-F44B157CA099}">
      <dgm:prSet/>
      <dgm:spPr/>
      <dgm:t>
        <a:bodyPr/>
        <a:lstStyle/>
        <a:p>
          <a:endParaRPr lang="en-US" sz="1700"/>
        </a:p>
      </dgm:t>
    </dgm:pt>
    <dgm:pt modelId="{05A6AF30-77F3-43B1-B71F-4D02F5715440}" type="sibTrans" cxnId="{54A8FBB2-3F19-469C-B55A-F44B157CA099}">
      <dgm:prSet/>
      <dgm:spPr/>
      <dgm:t>
        <a:bodyPr/>
        <a:lstStyle/>
        <a:p>
          <a:pPr>
            <a:lnSpc>
              <a:spcPct val="100000"/>
            </a:lnSpc>
          </a:pPr>
          <a:endParaRPr lang="en-US" sz="1700"/>
        </a:p>
      </dgm:t>
    </dgm:pt>
    <dgm:pt modelId="{865F27A6-8572-4A09-9A9E-B923271DD4D5}">
      <dgm:prSet custT="1"/>
      <dgm:spPr>
        <a:solidFill>
          <a:srgbClr val="FFC000"/>
        </a:solidFill>
      </dgm:spPr>
      <dgm:t>
        <a:bodyPr/>
        <a:lstStyle/>
        <a:p>
          <a:pPr>
            <a:lnSpc>
              <a:spcPct val="100000"/>
            </a:lnSpc>
          </a:pPr>
          <a:r>
            <a:rPr lang="en-NA" sz="1700" b="1" dirty="0"/>
            <a:t>Spiritual assets</a:t>
          </a:r>
          <a:r>
            <a:rPr lang="en-NA" sz="1700" dirty="0"/>
            <a:t>: worship places, ancestors, symbols of worship</a:t>
          </a:r>
          <a:r>
            <a:rPr lang="en-GB" sz="1700" dirty="0"/>
            <a:t> and </a:t>
          </a:r>
          <a:endParaRPr lang="en-US" sz="1700" dirty="0"/>
        </a:p>
      </dgm:t>
    </dgm:pt>
    <dgm:pt modelId="{2F632718-32B8-4E36-8493-8B9A21D6A8F7}" type="parTrans" cxnId="{FFD975D8-2213-4FD6-87C3-86A9405B1CF5}">
      <dgm:prSet/>
      <dgm:spPr/>
      <dgm:t>
        <a:bodyPr/>
        <a:lstStyle/>
        <a:p>
          <a:endParaRPr lang="en-US" sz="1700"/>
        </a:p>
      </dgm:t>
    </dgm:pt>
    <dgm:pt modelId="{908BFA6E-190A-4C90-B41B-D894821A7ED8}" type="sibTrans" cxnId="{FFD975D8-2213-4FD6-87C3-86A9405B1CF5}">
      <dgm:prSet/>
      <dgm:spPr/>
      <dgm:t>
        <a:bodyPr/>
        <a:lstStyle/>
        <a:p>
          <a:endParaRPr lang="en-US" sz="1700"/>
        </a:p>
      </dgm:t>
    </dgm:pt>
    <dgm:pt modelId="{E66AB636-9528-40F7-8757-A3F619453E77}">
      <dgm:prSet/>
      <dgm:spPr/>
      <dgm:t>
        <a:bodyPr/>
        <a:lstStyle/>
        <a:p>
          <a:endParaRPr lang="en-NA" sz="1700"/>
        </a:p>
      </dgm:t>
    </dgm:pt>
    <dgm:pt modelId="{3EDD05E4-57D2-4290-95AE-7D174AAA5FC5}" type="parTrans" cxnId="{DD3E432B-5064-4FA4-8646-DAC697687DEF}">
      <dgm:prSet/>
      <dgm:spPr/>
      <dgm:t>
        <a:bodyPr/>
        <a:lstStyle/>
        <a:p>
          <a:endParaRPr lang="en-US" sz="1700"/>
        </a:p>
      </dgm:t>
    </dgm:pt>
    <dgm:pt modelId="{7253CC3C-89EF-43B9-9AAD-2255ACE7277E}" type="sibTrans" cxnId="{DD3E432B-5064-4FA4-8646-DAC697687DEF}">
      <dgm:prSet/>
      <dgm:spPr/>
      <dgm:t>
        <a:bodyPr/>
        <a:lstStyle/>
        <a:p>
          <a:endParaRPr lang="en-US" sz="1700"/>
        </a:p>
      </dgm:t>
    </dgm:pt>
    <dgm:pt modelId="{C11BDBF5-D271-4EB6-8DA2-3F4FCBFF0580}" type="pres">
      <dgm:prSet presAssocID="{08B214B8-3C3E-4141-B27D-A6C645DE41C9}" presName="root" presStyleCnt="0">
        <dgm:presLayoutVars>
          <dgm:dir/>
          <dgm:resizeHandles val="exact"/>
        </dgm:presLayoutVars>
      </dgm:prSet>
      <dgm:spPr/>
    </dgm:pt>
    <dgm:pt modelId="{CD55D0D8-0681-46CA-9180-E3B7B5C4EC06}" type="pres">
      <dgm:prSet presAssocID="{08B214B8-3C3E-4141-B27D-A6C645DE41C9}" presName="container" presStyleCnt="0">
        <dgm:presLayoutVars>
          <dgm:dir/>
          <dgm:resizeHandles val="exact"/>
        </dgm:presLayoutVars>
      </dgm:prSet>
      <dgm:spPr/>
    </dgm:pt>
    <dgm:pt modelId="{7F934934-39CE-4376-8E00-2A5C27E21C02}" type="pres">
      <dgm:prSet presAssocID="{28E1B591-4EE5-4559-B333-C51653C18907}" presName="compNode" presStyleCnt="0"/>
      <dgm:spPr/>
    </dgm:pt>
    <dgm:pt modelId="{E777959C-025B-407C-A306-84DFCCC07148}" type="pres">
      <dgm:prSet presAssocID="{28E1B591-4EE5-4559-B333-C51653C18907}" presName="iconBgRect" presStyleLbl="bgShp" presStyleIdx="0" presStyleCnt="5"/>
      <dgm:spPr/>
    </dgm:pt>
    <dgm:pt modelId="{055E4EF6-3867-477E-BFDE-C9695B86D0B1}" type="pres">
      <dgm:prSet presAssocID="{28E1B591-4EE5-4559-B333-C51653C18907}"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lothes hanger"/>
        </a:ext>
      </dgm:extLst>
    </dgm:pt>
    <dgm:pt modelId="{24CE3512-7D98-4E30-8A95-8E95416AEECA}" type="pres">
      <dgm:prSet presAssocID="{28E1B591-4EE5-4559-B333-C51653C18907}" presName="spaceRect" presStyleCnt="0"/>
      <dgm:spPr/>
    </dgm:pt>
    <dgm:pt modelId="{10CAFD55-BF00-4D1C-902B-055164CD0767}" type="pres">
      <dgm:prSet presAssocID="{28E1B591-4EE5-4559-B333-C51653C18907}" presName="textRect" presStyleLbl="revTx" presStyleIdx="0" presStyleCnt="5" custScaleX="152797" custLinFactNeighborX="22068" custLinFactNeighborY="7431">
        <dgm:presLayoutVars>
          <dgm:chMax val="1"/>
          <dgm:chPref val="1"/>
        </dgm:presLayoutVars>
      </dgm:prSet>
      <dgm:spPr/>
    </dgm:pt>
    <dgm:pt modelId="{0AF0CB3B-5463-46B4-B777-A76057FE5BBF}" type="pres">
      <dgm:prSet presAssocID="{D046679F-0535-4FFD-AFEC-888D5F819644}" presName="sibTrans" presStyleLbl="sibTrans2D1" presStyleIdx="0" presStyleCnt="0"/>
      <dgm:spPr/>
    </dgm:pt>
    <dgm:pt modelId="{C0525520-B3E3-46CB-938E-D6B72293C5C8}" type="pres">
      <dgm:prSet presAssocID="{776CD6F5-80B3-41A1-A0AB-0D7F8185CCFF}" presName="compNode" presStyleCnt="0"/>
      <dgm:spPr/>
    </dgm:pt>
    <dgm:pt modelId="{F5DF9254-0BF1-4F5A-A6D3-129A4A5667B0}" type="pres">
      <dgm:prSet presAssocID="{776CD6F5-80B3-41A1-A0AB-0D7F8185CCFF}" presName="iconBgRect" presStyleLbl="bgShp" presStyleIdx="1" presStyleCnt="5"/>
      <dgm:spPr/>
    </dgm:pt>
    <dgm:pt modelId="{B4886559-507E-4733-A6A6-71988567E8FF}" type="pres">
      <dgm:prSet presAssocID="{776CD6F5-80B3-41A1-A0AB-0D7F8185CCFF}"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Farm scene"/>
        </a:ext>
      </dgm:extLst>
    </dgm:pt>
    <dgm:pt modelId="{74DF029D-7DB2-427B-933E-E7B26C43FF8D}" type="pres">
      <dgm:prSet presAssocID="{776CD6F5-80B3-41A1-A0AB-0D7F8185CCFF}" presName="spaceRect" presStyleCnt="0"/>
      <dgm:spPr/>
    </dgm:pt>
    <dgm:pt modelId="{7CBE04EC-3354-4680-A140-A2CDA843D86F}" type="pres">
      <dgm:prSet presAssocID="{776CD6F5-80B3-41A1-A0AB-0D7F8185CCFF}" presName="textRect" presStyleLbl="revTx" presStyleIdx="1" presStyleCnt="5">
        <dgm:presLayoutVars>
          <dgm:chMax val="1"/>
          <dgm:chPref val="1"/>
        </dgm:presLayoutVars>
      </dgm:prSet>
      <dgm:spPr/>
    </dgm:pt>
    <dgm:pt modelId="{F4A05277-712E-4EAF-B693-CB8198DFB45E}" type="pres">
      <dgm:prSet presAssocID="{83B28D06-88BB-4320-974E-6AF89DC4D007}" presName="sibTrans" presStyleLbl="sibTrans2D1" presStyleIdx="0" presStyleCnt="0"/>
      <dgm:spPr/>
    </dgm:pt>
    <dgm:pt modelId="{D4782E35-8DA7-48C9-BC19-18593F6351A3}" type="pres">
      <dgm:prSet presAssocID="{449830E3-2559-4AE1-940E-BD83FF69843F}" presName="compNode" presStyleCnt="0"/>
      <dgm:spPr/>
    </dgm:pt>
    <dgm:pt modelId="{981ACA42-EE91-4CFC-9A3F-804A505C5F8A}" type="pres">
      <dgm:prSet presAssocID="{449830E3-2559-4AE1-940E-BD83FF69843F}" presName="iconBgRect" presStyleLbl="bgShp" presStyleIdx="2" presStyleCnt="5"/>
      <dgm:spPr/>
    </dgm:pt>
    <dgm:pt modelId="{64B5935B-B06B-48DD-9BFD-062E7B4E0C0B}" type="pres">
      <dgm:prSet presAssocID="{449830E3-2559-4AE1-940E-BD83FF69843F}"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Hippo"/>
        </a:ext>
      </dgm:extLst>
    </dgm:pt>
    <dgm:pt modelId="{511B62B7-A59C-47CC-BAC6-84727B28905D}" type="pres">
      <dgm:prSet presAssocID="{449830E3-2559-4AE1-940E-BD83FF69843F}" presName="spaceRect" presStyleCnt="0"/>
      <dgm:spPr/>
    </dgm:pt>
    <dgm:pt modelId="{A542B03D-7423-4D55-8037-42769978887B}" type="pres">
      <dgm:prSet presAssocID="{449830E3-2559-4AE1-940E-BD83FF69843F}" presName="textRect" presStyleLbl="revTx" presStyleIdx="2" presStyleCnt="5">
        <dgm:presLayoutVars>
          <dgm:chMax val="1"/>
          <dgm:chPref val="1"/>
        </dgm:presLayoutVars>
      </dgm:prSet>
      <dgm:spPr/>
    </dgm:pt>
    <dgm:pt modelId="{42E2CAE5-ADF0-4F6F-B4E7-C315C25E3985}" type="pres">
      <dgm:prSet presAssocID="{41437910-0D45-4E99-8337-3F860A232695}" presName="sibTrans" presStyleLbl="sibTrans2D1" presStyleIdx="0" presStyleCnt="0"/>
      <dgm:spPr/>
    </dgm:pt>
    <dgm:pt modelId="{B0C77E33-A863-4018-8C02-9F79F1827273}" type="pres">
      <dgm:prSet presAssocID="{733C0B87-F6C9-46B3-89E3-B6420CE52450}" presName="compNode" presStyleCnt="0"/>
      <dgm:spPr/>
    </dgm:pt>
    <dgm:pt modelId="{8141381A-1A90-432A-91A6-F45D9ECE378A}" type="pres">
      <dgm:prSet presAssocID="{733C0B87-F6C9-46B3-89E3-B6420CE52450}" presName="iconBgRect" presStyleLbl="bgShp" presStyleIdx="3" presStyleCnt="5"/>
      <dgm:spPr/>
    </dgm:pt>
    <dgm:pt modelId="{96849048-5392-4A91-836A-BB057CDC9A18}" type="pres">
      <dgm:prSet presAssocID="{733C0B87-F6C9-46B3-89E3-B6420CE52450}"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Forest scene"/>
        </a:ext>
      </dgm:extLst>
    </dgm:pt>
    <dgm:pt modelId="{9BA36CCB-931B-43C5-A140-E1F7787F99D4}" type="pres">
      <dgm:prSet presAssocID="{733C0B87-F6C9-46B3-89E3-B6420CE52450}" presName="spaceRect" presStyleCnt="0"/>
      <dgm:spPr/>
    </dgm:pt>
    <dgm:pt modelId="{B8633E7C-9C03-44B5-946D-676E0F0468AA}" type="pres">
      <dgm:prSet presAssocID="{733C0B87-F6C9-46B3-89E3-B6420CE52450}" presName="textRect" presStyleLbl="revTx" presStyleIdx="3" presStyleCnt="5">
        <dgm:presLayoutVars>
          <dgm:chMax val="1"/>
          <dgm:chPref val="1"/>
        </dgm:presLayoutVars>
      </dgm:prSet>
      <dgm:spPr/>
    </dgm:pt>
    <dgm:pt modelId="{83750AD6-8231-4964-B234-4314937A2A79}" type="pres">
      <dgm:prSet presAssocID="{05A6AF30-77F3-43B1-B71F-4D02F5715440}" presName="sibTrans" presStyleLbl="sibTrans2D1" presStyleIdx="0" presStyleCnt="0"/>
      <dgm:spPr/>
    </dgm:pt>
    <dgm:pt modelId="{189F04B0-C7A0-4196-967D-F3A2E899F299}" type="pres">
      <dgm:prSet presAssocID="{865F27A6-8572-4A09-9A9E-B923271DD4D5}" presName="compNode" presStyleCnt="0"/>
      <dgm:spPr/>
    </dgm:pt>
    <dgm:pt modelId="{380AD929-79AB-43CD-A187-6C716CAD4B2E}" type="pres">
      <dgm:prSet presAssocID="{865F27A6-8572-4A09-9A9E-B923271DD4D5}" presName="iconBgRect" presStyleLbl="bgShp" presStyleIdx="4" presStyleCnt="5"/>
      <dgm:spPr/>
    </dgm:pt>
    <dgm:pt modelId="{A1B6F70C-D0D8-4286-96DB-CE719D2CC0E0}" type="pres">
      <dgm:prSet presAssocID="{865F27A6-8572-4A09-9A9E-B923271DD4D5}"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Prayer Candle"/>
        </a:ext>
      </dgm:extLst>
    </dgm:pt>
    <dgm:pt modelId="{3BC22165-D899-46DA-91B7-4408DF6F898B}" type="pres">
      <dgm:prSet presAssocID="{865F27A6-8572-4A09-9A9E-B923271DD4D5}" presName="spaceRect" presStyleCnt="0"/>
      <dgm:spPr/>
    </dgm:pt>
    <dgm:pt modelId="{7D2774C7-EC68-4913-AC40-C8A5510B0899}" type="pres">
      <dgm:prSet presAssocID="{865F27A6-8572-4A09-9A9E-B923271DD4D5}" presName="textRect" presStyleLbl="revTx" presStyleIdx="4" presStyleCnt="5">
        <dgm:presLayoutVars>
          <dgm:chMax val="1"/>
          <dgm:chPref val="1"/>
        </dgm:presLayoutVars>
      </dgm:prSet>
      <dgm:spPr/>
    </dgm:pt>
  </dgm:ptLst>
  <dgm:cxnLst>
    <dgm:cxn modelId="{DD3E432B-5064-4FA4-8646-DAC697687DEF}" srcId="{865F27A6-8572-4A09-9A9E-B923271DD4D5}" destId="{E66AB636-9528-40F7-8757-A3F619453E77}" srcOrd="0" destOrd="0" parTransId="{3EDD05E4-57D2-4290-95AE-7D174AAA5FC5}" sibTransId="{7253CC3C-89EF-43B9-9AAD-2255ACE7277E}"/>
    <dgm:cxn modelId="{512A8830-4B9A-4ACC-B4C4-73AC1FCD6F75}" type="presOf" srcId="{733C0B87-F6C9-46B3-89E3-B6420CE52450}" destId="{B8633E7C-9C03-44B5-946D-676E0F0468AA}" srcOrd="0" destOrd="0" presId="urn:microsoft.com/office/officeart/2018/2/layout/IconCircleList"/>
    <dgm:cxn modelId="{BC9A2660-761B-4C1E-853A-B3E3AED7F0E9}" type="presOf" srcId="{41437910-0D45-4E99-8337-3F860A232695}" destId="{42E2CAE5-ADF0-4F6F-B4E7-C315C25E3985}" srcOrd="0" destOrd="0" presId="urn:microsoft.com/office/officeart/2018/2/layout/IconCircleList"/>
    <dgm:cxn modelId="{DBD31C63-A560-4825-802F-6E6F629F18DF}" type="presOf" srcId="{83B28D06-88BB-4320-974E-6AF89DC4D007}" destId="{F4A05277-712E-4EAF-B693-CB8198DFB45E}" srcOrd="0" destOrd="0" presId="urn:microsoft.com/office/officeart/2018/2/layout/IconCircleList"/>
    <dgm:cxn modelId="{1D4EA847-3E78-4283-B465-F5240C0FB10A}" type="presOf" srcId="{28E1B591-4EE5-4559-B333-C51653C18907}" destId="{10CAFD55-BF00-4D1C-902B-055164CD0767}" srcOrd="0" destOrd="0" presId="urn:microsoft.com/office/officeart/2018/2/layout/IconCircleList"/>
    <dgm:cxn modelId="{A4646F6A-82B4-440E-9FA2-0B859208B26D}" type="presOf" srcId="{776CD6F5-80B3-41A1-A0AB-0D7F8185CCFF}" destId="{7CBE04EC-3354-4680-A140-A2CDA843D86F}" srcOrd="0" destOrd="0" presId="urn:microsoft.com/office/officeart/2018/2/layout/IconCircleList"/>
    <dgm:cxn modelId="{5698EF4A-5BDB-4358-83B1-73E4026B1A56}" type="presOf" srcId="{865F27A6-8572-4A09-9A9E-B923271DD4D5}" destId="{7D2774C7-EC68-4913-AC40-C8A5510B0899}" srcOrd="0" destOrd="0" presId="urn:microsoft.com/office/officeart/2018/2/layout/IconCircleList"/>
    <dgm:cxn modelId="{1F89446C-14AC-4A5B-9751-42FAFDB49D1F}" type="presOf" srcId="{449830E3-2559-4AE1-940E-BD83FF69843F}" destId="{A542B03D-7423-4D55-8037-42769978887B}" srcOrd="0" destOrd="0" presId="urn:microsoft.com/office/officeart/2018/2/layout/IconCircleList"/>
    <dgm:cxn modelId="{8A665B8F-40F5-4D4B-90AA-AF10F5205497}" type="presOf" srcId="{D046679F-0535-4FFD-AFEC-888D5F819644}" destId="{0AF0CB3B-5463-46B4-B777-A76057FE5BBF}" srcOrd="0" destOrd="0" presId="urn:microsoft.com/office/officeart/2018/2/layout/IconCircleList"/>
    <dgm:cxn modelId="{C9CF5998-8DCF-433E-8846-5BCDF1CE8ED8}" srcId="{08B214B8-3C3E-4141-B27D-A6C645DE41C9}" destId="{449830E3-2559-4AE1-940E-BD83FF69843F}" srcOrd="2" destOrd="0" parTransId="{F3D32DB6-C3EE-4E27-A43B-9CC852D2EC9B}" sibTransId="{41437910-0D45-4E99-8337-3F860A232695}"/>
    <dgm:cxn modelId="{54A8FBB2-3F19-469C-B55A-F44B157CA099}" srcId="{08B214B8-3C3E-4141-B27D-A6C645DE41C9}" destId="{733C0B87-F6C9-46B3-89E3-B6420CE52450}" srcOrd="3" destOrd="0" parTransId="{8EEEB698-826D-4FB2-B5B7-F2B9D39B8047}" sibTransId="{05A6AF30-77F3-43B1-B71F-4D02F5715440}"/>
    <dgm:cxn modelId="{3C183ABF-1B2E-4373-9E81-E2F28EC8B24E}" srcId="{08B214B8-3C3E-4141-B27D-A6C645DE41C9}" destId="{28E1B591-4EE5-4559-B333-C51653C18907}" srcOrd="0" destOrd="0" parTransId="{61251592-6C9E-4667-A0EF-F3B9762D33D6}" sibTransId="{D046679F-0535-4FFD-AFEC-888D5F819644}"/>
    <dgm:cxn modelId="{0F6D9CC7-BDE0-4B45-A3AE-6F4A95CCBD3A}" type="presOf" srcId="{05A6AF30-77F3-43B1-B71F-4D02F5715440}" destId="{83750AD6-8231-4964-B234-4314937A2A79}" srcOrd="0" destOrd="0" presId="urn:microsoft.com/office/officeart/2018/2/layout/IconCircleList"/>
    <dgm:cxn modelId="{FFD975D8-2213-4FD6-87C3-86A9405B1CF5}" srcId="{08B214B8-3C3E-4141-B27D-A6C645DE41C9}" destId="{865F27A6-8572-4A09-9A9E-B923271DD4D5}" srcOrd="4" destOrd="0" parTransId="{2F632718-32B8-4E36-8493-8B9A21D6A8F7}" sibTransId="{908BFA6E-190A-4C90-B41B-D894821A7ED8}"/>
    <dgm:cxn modelId="{F1C851F1-CBE5-435E-A0A2-712FB692FEA4}" srcId="{08B214B8-3C3E-4141-B27D-A6C645DE41C9}" destId="{776CD6F5-80B3-41A1-A0AB-0D7F8185CCFF}" srcOrd="1" destOrd="0" parTransId="{EC8DF900-FA41-4220-9633-D1F386C75D6A}" sibTransId="{83B28D06-88BB-4320-974E-6AF89DC4D007}"/>
    <dgm:cxn modelId="{25B6C2FB-420A-420E-BF59-157625A953D9}" type="presOf" srcId="{08B214B8-3C3E-4141-B27D-A6C645DE41C9}" destId="{C11BDBF5-D271-4EB6-8DA2-3F4FCBFF0580}" srcOrd="0" destOrd="0" presId="urn:microsoft.com/office/officeart/2018/2/layout/IconCircleList"/>
    <dgm:cxn modelId="{1282210D-CF69-4CEA-B59C-2983B60C4EC7}" type="presParOf" srcId="{C11BDBF5-D271-4EB6-8DA2-3F4FCBFF0580}" destId="{CD55D0D8-0681-46CA-9180-E3B7B5C4EC06}" srcOrd="0" destOrd="0" presId="urn:microsoft.com/office/officeart/2018/2/layout/IconCircleList"/>
    <dgm:cxn modelId="{97BD9CE7-6197-4E1A-8030-AEAD9238C9E6}" type="presParOf" srcId="{CD55D0D8-0681-46CA-9180-E3B7B5C4EC06}" destId="{7F934934-39CE-4376-8E00-2A5C27E21C02}" srcOrd="0" destOrd="0" presId="urn:microsoft.com/office/officeart/2018/2/layout/IconCircleList"/>
    <dgm:cxn modelId="{26B6D0A3-0384-4C54-9302-2D2E2C053E40}" type="presParOf" srcId="{7F934934-39CE-4376-8E00-2A5C27E21C02}" destId="{E777959C-025B-407C-A306-84DFCCC07148}" srcOrd="0" destOrd="0" presId="urn:microsoft.com/office/officeart/2018/2/layout/IconCircleList"/>
    <dgm:cxn modelId="{A77BE35C-3E0D-4359-9946-9929E92E32A8}" type="presParOf" srcId="{7F934934-39CE-4376-8E00-2A5C27E21C02}" destId="{055E4EF6-3867-477E-BFDE-C9695B86D0B1}" srcOrd="1" destOrd="0" presId="urn:microsoft.com/office/officeart/2018/2/layout/IconCircleList"/>
    <dgm:cxn modelId="{FC188D0D-5210-42E4-95E3-893EEBB31C97}" type="presParOf" srcId="{7F934934-39CE-4376-8E00-2A5C27E21C02}" destId="{24CE3512-7D98-4E30-8A95-8E95416AEECA}" srcOrd="2" destOrd="0" presId="urn:microsoft.com/office/officeart/2018/2/layout/IconCircleList"/>
    <dgm:cxn modelId="{B896D2F8-3DB2-49B6-9900-EBB0E2F3F099}" type="presParOf" srcId="{7F934934-39CE-4376-8E00-2A5C27E21C02}" destId="{10CAFD55-BF00-4D1C-902B-055164CD0767}" srcOrd="3" destOrd="0" presId="urn:microsoft.com/office/officeart/2018/2/layout/IconCircleList"/>
    <dgm:cxn modelId="{07A365FF-E562-4B92-A2E5-1762CB545312}" type="presParOf" srcId="{CD55D0D8-0681-46CA-9180-E3B7B5C4EC06}" destId="{0AF0CB3B-5463-46B4-B777-A76057FE5BBF}" srcOrd="1" destOrd="0" presId="urn:microsoft.com/office/officeart/2018/2/layout/IconCircleList"/>
    <dgm:cxn modelId="{8C1CA5AD-A503-4997-AF85-5A023658E68D}" type="presParOf" srcId="{CD55D0D8-0681-46CA-9180-E3B7B5C4EC06}" destId="{C0525520-B3E3-46CB-938E-D6B72293C5C8}" srcOrd="2" destOrd="0" presId="urn:microsoft.com/office/officeart/2018/2/layout/IconCircleList"/>
    <dgm:cxn modelId="{1DBFA975-4598-4A0D-B6A7-6E436E9AFB9B}" type="presParOf" srcId="{C0525520-B3E3-46CB-938E-D6B72293C5C8}" destId="{F5DF9254-0BF1-4F5A-A6D3-129A4A5667B0}" srcOrd="0" destOrd="0" presId="urn:microsoft.com/office/officeart/2018/2/layout/IconCircleList"/>
    <dgm:cxn modelId="{DAB690E9-81D9-4782-A1EB-A4D02166F7D8}" type="presParOf" srcId="{C0525520-B3E3-46CB-938E-D6B72293C5C8}" destId="{B4886559-507E-4733-A6A6-71988567E8FF}" srcOrd="1" destOrd="0" presId="urn:microsoft.com/office/officeart/2018/2/layout/IconCircleList"/>
    <dgm:cxn modelId="{AFC25F25-9300-48B9-87B3-3925BC2E763C}" type="presParOf" srcId="{C0525520-B3E3-46CB-938E-D6B72293C5C8}" destId="{74DF029D-7DB2-427B-933E-E7B26C43FF8D}" srcOrd="2" destOrd="0" presId="urn:microsoft.com/office/officeart/2018/2/layout/IconCircleList"/>
    <dgm:cxn modelId="{52FFFBE1-B5CE-4A1A-B4C4-C4E1699DE6DC}" type="presParOf" srcId="{C0525520-B3E3-46CB-938E-D6B72293C5C8}" destId="{7CBE04EC-3354-4680-A140-A2CDA843D86F}" srcOrd="3" destOrd="0" presId="urn:microsoft.com/office/officeart/2018/2/layout/IconCircleList"/>
    <dgm:cxn modelId="{453A0E87-696C-40F7-B6A3-BF4B8A5A93E8}" type="presParOf" srcId="{CD55D0D8-0681-46CA-9180-E3B7B5C4EC06}" destId="{F4A05277-712E-4EAF-B693-CB8198DFB45E}" srcOrd="3" destOrd="0" presId="urn:microsoft.com/office/officeart/2018/2/layout/IconCircleList"/>
    <dgm:cxn modelId="{EC20346B-4027-4645-B103-B8BEAFFC4A60}" type="presParOf" srcId="{CD55D0D8-0681-46CA-9180-E3B7B5C4EC06}" destId="{D4782E35-8DA7-48C9-BC19-18593F6351A3}" srcOrd="4" destOrd="0" presId="urn:microsoft.com/office/officeart/2018/2/layout/IconCircleList"/>
    <dgm:cxn modelId="{B0060B83-C4F3-4B1A-ACC6-AB103DEB252E}" type="presParOf" srcId="{D4782E35-8DA7-48C9-BC19-18593F6351A3}" destId="{981ACA42-EE91-4CFC-9A3F-804A505C5F8A}" srcOrd="0" destOrd="0" presId="urn:microsoft.com/office/officeart/2018/2/layout/IconCircleList"/>
    <dgm:cxn modelId="{4EF2400F-613F-494A-B519-48A1BA55D587}" type="presParOf" srcId="{D4782E35-8DA7-48C9-BC19-18593F6351A3}" destId="{64B5935B-B06B-48DD-9BFD-062E7B4E0C0B}" srcOrd="1" destOrd="0" presId="urn:microsoft.com/office/officeart/2018/2/layout/IconCircleList"/>
    <dgm:cxn modelId="{B2B08865-9692-4E41-9370-8FBF7A9DD6EB}" type="presParOf" srcId="{D4782E35-8DA7-48C9-BC19-18593F6351A3}" destId="{511B62B7-A59C-47CC-BAC6-84727B28905D}" srcOrd="2" destOrd="0" presId="urn:microsoft.com/office/officeart/2018/2/layout/IconCircleList"/>
    <dgm:cxn modelId="{FAF83488-0393-46CC-9228-3F075967FDB5}" type="presParOf" srcId="{D4782E35-8DA7-48C9-BC19-18593F6351A3}" destId="{A542B03D-7423-4D55-8037-42769978887B}" srcOrd="3" destOrd="0" presId="urn:microsoft.com/office/officeart/2018/2/layout/IconCircleList"/>
    <dgm:cxn modelId="{EF3292A0-B1EC-4F27-A788-FAF79FCA9E28}" type="presParOf" srcId="{CD55D0D8-0681-46CA-9180-E3B7B5C4EC06}" destId="{42E2CAE5-ADF0-4F6F-B4E7-C315C25E3985}" srcOrd="5" destOrd="0" presId="urn:microsoft.com/office/officeart/2018/2/layout/IconCircleList"/>
    <dgm:cxn modelId="{539225EA-DEE0-4928-8A83-00A7F05B2491}" type="presParOf" srcId="{CD55D0D8-0681-46CA-9180-E3B7B5C4EC06}" destId="{B0C77E33-A863-4018-8C02-9F79F1827273}" srcOrd="6" destOrd="0" presId="urn:microsoft.com/office/officeart/2018/2/layout/IconCircleList"/>
    <dgm:cxn modelId="{1B2C6520-2504-4A14-B364-7E38EF65C36A}" type="presParOf" srcId="{B0C77E33-A863-4018-8C02-9F79F1827273}" destId="{8141381A-1A90-432A-91A6-F45D9ECE378A}" srcOrd="0" destOrd="0" presId="urn:microsoft.com/office/officeart/2018/2/layout/IconCircleList"/>
    <dgm:cxn modelId="{4BDF4A6C-99B1-47E0-B4D1-83F692EAC143}" type="presParOf" srcId="{B0C77E33-A863-4018-8C02-9F79F1827273}" destId="{96849048-5392-4A91-836A-BB057CDC9A18}" srcOrd="1" destOrd="0" presId="urn:microsoft.com/office/officeart/2018/2/layout/IconCircleList"/>
    <dgm:cxn modelId="{94FBE91B-D670-4FBC-9331-3FA5420EB3CC}" type="presParOf" srcId="{B0C77E33-A863-4018-8C02-9F79F1827273}" destId="{9BA36CCB-931B-43C5-A140-E1F7787F99D4}" srcOrd="2" destOrd="0" presId="urn:microsoft.com/office/officeart/2018/2/layout/IconCircleList"/>
    <dgm:cxn modelId="{13BFE736-0DE8-408F-BCF7-7779F67C9AD7}" type="presParOf" srcId="{B0C77E33-A863-4018-8C02-9F79F1827273}" destId="{B8633E7C-9C03-44B5-946D-676E0F0468AA}" srcOrd="3" destOrd="0" presId="urn:microsoft.com/office/officeart/2018/2/layout/IconCircleList"/>
    <dgm:cxn modelId="{6B6DAFE6-5E65-4C47-BF3A-5EA23EC2CBA8}" type="presParOf" srcId="{CD55D0D8-0681-46CA-9180-E3B7B5C4EC06}" destId="{83750AD6-8231-4964-B234-4314937A2A79}" srcOrd="7" destOrd="0" presId="urn:microsoft.com/office/officeart/2018/2/layout/IconCircleList"/>
    <dgm:cxn modelId="{86F3EBDC-F592-452C-9DBE-D3B271291070}" type="presParOf" srcId="{CD55D0D8-0681-46CA-9180-E3B7B5C4EC06}" destId="{189F04B0-C7A0-4196-967D-F3A2E899F299}" srcOrd="8" destOrd="0" presId="urn:microsoft.com/office/officeart/2018/2/layout/IconCircleList"/>
    <dgm:cxn modelId="{453541F5-ACC8-4BE5-9272-7D2A0CCC9FED}" type="presParOf" srcId="{189F04B0-C7A0-4196-967D-F3A2E899F299}" destId="{380AD929-79AB-43CD-A187-6C716CAD4B2E}" srcOrd="0" destOrd="0" presId="urn:microsoft.com/office/officeart/2018/2/layout/IconCircleList"/>
    <dgm:cxn modelId="{B0C36A96-9D0C-4AD5-A485-CB77232A4D80}" type="presParOf" srcId="{189F04B0-C7A0-4196-967D-F3A2E899F299}" destId="{A1B6F70C-D0D8-4286-96DB-CE719D2CC0E0}" srcOrd="1" destOrd="0" presId="urn:microsoft.com/office/officeart/2018/2/layout/IconCircleList"/>
    <dgm:cxn modelId="{DB60D5D4-AA67-4E95-9256-CCE3A946672E}" type="presParOf" srcId="{189F04B0-C7A0-4196-967D-F3A2E899F299}" destId="{3BC22165-D899-46DA-91B7-4408DF6F898B}" srcOrd="2" destOrd="0" presId="urn:microsoft.com/office/officeart/2018/2/layout/IconCircleList"/>
    <dgm:cxn modelId="{ECA0119E-DAE5-4968-9BF5-0122EC8F44DE}" type="presParOf" srcId="{189F04B0-C7A0-4196-967D-F3A2E899F299}" destId="{7D2774C7-EC68-4913-AC40-C8A5510B0899}" srcOrd="3" destOrd="0" presId="urn:microsoft.com/office/officeart/2018/2/layout/IconCircleList"/>
  </dgm:cxnLst>
  <dgm:bg/>
  <dgm:whole>
    <a:ln w="38100">
      <a:solidFill>
        <a:schemeClr val="accent1"/>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7EA7947-2A88-457C-9879-C0BADEF49B8B}" type="doc">
      <dgm:prSet loTypeId="urn:diagrams.loki3.com/BracketList" loCatId="list" qsTypeId="urn:microsoft.com/office/officeart/2005/8/quickstyle/simple1" qsCatId="simple" csTypeId="urn:microsoft.com/office/officeart/2005/8/colors/accent1_1" csCatId="accent1" phldr="1"/>
      <dgm:spPr/>
      <dgm:t>
        <a:bodyPr/>
        <a:lstStyle/>
        <a:p>
          <a:endParaRPr lang="en-NA"/>
        </a:p>
      </dgm:t>
    </dgm:pt>
    <dgm:pt modelId="{8EFBFC61-DE85-4441-978A-42336C7E64AC}">
      <dgm:prSet phldrT="[Text]" custT="1"/>
      <dgm:spPr/>
      <dgm:t>
        <a:bodyPr/>
        <a:lstStyle/>
        <a:p>
          <a:pPr>
            <a:buFont typeface="Wingdings" panose="05000000000000000000" pitchFamily="2" charset="2"/>
            <a:buChar char="v"/>
          </a:pPr>
          <a:endParaRPr lang="en-NA" sz="1600" dirty="0"/>
        </a:p>
      </dgm:t>
    </dgm:pt>
    <dgm:pt modelId="{F706A663-D05A-487F-A1A5-99E22F9642CD}" type="parTrans" cxnId="{0706D6CE-ACBE-49A9-8AFB-FF8949C85623}">
      <dgm:prSet/>
      <dgm:spPr/>
      <dgm:t>
        <a:bodyPr/>
        <a:lstStyle/>
        <a:p>
          <a:endParaRPr lang="en-NA"/>
        </a:p>
      </dgm:t>
    </dgm:pt>
    <dgm:pt modelId="{DDD5217F-366F-442E-ACD2-6A4E7580CDC0}" type="sibTrans" cxnId="{0706D6CE-ACBE-49A9-8AFB-FF8949C85623}">
      <dgm:prSet/>
      <dgm:spPr/>
      <dgm:t>
        <a:bodyPr/>
        <a:lstStyle/>
        <a:p>
          <a:endParaRPr lang="en-NA"/>
        </a:p>
      </dgm:t>
    </dgm:pt>
    <dgm:pt modelId="{45FF1F6C-76D8-4E83-9015-A96D5B06DECA}">
      <dgm:prSet phldrT="[Text]" custT="1"/>
      <dgm:spPr>
        <a:solidFill>
          <a:schemeClr val="accent4">
            <a:lumMod val="40000"/>
            <a:lumOff val="60000"/>
          </a:schemeClr>
        </a:solidFill>
      </dgm:spPr>
      <dgm:t>
        <a:bodyPr/>
        <a:lstStyle/>
        <a:p>
          <a:pPr algn="ctr"/>
          <a:r>
            <a:rPr lang="en-GB" sz="1800" b="1" dirty="0">
              <a:solidFill>
                <a:srgbClr val="FF0000"/>
              </a:solidFill>
              <a:effectLst>
                <a:outerShdw blurRad="38100" dist="38100" dir="2700000" algn="tl">
                  <a:srgbClr val="000000">
                    <a:alpha val="43137"/>
                  </a:srgbClr>
                </a:outerShdw>
              </a:effectLst>
            </a:rPr>
            <a:t>How can we know that community-based structures are resilient?</a:t>
          </a:r>
          <a:endParaRPr lang="en-NA" sz="1800" dirty="0">
            <a:solidFill>
              <a:srgbClr val="FF0000"/>
            </a:solidFill>
          </a:endParaRPr>
        </a:p>
      </dgm:t>
    </dgm:pt>
    <dgm:pt modelId="{1988918D-233D-479A-A123-1BBE576FFB4D}" type="parTrans" cxnId="{1410A274-87DE-4C13-8782-85E0632355C9}">
      <dgm:prSet/>
      <dgm:spPr/>
      <dgm:t>
        <a:bodyPr/>
        <a:lstStyle/>
        <a:p>
          <a:endParaRPr lang="en-NA"/>
        </a:p>
      </dgm:t>
    </dgm:pt>
    <dgm:pt modelId="{EC6687E2-8248-4E1D-A2EB-C73389796D74}" type="sibTrans" cxnId="{1410A274-87DE-4C13-8782-85E0632355C9}">
      <dgm:prSet/>
      <dgm:spPr/>
      <dgm:t>
        <a:bodyPr/>
        <a:lstStyle/>
        <a:p>
          <a:endParaRPr lang="en-NA"/>
        </a:p>
      </dgm:t>
    </dgm:pt>
    <dgm:pt modelId="{587CBC0D-30BC-48DB-AD55-05DA61CEADEB}">
      <dgm:prSet custT="1"/>
      <dgm:spPr>
        <a:solidFill>
          <a:schemeClr val="accent3">
            <a:lumMod val="20000"/>
            <a:lumOff val="80000"/>
          </a:schemeClr>
        </a:solidFill>
      </dgm:spPr>
      <dgm:t>
        <a:bodyPr/>
        <a:lstStyle/>
        <a:p>
          <a:pPr>
            <a:buFont typeface="+mj-lt"/>
            <a:buAutoNum type="arabicPeriod"/>
          </a:pP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Encouraging communities to develop disaster management plans, conduct drills, and establishing local response teams</a:t>
          </a:r>
        </a:p>
      </dgm:t>
    </dgm:pt>
    <dgm:pt modelId="{56F0DAD3-032A-443E-AF4A-08F6EF9BF654}" type="parTrans" cxnId="{195C47B5-AF8A-466E-9B2D-5AB3CBEA3179}">
      <dgm:prSet/>
      <dgm:spPr/>
      <dgm:t>
        <a:bodyPr/>
        <a:lstStyle/>
        <a:p>
          <a:endParaRPr lang="en-NA"/>
        </a:p>
      </dgm:t>
    </dgm:pt>
    <dgm:pt modelId="{D9B41FA3-1ACE-41C3-A5D6-B70D6B51CFA9}" type="sibTrans" cxnId="{195C47B5-AF8A-466E-9B2D-5AB3CBEA3179}">
      <dgm:prSet/>
      <dgm:spPr/>
      <dgm:t>
        <a:bodyPr/>
        <a:lstStyle/>
        <a:p>
          <a:endParaRPr lang="en-NA"/>
        </a:p>
      </dgm:t>
    </dgm:pt>
    <dgm:pt modelId="{B5CD76E4-8DEB-4073-9CB8-C46A6F46545D}">
      <dgm:prSet custT="1"/>
      <dgm:spPr>
        <a:solidFill>
          <a:schemeClr val="accent4">
            <a:lumMod val="40000"/>
            <a:lumOff val="60000"/>
          </a:schemeClr>
        </a:solidFill>
      </dgm:spPr>
      <dgm:t>
        <a:bodyPr/>
        <a:lstStyle/>
        <a:p>
          <a:pPr algn="just"/>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S</a:t>
          </a:r>
          <a:r>
            <a:rPr lang="en-NA" sz="1600" dirty="0" err="1">
              <a:effectLst/>
              <a:latin typeface="Times New Roman" panose="02020603050405020304" pitchFamily="18" charset="0"/>
              <a:ea typeface="Times New Roman" panose="02020603050405020304" pitchFamily="18" charset="0"/>
              <a:cs typeface="Times New Roman" panose="02020603050405020304" pitchFamily="18" charset="0"/>
            </a:rPr>
            <a:t>uccessful</a:t>
          </a:r>
          <a:r>
            <a:rPr lang="en-NA" sz="1600" dirty="0">
              <a:effectLst/>
              <a:latin typeface="Times New Roman" panose="02020603050405020304" pitchFamily="18" charset="0"/>
              <a:ea typeface="Times New Roman" panose="02020603050405020304" pitchFamily="18" charset="0"/>
              <a:cs typeface="Times New Roman" panose="02020603050405020304" pitchFamily="18" charset="0"/>
            </a:rPr>
            <a:t> response to </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crises, O</a:t>
          </a:r>
          <a:r>
            <a:rPr lang="en-NA" sz="1600" dirty="0" err="1">
              <a:effectLst/>
              <a:latin typeface="Times New Roman" panose="02020603050405020304" pitchFamily="18" charset="0"/>
              <a:ea typeface="Times New Roman" panose="02020603050405020304" pitchFamily="18" charset="0"/>
              <a:cs typeface="Times New Roman" panose="02020603050405020304" pitchFamily="18" charset="0"/>
            </a:rPr>
            <a:t>pportunit</a:t>
          </a:r>
          <a:r>
            <a:rPr lang="en-GB" sz="1600" dirty="0" err="1">
              <a:effectLst/>
              <a:latin typeface="Times New Roman" panose="02020603050405020304" pitchFamily="18" charset="0"/>
              <a:ea typeface="Times New Roman" panose="02020603050405020304" pitchFamily="18" charset="0"/>
              <a:cs typeface="Times New Roman" panose="02020603050405020304" pitchFamily="18" charset="0"/>
            </a:rPr>
            <a:t>ies</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NA" sz="1600" dirty="0">
              <a:effectLst/>
              <a:latin typeface="Times New Roman" panose="02020603050405020304" pitchFamily="18" charset="0"/>
              <a:ea typeface="Times New Roman" panose="02020603050405020304" pitchFamily="18" charset="0"/>
              <a:cs typeface="Times New Roman" panose="02020603050405020304" pitchFamily="18" charset="0"/>
            </a:rPr>
            <a:t>change</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 collaboratively,</a:t>
          </a:r>
          <a:r>
            <a:rPr lang="en-NA" sz="1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NA" sz="1600" dirty="0"/>
        </a:p>
      </dgm:t>
    </dgm:pt>
    <dgm:pt modelId="{56BE205F-4DAE-4A5A-BF7F-D41990E026B4}" type="parTrans" cxnId="{B04B6CA5-0702-4CAE-9FBE-04986E89DA67}">
      <dgm:prSet/>
      <dgm:spPr/>
      <dgm:t>
        <a:bodyPr/>
        <a:lstStyle/>
        <a:p>
          <a:endParaRPr lang="en-NA"/>
        </a:p>
      </dgm:t>
    </dgm:pt>
    <dgm:pt modelId="{13A460EE-F668-4979-B598-EBEE34A78367}" type="sibTrans" cxnId="{B04B6CA5-0702-4CAE-9FBE-04986E89DA67}">
      <dgm:prSet/>
      <dgm:spPr/>
      <dgm:t>
        <a:bodyPr/>
        <a:lstStyle/>
        <a:p>
          <a:endParaRPr lang="en-NA"/>
        </a:p>
      </dgm:t>
    </dgm:pt>
    <dgm:pt modelId="{8D133C96-904A-450C-84A8-2E5585F27452}">
      <dgm:prSet custT="1"/>
      <dgm:spPr>
        <a:solidFill>
          <a:schemeClr val="accent4">
            <a:lumMod val="40000"/>
            <a:lumOff val="60000"/>
          </a:schemeClr>
        </a:solidFill>
      </dgm:spPr>
      <dgm:t>
        <a:bodyPr/>
        <a:lstStyle/>
        <a:p>
          <a:pPr algn="just"/>
          <a:r>
            <a:rPr lang="en-GB" sz="1600" dirty="0">
              <a:latin typeface="Times New Roman" panose="02020603050405020304" pitchFamily="18" charset="0"/>
              <a:ea typeface="Times New Roman" panose="02020603050405020304" pitchFamily="18" charset="0"/>
              <a:cs typeface="Times New Roman" panose="02020603050405020304" pitchFamily="18" charset="0"/>
            </a:rPr>
            <a:t>M</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ulti-sectorial </a:t>
          </a:r>
          <a:r>
            <a:rPr lang="en-NA" sz="1600" dirty="0">
              <a:effectLst/>
              <a:latin typeface="Times New Roman" panose="02020603050405020304" pitchFamily="18" charset="0"/>
              <a:ea typeface="Times New Roman" panose="02020603050405020304" pitchFamily="18" charset="0"/>
              <a:cs typeface="Times New Roman" panose="02020603050405020304" pitchFamily="18" charset="0"/>
            </a:rPr>
            <a:t>participation and collaboration over time</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NA" sz="1600" dirty="0"/>
        </a:p>
      </dgm:t>
    </dgm:pt>
    <dgm:pt modelId="{87022906-62FD-4C05-BC37-A8113995E87B}" type="parTrans" cxnId="{454DD81D-49EB-4278-8985-8F28D4FFCC9E}">
      <dgm:prSet/>
      <dgm:spPr/>
      <dgm:t>
        <a:bodyPr/>
        <a:lstStyle/>
        <a:p>
          <a:endParaRPr lang="en-NA"/>
        </a:p>
      </dgm:t>
    </dgm:pt>
    <dgm:pt modelId="{CA4E51E2-214E-451D-AC1F-40C55E3AE357}" type="sibTrans" cxnId="{454DD81D-49EB-4278-8985-8F28D4FFCC9E}">
      <dgm:prSet/>
      <dgm:spPr/>
      <dgm:t>
        <a:bodyPr/>
        <a:lstStyle/>
        <a:p>
          <a:endParaRPr lang="en-NA"/>
        </a:p>
      </dgm:t>
    </dgm:pt>
    <dgm:pt modelId="{2923F622-A181-411B-B4E0-1A0ABA1289B5}">
      <dgm:prSet custT="1"/>
      <dgm:spPr>
        <a:solidFill>
          <a:schemeClr val="accent3">
            <a:lumMod val="20000"/>
            <a:lumOff val="80000"/>
          </a:schemeClr>
        </a:solidFill>
      </dgm:spPr>
      <dgm:t>
        <a:bodyPr/>
        <a:lstStyle/>
        <a:p>
          <a:pPr>
            <a:buFont typeface="+mj-lt"/>
            <a:buAutoNum type="arabicPeriod"/>
          </a:pP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Investments in resilient robust communication networks</a:t>
          </a:r>
          <a:r>
            <a:rPr lang="en-GB" sz="1600" dirty="0">
              <a:latin typeface="Times New Roman" panose="02020603050405020304" pitchFamily="18" charset="0"/>
              <a:ea typeface="Times New Roman" panose="02020603050405020304" pitchFamily="18" charset="0"/>
              <a:cs typeface="Times New Roman" panose="02020603050405020304" pitchFamily="18" charset="0"/>
            </a:rPr>
            <a:t>.</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dgm:t>
    </dgm:pt>
    <dgm:pt modelId="{C22DA1D0-8841-44B7-81D2-F5E3E449D905}" type="parTrans" cxnId="{103CE33F-FE7D-443D-A5B2-1A2FF9CCDD21}">
      <dgm:prSet/>
      <dgm:spPr/>
      <dgm:t>
        <a:bodyPr/>
        <a:lstStyle/>
        <a:p>
          <a:endParaRPr lang="en-NA"/>
        </a:p>
      </dgm:t>
    </dgm:pt>
    <dgm:pt modelId="{58A43850-AF6A-474C-9795-D63560E4F217}" type="sibTrans" cxnId="{103CE33F-FE7D-443D-A5B2-1A2FF9CCDD21}">
      <dgm:prSet/>
      <dgm:spPr/>
      <dgm:t>
        <a:bodyPr/>
        <a:lstStyle/>
        <a:p>
          <a:endParaRPr lang="en-NA"/>
        </a:p>
      </dgm:t>
    </dgm:pt>
    <dgm:pt modelId="{913F99D8-AEA5-456C-B1F4-504F024092D3}">
      <dgm:prSet custT="1"/>
      <dgm:spPr>
        <a:solidFill>
          <a:schemeClr val="accent4">
            <a:lumMod val="40000"/>
            <a:lumOff val="60000"/>
          </a:schemeClr>
        </a:solidFill>
      </dgm:spPr>
      <dgm:t>
        <a:bodyPr/>
        <a:lstStyle/>
        <a:p>
          <a:pPr algn="just"/>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S</a:t>
          </a:r>
          <a:r>
            <a:rPr lang="en-NA" sz="1600" dirty="0" err="1">
              <a:effectLst/>
              <a:latin typeface="Times New Roman" panose="02020603050405020304" pitchFamily="18" charset="0"/>
              <a:ea typeface="Times New Roman" panose="02020603050405020304" pitchFamily="18" charset="0"/>
              <a:cs typeface="Times New Roman" panose="02020603050405020304" pitchFamily="18" charset="0"/>
            </a:rPr>
            <a:t>uccessful</a:t>
          </a:r>
          <a:r>
            <a:rPr lang="en-NA" sz="1600" dirty="0">
              <a:effectLst/>
              <a:latin typeface="Times New Roman" panose="02020603050405020304" pitchFamily="18" charset="0"/>
              <a:ea typeface="Times New Roman" panose="02020603050405020304" pitchFamily="18" charset="0"/>
              <a:cs typeface="Times New Roman" panose="02020603050405020304" pitchFamily="18" charset="0"/>
            </a:rPr>
            <a:t> implementation of</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 shared</a:t>
          </a:r>
          <a:r>
            <a:rPr lang="en-NA" sz="1600" dirty="0">
              <a:effectLst/>
              <a:latin typeface="Times New Roman" panose="02020603050405020304" pitchFamily="18" charset="0"/>
              <a:ea typeface="Times New Roman" panose="02020603050405020304" pitchFamily="18" charset="0"/>
              <a:cs typeface="Times New Roman" panose="02020603050405020304" pitchFamily="18" charset="0"/>
            </a:rPr>
            <a:t> plans,</a:t>
          </a:r>
          <a:endParaRPr lang="en-NA" sz="1600" dirty="0"/>
        </a:p>
      </dgm:t>
    </dgm:pt>
    <dgm:pt modelId="{8DE0A7E1-6020-4108-826B-466839666A91}" type="parTrans" cxnId="{C7FE66E0-4E88-4CEB-B8A1-1E573A8DD47F}">
      <dgm:prSet/>
      <dgm:spPr/>
      <dgm:t>
        <a:bodyPr/>
        <a:lstStyle/>
        <a:p>
          <a:endParaRPr lang="en-NA"/>
        </a:p>
      </dgm:t>
    </dgm:pt>
    <dgm:pt modelId="{EF81C72D-919E-4397-B383-30038C5B972A}" type="sibTrans" cxnId="{C7FE66E0-4E88-4CEB-B8A1-1E573A8DD47F}">
      <dgm:prSet/>
      <dgm:spPr/>
      <dgm:t>
        <a:bodyPr/>
        <a:lstStyle/>
        <a:p>
          <a:endParaRPr lang="en-NA"/>
        </a:p>
      </dgm:t>
    </dgm:pt>
    <dgm:pt modelId="{249859E7-F570-4E80-B175-11CFF54409CD}">
      <dgm:prSet custT="1"/>
      <dgm:spPr>
        <a:solidFill>
          <a:schemeClr val="accent4">
            <a:lumMod val="40000"/>
            <a:lumOff val="60000"/>
          </a:schemeClr>
        </a:solidFill>
      </dgm:spPr>
      <dgm:t>
        <a:bodyPr/>
        <a:lstStyle/>
        <a:p>
          <a:pPr algn="just"/>
          <a:r>
            <a:rPr lang="en-NA" sz="1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D</a:t>
          </a:r>
          <a:r>
            <a:rPr lang="en-NA" sz="1600" dirty="0" err="1">
              <a:effectLst/>
              <a:latin typeface="Times New Roman" panose="02020603050405020304" pitchFamily="18" charset="0"/>
              <a:ea typeface="Times New Roman" panose="02020603050405020304" pitchFamily="18" charset="0"/>
              <a:cs typeface="Times New Roman" panose="02020603050405020304" pitchFamily="18" charset="0"/>
            </a:rPr>
            <a:t>evelopment</a:t>
          </a:r>
          <a:r>
            <a:rPr lang="en-NA" sz="1600" dirty="0">
              <a:effectLst/>
              <a:latin typeface="Times New Roman" panose="02020603050405020304" pitchFamily="18" charset="0"/>
              <a:ea typeface="Times New Roman" panose="02020603050405020304" pitchFamily="18" charset="0"/>
              <a:cs typeface="Times New Roman" panose="02020603050405020304" pitchFamily="18" charset="0"/>
            </a:rPr>
            <a:t> of </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a </a:t>
          </a:r>
          <a:r>
            <a:rPr lang="en-NA" sz="1600" dirty="0">
              <a:effectLst/>
              <a:latin typeface="Times New Roman" panose="02020603050405020304" pitchFamily="18" charset="0"/>
              <a:ea typeface="Times New Roman" panose="02020603050405020304" pitchFamily="18" charset="0"/>
              <a:cs typeface="Times New Roman" panose="02020603050405020304" pitchFamily="18" charset="0"/>
            </a:rPr>
            <a:t>new </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direction</a:t>
          </a:r>
          <a:r>
            <a:rPr lang="en-NA" sz="1600" dirty="0">
              <a:effectLst/>
              <a:latin typeface="Times New Roman" panose="02020603050405020304" pitchFamily="18" charset="0"/>
              <a:ea typeface="Times New Roman" panose="02020603050405020304" pitchFamily="18" charset="0"/>
              <a:cs typeface="Times New Roman" panose="02020603050405020304" pitchFamily="18" charset="0"/>
            </a:rPr>
            <a:t> and future for itself, and</a:t>
          </a:r>
          <a:endParaRPr lang="en-NA" sz="1600" dirty="0"/>
        </a:p>
      </dgm:t>
    </dgm:pt>
    <dgm:pt modelId="{A2042892-4A51-4FFD-96DA-B02B7C283E91}" type="parTrans" cxnId="{A350DEA8-FAD8-441A-B095-A15C90032679}">
      <dgm:prSet/>
      <dgm:spPr/>
      <dgm:t>
        <a:bodyPr/>
        <a:lstStyle/>
        <a:p>
          <a:endParaRPr lang="en-NA"/>
        </a:p>
      </dgm:t>
    </dgm:pt>
    <dgm:pt modelId="{DB692F9E-875B-4EC1-889C-862B98967E4A}" type="sibTrans" cxnId="{A350DEA8-FAD8-441A-B095-A15C90032679}">
      <dgm:prSet/>
      <dgm:spPr/>
      <dgm:t>
        <a:bodyPr/>
        <a:lstStyle/>
        <a:p>
          <a:endParaRPr lang="en-NA"/>
        </a:p>
      </dgm:t>
    </dgm:pt>
    <dgm:pt modelId="{EFA61B67-D93C-4906-85D6-E620E195E95F}">
      <dgm:prSet custT="1"/>
      <dgm:spPr>
        <a:solidFill>
          <a:schemeClr val="accent4">
            <a:lumMod val="40000"/>
            <a:lumOff val="60000"/>
          </a:schemeClr>
        </a:solidFill>
      </dgm:spPr>
      <dgm:t>
        <a:bodyPr/>
        <a:lstStyle/>
        <a:p>
          <a:pPr algn="just"/>
          <a:r>
            <a:rPr lang="en-NA" sz="1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Ability to adapt</a:t>
          </a:r>
          <a:r>
            <a:rPr lang="en-NA" sz="1600" dirty="0">
              <a:effectLst/>
              <a:latin typeface="Times New Roman" panose="02020603050405020304" pitchFamily="18" charset="0"/>
              <a:ea typeface="Times New Roman" panose="02020603050405020304" pitchFamily="18" charset="0"/>
              <a:cs typeface="Times New Roman" panose="02020603050405020304" pitchFamily="18" charset="0"/>
            </a:rPr>
            <a:t> to changes within and outside the community </a:t>
          </a:r>
          <a:endParaRPr lang="en-NA" sz="1600" dirty="0"/>
        </a:p>
      </dgm:t>
    </dgm:pt>
    <dgm:pt modelId="{B667EAF1-5E10-4875-9D4E-01FAA59EF186}" type="parTrans" cxnId="{43EA13FC-5025-444C-A4B0-4D9D3E5B1DF5}">
      <dgm:prSet/>
      <dgm:spPr/>
      <dgm:t>
        <a:bodyPr/>
        <a:lstStyle/>
        <a:p>
          <a:endParaRPr lang="en-NA"/>
        </a:p>
      </dgm:t>
    </dgm:pt>
    <dgm:pt modelId="{F4C1778D-2636-4848-A3D3-13D1072652DB}" type="sibTrans" cxnId="{43EA13FC-5025-444C-A4B0-4D9D3E5B1DF5}">
      <dgm:prSet/>
      <dgm:spPr/>
      <dgm:t>
        <a:bodyPr/>
        <a:lstStyle/>
        <a:p>
          <a:endParaRPr lang="en-NA"/>
        </a:p>
      </dgm:t>
    </dgm:pt>
    <dgm:pt modelId="{8AB61E34-CF42-44FA-8E13-A3D63216C490}">
      <dgm:prSet custT="1"/>
      <dgm:spPr>
        <a:solidFill>
          <a:schemeClr val="accent4">
            <a:lumMod val="40000"/>
            <a:lumOff val="60000"/>
          </a:schemeClr>
        </a:solidFill>
      </dgm:spPr>
      <dgm:t>
        <a:bodyPr/>
        <a:lstStyle/>
        <a:p>
          <a:pPr algn="just"/>
          <a:r>
            <a:rPr lang="en-GB" sz="1600" dirty="0">
              <a:latin typeface="Times New Roman" panose="02020603050405020304" pitchFamily="18" charset="0"/>
              <a:ea typeface="Times New Roman" panose="02020603050405020304" pitchFamily="18" charset="0"/>
              <a:cs typeface="Times New Roman" panose="02020603050405020304" pitchFamily="18" charset="0"/>
            </a:rPr>
            <a:t>D</a:t>
          </a:r>
          <a:r>
            <a:rPr lang="en-NA" sz="1600" dirty="0" err="1">
              <a:effectLst/>
              <a:latin typeface="Times New Roman" panose="02020603050405020304" pitchFamily="18" charset="0"/>
              <a:ea typeface="Times New Roman" panose="02020603050405020304" pitchFamily="18" charset="0"/>
              <a:cs typeface="Times New Roman" panose="02020603050405020304" pitchFamily="18" charset="0"/>
            </a:rPr>
            <a:t>evelop</a:t>
          </a:r>
          <a:r>
            <a:rPr lang="en-GB" sz="1600" dirty="0" err="1">
              <a:effectLst/>
              <a:latin typeface="Times New Roman" panose="02020603050405020304" pitchFamily="18" charset="0"/>
              <a:ea typeface="Times New Roman" panose="02020603050405020304" pitchFamily="18" charset="0"/>
              <a:cs typeface="Times New Roman" panose="02020603050405020304" pitchFamily="18" charset="0"/>
            </a:rPr>
            <a:t>ment</a:t>
          </a:r>
          <a:r>
            <a:rPr lang="en-NA" sz="1600" dirty="0">
              <a:effectLst/>
              <a:latin typeface="Times New Roman" panose="02020603050405020304" pitchFamily="18" charset="0"/>
              <a:ea typeface="Times New Roman" panose="02020603050405020304" pitchFamily="18" charset="0"/>
              <a:cs typeface="Times New Roman" panose="02020603050405020304" pitchFamily="18" charset="0"/>
            </a:rPr>
            <a:t> and implement</a:t>
          </a:r>
          <a:r>
            <a:rPr lang="en-GB" sz="1600" dirty="0" err="1">
              <a:effectLst/>
              <a:latin typeface="Times New Roman" panose="02020603050405020304" pitchFamily="18" charset="0"/>
              <a:ea typeface="Times New Roman" panose="02020603050405020304" pitchFamily="18" charset="0"/>
              <a:cs typeface="Times New Roman" panose="02020603050405020304" pitchFamily="18" charset="0"/>
            </a:rPr>
            <a:t>ation</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 of </a:t>
          </a:r>
          <a:r>
            <a:rPr lang="en-NA" sz="1600" dirty="0">
              <a:effectLst/>
              <a:latin typeface="Times New Roman" panose="02020603050405020304" pitchFamily="18" charset="0"/>
              <a:ea typeface="Times New Roman" panose="02020603050405020304" pitchFamily="18" charset="0"/>
              <a:cs typeface="Times New Roman" panose="02020603050405020304" pitchFamily="18" charset="0"/>
            </a:rPr>
            <a:t>community-centred plans, and </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community</a:t>
          </a:r>
          <a:r>
            <a:rPr lang="en-NA" sz="1600" dirty="0">
              <a:effectLst/>
              <a:latin typeface="Times New Roman" panose="02020603050405020304" pitchFamily="18" charset="0"/>
              <a:ea typeface="Times New Roman" panose="02020603050405020304" pitchFamily="18" charset="0"/>
              <a:cs typeface="Times New Roman" panose="02020603050405020304" pitchFamily="18" charset="0"/>
            </a:rPr>
            <a:t> resources over time. </a:t>
          </a:r>
          <a:endParaRPr lang="en-NA" sz="1600" dirty="0"/>
        </a:p>
      </dgm:t>
    </dgm:pt>
    <dgm:pt modelId="{70BD4AB1-4910-4B38-922B-59233D78F5EA}" type="parTrans" cxnId="{F2A8324B-CD42-4DA7-9723-5D8F9BF5CC02}">
      <dgm:prSet/>
      <dgm:spPr/>
      <dgm:t>
        <a:bodyPr/>
        <a:lstStyle/>
        <a:p>
          <a:endParaRPr lang="en-NA"/>
        </a:p>
      </dgm:t>
    </dgm:pt>
    <dgm:pt modelId="{5A5B0F76-244B-43AD-90C3-98692488B2CE}" type="sibTrans" cxnId="{F2A8324B-CD42-4DA7-9723-5D8F9BF5CC02}">
      <dgm:prSet/>
      <dgm:spPr/>
      <dgm:t>
        <a:bodyPr/>
        <a:lstStyle/>
        <a:p>
          <a:endParaRPr lang="en-NA"/>
        </a:p>
      </dgm:t>
    </dgm:pt>
    <dgm:pt modelId="{2BC5E4DB-90E8-4118-9F87-17EA25128ADB}">
      <dgm:prSet custT="1"/>
      <dgm:spPr>
        <a:solidFill>
          <a:schemeClr val="accent4">
            <a:lumMod val="40000"/>
            <a:lumOff val="60000"/>
          </a:schemeClr>
        </a:solidFill>
      </dgm:spPr>
      <dgm:t>
        <a:bodyPr/>
        <a:lstStyle/>
        <a:p>
          <a:pPr algn="just"/>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NA" sz="1600" dirty="0" err="1">
              <a:effectLst/>
              <a:latin typeface="Times New Roman" panose="02020603050405020304" pitchFamily="18" charset="0"/>
              <a:ea typeface="Times New Roman" panose="02020603050405020304" pitchFamily="18" charset="0"/>
              <a:cs typeface="Times New Roman" panose="02020603050405020304" pitchFamily="18" charset="0"/>
            </a:rPr>
            <a:t>ommunity</a:t>
          </a:r>
          <a:r>
            <a:rPr lang="en-NA" sz="1600" dirty="0">
              <a:effectLst/>
              <a:latin typeface="Times New Roman" panose="02020603050405020304" pitchFamily="18" charset="0"/>
              <a:ea typeface="Times New Roman" panose="02020603050405020304" pitchFamily="18" charset="0"/>
              <a:cs typeface="Times New Roman" panose="02020603050405020304" pitchFamily="18" charset="0"/>
            </a:rPr>
            <a:t> resilience is not about controlling all the conditions that affect it</a:t>
          </a:r>
          <a:r>
            <a:rPr lang="en-GB" sz="1600" dirty="0">
              <a:latin typeface="Times New Roman" panose="02020603050405020304" pitchFamily="18" charset="0"/>
              <a:ea typeface="Times New Roman" panose="02020603050405020304" pitchFamily="18" charset="0"/>
              <a:cs typeface="Times New Roman" panose="02020603050405020304" pitchFamily="18" charset="0"/>
            </a:rPr>
            <a:t> but </a:t>
          </a:r>
          <a:r>
            <a:rPr lang="en-NA" sz="1600" dirty="0">
              <a:effectLst/>
              <a:latin typeface="Times New Roman" panose="02020603050405020304" pitchFamily="18" charset="0"/>
              <a:ea typeface="Times New Roman" panose="02020603050405020304" pitchFamily="18" charset="0"/>
              <a:cs typeface="Times New Roman" panose="02020603050405020304" pitchFamily="18" charset="0"/>
            </a:rPr>
            <a:t>thriving in those conditions</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a:t>
          </a:r>
        </a:p>
      </dgm:t>
    </dgm:pt>
    <dgm:pt modelId="{DECCA588-59F8-4745-843D-1292188F200C}" type="parTrans" cxnId="{AE401354-1898-4755-8F80-1A2511712249}">
      <dgm:prSet/>
      <dgm:spPr/>
      <dgm:t>
        <a:bodyPr/>
        <a:lstStyle/>
        <a:p>
          <a:endParaRPr lang="en-NA"/>
        </a:p>
      </dgm:t>
    </dgm:pt>
    <dgm:pt modelId="{FCBB8F8F-0791-41AD-83F8-13E099D9CB52}" type="sibTrans" cxnId="{AE401354-1898-4755-8F80-1A2511712249}">
      <dgm:prSet/>
      <dgm:spPr/>
      <dgm:t>
        <a:bodyPr/>
        <a:lstStyle/>
        <a:p>
          <a:endParaRPr lang="en-NA"/>
        </a:p>
      </dgm:t>
    </dgm:pt>
    <dgm:pt modelId="{3D41BA47-761F-454F-B75F-4BDB1171036D}">
      <dgm:prSet custT="1"/>
      <dgm:spPr>
        <a:solidFill>
          <a:schemeClr val="accent4">
            <a:lumMod val="40000"/>
            <a:lumOff val="60000"/>
          </a:schemeClr>
        </a:solidFill>
      </dgm:spPr>
      <dgm:t>
        <a:bodyPr/>
        <a:lstStyle/>
        <a:p>
          <a:pPr algn="just"/>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Strengthening early warning signs is one proactive measure to minimise vulnerability</a:t>
          </a:r>
          <a:endParaRPr lang="en-NA" sz="1600" dirty="0"/>
        </a:p>
      </dgm:t>
    </dgm:pt>
    <dgm:pt modelId="{F1AA77D0-C813-4956-85E9-97A35C0BD0B2}" type="parTrans" cxnId="{4CAC3417-4789-498A-9DC8-7469597F3724}">
      <dgm:prSet/>
      <dgm:spPr/>
      <dgm:t>
        <a:bodyPr/>
        <a:lstStyle/>
        <a:p>
          <a:endParaRPr lang="en-NA"/>
        </a:p>
      </dgm:t>
    </dgm:pt>
    <dgm:pt modelId="{ED067D48-6778-468B-8DB8-BFD2BD341B0A}" type="sibTrans" cxnId="{4CAC3417-4789-498A-9DC8-7469597F3724}">
      <dgm:prSet/>
      <dgm:spPr/>
      <dgm:t>
        <a:bodyPr/>
        <a:lstStyle/>
        <a:p>
          <a:endParaRPr lang="en-NA"/>
        </a:p>
      </dgm:t>
    </dgm:pt>
    <dgm:pt modelId="{55ED9BB5-55AA-494B-B33B-83176494588A}">
      <dgm:prSet custT="1"/>
      <dgm:spPr>
        <a:solidFill>
          <a:schemeClr val="accent3">
            <a:lumMod val="20000"/>
            <a:lumOff val="80000"/>
          </a:schemeClr>
        </a:solidFill>
      </dgm:spPr>
      <dgm:t>
        <a:bodyPr/>
        <a:lstStyle/>
        <a:p>
          <a:pPr>
            <a:buFont typeface="+mj-lt"/>
            <a:buAutoNum type="arabicPeriod"/>
          </a:pP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Empowering women and marginalised groups within communities ensures inclusivity in preparedness efforts (</a:t>
          </a:r>
          <a:r>
            <a:rPr lang="en-GB" sz="1600" dirty="0" err="1">
              <a:effectLst/>
              <a:latin typeface="Times New Roman" panose="02020603050405020304" pitchFamily="18" charset="0"/>
              <a:ea typeface="Times New Roman" panose="02020603050405020304" pitchFamily="18" charset="0"/>
              <a:cs typeface="Times New Roman" panose="02020603050405020304" pitchFamily="18" charset="0"/>
            </a:rPr>
            <a:t>Moyo</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 et al., 2018).</a:t>
          </a:r>
        </a:p>
      </dgm:t>
    </dgm:pt>
    <dgm:pt modelId="{D3FA2651-4BF4-4272-8A92-3A41201D8B1C}" type="parTrans" cxnId="{1EBB9B95-32C1-4961-A7A2-8AA1E0E46355}">
      <dgm:prSet/>
      <dgm:spPr/>
    </dgm:pt>
    <dgm:pt modelId="{ADF8F60C-4D71-4934-B0D0-FF8418F0FB9E}" type="sibTrans" cxnId="{1EBB9B95-32C1-4961-A7A2-8AA1E0E46355}">
      <dgm:prSet/>
      <dgm:spPr/>
    </dgm:pt>
    <dgm:pt modelId="{B02A3AA9-88BE-4400-80B4-2576D44F8779}" type="pres">
      <dgm:prSet presAssocID="{37EA7947-2A88-457C-9879-C0BADEF49B8B}" presName="Name0" presStyleCnt="0">
        <dgm:presLayoutVars>
          <dgm:dir/>
          <dgm:animLvl val="lvl"/>
          <dgm:resizeHandles val="exact"/>
        </dgm:presLayoutVars>
      </dgm:prSet>
      <dgm:spPr/>
    </dgm:pt>
    <dgm:pt modelId="{D4740D29-83AC-47D1-8F17-9B01AFC0C918}" type="pres">
      <dgm:prSet presAssocID="{8EFBFC61-DE85-4441-978A-42336C7E64AC}" presName="linNode" presStyleCnt="0"/>
      <dgm:spPr/>
    </dgm:pt>
    <dgm:pt modelId="{07B1BADD-4D58-45B2-A211-AF442AF9862C}" type="pres">
      <dgm:prSet presAssocID="{8EFBFC61-DE85-4441-978A-42336C7E64AC}" presName="parTx" presStyleLbl="revTx" presStyleIdx="0" presStyleCnt="2">
        <dgm:presLayoutVars>
          <dgm:chMax val="1"/>
          <dgm:bulletEnabled val="1"/>
        </dgm:presLayoutVars>
      </dgm:prSet>
      <dgm:spPr/>
    </dgm:pt>
    <dgm:pt modelId="{5CB6AE11-B134-4283-9C52-EBBE95676917}" type="pres">
      <dgm:prSet presAssocID="{8EFBFC61-DE85-4441-978A-42336C7E64AC}" presName="bracket" presStyleLbl="parChTrans1D1" presStyleIdx="0" presStyleCnt="2"/>
      <dgm:spPr/>
    </dgm:pt>
    <dgm:pt modelId="{D731A21F-FF34-4C7F-8CBF-E1E061C0A3DB}" type="pres">
      <dgm:prSet presAssocID="{8EFBFC61-DE85-4441-978A-42336C7E64AC}" presName="spH" presStyleCnt="0"/>
      <dgm:spPr/>
    </dgm:pt>
    <dgm:pt modelId="{1CF67704-E50A-4AEB-9BFD-B1386F9076FB}" type="pres">
      <dgm:prSet presAssocID="{8EFBFC61-DE85-4441-978A-42336C7E64AC}" presName="desTx" presStyleLbl="node1" presStyleIdx="0" presStyleCnt="2" custScaleX="170735" custLinFactX="-43790" custLinFactNeighborX="-100000">
        <dgm:presLayoutVars>
          <dgm:bulletEnabled val="1"/>
        </dgm:presLayoutVars>
      </dgm:prSet>
      <dgm:spPr/>
    </dgm:pt>
    <dgm:pt modelId="{1D24F627-E37F-4D31-B887-19549771CAC1}" type="pres">
      <dgm:prSet presAssocID="{DDD5217F-366F-442E-ACD2-6A4E7580CDC0}" presName="spV" presStyleCnt="0"/>
      <dgm:spPr/>
    </dgm:pt>
    <dgm:pt modelId="{A4F696DE-6A69-4FA0-BCF4-4F5298954F48}" type="pres">
      <dgm:prSet presAssocID="{45FF1F6C-76D8-4E83-9015-A96D5B06DECA}" presName="linNode" presStyleCnt="0"/>
      <dgm:spPr/>
    </dgm:pt>
    <dgm:pt modelId="{465B78EB-3CBC-4879-ABC2-067E5C97CD9E}" type="pres">
      <dgm:prSet presAssocID="{45FF1F6C-76D8-4E83-9015-A96D5B06DECA}" presName="parTx" presStyleLbl="revTx" presStyleIdx="1" presStyleCnt="2" custScaleX="118936" custScaleY="185245">
        <dgm:presLayoutVars>
          <dgm:chMax val="1"/>
          <dgm:bulletEnabled val="1"/>
        </dgm:presLayoutVars>
      </dgm:prSet>
      <dgm:spPr/>
    </dgm:pt>
    <dgm:pt modelId="{21AEB47E-864D-4B34-B399-90460CE5E9D0}" type="pres">
      <dgm:prSet presAssocID="{45FF1F6C-76D8-4E83-9015-A96D5B06DECA}" presName="bracket" presStyleLbl="parChTrans1D1" presStyleIdx="1" presStyleCnt="2"/>
      <dgm:spPr/>
    </dgm:pt>
    <dgm:pt modelId="{1BC8CB79-CF6B-4FD3-8AEA-6D393F193019}" type="pres">
      <dgm:prSet presAssocID="{45FF1F6C-76D8-4E83-9015-A96D5B06DECA}" presName="spH" presStyleCnt="0"/>
      <dgm:spPr/>
    </dgm:pt>
    <dgm:pt modelId="{BF8DD184-792A-413E-A0F4-BDFB7CD01664}" type="pres">
      <dgm:prSet presAssocID="{45FF1F6C-76D8-4E83-9015-A96D5B06DECA}" presName="desTx" presStyleLbl="node1" presStyleIdx="1" presStyleCnt="2">
        <dgm:presLayoutVars>
          <dgm:bulletEnabled val="1"/>
        </dgm:presLayoutVars>
      </dgm:prSet>
      <dgm:spPr/>
    </dgm:pt>
  </dgm:ptLst>
  <dgm:cxnLst>
    <dgm:cxn modelId="{4CAC3417-4789-498A-9DC8-7469597F3724}" srcId="{45FF1F6C-76D8-4E83-9015-A96D5B06DECA}" destId="{3D41BA47-761F-454F-B75F-4BDB1171036D}" srcOrd="7" destOrd="0" parTransId="{F1AA77D0-C813-4956-85E9-97A35C0BD0B2}" sibTransId="{ED067D48-6778-468B-8DB8-BFD2BD341B0A}"/>
    <dgm:cxn modelId="{E6B2731B-95FB-4574-B3A0-937A2773A57E}" type="presOf" srcId="{587CBC0D-30BC-48DB-AD55-05DA61CEADEB}" destId="{1CF67704-E50A-4AEB-9BFD-B1386F9076FB}" srcOrd="0" destOrd="1" presId="urn:diagrams.loki3.com/BracketList"/>
    <dgm:cxn modelId="{454DD81D-49EB-4278-8985-8F28D4FFCC9E}" srcId="{45FF1F6C-76D8-4E83-9015-A96D5B06DECA}" destId="{8D133C96-904A-450C-84A8-2E5585F27452}" srcOrd="4" destOrd="0" parTransId="{87022906-62FD-4C05-BC37-A8113995E87B}" sibTransId="{CA4E51E2-214E-451D-AC1F-40C55E3AE357}"/>
    <dgm:cxn modelId="{4AAD4F1E-3481-4506-9DEA-F8ACE71900BE}" type="presOf" srcId="{55ED9BB5-55AA-494B-B33B-83176494588A}" destId="{1CF67704-E50A-4AEB-9BFD-B1386F9076FB}" srcOrd="0" destOrd="2" presId="urn:diagrams.loki3.com/BracketList"/>
    <dgm:cxn modelId="{38316D22-E3B0-440E-B64B-956996074E7A}" type="presOf" srcId="{B5CD76E4-8DEB-4073-9CB8-C46A6F46545D}" destId="{BF8DD184-792A-413E-A0F4-BDFB7CD01664}" srcOrd="0" destOrd="0" presId="urn:diagrams.loki3.com/BracketList"/>
    <dgm:cxn modelId="{103CE33F-FE7D-443D-A5B2-1A2FF9CCDD21}" srcId="{8EFBFC61-DE85-4441-978A-42336C7E64AC}" destId="{2923F622-A181-411B-B4E0-1A0ABA1289B5}" srcOrd="0" destOrd="0" parTransId="{C22DA1D0-8841-44B7-81D2-F5E3E449D905}" sibTransId="{58A43850-AF6A-474C-9795-D63560E4F217}"/>
    <dgm:cxn modelId="{C02DF446-4B0A-4F82-BC16-9B2459258083}" type="presOf" srcId="{37EA7947-2A88-457C-9879-C0BADEF49B8B}" destId="{B02A3AA9-88BE-4400-80B4-2576D44F8779}" srcOrd="0" destOrd="0" presId="urn:diagrams.loki3.com/BracketList"/>
    <dgm:cxn modelId="{F2A8324B-CD42-4DA7-9723-5D8F9BF5CC02}" srcId="{45FF1F6C-76D8-4E83-9015-A96D5B06DECA}" destId="{8AB61E34-CF42-44FA-8E13-A3D63216C490}" srcOrd="5" destOrd="0" parTransId="{70BD4AB1-4910-4B38-922B-59233D78F5EA}" sibTransId="{5A5B0F76-244B-43AD-90C3-98692488B2CE}"/>
    <dgm:cxn modelId="{AE401354-1898-4755-8F80-1A2511712249}" srcId="{45FF1F6C-76D8-4E83-9015-A96D5B06DECA}" destId="{2BC5E4DB-90E8-4118-9F87-17EA25128ADB}" srcOrd="6" destOrd="0" parTransId="{DECCA588-59F8-4745-843D-1292188F200C}" sibTransId="{FCBB8F8F-0791-41AD-83F8-13E099D9CB52}"/>
    <dgm:cxn modelId="{1410A274-87DE-4C13-8782-85E0632355C9}" srcId="{37EA7947-2A88-457C-9879-C0BADEF49B8B}" destId="{45FF1F6C-76D8-4E83-9015-A96D5B06DECA}" srcOrd="1" destOrd="0" parTransId="{1988918D-233D-479A-A123-1BBE576FFB4D}" sibTransId="{EC6687E2-8248-4E1D-A2EB-C73389796D74}"/>
    <dgm:cxn modelId="{6756637D-A704-4A8D-8E08-C7D64A68D149}" type="presOf" srcId="{2923F622-A181-411B-B4E0-1A0ABA1289B5}" destId="{1CF67704-E50A-4AEB-9BFD-B1386F9076FB}" srcOrd="0" destOrd="0" presId="urn:diagrams.loki3.com/BracketList"/>
    <dgm:cxn modelId="{AF83A07D-D158-466B-B28A-AD161D75E21F}" type="presOf" srcId="{249859E7-F570-4E80-B175-11CFF54409CD}" destId="{BF8DD184-792A-413E-A0F4-BDFB7CD01664}" srcOrd="0" destOrd="2" presId="urn:diagrams.loki3.com/BracketList"/>
    <dgm:cxn modelId="{1EBB9B95-32C1-4961-A7A2-8AA1E0E46355}" srcId="{8EFBFC61-DE85-4441-978A-42336C7E64AC}" destId="{55ED9BB5-55AA-494B-B33B-83176494588A}" srcOrd="2" destOrd="0" parTransId="{D3FA2651-4BF4-4272-8A92-3A41201D8B1C}" sibTransId="{ADF8F60C-4D71-4934-B0D0-FF8418F0FB9E}"/>
    <dgm:cxn modelId="{B04B6CA5-0702-4CAE-9FBE-04986E89DA67}" srcId="{45FF1F6C-76D8-4E83-9015-A96D5B06DECA}" destId="{B5CD76E4-8DEB-4073-9CB8-C46A6F46545D}" srcOrd="0" destOrd="0" parTransId="{56BE205F-4DAE-4A5A-BF7F-D41990E026B4}" sibTransId="{13A460EE-F668-4979-B598-EBEE34A78367}"/>
    <dgm:cxn modelId="{A350DEA8-FAD8-441A-B095-A15C90032679}" srcId="{45FF1F6C-76D8-4E83-9015-A96D5B06DECA}" destId="{249859E7-F570-4E80-B175-11CFF54409CD}" srcOrd="2" destOrd="0" parTransId="{A2042892-4A51-4FFD-96DA-B02B7C283E91}" sibTransId="{DB692F9E-875B-4EC1-889C-862B98967E4A}"/>
    <dgm:cxn modelId="{40D8DAB4-FCBC-4237-A907-394DAF9675D1}" type="presOf" srcId="{8D133C96-904A-450C-84A8-2E5585F27452}" destId="{BF8DD184-792A-413E-A0F4-BDFB7CD01664}" srcOrd="0" destOrd="4" presId="urn:diagrams.loki3.com/BracketList"/>
    <dgm:cxn modelId="{195C47B5-AF8A-466E-9B2D-5AB3CBEA3179}" srcId="{8EFBFC61-DE85-4441-978A-42336C7E64AC}" destId="{587CBC0D-30BC-48DB-AD55-05DA61CEADEB}" srcOrd="1" destOrd="0" parTransId="{56F0DAD3-032A-443E-AF4A-08F6EF9BF654}" sibTransId="{D9B41FA3-1ACE-41C3-A5D6-B70D6B51CFA9}"/>
    <dgm:cxn modelId="{F86B28C5-94BD-4066-BC45-DA7698F0CBBB}" type="presOf" srcId="{3D41BA47-761F-454F-B75F-4BDB1171036D}" destId="{BF8DD184-792A-413E-A0F4-BDFB7CD01664}" srcOrd="0" destOrd="7" presId="urn:diagrams.loki3.com/BracketList"/>
    <dgm:cxn modelId="{BBA818CC-A821-4E09-A7C2-19F91ABFDFC3}" type="presOf" srcId="{913F99D8-AEA5-456C-B1F4-504F024092D3}" destId="{BF8DD184-792A-413E-A0F4-BDFB7CD01664}" srcOrd="0" destOrd="1" presId="urn:diagrams.loki3.com/BracketList"/>
    <dgm:cxn modelId="{0706D6CE-ACBE-49A9-8AFB-FF8949C85623}" srcId="{37EA7947-2A88-457C-9879-C0BADEF49B8B}" destId="{8EFBFC61-DE85-4441-978A-42336C7E64AC}" srcOrd="0" destOrd="0" parTransId="{F706A663-D05A-487F-A1A5-99E22F9642CD}" sibTransId="{DDD5217F-366F-442E-ACD2-6A4E7580CDC0}"/>
    <dgm:cxn modelId="{3F74EFCF-558A-4D3C-8D92-F78089D3B9A4}" type="presOf" srcId="{8AB61E34-CF42-44FA-8E13-A3D63216C490}" destId="{BF8DD184-792A-413E-A0F4-BDFB7CD01664}" srcOrd="0" destOrd="5" presId="urn:diagrams.loki3.com/BracketList"/>
    <dgm:cxn modelId="{C7FE66E0-4E88-4CEB-B8A1-1E573A8DD47F}" srcId="{45FF1F6C-76D8-4E83-9015-A96D5B06DECA}" destId="{913F99D8-AEA5-456C-B1F4-504F024092D3}" srcOrd="1" destOrd="0" parTransId="{8DE0A7E1-6020-4108-826B-466839666A91}" sibTransId="{EF81C72D-919E-4397-B383-30038C5B972A}"/>
    <dgm:cxn modelId="{3ABE38E7-3DE7-419A-9418-0451132E0C67}" type="presOf" srcId="{8EFBFC61-DE85-4441-978A-42336C7E64AC}" destId="{07B1BADD-4D58-45B2-A211-AF442AF9862C}" srcOrd="0" destOrd="0" presId="urn:diagrams.loki3.com/BracketList"/>
    <dgm:cxn modelId="{D122CFF0-61C0-44F3-9EEE-24656DC7411E}" type="presOf" srcId="{45FF1F6C-76D8-4E83-9015-A96D5B06DECA}" destId="{465B78EB-3CBC-4879-ABC2-067E5C97CD9E}" srcOrd="0" destOrd="0" presId="urn:diagrams.loki3.com/BracketList"/>
    <dgm:cxn modelId="{CFB6AAF2-DCA8-4BB8-AA6E-94B0D6FC5855}" type="presOf" srcId="{2BC5E4DB-90E8-4118-9F87-17EA25128ADB}" destId="{BF8DD184-792A-413E-A0F4-BDFB7CD01664}" srcOrd="0" destOrd="6" presId="urn:diagrams.loki3.com/BracketList"/>
    <dgm:cxn modelId="{F72B37F8-3AA9-4FEB-A74F-5EC135C57791}" type="presOf" srcId="{EFA61B67-D93C-4906-85D6-E620E195E95F}" destId="{BF8DD184-792A-413E-A0F4-BDFB7CD01664}" srcOrd="0" destOrd="3" presId="urn:diagrams.loki3.com/BracketList"/>
    <dgm:cxn modelId="{43EA13FC-5025-444C-A4B0-4D9D3E5B1DF5}" srcId="{45FF1F6C-76D8-4E83-9015-A96D5B06DECA}" destId="{EFA61B67-D93C-4906-85D6-E620E195E95F}" srcOrd="3" destOrd="0" parTransId="{B667EAF1-5E10-4875-9D4E-01FAA59EF186}" sibTransId="{F4C1778D-2636-4848-A3D3-13D1072652DB}"/>
    <dgm:cxn modelId="{29ABC69B-829D-4FC9-9CDB-FABA875AFF9B}" type="presParOf" srcId="{B02A3AA9-88BE-4400-80B4-2576D44F8779}" destId="{D4740D29-83AC-47D1-8F17-9B01AFC0C918}" srcOrd="0" destOrd="0" presId="urn:diagrams.loki3.com/BracketList"/>
    <dgm:cxn modelId="{F9E8619A-7BD8-4C23-AA4A-ABB4274FFE15}" type="presParOf" srcId="{D4740D29-83AC-47D1-8F17-9B01AFC0C918}" destId="{07B1BADD-4D58-45B2-A211-AF442AF9862C}" srcOrd="0" destOrd="0" presId="urn:diagrams.loki3.com/BracketList"/>
    <dgm:cxn modelId="{203E8D7F-E4CC-425A-ADF4-B49513DF1310}" type="presParOf" srcId="{D4740D29-83AC-47D1-8F17-9B01AFC0C918}" destId="{5CB6AE11-B134-4283-9C52-EBBE95676917}" srcOrd="1" destOrd="0" presId="urn:diagrams.loki3.com/BracketList"/>
    <dgm:cxn modelId="{12543959-4E46-4B75-9353-2D3D06686B39}" type="presParOf" srcId="{D4740D29-83AC-47D1-8F17-9B01AFC0C918}" destId="{D731A21F-FF34-4C7F-8CBF-E1E061C0A3DB}" srcOrd="2" destOrd="0" presId="urn:diagrams.loki3.com/BracketList"/>
    <dgm:cxn modelId="{84FEDE90-8E9B-4A2A-A60E-E582560456A0}" type="presParOf" srcId="{D4740D29-83AC-47D1-8F17-9B01AFC0C918}" destId="{1CF67704-E50A-4AEB-9BFD-B1386F9076FB}" srcOrd="3" destOrd="0" presId="urn:diagrams.loki3.com/BracketList"/>
    <dgm:cxn modelId="{BB35CDEB-4340-4AAA-ABD9-D4993E7A8FA8}" type="presParOf" srcId="{B02A3AA9-88BE-4400-80B4-2576D44F8779}" destId="{1D24F627-E37F-4D31-B887-19549771CAC1}" srcOrd="1" destOrd="0" presId="urn:diagrams.loki3.com/BracketList"/>
    <dgm:cxn modelId="{94BB86AD-2F2A-4232-B805-B6150405A43A}" type="presParOf" srcId="{B02A3AA9-88BE-4400-80B4-2576D44F8779}" destId="{A4F696DE-6A69-4FA0-BCF4-4F5298954F48}" srcOrd="2" destOrd="0" presId="urn:diagrams.loki3.com/BracketList"/>
    <dgm:cxn modelId="{B3AE4827-0B3F-490E-8DB1-253EB9608C6C}" type="presParOf" srcId="{A4F696DE-6A69-4FA0-BCF4-4F5298954F48}" destId="{465B78EB-3CBC-4879-ABC2-067E5C97CD9E}" srcOrd="0" destOrd="0" presId="urn:diagrams.loki3.com/BracketList"/>
    <dgm:cxn modelId="{84D72B1A-88BD-41C5-A9F9-947226105771}" type="presParOf" srcId="{A4F696DE-6A69-4FA0-BCF4-4F5298954F48}" destId="{21AEB47E-864D-4B34-B399-90460CE5E9D0}" srcOrd="1" destOrd="0" presId="urn:diagrams.loki3.com/BracketList"/>
    <dgm:cxn modelId="{8A6537EF-31E3-46AC-80B1-2B09D1FB9ADD}" type="presParOf" srcId="{A4F696DE-6A69-4FA0-BCF4-4F5298954F48}" destId="{1BC8CB79-CF6B-4FD3-8AEA-6D393F193019}" srcOrd="2" destOrd="0" presId="urn:diagrams.loki3.com/BracketList"/>
    <dgm:cxn modelId="{04159047-FA9A-4AD9-932F-BD6E0327CE55}" type="presParOf" srcId="{A4F696DE-6A69-4FA0-BCF4-4F5298954F48}" destId="{BF8DD184-792A-413E-A0F4-BDFB7CD01664}"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FFE928-B581-4E3D-A526-9BC8A49261BC}">
      <dsp:nvSpPr>
        <dsp:cNvPr id="0" name=""/>
        <dsp:cNvSpPr/>
      </dsp:nvSpPr>
      <dsp:spPr>
        <a:xfrm>
          <a:off x="4388658" y="1314010"/>
          <a:ext cx="91440" cy="601500"/>
        </a:xfrm>
        <a:custGeom>
          <a:avLst/>
          <a:gdLst/>
          <a:ahLst/>
          <a:cxnLst/>
          <a:rect l="0" t="0" r="0" b="0"/>
          <a:pathLst>
            <a:path>
              <a:moveTo>
                <a:pt x="45720" y="0"/>
              </a:moveTo>
              <a:lnTo>
                <a:pt x="45720" y="60150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738440A-D727-4799-AE44-59BE54FC6AF4}">
      <dsp:nvSpPr>
        <dsp:cNvPr id="0" name=""/>
        <dsp:cNvSpPr/>
      </dsp:nvSpPr>
      <dsp:spPr>
        <a:xfrm>
          <a:off x="727586" y="705"/>
          <a:ext cx="2213094" cy="1313305"/>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AF8ABB18-30F4-42ED-9093-A2AEB7F42B8A}">
      <dsp:nvSpPr>
        <dsp:cNvPr id="0" name=""/>
        <dsp:cNvSpPr/>
      </dsp:nvSpPr>
      <dsp:spPr>
        <a:xfrm>
          <a:off x="957385" y="219015"/>
          <a:ext cx="2213094" cy="1313305"/>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b="1" kern="1200" dirty="0">
              <a:effectLst>
                <a:outerShdw blurRad="38100" dist="38100" dir="2700000" algn="tl">
                  <a:srgbClr val="000000">
                    <a:alpha val="43137"/>
                  </a:srgbClr>
                </a:outerShdw>
              </a:effectLst>
            </a:rPr>
            <a:t>Presenter</a:t>
          </a:r>
          <a:r>
            <a:rPr lang="en-GB" sz="2600" kern="1200" dirty="0"/>
            <a:t>: </a:t>
          </a:r>
          <a:r>
            <a:rPr lang="en-GB" sz="2600" b="1" kern="1200" dirty="0">
              <a:effectLst>
                <a:outerShdw blurRad="38100" dist="38100" dir="2700000" algn="tl">
                  <a:srgbClr val="000000">
                    <a:alpha val="43137"/>
                  </a:srgbClr>
                </a:outerShdw>
              </a:effectLst>
            </a:rPr>
            <a:t>Ms. Dainess </a:t>
          </a:r>
          <a:r>
            <a:rPr lang="en-GB" sz="2600" b="1" kern="1200" dirty="0" err="1">
              <a:effectLst>
                <a:outerShdw blurRad="38100" dist="38100" dir="2700000" algn="tl">
                  <a:srgbClr val="000000">
                    <a:alpha val="43137"/>
                  </a:srgbClr>
                </a:outerShdw>
              </a:effectLst>
            </a:rPr>
            <a:t>Ziba</a:t>
          </a:r>
          <a:r>
            <a:rPr lang="en-GB" sz="2600" b="1" kern="1200" dirty="0">
              <a:effectLst>
                <a:outerShdw blurRad="38100" dist="38100" dir="2700000" algn="tl">
                  <a:srgbClr val="000000">
                    <a:alpha val="43137"/>
                  </a:srgbClr>
                </a:outerShdw>
              </a:effectLst>
            </a:rPr>
            <a:t> Amukwelele</a:t>
          </a:r>
          <a:endParaRPr lang="en-US" sz="2600" b="1" kern="1200" dirty="0">
            <a:effectLst>
              <a:outerShdw blurRad="38100" dist="38100" dir="2700000" algn="tl">
                <a:srgbClr val="000000">
                  <a:alpha val="43137"/>
                </a:srgbClr>
              </a:outerShdw>
            </a:effectLst>
          </a:endParaRPr>
        </a:p>
      </dsp:txBody>
      <dsp:txXfrm>
        <a:off x="995850" y="257480"/>
        <a:ext cx="2136164" cy="1236375"/>
      </dsp:txXfrm>
    </dsp:sp>
    <dsp:sp modelId="{01F80E26-4EA4-49A9-8852-7B921ADAC324}">
      <dsp:nvSpPr>
        <dsp:cNvPr id="0" name=""/>
        <dsp:cNvSpPr/>
      </dsp:nvSpPr>
      <dsp:spPr>
        <a:xfrm>
          <a:off x="3400280" y="705"/>
          <a:ext cx="2068196" cy="1313305"/>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083F72F9-5325-4423-94D4-85438DF75B57}">
      <dsp:nvSpPr>
        <dsp:cNvPr id="0" name=""/>
        <dsp:cNvSpPr/>
      </dsp:nvSpPr>
      <dsp:spPr>
        <a:xfrm>
          <a:off x="3630079" y="219015"/>
          <a:ext cx="2068196" cy="1313305"/>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b="1" kern="1200" dirty="0">
              <a:effectLst>
                <a:outerShdw blurRad="38100" dist="38100" dir="2700000" algn="tl">
                  <a:srgbClr val="000000">
                    <a:alpha val="43137"/>
                  </a:srgbClr>
                </a:outerShdw>
              </a:effectLst>
            </a:rPr>
            <a:t>University of Namibia</a:t>
          </a:r>
          <a:endParaRPr lang="en-US" sz="2600" kern="1200" dirty="0">
            <a:effectLst>
              <a:outerShdw blurRad="38100" dist="38100" dir="2700000" algn="tl">
                <a:srgbClr val="000000">
                  <a:alpha val="43137"/>
                </a:srgbClr>
              </a:outerShdw>
            </a:effectLst>
          </a:endParaRPr>
        </a:p>
      </dsp:txBody>
      <dsp:txXfrm>
        <a:off x="3668544" y="257480"/>
        <a:ext cx="1991266" cy="1236375"/>
      </dsp:txXfrm>
    </dsp:sp>
    <dsp:sp modelId="{BC201DA5-0FF7-4C1F-9339-4340D2EB09C4}">
      <dsp:nvSpPr>
        <dsp:cNvPr id="0" name=""/>
        <dsp:cNvSpPr/>
      </dsp:nvSpPr>
      <dsp:spPr>
        <a:xfrm>
          <a:off x="2975637" y="1915511"/>
          <a:ext cx="2917481" cy="131330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B51F2F9B-1FC0-4862-903A-89BB98D0A596}">
      <dsp:nvSpPr>
        <dsp:cNvPr id="0" name=""/>
        <dsp:cNvSpPr/>
      </dsp:nvSpPr>
      <dsp:spPr>
        <a:xfrm>
          <a:off x="3205437" y="2133821"/>
          <a:ext cx="2917481" cy="1313305"/>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b="1" kern="1200" dirty="0">
              <a:effectLst>
                <a:outerShdw blurRad="38100" dist="38100" dir="2700000" algn="tl">
                  <a:srgbClr val="000000">
                    <a:alpha val="43137"/>
                  </a:srgbClr>
                </a:outerShdw>
              </a:effectLst>
            </a:rPr>
            <a:t>Presentation at ASASWEI International Social Work Conference 26-29 September 2023</a:t>
          </a:r>
          <a:endParaRPr lang="en-NA" sz="1900" b="1" kern="1200" dirty="0">
            <a:effectLst>
              <a:outerShdw blurRad="38100" dist="38100" dir="2700000" algn="tl">
                <a:srgbClr val="000000">
                  <a:alpha val="43137"/>
                </a:srgbClr>
              </a:outerShdw>
            </a:effectLst>
          </a:endParaRPr>
        </a:p>
      </dsp:txBody>
      <dsp:txXfrm>
        <a:off x="3243902" y="2172286"/>
        <a:ext cx="2840551" cy="12363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20C247-9267-4BDC-946F-CCCF2D2675D4}">
      <dsp:nvSpPr>
        <dsp:cNvPr id="0" name=""/>
        <dsp:cNvSpPr/>
      </dsp:nvSpPr>
      <dsp:spPr>
        <a:xfrm>
          <a:off x="0" y="13447"/>
          <a:ext cx="5947348" cy="1199250"/>
        </a:xfrm>
        <a:prstGeom prst="round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b="1" kern="1200" dirty="0">
              <a:effectLst>
                <a:outerShdw blurRad="38100" dist="38100" dir="2700000" algn="tl">
                  <a:srgbClr val="000000">
                    <a:alpha val="43137"/>
                  </a:srgbClr>
                </a:outerShdw>
              </a:effectLst>
            </a:rPr>
            <a:t>Resilience has been defined </a:t>
          </a:r>
          <a:r>
            <a:rPr lang="en-GB" sz="1700" b="1" i="1" kern="1200" dirty="0">
              <a:effectLst>
                <a:outerShdw blurRad="38100" dist="38100" dir="2700000" algn="tl">
                  <a:srgbClr val="000000">
                    <a:alpha val="43137"/>
                  </a:srgbClr>
                </a:outerShdw>
              </a:effectLst>
            </a:rPr>
            <a:t>in diverse ways</a:t>
          </a:r>
          <a:r>
            <a:rPr lang="en-GB" sz="1700" b="1" kern="1200" dirty="0">
              <a:effectLst>
                <a:outerShdw blurRad="38100" dist="38100" dir="2700000" algn="tl">
                  <a:srgbClr val="000000">
                    <a:alpha val="43137"/>
                  </a:srgbClr>
                </a:outerShdw>
              </a:effectLst>
            </a:rPr>
            <a:t>. </a:t>
          </a:r>
          <a:endParaRPr lang="en-US" sz="1700" b="1" kern="1200" dirty="0">
            <a:effectLst>
              <a:outerShdw blurRad="38100" dist="38100" dir="2700000" algn="tl">
                <a:srgbClr val="000000">
                  <a:alpha val="43137"/>
                </a:srgbClr>
              </a:outerShdw>
            </a:effectLst>
          </a:endParaRPr>
        </a:p>
      </dsp:txBody>
      <dsp:txXfrm>
        <a:off x="58543" y="71990"/>
        <a:ext cx="5830262" cy="1082164"/>
      </dsp:txXfrm>
    </dsp:sp>
    <dsp:sp modelId="{B351F5E4-B577-4CDC-8D4F-DC72FFBE1F1C}">
      <dsp:nvSpPr>
        <dsp:cNvPr id="0" name=""/>
        <dsp:cNvSpPr/>
      </dsp:nvSpPr>
      <dsp:spPr>
        <a:xfrm>
          <a:off x="0" y="1284697"/>
          <a:ext cx="5947348" cy="1199250"/>
        </a:xfrm>
        <a:prstGeom prst="round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b="1" kern="1200" dirty="0" err="1">
              <a:effectLst>
                <a:outerShdw blurRad="38100" dist="38100" dir="2700000" algn="tl">
                  <a:srgbClr val="000000">
                    <a:alpha val="43137"/>
                  </a:srgbClr>
                </a:outerShdw>
              </a:effectLst>
            </a:rPr>
            <a:t>Magis</a:t>
          </a:r>
          <a:r>
            <a:rPr lang="en-GB" sz="1700" b="1" kern="1200" dirty="0">
              <a:effectLst>
                <a:outerShdw blurRad="38100" dist="38100" dir="2700000" algn="tl">
                  <a:srgbClr val="000000">
                    <a:alpha val="43137"/>
                  </a:srgbClr>
                </a:outerShdw>
              </a:effectLst>
            </a:rPr>
            <a:t> (2010), states that </a:t>
          </a:r>
          <a:r>
            <a:rPr lang="en-NA" sz="1700" b="1" kern="1200" dirty="0">
              <a:effectLst>
                <a:outerShdw blurRad="38100" dist="38100" dir="2700000" algn="tl">
                  <a:srgbClr val="000000">
                    <a:alpha val="43137"/>
                  </a:srgbClr>
                </a:outerShdw>
              </a:effectLst>
            </a:rPr>
            <a:t>Resilience </a:t>
          </a:r>
          <a:r>
            <a:rPr lang="en-GB" sz="1700" b="1" kern="1200" dirty="0">
              <a:effectLst>
                <a:outerShdw blurRad="38100" dist="38100" dir="2700000" algn="tl">
                  <a:srgbClr val="000000">
                    <a:alpha val="43137"/>
                  </a:srgbClr>
                </a:outerShdw>
              </a:effectLst>
            </a:rPr>
            <a:t>is </a:t>
          </a:r>
          <a:r>
            <a:rPr lang="en-NA" sz="1700" b="1" kern="1200" dirty="0">
              <a:effectLst>
                <a:outerShdw blurRad="38100" dist="38100" dir="2700000" algn="tl">
                  <a:srgbClr val="000000">
                    <a:alpha val="43137"/>
                  </a:srgbClr>
                </a:outerShdw>
              </a:effectLst>
            </a:rPr>
            <a:t>the ability of a social system to respond and recover from disasters and includes those inherent conditions that allow the system to absorb </a:t>
          </a:r>
          <a:r>
            <a:rPr lang="en-GB" sz="1700" b="1" kern="1200" dirty="0">
              <a:effectLst>
                <a:outerShdw blurRad="38100" dist="38100" dir="2700000" algn="tl">
                  <a:srgbClr val="000000">
                    <a:alpha val="43137"/>
                  </a:srgbClr>
                </a:outerShdw>
              </a:effectLst>
            </a:rPr>
            <a:t>impact</a:t>
          </a:r>
          <a:r>
            <a:rPr lang="en-NA" sz="1700" b="1" kern="1200" dirty="0">
              <a:effectLst>
                <a:outerShdw blurRad="38100" dist="38100" dir="2700000" algn="tl">
                  <a:srgbClr val="000000">
                    <a:alpha val="43137"/>
                  </a:srgbClr>
                </a:outerShdw>
              </a:effectLst>
            </a:rPr>
            <a:t> and cope with an event, as well as post-event</a:t>
          </a:r>
          <a:r>
            <a:rPr lang="en-GB" sz="1700" b="1" kern="1200" dirty="0">
              <a:effectLst>
                <a:outerShdw blurRad="38100" dist="38100" dir="2700000" algn="tl">
                  <a:srgbClr val="000000">
                    <a:alpha val="43137"/>
                  </a:srgbClr>
                </a:outerShdw>
              </a:effectLst>
            </a:rPr>
            <a:t>.</a:t>
          </a:r>
          <a:endParaRPr lang="en-US" sz="1700" b="1" kern="1200" dirty="0">
            <a:effectLst>
              <a:outerShdw blurRad="38100" dist="38100" dir="2700000" algn="tl">
                <a:srgbClr val="000000">
                  <a:alpha val="43137"/>
                </a:srgbClr>
              </a:outerShdw>
            </a:effectLst>
          </a:endParaRPr>
        </a:p>
      </dsp:txBody>
      <dsp:txXfrm>
        <a:off x="58543" y="1343240"/>
        <a:ext cx="5830262" cy="1082164"/>
      </dsp:txXfrm>
    </dsp:sp>
    <dsp:sp modelId="{C9C8E8D6-4780-4C71-B450-DDEE8144304A}">
      <dsp:nvSpPr>
        <dsp:cNvPr id="0" name=""/>
        <dsp:cNvSpPr/>
      </dsp:nvSpPr>
      <dsp:spPr>
        <a:xfrm>
          <a:off x="0" y="2555947"/>
          <a:ext cx="5947348" cy="1199250"/>
        </a:xfrm>
        <a:prstGeom prst="round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b="1" kern="1200" dirty="0">
              <a:effectLst>
                <a:outerShdw blurRad="38100" dist="38100" dir="2700000" algn="tl">
                  <a:srgbClr val="000000">
                    <a:alpha val="43137"/>
                  </a:srgbClr>
                </a:outerShdw>
              </a:effectLst>
            </a:rPr>
            <a:t>It is </a:t>
          </a:r>
          <a:r>
            <a:rPr lang="en-NA" sz="1700" b="1" kern="1200" dirty="0">
              <a:effectLst>
                <a:outerShdw blurRad="38100" dist="38100" dir="2700000" algn="tl">
                  <a:srgbClr val="000000">
                    <a:alpha val="43137"/>
                  </a:srgbClr>
                </a:outerShdw>
              </a:effectLst>
            </a:rPr>
            <a:t>the existence, development, and engagement of community resources by community members to thrive in an environment characterised by change, uncertainty, unpredictability, and surprise</a:t>
          </a:r>
          <a:r>
            <a:rPr lang="en-GB" sz="1700" b="1" kern="1200" dirty="0">
              <a:effectLst>
                <a:outerShdw blurRad="38100" dist="38100" dir="2700000" algn="tl">
                  <a:srgbClr val="000000">
                    <a:alpha val="43137"/>
                  </a:srgbClr>
                </a:outerShdw>
              </a:effectLst>
            </a:rPr>
            <a:t>.</a:t>
          </a:r>
          <a:endParaRPr lang="en-US" sz="1700" b="1" kern="1200" dirty="0">
            <a:effectLst>
              <a:outerShdw blurRad="38100" dist="38100" dir="2700000" algn="tl">
                <a:srgbClr val="000000">
                  <a:alpha val="43137"/>
                </a:srgbClr>
              </a:outerShdw>
            </a:effectLst>
          </a:endParaRPr>
        </a:p>
      </dsp:txBody>
      <dsp:txXfrm>
        <a:off x="58543" y="2614490"/>
        <a:ext cx="5830262" cy="1082164"/>
      </dsp:txXfrm>
    </dsp:sp>
    <dsp:sp modelId="{6ECF46E2-7CC3-430B-BC99-4C3D19072EF1}">
      <dsp:nvSpPr>
        <dsp:cNvPr id="0" name=""/>
        <dsp:cNvSpPr/>
      </dsp:nvSpPr>
      <dsp:spPr>
        <a:xfrm>
          <a:off x="0" y="3827197"/>
          <a:ext cx="5947348" cy="1199250"/>
        </a:xfrm>
        <a:prstGeom prst="round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b="1" kern="1200" dirty="0">
              <a:effectLst>
                <a:outerShdw blurRad="38100" dist="38100" dir="2700000" algn="tl">
                  <a:srgbClr val="000000">
                    <a:alpha val="43137"/>
                  </a:srgbClr>
                </a:outerShdw>
              </a:effectLst>
            </a:rPr>
            <a:t>It is seen an</a:t>
          </a:r>
          <a:r>
            <a:rPr lang="en-NA" sz="1700" b="1" kern="1200" dirty="0">
              <a:effectLst>
                <a:outerShdw blurRad="38100" dist="38100" dir="2700000" algn="tl">
                  <a:srgbClr val="000000">
                    <a:alpha val="43137"/>
                  </a:srgbClr>
                </a:outerShdw>
              </a:effectLst>
            </a:rPr>
            <a:t> adaptive process that </a:t>
          </a:r>
          <a:r>
            <a:rPr lang="en-GB" sz="1700" b="1" kern="1200" dirty="0">
              <a:effectLst>
                <a:outerShdw blurRad="38100" dist="38100" dir="2700000" algn="tl">
                  <a:srgbClr val="000000">
                    <a:alpha val="43137"/>
                  </a:srgbClr>
                </a:outerShdw>
              </a:effectLst>
            </a:rPr>
            <a:t>facilitates the social system’s ability</a:t>
          </a:r>
          <a:r>
            <a:rPr lang="en-NA" sz="1700" b="1" kern="1200" dirty="0">
              <a:effectLst>
                <a:outerShdw blurRad="38100" dist="38100" dir="2700000" algn="tl">
                  <a:srgbClr val="000000">
                    <a:alpha val="43137"/>
                  </a:srgbClr>
                </a:outerShdw>
              </a:effectLst>
            </a:rPr>
            <a:t> to re-organize, change, and learn in response to a threat.</a:t>
          </a:r>
          <a:r>
            <a:rPr lang="en-GB" sz="1700" b="1" kern="1200" dirty="0">
              <a:effectLst>
                <a:outerShdw blurRad="38100" dist="38100" dir="2700000" algn="tl">
                  <a:srgbClr val="000000">
                    <a:alpha val="43137"/>
                  </a:srgbClr>
                </a:outerShdw>
              </a:effectLst>
            </a:rPr>
            <a:t> </a:t>
          </a:r>
          <a:endParaRPr lang="en-US" sz="1700" b="1" kern="1200" dirty="0">
            <a:effectLst>
              <a:outerShdw blurRad="38100" dist="38100" dir="2700000" algn="tl">
                <a:srgbClr val="000000">
                  <a:alpha val="43137"/>
                </a:srgbClr>
              </a:outerShdw>
            </a:effectLst>
          </a:endParaRPr>
        </a:p>
      </dsp:txBody>
      <dsp:txXfrm>
        <a:off x="58543" y="3885740"/>
        <a:ext cx="5830262" cy="10821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F432DF-B515-4065-B359-26751757E444}">
      <dsp:nvSpPr>
        <dsp:cNvPr id="0" name=""/>
        <dsp:cNvSpPr/>
      </dsp:nvSpPr>
      <dsp:spPr>
        <a:xfrm>
          <a:off x="52492" y="76214"/>
          <a:ext cx="2138449" cy="628714"/>
        </a:xfrm>
        <a:prstGeom prst="rect">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chemeClr val="bg1"/>
              </a:solidFill>
              <a:effectLst>
                <a:outerShdw blurRad="38100" dist="38100" dir="2700000" algn="tl">
                  <a:srgbClr val="000000">
                    <a:alpha val="43137"/>
                  </a:srgbClr>
                </a:outerShdw>
              </a:effectLst>
            </a:rPr>
            <a:t>Natural Disasters in Namibia</a:t>
          </a:r>
          <a:endParaRPr lang="en-NA" sz="1800" b="1" kern="1200" dirty="0">
            <a:solidFill>
              <a:schemeClr val="bg1"/>
            </a:solidFill>
            <a:effectLst>
              <a:outerShdw blurRad="38100" dist="38100" dir="2700000" algn="tl">
                <a:srgbClr val="000000">
                  <a:alpha val="43137"/>
                </a:srgbClr>
              </a:outerShdw>
            </a:effectLst>
          </a:endParaRPr>
        </a:p>
      </dsp:txBody>
      <dsp:txXfrm>
        <a:off x="52492" y="76214"/>
        <a:ext cx="2138449" cy="628714"/>
      </dsp:txXfrm>
    </dsp:sp>
    <dsp:sp modelId="{706B91EE-0F96-4F28-8429-6C0D21AEAECE}">
      <dsp:nvSpPr>
        <dsp:cNvPr id="0" name=""/>
        <dsp:cNvSpPr/>
      </dsp:nvSpPr>
      <dsp:spPr>
        <a:xfrm rot="10800000" flipV="1">
          <a:off x="0" y="785875"/>
          <a:ext cx="2012097" cy="2323807"/>
        </a:xfrm>
        <a:prstGeom prst="rect">
          <a:avLst/>
        </a:prstGeom>
        <a:solidFill>
          <a:schemeClr val="accent4">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GB" sz="1300" kern="1200" dirty="0"/>
            <a:t>Floods</a:t>
          </a:r>
          <a:endParaRPr lang="en-NA" sz="1300" kern="1200" dirty="0"/>
        </a:p>
        <a:p>
          <a:pPr marL="114300" lvl="1" indent="-114300" algn="l" defTabSz="577850">
            <a:lnSpc>
              <a:spcPct val="90000"/>
            </a:lnSpc>
            <a:spcBef>
              <a:spcPct val="0"/>
            </a:spcBef>
            <a:spcAft>
              <a:spcPct val="15000"/>
            </a:spcAft>
            <a:buChar char="•"/>
          </a:pPr>
          <a:r>
            <a:rPr lang="en-GB" sz="1300" kern="1200" dirty="0"/>
            <a:t>Draughts</a:t>
          </a:r>
          <a:endParaRPr lang="en-NA" sz="1300" kern="1200" dirty="0"/>
        </a:p>
        <a:p>
          <a:pPr marL="114300" lvl="1" indent="-114300" algn="l" defTabSz="577850">
            <a:lnSpc>
              <a:spcPct val="90000"/>
            </a:lnSpc>
            <a:spcBef>
              <a:spcPct val="0"/>
            </a:spcBef>
            <a:spcAft>
              <a:spcPct val="15000"/>
            </a:spcAft>
            <a:buChar char="•"/>
          </a:pPr>
          <a:r>
            <a:rPr lang="en-GB" sz="1300" kern="1200" dirty="0"/>
            <a:t>Wildfires</a:t>
          </a:r>
          <a:endParaRPr lang="en-NA" sz="1300" kern="1200" dirty="0"/>
        </a:p>
        <a:p>
          <a:pPr marL="114300" lvl="1" indent="-114300" algn="l" defTabSz="577850">
            <a:lnSpc>
              <a:spcPct val="90000"/>
            </a:lnSpc>
            <a:spcBef>
              <a:spcPct val="0"/>
            </a:spcBef>
            <a:spcAft>
              <a:spcPct val="15000"/>
            </a:spcAft>
            <a:buChar char="•"/>
          </a:pPr>
          <a:r>
            <a:rPr lang="en-GB" sz="1300" kern="1200" dirty="0"/>
            <a:t>Hot and Cold Weather</a:t>
          </a:r>
          <a:endParaRPr lang="en-NA" sz="1300" kern="1200" dirty="0"/>
        </a:p>
        <a:p>
          <a:pPr marL="114300" lvl="1" indent="-114300" algn="l" defTabSz="577850">
            <a:lnSpc>
              <a:spcPct val="90000"/>
            </a:lnSpc>
            <a:spcBef>
              <a:spcPct val="0"/>
            </a:spcBef>
            <a:spcAft>
              <a:spcPct val="15000"/>
            </a:spcAft>
            <a:buChar char="•"/>
          </a:pPr>
          <a:r>
            <a:rPr lang="en-GB" sz="1300" kern="1200" dirty="0"/>
            <a:t>Covid-19</a:t>
          </a:r>
          <a:endParaRPr lang="en-NA" sz="1300" kern="1200" dirty="0"/>
        </a:p>
        <a:p>
          <a:pPr marL="114300" lvl="1" indent="-114300" algn="l" defTabSz="577850">
            <a:lnSpc>
              <a:spcPct val="90000"/>
            </a:lnSpc>
            <a:spcBef>
              <a:spcPct val="0"/>
            </a:spcBef>
            <a:spcAft>
              <a:spcPct val="15000"/>
            </a:spcAft>
            <a:buChar char="•"/>
          </a:pPr>
          <a:r>
            <a:rPr lang="en-GB" sz="1300" kern="1200" dirty="0"/>
            <a:t>Hepatitis- E</a:t>
          </a:r>
          <a:endParaRPr lang="en-NA" sz="1300" kern="1200" dirty="0"/>
        </a:p>
      </dsp:txBody>
      <dsp:txXfrm rot="-10800000">
        <a:off x="0" y="785875"/>
        <a:ext cx="2012097" cy="2323807"/>
      </dsp:txXfrm>
    </dsp:sp>
    <dsp:sp modelId="{EE7ECD4A-801D-44DA-810A-7D3F794A86D6}">
      <dsp:nvSpPr>
        <dsp:cNvPr id="0" name=""/>
        <dsp:cNvSpPr/>
      </dsp:nvSpPr>
      <dsp:spPr>
        <a:xfrm>
          <a:off x="2418392" y="51945"/>
          <a:ext cx="3133515" cy="403853"/>
        </a:xfrm>
        <a:prstGeom prst="rect">
          <a:avLst/>
        </a:prstGeom>
        <a:solidFill>
          <a:schemeClr val="accent4">
            <a:hueOff val="4900445"/>
            <a:satOff val="-20388"/>
            <a:lumOff val="4804"/>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GB" sz="1800" b="1" kern="1200" dirty="0">
              <a:effectLst>
                <a:outerShdw blurRad="38100" dist="38100" dir="2700000" algn="tl">
                  <a:srgbClr val="000000">
                    <a:alpha val="43137"/>
                  </a:srgbClr>
                </a:outerShdw>
              </a:effectLst>
            </a:rPr>
            <a:t>Statistics</a:t>
          </a:r>
          <a:endParaRPr lang="en-NA" sz="1800" b="1" kern="1200" dirty="0">
            <a:effectLst>
              <a:outerShdw blurRad="38100" dist="38100" dir="2700000" algn="tl">
                <a:srgbClr val="000000">
                  <a:alpha val="43137"/>
                </a:srgbClr>
              </a:outerShdw>
            </a:effectLst>
          </a:endParaRPr>
        </a:p>
      </dsp:txBody>
      <dsp:txXfrm>
        <a:off x="2418392" y="51945"/>
        <a:ext cx="3133515" cy="403853"/>
      </dsp:txXfrm>
    </dsp:sp>
    <dsp:sp modelId="{80E51BC5-B3BF-4ACA-B79A-A77DE7C13725}">
      <dsp:nvSpPr>
        <dsp:cNvPr id="0" name=""/>
        <dsp:cNvSpPr/>
      </dsp:nvSpPr>
      <dsp:spPr>
        <a:xfrm>
          <a:off x="2395773" y="507743"/>
          <a:ext cx="3203577" cy="4913430"/>
        </a:xfrm>
        <a:prstGeom prst="rect">
          <a:avLst/>
        </a:prstGeom>
        <a:solidFill>
          <a:schemeClr val="accent4">
            <a:tint val="40000"/>
            <a:alpha val="90000"/>
            <a:hueOff val="5430963"/>
            <a:satOff val="-25622"/>
            <a:lumOff val="-925"/>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a:lnSpc>
              <a:spcPct val="90000"/>
            </a:lnSpc>
            <a:spcBef>
              <a:spcPct val="0"/>
            </a:spcBef>
            <a:spcAft>
              <a:spcPct val="15000"/>
            </a:spcAft>
            <a:buFont typeface="Wingdings" panose="05000000000000000000" pitchFamily="2" charset="2"/>
            <a:buChar char="v"/>
          </a:pPr>
          <a:r>
            <a:rPr lang="en-GB" sz="1300" kern="1200" dirty="0"/>
            <a:t> approximately 70,000 people are affected Annually.</a:t>
          </a:r>
          <a:endParaRPr lang="en-NA" sz="1300" kern="1200" dirty="0"/>
        </a:p>
        <a:p>
          <a:pPr marL="114300" lvl="1" indent="-114300" algn="just" defTabSz="577850">
            <a:lnSpc>
              <a:spcPct val="90000"/>
            </a:lnSpc>
            <a:spcBef>
              <a:spcPct val="0"/>
            </a:spcBef>
            <a:spcAft>
              <a:spcPct val="15000"/>
            </a:spcAft>
            <a:buFont typeface="Wingdings" panose="05000000000000000000" pitchFamily="2" charset="2"/>
            <a:buNone/>
          </a:pPr>
          <a:endParaRPr lang="en-NA" sz="1300" kern="1200" dirty="0"/>
        </a:p>
        <a:p>
          <a:pPr marL="114300" lvl="1" indent="-114300" algn="just" defTabSz="577850">
            <a:lnSpc>
              <a:spcPct val="90000"/>
            </a:lnSpc>
            <a:spcBef>
              <a:spcPct val="0"/>
            </a:spcBef>
            <a:spcAft>
              <a:spcPct val="15000"/>
            </a:spcAft>
            <a:buFont typeface="Wingdings" panose="05000000000000000000" pitchFamily="2" charset="2"/>
            <a:buChar char="v"/>
          </a:pPr>
          <a:r>
            <a:rPr lang="en-GB" sz="1300" kern="1200" dirty="0">
              <a:effectLst/>
              <a:latin typeface="Times New Roman" panose="02020603050405020304" pitchFamily="18" charset="0"/>
              <a:ea typeface="Calibri" panose="020F0502020204030204" pitchFamily="34" charset="0"/>
              <a:cs typeface="Times New Roman" panose="02020603050405020304" pitchFamily="18" charset="0"/>
            </a:rPr>
            <a:t>In the year 2013-2016 floods in Namibia affected around 450,000 people and caused massive food insecurity.</a:t>
          </a:r>
          <a:endParaRPr lang="en-NA" sz="1300" kern="1200" dirty="0"/>
        </a:p>
        <a:p>
          <a:pPr marL="114300" lvl="1" indent="-114300" algn="just" defTabSz="577850">
            <a:lnSpc>
              <a:spcPct val="90000"/>
            </a:lnSpc>
            <a:spcBef>
              <a:spcPct val="0"/>
            </a:spcBef>
            <a:spcAft>
              <a:spcPct val="15000"/>
            </a:spcAft>
            <a:buFont typeface="Wingdings" panose="05000000000000000000" pitchFamily="2" charset="2"/>
            <a:buChar char="v"/>
          </a:pPr>
          <a:endParaRPr lang="en-NA" sz="1300" kern="1200" dirty="0"/>
        </a:p>
        <a:p>
          <a:pPr marL="114300" lvl="1" indent="-114300" algn="just" defTabSz="577850">
            <a:lnSpc>
              <a:spcPct val="90000"/>
            </a:lnSpc>
            <a:spcBef>
              <a:spcPct val="0"/>
            </a:spcBef>
            <a:spcAft>
              <a:spcPct val="15000"/>
            </a:spcAft>
            <a:buFont typeface="Wingdings" panose="05000000000000000000" pitchFamily="2" charset="2"/>
            <a:buChar char="v"/>
          </a:pPr>
          <a:r>
            <a:rPr lang="en-GB" sz="1300" kern="1200" dirty="0">
              <a:effectLst/>
              <a:latin typeface="Times New Roman" panose="02020603050405020304" pitchFamily="18" charset="0"/>
              <a:ea typeface="Calibri" panose="020F0502020204030204" pitchFamily="34" charset="0"/>
              <a:cs typeface="Times New Roman" panose="02020603050405020304" pitchFamily="18" charset="0"/>
            </a:rPr>
            <a:t>In 2018/2019, the worst draught events caused the deaths of around 80,000 livestock and largely compromised household food security after the previous draughts which happened around 40 years before 2019  </a:t>
          </a:r>
          <a:endParaRPr lang="en-NA" sz="1300" kern="1200" dirty="0"/>
        </a:p>
        <a:p>
          <a:pPr marL="114300" lvl="1" indent="-114300" algn="l" defTabSz="577850">
            <a:lnSpc>
              <a:spcPct val="90000"/>
            </a:lnSpc>
            <a:spcBef>
              <a:spcPct val="0"/>
            </a:spcBef>
            <a:spcAft>
              <a:spcPct val="15000"/>
            </a:spcAft>
            <a:buFont typeface="Wingdings" panose="05000000000000000000" pitchFamily="2" charset="2"/>
            <a:buChar char="v"/>
          </a:pPr>
          <a:endParaRPr lang="en-NA" sz="1300" kern="1200" dirty="0"/>
        </a:p>
        <a:p>
          <a:pPr marL="114300" lvl="1" indent="-114300" algn="l" defTabSz="577850">
            <a:lnSpc>
              <a:spcPct val="90000"/>
            </a:lnSpc>
            <a:spcBef>
              <a:spcPct val="0"/>
            </a:spcBef>
            <a:spcAft>
              <a:spcPct val="15000"/>
            </a:spcAft>
            <a:buChar char="•"/>
          </a:pPr>
          <a:endParaRPr lang="en-NA" sz="1300" kern="1200" dirty="0"/>
        </a:p>
      </dsp:txBody>
      <dsp:txXfrm>
        <a:off x="2395773" y="507743"/>
        <a:ext cx="3203577" cy="4913430"/>
      </dsp:txXfrm>
    </dsp:sp>
    <dsp:sp modelId="{85E1BF6A-7CDB-4A94-9AEC-D0424D8C6280}">
      <dsp:nvSpPr>
        <dsp:cNvPr id="0" name=""/>
        <dsp:cNvSpPr/>
      </dsp:nvSpPr>
      <dsp:spPr>
        <a:xfrm>
          <a:off x="5892921" y="51945"/>
          <a:ext cx="3112738" cy="403853"/>
        </a:xfrm>
        <a:prstGeom prst="rect">
          <a:avLst/>
        </a:prstGeom>
        <a:solidFill>
          <a:schemeClr val="accent4">
            <a:hueOff val="9800891"/>
            <a:satOff val="-40777"/>
            <a:lumOff val="9608"/>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GB" sz="1800" b="1" kern="1200" dirty="0">
              <a:effectLst>
                <a:outerShdw blurRad="38100" dist="38100" dir="2700000" algn="tl">
                  <a:srgbClr val="000000">
                    <a:alpha val="43137"/>
                  </a:srgbClr>
                </a:outerShdw>
              </a:effectLst>
            </a:rPr>
            <a:t>Effects</a:t>
          </a:r>
          <a:endParaRPr lang="en-NA" sz="1800" b="1" kern="1200" dirty="0">
            <a:effectLst>
              <a:outerShdw blurRad="38100" dist="38100" dir="2700000" algn="tl">
                <a:srgbClr val="000000">
                  <a:alpha val="43137"/>
                </a:srgbClr>
              </a:outerShdw>
            </a:effectLst>
          </a:endParaRPr>
        </a:p>
      </dsp:txBody>
      <dsp:txXfrm>
        <a:off x="5892921" y="51945"/>
        <a:ext cx="3112738" cy="403853"/>
      </dsp:txXfrm>
    </dsp:sp>
    <dsp:sp modelId="{7A095FA8-23A3-41A1-A2CF-ECFB115B71AC}">
      <dsp:nvSpPr>
        <dsp:cNvPr id="0" name=""/>
        <dsp:cNvSpPr/>
      </dsp:nvSpPr>
      <dsp:spPr>
        <a:xfrm>
          <a:off x="5827937" y="455798"/>
          <a:ext cx="3242705" cy="4913430"/>
        </a:xfrm>
        <a:prstGeom prst="rect">
          <a:avLst/>
        </a:prstGeom>
        <a:solidFill>
          <a:schemeClr val="accent4">
            <a:tint val="40000"/>
            <a:alpha val="90000"/>
            <a:hueOff val="10861925"/>
            <a:satOff val="-51245"/>
            <a:lumOff val="-1851"/>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just" defTabSz="755650">
            <a:lnSpc>
              <a:spcPct val="90000"/>
            </a:lnSpc>
            <a:spcBef>
              <a:spcPct val="0"/>
            </a:spcBef>
            <a:spcAft>
              <a:spcPct val="15000"/>
            </a:spcAft>
            <a:buChar char="•"/>
          </a:pPr>
          <a:r>
            <a:rPr lang="en-GB" sz="1700" kern="1200" dirty="0"/>
            <a:t>Floods disrupt water supplies, and trigger outbreaks of waterborne diseases e.g. cholera and malaria.</a:t>
          </a:r>
          <a:endParaRPr lang="en-NA" sz="1700" kern="1200" dirty="0"/>
        </a:p>
        <a:p>
          <a:pPr marL="171450" lvl="1" indent="-171450" algn="just" defTabSz="755650">
            <a:lnSpc>
              <a:spcPct val="90000"/>
            </a:lnSpc>
            <a:spcBef>
              <a:spcPct val="0"/>
            </a:spcBef>
            <a:spcAft>
              <a:spcPct val="15000"/>
            </a:spcAft>
            <a:buChar char="•"/>
          </a:pPr>
          <a:endParaRPr lang="en-NA" sz="1700" kern="1200" dirty="0"/>
        </a:p>
        <a:p>
          <a:pPr marL="171450" lvl="1" indent="-171450" algn="just" defTabSz="755650">
            <a:lnSpc>
              <a:spcPct val="90000"/>
            </a:lnSpc>
            <a:spcBef>
              <a:spcPct val="0"/>
            </a:spcBef>
            <a:spcAft>
              <a:spcPct val="15000"/>
            </a:spcAft>
            <a:buChar char="•"/>
          </a:pPr>
          <a:r>
            <a:rPr lang="en-GB" sz="1700" kern="1200" dirty="0"/>
            <a:t>Example: Damaged sewage systems in cities in 2008.</a:t>
          </a:r>
          <a:endParaRPr lang="en-NA" sz="1700" kern="1200" dirty="0"/>
        </a:p>
      </dsp:txBody>
      <dsp:txXfrm>
        <a:off x="5827937" y="455798"/>
        <a:ext cx="3242705" cy="49134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BF8A2D-BF0F-46A5-A3BB-A471EF7B0A89}">
      <dsp:nvSpPr>
        <dsp:cNvPr id="0" name=""/>
        <dsp:cNvSpPr/>
      </dsp:nvSpPr>
      <dsp:spPr>
        <a:xfrm rot="10800000">
          <a:off x="850684" y="0"/>
          <a:ext cx="6526047" cy="1158727"/>
        </a:xfrm>
        <a:prstGeom prst="homePlate">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84536" tIns="121920" rIns="227584" bIns="121920" numCol="1" spcCol="1270" anchor="ctr" anchorCtr="0">
          <a:noAutofit/>
        </a:bodyPr>
        <a:lstStyle/>
        <a:p>
          <a:pPr marL="0" lvl="0" indent="0" algn="ctr" defTabSz="1422400">
            <a:lnSpc>
              <a:spcPct val="90000"/>
            </a:lnSpc>
            <a:spcBef>
              <a:spcPct val="0"/>
            </a:spcBef>
            <a:spcAft>
              <a:spcPct val="35000"/>
            </a:spcAft>
            <a:buNone/>
          </a:pPr>
          <a:r>
            <a:rPr lang="en-NA" sz="3200" b="1" kern="1200" dirty="0">
              <a:effectLst>
                <a:outerShdw blurRad="38100" dist="38100" dir="2700000" algn="tl">
                  <a:srgbClr val="000000">
                    <a:alpha val="43137"/>
                  </a:srgbClr>
                </a:outerShdw>
              </a:effectLst>
            </a:rPr>
            <a:t>Community-based flexible multi-sectoral </a:t>
          </a:r>
          <a:r>
            <a:rPr lang="en-GB" sz="3200" b="1" kern="1200" dirty="0">
              <a:effectLst>
                <a:outerShdw blurRad="38100" dist="38100" dir="2700000" algn="tl">
                  <a:srgbClr val="000000">
                    <a:alpha val="43137"/>
                  </a:srgbClr>
                </a:outerShdw>
              </a:effectLst>
            </a:rPr>
            <a:t>approach</a:t>
          </a:r>
          <a:endParaRPr lang="en-NA" sz="3200" b="1" kern="1200" dirty="0">
            <a:effectLst>
              <a:outerShdw blurRad="38100" dist="38100" dir="2700000" algn="tl">
                <a:srgbClr val="000000">
                  <a:alpha val="43137"/>
                </a:srgbClr>
              </a:outerShdw>
            </a:effectLst>
          </a:endParaRPr>
        </a:p>
      </dsp:txBody>
      <dsp:txXfrm rot="10800000">
        <a:off x="1140366" y="0"/>
        <a:ext cx="6236365" cy="1158727"/>
      </dsp:txXfrm>
    </dsp:sp>
    <dsp:sp modelId="{93B815EF-34F7-4D45-A700-73D6694272B4}">
      <dsp:nvSpPr>
        <dsp:cNvPr id="0" name=""/>
        <dsp:cNvSpPr/>
      </dsp:nvSpPr>
      <dsp:spPr>
        <a:xfrm>
          <a:off x="0" y="0"/>
          <a:ext cx="1325563" cy="1325563"/>
        </a:xfrm>
        <a:prstGeom prst="ellipse">
          <a:avLst/>
        </a:prstGeom>
        <a:solidFill>
          <a:schemeClr val="accent2">
            <a:tint val="5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D21255-FC1B-468A-A8F6-B090C633C906}">
      <dsp:nvSpPr>
        <dsp:cNvPr id="0" name=""/>
        <dsp:cNvSpPr/>
      </dsp:nvSpPr>
      <dsp:spPr>
        <a:xfrm>
          <a:off x="0" y="538419"/>
          <a:ext cx="11438467" cy="78099"/>
        </a:xfrm>
        <a:prstGeom prst="roundRect">
          <a:avLst>
            <a:gd name="adj" fmla="val 10000"/>
          </a:avLst>
        </a:prstGeom>
        <a:gradFill rotWithShape="0">
          <a:gsLst>
            <a:gs pos="0">
              <a:schemeClr val="accent4">
                <a:tint val="40000"/>
                <a:hueOff val="0"/>
                <a:satOff val="0"/>
                <a:lumOff val="0"/>
                <a:alphaOff val="0"/>
                <a:satMod val="103000"/>
                <a:lumMod val="102000"/>
                <a:tint val="94000"/>
              </a:schemeClr>
            </a:gs>
            <a:gs pos="50000">
              <a:schemeClr val="accent4">
                <a:tint val="40000"/>
                <a:hueOff val="0"/>
                <a:satOff val="0"/>
                <a:lumOff val="0"/>
                <a:alphaOff val="0"/>
                <a:satMod val="110000"/>
                <a:lumMod val="100000"/>
                <a:shade val="100000"/>
              </a:schemeClr>
            </a:gs>
            <a:gs pos="100000">
              <a:schemeClr val="accent4">
                <a:tint val="4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43A49CA4-B42A-4D32-8D9E-0E1726B11B8D}">
      <dsp:nvSpPr>
        <dsp:cNvPr id="0" name=""/>
        <dsp:cNvSpPr/>
      </dsp:nvSpPr>
      <dsp:spPr>
        <a:xfrm>
          <a:off x="23625" y="555991"/>
          <a:ext cx="87279" cy="4295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2A0A1DB1-D120-4101-8DDF-104D7A0555E4}">
      <dsp:nvSpPr>
        <dsp:cNvPr id="0" name=""/>
        <dsp:cNvSpPr/>
      </dsp:nvSpPr>
      <dsp:spPr>
        <a:xfrm>
          <a:off x="134529" y="5154"/>
          <a:ext cx="10826556" cy="2003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175" tIns="99175" rIns="99175" bIns="99175" numCol="1" spcCol="1270" anchor="ctr" anchorCtr="0">
          <a:noAutofit/>
        </a:bodyPr>
        <a:lstStyle/>
        <a:p>
          <a:pPr marL="0" lvl="0" indent="0" algn="l" defTabSz="889000">
            <a:lnSpc>
              <a:spcPct val="100000"/>
            </a:lnSpc>
            <a:spcBef>
              <a:spcPct val="0"/>
            </a:spcBef>
            <a:spcAft>
              <a:spcPct val="35000"/>
            </a:spcAft>
            <a:buNone/>
          </a:pPr>
          <a:endParaRPr lang="en-GB" sz="2000" kern="1200" dirty="0"/>
        </a:p>
        <a:p>
          <a:pPr marL="0" lvl="0" indent="0" algn="l" defTabSz="889000">
            <a:lnSpc>
              <a:spcPct val="100000"/>
            </a:lnSpc>
            <a:spcBef>
              <a:spcPct val="0"/>
            </a:spcBef>
            <a:spcAft>
              <a:spcPct val="35000"/>
            </a:spcAft>
            <a:buNone/>
          </a:pPr>
          <a:endParaRPr lang="en-GB" sz="2200" kern="1200" dirty="0">
            <a:latin typeface="+mn-lt"/>
          </a:endParaRPr>
        </a:p>
        <a:p>
          <a:pPr marL="0" lvl="0" indent="0" algn="l" defTabSz="889000">
            <a:lnSpc>
              <a:spcPct val="100000"/>
            </a:lnSpc>
            <a:spcBef>
              <a:spcPct val="0"/>
            </a:spcBef>
            <a:spcAft>
              <a:spcPct val="35000"/>
            </a:spcAft>
            <a:buNone/>
          </a:pPr>
          <a:r>
            <a:rPr lang="en-GB" sz="2200" kern="1200" dirty="0">
              <a:latin typeface="+mn-lt"/>
            </a:rPr>
            <a:t>C</a:t>
          </a:r>
          <a:r>
            <a:rPr lang="en-NA" sz="2200" kern="1200" dirty="0" err="1">
              <a:latin typeface="+mn-lt"/>
            </a:rPr>
            <a:t>ommunity</a:t>
          </a:r>
          <a:r>
            <a:rPr lang="en-NA" sz="2200" kern="1200" dirty="0">
              <a:latin typeface="+mn-lt"/>
            </a:rPr>
            <a:t> resilience </a:t>
          </a:r>
          <a:r>
            <a:rPr lang="en-GB" sz="2200" kern="1200" dirty="0">
              <a:latin typeface="+mn-lt"/>
            </a:rPr>
            <a:t>is best</a:t>
          </a:r>
          <a:r>
            <a:rPr lang="en-NA" sz="2200" kern="1200" dirty="0">
              <a:latin typeface="+mn-lt"/>
            </a:rPr>
            <a:t> developed through collective effort. Collective action requires</a:t>
          </a:r>
          <a:r>
            <a:rPr lang="en-GB" sz="2200" kern="1200" dirty="0">
              <a:latin typeface="+mn-lt"/>
            </a:rPr>
            <a:t> </a:t>
          </a:r>
          <a:r>
            <a:rPr lang="en-NA" sz="2200" kern="1200" dirty="0">
              <a:latin typeface="+mn-lt"/>
            </a:rPr>
            <a:t>participation and leadership from the </a:t>
          </a:r>
          <a:r>
            <a:rPr lang="en-GB" sz="2200" kern="1200" dirty="0">
              <a:latin typeface="+mn-lt"/>
            </a:rPr>
            <a:t>entire </a:t>
          </a:r>
          <a:r>
            <a:rPr lang="en-NA" sz="2200" kern="1200" dirty="0">
              <a:latin typeface="+mn-lt"/>
            </a:rPr>
            <a:t>community. </a:t>
          </a:r>
          <a:endParaRPr lang="en-US" sz="2200" kern="1200" dirty="0">
            <a:latin typeface="+mn-lt"/>
          </a:endParaRPr>
        </a:p>
      </dsp:txBody>
      <dsp:txXfrm>
        <a:off x="134529" y="5154"/>
        <a:ext cx="10826556" cy="2003620"/>
      </dsp:txXfrm>
    </dsp:sp>
    <dsp:sp modelId="{00C8DC6B-35E2-4467-B6EB-B0DF919365BF}">
      <dsp:nvSpPr>
        <dsp:cNvPr id="0" name=""/>
        <dsp:cNvSpPr/>
      </dsp:nvSpPr>
      <dsp:spPr>
        <a:xfrm>
          <a:off x="0" y="2213188"/>
          <a:ext cx="11438467" cy="78099"/>
        </a:xfrm>
        <a:prstGeom prst="roundRect">
          <a:avLst>
            <a:gd name="adj" fmla="val 10000"/>
          </a:avLst>
        </a:prstGeom>
        <a:gradFill rotWithShape="0">
          <a:gsLst>
            <a:gs pos="0">
              <a:schemeClr val="accent4">
                <a:tint val="40000"/>
                <a:hueOff val="0"/>
                <a:satOff val="0"/>
                <a:lumOff val="0"/>
                <a:alphaOff val="0"/>
                <a:satMod val="103000"/>
                <a:lumMod val="102000"/>
                <a:tint val="94000"/>
              </a:schemeClr>
            </a:gs>
            <a:gs pos="50000">
              <a:schemeClr val="accent4">
                <a:tint val="40000"/>
                <a:hueOff val="0"/>
                <a:satOff val="0"/>
                <a:lumOff val="0"/>
                <a:alphaOff val="0"/>
                <a:satMod val="110000"/>
                <a:lumMod val="100000"/>
                <a:shade val="100000"/>
              </a:schemeClr>
            </a:gs>
            <a:gs pos="100000">
              <a:schemeClr val="accent4">
                <a:tint val="4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AAB81556-A49A-4EDE-8F27-40A1956D4540}">
      <dsp:nvSpPr>
        <dsp:cNvPr id="0" name=""/>
        <dsp:cNvSpPr/>
      </dsp:nvSpPr>
      <dsp:spPr>
        <a:xfrm>
          <a:off x="23625" y="2230760"/>
          <a:ext cx="87279" cy="4295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5084ECED-BDE4-4476-8288-B227E1EE3849}">
      <dsp:nvSpPr>
        <dsp:cNvPr id="0" name=""/>
        <dsp:cNvSpPr/>
      </dsp:nvSpPr>
      <dsp:spPr>
        <a:xfrm>
          <a:off x="134529" y="2178281"/>
          <a:ext cx="10826556" cy="10069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175" tIns="99175" rIns="99175" bIns="99175" numCol="1" spcCol="1270" anchor="ctr" anchorCtr="0">
          <a:noAutofit/>
        </a:bodyPr>
        <a:lstStyle/>
        <a:p>
          <a:pPr marL="0" lvl="0" indent="0" algn="l" defTabSz="889000">
            <a:lnSpc>
              <a:spcPct val="100000"/>
            </a:lnSpc>
            <a:spcBef>
              <a:spcPct val="0"/>
            </a:spcBef>
            <a:spcAft>
              <a:spcPct val="35000"/>
            </a:spcAft>
            <a:buNone/>
          </a:pPr>
          <a:r>
            <a:rPr lang="en-GB" sz="2000" kern="1200" dirty="0">
              <a:latin typeface="+mn-lt"/>
            </a:rPr>
            <a:t>E</a:t>
          </a:r>
          <a:r>
            <a:rPr lang="en-NA" sz="2000" kern="1200" dirty="0" err="1">
              <a:latin typeface="+mn-lt"/>
            </a:rPr>
            <a:t>xtraordinary</a:t>
          </a:r>
          <a:r>
            <a:rPr lang="en-NA" sz="2000" kern="1200" dirty="0">
              <a:latin typeface="+mn-lt"/>
            </a:rPr>
            <a:t> work of </a:t>
          </a:r>
          <a:r>
            <a:rPr lang="en-GB" sz="2000" kern="1200" dirty="0">
              <a:latin typeface="+mn-lt"/>
            </a:rPr>
            <a:t>an</a:t>
          </a:r>
          <a:r>
            <a:rPr lang="en-NA" sz="2000" kern="1200" dirty="0">
              <a:latin typeface="+mn-lt"/>
            </a:rPr>
            <a:t> individual or group of individuals is insufficient</a:t>
          </a:r>
          <a:r>
            <a:rPr lang="en-GB" sz="2000" kern="1200" dirty="0">
              <a:latin typeface="+mn-lt"/>
            </a:rPr>
            <a:t>, compared to collaborative approaches</a:t>
          </a:r>
          <a:r>
            <a:rPr lang="en-NA" sz="2000" kern="1200" dirty="0">
              <a:latin typeface="+mn-lt"/>
            </a:rPr>
            <a:t>.</a:t>
          </a:r>
          <a:endParaRPr lang="en-US" sz="2000" kern="1200" dirty="0">
            <a:latin typeface="+mn-lt"/>
          </a:endParaRPr>
        </a:p>
      </dsp:txBody>
      <dsp:txXfrm>
        <a:off x="134529" y="2178281"/>
        <a:ext cx="10826556" cy="1006903"/>
      </dsp:txXfrm>
    </dsp:sp>
    <dsp:sp modelId="{D080B4A6-217A-4BA6-ADDD-36EB10C8DFBF}">
      <dsp:nvSpPr>
        <dsp:cNvPr id="0" name=""/>
        <dsp:cNvSpPr/>
      </dsp:nvSpPr>
      <dsp:spPr>
        <a:xfrm>
          <a:off x="0" y="3354691"/>
          <a:ext cx="11438467" cy="78099"/>
        </a:xfrm>
        <a:prstGeom prst="roundRect">
          <a:avLst>
            <a:gd name="adj" fmla="val 10000"/>
          </a:avLst>
        </a:prstGeom>
        <a:gradFill rotWithShape="0">
          <a:gsLst>
            <a:gs pos="0">
              <a:schemeClr val="accent4">
                <a:tint val="40000"/>
                <a:hueOff val="0"/>
                <a:satOff val="0"/>
                <a:lumOff val="0"/>
                <a:alphaOff val="0"/>
                <a:satMod val="103000"/>
                <a:lumMod val="102000"/>
                <a:tint val="94000"/>
              </a:schemeClr>
            </a:gs>
            <a:gs pos="50000">
              <a:schemeClr val="accent4">
                <a:tint val="40000"/>
                <a:hueOff val="0"/>
                <a:satOff val="0"/>
                <a:lumOff val="0"/>
                <a:alphaOff val="0"/>
                <a:satMod val="110000"/>
                <a:lumMod val="100000"/>
                <a:shade val="100000"/>
              </a:schemeClr>
            </a:gs>
            <a:gs pos="100000">
              <a:schemeClr val="accent4">
                <a:tint val="4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8F7067BB-AA30-4C70-9C6A-BB7B4FC8836E}">
      <dsp:nvSpPr>
        <dsp:cNvPr id="0" name=""/>
        <dsp:cNvSpPr/>
      </dsp:nvSpPr>
      <dsp:spPr>
        <a:xfrm>
          <a:off x="23625" y="3372264"/>
          <a:ext cx="87279" cy="4295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49E57FE9-9A36-4EB1-8488-56022394B9E5}">
      <dsp:nvSpPr>
        <dsp:cNvPr id="0" name=""/>
        <dsp:cNvSpPr/>
      </dsp:nvSpPr>
      <dsp:spPr>
        <a:xfrm>
          <a:off x="134529" y="3354691"/>
          <a:ext cx="10826556" cy="937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175" tIns="99175" rIns="99175" bIns="99175" numCol="1" spcCol="1270" anchor="ctr" anchorCtr="0">
          <a:noAutofit/>
        </a:bodyPr>
        <a:lstStyle/>
        <a:p>
          <a:pPr marL="0" lvl="0" indent="0" algn="l" defTabSz="889000">
            <a:lnSpc>
              <a:spcPct val="100000"/>
            </a:lnSpc>
            <a:spcBef>
              <a:spcPct val="0"/>
            </a:spcBef>
            <a:spcAft>
              <a:spcPct val="35000"/>
            </a:spcAft>
            <a:buNone/>
          </a:pPr>
          <a:r>
            <a:rPr lang="en-GB" sz="2000" kern="1200" dirty="0"/>
            <a:t>C</a:t>
          </a:r>
          <a:r>
            <a:rPr lang="en-NA" sz="2000" kern="1200" dirty="0" err="1"/>
            <a:t>ollective</a:t>
          </a:r>
          <a:r>
            <a:rPr lang="en-NA" sz="2000" kern="1200" dirty="0"/>
            <a:t> action is more </a:t>
          </a:r>
          <a:r>
            <a:rPr lang="en-GB" sz="2000" kern="1200" dirty="0"/>
            <a:t>effective</a:t>
          </a:r>
          <a:r>
            <a:rPr lang="en-NA" sz="2000" kern="1200" dirty="0"/>
            <a:t> when people from diverse and autonomous groups work together</a:t>
          </a:r>
          <a:r>
            <a:rPr lang="en-GB" sz="2000" kern="1200" dirty="0"/>
            <a:t>.</a:t>
          </a:r>
          <a:endParaRPr lang="en-US" sz="2000" kern="1200" dirty="0"/>
        </a:p>
      </dsp:txBody>
      <dsp:txXfrm>
        <a:off x="134529" y="3354691"/>
        <a:ext cx="10826556" cy="937090"/>
      </dsp:txXfrm>
    </dsp:sp>
    <dsp:sp modelId="{D7C29FA1-FB8E-45CC-B5F2-5925403DC8E1}">
      <dsp:nvSpPr>
        <dsp:cNvPr id="0" name=""/>
        <dsp:cNvSpPr/>
      </dsp:nvSpPr>
      <dsp:spPr>
        <a:xfrm>
          <a:off x="0" y="4669824"/>
          <a:ext cx="11438467" cy="78099"/>
        </a:xfrm>
        <a:prstGeom prst="roundRect">
          <a:avLst>
            <a:gd name="adj" fmla="val 10000"/>
          </a:avLst>
        </a:prstGeom>
        <a:gradFill rotWithShape="0">
          <a:gsLst>
            <a:gs pos="0">
              <a:schemeClr val="accent4">
                <a:tint val="40000"/>
                <a:hueOff val="0"/>
                <a:satOff val="0"/>
                <a:lumOff val="0"/>
                <a:alphaOff val="0"/>
                <a:satMod val="103000"/>
                <a:lumMod val="102000"/>
                <a:tint val="94000"/>
              </a:schemeClr>
            </a:gs>
            <a:gs pos="50000">
              <a:schemeClr val="accent4">
                <a:tint val="40000"/>
                <a:hueOff val="0"/>
                <a:satOff val="0"/>
                <a:lumOff val="0"/>
                <a:alphaOff val="0"/>
                <a:satMod val="110000"/>
                <a:lumMod val="100000"/>
                <a:shade val="100000"/>
              </a:schemeClr>
            </a:gs>
            <a:gs pos="100000">
              <a:schemeClr val="accent4">
                <a:tint val="4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73573A1B-F4F3-431A-91DE-B916673D898F}">
      <dsp:nvSpPr>
        <dsp:cNvPr id="0" name=""/>
        <dsp:cNvSpPr/>
      </dsp:nvSpPr>
      <dsp:spPr>
        <a:xfrm>
          <a:off x="23625" y="4687396"/>
          <a:ext cx="87279" cy="4295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75FCFEAB-597C-4375-8181-9D4A9F93BB2C}">
      <dsp:nvSpPr>
        <dsp:cNvPr id="0" name=""/>
        <dsp:cNvSpPr/>
      </dsp:nvSpPr>
      <dsp:spPr>
        <a:xfrm>
          <a:off x="134529" y="4461289"/>
          <a:ext cx="10826556" cy="1354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175" tIns="99175" rIns="99175" bIns="99175" numCol="1" spcCol="1270" anchor="ctr" anchorCtr="0">
          <a:noAutofit/>
        </a:bodyPr>
        <a:lstStyle/>
        <a:p>
          <a:pPr marL="0" lvl="0" indent="0" algn="l" defTabSz="889000">
            <a:lnSpc>
              <a:spcPct val="100000"/>
            </a:lnSpc>
            <a:spcBef>
              <a:spcPct val="0"/>
            </a:spcBef>
            <a:spcAft>
              <a:spcPct val="35000"/>
            </a:spcAft>
            <a:buNone/>
          </a:pPr>
          <a:endParaRPr lang="en-GB" sz="2000" kern="1200" dirty="0"/>
        </a:p>
        <a:p>
          <a:pPr marL="0" lvl="0" indent="0" algn="l" defTabSz="889000">
            <a:lnSpc>
              <a:spcPct val="100000"/>
            </a:lnSpc>
            <a:spcBef>
              <a:spcPct val="0"/>
            </a:spcBef>
            <a:spcAft>
              <a:spcPct val="35000"/>
            </a:spcAft>
            <a:buNone/>
          </a:pPr>
          <a:r>
            <a:rPr lang="en-GB" sz="2000" kern="1200" dirty="0"/>
            <a:t>One of the first principles as stated by Miller (2012) in developing community Resilience is partnership.</a:t>
          </a:r>
        </a:p>
        <a:p>
          <a:pPr marL="0" lvl="0" indent="0" algn="l" defTabSz="889000">
            <a:lnSpc>
              <a:spcPct val="100000"/>
            </a:lnSpc>
            <a:spcBef>
              <a:spcPct val="0"/>
            </a:spcBef>
            <a:spcAft>
              <a:spcPct val="35000"/>
            </a:spcAft>
            <a:buNone/>
          </a:pPr>
          <a:r>
            <a:rPr lang="en-GB" sz="2000" kern="1200" dirty="0"/>
            <a:t> Partnership for resilience building is to work in partnership with local people and to do so cooperatively. </a:t>
          </a:r>
          <a:endParaRPr lang="en-US" sz="2000" kern="1200" dirty="0"/>
        </a:p>
      </dsp:txBody>
      <dsp:txXfrm>
        <a:off x="134529" y="4461289"/>
        <a:ext cx="10826556" cy="13541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77959C-025B-407C-A306-84DFCCC07148}">
      <dsp:nvSpPr>
        <dsp:cNvPr id="0" name=""/>
        <dsp:cNvSpPr/>
      </dsp:nvSpPr>
      <dsp:spPr>
        <a:xfrm>
          <a:off x="1571836" y="20584"/>
          <a:ext cx="1008606" cy="100860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5E4EF6-3867-477E-BFDE-C9695B86D0B1}">
      <dsp:nvSpPr>
        <dsp:cNvPr id="0" name=""/>
        <dsp:cNvSpPr/>
      </dsp:nvSpPr>
      <dsp:spPr>
        <a:xfrm>
          <a:off x="1783643" y="232391"/>
          <a:ext cx="584991" cy="58499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CAFD55-BF00-4D1C-902B-055164CD0767}">
      <dsp:nvSpPr>
        <dsp:cNvPr id="0" name=""/>
        <dsp:cNvSpPr/>
      </dsp:nvSpPr>
      <dsp:spPr>
        <a:xfrm>
          <a:off x="2693617" y="95533"/>
          <a:ext cx="3632640" cy="1008606"/>
        </a:xfrm>
        <a:prstGeom prst="rect">
          <a:avLst/>
        </a:prstGeom>
        <a:solidFill>
          <a:schemeClr val="accent2">
            <a:lumMod val="60000"/>
            <a:lumOff val="4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100000"/>
            </a:lnSpc>
            <a:spcBef>
              <a:spcPct val="0"/>
            </a:spcBef>
            <a:spcAft>
              <a:spcPct val="35000"/>
            </a:spcAft>
            <a:buNone/>
          </a:pPr>
          <a:r>
            <a:rPr lang="en-NA" sz="1700" b="1" kern="1200" dirty="0"/>
            <a:t>Family assets</a:t>
          </a:r>
          <a:r>
            <a:rPr lang="en-NA" sz="1700" kern="1200" dirty="0"/>
            <a:t>: land, cattle, houses, food, clothes, blankets, inherited/monarchical leadership and power, knowledge, water sources</a:t>
          </a:r>
          <a:r>
            <a:rPr lang="en-GB" sz="1700" kern="1200" dirty="0"/>
            <a:t>.</a:t>
          </a:r>
          <a:endParaRPr lang="en-US" sz="1700" kern="1200" dirty="0"/>
        </a:p>
      </dsp:txBody>
      <dsp:txXfrm>
        <a:off x="2693617" y="95533"/>
        <a:ext cx="3632640" cy="1008606"/>
      </dsp:txXfrm>
    </dsp:sp>
    <dsp:sp modelId="{F5DF9254-0BF1-4F5A-A6D3-129A4A5667B0}">
      <dsp:nvSpPr>
        <dsp:cNvPr id="0" name=""/>
        <dsp:cNvSpPr/>
      </dsp:nvSpPr>
      <dsp:spPr>
        <a:xfrm>
          <a:off x="6215855" y="20584"/>
          <a:ext cx="1008606" cy="100860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4886559-507E-4733-A6A6-71988567E8FF}">
      <dsp:nvSpPr>
        <dsp:cNvPr id="0" name=""/>
        <dsp:cNvSpPr/>
      </dsp:nvSpPr>
      <dsp:spPr>
        <a:xfrm>
          <a:off x="6427663" y="232391"/>
          <a:ext cx="584991" cy="58499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BE04EC-3354-4680-A140-A2CDA843D86F}">
      <dsp:nvSpPr>
        <dsp:cNvPr id="0" name=""/>
        <dsp:cNvSpPr/>
      </dsp:nvSpPr>
      <dsp:spPr>
        <a:xfrm>
          <a:off x="7440591" y="20584"/>
          <a:ext cx="2377429" cy="1008606"/>
        </a:xfrm>
        <a:prstGeom prst="rect">
          <a:avLst/>
        </a:prstGeom>
        <a:solidFill>
          <a:schemeClr val="accent4">
            <a:lumMod val="60000"/>
            <a:lumOff val="4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100000"/>
            </a:lnSpc>
            <a:spcBef>
              <a:spcPct val="0"/>
            </a:spcBef>
            <a:spcAft>
              <a:spcPct val="35000"/>
            </a:spcAft>
            <a:buNone/>
          </a:pPr>
          <a:r>
            <a:rPr lang="en-NA" sz="1700" b="1" kern="1200" dirty="0"/>
            <a:t>Community assets</a:t>
          </a:r>
          <a:r>
            <a:rPr lang="en-NA" sz="1700" kern="1200" dirty="0"/>
            <a:t>: pastures, paths, roads, schools, local markets, water sources</a:t>
          </a:r>
          <a:r>
            <a:rPr lang="en-GB" sz="1700" kern="1200" dirty="0"/>
            <a:t>.</a:t>
          </a:r>
          <a:endParaRPr lang="en-US" sz="1700" kern="1200" dirty="0"/>
        </a:p>
      </dsp:txBody>
      <dsp:txXfrm>
        <a:off x="7440591" y="20584"/>
        <a:ext cx="2377429" cy="1008606"/>
      </dsp:txXfrm>
    </dsp:sp>
    <dsp:sp modelId="{981ACA42-EE91-4CFC-9A3F-804A505C5F8A}">
      <dsp:nvSpPr>
        <dsp:cNvPr id="0" name=""/>
        <dsp:cNvSpPr/>
      </dsp:nvSpPr>
      <dsp:spPr>
        <a:xfrm>
          <a:off x="1571836" y="1819171"/>
          <a:ext cx="1008606" cy="100860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B5935B-B06B-48DD-9BFD-062E7B4E0C0B}">
      <dsp:nvSpPr>
        <dsp:cNvPr id="0" name=""/>
        <dsp:cNvSpPr/>
      </dsp:nvSpPr>
      <dsp:spPr>
        <a:xfrm>
          <a:off x="1783643" y="2030979"/>
          <a:ext cx="584991" cy="58499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542B03D-7423-4D55-8037-42769978887B}">
      <dsp:nvSpPr>
        <dsp:cNvPr id="0" name=""/>
        <dsp:cNvSpPr/>
      </dsp:nvSpPr>
      <dsp:spPr>
        <a:xfrm>
          <a:off x="2796572" y="1819171"/>
          <a:ext cx="2377429" cy="1008606"/>
        </a:xfrm>
        <a:prstGeom prst="rect">
          <a:avLst/>
        </a:prstGeom>
        <a:solidFill>
          <a:schemeClr val="accent3">
            <a:lumMod val="40000"/>
            <a:lumOff val="6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100000"/>
            </a:lnSpc>
            <a:spcBef>
              <a:spcPct val="0"/>
            </a:spcBef>
            <a:spcAft>
              <a:spcPct val="35000"/>
            </a:spcAft>
            <a:buNone/>
          </a:pPr>
          <a:r>
            <a:rPr lang="en-NA" sz="1700" b="1" kern="1200" dirty="0"/>
            <a:t>Societal assets</a:t>
          </a:r>
          <a:r>
            <a:rPr lang="en-NA" sz="1700" kern="1200" dirty="0"/>
            <a:t>: rivers, markets</a:t>
          </a:r>
          <a:r>
            <a:rPr lang="en-GB" sz="1700" kern="1200" dirty="0"/>
            <a:t>.</a:t>
          </a:r>
          <a:endParaRPr lang="en-US" sz="1700" kern="1200" dirty="0"/>
        </a:p>
      </dsp:txBody>
      <dsp:txXfrm>
        <a:off x="2796572" y="1819171"/>
        <a:ext cx="2377429" cy="1008606"/>
      </dsp:txXfrm>
    </dsp:sp>
    <dsp:sp modelId="{8141381A-1A90-432A-91A6-F45D9ECE378A}">
      <dsp:nvSpPr>
        <dsp:cNvPr id="0" name=""/>
        <dsp:cNvSpPr/>
      </dsp:nvSpPr>
      <dsp:spPr>
        <a:xfrm>
          <a:off x="5588250" y="1819171"/>
          <a:ext cx="1008606" cy="100860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6849048-5392-4A91-836A-BB057CDC9A18}">
      <dsp:nvSpPr>
        <dsp:cNvPr id="0" name=""/>
        <dsp:cNvSpPr/>
      </dsp:nvSpPr>
      <dsp:spPr>
        <a:xfrm>
          <a:off x="5800057" y="2030979"/>
          <a:ext cx="584991" cy="58499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633E7C-9C03-44B5-946D-676E0F0468AA}">
      <dsp:nvSpPr>
        <dsp:cNvPr id="0" name=""/>
        <dsp:cNvSpPr/>
      </dsp:nvSpPr>
      <dsp:spPr>
        <a:xfrm>
          <a:off x="6812986" y="1819171"/>
          <a:ext cx="2377429" cy="1008606"/>
        </a:xfrm>
        <a:prstGeom prst="rect">
          <a:avLst/>
        </a:prstGeom>
        <a:solidFill>
          <a:schemeClr val="accent4">
            <a:lumMod val="60000"/>
            <a:lumOff val="4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100000"/>
            </a:lnSpc>
            <a:spcBef>
              <a:spcPct val="0"/>
            </a:spcBef>
            <a:spcAft>
              <a:spcPct val="35000"/>
            </a:spcAft>
            <a:buNone/>
          </a:pPr>
          <a:r>
            <a:rPr lang="en-NA" sz="1700" b="1" kern="1200" dirty="0"/>
            <a:t>Environmental assets</a:t>
          </a:r>
          <a:r>
            <a:rPr lang="en-NA" sz="1700" kern="1200" dirty="0"/>
            <a:t>: forests, shared land</a:t>
          </a:r>
          <a:r>
            <a:rPr lang="en-GB" sz="1700" kern="1200" dirty="0"/>
            <a:t>, </a:t>
          </a:r>
          <a:endParaRPr lang="en-US" sz="1700" kern="1200" dirty="0"/>
        </a:p>
      </dsp:txBody>
      <dsp:txXfrm>
        <a:off x="6812986" y="1819171"/>
        <a:ext cx="2377429" cy="1008606"/>
      </dsp:txXfrm>
    </dsp:sp>
    <dsp:sp modelId="{380AD929-79AB-43CD-A187-6C716CAD4B2E}">
      <dsp:nvSpPr>
        <dsp:cNvPr id="0" name=""/>
        <dsp:cNvSpPr/>
      </dsp:nvSpPr>
      <dsp:spPr>
        <a:xfrm>
          <a:off x="1571836" y="3617759"/>
          <a:ext cx="1008606" cy="100860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B6F70C-D0D8-4286-96DB-CE719D2CC0E0}">
      <dsp:nvSpPr>
        <dsp:cNvPr id="0" name=""/>
        <dsp:cNvSpPr/>
      </dsp:nvSpPr>
      <dsp:spPr>
        <a:xfrm>
          <a:off x="1783643" y="3829566"/>
          <a:ext cx="584991" cy="58499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2774C7-EC68-4913-AC40-C8A5510B0899}">
      <dsp:nvSpPr>
        <dsp:cNvPr id="0" name=""/>
        <dsp:cNvSpPr/>
      </dsp:nvSpPr>
      <dsp:spPr>
        <a:xfrm>
          <a:off x="2796572" y="3617759"/>
          <a:ext cx="2377429" cy="1008606"/>
        </a:xfrm>
        <a:prstGeom prst="rect">
          <a:avLst/>
        </a:prstGeom>
        <a:solidFill>
          <a:srgbClr val="FFC000"/>
        </a:solid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100000"/>
            </a:lnSpc>
            <a:spcBef>
              <a:spcPct val="0"/>
            </a:spcBef>
            <a:spcAft>
              <a:spcPct val="35000"/>
            </a:spcAft>
            <a:buNone/>
          </a:pPr>
          <a:r>
            <a:rPr lang="en-NA" sz="1700" b="1" kern="1200" dirty="0"/>
            <a:t>Spiritual assets</a:t>
          </a:r>
          <a:r>
            <a:rPr lang="en-NA" sz="1700" kern="1200" dirty="0"/>
            <a:t>: worship places, ancestors, symbols of worship</a:t>
          </a:r>
          <a:r>
            <a:rPr lang="en-GB" sz="1700" kern="1200" dirty="0"/>
            <a:t> and </a:t>
          </a:r>
          <a:endParaRPr lang="en-US" sz="1700" kern="1200" dirty="0"/>
        </a:p>
      </dsp:txBody>
      <dsp:txXfrm>
        <a:off x="2796572" y="3617759"/>
        <a:ext cx="2377429" cy="100860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B1BADD-4D58-45B2-A211-AF442AF9862C}">
      <dsp:nvSpPr>
        <dsp:cNvPr id="0" name=""/>
        <dsp:cNvSpPr/>
      </dsp:nvSpPr>
      <dsp:spPr>
        <a:xfrm>
          <a:off x="3557" y="656000"/>
          <a:ext cx="1949749" cy="126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90000"/>
            </a:lnSpc>
            <a:spcBef>
              <a:spcPct val="0"/>
            </a:spcBef>
            <a:spcAft>
              <a:spcPct val="35000"/>
            </a:spcAft>
            <a:buFont typeface="Wingdings" panose="05000000000000000000" pitchFamily="2" charset="2"/>
            <a:buNone/>
          </a:pPr>
          <a:endParaRPr lang="en-NA" sz="1600" kern="1200" dirty="0"/>
        </a:p>
      </dsp:txBody>
      <dsp:txXfrm>
        <a:off x="3557" y="656000"/>
        <a:ext cx="1949749" cy="1267200"/>
      </dsp:txXfrm>
    </dsp:sp>
    <dsp:sp modelId="{5CB6AE11-B134-4283-9C52-EBBE95676917}">
      <dsp:nvSpPr>
        <dsp:cNvPr id="0" name=""/>
        <dsp:cNvSpPr/>
      </dsp:nvSpPr>
      <dsp:spPr>
        <a:xfrm>
          <a:off x="1953307" y="646100"/>
          <a:ext cx="389949" cy="1287000"/>
        </a:xfrm>
        <a:prstGeom prst="leftBrace">
          <a:avLst>
            <a:gd name="adj1" fmla="val 35000"/>
            <a:gd name="adj2" fmla="val 5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CF67704-E50A-4AEB-9BFD-B1386F9076FB}">
      <dsp:nvSpPr>
        <dsp:cNvPr id="0" name=""/>
        <dsp:cNvSpPr/>
      </dsp:nvSpPr>
      <dsp:spPr>
        <a:xfrm>
          <a:off x="20933" y="646100"/>
          <a:ext cx="9054621" cy="1287000"/>
        </a:xfrm>
        <a:prstGeom prst="rect">
          <a:avLst/>
        </a:prstGeom>
        <a:solidFill>
          <a:schemeClr val="accent3">
            <a:lumMod val="20000"/>
            <a:lumOff val="8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Font typeface="+mj-lt"/>
            <a:buAutoNum type="arabicPeriod"/>
          </a:pPr>
          <a:r>
            <a:rPr lang="en-GB" sz="1600" kern="1200" dirty="0">
              <a:effectLst/>
              <a:latin typeface="Times New Roman" panose="02020603050405020304" pitchFamily="18" charset="0"/>
              <a:ea typeface="Times New Roman" panose="02020603050405020304" pitchFamily="18" charset="0"/>
              <a:cs typeface="Times New Roman" panose="02020603050405020304" pitchFamily="18" charset="0"/>
            </a:rPr>
            <a:t>Investments in resilient robust communication networks</a:t>
          </a:r>
          <a:r>
            <a:rPr lang="en-GB" sz="1600" kern="1200" dirty="0">
              <a:latin typeface="Times New Roman" panose="02020603050405020304" pitchFamily="18" charset="0"/>
              <a:ea typeface="Times New Roman" panose="02020603050405020304" pitchFamily="18" charset="0"/>
              <a:cs typeface="Times New Roman" panose="02020603050405020304" pitchFamily="18" charset="0"/>
            </a:rPr>
            <a:t>.</a:t>
          </a:r>
          <a:endParaRPr lang="en-GB" sz="16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71450" lvl="1" indent="-171450" algn="l" defTabSz="711200">
            <a:lnSpc>
              <a:spcPct val="90000"/>
            </a:lnSpc>
            <a:spcBef>
              <a:spcPct val="0"/>
            </a:spcBef>
            <a:spcAft>
              <a:spcPct val="15000"/>
            </a:spcAft>
            <a:buFont typeface="+mj-lt"/>
            <a:buAutoNum type="arabicPeriod"/>
          </a:pPr>
          <a:r>
            <a:rPr lang="en-GB" sz="1600" kern="1200" dirty="0">
              <a:effectLst/>
              <a:latin typeface="Times New Roman" panose="02020603050405020304" pitchFamily="18" charset="0"/>
              <a:ea typeface="Times New Roman" panose="02020603050405020304" pitchFamily="18" charset="0"/>
              <a:cs typeface="Times New Roman" panose="02020603050405020304" pitchFamily="18" charset="0"/>
            </a:rPr>
            <a:t>Encouraging communities to develop disaster management plans, conduct drills, and establishing local response teams</a:t>
          </a:r>
        </a:p>
        <a:p>
          <a:pPr marL="171450" lvl="1" indent="-171450" algn="l" defTabSz="711200">
            <a:lnSpc>
              <a:spcPct val="90000"/>
            </a:lnSpc>
            <a:spcBef>
              <a:spcPct val="0"/>
            </a:spcBef>
            <a:spcAft>
              <a:spcPct val="15000"/>
            </a:spcAft>
            <a:buFont typeface="+mj-lt"/>
            <a:buAutoNum type="arabicPeriod"/>
          </a:pPr>
          <a:r>
            <a:rPr lang="en-GB" sz="1600" kern="1200" dirty="0">
              <a:effectLst/>
              <a:latin typeface="Times New Roman" panose="02020603050405020304" pitchFamily="18" charset="0"/>
              <a:ea typeface="Times New Roman" panose="02020603050405020304" pitchFamily="18" charset="0"/>
              <a:cs typeface="Times New Roman" panose="02020603050405020304" pitchFamily="18" charset="0"/>
            </a:rPr>
            <a:t>Empowering women and marginalised groups within communities ensures inclusivity in preparedness efforts (</a:t>
          </a:r>
          <a:r>
            <a:rPr lang="en-GB" sz="1600" kern="1200" dirty="0" err="1">
              <a:effectLst/>
              <a:latin typeface="Times New Roman" panose="02020603050405020304" pitchFamily="18" charset="0"/>
              <a:ea typeface="Times New Roman" panose="02020603050405020304" pitchFamily="18" charset="0"/>
              <a:cs typeface="Times New Roman" panose="02020603050405020304" pitchFamily="18" charset="0"/>
            </a:rPr>
            <a:t>Moyo</a:t>
          </a:r>
          <a:r>
            <a:rPr lang="en-GB" sz="1600" kern="1200" dirty="0">
              <a:effectLst/>
              <a:latin typeface="Times New Roman" panose="02020603050405020304" pitchFamily="18" charset="0"/>
              <a:ea typeface="Times New Roman" panose="02020603050405020304" pitchFamily="18" charset="0"/>
              <a:cs typeface="Times New Roman" panose="02020603050405020304" pitchFamily="18" charset="0"/>
            </a:rPr>
            <a:t> et al., 2018).</a:t>
          </a:r>
        </a:p>
      </dsp:txBody>
      <dsp:txXfrm>
        <a:off x="20933" y="646100"/>
        <a:ext cx="9054621" cy="1287000"/>
      </dsp:txXfrm>
    </dsp:sp>
    <dsp:sp modelId="{465B78EB-3CBC-4879-ABC2-067E5C97CD9E}">
      <dsp:nvSpPr>
        <dsp:cNvPr id="0" name=""/>
        <dsp:cNvSpPr/>
      </dsp:nvSpPr>
      <dsp:spPr>
        <a:xfrm>
          <a:off x="3557" y="2276788"/>
          <a:ext cx="3278752" cy="2347424"/>
        </a:xfrm>
        <a:prstGeom prst="rect">
          <a:avLst/>
        </a:prstGeom>
        <a:solidFill>
          <a:schemeClr val="accent4">
            <a:lumMod val="40000"/>
            <a:lumOff val="6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rgbClr val="FF0000"/>
              </a:solidFill>
              <a:effectLst>
                <a:outerShdw blurRad="38100" dist="38100" dir="2700000" algn="tl">
                  <a:srgbClr val="000000">
                    <a:alpha val="43137"/>
                  </a:srgbClr>
                </a:outerShdw>
              </a:effectLst>
            </a:rPr>
            <a:t>How can we know that community-based structures are resilient?</a:t>
          </a:r>
          <a:endParaRPr lang="en-NA" sz="1800" kern="1200" dirty="0">
            <a:solidFill>
              <a:srgbClr val="FF0000"/>
            </a:solidFill>
          </a:endParaRPr>
        </a:p>
      </dsp:txBody>
      <dsp:txXfrm>
        <a:off x="3557" y="2276788"/>
        <a:ext cx="3278752" cy="2347424"/>
      </dsp:txXfrm>
    </dsp:sp>
    <dsp:sp modelId="{21AEB47E-864D-4B34-B399-90460CE5E9D0}">
      <dsp:nvSpPr>
        <dsp:cNvPr id="0" name=""/>
        <dsp:cNvSpPr/>
      </dsp:nvSpPr>
      <dsp:spPr>
        <a:xfrm>
          <a:off x="3282310" y="2163500"/>
          <a:ext cx="551347" cy="2574000"/>
        </a:xfrm>
        <a:prstGeom prst="leftBrace">
          <a:avLst>
            <a:gd name="adj1" fmla="val 35000"/>
            <a:gd name="adj2" fmla="val 5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F8DD184-792A-413E-A0F4-BDFB7CD01664}">
      <dsp:nvSpPr>
        <dsp:cNvPr id="0" name=""/>
        <dsp:cNvSpPr/>
      </dsp:nvSpPr>
      <dsp:spPr>
        <a:xfrm>
          <a:off x="4054196" y="2163500"/>
          <a:ext cx="7498325" cy="2574000"/>
        </a:xfrm>
        <a:prstGeom prst="rect">
          <a:avLst/>
        </a:prstGeom>
        <a:solidFill>
          <a:schemeClr val="accent4">
            <a:lumMod val="40000"/>
            <a:lumOff val="6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just" defTabSz="711200">
            <a:lnSpc>
              <a:spcPct val="90000"/>
            </a:lnSpc>
            <a:spcBef>
              <a:spcPct val="0"/>
            </a:spcBef>
            <a:spcAft>
              <a:spcPct val="15000"/>
            </a:spcAft>
            <a:buChar char="•"/>
          </a:pPr>
          <a:r>
            <a:rPr lang="en-GB" sz="1600" kern="1200" dirty="0">
              <a:effectLst/>
              <a:latin typeface="Times New Roman" panose="02020603050405020304" pitchFamily="18" charset="0"/>
              <a:ea typeface="Times New Roman" panose="02020603050405020304" pitchFamily="18" charset="0"/>
              <a:cs typeface="Times New Roman" panose="02020603050405020304" pitchFamily="18" charset="0"/>
            </a:rPr>
            <a:t>S</a:t>
          </a:r>
          <a:r>
            <a:rPr lang="en-NA" sz="1600" kern="1200" dirty="0" err="1">
              <a:effectLst/>
              <a:latin typeface="Times New Roman" panose="02020603050405020304" pitchFamily="18" charset="0"/>
              <a:ea typeface="Times New Roman" panose="02020603050405020304" pitchFamily="18" charset="0"/>
              <a:cs typeface="Times New Roman" panose="02020603050405020304" pitchFamily="18" charset="0"/>
            </a:rPr>
            <a:t>uccessful</a:t>
          </a:r>
          <a:r>
            <a:rPr lang="en-NA" sz="1600" kern="1200" dirty="0">
              <a:effectLst/>
              <a:latin typeface="Times New Roman" panose="02020603050405020304" pitchFamily="18" charset="0"/>
              <a:ea typeface="Times New Roman" panose="02020603050405020304" pitchFamily="18" charset="0"/>
              <a:cs typeface="Times New Roman" panose="02020603050405020304" pitchFamily="18" charset="0"/>
            </a:rPr>
            <a:t> response to </a:t>
          </a:r>
          <a:r>
            <a:rPr lang="en-GB" sz="1600" kern="1200" dirty="0">
              <a:effectLst/>
              <a:latin typeface="Times New Roman" panose="02020603050405020304" pitchFamily="18" charset="0"/>
              <a:ea typeface="Times New Roman" panose="02020603050405020304" pitchFamily="18" charset="0"/>
              <a:cs typeface="Times New Roman" panose="02020603050405020304" pitchFamily="18" charset="0"/>
            </a:rPr>
            <a:t>crises, O</a:t>
          </a:r>
          <a:r>
            <a:rPr lang="en-NA" sz="1600" kern="1200" dirty="0" err="1">
              <a:effectLst/>
              <a:latin typeface="Times New Roman" panose="02020603050405020304" pitchFamily="18" charset="0"/>
              <a:ea typeface="Times New Roman" panose="02020603050405020304" pitchFamily="18" charset="0"/>
              <a:cs typeface="Times New Roman" panose="02020603050405020304" pitchFamily="18" charset="0"/>
            </a:rPr>
            <a:t>pportunit</a:t>
          </a:r>
          <a:r>
            <a:rPr lang="en-GB" sz="1600" kern="1200" dirty="0" err="1">
              <a:effectLst/>
              <a:latin typeface="Times New Roman" panose="02020603050405020304" pitchFamily="18" charset="0"/>
              <a:ea typeface="Times New Roman" panose="02020603050405020304" pitchFamily="18" charset="0"/>
              <a:cs typeface="Times New Roman" panose="02020603050405020304" pitchFamily="18" charset="0"/>
            </a:rPr>
            <a:t>ies</a:t>
          </a:r>
          <a:r>
            <a:rPr lang="en-GB" sz="1600" kern="12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NA" sz="1600" kern="1200" dirty="0">
              <a:effectLst/>
              <a:latin typeface="Times New Roman" panose="02020603050405020304" pitchFamily="18" charset="0"/>
              <a:ea typeface="Times New Roman" panose="02020603050405020304" pitchFamily="18" charset="0"/>
              <a:cs typeface="Times New Roman" panose="02020603050405020304" pitchFamily="18" charset="0"/>
            </a:rPr>
            <a:t>change</a:t>
          </a:r>
          <a:r>
            <a:rPr lang="en-GB" sz="1600" kern="1200" dirty="0">
              <a:effectLst/>
              <a:latin typeface="Times New Roman" panose="02020603050405020304" pitchFamily="18" charset="0"/>
              <a:ea typeface="Times New Roman" panose="02020603050405020304" pitchFamily="18" charset="0"/>
              <a:cs typeface="Times New Roman" panose="02020603050405020304" pitchFamily="18" charset="0"/>
            </a:rPr>
            <a:t> collaboratively,</a:t>
          </a:r>
          <a:r>
            <a:rPr lang="en-NA" sz="1600" kern="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NA" sz="1600" kern="1200" dirty="0"/>
        </a:p>
        <a:p>
          <a:pPr marL="171450" lvl="1" indent="-171450" algn="just" defTabSz="711200">
            <a:lnSpc>
              <a:spcPct val="90000"/>
            </a:lnSpc>
            <a:spcBef>
              <a:spcPct val="0"/>
            </a:spcBef>
            <a:spcAft>
              <a:spcPct val="15000"/>
            </a:spcAft>
            <a:buChar char="•"/>
          </a:pPr>
          <a:r>
            <a:rPr lang="en-GB" sz="1600" kern="1200" dirty="0">
              <a:effectLst/>
              <a:latin typeface="Times New Roman" panose="02020603050405020304" pitchFamily="18" charset="0"/>
              <a:ea typeface="Times New Roman" panose="02020603050405020304" pitchFamily="18" charset="0"/>
              <a:cs typeface="Times New Roman" panose="02020603050405020304" pitchFamily="18" charset="0"/>
            </a:rPr>
            <a:t>S</a:t>
          </a:r>
          <a:r>
            <a:rPr lang="en-NA" sz="1600" kern="1200" dirty="0" err="1">
              <a:effectLst/>
              <a:latin typeface="Times New Roman" panose="02020603050405020304" pitchFamily="18" charset="0"/>
              <a:ea typeface="Times New Roman" panose="02020603050405020304" pitchFamily="18" charset="0"/>
              <a:cs typeface="Times New Roman" panose="02020603050405020304" pitchFamily="18" charset="0"/>
            </a:rPr>
            <a:t>uccessful</a:t>
          </a:r>
          <a:r>
            <a:rPr lang="en-NA" sz="1600" kern="1200" dirty="0">
              <a:effectLst/>
              <a:latin typeface="Times New Roman" panose="02020603050405020304" pitchFamily="18" charset="0"/>
              <a:ea typeface="Times New Roman" panose="02020603050405020304" pitchFamily="18" charset="0"/>
              <a:cs typeface="Times New Roman" panose="02020603050405020304" pitchFamily="18" charset="0"/>
            </a:rPr>
            <a:t> implementation of</a:t>
          </a:r>
          <a:r>
            <a:rPr lang="en-GB" sz="1600" kern="1200" dirty="0">
              <a:effectLst/>
              <a:latin typeface="Times New Roman" panose="02020603050405020304" pitchFamily="18" charset="0"/>
              <a:ea typeface="Times New Roman" panose="02020603050405020304" pitchFamily="18" charset="0"/>
              <a:cs typeface="Times New Roman" panose="02020603050405020304" pitchFamily="18" charset="0"/>
            </a:rPr>
            <a:t> shared</a:t>
          </a:r>
          <a:r>
            <a:rPr lang="en-NA" sz="1600" kern="1200" dirty="0">
              <a:effectLst/>
              <a:latin typeface="Times New Roman" panose="02020603050405020304" pitchFamily="18" charset="0"/>
              <a:ea typeface="Times New Roman" panose="02020603050405020304" pitchFamily="18" charset="0"/>
              <a:cs typeface="Times New Roman" panose="02020603050405020304" pitchFamily="18" charset="0"/>
            </a:rPr>
            <a:t> plans,</a:t>
          </a:r>
          <a:endParaRPr lang="en-NA" sz="1600" kern="1200" dirty="0"/>
        </a:p>
        <a:p>
          <a:pPr marL="171450" lvl="1" indent="-171450" algn="just" defTabSz="711200">
            <a:lnSpc>
              <a:spcPct val="90000"/>
            </a:lnSpc>
            <a:spcBef>
              <a:spcPct val="0"/>
            </a:spcBef>
            <a:spcAft>
              <a:spcPct val="15000"/>
            </a:spcAft>
            <a:buChar char="•"/>
          </a:pPr>
          <a:r>
            <a:rPr lang="en-NA" sz="1600" kern="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600" kern="1200" dirty="0">
              <a:effectLst/>
              <a:latin typeface="Times New Roman" panose="02020603050405020304" pitchFamily="18" charset="0"/>
              <a:ea typeface="Times New Roman" panose="02020603050405020304" pitchFamily="18" charset="0"/>
              <a:cs typeface="Times New Roman" panose="02020603050405020304" pitchFamily="18" charset="0"/>
            </a:rPr>
            <a:t>D</a:t>
          </a:r>
          <a:r>
            <a:rPr lang="en-NA" sz="1600" kern="1200" dirty="0" err="1">
              <a:effectLst/>
              <a:latin typeface="Times New Roman" panose="02020603050405020304" pitchFamily="18" charset="0"/>
              <a:ea typeface="Times New Roman" panose="02020603050405020304" pitchFamily="18" charset="0"/>
              <a:cs typeface="Times New Roman" panose="02020603050405020304" pitchFamily="18" charset="0"/>
            </a:rPr>
            <a:t>evelopment</a:t>
          </a:r>
          <a:r>
            <a:rPr lang="en-NA" sz="1600" kern="1200" dirty="0">
              <a:effectLst/>
              <a:latin typeface="Times New Roman" panose="02020603050405020304" pitchFamily="18" charset="0"/>
              <a:ea typeface="Times New Roman" panose="02020603050405020304" pitchFamily="18" charset="0"/>
              <a:cs typeface="Times New Roman" panose="02020603050405020304" pitchFamily="18" charset="0"/>
            </a:rPr>
            <a:t> of </a:t>
          </a:r>
          <a:r>
            <a:rPr lang="en-GB" sz="1600" kern="1200" dirty="0">
              <a:effectLst/>
              <a:latin typeface="Times New Roman" panose="02020603050405020304" pitchFamily="18" charset="0"/>
              <a:ea typeface="Times New Roman" panose="02020603050405020304" pitchFamily="18" charset="0"/>
              <a:cs typeface="Times New Roman" panose="02020603050405020304" pitchFamily="18" charset="0"/>
            </a:rPr>
            <a:t>a </a:t>
          </a:r>
          <a:r>
            <a:rPr lang="en-NA" sz="1600" kern="1200" dirty="0">
              <a:effectLst/>
              <a:latin typeface="Times New Roman" panose="02020603050405020304" pitchFamily="18" charset="0"/>
              <a:ea typeface="Times New Roman" panose="02020603050405020304" pitchFamily="18" charset="0"/>
              <a:cs typeface="Times New Roman" panose="02020603050405020304" pitchFamily="18" charset="0"/>
            </a:rPr>
            <a:t>new </a:t>
          </a:r>
          <a:r>
            <a:rPr lang="en-GB" sz="1600" kern="1200" dirty="0">
              <a:effectLst/>
              <a:latin typeface="Times New Roman" panose="02020603050405020304" pitchFamily="18" charset="0"/>
              <a:ea typeface="Times New Roman" panose="02020603050405020304" pitchFamily="18" charset="0"/>
              <a:cs typeface="Times New Roman" panose="02020603050405020304" pitchFamily="18" charset="0"/>
            </a:rPr>
            <a:t>direction</a:t>
          </a:r>
          <a:r>
            <a:rPr lang="en-NA" sz="1600" kern="1200" dirty="0">
              <a:effectLst/>
              <a:latin typeface="Times New Roman" panose="02020603050405020304" pitchFamily="18" charset="0"/>
              <a:ea typeface="Times New Roman" panose="02020603050405020304" pitchFamily="18" charset="0"/>
              <a:cs typeface="Times New Roman" panose="02020603050405020304" pitchFamily="18" charset="0"/>
            </a:rPr>
            <a:t> and future for itself, and</a:t>
          </a:r>
          <a:endParaRPr lang="en-NA" sz="1600" kern="1200" dirty="0"/>
        </a:p>
        <a:p>
          <a:pPr marL="171450" lvl="1" indent="-171450" algn="just" defTabSz="711200">
            <a:lnSpc>
              <a:spcPct val="90000"/>
            </a:lnSpc>
            <a:spcBef>
              <a:spcPct val="0"/>
            </a:spcBef>
            <a:spcAft>
              <a:spcPct val="15000"/>
            </a:spcAft>
            <a:buChar char="•"/>
          </a:pPr>
          <a:r>
            <a:rPr lang="en-NA" sz="1600" kern="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600" kern="1200" dirty="0">
              <a:effectLst/>
              <a:latin typeface="Times New Roman" panose="02020603050405020304" pitchFamily="18" charset="0"/>
              <a:ea typeface="Times New Roman" panose="02020603050405020304" pitchFamily="18" charset="0"/>
              <a:cs typeface="Times New Roman" panose="02020603050405020304" pitchFamily="18" charset="0"/>
            </a:rPr>
            <a:t>Ability to adapt</a:t>
          </a:r>
          <a:r>
            <a:rPr lang="en-NA" sz="1600" kern="1200" dirty="0">
              <a:effectLst/>
              <a:latin typeface="Times New Roman" panose="02020603050405020304" pitchFamily="18" charset="0"/>
              <a:ea typeface="Times New Roman" panose="02020603050405020304" pitchFamily="18" charset="0"/>
              <a:cs typeface="Times New Roman" panose="02020603050405020304" pitchFamily="18" charset="0"/>
            </a:rPr>
            <a:t> to changes within and outside the community </a:t>
          </a:r>
          <a:endParaRPr lang="en-NA" sz="1600" kern="1200" dirty="0"/>
        </a:p>
        <a:p>
          <a:pPr marL="171450" lvl="1" indent="-171450" algn="just" defTabSz="711200">
            <a:lnSpc>
              <a:spcPct val="90000"/>
            </a:lnSpc>
            <a:spcBef>
              <a:spcPct val="0"/>
            </a:spcBef>
            <a:spcAft>
              <a:spcPct val="15000"/>
            </a:spcAft>
            <a:buChar char="•"/>
          </a:pPr>
          <a:r>
            <a:rPr lang="en-GB" sz="1600" kern="1200" dirty="0">
              <a:latin typeface="Times New Roman" panose="02020603050405020304" pitchFamily="18" charset="0"/>
              <a:ea typeface="Times New Roman" panose="02020603050405020304" pitchFamily="18" charset="0"/>
              <a:cs typeface="Times New Roman" panose="02020603050405020304" pitchFamily="18" charset="0"/>
            </a:rPr>
            <a:t>M</a:t>
          </a:r>
          <a:r>
            <a:rPr lang="en-GB" sz="1600" kern="1200" dirty="0">
              <a:effectLst/>
              <a:latin typeface="Times New Roman" panose="02020603050405020304" pitchFamily="18" charset="0"/>
              <a:ea typeface="Times New Roman" panose="02020603050405020304" pitchFamily="18" charset="0"/>
              <a:cs typeface="Times New Roman" panose="02020603050405020304" pitchFamily="18" charset="0"/>
            </a:rPr>
            <a:t>ulti-sectorial </a:t>
          </a:r>
          <a:r>
            <a:rPr lang="en-NA" sz="1600" kern="1200" dirty="0">
              <a:effectLst/>
              <a:latin typeface="Times New Roman" panose="02020603050405020304" pitchFamily="18" charset="0"/>
              <a:ea typeface="Times New Roman" panose="02020603050405020304" pitchFamily="18" charset="0"/>
              <a:cs typeface="Times New Roman" panose="02020603050405020304" pitchFamily="18" charset="0"/>
            </a:rPr>
            <a:t>participation and collaboration over time</a:t>
          </a:r>
          <a:r>
            <a:rPr lang="en-GB" sz="1600" kern="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NA" sz="1600" kern="1200" dirty="0"/>
        </a:p>
        <a:p>
          <a:pPr marL="171450" lvl="1" indent="-171450" algn="just" defTabSz="711200">
            <a:lnSpc>
              <a:spcPct val="90000"/>
            </a:lnSpc>
            <a:spcBef>
              <a:spcPct val="0"/>
            </a:spcBef>
            <a:spcAft>
              <a:spcPct val="15000"/>
            </a:spcAft>
            <a:buChar char="•"/>
          </a:pPr>
          <a:r>
            <a:rPr lang="en-GB" sz="1600" kern="1200" dirty="0">
              <a:latin typeface="Times New Roman" panose="02020603050405020304" pitchFamily="18" charset="0"/>
              <a:ea typeface="Times New Roman" panose="02020603050405020304" pitchFamily="18" charset="0"/>
              <a:cs typeface="Times New Roman" panose="02020603050405020304" pitchFamily="18" charset="0"/>
            </a:rPr>
            <a:t>D</a:t>
          </a:r>
          <a:r>
            <a:rPr lang="en-NA" sz="1600" kern="1200" dirty="0" err="1">
              <a:effectLst/>
              <a:latin typeface="Times New Roman" panose="02020603050405020304" pitchFamily="18" charset="0"/>
              <a:ea typeface="Times New Roman" panose="02020603050405020304" pitchFamily="18" charset="0"/>
              <a:cs typeface="Times New Roman" panose="02020603050405020304" pitchFamily="18" charset="0"/>
            </a:rPr>
            <a:t>evelop</a:t>
          </a:r>
          <a:r>
            <a:rPr lang="en-GB" sz="1600" kern="1200" dirty="0" err="1">
              <a:effectLst/>
              <a:latin typeface="Times New Roman" panose="02020603050405020304" pitchFamily="18" charset="0"/>
              <a:ea typeface="Times New Roman" panose="02020603050405020304" pitchFamily="18" charset="0"/>
              <a:cs typeface="Times New Roman" panose="02020603050405020304" pitchFamily="18" charset="0"/>
            </a:rPr>
            <a:t>ment</a:t>
          </a:r>
          <a:r>
            <a:rPr lang="en-NA" sz="1600" kern="1200" dirty="0">
              <a:effectLst/>
              <a:latin typeface="Times New Roman" panose="02020603050405020304" pitchFamily="18" charset="0"/>
              <a:ea typeface="Times New Roman" panose="02020603050405020304" pitchFamily="18" charset="0"/>
              <a:cs typeface="Times New Roman" panose="02020603050405020304" pitchFamily="18" charset="0"/>
            </a:rPr>
            <a:t> and implement</a:t>
          </a:r>
          <a:r>
            <a:rPr lang="en-GB" sz="1600" kern="1200" dirty="0" err="1">
              <a:effectLst/>
              <a:latin typeface="Times New Roman" panose="02020603050405020304" pitchFamily="18" charset="0"/>
              <a:ea typeface="Times New Roman" panose="02020603050405020304" pitchFamily="18" charset="0"/>
              <a:cs typeface="Times New Roman" panose="02020603050405020304" pitchFamily="18" charset="0"/>
            </a:rPr>
            <a:t>ation</a:t>
          </a:r>
          <a:r>
            <a:rPr lang="en-GB" sz="1600" kern="1200" dirty="0">
              <a:effectLst/>
              <a:latin typeface="Times New Roman" panose="02020603050405020304" pitchFamily="18" charset="0"/>
              <a:ea typeface="Times New Roman" panose="02020603050405020304" pitchFamily="18" charset="0"/>
              <a:cs typeface="Times New Roman" panose="02020603050405020304" pitchFamily="18" charset="0"/>
            </a:rPr>
            <a:t> of </a:t>
          </a:r>
          <a:r>
            <a:rPr lang="en-NA" sz="1600" kern="1200" dirty="0">
              <a:effectLst/>
              <a:latin typeface="Times New Roman" panose="02020603050405020304" pitchFamily="18" charset="0"/>
              <a:ea typeface="Times New Roman" panose="02020603050405020304" pitchFamily="18" charset="0"/>
              <a:cs typeface="Times New Roman" panose="02020603050405020304" pitchFamily="18" charset="0"/>
            </a:rPr>
            <a:t>community-centred plans, and </a:t>
          </a:r>
          <a:r>
            <a:rPr lang="en-GB" sz="1600" kern="1200" dirty="0">
              <a:effectLst/>
              <a:latin typeface="Times New Roman" panose="02020603050405020304" pitchFamily="18" charset="0"/>
              <a:ea typeface="Times New Roman" panose="02020603050405020304" pitchFamily="18" charset="0"/>
              <a:cs typeface="Times New Roman" panose="02020603050405020304" pitchFamily="18" charset="0"/>
            </a:rPr>
            <a:t>community</a:t>
          </a:r>
          <a:r>
            <a:rPr lang="en-NA" sz="1600" kern="1200" dirty="0">
              <a:effectLst/>
              <a:latin typeface="Times New Roman" panose="02020603050405020304" pitchFamily="18" charset="0"/>
              <a:ea typeface="Times New Roman" panose="02020603050405020304" pitchFamily="18" charset="0"/>
              <a:cs typeface="Times New Roman" panose="02020603050405020304" pitchFamily="18" charset="0"/>
            </a:rPr>
            <a:t> resources over time. </a:t>
          </a:r>
          <a:endParaRPr lang="en-NA" sz="1600" kern="1200" dirty="0"/>
        </a:p>
        <a:p>
          <a:pPr marL="171450" lvl="1" indent="-171450" algn="just" defTabSz="711200">
            <a:lnSpc>
              <a:spcPct val="90000"/>
            </a:lnSpc>
            <a:spcBef>
              <a:spcPct val="0"/>
            </a:spcBef>
            <a:spcAft>
              <a:spcPct val="15000"/>
            </a:spcAft>
            <a:buChar char="•"/>
          </a:pPr>
          <a:r>
            <a:rPr lang="en-GB" sz="1600" kern="1200"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NA" sz="1600" kern="1200" dirty="0" err="1">
              <a:effectLst/>
              <a:latin typeface="Times New Roman" panose="02020603050405020304" pitchFamily="18" charset="0"/>
              <a:ea typeface="Times New Roman" panose="02020603050405020304" pitchFamily="18" charset="0"/>
              <a:cs typeface="Times New Roman" panose="02020603050405020304" pitchFamily="18" charset="0"/>
            </a:rPr>
            <a:t>ommunity</a:t>
          </a:r>
          <a:r>
            <a:rPr lang="en-NA" sz="1600" kern="1200" dirty="0">
              <a:effectLst/>
              <a:latin typeface="Times New Roman" panose="02020603050405020304" pitchFamily="18" charset="0"/>
              <a:ea typeface="Times New Roman" panose="02020603050405020304" pitchFamily="18" charset="0"/>
              <a:cs typeface="Times New Roman" panose="02020603050405020304" pitchFamily="18" charset="0"/>
            </a:rPr>
            <a:t> resilience is not about controlling all the conditions that affect it</a:t>
          </a:r>
          <a:r>
            <a:rPr lang="en-GB" sz="1600" kern="1200" dirty="0">
              <a:latin typeface="Times New Roman" panose="02020603050405020304" pitchFamily="18" charset="0"/>
              <a:ea typeface="Times New Roman" panose="02020603050405020304" pitchFamily="18" charset="0"/>
              <a:cs typeface="Times New Roman" panose="02020603050405020304" pitchFamily="18" charset="0"/>
            </a:rPr>
            <a:t> but </a:t>
          </a:r>
          <a:r>
            <a:rPr lang="en-NA" sz="1600" kern="1200" dirty="0">
              <a:effectLst/>
              <a:latin typeface="Times New Roman" panose="02020603050405020304" pitchFamily="18" charset="0"/>
              <a:ea typeface="Times New Roman" panose="02020603050405020304" pitchFamily="18" charset="0"/>
              <a:cs typeface="Times New Roman" panose="02020603050405020304" pitchFamily="18" charset="0"/>
            </a:rPr>
            <a:t>thriving in those conditions</a:t>
          </a:r>
          <a:r>
            <a:rPr lang="en-GB" sz="1600" kern="12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171450" lvl="1" indent="-171450" algn="just" defTabSz="711200">
            <a:lnSpc>
              <a:spcPct val="90000"/>
            </a:lnSpc>
            <a:spcBef>
              <a:spcPct val="0"/>
            </a:spcBef>
            <a:spcAft>
              <a:spcPct val="15000"/>
            </a:spcAft>
            <a:buChar char="•"/>
          </a:pPr>
          <a:r>
            <a:rPr lang="en-GB" sz="1600" kern="1200" dirty="0">
              <a:effectLst/>
              <a:latin typeface="Times New Roman" panose="02020603050405020304" pitchFamily="18" charset="0"/>
              <a:ea typeface="Times New Roman" panose="02020603050405020304" pitchFamily="18" charset="0"/>
              <a:cs typeface="Times New Roman" panose="02020603050405020304" pitchFamily="18" charset="0"/>
            </a:rPr>
            <a:t>Strengthening early warning signs is one proactive measure to minimise vulnerability</a:t>
          </a:r>
          <a:endParaRPr lang="en-NA" sz="1600" kern="1200" dirty="0"/>
        </a:p>
      </dsp:txBody>
      <dsp:txXfrm>
        <a:off x="4054196" y="2163500"/>
        <a:ext cx="7498325" cy="25740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7.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E0B1DB-15F6-4D2E-85AF-F2045E49E84A}" type="datetimeFigureOut">
              <a:rPr lang="en-NA" smtClean="0"/>
              <a:t>26/09/2023</a:t>
            </a:fld>
            <a:endParaRPr lang="en-N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74CAF7-2D3E-4E75-9DF8-421BCFC7F23C}" type="slidenum">
              <a:rPr lang="en-NA" smtClean="0"/>
              <a:t>‹#›</a:t>
            </a:fld>
            <a:endParaRPr lang="en-NA"/>
          </a:p>
        </p:txBody>
      </p:sp>
    </p:spTree>
    <p:extLst>
      <p:ext uri="{BB962C8B-B14F-4D97-AF65-F5344CB8AC3E}">
        <p14:creationId xmlns:p14="http://schemas.microsoft.com/office/powerpoint/2010/main" val="3753490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For example, during a natural disaster, healthcare providers, emergency responders, and community organisations must work together to provide medical assistance, shelter, and essential supplies. </a:t>
            </a:r>
          </a:p>
          <a:p>
            <a:endParaRPr lang="en-NA" dirty="0"/>
          </a:p>
        </p:txBody>
      </p:sp>
      <p:sp>
        <p:nvSpPr>
          <p:cNvPr id="4" name="Slide Number Placeholder 3"/>
          <p:cNvSpPr>
            <a:spLocks noGrp="1"/>
          </p:cNvSpPr>
          <p:nvPr>
            <p:ph type="sldNum" sz="quarter" idx="5"/>
          </p:nvPr>
        </p:nvSpPr>
        <p:spPr/>
        <p:txBody>
          <a:bodyPr/>
          <a:lstStyle/>
          <a:p>
            <a:fld id="{9674CAF7-2D3E-4E75-9DF8-421BCFC7F23C}" type="slidenum">
              <a:rPr lang="en-NA" smtClean="0"/>
              <a:t>8</a:t>
            </a:fld>
            <a:endParaRPr lang="en-NA"/>
          </a:p>
        </p:txBody>
      </p:sp>
    </p:spTree>
    <p:extLst>
      <p:ext uri="{BB962C8B-B14F-4D97-AF65-F5344CB8AC3E}">
        <p14:creationId xmlns:p14="http://schemas.microsoft.com/office/powerpoint/2010/main" val="2110510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(African Theories of Social Work and Development - Africa Social Work Network (</a:t>
            </a:r>
            <a:r>
              <a:rPr lang="en-GB" dirty="0" err="1"/>
              <a:t>ASWNet</a:t>
            </a:r>
            <a:r>
              <a:rPr lang="en-GB" dirty="0"/>
              <a:t>) </a:t>
            </a:r>
            <a:endParaRPr lang="en-NA" dirty="0"/>
          </a:p>
        </p:txBody>
      </p:sp>
      <p:sp>
        <p:nvSpPr>
          <p:cNvPr id="4" name="Slide Number Placeholder 3"/>
          <p:cNvSpPr>
            <a:spLocks noGrp="1"/>
          </p:cNvSpPr>
          <p:nvPr>
            <p:ph type="sldNum" sz="quarter" idx="5"/>
          </p:nvPr>
        </p:nvSpPr>
        <p:spPr/>
        <p:txBody>
          <a:bodyPr/>
          <a:lstStyle/>
          <a:p>
            <a:fld id="{9674CAF7-2D3E-4E75-9DF8-421BCFC7F23C}" type="slidenum">
              <a:rPr lang="en-NA" smtClean="0"/>
              <a:t>11</a:t>
            </a:fld>
            <a:endParaRPr lang="en-NA"/>
          </a:p>
        </p:txBody>
      </p:sp>
    </p:spTree>
    <p:extLst>
      <p:ext uri="{BB962C8B-B14F-4D97-AF65-F5344CB8AC3E}">
        <p14:creationId xmlns:p14="http://schemas.microsoft.com/office/powerpoint/2010/main" val="103672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BAB5E-6B4F-A899-A2CE-E3B9DD635BC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NA"/>
          </a:p>
        </p:txBody>
      </p:sp>
      <p:sp>
        <p:nvSpPr>
          <p:cNvPr id="3" name="Subtitle 2">
            <a:extLst>
              <a:ext uri="{FF2B5EF4-FFF2-40B4-BE49-F238E27FC236}">
                <a16:creationId xmlns:a16="http://schemas.microsoft.com/office/drawing/2014/main" id="{326103C6-A26C-A317-070E-324A727BE8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NA"/>
          </a:p>
        </p:txBody>
      </p:sp>
      <p:sp>
        <p:nvSpPr>
          <p:cNvPr id="4" name="Date Placeholder 3">
            <a:extLst>
              <a:ext uri="{FF2B5EF4-FFF2-40B4-BE49-F238E27FC236}">
                <a16:creationId xmlns:a16="http://schemas.microsoft.com/office/drawing/2014/main" id="{DB853EB5-5EA0-DC64-B693-0BF8AD721A4D}"/>
              </a:ext>
            </a:extLst>
          </p:cNvPr>
          <p:cNvSpPr>
            <a:spLocks noGrp="1"/>
          </p:cNvSpPr>
          <p:nvPr>
            <p:ph type="dt" sz="half" idx="10"/>
          </p:nvPr>
        </p:nvSpPr>
        <p:spPr/>
        <p:txBody>
          <a:bodyPr/>
          <a:lstStyle/>
          <a:p>
            <a:fld id="{3D007622-B64D-4FF5-9006-F6647A72E940}" type="datetimeFigureOut">
              <a:rPr lang="en-NA" smtClean="0"/>
              <a:t>26/09/2023</a:t>
            </a:fld>
            <a:endParaRPr lang="en-NA"/>
          </a:p>
        </p:txBody>
      </p:sp>
      <p:sp>
        <p:nvSpPr>
          <p:cNvPr id="5" name="Footer Placeholder 4">
            <a:extLst>
              <a:ext uri="{FF2B5EF4-FFF2-40B4-BE49-F238E27FC236}">
                <a16:creationId xmlns:a16="http://schemas.microsoft.com/office/drawing/2014/main" id="{1670234C-735A-4DAA-E9DF-9E46E3CC85AA}"/>
              </a:ext>
            </a:extLst>
          </p:cNvPr>
          <p:cNvSpPr>
            <a:spLocks noGrp="1"/>
          </p:cNvSpPr>
          <p:nvPr>
            <p:ph type="ftr" sz="quarter" idx="11"/>
          </p:nvPr>
        </p:nvSpPr>
        <p:spPr/>
        <p:txBody>
          <a:bodyPr/>
          <a:lstStyle/>
          <a:p>
            <a:endParaRPr lang="en-NA"/>
          </a:p>
        </p:txBody>
      </p:sp>
      <p:sp>
        <p:nvSpPr>
          <p:cNvPr id="6" name="Slide Number Placeholder 5">
            <a:extLst>
              <a:ext uri="{FF2B5EF4-FFF2-40B4-BE49-F238E27FC236}">
                <a16:creationId xmlns:a16="http://schemas.microsoft.com/office/drawing/2014/main" id="{9E33B890-4688-0A06-3167-C1A8BF85E61F}"/>
              </a:ext>
            </a:extLst>
          </p:cNvPr>
          <p:cNvSpPr>
            <a:spLocks noGrp="1"/>
          </p:cNvSpPr>
          <p:nvPr>
            <p:ph type="sldNum" sz="quarter" idx="12"/>
          </p:nvPr>
        </p:nvSpPr>
        <p:spPr/>
        <p:txBody>
          <a:bodyPr/>
          <a:lstStyle/>
          <a:p>
            <a:fld id="{23EFB93A-39E2-483D-B78A-876B14114BD9}" type="slidenum">
              <a:rPr lang="en-NA" smtClean="0"/>
              <a:t>‹#›</a:t>
            </a:fld>
            <a:endParaRPr lang="en-NA"/>
          </a:p>
        </p:txBody>
      </p:sp>
    </p:spTree>
    <p:extLst>
      <p:ext uri="{BB962C8B-B14F-4D97-AF65-F5344CB8AC3E}">
        <p14:creationId xmlns:p14="http://schemas.microsoft.com/office/powerpoint/2010/main" val="3154962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15BDD-5171-4E1D-7DFE-D789CEF83DC1}"/>
              </a:ext>
            </a:extLst>
          </p:cNvPr>
          <p:cNvSpPr>
            <a:spLocks noGrp="1"/>
          </p:cNvSpPr>
          <p:nvPr>
            <p:ph type="title"/>
          </p:nvPr>
        </p:nvSpPr>
        <p:spPr/>
        <p:txBody>
          <a:bodyPr/>
          <a:lstStyle/>
          <a:p>
            <a:r>
              <a:rPr lang="en-GB"/>
              <a:t>Click to edit Master title style</a:t>
            </a:r>
            <a:endParaRPr lang="en-NA"/>
          </a:p>
        </p:txBody>
      </p:sp>
      <p:sp>
        <p:nvSpPr>
          <p:cNvPr id="3" name="Vertical Text Placeholder 2">
            <a:extLst>
              <a:ext uri="{FF2B5EF4-FFF2-40B4-BE49-F238E27FC236}">
                <a16:creationId xmlns:a16="http://schemas.microsoft.com/office/drawing/2014/main" id="{7E1DBAEF-4D56-568A-A02B-896C968674C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A"/>
          </a:p>
        </p:txBody>
      </p:sp>
      <p:sp>
        <p:nvSpPr>
          <p:cNvPr id="4" name="Date Placeholder 3">
            <a:extLst>
              <a:ext uri="{FF2B5EF4-FFF2-40B4-BE49-F238E27FC236}">
                <a16:creationId xmlns:a16="http://schemas.microsoft.com/office/drawing/2014/main" id="{4319DA7B-DA45-224A-3E9D-6D2629E6FE84}"/>
              </a:ext>
            </a:extLst>
          </p:cNvPr>
          <p:cNvSpPr>
            <a:spLocks noGrp="1"/>
          </p:cNvSpPr>
          <p:nvPr>
            <p:ph type="dt" sz="half" idx="10"/>
          </p:nvPr>
        </p:nvSpPr>
        <p:spPr/>
        <p:txBody>
          <a:bodyPr/>
          <a:lstStyle/>
          <a:p>
            <a:fld id="{3D007622-B64D-4FF5-9006-F6647A72E940}" type="datetimeFigureOut">
              <a:rPr lang="en-NA" smtClean="0"/>
              <a:t>26/09/2023</a:t>
            </a:fld>
            <a:endParaRPr lang="en-NA"/>
          </a:p>
        </p:txBody>
      </p:sp>
      <p:sp>
        <p:nvSpPr>
          <p:cNvPr id="5" name="Footer Placeholder 4">
            <a:extLst>
              <a:ext uri="{FF2B5EF4-FFF2-40B4-BE49-F238E27FC236}">
                <a16:creationId xmlns:a16="http://schemas.microsoft.com/office/drawing/2014/main" id="{649E87B3-DCC2-61E7-4312-638CAB936054}"/>
              </a:ext>
            </a:extLst>
          </p:cNvPr>
          <p:cNvSpPr>
            <a:spLocks noGrp="1"/>
          </p:cNvSpPr>
          <p:nvPr>
            <p:ph type="ftr" sz="quarter" idx="11"/>
          </p:nvPr>
        </p:nvSpPr>
        <p:spPr/>
        <p:txBody>
          <a:bodyPr/>
          <a:lstStyle/>
          <a:p>
            <a:endParaRPr lang="en-NA"/>
          </a:p>
        </p:txBody>
      </p:sp>
      <p:sp>
        <p:nvSpPr>
          <p:cNvPr id="6" name="Slide Number Placeholder 5">
            <a:extLst>
              <a:ext uri="{FF2B5EF4-FFF2-40B4-BE49-F238E27FC236}">
                <a16:creationId xmlns:a16="http://schemas.microsoft.com/office/drawing/2014/main" id="{B884326C-33F7-0717-BC5B-4560A78AF049}"/>
              </a:ext>
            </a:extLst>
          </p:cNvPr>
          <p:cNvSpPr>
            <a:spLocks noGrp="1"/>
          </p:cNvSpPr>
          <p:nvPr>
            <p:ph type="sldNum" sz="quarter" idx="12"/>
          </p:nvPr>
        </p:nvSpPr>
        <p:spPr/>
        <p:txBody>
          <a:bodyPr/>
          <a:lstStyle/>
          <a:p>
            <a:fld id="{23EFB93A-39E2-483D-B78A-876B14114BD9}" type="slidenum">
              <a:rPr lang="en-NA" smtClean="0"/>
              <a:t>‹#›</a:t>
            </a:fld>
            <a:endParaRPr lang="en-NA"/>
          </a:p>
        </p:txBody>
      </p:sp>
    </p:spTree>
    <p:extLst>
      <p:ext uri="{BB962C8B-B14F-4D97-AF65-F5344CB8AC3E}">
        <p14:creationId xmlns:p14="http://schemas.microsoft.com/office/powerpoint/2010/main" val="1425920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D448A2-6321-D080-B6C9-DA3389AF0B28}"/>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NA"/>
          </a:p>
        </p:txBody>
      </p:sp>
      <p:sp>
        <p:nvSpPr>
          <p:cNvPr id="3" name="Vertical Text Placeholder 2">
            <a:extLst>
              <a:ext uri="{FF2B5EF4-FFF2-40B4-BE49-F238E27FC236}">
                <a16:creationId xmlns:a16="http://schemas.microsoft.com/office/drawing/2014/main" id="{6FEBA05E-A4E7-DA52-FEA4-E0EB7109E15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A"/>
          </a:p>
        </p:txBody>
      </p:sp>
      <p:sp>
        <p:nvSpPr>
          <p:cNvPr id="4" name="Date Placeholder 3">
            <a:extLst>
              <a:ext uri="{FF2B5EF4-FFF2-40B4-BE49-F238E27FC236}">
                <a16:creationId xmlns:a16="http://schemas.microsoft.com/office/drawing/2014/main" id="{D505CBFC-3250-554C-0783-36D03AA8C2DE}"/>
              </a:ext>
            </a:extLst>
          </p:cNvPr>
          <p:cNvSpPr>
            <a:spLocks noGrp="1"/>
          </p:cNvSpPr>
          <p:nvPr>
            <p:ph type="dt" sz="half" idx="10"/>
          </p:nvPr>
        </p:nvSpPr>
        <p:spPr/>
        <p:txBody>
          <a:bodyPr/>
          <a:lstStyle/>
          <a:p>
            <a:fld id="{3D007622-B64D-4FF5-9006-F6647A72E940}" type="datetimeFigureOut">
              <a:rPr lang="en-NA" smtClean="0"/>
              <a:t>26/09/2023</a:t>
            </a:fld>
            <a:endParaRPr lang="en-NA"/>
          </a:p>
        </p:txBody>
      </p:sp>
      <p:sp>
        <p:nvSpPr>
          <p:cNvPr id="5" name="Footer Placeholder 4">
            <a:extLst>
              <a:ext uri="{FF2B5EF4-FFF2-40B4-BE49-F238E27FC236}">
                <a16:creationId xmlns:a16="http://schemas.microsoft.com/office/drawing/2014/main" id="{92AD1212-7213-96EE-8BAC-24BD92EC9EDE}"/>
              </a:ext>
            </a:extLst>
          </p:cNvPr>
          <p:cNvSpPr>
            <a:spLocks noGrp="1"/>
          </p:cNvSpPr>
          <p:nvPr>
            <p:ph type="ftr" sz="quarter" idx="11"/>
          </p:nvPr>
        </p:nvSpPr>
        <p:spPr/>
        <p:txBody>
          <a:bodyPr/>
          <a:lstStyle/>
          <a:p>
            <a:endParaRPr lang="en-NA"/>
          </a:p>
        </p:txBody>
      </p:sp>
      <p:sp>
        <p:nvSpPr>
          <p:cNvPr id="6" name="Slide Number Placeholder 5">
            <a:extLst>
              <a:ext uri="{FF2B5EF4-FFF2-40B4-BE49-F238E27FC236}">
                <a16:creationId xmlns:a16="http://schemas.microsoft.com/office/drawing/2014/main" id="{AE304FA5-0DE9-CD2A-369F-57CED3122970}"/>
              </a:ext>
            </a:extLst>
          </p:cNvPr>
          <p:cNvSpPr>
            <a:spLocks noGrp="1"/>
          </p:cNvSpPr>
          <p:nvPr>
            <p:ph type="sldNum" sz="quarter" idx="12"/>
          </p:nvPr>
        </p:nvSpPr>
        <p:spPr/>
        <p:txBody>
          <a:bodyPr/>
          <a:lstStyle/>
          <a:p>
            <a:fld id="{23EFB93A-39E2-483D-B78A-876B14114BD9}" type="slidenum">
              <a:rPr lang="en-NA" smtClean="0"/>
              <a:t>‹#›</a:t>
            </a:fld>
            <a:endParaRPr lang="en-NA"/>
          </a:p>
        </p:txBody>
      </p:sp>
    </p:spTree>
    <p:extLst>
      <p:ext uri="{BB962C8B-B14F-4D97-AF65-F5344CB8AC3E}">
        <p14:creationId xmlns:p14="http://schemas.microsoft.com/office/powerpoint/2010/main" val="4161194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CC1D2-598A-01EE-454D-CC5742927BE6}"/>
              </a:ext>
            </a:extLst>
          </p:cNvPr>
          <p:cNvSpPr>
            <a:spLocks noGrp="1"/>
          </p:cNvSpPr>
          <p:nvPr>
            <p:ph type="title"/>
          </p:nvPr>
        </p:nvSpPr>
        <p:spPr/>
        <p:txBody>
          <a:bodyPr/>
          <a:lstStyle/>
          <a:p>
            <a:r>
              <a:rPr lang="en-GB"/>
              <a:t>Click to edit Master title style</a:t>
            </a:r>
            <a:endParaRPr lang="en-NA"/>
          </a:p>
        </p:txBody>
      </p:sp>
      <p:sp>
        <p:nvSpPr>
          <p:cNvPr id="3" name="Content Placeholder 2">
            <a:extLst>
              <a:ext uri="{FF2B5EF4-FFF2-40B4-BE49-F238E27FC236}">
                <a16:creationId xmlns:a16="http://schemas.microsoft.com/office/drawing/2014/main" id="{47424BC2-DC49-5311-548D-EA40BFA3884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A"/>
          </a:p>
        </p:txBody>
      </p:sp>
      <p:sp>
        <p:nvSpPr>
          <p:cNvPr id="4" name="Date Placeholder 3">
            <a:extLst>
              <a:ext uri="{FF2B5EF4-FFF2-40B4-BE49-F238E27FC236}">
                <a16:creationId xmlns:a16="http://schemas.microsoft.com/office/drawing/2014/main" id="{F185934D-07EA-D30F-D42C-050A1D9656D8}"/>
              </a:ext>
            </a:extLst>
          </p:cNvPr>
          <p:cNvSpPr>
            <a:spLocks noGrp="1"/>
          </p:cNvSpPr>
          <p:nvPr>
            <p:ph type="dt" sz="half" idx="10"/>
          </p:nvPr>
        </p:nvSpPr>
        <p:spPr/>
        <p:txBody>
          <a:bodyPr/>
          <a:lstStyle/>
          <a:p>
            <a:fld id="{3D007622-B64D-4FF5-9006-F6647A72E940}" type="datetimeFigureOut">
              <a:rPr lang="en-NA" smtClean="0"/>
              <a:t>26/09/2023</a:t>
            </a:fld>
            <a:endParaRPr lang="en-NA"/>
          </a:p>
        </p:txBody>
      </p:sp>
      <p:sp>
        <p:nvSpPr>
          <p:cNvPr id="5" name="Footer Placeholder 4">
            <a:extLst>
              <a:ext uri="{FF2B5EF4-FFF2-40B4-BE49-F238E27FC236}">
                <a16:creationId xmlns:a16="http://schemas.microsoft.com/office/drawing/2014/main" id="{9608BC7A-311A-DB4B-27BA-6CAF90506898}"/>
              </a:ext>
            </a:extLst>
          </p:cNvPr>
          <p:cNvSpPr>
            <a:spLocks noGrp="1"/>
          </p:cNvSpPr>
          <p:nvPr>
            <p:ph type="ftr" sz="quarter" idx="11"/>
          </p:nvPr>
        </p:nvSpPr>
        <p:spPr/>
        <p:txBody>
          <a:bodyPr/>
          <a:lstStyle/>
          <a:p>
            <a:endParaRPr lang="en-NA"/>
          </a:p>
        </p:txBody>
      </p:sp>
      <p:sp>
        <p:nvSpPr>
          <p:cNvPr id="6" name="Slide Number Placeholder 5">
            <a:extLst>
              <a:ext uri="{FF2B5EF4-FFF2-40B4-BE49-F238E27FC236}">
                <a16:creationId xmlns:a16="http://schemas.microsoft.com/office/drawing/2014/main" id="{007FEC60-0046-957C-7B17-3B3071D32139}"/>
              </a:ext>
            </a:extLst>
          </p:cNvPr>
          <p:cNvSpPr>
            <a:spLocks noGrp="1"/>
          </p:cNvSpPr>
          <p:nvPr>
            <p:ph type="sldNum" sz="quarter" idx="12"/>
          </p:nvPr>
        </p:nvSpPr>
        <p:spPr/>
        <p:txBody>
          <a:bodyPr/>
          <a:lstStyle/>
          <a:p>
            <a:fld id="{23EFB93A-39E2-483D-B78A-876B14114BD9}" type="slidenum">
              <a:rPr lang="en-NA" smtClean="0"/>
              <a:t>‹#›</a:t>
            </a:fld>
            <a:endParaRPr lang="en-NA"/>
          </a:p>
        </p:txBody>
      </p:sp>
    </p:spTree>
    <p:extLst>
      <p:ext uri="{BB962C8B-B14F-4D97-AF65-F5344CB8AC3E}">
        <p14:creationId xmlns:p14="http://schemas.microsoft.com/office/powerpoint/2010/main" val="1669044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967B9-CA8A-35B7-BC91-BDC119E74B9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NA"/>
          </a:p>
        </p:txBody>
      </p:sp>
      <p:sp>
        <p:nvSpPr>
          <p:cNvPr id="3" name="Text Placeholder 2">
            <a:extLst>
              <a:ext uri="{FF2B5EF4-FFF2-40B4-BE49-F238E27FC236}">
                <a16:creationId xmlns:a16="http://schemas.microsoft.com/office/drawing/2014/main" id="{3FD8E538-73CD-9C16-9D3E-EA4AE4CCE3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2CF4095-6F29-21A3-5898-70D17390B8AF}"/>
              </a:ext>
            </a:extLst>
          </p:cNvPr>
          <p:cNvSpPr>
            <a:spLocks noGrp="1"/>
          </p:cNvSpPr>
          <p:nvPr>
            <p:ph type="dt" sz="half" idx="10"/>
          </p:nvPr>
        </p:nvSpPr>
        <p:spPr/>
        <p:txBody>
          <a:bodyPr/>
          <a:lstStyle/>
          <a:p>
            <a:fld id="{3D007622-B64D-4FF5-9006-F6647A72E940}" type="datetimeFigureOut">
              <a:rPr lang="en-NA" smtClean="0"/>
              <a:t>26/09/2023</a:t>
            </a:fld>
            <a:endParaRPr lang="en-NA"/>
          </a:p>
        </p:txBody>
      </p:sp>
      <p:sp>
        <p:nvSpPr>
          <p:cNvPr id="5" name="Footer Placeholder 4">
            <a:extLst>
              <a:ext uri="{FF2B5EF4-FFF2-40B4-BE49-F238E27FC236}">
                <a16:creationId xmlns:a16="http://schemas.microsoft.com/office/drawing/2014/main" id="{179A5DD9-5733-09BE-1CEB-988A5123D7CC}"/>
              </a:ext>
            </a:extLst>
          </p:cNvPr>
          <p:cNvSpPr>
            <a:spLocks noGrp="1"/>
          </p:cNvSpPr>
          <p:nvPr>
            <p:ph type="ftr" sz="quarter" idx="11"/>
          </p:nvPr>
        </p:nvSpPr>
        <p:spPr/>
        <p:txBody>
          <a:bodyPr/>
          <a:lstStyle/>
          <a:p>
            <a:endParaRPr lang="en-NA"/>
          </a:p>
        </p:txBody>
      </p:sp>
      <p:sp>
        <p:nvSpPr>
          <p:cNvPr id="6" name="Slide Number Placeholder 5">
            <a:extLst>
              <a:ext uri="{FF2B5EF4-FFF2-40B4-BE49-F238E27FC236}">
                <a16:creationId xmlns:a16="http://schemas.microsoft.com/office/drawing/2014/main" id="{866BF16A-D825-2BAF-4F7A-D822C7AEC06D}"/>
              </a:ext>
            </a:extLst>
          </p:cNvPr>
          <p:cNvSpPr>
            <a:spLocks noGrp="1"/>
          </p:cNvSpPr>
          <p:nvPr>
            <p:ph type="sldNum" sz="quarter" idx="12"/>
          </p:nvPr>
        </p:nvSpPr>
        <p:spPr/>
        <p:txBody>
          <a:bodyPr/>
          <a:lstStyle/>
          <a:p>
            <a:fld id="{23EFB93A-39E2-483D-B78A-876B14114BD9}" type="slidenum">
              <a:rPr lang="en-NA" smtClean="0"/>
              <a:t>‹#›</a:t>
            </a:fld>
            <a:endParaRPr lang="en-NA"/>
          </a:p>
        </p:txBody>
      </p:sp>
    </p:spTree>
    <p:extLst>
      <p:ext uri="{BB962C8B-B14F-4D97-AF65-F5344CB8AC3E}">
        <p14:creationId xmlns:p14="http://schemas.microsoft.com/office/powerpoint/2010/main" val="2506715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0482A-865F-FAD5-8B57-43675B3EEFA7}"/>
              </a:ext>
            </a:extLst>
          </p:cNvPr>
          <p:cNvSpPr>
            <a:spLocks noGrp="1"/>
          </p:cNvSpPr>
          <p:nvPr>
            <p:ph type="title"/>
          </p:nvPr>
        </p:nvSpPr>
        <p:spPr/>
        <p:txBody>
          <a:bodyPr/>
          <a:lstStyle/>
          <a:p>
            <a:r>
              <a:rPr lang="en-GB"/>
              <a:t>Click to edit Master title style</a:t>
            </a:r>
            <a:endParaRPr lang="en-NA"/>
          </a:p>
        </p:txBody>
      </p:sp>
      <p:sp>
        <p:nvSpPr>
          <p:cNvPr id="3" name="Content Placeholder 2">
            <a:extLst>
              <a:ext uri="{FF2B5EF4-FFF2-40B4-BE49-F238E27FC236}">
                <a16:creationId xmlns:a16="http://schemas.microsoft.com/office/drawing/2014/main" id="{5B5515B7-A0AF-7CDB-BE68-568F1D499ED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A"/>
          </a:p>
        </p:txBody>
      </p:sp>
      <p:sp>
        <p:nvSpPr>
          <p:cNvPr id="4" name="Content Placeholder 3">
            <a:extLst>
              <a:ext uri="{FF2B5EF4-FFF2-40B4-BE49-F238E27FC236}">
                <a16:creationId xmlns:a16="http://schemas.microsoft.com/office/drawing/2014/main" id="{AF7A25DB-7151-908D-136D-901AB61CB26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A"/>
          </a:p>
        </p:txBody>
      </p:sp>
      <p:sp>
        <p:nvSpPr>
          <p:cNvPr id="5" name="Date Placeholder 4">
            <a:extLst>
              <a:ext uri="{FF2B5EF4-FFF2-40B4-BE49-F238E27FC236}">
                <a16:creationId xmlns:a16="http://schemas.microsoft.com/office/drawing/2014/main" id="{0D28EB09-A263-5B50-7765-650D862BF141}"/>
              </a:ext>
            </a:extLst>
          </p:cNvPr>
          <p:cNvSpPr>
            <a:spLocks noGrp="1"/>
          </p:cNvSpPr>
          <p:nvPr>
            <p:ph type="dt" sz="half" idx="10"/>
          </p:nvPr>
        </p:nvSpPr>
        <p:spPr/>
        <p:txBody>
          <a:bodyPr/>
          <a:lstStyle/>
          <a:p>
            <a:fld id="{3D007622-B64D-4FF5-9006-F6647A72E940}" type="datetimeFigureOut">
              <a:rPr lang="en-NA" smtClean="0"/>
              <a:t>26/09/2023</a:t>
            </a:fld>
            <a:endParaRPr lang="en-NA"/>
          </a:p>
        </p:txBody>
      </p:sp>
      <p:sp>
        <p:nvSpPr>
          <p:cNvPr id="6" name="Footer Placeholder 5">
            <a:extLst>
              <a:ext uri="{FF2B5EF4-FFF2-40B4-BE49-F238E27FC236}">
                <a16:creationId xmlns:a16="http://schemas.microsoft.com/office/drawing/2014/main" id="{427FE57A-7D7D-F974-4E37-8FBCA408006D}"/>
              </a:ext>
            </a:extLst>
          </p:cNvPr>
          <p:cNvSpPr>
            <a:spLocks noGrp="1"/>
          </p:cNvSpPr>
          <p:nvPr>
            <p:ph type="ftr" sz="quarter" idx="11"/>
          </p:nvPr>
        </p:nvSpPr>
        <p:spPr/>
        <p:txBody>
          <a:bodyPr/>
          <a:lstStyle/>
          <a:p>
            <a:endParaRPr lang="en-NA"/>
          </a:p>
        </p:txBody>
      </p:sp>
      <p:sp>
        <p:nvSpPr>
          <p:cNvPr id="7" name="Slide Number Placeholder 6">
            <a:extLst>
              <a:ext uri="{FF2B5EF4-FFF2-40B4-BE49-F238E27FC236}">
                <a16:creationId xmlns:a16="http://schemas.microsoft.com/office/drawing/2014/main" id="{F01FDFCE-9C79-8BAD-D026-062498474682}"/>
              </a:ext>
            </a:extLst>
          </p:cNvPr>
          <p:cNvSpPr>
            <a:spLocks noGrp="1"/>
          </p:cNvSpPr>
          <p:nvPr>
            <p:ph type="sldNum" sz="quarter" idx="12"/>
          </p:nvPr>
        </p:nvSpPr>
        <p:spPr/>
        <p:txBody>
          <a:bodyPr/>
          <a:lstStyle/>
          <a:p>
            <a:fld id="{23EFB93A-39E2-483D-B78A-876B14114BD9}" type="slidenum">
              <a:rPr lang="en-NA" smtClean="0"/>
              <a:t>‹#›</a:t>
            </a:fld>
            <a:endParaRPr lang="en-NA"/>
          </a:p>
        </p:txBody>
      </p:sp>
    </p:spTree>
    <p:extLst>
      <p:ext uri="{BB962C8B-B14F-4D97-AF65-F5344CB8AC3E}">
        <p14:creationId xmlns:p14="http://schemas.microsoft.com/office/powerpoint/2010/main" val="1323304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6081C-83D6-6CB1-C5C0-E867D5B25A85}"/>
              </a:ext>
            </a:extLst>
          </p:cNvPr>
          <p:cNvSpPr>
            <a:spLocks noGrp="1"/>
          </p:cNvSpPr>
          <p:nvPr>
            <p:ph type="title"/>
          </p:nvPr>
        </p:nvSpPr>
        <p:spPr>
          <a:xfrm>
            <a:off x="839788" y="365125"/>
            <a:ext cx="10515600" cy="1325563"/>
          </a:xfrm>
        </p:spPr>
        <p:txBody>
          <a:bodyPr/>
          <a:lstStyle/>
          <a:p>
            <a:r>
              <a:rPr lang="en-GB"/>
              <a:t>Click to edit Master title style</a:t>
            </a:r>
            <a:endParaRPr lang="en-NA"/>
          </a:p>
        </p:txBody>
      </p:sp>
      <p:sp>
        <p:nvSpPr>
          <p:cNvPr id="3" name="Text Placeholder 2">
            <a:extLst>
              <a:ext uri="{FF2B5EF4-FFF2-40B4-BE49-F238E27FC236}">
                <a16:creationId xmlns:a16="http://schemas.microsoft.com/office/drawing/2014/main" id="{9F4E3432-19B5-9E42-BBED-4EF6D427FB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ECD9270-9B9B-BB8E-978E-9E6B7357638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A"/>
          </a:p>
        </p:txBody>
      </p:sp>
      <p:sp>
        <p:nvSpPr>
          <p:cNvPr id="5" name="Text Placeholder 4">
            <a:extLst>
              <a:ext uri="{FF2B5EF4-FFF2-40B4-BE49-F238E27FC236}">
                <a16:creationId xmlns:a16="http://schemas.microsoft.com/office/drawing/2014/main" id="{655C7D14-56F1-F96F-4084-B30E8CE294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79C0D2A-74E2-03BD-44CD-E29E1FE4D33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A"/>
          </a:p>
        </p:txBody>
      </p:sp>
      <p:sp>
        <p:nvSpPr>
          <p:cNvPr id="7" name="Date Placeholder 6">
            <a:extLst>
              <a:ext uri="{FF2B5EF4-FFF2-40B4-BE49-F238E27FC236}">
                <a16:creationId xmlns:a16="http://schemas.microsoft.com/office/drawing/2014/main" id="{A4B0C2B4-41C5-A168-2FA2-8F29272438D5}"/>
              </a:ext>
            </a:extLst>
          </p:cNvPr>
          <p:cNvSpPr>
            <a:spLocks noGrp="1"/>
          </p:cNvSpPr>
          <p:nvPr>
            <p:ph type="dt" sz="half" idx="10"/>
          </p:nvPr>
        </p:nvSpPr>
        <p:spPr/>
        <p:txBody>
          <a:bodyPr/>
          <a:lstStyle/>
          <a:p>
            <a:fld id="{3D007622-B64D-4FF5-9006-F6647A72E940}" type="datetimeFigureOut">
              <a:rPr lang="en-NA" smtClean="0"/>
              <a:t>26/09/2023</a:t>
            </a:fld>
            <a:endParaRPr lang="en-NA"/>
          </a:p>
        </p:txBody>
      </p:sp>
      <p:sp>
        <p:nvSpPr>
          <p:cNvPr id="8" name="Footer Placeholder 7">
            <a:extLst>
              <a:ext uri="{FF2B5EF4-FFF2-40B4-BE49-F238E27FC236}">
                <a16:creationId xmlns:a16="http://schemas.microsoft.com/office/drawing/2014/main" id="{276436EA-E200-6D76-9BA7-9357CBB41E6C}"/>
              </a:ext>
            </a:extLst>
          </p:cNvPr>
          <p:cNvSpPr>
            <a:spLocks noGrp="1"/>
          </p:cNvSpPr>
          <p:nvPr>
            <p:ph type="ftr" sz="quarter" idx="11"/>
          </p:nvPr>
        </p:nvSpPr>
        <p:spPr/>
        <p:txBody>
          <a:bodyPr/>
          <a:lstStyle/>
          <a:p>
            <a:endParaRPr lang="en-NA"/>
          </a:p>
        </p:txBody>
      </p:sp>
      <p:sp>
        <p:nvSpPr>
          <p:cNvPr id="9" name="Slide Number Placeholder 8">
            <a:extLst>
              <a:ext uri="{FF2B5EF4-FFF2-40B4-BE49-F238E27FC236}">
                <a16:creationId xmlns:a16="http://schemas.microsoft.com/office/drawing/2014/main" id="{5F76D721-420E-C5C5-4613-3269516F1C19}"/>
              </a:ext>
            </a:extLst>
          </p:cNvPr>
          <p:cNvSpPr>
            <a:spLocks noGrp="1"/>
          </p:cNvSpPr>
          <p:nvPr>
            <p:ph type="sldNum" sz="quarter" idx="12"/>
          </p:nvPr>
        </p:nvSpPr>
        <p:spPr/>
        <p:txBody>
          <a:bodyPr/>
          <a:lstStyle/>
          <a:p>
            <a:fld id="{23EFB93A-39E2-483D-B78A-876B14114BD9}" type="slidenum">
              <a:rPr lang="en-NA" smtClean="0"/>
              <a:t>‹#›</a:t>
            </a:fld>
            <a:endParaRPr lang="en-NA"/>
          </a:p>
        </p:txBody>
      </p:sp>
    </p:spTree>
    <p:extLst>
      <p:ext uri="{BB962C8B-B14F-4D97-AF65-F5344CB8AC3E}">
        <p14:creationId xmlns:p14="http://schemas.microsoft.com/office/powerpoint/2010/main" val="2889029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BA5E7-0B93-B55F-6464-B3191F67AF15}"/>
              </a:ext>
            </a:extLst>
          </p:cNvPr>
          <p:cNvSpPr>
            <a:spLocks noGrp="1"/>
          </p:cNvSpPr>
          <p:nvPr>
            <p:ph type="title"/>
          </p:nvPr>
        </p:nvSpPr>
        <p:spPr/>
        <p:txBody>
          <a:bodyPr/>
          <a:lstStyle/>
          <a:p>
            <a:r>
              <a:rPr lang="en-GB"/>
              <a:t>Click to edit Master title style</a:t>
            </a:r>
            <a:endParaRPr lang="en-NA"/>
          </a:p>
        </p:txBody>
      </p:sp>
      <p:sp>
        <p:nvSpPr>
          <p:cNvPr id="3" name="Date Placeholder 2">
            <a:extLst>
              <a:ext uri="{FF2B5EF4-FFF2-40B4-BE49-F238E27FC236}">
                <a16:creationId xmlns:a16="http://schemas.microsoft.com/office/drawing/2014/main" id="{23B14C61-1DBF-82BF-89D1-DB0CB99890C5}"/>
              </a:ext>
            </a:extLst>
          </p:cNvPr>
          <p:cNvSpPr>
            <a:spLocks noGrp="1"/>
          </p:cNvSpPr>
          <p:nvPr>
            <p:ph type="dt" sz="half" idx="10"/>
          </p:nvPr>
        </p:nvSpPr>
        <p:spPr/>
        <p:txBody>
          <a:bodyPr/>
          <a:lstStyle/>
          <a:p>
            <a:fld id="{3D007622-B64D-4FF5-9006-F6647A72E940}" type="datetimeFigureOut">
              <a:rPr lang="en-NA" smtClean="0"/>
              <a:t>26/09/2023</a:t>
            </a:fld>
            <a:endParaRPr lang="en-NA"/>
          </a:p>
        </p:txBody>
      </p:sp>
      <p:sp>
        <p:nvSpPr>
          <p:cNvPr id="4" name="Footer Placeholder 3">
            <a:extLst>
              <a:ext uri="{FF2B5EF4-FFF2-40B4-BE49-F238E27FC236}">
                <a16:creationId xmlns:a16="http://schemas.microsoft.com/office/drawing/2014/main" id="{5B546111-2164-BE03-4EFD-D2BFD12548F2}"/>
              </a:ext>
            </a:extLst>
          </p:cNvPr>
          <p:cNvSpPr>
            <a:spLocks noGrp="1"/>
          </p:cNvSpPr>
          <p:nvPr>
            <p:ph type="ftr" sz="quarter" idx="11"/>
          </p:nvPr>
        </p:nvSpPr>
        <p:spPr/>
        <p:txBody>
          <a:bodyPr/>
          <a:lstStyle/>
          <a:p>
            <a:endParaRPr lang="en-NA"/>
          </a:p>
        </p:txBody>
      </p:sp>
      <p:sp>
        <p:nvSpPr>
          <p:cNvPr id="5" name="Slide Number Placeholder 4">
            <a:extLst>
              <a:ext uri="{FF2B5EF4-FFF2-40B4-BE49-F238E27FC236}">
                <a16:creationId xmlns:a16="http://schemas.microsoft.com/office/drawing/2014/main" id="{FC35C63C-8B12-CEAB-F1F8-0D32DFCB20DF}"/>
              </a:ext>
            </a:extLst>
          </p:cNvPr>
          <p:cNvSpPr>
            <a:spLocks noGrp="1"/>
          </p:cNvSpPr>
          <p:nvPr>
            <p:ph type="sldNum" sz="quarter" idx="12"/>
          </p:nvPr>
        </p:nvSpPr>
        <p:spPr/>
        <p:txBody>
          <a:bodyPr/>
          <a:lstStyle/>
          <a:p>
            <a:fld id="{23EFB93A-39E2-483D-B78A-876B14114BD9}" type="slidenum">
              <a:rPr lang="en-NA" smtClean="0"/>
              <a:t>‹#›</a:t>
            </a:fld>
            <a:endParaRPr lang="en-NA"/>
          </a:p>
        </p:txBody>
      </p:sp>
    </p:spTree>
    <p:extLst>
      <p:ext uri="{BB962C8B-B14F-4D97-AF65-F5344CB8AC3E}">
        <p14:creationId xmlns:p14="http://schemas.microsoft.com/office/powerpoint/2010/main" val="3580979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53FDE6-B073-A995-1163-959159B3F2EC}"/>
              </a:ext>
            </a:extLst>
          </p:cNvPr>
          <p:cNvSpPr>
            <a:spLocks noGrp="1"/>
          </p:cNvSpPr>
          <p:nvPr>
            <p:ph type="dt" sz="half" idx="10"/>
          </p:nvPr>
        </p:nvSpPr>
        <p:spPr/>
        <p:txBody>
          <a:bodyPr/>
          <a:lstStyle/>
          <a:p>
            <a:fld id="{3D007622-B64D-4FF5-9006-F6647A72E940}" type="datetimeFigureOut">
              <a:rPr lang="en-NA" smtClean="0"/>
              <a:t>26/09/2023</a:t>
            </a:fld>
            <a:endParaRPr lang="en-NA"/>
          </a:p>
        </p:txBody>
      </p:sp>
      <p:sp>
        <p:nvSpPr>
          <p:cNvPr id="3" name="Footer Placeholder 2">
            <a:extLst>
              <a:ext uri="{FF2B5EF4-FFF2-40B4-BE49-F238E27FC236}">
                <a16:creationId xmlns:a16="http://schemas.microsoft.com/office/drawing/2014/main" id="{BC54F25F-EAFD-C993-78FE-E8E64E7384A2}"/>
              </a:ext>
            </a:extLst>
          </p:cNvPr>
          <p:cNvSpPr>
            <a:spLocks noGrp="1"/>
          </p:cNvSpPr>
          <p:nvPr>
            <p:ph type="ftr" sz="quarter" idx="11"/>
          </p:nvPr>
        </p:nvSpPr>
        <p:spPr/>
        <p:txBody>
          <a:bodyPr/>
          <a:lstStyle/>
          <a:p>
            <a:endParaRPr lang="en-NA"/>
          </a:p>
        </p:txBody>
      </p:sp>
      <p:sp>
        <p:nvSpPr>
          <p:cNvPr id="4" name="Slide Number Placeholder 3">
            <a:extLst>
              <a:ext uri="{FF2B5EF4-FFF2-40B4-BE49-F238E27FC236}">
                <a16:creationId xmlns:a16="http://schemas.microsoft.com/office/drawing/2014/main" id="{49173F0D-2230-9DD5-C946-F3BC70AC1572}"/>
              </a:ext>
            </a:extLst>
          </p:cNvPr>
          <p:cNvSpPr>
            <a:spLocks noGrp="1"/>
          </p:cNvSpPr>
          <p:nvPr>
            <p:ph type="sldNum" sz="quarter" idx="12"/>
          </p:nvPr>
        </p:nvSpPr>
        <p:spPr/>
        <p:txBody>
          <a:bodyPr/>
          <a:lstStyle/>
          <a:p>
            <a:fld id="{23EFB93A-39E2-483D-B78A-876B14114BD9}" type="slidenum">
              <a:rPr lang="en-NA" smtClean="0"/>
              <a:t>‹#›</a:t>
            </a:fld>
            <a:endParaRPr lang="en-NA"/>
          </a:p>
        </p:txBody>
      </p:sp>
    </p:spTree>
    <p:extLst>
      <p:ext uri="{BB962C8B-B14F-4D97-AF65-F5344CB8AC3E}">
        <p14:creationId xmlns:p14="http://schemas.microsoft.com/office/powerpoint/2010/main" val="2063331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F271C-D242-4DEB-CA10-02848EA6C84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NA"/>
          </a:p>
        </p:txBody>
      </p:sp>
      <p:sp>
        <p:nvSpPr>
          <p:cNvPr id="3" name="Content Placeholder 2">
            <a:extLst>
              <a:ext uri="{FF2B5EF4-FFF2-40B4-BE49-F238E27FC236}">
                <a16:creationId xmlns:a16="http://schemas.microsoft.com/office/drawing/2014/main" id="{B95C9929-08E9-6A14-6C8C-690E93C5A1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A"/>
          </a:p>
        </p:txBody>
      </p:sp>
      <p:sp>
        <p:nvSpPr>
          <p:cNvPr id="4" name="Text Placeholder 3">
            <a:extLst>
              <a:ext uri="{FF2B5EF4-FFF2-40B4-BE49-F238E27FC236}">
                <a16:creationId xmlns:a16="http://schemas.microsoft.com/office/drawing/2014/main" id="{86DC98CC-FA7B-BF49-84BF-D3BA89846F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902CBC9-DD7D-4617-C065-F5C89EC32C64}"/>
              </a:ext>
            </a:extLst>
          </p:cNvPr>
          <p:cNvSpPr>
            <a:spLocks noGrp="1"/>
          </p:cNvSpPr>
          <p:nvPr>
            <p:ph type="dt" sz="half" idx="10"/>
          </p:nvPr>
        </p:nvSpPr>
        <p:spPr/>
        <p:txBody>
          <a:bodyPr/>
          <a:lstStyle/>
          <a:p>
            <a:fld id="{3D007622-B64D-4FF5-9006-F6647A72E940}" type="datetimeFigureOut">
              <a:rPr lang="en-NA" smtClean="0"/>
              <a:t>26/09/2023</a:t>
            </a:fld>
            <a:endParaRPr lang="en-NA"/>
          </a:p>
        </p:txBody>
      </p:sp>
      <p:sp>
        <p:nvSpPr>
          <p:cNvPr id="6" name="Footer Placeholder 5">
            <a:extLst>
              <a:ext uri="{FF2B5EF4-FFF2-40B4-BE49-F238E27FC236}">
                <a16:creationId xmlns:a16="http://schemas.microsoft.com/office/drawing/2014/main" id="{65F59026-F5C8-2244-8144-A737D4743D29}"/>
              </a:ext>
            </a:extLst>
          </p:cNvPr>
          <p:cNvSpPr>
            <a:spLocks noGrp="1"/>
          </p:cNvSpPr>
          <p:nvPr>
            <p:ph type="ftr" sz="quarter" idx="11"/>
          </p:nvPr>
        </p:nvSpPr>
        <p:spPr/>
        <p:txBody>
          <a:bodyPr/>
          <a:lstStyle/>
          <a:p>
            <a:endParaRPr lang="en-NA"/>
          </a:p>
        </p:txBody>
      </p:sp>
      <p:sp>
        <p:nvSpPr>
          <p:cNvPr id="7" name="Slide Number Placeholder 6">
            <a:extLst>
              <a:ext uri="{FF2B5EF4-FFF2-40B4-BE49-F238E27FC236}">
                <a16:creationId xmlns:a16="http://schemas.microsoft.com/office/drawing/2014/main" id="{D6CC2CF4-585E-E5D0-D321-AA46FACAFE72}"/>
              </a:ext>
            </a:extLst>
          </p:cNvPr>
          <p:cNvSpPr>
            <a:spLocks noGrp="1"/>
          </p:cNvSpPr>
          <p:nvPr>
            <p:ph type="sldNum" sz="quarter" idx="12"/>
          </p:nvPr>
        </p:nvSpPr>
        <p:spPr/>
        <p:txBody>
          <a:bodyPr/>
          <a:lstStyle/>
          <a:p>
            <a:fld id="{23EFB93A-39E2-483D-B78A-876B14114BD9}" type="slidenum">
              <a:rPr lang="en-NA" smtClean="0"/>
              <a:t>‹#›</a:t>
            </a:fld>
            <a:endParaRPr lang="en-NA"/>
          </a:p>
        </p:txBody>
      </p:sp>
    </p:spTree>
    <p:extLst>
      <p:ext uri="{BB962C8B-B14F-4D97-AF65-F5344CB8AC3E}">
        <p14:creationId xmlns:p14="http://schemas.microsoft.com/office/powerpoint/2010/main" val="3195658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7AD6A-0EED-9297-8274-F7200B24B2B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NA"/>
          </a:p>
        </p:txBody>
      </p:sp>
      <p:sp>
        <p:nvSpPr>
          <p:cNvPr id="3" name="Picture Placeholder 2">
            <a:extLst>
              <a:ext uri="{FF2B5EF4-FFF2-40B4-BE49-F238E27FC236}">
                <a16:creationId xmlns:a16="http://schemas.microsoft.com/office/drawing/2014/main" id="{E099D8CA-F188-59EF-F8F7-2A8348A7A6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A"/>
          </a:p>
        </p:txBody>
      </p:sp>
      <p:sp>
        <p:nvSpPr>
          <p:cNvPr id="4" name="Text Placeholder 3">
            <a:extLst>
              <a:ext uri="{FF2B5EF4-FFF2-40B4-BE49-F238E27FC236}">
                <a16:creationId xmlns:a16="http://schemas.microsoft.com/office/drawing/2014/main" id="{A14DA12F-AA7F-EA33-19FB-104055DF5D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20C11BB-9212-A038-79C0-E939D68E8936}"/>
              </a:ext>
            </a:extLst>
          </p:cNvPr>
          <p:cNvSpPr>
            <a:spLocks noGrp="1"/>
          </p:cNvSpPr>
          <p:nvPr>
            <p:ph type="dt" sz="half" idx="10"/>
          </p:nvPr>
        </p:nvSpPr>
        <p:spPr/>
        <p:txBody>
          <a:bodyPr/>
          <a:lstStyle/>
          <a:p>
            <a:fld id="{3D007622-B64D-4FF5-9006-F6647A72E940}" type="datetimeFigureOut">
              <a:rPr lang="en-NA" smtClean="0"/>
              <a:t>26/09/2023</a:t>
            </a:fld>
            <a:endParaRPr lang="en-NA"/>
          </a:p>
        </p:txBody>
      </p:sp>
      <p:sp>
        <p:nvSpPr>
          <p:cNvPr id="6" name="Footer Placeholder 5">
            <a:extLst>
              <a:ext uri="{FF2B5EF4-FFF2-40B4-BE49-F238E27FC236}">
                <a16:creationId xmlns:a16="http://schemas.microsoft.com/office/drawing/2014/main" id="{F4CFA89A-F89F-A77F-3014-8205781780CC}"/>
              </a:ext>
            </a:extLst>
          </p:cNvPr>
          <p:cNvSpPr>
            <a:spLocks noGrp="1"/>
          </p:cNvSpPr>
          <p:nvPr>
            <p:ph type="ftr" sz="quarter" idx="11"/>
          </p:nvPr>
        </p:nvSpPr>
        <p:spPr/>
        <p:txBody>
          <a:bodyPr/>
          <a:lstStyle/>
          <a:p>
            <a:endParaRPr lang="en-NA"/>
          </a:p>
        </p:txBody>
      </p:sp>
      <p:sp>
        <p:nvSpPr>
          <p:cNvPr id="7" name="Slide Number Placeholder 6">
            <a:extLst>
              <a:ext uri="{FF2B5EF4-FFF2-40B4-BE49-F238E27FC236}">
                <a16:creationId xmlns:a16="http://schemas.microsoft.com/office/drawing/2014/main" id="{F30FA6EF-ABBA-87B7-D0E5-CA9648E83293}"/>
              </a:ext>
            </a:extLst>
          </p:cNvPr>
          <p:cNvSpPr>
            <a:spLocks noGrp="1"/>
          </p:cNvSpPr>
          <p:nvPr>
            <p:ph type="sldNum" sz="quarter" idx="12"/>
          </p:nvPr>
        </p:nvSpPr>
        <p:spPr/>
        <p:txBody>
          <a:bodyPr/>
          <a:lstStyle/>
          <a:p>
            <a:fld id="{23EFB93A-39E2-483D-B78A-876B14114BD9}" type="slidenum">
              <a:rPr lang="en-NA" smtClean="0"/>
              <a:t>‹#›</a:t>
            </a:fld>
            <a:endParaRPr lang="en-NA"/>
          </a:p>
        </p:txBody>
      </p:sp>
    </p:spTree>
    <p:extLst>
      <p:ext uri="{BB962C8B-B14F-4D97-AF65-F5344CB8AC3E}">
        <p14:creationId xmlns:p14="http://schemas.microsoft.com/office/powerpoint/2010/main" val="204515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E39EC0-553A-36B5-8506-18F15465C9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NA"/>
          </a:p>
        </p:txBody>
      </p:sp>
      <p:sp>
        <p:nvSpPr>
          <p:cNvPr id="3" name="Text Placeholder 2">
            <a:extLst>
              <a:ext uri="{FF2B5EF4-FFF2-40B4-BE49-F238E27FC236}">
                <a16:creationId xmlns:a16="http://schemas.microsoft.com/office/drawing/2014/main" id="{C8C01104-4DFA-9390-6EB0-E39B735389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A"/>
          </a:p>
        </p:txBody>
      </p:sp>
      <p:sp>
        <p:nvSpPr>
          <p:cNvPr id="4" name="Date Placeholder 3">
            <a:extLst>
              <a:ext uri="{FF2B5EF4-FFF2-40B4-BE49-F238E27FC236}">
                <a16:creationId xmlns:a16="http://schemas.microsoft.com/office/drawing/2014/main" id="{16754C37-96D5-6CD2-7F87-5C4F593E53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007622-B64D-4FF5-9006-F6647A72E940}" type="datetimeFigureOut">
              <a:rPr lang="en-NA" smtClean="0"/>
              <a:t>26/09/2023</a:t>
            </a:fld>
            <a:endParaRPr lang="en-NA"/>
          </a:p>
        </p:txBody>
      </p:sp>
      <p:sp>
        <p:nvSpPr>
          <p:cNvPr id="5" name="Footer Placeholder 4">
            <a:extLst>
              <a:ext uri="{FF2B5EF4-FFF2-40B4-BE49-F238E27FC236}">
                <a16:creationId xmlns:a16="http://schemas.microsoft.com/office/drawing/2014/main" id="{C6085D4D-FD37-7C3D-9FE8-D891CC1F09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A"/>
          </a:p>
        </p:txBody>
      </p:sp>
      <p:sp>
        <p:nvSpPr>
          <p:cNvPr id="6" name="Slide Number Placeholder 5">
            <a:extLst>
              <a:ext uri="{FF2B5EF4-FFF2-40B4-BE49-F238E27FC236}">
                <a16:creationId xmlns:a16="http://schemas.microsoft.com/office/drawing/2014/main" id="{5ED05A66-C18F-2B7A-7036-B41D461342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EFB93A-39E2-483D-B78A-876B14114BD9}" type="slidenum">
              <a:rPr lang="en-NA" smtClean="0"/>
              <a:t>‹#›</a:t>
            </a:fld>
            <a:endParaRPr lang="en-NA"/>
          </a:p>
        </p:txBody>
      </p:sp>
    </p:spTree>
    <p:extLst>
      <p:ext uri="{BB962C8B-B14F-4D97-AF65-F5344CB8AC3E}">
        <p14:creationId xmlns:p14="http://schemas.microsoft.com/office/powerpoint/2010/main" val="4075726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jpeg"/><Relationship Id="rId7" Type="http://schemas.openxmlformats.org/officeDocument/2006/relationships/diagramQuickStyle" Target="../diagrams/quickStyle1.xml"/><Relationship Id="rId2" Type="http://schemas.openxmlformats.org/officeDocument/2006/relationships/image" Target="../media/image1.jpeg"/><Relationship Id="rId1" Type="http://schemas.openxmlformats.org/officeDocument/2006/relationships/slideLayout" Target="../slideLayouts/slideLayout4.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jpeg"/><Relationship Id="rId9" Type="http://schemas.microsoft.com/office/2007/relationships/diagramDrawing" Target="../diagrams/drawin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www.sciencedirect.com/science/article/pii/S0959378008000666#bib20" TargetMode="External"/><Relationship Id="rId3" Type="http://schemas.openxmlformats.org/officeDocument/2006/relationships/diagramLayout" Target="../diagrams/layout2.xml"/><Relationship Id="rId7" Type="http://schemas.openxmlformats.org/officeDocument/2006/relationships/hyperlink" Target="https://www.sciencedirect.com/science/article/pii/S0959378008000666#bib1" TargetMode="Externa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6.jpeg"/><Relationship Id="rId7" Type="http://schemas.openxmlformats.org/officeDocument/2006/relationships/diagramColors" Target="../diagrams/colors3.xml"/><Relationship Id="rId2" Type="http://schemas.openxmlformats.org/officeDocument/2006/relationships/image" Target="../media/image5.jpeg"/><Relationship Id="rId1" Type="http://schemas.openxmlformats.org/officeDocument/2006/relationships/slideLayout" Target="../slideLayouts/slideLayout4.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 Id="rId9"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4FB5E-66DD-7F42-A62C-C85B423D319A}"/>
              </a:ext>
            </a:extLst>
          </p:cNvPr>
          <p:cNvSpPr>
            <a:spLocks noGrp="1"/>
          </p:cNvSpPr>
          <p:nvPr>
            <p:ph type="title"/>
          </p:nvPr>
        </p:nvSpPr>
        <p:spPr>
          <a:xfrm>
            <a:off x="4970768" y="279931"/>
            <a:ext cx="6742514" cy="2464885"/>
          </a:xfrm>
        </p:spPr>
        <p:txBody>
          <a:bodyPr vert="horz" lIns="91440" tIns="45720" rIns="91440" bIns="45720" rtlCol="0" anchor="b">
            <a:normAutofit/>
          </a:bodyPr>
          <a:lstStyle/>
          <a:p>
            <a:pPr algn="ctr"/>
            <a:r>
              <a:rPr lang="en-US" sz="2800" b="1" i="0" u="none" strike="noStrike" baseline="0" dirty="0">
                <a:solidFill>
                  <a:srgbClr val="FF0000"/>
                </a:solidFill>
                <a:effectLst>
                  <a:outerShdw blurRad="38100" dist="38100" dir="2700000" algn="tl">
                    <a:srgbClr val="000000">
                      <a:alpha val="43137"/>
                    </a:srgbClr>
                  </a:outerShdw>
                </a:effectLst>
              </a:rPr>
              <a:t>STRENGTHENING RESILIENCE OF COMMUNITY-BASED STRUCTURES: A MULTI-SECTORIAL APPROACH TO ADDRESSING ADVERSE EVENTS. </a:t>
            </a:r>
            <a:r>
              <a:rPr lang="en-US" sz="2500" i="0" u="none" strike="noStrike" baseline="0" dirty="0">
                <a:effectLst>
                  <a:outerShdw blurRad="38100" dist="38100" dir="2700000" algn="tl">
                    <a:srgbClr val="000000">
                      <a:alpha val="43137"/>
                    </a:srgbClr>
                  </a:outerShdw>
                </a:effectLst>
              </a:rPr>
              <a:t>	</a:t>
            </a:r>
            <a:br>
              <a:rPr lang="en-US" sz="2500" i="0" u="none" strike="noStrike" baseline="0" dirty="0">
                <a:effectLst>
                  <a:outerShdw blurRad="38100" dist="38100" dir="2700000" algn="tl">
                    <a:srgbClr val="000000">
                      <a:alpha val="43137"/>
                    </a:srgbClr>
                  </a:outerShdw>
                </a:effectLst>
              </a:rPr>
            </a:br>
            <a:endParaRPr lang="en-US" sz="2500" dirty="0">
              <a:effectLst>
                <a:outerShdw blurRad="38100" dist="38100" dir="2700000" algn="tl">
                  <a:srgbClr val="000000">
                    <a:alpha val="43137"/>
                  </a:srgbClr>
                </a:outerShdw>
              </a:effectLst>
            </a:endParaRPr>
          </a:p>
        </p:txBody>
      </p:sp>
      <p:sp>
        <p:nvSpPr>
          <p:cNvPr id="4163" name="Rectangle 4162">
            <a:extLst>
              <a:ext uri="{FF2B5EF4-FFF2-40B4-BE49-F238E27FC236}">
                <a16:creationId xmlns:a16="http://schemas.microsoft.com/office/drawing/2014/main" id="{37EA83DF-35A8-9CC8-3C8E-C3F32BECC9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686300" cy="6858000"/>
          </a:xfrm>
          <a:prstGeom prst="rect">
            <a:avLst/>
          </a:prstGeom>
          <a:solidFill>
            <a:schemeClr val="bg1">
              <a:lumMod val="95000"/>
              <a:alpha val="88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165" name="Group 4164">
            <a:extLst>
              <a:ext uri="{FF2B5EF4-FFF2-40B4-BE49-F238E27FC236}">
                <a16:creationId xmlns:a16="http://schemas.microsoft.com/office/drawing/2014/main" id="{76A29D64-B4CD-CEFF-8174-BCDB2EA45C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23362" cy="6858000"/>
            <a:chOff x="12068638" y="0"/>
            <a:chExt cx="123362" cy="6858000"/>
          </a:xfrm>
        </p:grpSpPr>
        <p:sp>
          <p:nvSpPr>
            <p:cNvPr id="4166" name="Rectangle 4165">
              <a:extLst>
                <a:ext uri="{FF2B5EF4-FFF2-40B4-BE49-F238E27FC236}">
                  <a16:creationId xmlns:a16="http://schemas.microsoft.com/office/drawing/2014/main" id="{95271C26-E797-25E4-4A2D-5AA7A104DB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67" name="Rectangle 4166">
              <a:extLst>
                <a:ext uri="{FF2B5EF4-FFF2-40B4-BE49-F238E27FC236}">
                  <a16:creationId xmlns:a16="http://schemas.microsoft.com/office/drawing/2014/main" id="{3E4BD6EF-3C9D-3DEF-A540-84C50BAA5D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27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028" name="Picture 4" descr="Namibia - A Country Profile - Nations Online Project">
            <a:extLst>
              <a:ext uri="{FF2B5EF4-FFF2-40B4-BE49-F238E27FC236}">
                <a16:creationId xmlns:a16="http://schemas.microsoft.com/office/drawing/2014/main" id="{E9BB697F-051E-2140-6C53-143BDFA4DF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224" r="1" b="1466"/>
          <a:stretch/>
        </p:blipFill>
        <p:spPr bwMode="auto">
          <a:xfrm>
            <a:off x="883661" y="1077194"/>
            <a:ext cx="2967508" cy="135761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Detailed political map of Namibia with all cities and highways ...">
            <a:extLst>
              <a:ext uri="{FF2B5EF4-FFF2-40B4-BE49-F238E27FC236}">
                <a16:creationId xmlns:a16="http://schemas.microsoft.com/office/drawing/2014/main" id="{C9F73F7C-367C-9A44-A4FA-4D020368F5D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442" r="1" b="26354"/>
          <a:stretch/>
        </p:blipFill>
        <p:spPr bwMode="auto">
          <a:xfrm>
            <a:off x="883662" y="2744816"/>
            <a:ext cx="2967508" cy="1357605"/>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Namibia’s urban poor are stuck in limbo, without land or services ...">
            <a:extLst>
              <a:ext uri="{FF2B5EF4-FFF2-40B4-BE49-F238E27FC236}">
                <a16:creationId xmlns:a16="http://schemas.microsoft.com/office/drawing/2014/main" id="{5AB12C96-9AB5-1370-1B50-F775AEDEA097}"/>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20633" r="1" b="18571"/>
          <a:stretch/>
        </p:blipFill>
        <p:spPr bwMode="auto">
          <a:xfrm>
            <a:off x="883661" y="4421446"/>
            <a:ext cx="2967508" cy="135761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100" name="Subtitle 2">
            <a:extLst>
              <a:ext uri="{FF2B5EF4-FFF2-40B4-BE49-F238E27FC236}">
                <a16:creationId xmlns:a16="http://schemas.microsoft.com/office/drawing/2014/main" id="{A6A0B1A3-0844-DA1A-BA93-220DBEF32E3F}"/>
              </a:ext>
            </a:extLst>
          </p:cNvPr>
          <p:cNvGraphicFramePr>
            <a:graphicFrameLocks noGrp="1"/>
          </p:cNvGraphicFramePr>
          <p:nvPr>
            <p:ph sz="half" idx="1"/>
            <p:extLst>
              <p:ext uri="{D42A27DB-BD31-4B8C-83A1-F6EECF244321}">
                <p14:modId xmlns:p14="http://schemas.microsoft.com/office/powerpoint/2010/main" val="1055340189"/>
              </p:ext>
            </p:extLst>
          </p:nvPr>
        </p:nvGraphicFramePr>
        <p:xfrm>
          <a:off x="4916773" y="2988442"/>
          <a:ext cx="6850505" cy="344783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757435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716AA-A74E-3945-8665-7536D8FFF42A}"/>
              </a:ext>
            </a:extLst>
          </p:cNvPr>
          <p:cNvSpPr>
            <a:spLocks noGrp="1"/>
          </p:cNvSpPr>
          <p:nvPr>
            <p:ph type="title"/>
          </p:nvPr>
        </p:nvSpPr>
        <p:spPr/>
        <p:txBody>
          <a:bodyPr/>
          <a:lstStyle/>
          <a:p>
            <a:pPr algn="ctr"/>
            <a:r>
              <a:rPr lang="en-NA" sz="3600" b="1" dirty="0">
                <a:solidFill>
                  <a:srgbClr val="FF0000"/>
                </a:solidFill>
                <a:effectLst>
                  <a:outerShdw blurRad="38100" dist="38100" dir="2700000" algn="tl">
                    <a:srgbClr val="000000">
                      <a:alpha val="43137"/>
                    </a:srgbClr>
                  </a:outerShdw>
                </a:effectLst>
              </a:rPr>
              <a:t>COMMUNITY</a:t>
            </a:r>
            <a:r>
              <a:rPr lang="en-NA" sz="4400" b="1" dirty="0">
                <a:solidFill>
                  <a:srgbClr val="FF0000"/>
                </a:solidFill>
                <a:effectLst>
                  <a:outerShdw blurRad="38100" dist="38100" dir="2700000" algn="tl">
                    <a:srgbClr val="000000">
                      <a:alpha val="43137"/>
                    </a:srgbClr>
                  </a:outerShdw>
                </a:effectLst>
              </a:rPr>
              <a:t> ASSETS FOR COPYING, RECOVERY, AND RISK REDUCTION</a:t>
            </a:r>
            <a:endParaRPr lang="en-NA" dirty="0"/>
          </a:p>
        </p:txBody>
      </p:sp>
      <p:sp>
        <p:nvSpPr>
          <p:cNvPr id="3" name="Content Placeholder 2">
            <a:extLst>
              <a:ext uri="{FF2B5EF4-FFF2-40B4-BE49-F238E27FC236}">
                <a16:creationId xmlns:a16="http://schemas.microsoft.com/office/drawing/2014/main" id="{F5675833-BCB8-17F4-B859-345296B215C3}"/>
              </a:ext>
            </a:extLst>
          </p:cNvPr>
          <p:cNvSpPr>
            <a:spLocks noGrp="1"/>
          </p:cNvSpPr>
          <p:nvPr>
            <p:ph idx="1"/>
          </p:nvPr>
        </p:nvSpPr>
        <p:spPr>
          <a:xfrm>
            <a:off x="194871" y="1825625"/>
            <a:ext cx="11752289" cy="5032375"/>
          </a:xfrm>
        </p:spPr>
        <p:txBody>
          <a:bodyPr>
            <a:noAutofit/>
          </a:bodyPr>
          <a:lstStyle/>
          <a:p>
            <a:pPr algn="just">
              <a:lnSpc>
                <a:spcPct val="120000"/>
              </a:lnSpc>
              <a:spcAft>
                <a:spcPts val="1980"/>
              </a:spcAft>
              <a:buFont typeface="Wingdings" panose="05000000000000000000" pitchFamily="2" charset="2"/>
              <a:buChar char="v"/>
            </a:pPr>
            <a:r>
              <a:rPr lang="en-GB" sz="2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Development of social capital as an asset. </a:t>
            </a:r>
          </a:p>
          <a:p>
            <a:pPr algn="just">
              <a:lnSpc>
                <a:spcPct val="120000"/>
              </a:lnSpc>
              <a:spcAft>
                <a:spcPts val="1980"/>
              </a:spcAft>
              <a:buFont typeface="Wingdings" panose="05000000000000000000" pitchFamily="2" charset="2"/>
              <a:buChar char="v"/>
            </a:pPr>
            <a:r>
              <a:rPr lang="en-GB" sz="2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Networks, relationships, and trust that exist among individuals and groups. </a:t>
            </a:r>
          </a:p>
          <a:p>
            <a:pPr algn="just">
              <a:lnSpc>
                <a:spcPct val="120000"/>
              </a:lnSpc>
              <a:spcAft>
                <a:spcPts val="1980"/>
              </a:spcAft>
              <a:buFont typeface="Wingdings" panose="05000000000000000000" pitchFamily="2" charset="2"/>
              <a:buChar char="v"/>
            </a:pPr>
            <a:r>
              <a:rPr lang="en-GB" sz="2600" dirty="0">
                <a:solidFill>
                  <a:srgbClr val="000000"/>
                </a:solidFill>
                <a:latin typeface="Calibri" panose="020F0502020204030204" pitchFamily="34" charset="0"/>
                <a:ea typeface="Calibri" panose="020F0502020204030204" pitchFamily="34" charset="0"/>
                <a:cs typeface="Calibri" panose="020F0502020204030204" pitchFamily="34" charset="0"/>
              </a:rPr>
              <a:t>S</a:t>
            </a:r>
            <a:r>
              <a:rPr lang="en-GB" sz="2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trong networks contribute to Resilient communities.</a:t>
            </a:r>
          </a:p>
          <a:p>
            <a:pPr algn="just">
              <a:lnSpc>
                <a:spcPct val="120000"/>
              </a:lnSpc>
              <a:spcAft>
                <a:spcPts val="1980"/>
              </a:spcAft>
              <a:buFont typeface="Wingdings" panose="05000000000000000000" pitchFamily="2" charset="2"/>
              <a:buChar char="v"/>
            </a:pPr>
            <a:r>
              <a:rPr lang="en-GB" sz="2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They provide social support, facilitate information sharing, and enable efficient resource allocation during adverse conditions.</a:t>
            </a:r>
          </a:p>
        </p:txBody>
      </p:sp>
    </p:spTree>
    <p:extLst>
      <p:ext uri="{BB962C8B-B14F-4D97-AF65-F5344CB8AC3E}">
        <p14:creationId xmlns:p14="http://schemas.microsoft.com/office/powerpoint/2010/main" val="1312317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ABEFE-9B8E-3BEC-C667-E8CE04109FFE}"/>
              </a:ext>
            </a:extLst>
          </p:cNvPr>
          <p:cNvSpPr>
            <a:spLocks noGrp="1"/>
          </p:cNvSpPr>
          <p:nvPr>
            <p:ph type="title"/>
          </p:nvPr>
        </p:nvSpPr>
        <p:spPr>
          <a:xfrm>
            <a:off x="838200" y="365126"/>
            <a:ext cx="10515600" cy="624226"/>
          </a:xfrm>
        </p:spPr>
        <p:txBody>
          <a:bodyPr>
            <a:noAutofit/>
          </a:bodyPr>
          <a:lstStyle/>
          <a:p>
            <a:pPr algn="just"/>
            <a:r>
              <a:rPr lang="en-NA" sz="1800" dirty="0">
                <a:solidFill>
                  <a:srgbClr val="000000"/>
                </a:solidFill>
                <a:effectLst/>
                <a:latin typeface="Times New Roman" panose="02020603050405020304" pitchFamily="18" charset="0"/>
                <a:ea typeface="Times New Roman" panose="02020603050405020304" pitchFamily="18" charset="0"/>
              </a:rPr>
              <a:t>. </a:t>
            </a:r>
            <a:br>
              <a:rPr lang="en-GB" sz="1800" dirty="0">
                <a:latin typeface="Times New Roman" panose="02020603050405020304" pitchFamily="18" charset="0"/>
                <a:ea typeface="Times New Roman" panose="02020603050405020304" pitchFamily="18" charset="0"/>
              </a:rPr>
            </a:br>
            <a:endParaRPr lang="en-NA" sz="1800" dirty="0"/>
          </a:p>
        </p:txBody>
      </p:sp>
      <p:sp>
        <p:nvSpPr>
          <p:cNvPr id="4" name="Content Placeholder 3">
            <a:extLst>
              <a:ext uri="{FF2B5EF4-FFF2-40B4-BE49-F238E27FC236}">
                <a16:creationId xmlns:a16="http://schemas.microsoft.com/office/drawing/2014/main" id="{EEEFEB67-33E9-A060-1F90-AEC7B8251DAC}"/>
              </a:ext>
            </a:extLst>
          </p:cNvPr>
          <p:cNvSpPr>
            <a:spLocks noGrp="1"/>
          </p:cNvSpPr>
          <p:nvPr>
            <p:ph sz="half" idx="1"/>
          </p:nvPr>
        </p:nvSpPr>
        <p:spPr>
          <a:xfrm>
            <a:off x="511196" y="187898"/>
            <a:ext cx="11389858" cy="1431040"/>
          </a:xfrm>
          <a:solidFill>
            <a:srgbClr val="FFCCFF"/>
          </a:solidFill>
          <a:ln w="38100">
            <a:solidFill>
              <a:schemeClr val="accent1"/>
            </a:solidFill>
          </a:ln>
        </p:spPr>
        <p:txBody>
          <a:bodyPr>
            <a:noAutofit/>
          </a:bodyPr>
          <a:lstStyle/>
          <a:p>
            <a:pPr algn="just"/>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Culture according to Miller (20120 is not static. Generally, a variety of cultural traditions exist before a disaster. Once disaster sticks, it disrupts cultural traditions. </a:t>
            </a:r>
            <a:endParaRPr lang="en-GB" sz="1800" dirty="0">
              <a:solidFill>
                <a:srgbClr val="000000"/>
              </a:solidFill>
              <a:effectLst/>
              <a:latin typeface="Times New Roman" panose="02020603050405020304" pitchFamily="18" charset="0"/>
              <a:ea typeface="Times New Roman" panose="02020603050405020304" pitchFamily="18" charset="0"/>
            </a:endParaRPr>
          </a:p>
          <a:p>
            <a:pPr algn="just"/>
            <a:r>
              <a:rPr lang="en-GB" sz="1800" dirty="0">
                <a:solidFill>
                  <a:srgbClr val="000000"/>
                </a:solidFill>
                <a:effectLst/>
                <a:latin typeface="Times New Roman" panose="02020603050405020304" pitchFamily="18" charset="0"/>
                <a:ea typeface="Times New Roman" panose="02020603050405020304" pitchFamily="18" charset="0"/>
              </a:rPr>
              <a:t>From an Ubuntu perspective, African </a:t>
            </a:r>
            <a:r>
              <a:rPr lang="en-GB" sz="1800" dirty="0">
                <a:solidFill>
                  <a:srgbClr val="000000"/>
                </a:solidFill>
                <a:latin typeface="Times New Roman" panose="02020603050405020304" pitchFamily="18" charset="0"/>
                <a:ea typeface="Times New Roman" panose="02020603050405020304" pitchFamily="18" charset="0"/>
              </a:rPr>
              <a:t>A</a:t>
            </a:r>
            <a:r>
              <a:rPr lang="en-GB" sz="1800" dirty="0">
                <a:solidFill>
                  <a:srgbClr val="000000"/>
                </a:solidFill>
                <a:effectLst/>
                <a:latin typeface="Times New Roman" panose="02020603050405020304" pitchFamily="18" charset="0"/>
                <a:ea typeface="Times New Roman" panose="02020603050405020304" pitchFamily="18" charset="0"/>
              </a:rPr>
              <a:t>ssert theory is worth appreciating to understand what entails assets in Africa.</a:t>
            </a:r>
          </a:p>
          <a:p>
            <a:pPr algn="just"/>
            <a:r>
              <a:rPr lang="en-GB" sz="1800" dirty="0">
                <a:solidFill>
                  <a:srgbClr val="000000"/>
                </a:solidFill>
                <a:effectLst/>
                <a:latin typeface="Times New Roman" panose="02020603050405020304" pitchFamily="18" charset="0"/>
                <a:ea typeface="Times New Roman" panose="02020603050405020304" pitchFamily="18" charset="0"/>
              </a:rPr>
              <a:t>According to the African Social Work Network, </a:t>
            </a:r>
            <a:r>
              <a:rPr lang="en-NA" sz="1800" dirty="0">
                <a:solidFill>
                  <a:srgbClr val="000000"/>
                </a:solidFill>
                <a:effectLst/>
                <a:latin typeface="Times New Roman" panose="02020603050405020304" pitchFamily="18" charset="0"/>
                <a:ea typeface="Times New Roman" panose="02020603050405020304" pitchFamily="18" charset="0"/>
              </a:rPr>
              <a:t>Africans value assets and use them to quantify and qualify wealth</a:t>
            </a:r>
            <a:r>
              <a:rPr lang="en-GB" sz="1800" dirty="0">
                <a:solidFill>
                  <a:srgbClr val="000000"/>
                </a:solidFill>
                <a:effectLst/>
                <a:latin typeface="Times New Roman" panose="02020603050405020304" pitchFamily="18" charset="0"/>
                <a:ea typeface="Times New Roman" panose="02020603050405020304" pitchFamily="18" charset="0"/>
              </a:rPr>
              <a:t>.</a:t>
            </a:r>
            <a:endParaRPr lang="en-NA" sz="1800" dirty="0"/>
          </a:p>
        </p:txBody>
      </p:sp>
      <p:graphicFrame>
        <p:nvGraphicFramePr>
          <p:cNvPr id="9" name="Content Placeholder 4">
            <a:extLst>
              <a:ext uri="{FF2B5EF4-FFF2-40B4-BE49-F238E27FC236}">
                <a16:creationId xmlns:a16="http://schemas.microsoft.com/office/drawing/2014/main" id="{A4643F73-948C-C8F9-D004-E733A17D7377}"/>
              </a:ext>
            </a:extLst>
          </p:cNvPr>
          <p:cNvGraphicFramePr>
            <a:graphicFrameLocks noGrp="1"/>
          </p:cNvGraphicFramePr>
          <p:nvPr>
            <p:ph sz="half" idx="2"/>
            <p:extLst>
              <p:ext uri="{D42A27DB-BD31-4B8C-83A1-F6EECF244321}">
                <p14:modId xmlns:p14="http://schemas.microsoft.com/office/powerpoint/2010/main" val="761962344"/>
              </p:ext>
            </p:extLst>
          </p:nvPr>
        </p:nvGraphicFramePr>
        <p:xfrm>
          <a:off x="511197" y="1845924"/>
          <a:ext cx="11389857" cy="46469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8499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003D0012-FD5B-49F5-E061-6C53A0E03E20}"/>
              </a:ext>
            </a:extLst>
          </p:cNvPr>
          <p:cNvSpPr>
            <a:spLocks noGrp="1"/>
          </p:cNvSpPr>
          <p:nvPr>
            <p:ph type="body" idx="1"/>
          </p:nvPr>
        </p:nvSpPr>
        <p:spPr>
          <a:xfrm>
            <a:off x="1139591" y="115165"/>
            <a:ext cx="9323543" cy="823912"/>
          </a:xfrm>
        </p:spPr>
        <p:txBody>
          <a:bodyPr>
            <a:noAutofit/>
          </a:bodyPr>
          <a:lstStyle/>
          <a:p>
            <a:pPr algn="ctr"/>
            <a:r>
              <a:rPr lang="en-GB" sz="3600" dirty="0">
                <a:solidFill>
                  <a:srgbClr val="FF0000"/>
                </a:solidFill>
                <a:effectLst>
                  <a:outerShdw blurRad="38100" dist="38100" dir="2700000" algn="tl">
                    <a:srgbClr val="000000">
                      <a:alpha val="43137"/>
                    </a:srgbClr>
                  </a:outerShdw>
                </a:effectLst>
              </a:rPr>
              <a:t>CAPACITY BUILDING FOR RESILIENCE</a:t>
            </a:r>
            <a:endParaRPr lang="en-NA" sz="3600" dirty="0">
              <a:solidFill>
                <a:srgbClr val="FF0000"/>
              </a:solidFill>
              <a:effectLst>
                <a:outerShdw blurRad="38100" dist="38100" dir="2700000" algn="tl">
                  <a:srgbClr val="000000">
                    <a:alpha val="43137"/>
                  </a:srgbClr>
                </a:outerShdw>
              </a:effectLst>
            </a:endParaRPr>
          </a:p>
        </p:txBody>
      </p:sp>
      <p:sp>
        <p:nvSpPr>
          <p:cNvPr id="6" name="Content Placeholder 5">
            <a:extLst>
              <a:ext uri="{FF2B5EF4-FFF2-40B4-BE49-F238E27FC236}">
                <a16:creationId xmlns:a16="http://schemas.microsoft.com/office/drawing/2014/main" id="{1E128C7F-ACB4-53A2-CD4C-2232C3D4AC20}"/>
              </a:ext>
            </a:extLst>
          </p:cNvPr>
          <p:cNvSpPr>
            <a:spLocks noGrp="1"/>
          </p:cNvSpPr>
          <p:nvPr>
            <p:ph sz="half" idx="2"/>
          </p:nvPr>
        </p:nvSpPr>
        <p:spPr>
          <a:xfrm>
            <a:off x="644577" y="1109272"/>
            <a:ext cx="11122702" cy="5748728"/>
          </a:xfrm>
        </p:spPr>
        <p:txBody>
          <a:bodyPr>
            <a:normAutofit fontScale="70000" lnSpcReduction="20000"/>
          </a:bodyPr>
          <a:lstStyle/>
          <a:p>
            <a:pPr>
              <a:lnSpc>
                <a:spcPct val="100000"/>
              </a:lnSpc>
              <a:buFont typeface="Wingdings" panose="05000000000000000000" pitchFamily="2" charset="2"/>
              <a:buChar char="v"/>
            </a:pPr>
            <a:r>
              <a:rPr lang="en-GB" sz="3300" dirty="0"/>
              <a:t>When disasters happen, c</a:t>
            </a:r>
            <a:r>
              <a:rPr lang="en-NA" sz="3300" dirty="0" err="1"/>
              <a:t>ommunities</a:t>
            </a:r>
            <a:r>
              <a:rPr lang="en-NA" sz="3300" dirty="0"/>
              <a:t> </a:t>
            </a:r>
            <a:r>
              <a:rPr lang="en-NA" sz="3300" b="1" dirty="0"/>
              <a:t>lack the capacity </a:t>
            </a:r>
            <a:r>
              <a:rPr lang="en-NA" sz="3300" dirty="0"/>
              <a:t>and </a:t>
            </a:r>
            <a:r>
              <a:rPr lang="en-NA" sz="3300" b="1" dirty="0"/>
              <a:t>expertise</a:t>
            </a:r>
            <a:r>
              <a:rPr lang="en-NA" sz="3300" dirty="0"/>
              <a:t> to respond to emergencies when they occur.  </a:t>
            </a:r>
            <a:endParaRPr lang="en-GB" sz="3300" dirty="0"/>
          </a:p>
          <a:p>
            <a:pPr>
              <a:lnSpc>
                <a:spcPct val="100000"/>
              </a:lnSpc>
              <a:buFont typeface="Wingdings" panose="05000000000000000000" pitchFamily="2" charset="2"/>
              <a:buChar char="v"/>
            </a:pPr>
            <a:r>
              <a:rPr lang="en-GB" sz="3300" dirty="0"/>
              <a:t>Enhancing community capacity is found to be instrumental in fostering </a:t>
            </a:r>
            <a:r>
              <a:rPr lang="en-GB" sz="3300" dirty="0">
                <a:solidFill>
                  <a:srgbClr val="FF0000"/>
                </a:solidFill>
              </a:rPr>
              <a:t>adaptability</a:t>
            </a:r>
            <a:r>
              <a:rPr lang="en-GB" sz="3300" dirty="0"/>
              <a:t> and resilience.</a:t>
            </a:r>
          </a:p>
          <a:p>
            <a:pPr lvl="0">
              <a:lnSpc>
                <a:spcPct val="100000"/>
              </a:lnSpc>
              <a:buFont typeface="Wingdings" panose="05000000000000000000" pitchFamily="2" charset="2"/>
              <a:buChar char="v"/>
            </a:pPr>
            <a:r>
              <a:rPr lang="en-GB" sz="3300" b="0" dirty="0">
                <a:effectLst/>
              </a:rPr>
              <a:t>Communities do not control all the conditions that affect them. </a:t>
            </a:r>
          </a:p>
          <a:p>
            <a:pPr lvl="0">
              <a:lnSpc>
                <a:spcPct val="100000"/>
              </a:lnSpc>
              <a:buFont typeface="Wingdings" panose="05000000000000000000" pitchFamily="2" charset="2"/>
              <a:buChar char="v"/>
            </a:pPr>
            <a:r>
              <a:rPr lang="en-GB" sz="3300" b="0" dirty="0">
                <a:effectLst/>
              </a:rPr>
              <a:t>For example, the status of land ownership or the industries influencing the local economy</a:t>
            </a:r>
          </a:p>
          <a:p>
            <a:pPr>
              <a:lnSpc>
                <a:spcPct val="100000"/>
              </a:lnSpc>
              <a:buFont typeface="Wingdings" panose="05000000000000000000" pitchFamily="2" charset="2"/>
              <a:buChar char="v"/>
            </a:pPr>
            <a:r>
              <a:rPr lang="en-GB" sz="3300" b="0" dirty="0">
                <a:effectLst/>
              </a:rPr>
              <a:t>Community resilience is therefore </a:t>
            </a:r>
            <a:r>
              <a:rPr lang="en-GB" sz="3300" b="0" dirty="0">
                <a:solidFill>
                  <a:srgbClr val="FF0000"/>
                </a:solidFill>
                <a:effectLst/>
              </a:rPr>
              <a:t>not about controlling all the conditions </a:t>
            </a:r>
            <a:r>
              <a:rPr lang="en-GB" sz="3300" b="0" dirty="0">
                <a:effectLst/>
              </a:rPr>
              <a:t>that affect communities but rather, about </a:t>
            </a:r>
            <a:r>
              <a:rPr lang="en-GB" sz="3300" b="0" dirty="0">
                <a:solidFill>
                  <a:srgbClr val="FF0000"/>
                </a:solidFill>
                <a:effectLst/>
              </a:rPr>
              <a:t>individuals &amp; community’s ability to respond </a:t>
            </a:r>
            <a:r>
              <a:rPr lang="en-GB" sz="3300" b="0" dirty="0">
                <a:effectLst/>
              </a:rPr>
              <a:t>to change.</a:t>
            </a:r>
          </a:p>
          <a:p>
            <a:pPr>
              <a:lnSpc>
                <a:spcPct val="100000"/>
              </a:lnSpc>
              <a:buFont typeface="Wingdings" panose="05000000000000000000" pitchFamily="2" charset="2"/>
              <a:buChar char="v"/>
            </a:pPr>
            <a:r>
              <a:rPr lang="en-GB" sz="3300" dirty="0"/>
              <a:t>Based on the Agenda 2021, </a:t>
            </a:r>
            <a:r>
              <a:rPr lang="en-GB" sz="3300" b="0" i="0" dirty="0">
                <a:effectLst/>
              </a:rPr>
              <a:t>Policies and practices for disaster risk management should be based on an understanding of disaster risk in all its dimensions of vulnerability, </a:t>
            </a:r>
            <a:r>
              <a:rPr lang="en-GB" sz="3300" b="0" i="0" dirty="0">
                <a:solidFill>
                  <a:srgbClr val="FF0000"/>
                </a:solidFill>
                <a:effectLst/>
              </a:rPr>
              <a:t>capacity, exposure of persons and assets, hazard characteristics and the environment</a:t>
            </a:r>
            <a:r>
              <a:rPr lang="en-GB" sz="3300" b="0" i="0" dirty="0">
                <a:effectLst/>
              </a:rPr>
              <a:t>.</a:t>
            </a:r>
          </a:p>
          <a:p>
            <a:pPr>
              <a:lnSpc>
                <a:spcPct val="100000"/>
              </a:lnSpc>
              <a:buFont typeface="Wingdings" panose="05000000000000000000" pitchFamily="2" charset="2"/>
              <a:buChar char="v"/>
            </a:pPr>
            <a:r>
              <a:rPr lang="en-GB" sz="3300" b="0" i="0" dirty="0">
                <a:effectLst/>
              </a:rPr>
              <a:t> Such knowledge can be leveraged for the purpose of </a:t>
            </a:r>
            <a:r>
              <a:rPr lang="en-GB" sz="3300" b="0" i="0" dirty="0">
                <a:solidFill>
                  <a:srgbClr val="FF0000"/>
                </a:solidFill>
                <a:effectLst/>
              </a:rPr>
              <a:t>pre-disaster risk assessment</a:t>
            </a:r>
            <a:r>
              <a:rPr lang="en-GB" sz="3300" b="0" i="0" dirty="0">
                <a:effectLst/>
              </a:rPr>
              <a:t>, for </a:t>
            </a:r>
            <a:r>
              <a:rPr lang="en-GB" sz="3300" b="0" i="0" dirty="0">
                <a:solidFill>
                  <a:srgbClr val="FF0000"/>
                </a:solidFill>
                <a:effectLst/>
              </a:rPr>
              <a:t>prevention and mitigation </a:t>
            </a:r>
            <a:r>
              <a:rPr lang="en-GB" sz="3300" b="0" i="0" dirty="0">
                <a:effectLst/>
              </a:rPr>
              <a:t>and for the development and implementation of appropriate preparedness and effective response to disasters (UN, 1992).</a:t>
            </a:r>
            <a:br>
              <a:rPr lang="en-US" sz="3300" b="0" dirty="0">
                <a:effectLst/>
              </a:rPr>
            </a:br>
            <a:endParaRPr lang="en-US" sz="3300" b="0" dirty="0">
              <a:effectLst/>
            </a:endParaRPr>
          </a:p>
          <a:p>
            <a:endParaRPr lang="en-NA" dirty="0"/>
          </a:p>
        </p:txBody>
      </p:sp>
      <p:sp>
        <p:nvSpPr>
          <p:cNvPr id="7" name="Text Placeholder 6">
            <a:extLst>
              <a:ext uri="{FF2B5EF4-FFF2-40B4-BE49-F238E27FC236}">
                <a16:creationId xmlns:a16="http://schemas.microsoft.com/office/drawing/2014/main" id="{286C7E8B-0C2C-221A-7AC4-E4D0F25204D8}"/>
              </a:ext>
            </a:extLst>
          </p:cNvPr>
          <p:cNvSpPr>
            <a:spLocks noGrp="1"/>
          </p:cNvSpPr>
          <p:nvPr>
            <p:ph type="body" sz="quarter" idx="3"/>
          </p:nvPr>
        </p:nvSpPr>
        <p:spPr/>
        <p:txBody>
          <a:bodyPr>
            <a:normAutofit/>
          </a:bodyPr>
          <a:lstStyle/>
          <a:p>
            <a:br>
              <a:rPr lang="en-NA" b="1" dirty="0">
                <a:solidFill>
                  <a:srgbClr val="FF0000"/>
                </a:solidFill>
              </a:rPr>
            </a:br>
            <a:endParaRPr lang="en-NA" dirty="0"/>
          </a:p>
        </p:txBody>
      </p:sp>
    </p:spTree>
    <p:extLst>
      <p:ext uri="{BB962C8B-B14F-4D97-AF65-F5344CB8AC3E}">
        <p14:creationId xmlns:p14="http://schemas.microsoft.com/office/powerpoint/2010/main" val="1225418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DAB2C-6A72-2B0A-AD00-1B133003B5CF}"/>
              </a:ext>
            </a:extLst>
          </p:cNvPr>
          <p:cNvSpPr>
            <a:spLocks noGrp="1"/>
          </p:cNvSpPr>
          <p:nvPr>
            <p:ph type="title"/>
          </p:nvPr>
        </p:nvSpPr>
        <p:spPr>
          <a:xfrm>
            <a:off x="838200" y="665171"/>
            <a:ext cx="10515600" cy="888204"/>
          </a:xfrm>
        </p:spPr>
        <p:txBody>
          <a:bodyPr>
            <a:normAutofit fontScale="90000"/>
          </a:bodyPr>
          <a:lstStyle/>
          <a:p>
            <a:pPr algn="ctr"/>
            <a:r>
              <a:rPr lang="en-GB" sz="33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PROACTIVE </a:t>
            </a:r>
            <a:r>
              <a:rPr lang="en-NA" sz="33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MEASURES </a:t>
            </a:r>
            <a:r>
              <a:rPr lang="en-GB" sz="33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REDUCING </a:t>
            </a:r>
            <a:r>
              <a:rPr lang="en-NA" sz="33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VULNERABILITY</a:t>
            </a:r>
            <a:r>
              <a:rPr lang="en-GB" sz="33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INCREASING RESILIENCE</a:t>
            </a:r>
            <a:br>
              <a:rPr lang="en-NA" sz="4400" dirty="0">
                <a:solidFill>
                  <a:srgbClr val="FF0000"/>
                </a:solidFill>
              </a:rPr>
            </a:br>
            <a:endParaRPr lang="en-NA" dirty="0">
              <a:solidFill>
                <a:srgbClr val="FF0000"/>
              </a:solidFill>
            </a:endParaRPr>
          </a:p>
        </p:txBody>
      </p:sp>
      <p:graphicFrame>
        <p:nvGraphicFramePr>
          <p:cNvPr id="4" name="Content Placeholder 3">
            <a:extLst>
              <a:ext uri="{FF2B5EF4-FFF2-40B4-BE49-F238E27FC236}">
                <a16:creationId xmlns:a16="http://schemas.microsoft.com/office/drawing/2014/main" id="{DF45BEA1-B3B7-BDC5-7BF4-9A38DA871078}"/>
              </a:ext>
            </a:extLst>
          </p:cNvPr>
          <p:cNvGraphicFramePr>
            <a:graphicFrameLocks noGrp="1"/>
          </p:cNvGraphicFramePr>
          <p:nvPr>
            <p:ph idx="1"/>
            <p:extLst>
              <p:ext uri="{D42A27DB-BD31-4B8C-83A1-F6EECF244321}">
                <p14:modId xmlns:p14="http://schemas.microsoft.com/office/powerpoint/2010/main" val="2681371793"/>
              </p:ext>
            </p:extLst>
          </p:nvPr>
        </p:nvGraphicFramePr>
        <p:xfrm>
          <a:off x="239843" y="1109273"/>
          <a:ext cx="11557416" cy="53836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7553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6DF18-C2AA-D27E-D665-5C50F2D33022}"/>
              </a:ext>
            </a:extLst>
          </p:cNvPr>
          <p:cNvSpPr>
            <a:spLocks noGrp="1"/>
          </p:cNvSpPr>
          <p:nvPr>
            <p:ph type="title"/>
          </p:nvPr>
        </p:nvSpPr>
        <p:spPr>
          <a:xfrm>
            <a:off x="263236" y="365125"/>
            <a:ext cx="11665528" cy="1325563"/>
          </a:xfrm>
          <a:solidFill>
            <a:schemeClr val="accent4">
              <a:lumMod val="20000"/>
              <a:lumOff val="80000"/>
            </a:schemeClr>
          </a:solidFill>
        </p:spPr>
        <p:txBody>
          <a:bodyPr/>
          <a:lstStyle/>
          <a:p>
            <a:pPr algn="ctr"/>
            <a:r>
              <a:rPr lang="en-GB" b="1" dirty="0">
                <a:solidFill>
                  <a:srgbClr val="FF0000"/>
                </a:solidFill>
                <a:effectLst>
                  <a:outerShdw blurRad="38100" dist="38100" dir="2700000" algn="tl">
                    <a:srgbClr val="000000">
                      <a:alpha val="43137"/>
                    </a:srgbClr>
                  </a:outerShdw>
                </a:effectLst>
              </a:rPr>
              <a:t>IMPLICATIONS FOR SOCIAL WORK PRACTICE</a:t>
            </a:r>
            <a:endParaRPr lang="en-NA" b="1" dirty="0">
              <a:solidFill>
                <a:srgbClr val="FF0000"/>
              </a:solidFill>
              <a:effectLst>
                <a:outerShdw blurRad="38100" dist="38100" dir="2700000" algn="tl">
                  <a:srgbClr val="000000">
                    <a:alpha val="43137"/>
                  </a:srgbClr>
                </a:outerShdw>
              </a:effectLst>
            </a:endParaRPr>
          </a:p>
        </p:txBody>
      </p:sp>
      <p:sp>
        <p:nvSpPr>
          <p:cNvPr id="6" name="Content Placeholder 5">
            <a:extLst>
              <a:ext uri="{FF2B5EF4-FFF2-40B4-BE49-F238E27FC236}">
                <a16:creationId xmlns:a16="http://schemas.microsoft.com/office/drawing/2014/main" id="{F8DC429C-86FB-C330-826C-6004D1FD1E62}"/>
              </a:ext>
            </a:extLst>
          </p:cNvPr>
          <p:cNvSpPr>
            <a:spLocks noGrp="1"/>
          </p:cNvSpPr>
          <p:nvPr>
            <p:ph sz="half" idx="2"/>
          </p:nvPr>
        </p:nvSpPr>
        <p:spPr>
          <a:xfrm>
            <a:off x="1558977" y="1717492"/>
            <a:ext cx="8724275" cy="4775383"/>
          </a:xfrm>
          <a:solidFill>
            <a:schemeClr val="bg1"/>
          </a:solidFill>
          <a:ln w="38100">
            <a:solidFill>
              <a:srgbClr val="FF00FF"/>
            </a:solidFill>
          </a:ln>
        </p:spPr>
        <p:txBody>
          <a:bodyPr>
            <a:normAutofit fontScale="77500" lnSpcReduction="20000"/>
          </a:bodyPr>
          <a:lstStyle/>
          <a:p>
            <a:pPr algn="just">
              <a:buFont typeface="Wingdings" panose="05000000000000000000" pitchFamily="2" charset="2"/>
              <a:buChar char="v"/>
            </a:pPr>
            <a:r>
              <a:rPr lang="en-GB" dirty="0"/>
              <a:t>Filing the </a:t>
            </a:r>
            <a:r>
              <a:rPr lang="en-GB" dirty="0">
                <a:solidFill>
                  <a:srgbClr val="FF0000"/>
                </a:solidFill>
              </a:rPr>
              <a:t>social work education </a:t>
            </a:r>
            <a:r>
              <a:rPr lang="en-GB" dirty="0"/>
              <a:t>gaps in the curriculum could increase social service involvement in Disaster preparedness and management.</a:t>
            </a:r>
          </a:p>
          <a:p>
            <a:pPr marL="0" indent="0" algn="just">
              <a:buNone/>
            </a:pPr>
            <a:endParaRPr lang="en-GB" dirty="0"/>
          </a:p>
          <a:p>
            <a:pPr algn="just">
              <a:buFont typeface="Wingdings" panose="05000000000000000000" pitchFamily="2" charset="2"/>
              <a:buChar char="v"/>
            </a:pPr>
            <a:r>
              <a:rPr lang="en-GB" sz="2800" kern="1200" dirty="0"/>
              <a:t>A shift from </a:t>
            </a:r>
            <a:r>
              <a:rPr lang="en-GB" sz="2800" kern="1200" dirty="0">
                <a:solidFill>
                  <a:srgbClr val="FF0000"/>
                </a:solidFill>
              </a:rPr>
              <a:t>relief service </a:t>
            </a:r>
            <a:r>
              <a:rPr lang="en-GB" sz="2800" kern="1200" dirty="0"/>
              <a:t>provision to risk reduction, preparedness and management. </a:t>
            </a:r>
          </a:p>
          <a:p>
            <a:pPr marL="0" indent="0" algn="just">
              <a:buNone/>
            </a:pPr>
            <a:endParaRPr lang="en-GB" sz="2800" kern="1200" dirty="0"/>
          </a:p>
          <a:p>
            <a:pPr algn="just">
              <a:buFont typeface="Wingdings" panose="05000000000000000000" pitchFamily="2" charset="2"/>
              <a:buChar char="v"/>
            </a:pPr>
            <a:r>
              <a:rPr lang="en-GB" sz="2800" kern="1200" dirty="0">
                <a:solidFill>
                  <a:srgbClr val="FF0000"/>
                </a:solidFill>
              </a:rPr>
              <a:t>Disaster risk research </a:t>
            </a:r>
            <a:r>
              <a:rPr lang="en-GB" sz="2800" kern="1200" dirty="0"/>
              <a:t>and interventions further the mission of social work. </a:t>
            </a:r>
          </a:p>
          <a:p>
            <a:pPr marL="0" indent="0" algn="just">
              <a:buNone/>
            </a:pPr>
            <a:endParaRPr lang="en-GB" sz="2800" kern="1200" dirty="0"/>
          </a:p>
          <a:p>
            <a:pPr algn="just">
              <a:buFont typeface="Wingdings" panose="05000000000000000000" pitchFamily="2" charset="2"/>
              <a:buChar char="v"/>
            </a:pPr>
            <a:r>
              <a:rPr lang="en-GB" sz="2800" kern="1200" dirty="0"/>
              <a:t>The definition of </a:t>
            </a:r>
            <a:r>
              <a:rPr lang="en-GB" sz="2800" kern="1200" dirty="0">
                <a:solidFill>
                  <a:srgbClr val="FF0000"/>
                </a:solidFill>
              </a:rPr>
              <a:t>environmen</a:t>
            </a:r>
            <a:r>
              <a:rPr lang="en-GB" sz="2800" kern="1200" dirty="0"/>
              <a:t>t in social work directs the profession to improve human welfare by mitigating global disasters, including worldwide ecological collapse.</a:t>
            </a:r>
          </a:p>
          <a:p>
            <a:pPr marL="0" indent="0" algn="just">
              <a:buNone/>
            </a:pPr>
            <a:r>
              <a:rPr lang="en-GB" sz="2800" kern="1200" dirty="0"/>
              <a:t> </a:t>
            </a:r>
          </a:p>
          <a:p>
            <a:pPr algn="just">
              <a:buFont typeface="Wingdings" panose="05000000000000000000" pitchFamily="2" charset="2"/>
              <a:buChar char="v"/>
            </a:pPr>
            <a:r>
              <a:rPr lang="en-GB" dirty="0"/>
              <a:t>Advocacy for policy adaptation and alignment in social services and disaster risk management.</a:t>
            </a:r>
            <a:endParaRPr lang="en-US" sz="2800" kern="1200" dirty="0"/>
          </a:p>
        </p:txBody>
      </p:sp>
    </p:spTree>
    <p:extLst>
      <p:ext uri="{BB962C8B-B14F-4D97-AF65-F5344CB8AC3E}">
        <p14:creationId xmlns:p14="http://schemas.microsoft.com/office/powerpoint/2010/main" val="586407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FA711-1463-FD5D-8F4E-2F32D9EE8B5C}"/>
              </a:ext>
            </a:extLst>
          </p:cNvPr>
          <p:cNvSpPr>
            <a:spLocks noGrp="1"/>
          </p:cNvSpPr>
          <p:nvPr>
            <p:ph type="title"/>
          </p:nvPr>
        </p:nvSpPr>
        <p:spPr>
          <a:solidFill>
            <a:schemeClr val="accent4">
              <a:lumMod val="40000"/>
              <a:lumOff val="60000"/>
            </a:schemeClr>
          </a:solidFill>
        </p:spPr>
        <p:txBody>
          <a:bodyPr>
            <a:normAutofit/>
          </a:bodyPr>
          <a:lstStyle/>
          <a:p>
            <a:pPr algn="ctr"/>
            <a:r>
              <a:rPr lang="en-GB" sz="4600" b="1" dirty="0">
                <a:solidFill>
                  <a:srgbClr val="FF0000"/>
                </a:solidFill>
                <a:effectLst>
                  <a:outerShdw blurRad="38100" dist="38100" dir="2700000" algn="tl">
                    <a:srgbClr val="000000">
                      <a:alpha val="43137"/>
                    </a:srgbClr>
                  </a:outerShdw>
                </a:effectLst>
              </a:rPr>
              <a:t>CONCLUSION</a:t>
            </a:r>
            <a:endParaRPr lang="en-NA" sz="4600"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DCB7D3EF-9BFF-D005-4590-78085309FCF3}"/>
              </a:ext>
            </a:extLst>
          </p:cNvPr>
          <p:cNvSpPr>
            <a:spLocks noGrp="1"/>
          </p:cNvSpPr>
          <p:nvPr>
            <p:ph idx="1"/>
          </p:nvPr>
        </p:nvSpPr>
        <p:spPr>
          <a:xfrm>
            <a:off x="838200" y="1825625"/>
            <a:ext cx="10515600" cy="4796848"/>
          </a:xfrm>
          <a:solidFill>
            <a:schemeClr val="accent4">
              <a:lumMod val="20000"/>
              <a:lumOff val="80000"/>
            </a:schemeClr>
          </a:solidFill>
        </p:spPr>
        <p:txBody>
          <a:bodyPr>
            <a:normAutofit fontScale="47500" lnSpcReduction="20000"/>
          </a:bodyPr>
          <a:lstStyle/>
          <a:p>
            <a:pPr algn="just">
              <a:spcAft>
                <a:spcPts val="800"/>
              </a:spcAft>
              <a:buFont typeface="Wingdings" panose="05000000000000000000" pitchFamily="2" charset="2"/>
              <a:buChar char="v"/>
            </a:pPr>
            <a:r>
              <a:rPr lang="en-GB" sz="4800" dirty="0">
                <a:effectLst/>
                <a:latin typeface="Times New Roman" panose="02020603050405020304" pitchFamily="18" charset="0"/>
                <a:ea typeface="Calibri" panose="020F0502020204030204" pitchFamily="34" charset="0"/>
                <a:cs typeface="Times New Roman" panose="02020603050405020304" pitchFamily="18" charset="0"/>
              </a:rPr>
              <a:t>Capacity building</a:t>
            </a:r>
            <a:r>
              <a:rPr lang="en-NA" sz="4800" dirty="0">
                <a:effectLst/>
                <a:latin typeface="Times New Roman" panose="02020603050405020304" pitchFamily="18" charset="0"/>
                <a:ea typeface="Calibri" panose="020F0502020204030204" pitchFamily="34" charset="0"/>
                <a:cs typeface="Times New Roman" panose="02020603050405020304" pitchFamily="18" charset="0"/>
              </a:rPr>
              <a:t> and resource mobilization efforts play critical roles in enhancing community </a:t>
            </a:r>
            <a:r>
              <a:rPr lang="en-GB" sz="4800" dirty="0">
                <a:effectLst/>
                <a:latin typeface="Times New Roman" panose="02020603050405020304" pitchFamily="18" charset="0"/>
                <a:ea typeface="Calibri" panose="020F0502020204030204" pitchFamily="34" charset="0"/>
                <a:cs typeface="Times New Roman" panose="02020603050405020304" pitchFamily="18" charset="0"/>
              </a:rPr>
              <a:t>resilience</a:t>
            </a:r>
            <a:r>
              <a:rPr lang="en-NA" sz="4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GB" sz="4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buFont typeface="Wingdings" panose="05000000000000000000" pitchFamily="2" charset="2"/>
              <a:buChar char="v"/>
            </a:pPr>
            <a:r>
              <a:rPr lang="en-NA" sz="4800" dirty="0">
                <a:effectLst/>
                <a:latin typeface="Times New Roman" panose="02020603050405020304" pitchFamily="18" charset="0"/>
                <a:ea typeface="Times New Roman" panose="02020603050405020304" pitchFamily="18" charset="0"/>
                <a:cs typeface="Times New Roman" panose="02020603050405020304" pitchFamily="18" charset="0"/>
              </a:rPr>
              <a:t>Building social capital, strengthening local economies, and promoting community engagement are key approaches to harnessing community assets for resilience.</a:t>
            </a:r>
            <a:endParaRPr lang="en-GB" sz="4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800"/>
              </a:spcAft>
              <a:buFont typeface="Wingdings" panose="05000000000000000000" pitchFamily="2" charset="2"/>
              <a:buChar char="v"/>
            </a:pPr>
            <a:r>
              <a:rPr lang="en-NA" sz="4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Minimizing vulnerability through preparedness </a:t>
            </a:r>
            <a:r>
              <a:rPr lang="en-NA" sz="4800" dirty="0">
                <a:latin typeface="Times New Roman" panose="02020603050405020304" pitchFamily="18" charset="0"/>
                <a:ea typeface="Calibri" panose="020F0502020204030204" pitchFamily="34" charset="0"/>
                <a:cs typeface="Times New Roman" panose="02020603050405020304" pitchFamily="18" charset="0"/>
              </a:rPr>
              <a:t>and risk reduction</a:t>
            </a:r>
            <a:r>
              <a:rPr lang="en-GB" sz="4800" dirty="0">
                <a:latin typeface="Times New Roman" panose="02020603050405020304" pitchFamily="18" charset="0"/>
                <a:ea typeface="Calibri" panose="020F0502020204030204" pitchFamily="34" charset="0"/>
                <a:cs typeface="Times New Roman" panose="02020603050405020304" pitchFamily="18" charset="0"/>
              </a:rPr>
              <a:t> actions.</a:t>
            </a:r>
          </a:p>
          <a:p>
            <a:pPr algn="just">
              <a:spcAft>
                <a:spcPts val="800"/>
              </a:spcAft>
              <a:buFont typeface="Wingdings" panose="05000000000000000000" pitchFamily="2" charset="2"/>
              <a:buChar char="v"/>
            </a:pPr>
            <a:r>
              <a:rPr lang="en-GB" sz="4800" dirty="0">
                <a:latin typeface="Times New Roman" panose="02020603050405020304" pitchFamily="18" charset="0"/>
                <a:ea typeface="Calibri" panose="020F0502020204030204" pitchFamily="34" charset="0"/>
                <a:cs typeface="Times New Roman" panose="02020603050405020304" pitchFamily="18" charset="0"/>
              </a:rPr>
              <a:t>S</a:t>
            </a:r>
            <a:r>
              <a:rPr lang="en-NA" sz="4800" dirty="0" err="1">
                <a:latin typeface="Times New Roman" panose="02020603050405020304" pitchFamily="18" charset="0"/>
                <a:ea typeface="Calibri" panose="020F0502020204030204" pitchFamily="34" charset="0"/>
                <a:cs typeface="Times New Roman" panose="02020603050405020304" pitchFamily="18" charset="0"/>
              </a:rPr>
              <a:t>trengthening</a:t>
            </a:r>
            <a:r>
              <a:rPr lang="en-NA" sz="4800" dirty="0">
                <a:latin typeface="Times New Roman" panose="02020603050405020304" pitchFamily="18" charset="0"/>
                <a:ea typeface="Calibri" panose="020F0502020204030204" pitchFamily="34" charset="0"/>
                <a:cs typeface="Times New Roman" panose="02020603050405020304" pitchFamily="18" charset="0"/>
              </a:rPr>
              <a:t> policy frameworks are proactive measures that can significantly reduce vulnerabilities. </a:t>
            </a:r>
            <a:endParaRPr lang="en-GB" sz="48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buFont typeface="Wingdings" panose="05000000000000000000" pitchFamily="2" charset="2"/>
              <a:buChar char="v"/>
            </a:pPr>
            <a:r>
              <a:rPr lang="en-NA" sz="4800" dirty="0">
                <a:latin typeface="Times New Roman" panose="02020603050405020304" pitchFamily="18" charset="0"/>
                <a:ea typeface="Calibri" panose="020F0502020204030204" pitchFamily="34" charset="0"/>
                <a:cs typeface="Times New Roman" panose="02020603050405020304" pitchFamily="18" charset="0"/>
              </a:rPr>
              <a:t>By implementing these measures, Africa can enhance its resilience and </a:t>
            </a:r>
            <a:r>
              <a:rPr lang="en-NA" sz="4800" dirty="0" err="1">
                <a:latin typeface="Times New Roman" panose="02020603050405020304" pitchFamily="18" charset="0"/>
                <a:ea typeface="Calibri" panose="020F0502020204030204" pitchFamily="34" charset="0"/>
                <a:cs typeface="Times New Roman" panose="02020603050405020304" pitchFamily="18" charset="0"/>
              </a:rPr>
              <a:t>minimi</a:t>
            </a:r>
            <a:r>
              <a:rPr lang="en-GB" sz="4800" dirty="0">
                <a:latin typeface="Times New Roman" panose="02020603050405020304" pitchFamily="18" charset="0"/>
                <a:ea typeface="Calibri" panose="020F0502020204030204" pitchFamily="34" charset="0"/>
                <a:cs typeface="Times New Roman" panose="02020603050405020304" pitchFamily="18" charset="0"/>
              </a:rPr>
              <a:t>s</a:t>
            </a:r>
            <a:r>
              <a:rPr lang="en-NA" sz="4800" dirty="0">
                <a:latin typeface="Times New Roman" panose="02020603050405020304" pitchFamily="18" charset="0"/>
                <a:ea typeface="Calibri" panose="020F0502020204030204" pitchFamily="34" charset="0"/>
                <a:cs typeface="Times New Roman" panose="02020603050405020304" pitchFamily="18" charset="0"/>
              </a:rPr>
              <a:t>e the adverse impacts of natural disasters, climate change, and other vulnerabilities</a:t>
            </a:r>
            <a:r>
              <a:rPr lang="en-GB" sz="4800" dirty="0">
                <a:latin typeface="Times New Roman" panose="02020603050405020304" pitchFamily="18" charset="0"/>
                <a:ea typeface="Calibri" panose="020F0502020204030204" pitchFamily="34" charset="0"/>
                <a:cs typeface="Times New Roman" panose="02020603050405020304" pitchFamily="18" charset="0"/>
              </a:rPr>
              <a:t> through community-based structures. </a:t>
            </a:r>
          </a:p>
          <a:p>
            <a:pPr algn="just">
              <a:spcAft>
                <a:spcPts val="800"/>
              </a:spcAft>
              <a:buFont typeface="Wingdings" panose="05000000000000000000" pitchFamily="2" charset="2"/>
              <a:buChar char="v"/>
            </a:pPr>
            <a:r>
              <a:rPr lang="en-GB" sz="4800" dirty="0">
                <a:latin typeface="Times New Roman" panose="02020603050405020304" pitchFamily="18" charset="0"/>
                <a:ea typeface="Calibri" panose="020F0502020204030204" pitchFamily="34" charset="0"/>
                <a:cs typeface="Times New Roman" panose="02020603050405020304" pitchFamily="18" charset="0"/>
              </a:rPr>
              <a:t>Community participation and interventions at the local level by the </a:t>
            </a:r>
            <a:r>
              <a:rPr lang="en-GB" sz="4800">
                <a:latin typeface="Times New Roman" panose="02020603050405020304" pitchFamily="18" charset="0"/>
                <a:ea typeface="Calibri" panose="020F0502020204030204" pitchFamily="34" charset="0"/>
                <a:cs typeface="Times New Roman" panose="02020603050405020304" pitchFamily="18" charset="0"/>
              </a:rPr>
              <a:t>community increase </a:t>
            </a:r>
            <a:r>
              <a:rPr lang="en-GB" sz="4800" dirty="0">
                <a:latin typeface="Times New Roman" panose="02020603050405020304" pitchFamily="18" charset="0"/>
                <a:ea typeface="Calibri" panose="020F0502020204030204" pitchFamily="34" charset="0"/>
                <a:cs typeface="Times New Roman" panose="02020603050405020304" pitchFamily="18" charset="0"/>
              </a:rPr>
              <a:t>the resilience of its people. </a:t>
            </a:r>
            <a:endParaRPr lang="en-NA" sz="48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buFont typeface="Wingdings" panose="05000000000000000000" pitchFamily="2" charset="2"/>
              <a:buChar char="v"/>
            </a:pPr>
            <a:endParaRPr lang="en-GB" sz="43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N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5644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AB32C-EBF6-C2F1-FFD9-DF201ACEE3CC}"/>
              </a:ext>
            </a:extLst>
          </p:cNvPr>
          <p:cNvSpPr>
            <a:spLocks noGrp="1"/>
          </p:cNvSpPr>
          <p:nvPr>
            <p:ph type="title"/>
          </p:nvPr>
        </p:nvSpPr>
        <p:spPr>
          <a:solidFill>
            <a:schemeClr val="tx2"/>
          </a:solidFill>
        </p:spPr>
        <p:txBody>
          <a:bodyPr/>
          <a:lstStyle/>
          <a:p>
            <a:pPr algn="ctr"/>
            <a:r>
              <a:rPr lang="en-GB" b="1" dirty="0">
                <a:solidFill>
                  <a:srgbClr val="FF0000"/>
                </a:solidFill>
                <a:effectLst>
                  <a:outerShdw blurRad="38100" dist="38100" dir="2700000" algn="tl">
                    <a:srgbClr val="000000">
                      <a:alpha val="43137"/>
                    </a:srgbClr>
                  </a:outerShdw>
                </a:effectLst>
              </a:rPr>
              <a:t>Presentation outline</a:t>
            </a:r>
            <a:endParaRPr lang="en-NA"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9A39BABF-26A4-A046-96A7-85AE3388C8F9}"/>
              </a:ext>
            </a:extLst>
          </p:cNvPr>
          <p:cNvSpPr>
            <a:spLocks noGrp="1"/>
          </p:cNvSpPr>
          <p:nvPr>
            <p:ph idx="1"/>
          </p:nvPr>
        </p:nvSpPr>
        <p:spPr/>
        <p:txBody>
          <a:bodyPr/>
          <a:lstStyle/>
          <a:p>
            <a:pPr marL="514350" indent="-514350">
              <a:buFont typeface="+mj-lt"/>
              <a:buAutoNum type="arabicPeriod"/>
            </a:pPr>
            <a:r>
              <a:rPr lang="en-GB" dirty="0"/>
              <a:t>Introduction.</a:t>
            </a:r>
          </a:p>
          <a:p>
            <a:pPr marL="514350" indent="-514350">
              <a:buFont typeface="+mj-lt"/>
              <a:buAutoNum type="arabicPeriod"/>
            </a:pPr>
            <a:r>
              <a:rPr lang="en-GB" dirty="0"/>
              <a:t>Defining relevant concepts.</a:t>
            </a:r>
          </a:p>
          <a:p>
            <a:pPr marL="514350" indent="-514350">
              <a:buFont typeface="+mj-lt"/>
              <a:buAutoNum type="arabicPeriod"/>
            </a:pPr>
            <a:r>
              <a:rPr lang="en-GB" dirty="0"/>
              <a:t>Status of adverse events and vulnerability in Namibia.</a:t>
            </a:r>
          </a:p>
          <a:p>
            <a:pPr marL="514350" indent="-514350">
              <a:buFont typeface="+mj-lt"/>
              <a:buAutoNum type="arabicPeriod"/>
            </a:pPr>
            <a:r>
              <a:rPr lang="en-GB" dirty="0"/>
              <a:t>Strategies for Strengthening Resilience of  community-based structures.</a:t>
            </a:r>
          </a:p>
          <a:p>
            <a:pPr marL="514350" indent="-514350">
              <a:buFont typeface="+mj-lt"/>
              <a:buAutoNum type="arabicPeriod"/>
            </a:pPr>
            <a:r>
              <a:rPr lang="en-GB" dirty="0"/>
              <a:t> Implications for social work practice.</a:t>
            </a:r>
          </a:p>
          <a:p>
            <a:pPr marL="514350" indent="-514350">
              <a:buFont typeface="+mj-lt"/>
              <a:buAutoNum type="arabicPeriod"/>
            </a:pPr>
            <a:r>
              <a:rPr lang="en-GB" dirty="0"/>
              <a:t>Conclusion. </a:t>
            </a:r>
          </a:p>
          <a:p>
            <a:endParaRPr lang="en-NA" dirty="0"/>
          </a:p>
        </p:txBody>
      </p:sp>
    </p:spTree>
    <p:extLst>
      <p:ext uri="{BB962C8B-B14F-4D97-AF65-F5344CB8AC3E}">
        <p14:creationId xmlns:p14="http://schemas.microsoft.com/office/powerpoint/2010/main" val="1461015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87F36-566F-98CF-170F-985AF09FE3A4}"/>
              </a:ext>
            </a:extLst>
          </p:cNvPr>
          <p:cNvSpPr>
            <a:spLocks noGrp="1"/>
          </p:cNvSpPr>
          <p:nvPr>
            <p:ph type="title"/>
          </p:nvPr>
        </p:nvSpPr>
        <p:spPr>
          <a:xfrm>
            <a:off x="585216" y="197671"/>
            <a:ext cx="11018520" cy="1361262"/>
          </a:xfrm>
          <a:solidFill>
            <a:schemeClr val="accent5">
              <a:lumMod val="60000"/>
              <a:lumOff val="40000"/>
            </a:schemeClr>
          </a:solidFill>
          <a:ln w="57150">
            <a:solidFill>
              <a:srgbClr val="0070C0"/>
            </a:solidFill>
          </a:ln>
        </p:spPr>
        <p:txBody>
          <a:bodyPr anchor="b">
            <a:normAutofit/>
          </a:bodyPr>
          <a:lstStyle/>
          <a:p>
            <a:pPr algn="ctr"/>
            <a:r>
              <a:rPr lang="en-GB" sz="4600"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INTRODUCTION</a:t>
            </a:r>
            <a:br>
              <a:rPr lang="en-NA" sz="4600" dirty="0">
                <a:effectLst/>
                <a:latin typeface="Calibri" panose="020F0502020204030204" pitchFamily="34" charset="0"/>
                <a:ea typeface="Times New Roman" panose="02020603050405020304" pitchFamily="18" charset="0"/>
                <a:cs typeface="Times New Roman" panose="02020603050405020304" pitchFamily="18" charset="0"/>
              </a:rPr>
            </a:br>
            <a:endParaRPr lang="en-NA" sz="4600" dirty="0"/>
          </a:p>
        </p:txBody>
      </p:sp>
      <p:sp>
        <p:nvSpPr>
          <p:cNvPr id="3093" name="Content Placeholder 2">
            <a:extLst>
              <a:ext uri="{FF2B5EF4-FFF2-40B4-BE49-F238E27FC236}">
                <a16:creationId xmlns:a16="http://schemas.microsoft.com/office/drawing/2014/main" id="{7B816D94-4F39-0480-F88D-CEA90563BA1F}"/>
              </a:ext>
              <a:ext uri="{C183D7F6-B498-43B3-948B-1728B52AA6E4}">
                <adec:decorative xmlns:adec="http://schemas.microsoft.com/office/drawing/2017/decorative" val="1"/>
              </a:ext>
            </a:extLst>
          </p:cNvPr>
          <p:cNvSpPr>
            <a:spLocks noGrp="1"/>
          </p:cNvSpPr>
          <p:nvPr>
            <p:ph idx="1"/>
          </p:nvPr>
        </p:nvSpPr>
        <p:spPr>
          <a:xfrm>
            <a:off x="572492" y="1599803"/>
            <a:ext cx="6997541" cy="5203332"/>
          </a:xfrm>
          <a:solidFill>
            <a:schemeClr val="bg1">
              <a:lumMod val="95000"/>
            </a:schemeClr>
          </a:solidFill>
          <a:ln>
            <a:solidFill>
              <a:schemeClr val="tx1"/>
            </a:solidFill>
          </a:ln>
          <a:effectLst>
            <a:innerShdw blurRad="114300">
              <a:prstClr val="black"/>
            </a:innerShdw>
          </a:effectLst>
        </p:spPr>
        <p:style>
          <a:lnRef idx="0">
            <a:scrgbClr r="0" g="0" b="0"/>
          </a:lnRef>
          <a:fillRef idx="0">
            <a:scrgbClr r="0" g="0" b="0"/>
          </a:fillRef>
          <a:effectRef idx="0">
            <a:scrgbClr r="0" g="0" b="0"/>
          </a:effectRef>
          <a:fontRef idx="minor">
            <a:schemeClr val="dk1"/>
          </a:fontRef>
        </p:style>
        <p:txBody>
          <a:bodyPr anchor="t">
            <a:normAutofit/>
          </a:bodyPr>
          <a:lstStyle/>
          <a:p>
            <a:pPr algn="just">
              <a:buFont typeface="Wingdings" panose="05000000000000000000" pitchFamily="2" charset="2"/>
              <a:buChar char="v"/>
            </a:pPr>
            <a:r>
              <a:rPr lang="en-GB" sz="2000" dirty="0">
                <a:effectLst/>
                <a:latin typeface="Times New Roman" panose="02020603050405020304" pitchFamily="18" charset="0"/>
                <a:ea typeface="Calibri" panose="020F0502020204030204" pitchFamily="34" charset="0"/>
                <a:cs typeface="Times New Roman" panose="02020603050405020304" pitchFamily="18" charset="0"/>
              </a:rPr>
              <a:t>Namibia like other African countries has been experiencing an increase in and frequency of environmental hazards. </a:t>
            </a:r>
          </a:p>
          <a:p>
            <a:pPr algn="just">
              <a:buFont typeface="Wingdings" panose="05000000000000000000" pitchFamily="2" charset="2"/>
              <a:buChar char="v"/>
            </a:pPr>
            <a:r>
              <a:rPr lang="en-GB" sz="2000" dirty="0">
                <a:effectLst/>
                <a:latin typeface="Times New Roman" panose="02020603050405020304" pitchFamily="18" charset="0"/>
                <a:ea typeface="Calibri" panose="020F0502020204030204" pitchFamily="34" charset="0"/>
                <a:cs typeface="Times New Roman" panose="02020603050405020304" pitchFamily="18" charset="0"/>
              </a:rPr>
              <a:t>While the biophysical aspect of vulnerability has been extensively studied. </a:t>
            </a:r>
          </a:p>
          <a:p>
            <a:pPr algn="just">
              <a:buFont typeface="Wingdings" panose="05000000000000000000" pitchFamily="2" charset="2"/>
              <a:buChar char="v"/>
            </a:pPr>
            <a:r>
              <a:rPr lang="en-GB" sz="2000" dirty="0">
                <a:effectLst/>
                <a:latin typeface="Times New Roman" panose="02020603050405020304" pitchFamily="18" charset="0"/>
                <a:ea typeface="Calibri" panose="020F0502020204030204" pitchFamily="34" charset="0"/>
                <a:cs typeface="Times New Roman" panose="02020603050405020304" pitchFamily="18" charset="0"/>
              </a:rPr>
              <a:t>Little research is done on strengthening the resilience of community-based structures as an approach to enhancing resilience.</a:t>
            </a:r>
          </a:p>
          <a:p>
            <a:pPr algn="just">
              <a:buFont typeface="Wingdings" panose="05000000000000000000" pitchFamily="2" charset="2"/>
              <a:buChar char="v"/>
            </a:pPr>
            <a:r>
              <a:rPr lang="en-NA" sz="2000" dirty="0">
                <a:effectLst/>
                <a:latin typeface="Times New Roman" panose="02020603050405020304" pitchFamily="18" charset="0"/>
                <a:ea typeface="Calibri" panose="020F0502020204030204" pitchFamily="34" charset="0"/>
                <a:cs typeface="Times New Roman" panose="02020603050405020304" pitchFamily="18" charset="0"/>
              </a:rPr>
              <a:t>Adverse events</a:t>
            </a:r>
            <a:r>
              <a:rPr lang="en-GB" sz="2000" dirty="0">
                <a:latin typeface="Times New Roman" panose="02020603050405020304" pitchFamily="18" charset="0"/>
                <a:ea typeface="Calibri" panose="020F0502020204030204" pitchFamily="34" charset="0"/>
                <a:cs typeface="Times New Roman" panose="02020603050405020304" pitchFamily="18" charset="0"/>
              </a:rPr>
              <a:t> </a:t>
            </a:r>
            <a:r>
              <a:rPr lang="en-NA" sz="2000" dirty="0">
                <a:effectLst/>
                <a:latin typeface="Times New Roman" panose="02020603050405020304" pitchFamily="18" charset="0"/>
                <a:ea typeface="Calibri" panose="020F0502020204030204" pitchFamily="34" charset="0"/>
                <a:cs typeface="Times New Roman" panose="02020603050405020304" pitchFamily="18" charset="0"/>
              </a:rPr>
              <a:t>have the potential to inflict significant harm on communities, leading to loss of lives, livelihoods, and social cohesion</a:t>
            </a:r>
            <a:r>
              <a:rPr lang="en-GB" sz="2000" dirty="0">
                <a:latin typeface="Times New Roman" panose="02020603050405020304" pitchFamily="18" charset="0"/>
                <a:ea typeface="Calibri" panose="020F0502020204030204" pitchFamily="34" charset="0"/>
                <a:cs typeface="Times New Roman" panose="02020603050405020304" pitchFamily="18" charset="0"/>
              </a:rPr>
              <a:t>.</a:t>
            </a:r>
            <a:r>
              <a:rPr lang="en-NA"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buFont typeface="Wingdings" panose="05000000000000000000" pitchFamily="2" charset="2"/>
              <a:buChar char="v"/>
            </a:pPr>
            <a:r>
              <a:rPr lang="en-GB" sz="2000" dirty="0">
                <a:latin typeface="Times New Roman" panose="02020603050405020304" pitchFamily="18" charset="0"/>
                <a:ea typeface="Calibri" panose="020F0502020204030204" pitchFamily="34" charset="0"/>
                <a:cs typeface="Times New Roman" panose="02020603050405020304" pitchFamily="18" charset="0"/>
              </a:rPr>
              <a:t>The Covid-19 pandemic is another example, which started as a health emergency with now huge socio-economic long-term effects that interplay with the unfolding climate and environmental crisis</a:t>
            </a:r>
            <a:endParaRPr lang="en-GB"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3076" name="Picture 4" descr="Namibia Suffers Drought Disaster - allAfrica.com">
            <a:extLst>
              <a:ext uri="{FF2B5EF4-FFF2-40B4-BE49-F238E27FC236}">
                <a16:creationId xmlns:a16="http://schemas.microsoft.com/office/drawing/2014/main" id="{E75EDCCE-F345-26F0-9F7E-C76A896228F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0758" r="10314" b="-3"/>
          <a:stretch/>
        </p:blipFill>
        <p:spPr bwMode="auto">
          <a:xfrm>
            <a:off x="7700971" y="1599803"/>
            <a:ext cx="3844322" cy="5203331"/>
          </a:xfrm>
          <a:prstGeom prst="rect">
            <a:avLst/>
          </a:prstGeom>
          <a:noFill/>
          <a:ln w="76200">
            <a:solidFill>
              <a:srgbClr val="0070C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083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74983-56F7-BCB1-0946-44BB5422D475}"/>
              </a:ext>
            </a:extLst>
          </p:cNvPr>
          <p:cNvSpPr>
            <a:spLocks noGrp="1"/>
          </p:cNvSpPr>
          <p:nvPr>
            <p:ph type="title"/>
          </p:nvPr>
        </p:nvSpPr>
        <p:spPr>
          <a:xfrm>
            <a:off x="224852" y="365125"/>
            <a:ext cx="11847226" cy="1325563"/>
          </a:xfrm>
          <a:solidFill>
            <a:schemeClr val="accent5">
              <a:lumMod val="60000"/>
              <a:lumOff val="40000"/>
            </a:schemeClr>
          </a:solidFill>
        </p:spPr>
        <p:txBody>
          <a:bodyPr>
            <a:normAutofit/>
          </a:bodyPr>
          <a:lstStyle/>
          <a:p>
            <a:r>
              <a:rPr lang="en-GB" sz="4800" b="1" dirty="0">
                <a:solidFill>
                  <a:srgbClr val="FF0000"/>
                </a:solidFill>
                <a:effectLst>
                  <a:outerShdw blurRad="38100" dist="38100" dir="2700000" algn="tl">
                    <a:srgbClr val="000000">
                      <a:alpha val="43137"/>
                    </a:srgbClr>
                  </a:outerShdw>
                </a:effectLst>
              </a:rPr>
              <a:t>RESILIENCE						VULNERABILITY</a:t>
            </a:r>
            <a:endParaRPr lang="en-NA" sz="4800" b="1" dirty="0">
              <a:solidFill>
                <a:srgbClr val="FF0000"/>
              </a:solidFill>
              <a:effectLst>
                <a:outerShdw blurRad="38100" dist="38100" dir="2700000" algn="tl">
                  <a:srgbClr val="000000">
                    <a:alpha val="43137"/>
                  </a:srgbClr>
                </a:outerShdw>
              </a:effectLst>
            </a:endParaRPr>
          </a:p>
        </p:txBody>
      </p:sp>
      <p:graphicFrame>
        <p:nvGraphicFramePr>
          <p:cNvPr id="10" name="Content Placeholder 5">
            <a:extLst>
              <a:ext uri="{FF2B5EF4-FFF2-40B4-BE49-F238E27FC236}">
                <a16:creationId xmlns:a16="http://schemas.microsoft.com/office/drawing/2014/main" id="{34A360A2-F5AB-29F2-A309-2381D705F959}"/>
              </a:ext>
            </a:extLst>
          </p:cNvPr>
          <p:cNvGraphicFramePr>
            <a:graphicFrameLocks noGrp="1"/>
          </p:cNvGraphicFramePr>
          <p:nvPr>
            <p:ph sz="half" idx="1"/>
            <p:extLst>
              <p:ext uri="{D42A27DB-BD31-4B8C-83A1-F6EECF244321}">
                <p14:modId xmlns:p14="http://schemas.microsoft.com/office/powerpoint/2010/main" val="4286770929"/>
              </p:ext>
            </p:extLst>
          </p:nvPr>
        </p:nvGraphicFramePr>
        <p:xfrm>
          <a:off x="224852" y="1690688"/>
          <a:ext cx="5947348" cy="50398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ontent Placeholder 6">
            <a:extLst>
              <a:ext uri="{FF2B5EF4-FFF2-40B4-BE49-F238E27FC236}">
                <a16:creationId xmlns:a16="http://schemas.microsoft.com/office/drawing/2014/main" id="{C36BA4EE-9131-ACCA-2E57-26EFF9712177}"/>
              </a:ext>
            </a:extLst>
          </p:cNvPr>
          <p:cNvSpPr>
            <a:spLocks noGrp="1"/>
          </p:cNvSpPr>
          <p:nvPr>
            <p:ph sz="half" idx="2"/>
          </p:nvPr>
        </p:nvSpPr>
        <p:spPr>
          <a:xfrm>
            <a:off x="6172199" y="1918741"/>
            <a:ext cx="5899879" cy="4691920"/>
          </a:xfrm>
          <a:solidFill>
            <a:schemeClr val="accent1">
              <a:lumMod val="20000"/>
              <a:lumOff val="80000"/>
            </a:schemeClr>
          </a:solidFill>
        </p:spPr>
        <p:txBody>
          <a:bodyPr>
            <a:normAutofit fontScale="55000" lnSpcReduction="20000"/>
          </a:bodyPr>
          <a:lstStyle/>
          <a:p>
            <a:pPr algn="just">
              <a:lnSpc>
                <a:spcPct val="150000"/>
              </a:lnSpc>
              <a:spcAft>
                <a:spcPts val="800"/>
              </a:spcAft>
              <a:buFont typeface="Wingdings" panose="05000000000000000000" pitchFamily="2" charset="2"/>
              <a:buChar char="v"/>
            </a:pPr>
            <a:r>
              <a:rPr lang="en-NA" sz="2800" dirty="0">
                <a:effectLst/>
                <a:latin typeface="Times New Roman" panose="02020603050405020304" pitchFamily="18" charset="0"/>
                <a:ea typeface="Calibri" panose="020F0502020204030204" pitchFamily="34" charset="0"/>
                <a:cs typeface="Times New Roman" panose="02020603050405020304" pitchFamily="18" charset="0"/>
              </a:rPr>
              <a:t>Vulnerability is a </a:t>
            </a:r>
            <a:r>
              <a:rPr lang="en-NA"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function of the exposure </a:t>
            </a:r>
            <a:r>
              <a:rPr lang="en-NA" sz="2800" dirty="0">
                <a:effectLst/>
                <a:latin typeface="Times New Roman" panose="02020603050405020304" pitchFamily="18" charset="0"/>
                <a:ea typeface="Calibri" panose="020F0502020204030204" pitchFamily="34" charset="0"/>
                <a:cs typeface="Times New Roman" panose="02020603050405020304" pitchFamily="18" charset="0"/>
              </a:rPr>
              <a:t>(who or what is at risk) and </a:t>
            </a:r>
            <a:r>
              <a:rPr lang="en-NA"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sensitivity of system</a:t>
            </a:r>
            <a:r>
              <a:rPr lang="en-GB"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a:t>
            </a:r>
            <a:r>
              <a:rPr lang="en-NA"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NA" sz="2800" dirty="0">
                <a:effectLst/>
                <a:latin typeface="Times New Roman" panose="02020603050405020304" pitchFamily="18" charset="0"/>
                <a:ea typeface="Calibri" panose="020F0502020204030204" pitchFamily="34" charset="0"/>
                <a:cs typeface="Times New Roman" panose="02020603050405020304" pitchFamily="18" charset="0"/>
              </a:rPr>
              <a:t>(the degree to which people and places can be harmed) (</a:t>
            </a:r>
            <a:r>
              <a:rPr lang="en-NA" sz="2800" u="none" strike="noStrike" dirty="0" err="1">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7"/>
              </a:rPr>
              <a:t>Adger</a:t>
            </a:r>
            <a:r>
              <a:rPr lang="en-NA" sz="2800" u="none" strike="noStrike"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7"/>
              </a:rPr>
              <a:t>, 2006</a:t>
            </a:r>
            <a:r>
              <a:rPr lang="en-NA"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NA" sz="2800" u="none" strike="noStrike"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8"/>
              </a:rPr>
              <a:t>Cutter, 1996</a:t>
            </a:r>
            <a:r>
              <a:rPr lang="en-NA" sz="2800" dirty="0">
                <a:effectLst/>
                <a:latin typeface="Times New Roman" panose="02020603050405020304" pitchFamily="18" charset="0"/>
                <a:ea typeface="Calibri" panose="020F0502020204030204" pitchFamily="34" charset="0"/>
                <a:cs typeface="Times New Roman" panose="02020603050405020304" pitchFamily="18" charset="0"/>
              </a:rPr>
              <a:t>)</a:t>
            </a:r>
            <a:r>
              <a:rPr lang="en-GB" sz="28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50000"/>
              </a:lnSpc>
              <a:spcAft>
                <a:spcPts val="800"/>
              </a:spcAft>
              <a:buFont typeface="Wingdings" panose="05000000000000000000" pitchFamily="2" charset="2"/>
              <a:buChar char="v"/>
            </a:pPr>
            <a:r>
              <a:rPr lang="en-GB" sz="2800" dirty="0">
                <a:effectLst/>
                <a:latin typeface="Times New Roman" panose="02020603050405020304" pitchFamily="18" charset="0"/>
                <a:ea typeface="Calibri" panose="020F0502020204030204" pitchFamily="34" charset="0"/>
                <a:cs typeface="Times New Roman" panose="02020603050405020304" pitchFamily="18" charset="0"/>
              </a:rPr>
              <a:t>It is the</a:t>
            </a:r>
            <a:r>
              <a:rPr lang="en-NA" sz="2800" dirty="0">
                <a:effectLst/>
                <a:latin typeface="Times New Roman" panose="02020603050405020304" pitchFamily="18" charset="0"/>
                <a:ea typeface="Calibri" panose="020F0502020204030204" pitchFamily="34" charset="0"/>
                <a:cs typeface="Times New Roman" panose="02020603050405020304" pitchFamily="18" charset="0"/>
              </a:rPr>
              <a:t> pre-event, inherent characteristics or qualities of social systems that create the potential for harm</a:t>
            </a:r>
            <a:r>
              <a:rPr lang="en-GB" sz="28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50000"/>
              </a:lnSpc>
              <a:spcAft>
                <a:spcPts val="800"/>
              </a:spcAft>
              <a:buFont typeface="Wingdings" panose="05000000000000000000" pitchFamily="2" charset="2"/>
              <a:buChar char="v"/>
            </a:pPr>
            <a:r>
              <a:rPr lang="en-GB" sz="2800" dirty="0">
                <a:effectLst/>
                <a:latin typeface="Times New Roman" panose="02020603050405020304" pitchFamily="18" charset="0"/>
                <a:ea typeface="Calibri" panose="020F0502020204030204" pitchFamily="34" charset="0"/>
                <a:cs typeface="Times New Roman" panose="02020603050405020304" pitchFamily="18" charset="0"/>
              </a:rPr>
              <a:t>Despite vulnerabilities, Folke et al., (2003) assert that communities need to accept the inevitability of change and adapt to live with uncertainty and surprise. </a:t>
            </a:r>
          </a:p>
          <a:p>
            <a:pPr algn="just">
              <a:lnSpc>
                <a:spcPct val="150000"/>
              </a:lnSpc>
              <a:spcAft>
                <a:spcPts val="800"/>
              </a:spcAft>
              <a:buFont typeface="Wingdings" panose="05000000000000000000" pitchFamily="2" charset="2"/>
              <a:buChar char="v"/>
            </a:pPr>
            <a:r>
              <a:rPr lang="en-GB" sz="2800" dirty="0">
                <a:effectLst/>
                <a:latin typeface="Times New Roman" panose="02020603050405020304" pitchFamily="18" charset="0"/>
                <a:ea typeface="Calibri" panose="020F0502020204030204" pitchFamily="34" charset="0"/>
                <a:cs typeface="Times New Roman" panose="02020603050405020304" pitchFamily="18" charset="0"/>
              </a:rPr>
              <a:t>This notion on system disruption and response depicts communities as dynamic human systems that remain viable through constant adaptive responses to change and the development of the ability to thrive in environments characterised by change. </a:t>
            </a:r>
            <a:endParaRPr lang="en-NA"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NA" dirty="0"/>
          </a:p>
        </p:txBody>
      </p:sp>
    </p:spTree>
    <p:extLst>
      <p:ext uri="{BB962C8B-B14F-4D97-AF65-F5344CB8AC3E}">
        <p14:creationId xmlns:p14="http://schemas.microsoft.com/office/powerpoint/2010/main" val="3046062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bg/>
                                          </p:spTgt>
                                        </p:tgtEl>
                                        <p:attrNameLst>
                                          <p:attrName>style.visibility</p:attrName>
                                        </p:attrNameLst>
                                      </p:cBhvr>
                                      <p:to>
                                        <p:strVal val="visible"/>
                                      </p:to>
                                    </p:set>
                                    <p:anim calcmode="lin" valueType="num">
                                      <p:cBhvr additive="base">
                                        <p:cTn id="13" dur="500" fill="hold"/>
                                        <p:tgtEl>
                                          <p:spTgt spid="7">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7">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1" end="1"/>
                                            </p:txEl>
                                          </p:spTgt>
                                        </p:tgtEl>
                                        <p:attrNameLst>
                                          <p:attrName>style.visibility</p:attrName>
                                        </p:attrNameLst>
                                      </p:cBhvr>
                                      <p:to>
                                        <p:strVal val="visible"/>
                                      </p:to>
                                    </p:set>
                                    <p:anim calcmode="lin" valueType="num">
                                      <p:cBhvr additive="base">
                                        <p:cTn id="2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anim calcmode="lin" valueType="num">
                                      <p:cBhvr additive="base">
                                        <p:cTn id="31"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3" end="3"/>
                                            </p:txEl>
                                          </p:spTgt>
                                        </p:tgtEl>
                                        <p:attrNameLst>
                                          <p:attrName>style.visibility</p:attrName>
                                        </p:attrNameLst>
                                      </p:cBhvr>
                                      <p:to>
                                        <p:strVal val="visible"/>
                                      </p:to>
                                    </p:set>
                                    <p:anim calcmode="lin" valueType="num">
                                      <p:cBhvr additive="base">
                                        <p:cTn id="3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P spid="7"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4D747-6C52-0FE0-C9F5-45BA0279F74A}"/>
              </a:ext>
            </a:extLst>
          </p:cNvPr>
          <p:cNvSpPr>
            <a:spLocks noGrp="1"/>
          </p:cNvSpPr>
          <p:nvPr>
            <p:ph type="title"/>
          </p:nvPr>
        </p:nvSpPr>
        <p:spPr>
          <a:xfrm>
            <a:off x="2863121" y="1"/>
            <a:ext cx="9105393" cy="1436826"/>
          </a:xfrm>
          <a:solidFill>
            <a:schemeClr val="accent4">
              <a:lumMod val="40000"/>
              <a:lumOff val="60000"/>
            </a:schemeClr>
          </a:solidFill>
        </p:spPr>
        <p:txBody>
          <a:bodyPr vert="horz" lIns="91440" tIns="45720" rIns="91440" bIns="45720" rtlCol="0" anchor="b">
            <a:normAutofit fontScale="90000"/>
          </a:bodyPr>
          <a:lstStyle/>
          <a:p>
            <a:pPr algn="ctr"/>
            <a:br>
              <a:rPr lang="en-US" sz="3200" b="1" kern="1200" dirty="0">
                <a:solidFill>
                  <a:srgbClr val="FF0000"/>
                </a:solidFill>
                <a:effectLst>
                  <a:outerShdw blurRad="38100" dist="38100" dir="2700000" algn="tl">
                    <a:srgbClr val="000000">
                      <a:alpha val="43137"/>
                    </a:srgbClr>
                  </a:outerShdw>
                </a:effectLst>
                <a:latin typeface="+mj-lt"/>
                <a:ea typeface="+mj-ea"/>
                <a:cs typeface="+mj-cs"/>
              </a:rPr>
            </a:br>
            <a:br>
              <a:rPr lang="en-US" sz="3200" b="1" kern="1200" dirty="0">
                <a:solidFill>
                  <a:srgbClr val="FF0000"/>
                </a:solidFill>
                <a:effectLst>
                  <a:outerShdw blurRad="38100" dist="38100" dir="2700000" algn="tl">
                    <a:srgbClr val="000000">
                      <a:alpha val="43137"/>
                    </a:srgbClr>
                  </a:outerShdw>
                </a:effectLst>
                <a:latin typeface="+mj-lt"/>
                <a:ea typeface="+mj-ea"/>
                <a:cs typeface="+mj-cs"/>
              </a:rPr>
            </a:br>
            <a:br>
              <a:rPr lang="en-US" sz="3200" b="1" kern="1200" dirty="0">
                <a:solidFill>
                  <a:srgbClr val="FF0000"/>
                </a:solidFill>
                <a:effectLst>
                  <a:outerShdw blurRad="38100" dist="38100" dir="2700000" algn="tl">
                    <a:srgbClr val="000000">
                      <a:alpha val="43137"/>
                    </a:srgbClr>
                  </a:outerShdw>
                </a:effectLst>
                <a:latin typeface="+mj-lt"/>
                <a:ea typeface="+mj-ea"/>
                <a:cs typeface="+mj-cs"/>
              </a:rPr>
            </a:br>
            <a:br>
              <a:rPr lang="en-US" sz="3200" b="1" kern="1200" dirty="0">
                <a:solidFill>
                  <a:srgbClr val="FF0000"/>
                </a:solidFill>
                <a:effectLst>
                  <a:outerShdw blurRad="38100" dist="38100" dir="2700000" algn="tl">
                    <a:srgbClr val="000000">
                      <a:alpha val="43137"/>
                    </a:srgbClr>
                  </a:outerShdw>
                </a:effectLst>
                <a:latin typeface="+mj-lt"/>
                <a:ea typeface="+mj-ea"/>
                <a:cs typeface="+mj-cs"/>
              </a:rPr>
            </a:br>
            <a:br>
              <a:rPr lang="en-US" sz="3200" b="1" kern="1200" dirty="0">
                <a:solidFill>
                  <a:srgbClr val="FF0000"/>
                </a:solidFill>
                <a:effectLst>
                  <a:outerShdw blurRad="38100" dist="38100" dir="2700000" algn="tl">
                    <a:srgbClr val="000000">
                      <a:alpha val="43137"/>
                    </a:srgbClr>
                  </a:outerShdw>
                </a:effectLst>
                <a:latin typeface="+mj-lt"/>
                <a:ea typeface="+mj-ea"/>
                <a:cs typeface="+mj-cs"/>
              </a:rPr>
            </a:br>
            <a:br>
              <a:rPr lang="en-US" sz="3200" b="1" kern="1200" dirty="0">
                <a:solidFill>
                  <a:srgbClr val="FF0000"/>
                </a:solidFill>
                <a:effectLst>
                  <a:outerShdw blurRad="38100" dist="38100" dir="2700000" algn="tl">
                    <a:srgbClr val="000000">
                      <a:alpha val="43137"/>
                    </a:srgbClr>
                  </a:outerShdw>
                </a:effectLst>
                <a:latin typeface="+mj-lt"/>
                <a:ea typeface="+mj-ea"/>
                <a:cs typeface="+mj-cs"/>
              </a:rPr>
            </a:br>
            <a:br>
              <a:rPr lang="en-US" sz="3200" b="1" kern="1200" dirty="0">
                <a:solidFill>
                  <a:srgbClr val="FF0000"/>
                </a:solidFill>
                <a:effectLst>
                  <a:outerShdw blurRad="38100" dist="38100" dir="2700000" algn="tl">
                    <a:srgbClr val="000000">
                      <a:alpha val="43137"/>
                    </a:srgbClr>
                  </a:outerShdw>
                </a:effectLst>
                <a:latin typeface="+mj-lt"/>
                <a:ea typeface="+mj-ea"/>
                <a:cs typeface="+mj-cs"/>
              </a:rPr>
            </a:br>
            <a:br>
              <a:rPr lang="en-US" sz="3200" b="1" kern="1200" dirty="0">
                <a:solidFill>
                  <a:srgbClr val="FF0000"/>
                </a:solidFill>
                <a:effectLst>
                  <a:outerShdw blurRad="38100" dist="38100" dir="2700000" algn="tl">
                    <a:srgbClr val="000000">
                      <a:alpha val="43137"/>
                    </a:srgbClr>
                  </a:outerShdw>
                </a:effectLst>
                <a:latin typeface="+mj-lt"/>
                <a:ea typeface="+mj-ea"/>
                <a:cs typeface="+mj-cs"/>
              </a:rPr>
            </a:br>
            <a:r>
              <a:rPr lang="en-US" sz="3200" b="1" kern="1200" dirty="0">
                <a:solidFill>
                  <a:srgbClr val="FF0000"/>
                </a:solidFill>
                <a:effectLst>
                  <a:outerShdw blurRad="38100" dist="38100" dir="2700000" algn="tl">
                    <a:srgbClr val="000000">
                      <a:alpha val="43137"/>
                    </a:srgbClr>
                  </a:outerShdw>
                </a:effectLst>
                <a:latin typeface="+mj-lt"/>
                <a:ea typeface="+mj-ea"/>
                <a:cs typeface="+mj-cs"/>
              </a:rPr>
              <a:t>THE STATUS OF ADVERSE EVENTS AND VULNERABILITY IN NAMIBIA.</a:t>
            </a:r>
            <a:br>
              <a:rPr lang="en-US" sz="3200" kern="1200" dirty="0">
                <a:solidFill>
                  <a:schemeClr val="tx1"/>
                </a:solidFill>
                <a:effectLst/>
                <a:latin typeface="+mj-lt"/>
                <a:ea typeface="+mj-ea"/>
                <a:cs typeface="+mj-cs"/>
              </a:rPr>
            </a:br>
            <a:endParaRPr lang="en-US" sz="3200" kern="1200" dirty="0">
              <a:solidFill>
                <a:schemeClr val="tx1"/>
              </a:solidFill>
              <a:latin typeface="+mj-lt"/>
              <a:ea typeface="+mj-ea"/>
              <a:cs typeface="+mj-cs"/>
            </a:endParaRPr>
          </a:p>
        </p:txBody>
      </p:sp>
      <p:pic>
        <p:nvPicPr>
          <p:cNvPr id="5" name="Picture 8" descr="Image result for Regions in Namibia prone to droughts, floods and wild fires">
            <a:extLst>
              <a:ext uri="{FF2B5EF4-FFF2-40B4-BE49-F238E27FC236}">
                <a16:creationId xmlns:a16="http://schemas.microsoft.com/office/drawing/2014/main" id="{AA2F3892-B0A8-1B59-1689-9176B941E0A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369" r="1" b="6370"/>
          <a:stretch/>
        </p:blipFill>
        <p:spPr bwMode="auto">
          <a:xfrm>
            <a:off x="20" y="-18829"/>
            <a:ext cx="2863101" cy="241725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The New Humanitarian | Namibia, Zambia on 2009 natural disaster hit list">
            <a:extLst>
              <a:ext uri="{FF2B5EF4-FFF2-40B4-BE49-F238E27FC236}">
                <a16:creationId xmlns:a16="http://schemas.microsoft.com/office/drawing/2014/main" id="{72D93CCB-FC48-8A3E-9682-8BC95CA4F63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680" b="1"/>
          <a:stretch/>
        </p:blipFill>
        <p:spPr bwMode="auto">
          <a:xfrm>
            <a:off x="15418" y="2398426"/>
            <a:ext cx="2847703" cy="2589200"/>
          </a:xfrm>
          <a:prstGeom prst="rect">
            <a:avLst/>
          </a:prstGeom>
          <a:noFill/>
          <a:extLst>
            <a:ext uri="{909E8E84-426E-40DD-AFC4-6F175D3DCCD1}">
              <a14:hiddenFill xmlns:a14="http://schemas.microsoft.com/office/drawing/2010/main">
                <a:solidFill>
                  <a:srgbClr val="FFFFFF"/>
                </a:solidFill>
              </a14:hiddenFill>
            </a:ext>
          </a:extLst>
        </p:spPr>
      </p:pic>
      <p:grpSp>
        <p:nvGrpSpPr>
          <p:cNvPr id="24" name="Group 23">
            <a:extLst>
              <a:ext uri="{FF2B5EF4-FFF2-40B4-BE49-F238E27FC236}">
                <a16:creationId xmlns:a16="http://schemas.microsoft.com/office/drawing/2014/main" id="{923615DC-F5A3-677C-DB79-DA387F11FC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3362" cy="6858000"/>
            <a:chOff x="12068638" y="0"/>
            <a:chExt cx="123362" cy="6858000"/>
          </a:xfrm>
        </p:grpSpPr>
        <p:sp>
          <p:nvSpPr>
            <p:cNvPr id="25" name="Rectangle 24">
              <a:extLst>
                <a:ext uri="{FF2B5EF4-FFF2-40B4-BE49-F238E27FC236}">
                  <a16:creationId xmlns:a16="http://schemas.microsoft.com/office/drawing/2014/main" id="{BCB2E658-9767-8805-2BCB-63F4F3AECE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EA709A9-EE8C-7D2E-43D2-E8A342BA03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27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4" name="Diagram 3">
            <a:extLst>
              <a:ext uri="{FF2B5EF4-FFF2-40B4-BE49-F238E27FC236}">
                <a16:creationId xmlns:a16="http://schemas.microsoft.com/office/drawing/2014/main" id="{6CF0C3CF-3B90-38ED-EAC2-B81308112582}"/>
              </a:ext>
            </a:extLst>
          </p:cNvPr>
          <p:cNvGraphicFramePr/>
          <p:nvPr>
            <p:extLst>
              <p:ext uri="{D42A27DB-BD31-4B8C-83A1-F6EECF244321}">
                <p14:modId xmlns:p14="http://schemas.microsoft.com/office/powerpoint/2010/main" val="2970927511"/>
              </p:ext>
            </p:extLst>
          </p:nvPr>
        </p:nvGraphicFramePr>
        <p:xfrm>
          <a:off x="2893957" y="1436827"/>
          <a:ext cx="9074557" cy="542117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9" name="Picture 4" descr="Drought-hit Namibia decrees state of emergency | The North Africa Post">
            <a:extLst>
              <a:ext uri="{FF2B5EF4-FFF2-40B4-BE49-F238E27FC236}">
                <a16:creationId xmlns:a16="http://schemas.microsoft.com/office/drawing/2014/main" id="{0392CA91-C2A8-5C00-3D13-CE4AB077656F}"/>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r="4" b="14194"/>
          <a:stretch/>
        </p:blipFill>
        <p:spPr bwMode="auto">
          <a:xfrm>
            <a:off x="15418" y="4987626"/>
            <a:ext cx="2863121" cy="1870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457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67FF1-0CD7-D7BC-0470-146D8C818D67}"/>
              </a:ext>
            </a:extLst>
          </p:cNvPr>
          <p:cNvSpPr>
            <a:spLocks noGrp="1"/>
          </p:cNvSpPr>
          <p:nvPr>
            <p:ph type="title"/>
          </p:nvPr>
        </p:nvSpPr>
        <p:spPr>
          <a:xfrm>
            <a:off x="838200" y="365125"/>
            <a:ext cx="9137073" cy="1325563"/>
          </a:xfrm>
        </p:spPr>
        <p:txBody>
          <a:bodyPr/>
          <a:lstStyle/>
          <a:p>
            <a:pPr algn="ctr"/>
            <a:r>
              <a:rPr lang="en-GB" b="1" dirty="0">
                <a:solidFill>
                  <a:srgbClr val="FF0000"/>
                </a:solidFill>
                <a:effectLst>
                  <a:outerShdw blurRad="38100" dist="38100" dir="2700000" algn="tl">
                    <a:srgbClr val="000000">
                      <a:alpha val="43137"/>
                    </a:srgbClr>
                  </a:outerShdw>
                </a:effectLst>
              </a:rPr>
              <a:t>Strategies for Strengthening Resilience of  community-based structures</a:t>
            </a:r>
            <a:endParaRPr lang="en-NA" b="1" dirty="0">
              <a:solidFill>
                <a:srgbClr val="FF0000"/>
              </a:solidFill>
              <a:effectLst>
                <a:outerShdw blurRad="38100" dist="38100" dir="2700000" algn="tl">
                  <a:srgbClr val="000000">
                    <a:alpha val="43137"/>
                  </a:srgbClr>
                </a:outerShdw>
              </a:effectLst>
            </a:endParaRPr>
          </a:p>
        </p:txBody>
      </p:sp>
      <p:graphicFrame>
        <p:nvGraphicFramePr>
          <p:cNvPr id="4" name="Content Placeholder 3">
            <a:extLst>
              <a:ext uri="{FF2B5EF4-FFF2-40B4-BE49-F238E27FC236}">
                <a16:creationId xmlns:a16="http://schemas.microsoft.com/office/drawing/2014/main" id="{2866A52B-07FA-90C1-4BDC-366A2B8F78D2}"/>
              </a:ext>
            </a:extLst>
          </p:cNvPr>
          <p:cNvGraphicFramePr>
            <a:graphicFrameLocks noGrp="1"/>
          </p:cNvGraphicFramePr>
          <p:nvPr>
            <p:ph idx="1"/>
            <p:extLst>
              <p:ext uri="{D42A27DB-BD31-4B8C-83A1-F6EECF244321}">
                <p14:modId xmlns:p14="http://schemas.microsoft.com/office/powerpoint/2010/main" val="3107983575"/>
              </p:ext>
            </p:extLst>
          </p:nvPr>
        </p:nvGraphicFramePr>
        <p:xfrm>
          <a:off x="1317885" y="2766218"/>
          <a:ext cx="8425721"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0163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71E56-4E7D-99E8-BECE-1D0876B764BD}"/>
              </a:ext>
            </a:extLst>
          </p:cNvPr>
          <p:cNvSpPr>
            <a:spLocks noGrp="1"/>
          </p:cNvSpPr>
          <p:nvPr>
            <p:ph type="title"/>
          </p:nvPr>
        </p:nvSpPr>
        <p:spPr>
          <a:xfrm>
            <a:off x="493426" y="262328"/>
            <a:ext cx="7901065" cy="775068"/>
          </a:xfrm>
        </p:spPr>
        <p:txBody>
          <a:bodyPr>
            <a:normAutofit fontScale="90000"/>
          </a:bodyPr>
          <a:lstStyle/>
          <a:p>
            <a:r>
              <a:rPr lang="en-NA" sz="1600" b="1" dirty="0">
                <a:effectLst>
                  <a:outerShdw blurRad="38100" dist="38100" dir="2700000" algn="tl">
                    <a:srgbClr val="000000">
                      <a:alpha val="43137"/>
                    </a:srgbClr>
                  </a:outerShdw>
                </a:effectLst>
              </a:rPr>
              <a:t>Community-based flexible multi-sectoral </a:t>
            </a:r>
            <a:r>
              <a:rPr lang="en-GB" sz="1600" b="1" dirty="0">
                <a:effectLst>
                  <a:outerShdw blurRad="38100" dist="38100" dir="2700000" algn="tl">
                    <a:srgbClr val="000000">
                      <a:alpha val="43137"/>
                    </a:srgbClr>
                  </a:outerShdw>
                </a:effectLst>
              </a:rPr>
              <a:t>approach</a:t>
            </a:r>
            <a:br>
              <a:rPr lang="en-NA" sz="1600" b="1" dirty="0">
                <a:effectLst>
                  <a:outerShdw blurRad="38100" dist="38100" dir="2700000" algn="tl">
                    <a:srgbClr val="000000">
                      <a:alpha val="43137"/>
                    </a:srgbClr>
                  </a:outerShdw>
                </a:effectLst>
              </a:rPr>
            </a:br>
            <a:r>
              <a:rPr lang="en-GB" sz="4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MULTI-SECTORAL APPROACH</a:t>
            </a:r>
            <a:endParaRPr lang="en-NA" dirty="0">
              <a:solidFill>
                <a:srgbClr val="FF0000"/>
              </a:solidFill>
            </a:endParaRPr>
          </a:p>
        </p:txBody>
      </p:sp>
      <p:graphicFrame>
        <p:nvGraphicFramePr>
          <p:cNvPr id="5" name="Content Placeholder 2">
            <a:extLst>
              <a:ext uri="{FF2B5EF4-FFF2-40B4-BE49-F238E27FC236}">
                <a16:creationId xmlns:a16="http://schemas.microsoft.com/office/drawing/2014/main" id="{43715B3F-89E0-C649-E402-11B496D1A5B2}"/>
              </a:ext>
            </a:extLst>
          </p:cNvPr>
          <p:cNvGraphicFramePr>
            <a:graphicFrameLocks noGrp="1"/>
          </p:cNvGraphicFramePr>
          <p:nvPr>
            <p:ph idx="1"/>
            <p:extLst>
              <p:ext uri="{D42A27DB-BD31-4B8C-83A1-F6EECF244321}">
                <p14:modId xmlns:p14="http://schemas.microsoft.com/office/powerpoint/2010/main" val="1907827214"/>
              </p:ext>
            </p:extLst>
          </p:nvPr>
        </p:nvGraphicFramePr>
        <p:xfrm>
          <a:off x="376766" y="775068"/>
          <a:ext cx="11438467" cy="58206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5777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4A1F05-5D44-FF08-A6BA-283ADB1BE791}"/>
              </a:ext>
            </a:extLst>
          </p:cNvPr>
          <p:cNvSpPr>
            <a:spLocks noGrp="1"/>
          </p:cNvSpPr>
          <p:nvPr>
            <p:ph idx="1"/>
          </p:nvPr>
        </p:nvSpPr>
        <p:spPr>
          <a:xfrm>
            <a:off x="838200" y="526472"/>
            <a:ext cx="10515600" cy="6179127"/>
          </a:xfrm>
        </p:spPr>
        <p:txBody>
          <a:bodyPr>
            <a:normAutofit fontScale="40000" lnSpcReduction="20000"/>
          </a:bodyPr>
          <a:lstStyle/>
          <a:p>
            <a:pPr algn="just">
              <a:lnSpc>
                <a:spcPct val="150000"/>
              </a:lnSpc>
              <a:spcAft>
                <a:spcPts val="800"/>
              </a:spcAft>
            </a:pPr>
            <a:r>
              <a:rPr lang="en-GB" sz="6800" dirty="0">
                <a:effectLst/>
                <a:latin typeface="Calibri" panose="020F0502020204030204" pitchFamily="34" charset="0"/>
                <a:ea typeface="Calibri" panose="020F0502020204030204" pitchFamily="34" charset="0"/>
                <a:cs typeface="Calibri" panose="020F0502020204030204" pitchFamily="34" charset="0"/>
              </a:rPr>
              <a:t>Multi-sectoral systems ensure efficient resource allocation, improved communication, and a comprehensive response (FEMA, 2020: WHO, 2017). </a:t>
            </a:r>
          </a:p>
          <a:p>
            <a:pPr algn="just">
              <a:lnSpc>
                <a:spcPct val="150000"/>
              </a:lnSpc>
              <a:spcAft>
                <a:spcPts val="800"/>
              </a:spcAft>
            </a:pPr>
            <a:r>
              <a:rPr lang="en-GB" sz="6800" dirty="0">
                <a:effectLst/>
                <a:latin typeface="Calibri" panose="020F0502020204030204" pitchFamily="34" charset="0"/>
                <a:ea typeface="Calibri" panose="020F0502020204030204" pitchFamily="34" charset="0"/>
                <a:cs typeface="Calibri" panose="020F0502020204030204" pitchFamily="34" charset="0"/>
              </a:rPr>
              <a:t>By establishing clear communication channels, sharing resources, and coordinating efforts, a multi-sectoral system can enhance the overall response, minimising duplication of efforts and optimising the use of available resources (CDC, 2018; UNDP, 2015).</a:t>
            </a:r>
          </a:p>
          <a:p>
            <a:pPr algn="just">
              <a:lnSpc>
                <a:spcPct val="150000"/>
              </a:lnSpc>
              <a:spcAft>
                <a:spcPts val="800"/>
              </a:spcAft>
            </a:pPr>
            <a:r>
              <a:rPr lang="en-GB" sz="6800" dirty="0">
                <a:effectLst/>
                <a:latin typeface="Calibri" panose="020F0502020204030204" pitchFamily="34" charset="0"/>
                <a:ea typeface="Calibri" panose="020F0502020204030204" pitchFamily="34" charset="0"/>
                <a:cs typeface="Times New Roman" panose="02020603050405020304" pitchFamily="18" charset="0"/>
              </a:rPr>
              <a:t>Agenda 2023 calls for multi-disciplinary and multisectoral approaches and participation of local communities in sustainable development (UNDP, 2015)</a:t>
            </a:r>
            <a:endParaRPr lang="en-NA" sz="6800" dirty="0">
              <a:effectLst/>
              <a:latin typeface="Calibri" panose="020F0502020204030204" pitchFamily="34" charset="0"/>
              <a:ea typeface="Calibri" panose="020F0502020204030204" pitchFamily="34" charset="0"/>
              <a:cs typeface="Times New Roman" panose="02020603050405020304" pitchFamily="18" charset="0"/>
            </a:endParaRPr>
          </a:p>
          <a:p>
            <a:endParaRPr lang="en-NA" dirty="0"/>
          </a:p>
        </p:txBody>
      </p:sp>
    </p:spTree>
    <p:extLst>
      <p:ext uri="{BB962C8B-B14F-4D97-AF65-F5344CB8AC3E}">
        <p14:creationId xmlns:p14="http://schemas.microsoft.com/office/powerpoint/2010/main" val="2481933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8FC5A9-2C3E-51F0-75D6-4B7EE5DD50A8}"/>
              </a:ext>
            </a:extLst>
          </p:cNvPr>
          <p:cNvSpPr>
            <a:spLocks noGrp="1"/>
          </p:cNvSpPr>
          <p:nvPr>
            <p:ph idx="1"/>
          </p:nvPr>
        </p:nvSpPr>
        <p:spPr>
          <a:xfrm>
            <a:off x="699655" y="166254"/>
            <a:ext cx="10515600" cy="6691745"/>
          </a:xfrm>
        </p:spPr>
        <p:txBody>
          <a:bodyPr>
            <a:normAutofit fontScale="32500" lnSpcReduction="20000"/>
          </a:bodyPr>
          <a:lstStyle/>
          <a:p>
            <a:pPr algn="just">
              <a:lnSpc>
                <a:spcPct val="150000"/>
              </a:lnSpc>
              <a:spcAft>
                <a:spcPts val="800"/>
              </a:spcAft>
            </a:pPr>
            <a:r>
              <a:rPr lang="en-GB" sz="8000" dirty="0">
                <a:latin typeface="Calibri" panose="020F0502020204030204" pitchFamily="34" charset="0"/>
                <a:ea typeface="Calibri" panose="020F0502020204030204" pitchFamily="34" charset="0"/>
                <a:cs typeface="Calibri" panose="020F0502020204030204" pitchFamily="34" charset="0"/>
              </a:rPr>
              <a:t>D</a:t>
            </a:r>
            <a:r>
              <a:rPr lang="en-GB" sz="8000" dirty="0">
                <a:effectLst/>
                <a:latin typeface="Calibri" panose="020F0502020204030204" pitchFamily="34" charset="0"/>
                <a:ea typeface="Calibri" panose="020F0502020204030204" pitchFamily="34" charset="0"/>
                <a:cs typeface="Calibri" panose="020F0502020204030204" pitchFamily="34" charset="0"/>
              </a:rPr>
              <a:t>evelop collaborative engagement with stakeholders in the communities</a:t>
            </a:r>
            <a:r>
              <a:rPr lang="en-GB" sz="8000" dirty="0">
                <a:latin typeface="Calibri" panose="020F0502020204030204" pitchFamily="34" charset="0"/>
                <a:ea typeface="Calibri" panose="020F0502020204030204" pitchFamily="34" charset="0"/>
                <a:cs typeface="Calibri" panose="020F0502020204030204" pitchFamily="34" charset="0"/>
              </a:rPr>
              <a:t> a</a:t>
            </a:r>
            <a:r>
              <a:rPr lang="en-GB" sz="8000" dirty="0">
                <a:effectLst/>
                <a:latin typeface="Calibri" panose="020F0502020204030204" pitchFamily="34" charset="0"/>
                <a:ea typeface="Calibri" panose="020F0502020204030204" pitchFamily="34" charset="0"/>
                <a:cs typeface="Calibri" panose="020F0502020204030204" pitchFamily="34" charset="0"/>
              </a:rPr>
              <a:t>nd should involve various stakeholders such as, </a:t>
            </a:r>
          </a:p>
          <a:p>
            <a:pPr algn="just">
              <a:lnSpc>
                <a:spcPct val="150000"/>
              </a:lnSpc>
              <a:spcAft>
                <a:spcPts val="800"/>
              </a:spcAft>
            </a:pPr>
            <a:r>
              <a:rPr lang="en-GB" sz="8000" dirty="0">
                <a:latin typeface="Calibri" panose="020F0502020204030204" pitchFamily="34" charset="0"/>
                <a:ea typeface="Calibri" panose="020F0502020204030204" pitchFamily="34" charset="0"/>
                <a:cs typeface="Calibri" panose="020F0502020204030204" pitchFamily="34" charset="0"/>
              </a:rPr>
              <a:t>G</a:t>
            </a:r>
            <a:r>
              <a:rPr lang="en-GB" sz="8000" dirty="0">
                <a:effectLst/>
                <a:latin typeface="Calibri" panose="020F0502020204030204" pitchFamily="34" charset="0"/>
                <a:ea typeface="Calibri" panose="020F0502020204030204" pitchFamily="34" charset="0"/>
                <a:cs typeface="Calibri" panose="020F0502020204030204" pitchFamily="34" charset="0"/>
              </a:rPr>
              <a:t>overnment agencies, non-profit organisations, private businesses, community leaders and individual citizens</a:t>
            </a:r>
            <a:r>
              <a:rPr lang="en-GB" sz="8000" dirty="0">
                <a:latin typeface="Calibri" panose="020F0502020204030204" pitchFamily="34" charset="0"/>
                <a:ea typeface="Calibri" panose="020F0502020204030204" pitchFamily="34" charset="0"/>
                <a:cs typeface="Calibri" panose="020F0502020204030204" pitchFamily="34" charset="0"/>
              </a:rPr>
              <a:t>, faith-based and community-based organisations.</a:t>
            </a:r>
            <a:endParaRPr lang="en-GB" sz="80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50000"/>
              </a:lnSpc>
              <a:spcAft>
                <a:spcPts val="800"/>
              </a:spcAft>
            </a:pPr>
            <a:r>
              <a:rPr lang="en-GB" sz="8000" dirty="0">
                <a:effectLst/>
                <a:latin typeface="Calibri" panose="020F0502020204030204" pitchFamily="34" charset="0"/>
                <a:ea typeface="Calibri" panose="020F0502020204030204" pitchFamily="34" charset="0"/>
                <a:cs typeface="Calibri" panose="020F0502020204030204" pitchFamily="34" charset="0"/>
              </a:rPr>
              <a:t>Engaging stakeholders ensures that diverse perspectives and expertise are considered, leading to a more effective and inclusive system (</a:t>
            </a:r>
            <a:r>
              <a:rPr lang="en-GB" sz="8000" dirty="0" err="1">
                <a:effectLst/>
                <a:latin typeface="Calibri" panose="020F0502020204030204" pitchFamily="34" charset="0"/>
                <a:ea typeface="Calibri" panose="020F0502020204030204" pitchFamily="34" charset="0"/>
                <a:cs typeface="Calibri" panose="020F0502020204030204" pitchFamily="34" charset="0"/>
              </a:rPr>
              <a:t>Keim</a:t>
            </a:r>
            <a:r>
              <a:rPr lang="en-GB" sz="8000" dirty="0">
                <a:effectLst/>
                <a:latin typeface="Calibri" panose="020F0502020204030204" pitchFamily="34" charset="0"/>
                <a:ea typeface="Calibri" panose="020F0502020204030204" pitchFamily="34" charset="0"/>
                <a:cs typeface="Calibri" panose="020F0502020204030204" pitchFamily="34" charset="0"/>
              </a:rPr>
              <a:t> et al., 2019; WHO, 2017).</a:t>
            </a:r>
          </a:p>
          <a:p>
            <a:pPr algn="just">
              <a:lnSpc>
                <a:spcPct val="150000"/>
              </a:lnSpc>
              <a:spcAft>
                <a:spcPts val="800"/>
              </a:spcAft>
            </a:pPr>
            <a:r>
              <a:rPr lang="en-GB" sz="8000" dirty="0">
                <a:effectLst/>
                <a:latin typeface="Calibri" panose="020F0502020204030204" pitchFamily="34" charset="0"/>
                <a:ea typeface="Calibri" panose="020F0502020204030204" pitchFamily="34" charset="0"/>
                <a:cs typeface="Calibri" panose="020F0502020204030204" pitchFamily="34" charset="0"/>
              </a:rPr>
              <a:t> Community-based structures can further ensure data integration. </a:t>
            </a:r>
          </a:p>
          <a:p>
            <a:pPr algn="just">
              <a:lnSpc>
                <a:spcPct val="150000"/>
              </a:lnSpc>
              <a:spcAft>
                <a:spcPts val="800"/>
              </a:spcAft>
            </a:pPr>
            <a:r>
              <a:rPr lang="en-GB" sz="8000" dirty="0">
                <a:effectLst/>
                <a:latin typeface="Calibri" panose="020F0502020204030204" pitchFamily="34" charset="0"/>
                <a:ea typeface="Calibri" panose="020F0502020204030204" pitchFamily="34" charset="0"/>
                <a:cs typeface="Calibri" panose="020F0502020204030204" pitchFamily="34" charset="0"/>
              </a:rPr>
              <a:t>Data can be collected through various sources</a:t>
            </a:r>
            <a:r>
              <a:rPr lang="en-GB" sz="8000" dirty="0">
                <a:latin typeface="Calibri" panose="020F0502020204030204" pitchFamily="34" charset="0"/>
                <a:ea typeface="Calibri" panose="020F0502020204030204" pitchFamily="34" charset="0"/>
                <a:cs typeface="Calibri" panose="020F0502020204030204" pitchFamily="34" charset="0"/>
              </a:rPr>
              <a:t> (Stakeholders).</a:t>
            </a:r>
            <a:endParaRPr lang="en-NA"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938797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1802</TotalTime>
  <Words>1587</Words>
  <Application>Microsoft Office PowerPoint</Application>
  <PresentationFormat>Widescreen</PresentationFormat>
  <Paragraphs>117</Paragraphs>
  <Slides>15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Times New Roman</vt:lpstr>
      <vt:lpstr>Wingdings</vt:lpstr>
      <vt:lpstr>Office Theme</vt:lpstr>
      <vt:lpstr>STRENGTHENING RESILIENCE OF COMMUNITY-BASED STRUCTURES: A MULTI-SECTORIAL APPROACH TO ADDRESSING ADVERSE EVENTS.   </vt:lpstr>
      <vt:lpstr>Presentation outline</vt:lpstr>
      <vt:lpstr>INTRODUCTION </vt:lpstr>
      <vt:lpstr>RESILIENCE      VULNERABILITY</vt:lpstr>
      <vt:lpstr>        THE STATUS OF ADVERSE EVENTS AND VULNERABILITY IN NAMIBIA. </vt:lpstr>
      <vt:lpstr>Strategies for Strengthening Resilience of  community-based structures</vt:lpstr>
      <vt:lpstr>Community-based flexible multi-sectoral approach A MULTI-SECTORAL APPROACH</vt:lpstr>
      <vt:lpstr>PowerPoint Presentation</vt:lpstr>
      <vt:lpstr>PowerPoint Presentation</vt:lpstr>
      <vt:lpstr>COMMUNITY ASSETS FOR COPYING, RECOVERY, AND RISK REDUCTION</vt:lpstr>
      <vt:lpstr>.  </vt:lpstr>
      <vt:lpstr>PowerPoint Presentation</vt:lpstr>
      <vt:lpstr>PROACTIVE MEASURES REDUCING VULNERABILITY INCREASING RESILIENCE </vt:lpstr>
      <vt:lpstr>IMPLICATIONS FOR SOCIAL WORK PRACTICE</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Amukwelele, Dainess</dc:creator>
  <cp:lastModifiedBy>Amukwelele, Dainess</cp:lastModifiedBy>
  <cp:revision>26</cp:revision>
  <dcterms:created xsi:type="dcterms:W3CDTF">2023-09-20T11:04:05Z</dcterms:created>
  <dcterms:modified xsi:type="dcterms:W3CDTF">2023-09-26T17:44:40Z</dcterms:modified>
</cp:coreProperties>
</file>