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35" r:id="rId3"/>
    <p:sldId id="326" r:id="rId4"/>
    <p:sldId id="259" r:id="rId5"/>
    <p:sldId id="302" r:id="rId6"/>
    <p:sldId id="328" r:id="rId7"/>
    <p:sldId id="330" r:id="rId8"/>
    <p:sldId id="329" r:id="rId9"/>
    <p:sldId id="331" r:id="rId10"/>
    <p:sldId id="336" r:id="rId11"/>
    <p:sldId id="337" r:id="rId12"/>
    <p:sldId id="332" r:id="rId13"/>
    <p:sldId id="341" r:id="rId14"/>
    <p:sldId id="339" r:id="rId15"/>
    <p:sldId id="342" r:id="rId16"/>
    <p:sldId id="344" r:id="rId17"/>
    <p:sldId id="343" r:id="rId18"/>
    <p:sldId id="338" r:id="rId19"/>
    <p:sldId id="345" r:id="rId20"/>
    <p:sldId id="347" r:id="rId21"/>
    <p:sldId id="348" r:id="rId22"/>
    <p:sldId id="349" r:id="rId23"/>
    <p:sldId id="350" r:id="rId24"/>
    <p:sldId id="346" r:id="rId25"/>
    <p:sldId id="351" r:id="rId26"/>
    <p:sldId id="352" r:id="rId27"/>
    <p:sldId id="340" r:id="rId28"/>
    <p:sldId id="327" r:id="rId2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enjwa Nduli (215007294)" initials="SN(" lastIdx="1" clrIdx="0">
    <p:extLst>
      <p:ext uri="{19B8F6BF-5375-455C-9EA6-DF929625EA0E}">
        <p15:presenceInfo xmlns:p15="http://schemas.microsoft.com/office/powerpoint/2012/main" userId="S-1-5-21-2192172037-3510142257-2222540262-194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64853" autoAdjust="0"/>
  </p:normalViewPr>
  <p:slideViewPr>
    <p:cSldViewPr>
      <p:cViewPr varScale="1">
        <p:scale>
          <a:sx n="114" d="100"/>
          <a:sy n="114" d="100"/>
        </p:scale>
        <p:origin x="1386" y="102"/>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FBE180-06F1-4AAF-8D8B-27FBA05B954F}" type="datetimeFigureOut">
              <a:rPr lang="en-ZA" smtClean="0"/>
              <a:t>2023/09/26</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646E40-FD97-47FE-BE4E-5F53DD6A4B3B}" type="slidenum">
              <a:rPr lang="en-ZA" smtClean="0"/>
              <a:t>‹#›</a:t>
            </a:fld>
            <a:endParaRPr lang="en-ZA"/>
          </a:p>
        </p:txBody>
      </p:sp>
    </p:spTree>
    <p:extLst>
      <p:ext uri="{BB962C8B-B14F-4D97-AF65-F5344CB8AC3E}">
        <p14:creationId xmlns:p14="http://schemas.microsoft.com/office/powerpoint/2010/main" val="203446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Chapter</a:t>
            </a:r>
            <a:r>
              <a:rPr lang="en-ZA" baseline="0" dirty="0"/>
              <a:t> 2 Brand Positioning</a:t>
            </a:r>
          </a:p>
          <a:p>
            <a:r>
              <a:rPr lang="en-ZA" baseline="0" dirty="0"/>
              <a:t>Positioning requires defining our desired or ideal brand knowledge structures and establishing POINTS OF PARITY AND POINTS OF DIFFERENCE</a:t>
            </a:r>
          </a:p>
          <a:p>
            <a:r>
              <a:rPr lang="en-ZA" baseline="0" dirty="0"/>
              <a:t>to establish the right brand identity and brand image.  Unique meaningful points of difference </a:t>
            </a:r>
            <a:r>
              <a:rPr lang="en-ZA" baseline="0" dirty="0" err="1"/>
              <a:t>prodice</a:t>
            </a:r>
            <a:r>
              <a:rPr lang="en-ZA" baseline="0" dirty="0"/>
              <a:t> a competitive advantage and why consumers should buy the brand.</a:t>
            </a:r>
          </a:p>
          <a:p>
            <a:r>
              <a:rPr lang="en-ZA" baseline="0" dirty="0"/>
              <a:t>POINTS OF PARITY (POPS) </a:t>
            </a:r>
          </a:p>
        </p:txBody>
      </p:sp>
      <p:sp>
        <p:nvSpPr>
          <p:cNvPr id="4" name="Slide Number Placeholder 3"/>
          <p:cNvSpPr>
            <a:spLocks noGrp="1"/>
          </p:cNvSpPr>
          <p:nvPr>
            <p:ph type="sldNum" sz="quarter" idx="10"/>
          </p:nvPr>
        </p:nvSpPr>
        <p:spPr/>
        <p:txBody>
          <a:bodyPr/>
          <a:lstStyle/>
          <a:p>
            <a:fld id="{46646E40-FD97-47FE-BE4E-5F53DD6A4B3B}" type="slidenum">
              <a:rPr lang="en-ZA" smtClean="0"/>
              <a:t>4</a:t>
            </a:fld>
            <a:endParaRPr lang="en-ZA"/>
          </a:p>
        </p:txBody>
      </p:sp>
    </p:spTree>
    <p:extLst>
      <p:ext uri="{BB962C8B-B14F-4D97-AF65-F5344CB8AC3E}">
        <p14:creationId xmlns:p14="http://schemas.microsoft.com/office/powerpoint/2010/main" val="270788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Chapter</a:t>
            </a:r>
            <a:r>
              <a:rPr lang="en-ZA" baseline="0" dirty="0"/>
              <a:t> 2 Brand Positioning</a:t>
            </a:r>
          </a:p>
          <a:p>
            <a:r>
              <a:rPr lang="en-ZA" baseline="0" dirty="0"/>
              <a:t>Positioning requires defining our desired or ideal brand knowledge structures and establishing POINTS OF PARITY AND POINTS OF DIFFERENCE</a:t>
            </a:r>
          </a:p>
          <a:p>
            <a:r>
              <a:rPr lang="en-ZA" baseline="0" dirty="0"/>
              <a:t>to establish the right brand identity and brand image.  Unique meaningful points of difference </a:t>
            </a:r>
            <a:r>
              <a:rPr lang="en-ZA" baseline="0" dirty="0" err="1"/>
              <a:t>prodice</a:t>
            </a:r>
            <a:r>
              <a:rPr lang="en-ZA" baseline="0" dirty="0"/>
              <a:t> a competitive advantage and why consumers should buy the brand.</a:t>
            </a:r>
          </a:p>
          <a:p>
            <a:r>
              <a:rPr lang="en-ZA" baseline="0" dirty="0"/>
              <a:t>POINTS OF PARITY (POPS) </a:t>
            </a:r>
          </a:p>
        </p:txBody>
      </p:sp>
      <p:sp>
        <p:nvSpPr>
          <p:cNvPr id="4" name="Slide Number Placeholder 3"/>
          <p:cNvSpPr>
            <a:spLocks noGrp="1"/>
          </p:cNvSpPr>
          <p:nvPr>
            <p:ph type="sldNum" sz="quarter" idx="10"/>
          </p:nvPr>
        </p:nvSpPr>
        <p:spPr/>
        <p:txBody>
          <a:bodyPr/>
          <a:lstStyle/>
          <a:p>
            <a:fld id="{46646E40-FD97-47FE-BE4E-5F53DD6A4B3B}" type="slidenum">
              <a:rPr lang="en-ZA" smtClean="0"/>
              <a:t>28</a:t>
            </a:fld>
            <a:endParaRPr lang="en-ZA"/>
          </a:p>
        </p:txBody>
      </p:sp>
    </p:spTree>
    <p:extLst>
      <p:ext uri="{BB962C8B-B14F-4D97-AF65-F5344CB8AC3E}">
        <p14:creationId xmlns:p14="http://schemas.microsoft.com/office/powerpoint/2010/main" val="540134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9144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2363789" y="620713"/>
            <a:ext cx="3792388" cy="1206421"/>
          </a:xfrm>
          <a:prstGeom prst="rect">
            <a:avLst/>
          </a:prstGeom>
          <a:noFill/>
          <a:ln w="9525">
            <a:noFill/>
            <a:miter lim="800000"/>
            <a:headEnd/>
            <a:tailEnd/>
          </a:ln>
        </p:spPr>
      </p:pic>
      <p:sp>
        <p:nvSpPr>
          <p:cNvPr id="4" name="Title 3"/>
          <p:cNvSpPr>
            <a:spLocks noGrp="1"/>
          </p:cNvSpPr>
          <p:nvPr>
            <p:ph type="ctrTitle"/>
          </p:nvPr>
        </p:nvSpPr>
        <p:spPr>
          <a:xfrm>
            <a:off x="685800" y="2130425"/>
            <a:ext cx="7772400" cy="1470025"/>
          </a:xfrm>
        </p:spPr>
        <p:txBody>
          <a:bodyPr/>
          <a:lstStyle/>
          <a:p>
            <a:r>
              <a:rPr lang="en-US"/>
              <a:t>Click to edit Master title style</a:t>
            </a:r>
          </a:p>
        </p:txBody>
      </p:sp>
      <p:sp>
        <p:nvSpPr>
          <p:cNvPr id="5" name="Round Single Corner Rectangle 4"/>
          <p:cNvSpPr/>
          <p:nvPr userDrawn="1"/>
        </p:nvSpPr>
        <p:spPr>
          <a:xfrm>
            <a:off x="0" y="6237312"/>
            <a:ext cx="9144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987824" y="6381328"/>
            <a:ext cx="3240360" cy="369332"/>
          </a:xfrm>
          <a:prstGeom prst="rect">
            <a:avLst/>
          </a:prstGeom>
          <a:noFill/>
        </p:spPr>
        <p:txBody>
          <a:bodyPr wrap="square" rtlCol="0">
            <a:spAutoFit/>
          </a:bodyPr>
          <a:lstStyle/>
          <a:p>
            <a:r>
              <a:rPr lang="en-US" b="0" dirty="0">
                <a:solidFill>
                  <a:schemeClr val="bg1"/>
                </a:solidFill>
                <a:latin typeface="Century Gothic" pitchFamily="34" charset="0"/>
              </a:rPr>
              <a:t>UKZN</a:t>
            </a:r>
            <a:r>
              <a:rPr lang="en-US" b="0" baseline="0" dirty="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0568" y="446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p:nvCxnSpPr>
        <p:spPr>
          <a:xfrm>
            <a:off x="0" y="1052736"/>
            <a:ext cx="9144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p:nvSpPr>
        <p:spPr>
          <a:xfrm>
            <a:off x="0" y="6381328"/>
            <a:ext cx="9144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71800" y="6444044"/>
            <a:ext cx="3240360" cy="369332"/>
          </a:xfrm>
          <a:prstGeom prst="rect">
            <a:avLst/>
          </a:prstGeom>
          <a:noFill/>
        </p:spPr>
        <p:txBody>
          <a:bodyPr wrap="square" rtlCol="0">
            <a:spAutoFit/>
          </a:bodyPr>
          <a:lstStyle/>
          <a:p>
            <a:r>
              <a:rPr lang="en-US" b="0" dirty="0">
                <a:solidFill>
                  <a:schemeClr val="bg1"/>
                </a:solidFill>
                <a:latin typeface="Century Gothic" pitchFamily="34" charset="0"/>
              </a:rPr>
              <a:t>UKZN</a:t>
            </a:r>
            <a:r>
              <a:rPr lang="en-US" b="0" baseline="0" dirty="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251" y="1731381"/>
            <a:ext cx="7772400" cy="1368152"/>
          </a:xfrm>
        </p:spPr>
        <p:txBody>
          <a:bodyPr/>
          <a:lstStyle/>
          <a:p>
            <a:br>
              <a:rPr lang="en-US" sz="1800" b="1" dirty="0"/>
            </a:br>
            <a:br>
              <a:rPr lang="en-US" sz="1800" b="1" dirty="0"/>
            </a:br>
            <a:br>
              <a:rPr lang="en-US" sz="1800" b="1" dirty="0"/>
            </a:br>
            <a:br>
              <a:rPr lang="en-US" sz="1800" b="1" dirty="0"/>
            </a:br>
            <a:br>
              <a:rPr lang="en-US" sz="1800" b="1" dirty="0"/>
            </a:br>
            <a:br>
              <a:rPr lang="en-US" sz="2000" b="1" dirty="0"/>
            </a:br>
            <a:br>
              <a:rPr lang="en-US" sz="2000" b="1" dirty="0"/>
            </a:br>
            <a:br>
              <a:rPr lang="en-US" sz="2000" b="1" dirty="0"/>
            </a:br>
            <a:br>
              <a:rPr lang="en-US" sz="2000" b="1" dirty="0"/>
            </a:br>
            <a:br>
              <a:rPr lang="en-US" sz="2000" b="1" dirty="0"/>
            </a:br>
            <a:r>
              <a:rPr lang="en-GB" sz="2000" b="1" i="1" dirty="0" err="1"/>
              <a:t>Zifunani</a:t>
            </a:r>
            <a:r>
              <a:rPr lang="en-GB" sz="2000" b="1" i="1" dirty="0"/>
              <a:t> </a:t>
            </a:r>
            <a:r>
              <a:rPr lang="en-GB" sz="2000" b="1" i="1" dirty="0" err="1"/>
              <a:t>izitabane</a:t>
            </a:r>
            <a:r>
              <a:rPr lang="en-GB" sz="2000" b="1" i="1" dirty="0"/>
              <a:t> La</a:t>
            </a:r>
            <a:r>
              <a:rPr lang="en-GB" sz="2000" b="1" dirty="0"/>
              <a:t>: Remaining Resilient in the face of</a:t>
            </a:r>
            <a:br>
              <a:rPr lang="en-GB" sz="2000" b="1" dirty="0"/>
            </a:br>
            <a:r>
              <a:rPr lang="en-GB" sz="2000" b="1" dirty="0"/>
              <a:t>Resistance, the voices of queer students residing in University residences in eThekwini Metropolitan.</a:t>
            </a:r>
            <a:br>
              <a:rPr lang="en-US" sz="2400" b="1" dirty="0">
                <a:solidFill>
                  <a:srgbClr val="EE0000"/>
                </a:solidFill>
              </a:rPr>
            </a:br>
            <a:r>
              <a:rPr lang="en-GB" sz="2000" b="1" dirty="0">
                <a:latin typeface="Times New Roman" panose="02020603050405020304" pitchFamily="18" charset="0"/>
                <a:cs typeface="Times New Roman" panose="02020603050405020304" pitchFamily="18" charset="0"/>
              </a:rPr>
              <a:t>Presenter:</a:t>
            </a:r>
            <a:br>
              <a:rPr lang="en-GB" sz="2000" b="1" dirty="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Sethenjwa B. Nduli </a:t>
            </a:r>
            <a:br>
              <a:rPr lang="en-GB" sz="2000" b="1" dirty="0">
                <a:latin typeface="Times New Roman" panose="02020603050405020304" pitchFamily="18" charset="0"/>
                <a:cs typeface="Times New Roman" panose="02020603050405020304" pitchFamily="18" charset="0"/>
              </a:rPr>
            </a:br>
            <a:r>
              <a:rPr lang="en-ZA" sz="1400" b="1" dirty="0">
                <a:latin typeface="Times New Roman" panose="02020603050405020304" pitchFamily="18" charset="0"/>
                <a:cs typeface="Times New Roman" panose="02020603050405020304" pitchFamily="18" charset="0"/>
              </a:rPr>
              <a:t>PhD Candidate, Social Work Discipline, School of Applied Human Sciences, University of KwaZulu-Natal, South Africa.</a:t>
            </a:r>
            <a:br>
              <a:rPr lang="en-ZA" sz="1400" b="1" dirty="0">
                <a:latin typeface="Times New Roman" panose="02020603050405020304" pitchFamily="18" charset="0"/>
                <a:cs typeface="Times New Roman" panose="02020603050405020304" pitchFamily="18" charset="0"/>
              </a:rPr>
            </a:br>
            <a:r>
              <a:rPr lang="en-ZA" sz="1800" b="1" dirty="0">
                <a:latin typeface="Times New Roman" panose="02020603050405020304" pitchFamily="18" charset="0"/>
                <a:cs typeface="Times New Roman" panose="02020603050405020304" pitchFamily="18" charset="0"/>
              </a:rPr>
              <a:t>International -Social work Conference</a:t>
            </a:r>
            <a:br>
              <a:rPr lang="en-ZA" sz="1800" b="1" dirty="0">
                <a:latin typeface="Times New Roman" panose="02020603050405020304" pitchFamily="18" charset="0"/>
                <a:cs typeface="Times New Roman" panose="02020603050405020304" pitchFamily="18" charset="0"/>
              </a:rPr>
            </a:br>
            <a:r>
              <a:rPr lang="en-ZA" sz="1800" b="1" dirty="0">
                <a:latin typeface="Times New Roman" panose="02020603050405020304" pitchFamily="18" charset="0"/>
                <a:cs typeface="Times New Roman" panose="02020603050405020304" pitchFamily="18" charset="0"/>
              </a:rPr>
              <a:t>27 – 29 September 2023</a:t>
            </a:r>
            <a:br>
              <a:rPr lang="en-GB" sz="2400" b="1" dirty="0">
                <a:latin typeface="Times New Roman" panose="02020603050405020304" pitchFamily="18" charset="0"/>
                <a:cs typeface="Times New Roman" panose="02020603050405020304" pitchFamily="18" charset="0"/>
              </a:rPr>
            </a:br>
            <a:br>
              <a:rPr lang="en-US" sz="2400" b="1" dirty="0"/>
            </a:br>
            <a:br>
              <a:rPr lang="en-US" sz="1800" dirty="0"/>
            </a:br>
            <a:endParaRPr lang="en-US" sz="1800" b="1" dirty="0"/>
          </a:p>
        </p:txBody>
      </p:sp>
      <p:pic>
        <p:nvPicPr>
          <p:cNvPr id="3" name="Picture 2">
            <a:extLst>
              <a:ext uri="{FF2B5EF4-FFF2-40B4-BE49-F238E27FC236}">
                <a16:creationId xmlns:a16="http://schemas.microsoft.com/office/drawing/2014/main" id="{5AC31373-9F91-44D0-B0CA-AFBC41BB946A}"/>
              </a:ext>
            </a:extLst>
          </p:cNvPr>
          <p:cNvPicPr>
            <a:picLocks noChangeAspect="1"/>
          </p:cNvPicPr>
          <p:nvPr/>
        </p:nvPicPr>
        <p:blipFill>
          <a:blip r:embed="rId2"/>
          <a:stretch>
            <a:fillRect/>
          </a:stretch>
        </p:blipFill>
        <p:spPr>
          <a:xfrm>
            <a:off x="6732240" y="503856"/>
            <a:ext cx="1944216" cy="1279779"/>
          </a:xfrm>
          <a:prstGeom prst="rect">
            <a:avLst/>
          </a:prstGeom>
        </p:spPr>
      </p:pic>
      <p:pic>
        <p:nvPicPr>
          <p:cNvPr id="6" name="Picture 5">
            <a:extLst>
              <a:ext uri="{FF2B5EF4-FFF2-40B4-BE49-F238E27FC236}">
                <a16:creationId xmlns:a16="http://schemas.microsoft.com/office/drawing/2014/main" id="{FE6B3153-A03D-4F76-AF9B-AA55446163B0}"/>
              </a:ext>
            </a:extLst>
          </p:cNvPr>
          <p:cNvPicPr>
            <a:picLocks noChangeAspect="1"/>
          </p:cNvPicPr>
          <p:nvPr/>
        </p:nvPicPr>
        <p:blipFill>
          <a:blip r:embed="rId3"/>
          <a:stretch>
            <a:fillRect/>
          </a:stretch>
        </p:blipFill>
        <p:spPr>
          <a:xfrm>
            <a:off x="181693" y="556110"/>
            <a:ext cx="2230068" cy="1279779"/>
          </a:xfrm>
          <a:prstGeom prst="rect">
            <a:avLst/>
          </a:prstGeom>
        </p:spPr>
      </p:pic>
    </p:spTree>
    <p:extLst>
      <p:ext uri="{BB962C8B-B14F-4D97-AF65-F5344CB8AC3E}">
        <p14:creationId xmlns:p14="http://schemas.microsoft.com/office/powerpoint/2010/main" val="106398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171-8C10-4208-AD8B-D832F4DA772D}"/>
              </a:ext>
            </a:extLst>
          </p:cNvPr>
          <p:cNvSpPr>
            <a:spLocks noGrp="1"/>
          </p:cNvSpPr>
          <p:nvPr>
            <p:ph type="title"/>
          </p:nvPr>
        </p:nvSpPr>
        <p:spPr>
          <a:xfrm>
            <a:off x="539552" y="43940"/>
            <a:ext cx="8229600" cy="1143000"/>
          </a:xfrm>
        </p:spPr>
        <p:txBody>
          <a:bodyPr/>
          <a:lstStyle/>
          <a:p>
            <a:r>
              <a:rPr lang="en-US" b="1" dirty="0"/>
              <a:t>Resilience Theory </a:t>
            </a:r>
            <a:endParaRPr lang="en-ZA" b="1" dirty="0"/>
          </a:p>
        </p:txBody>
      </p:sp>
      <p:sp>
        <p:nvSpPr>
          <p:cNvPr id="3" name="Content Placeholder 2">
            <a:extLst>
              <a:ext uri="{FF2B5EF4-FFF2-40B4-BE49-F238E27FC236}">
                <a16:creationId xmlns:a16="http://schemas.microsoft.com/office/drawing/2014/main" id="{9991B473-6A4D-429A-B087-77E5B148E6E7}"/>
              </a:ext>
            </a:extLst>
          </p:cNvPr>
          <p:cNvSpPr>
            <a:spLocks noGrp="1"/>
          </p:cNvSpPr>
          <p:nvPr>
            <p:ph idx="1"/>
          </p:nvPr>
        </p:nvSpPr>
        <p:spPr/>
        <p:txBody>
          <a:bodyPr/>
          <a:lstStyle/>
          <a:p>
            <a:pPr algn="just"/>
            <a:r>
              <a:rPr lang="en-ZA" sz="1400" dirty="0"/>
              <a:t>Queer students are vulnerable to specific forms of discrimination directed towards them because of their gender expression and sexual orientation. The term </a:t>
            </a:r>
            <a:r>
              <a:rPr lang="en-GB" sz="1400" dirty="0"/>
              <a:t>resilience derives from the present participle of the Latin verb </a:t>
            </a:r>
            <a:r>
              <a:rPr lang="en-GB" sz="1400" dirty="0" err="1"/>
              <a:t>resilire</a:t>
            </a:r>
            <a:r>
              <a:rPr lang="en-ZA" sz="1400" dirty="0"/>
              <a:t>, which refers to a substance's pliant or elastic character.(</a:t>
            </a:r>
            <a:r>
              <a:rPr lang="da-DK" sz="1400" dirty="0"/>
              <a:t>Greene et al., 2002). </a:t>
            </a:r>
            <a:r>
              <a:rPr lang="en-ZA" sz="1400" dirty="0"/>
              <a:t> The resilience theory emerged out of decades of research to understand how human beings deal with adversities (Greene et al., 2002).</a:t>
            </a:r>
          </a:p>
          <a:p>
            <a:pPr algn="just"/>
            <a:r>
              <a:rPr lang="en-ZA" sz="1400" dirty="0"/>
              <a:t>Survival, recovery, and thriving are resilience concepts that define the stage at which a person may be during or after experiencing adversity (Ledesma, 2014). The study aimed to understand how queer students survive, recover and thrive in the different stages after experiencing queerphobic bullying in university residences. The interaction and integration of assets and resources are necessary to demonstrate resilience in severe threats (Zimmerman, Stoddard, </a:t>
            </a:r>
            <a:r>
              <a:rPr lang="en-ZA" sz="1400" dirty="0" err="1"/>
              <a:t>Eisman</a:t>
            </a:r>
            <a:r>
              <a:rPr lang="en-ZA" sz="1400" dirty="0"/>
              <a:t>, Caldwell, </a:t>
            </a:r>
            <a:r>
              <a:rPr lang="en-ZA" sz="1400" dirty="0" err="1"/>
              <a:t>Aiyer</a:t>
            </a:r>
            <a:r>
              <a:rPr lang="en-ZA" sz="1400" dirty="0"/>
              <a:t>, &amp; Miller, 2013, p.216). For example, assets might be good coping abilities, effectiveness, a strong sense of identity, and future orientation, while excellent parental support, adult mentors, and opportunity frameworks are examples of resources (Zimmerman et al., 2013). </a:t>
            </a:r>
          </a:p>
          <a:p>
            <a:pPr algn="just"/>
            <a:r>
              <a:rPr lang="en-ZA" sz="1400" dirty="0"/>
              <a:t>The study also explored how the various residence programmes foster resiliency and how the Department of Student Housing and residence affairs enhance the available programmes and resources to help address queerphobic bullying amongst queer students. </a:t>
            </a:r>
          </a:p>
        </p:txBody>
      </p:sp>
    </p:spTree>
    <p:extLst>
      <p:ext uri="{BB962C8B-B14F-4D97-AF65-F5344CB8AC3E}">
        <p14:creationId xmlns:p14="http://schemas.microsoft.com/office/powerpoint/2010/main" val="65057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9958-F1E9-420B-A414-836E98B830D8}"/>
              </a:ext>
            </a:extLst>
          </p:cNvPr>
          <p:cNvSpPr>
            <a:spLocks noGrp="1"/>
          </p:cNvSpPr>
          <p:nvPr>
            <p:ph type="title"/>
          </p:nvPr>
        </p:nvSpPr>
        <p:spPr>
          <a:xfrm>
            <a:off x="179512" y="116632"/>
            <a:ext cx="8229600" cy="1143000"/>
          </a:xfrm>
        </p:spPr>
        <p:txBody>
          <a:bodyPr/>
          <a:lstStyle/>
          <a:p>
            <a:r>
              <a:rPr lang="en-US" b="1" dirty="0"/>
              <a:t>Queer Theory</a:t>
            </a:r>
            <a:endParaRPr lang="en-ZA" b="1" dirty="0"/>
          </a:p>
        </p:txBody>
      </p:sp>
      <p:sp>
        <p:nvSpPr>
          <p:cNvPr id="3" name="Content Placeholder 2">
            <a:extLst>
              <a:ext uri="{FF2B5EF4-FFF2-40B4-BE49-F238E27FC236}">
                <a16:creationId xmlns:a16="http://schemas.microsoft.com/office/drawing/2014/main" id="{34850C7A-38FD-49BE-83E7-90BD1C64E464}"/>
              </a:ext>
            </a:extLst>
          </p:cNvPr>
          <p:cNvSpPr>
            <a:spLocks noGrp="1"/>
          </p:cNvSpPr>
          <p:nvPr>
            <p:ph idx="1"/>
          </p:nvPr>
        </p:nvSpPr>
        <p:spPr>
          <a:xfrm>
            <a:off x="457200" y="1259632"/>
            <a:ext cx="8229600" cy="4866531"/>
          </a:xfrm>
        </p:spPr>
        <p:txBody>
          <a:bodyPr/>
          <a:lstStyle/>
          <a:p>
            <a:pPr algn="just"/>
            <a:r>
              <a:rPr lang="en-US" sz="1400" dirty="0"/>
              <a:t>In framing this research, the queer theory is used as an analysis for understanding and making sense of queerphobic experiences in University residences. According to </a:t>
            </a:r>
            <a:r>
              <a:rPr lang="en-ZA" sz="1400" dirty="0"/>
              <a:t>Watson (2005), the queer theory “emerge[es] directly out of liberal ideas of equality, building on feminist and other liberatory political movements that pursued questions of identity categories and how power is distributed among and between them” (p. 68). as stated by Butler (1993), the term "queer" was first employed to penalise homosexual and lesbian persons and groups since it was "linked to accusation, </a:t>
            </a:r>
            <a:r>
              <a:rPr lang="en-ZA" sz="1400" dirty="0" err="1"/>
              <a:t>pathologisation</a:t>
            </a:r>
            <a:r>
              <a:rPr lang="en-ZA" sz="1400" dirty="0"/>
              <a:t>, and insult” (p. 226). Queer individuals, on the other hand, have seized the word to define their identities. The adoption of this term signifies its transition from shaming to affirming (Butler, 1993). In this study, the queer word is used as a reclaimed term to affirm the experiences of queer students and as a way to question and challenge the normalisation and legitimisation of heterosexuality in university residences (Halberstam, 1998).</a:t>
            </a:r>
          </a:p>
          <a:p>
            <a:pPr algn="just"/>
            <a:r>
              <a:rPr lang="en-ZA" sz="1400" dirty="0"/>
              <a:t>It is this understanding of queer by Morris (2000) that I adopt in my analysis of this research. To do so, I draw on one of the three tenets put forth by Dilley (1999, p. 462) on queer research: “examination of lives and experiences of those considered non-heterosexual (the other two include the juxtaposition of those lives/experiences with lives/ experiences considered “normal”; and the examination of how/why those lives and experiences are considered outside of the norm)”</a:t>
            </a:r>
          </a:p>
          <a:p>
            <a:pPr algn="just"/>
            <a:r>
              <a:rPr lang="en-ZA" sz="1400" dirty="0"/>
              <a:t>The study explored, In particular, the first research question to explore how the participants respond to and resist their marginalisation in their context. The second question in the study examines the risk factors contributing to queerphobic bullying in residences. The third research question looked at the effectiveness of residence life programmes in mitigating queerphobic bullying.  . </a:t>
            </a:r>
          </a:p>
        </p:txBody>
      </p:sp>
    </p:spTree>
    <p:extLst>
      <p:ext uri="{BB962C8B-B14F-4D97-AF65-F5344CB8AC3E}">
        <p14:creationId xmlns:p14="http://schemas.microsoft.com/office/powerpoint/2010/main" val="236024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735C-9A61-247B-B117-F1F8275A530D}"/>
              </a:ext>
            </a:extLst>
          </p:cNvPr>
          <p:cNvSpPr>
            <a:spLocks noGrp="1"/>
          </p:cNvSpPr>
          <p:nvPr>
            <p:ph type="title"/>
          </p:nvPr>
        </p:nvSpPr>
        <p:spPr>
          <a:xfrm>
            <a:off x="-16831" y="0"/>
            <a:ext cx="8229600" cy="1143000"/>
          </a:xfrm>
        </p:spPr>
        <p:txBody>
          <a:bodyPr/>
          <a:lstStyle/>
          <a:p>
            <a:r>
              <a:rPr lang="en-GB" b="1" dirty="0"/>
              <a:t>Research Methodology</a:t>
            </a:r>
          </a:p>
        </p:txBody>
      </p:sp>
      <p:graphicFrame>
        <p:nvGraphicFramePr>
          <p:cNvPr id="15" name="Table 15">
            <a:extLst>
              <a:ext uri="{FF2B5EF4-FFF2-40B4-BE49-F238E27FC236}">
                <a16:creationId xmlns:a16="http://schemas.microsoft.com/office/drawing/2014/main" id="{B3184244-A428-436D-9B1D-2BF028ECCA50}"/>
              </a:ext>
            </a:extLst>
          </p:cNvPr>
          <p:cNvGraphicFramePr>
            <a:graphicFrameLocks noGrp="1"/>
          </p:cNvGraphicFramePr>
          <p:nvPr>
            <p:ph idx="1"/>
            <p:extLst>
              <p:ext uri="{D42A27DB-BD31-4B8C-83A1-F6EECF244321}">
                <p14:modId xmlns:p14="http://schemas.microsoft.com/office/powerpoint/2010/main" val="1383011668"/>
              </p:ext>
            </p:extLst>
          </p:nvPr>
        </p:nvGraphicFramePr>
        <p:xfrm>
          <a:off x="348381" y="1140306"/>
          <a:ext cx="8229600" cy="4785360"/>
        </p:xfrm>
        <a:graphic>
          <a:graphicData uri="http://schemas.openxmlformats.org/drawingml/2006/table">
            <a:tbl>
              <a:tblPr firstRow="1" bandRow="1">
                <a:tableStyleId>{5C22544A-7EE6-4342-B048-85BDC9FD1C3A}</a:tableStyleId>
              </a:tblPr>
              <a:tblGrid>
                <a:gridCol w="2770592">
                  <a:extLst>
                    <a:ext uri="{9D8B030D-6E8A-4147-A177-3AD203B41FA5}">
                      <a16:colId xmlns:a16="http://schemas.microsoft.com/office/drawing/2014/main" val="4186306093"/>
                    </a:ext>
                  </a:extLst>
                </a:gridCol>
                <a:gridCol w="2770592">
                  <a:extLst>
                    <a:ext uri="{9D8B030D-6E8A-4147-A177-3AD203B41FA5}">
                      <a16:colId xmlns:a16="http://schemas.microsoft.com/office/drawing/2014/main" val="1969584179"/>
                    </a:ext>
                  </a:extLst>
                </a:gridCol>
                <a:gridCol w="2688416">
                  <a:extLst>
                    <a:ext uri="{9D8B030D-6E8A-4147-A177-3AD203B41FA5}">
                      <a16:colId xmlns:a16="http://schemas.microsoft.com/office/drawing/2014/main" val="822429775"/>
                    </a:ext>
                  </a:extLst>
                </a:gridCol>
              </a:tblGrid>
              <a:tr h="370840">
                <a:tc>
                  <a:txBody>
                    <a:bodyPr/>
                    <a:lstStyle/>
                    <a:p>
                      <a:r>
                        <a:rPr lang="en-ZA" sz="1400" dirty="0"/>
                        <a:t>Research approach </a:t>
                      </a:r>
                    </a:p>
                    <a:p>
                      <a:endParaRPr lang="en-ZA" sz="1400" dirty="0"/>
                    </a:p>
                  </a:txBody>
                  <a:tcPr/>
                </a:tc>
                <a:tc>
                  <a:txBody>
                    <a:bodyPr/>
                    <a:lstStyle/>
                    <a:p>
                      <a:r>
                        <a:rPr lang="en-ZA" dirty="0"/>
                        <a:t>Research paradigm </a:t>
                      </a:r>
                    </a:p>
                    <a:p>
                      <a:endParaRPr lang="en-ZA" dirty="0"/>
                    </a:p>
                  </a:txBody>
                  <a:tcPr/>
                </a:tc>
                <a:tc>
                  <a:txBody>
                    <a:bodyPr/>
                    <a:lstStyle/>
                    <a:p>
                      <a:r>
                        <a:rPr lang="en-ZA" dirty="0"/>
                        <a:t>Research</a:t>
                      </a:r>
                    </a:p>
                    <a:p>
                      <a:r>
                        <a:rPr lang="en-ZA" dirty="0"/>
                        <a:t>design</a:t>
                      </a:r>
                    </a:p>
                  </a:txBody>
                  <a:tcPr/>
                </a:tc>
                <a:extLst>
                  <a:ext uri="{0D108BD9-81ED-4DB2-BD59-A6C34878D82A}">
                    <a16:rowId xmlns:a16="http://schemas.microsoft.com/office/drawing/2014/main" val="3591138276"/>
                  </a:ext>
                </a:extLst>
              </a:tr>
              <a:tr h="370840">
                <a:tc>
                  <a:txBody>
                    <a:bodyPr/>
                    <a:lstStyle/>
                    <a:p>
                      <a:pPr algn="just"/>
                      <a:r>
                        <a:rPr lang="en-ZA" sz="1400" dirty="0"/>
                        <a:t>The researcher adopted a qualitative approach, in view of the fact that the researcher wanted to understand how queer students recover, survive and thrive while experiencing queerphobic bullying; and the source of strength and motivation they used to navigate through such living queerphobic residences. The qualitative methodology was developed out of a need for in-depth contextualized interpretation that offered a rich understanding of the problem or social phenomena (</a:t>
                      </a:r>
                      <a:r>
                        <a:rPr lang="en-ZA" sz="1400" dirty="0" err="1"/>
                        <a:t>Lietz</a:t>
                      </a:r>
                      <a:r>
                        <a:rPr lang="en-ZA" sz="1400" dirty="0"/>
                        <a:t> &amp; Zayas, 2010, p.189).</a:t>
                      </a:r>
                    </a:p>
                    <a:p>
                      <a:endParaRPr lang="en-ZA" sz="1400" dirty="0"/>
                    </a:p>
                  </a:txBody>
                  <a:tcPr/>
                </a:tc>
                <a:tc>
                  <a:txBody>
                    <a:bodyPr/>
                    <a:lstStyle/>
                    <a:p>
                      <a:r>
                        <a:rPr lang="en-ZA" sz="1400" dirty="0"/>
                        <a:t>In order to fully understand queer students, the researchers used an interpretative paradigm. The Interpretive paradigm places emphasis on the fact that meaning can be captured from individual experiences in understanding a phenomenon as a form of deriving knowledge in qualitative research. </a:t>
                      </a:r>
                    </a:p>
                    <a:p>
                      <a:endParaRPr lang="en-ZA" dirty="0"/>
                    </a:p>
                  </a:txBody>
                  <a:tcPr/>
                </a:tc>
                <a:tc>
                  <a:txBody>
                    <a:bodyPr/>
                    <a:lstStyle/>
                    <a:p>
                      <a:r>
                        <a:rPr lang="en-ZA" sz="1400" dirty="0"/>
                        <a:t>The researchers utilized an exploratory research design to learn more about the experiences of queer students living in a university residence. Due to a general lack of understanding about the experiences of elderly offenders released on parole, an exploratory research methodology was chosen over an investigative or descriptive study style.</a:t>
                      </a:r>
                    </a:p>
                    <a:p>
                      <a:endParaRPr lang="en-ZA" dirty="0"/>
                    </a:p>
                  </a:txBody>
                  <a:tcPr/>
                </a:tc>
                <a:extLst>
                  <a:ext uri="{0D108BD9-81ED-4DB2-BD59-A6C34878D82A}">
                    <a16:rowId xmlns:a16="http://schemas.microsoft.com/office/drawing/2014/main" val="2290729108"/>
                  </a:ext>
                </a:extLst>
              </a:tr>
            </a:tbl>
          </a:graphicData>
        </a:graphic>
      </p:graphicFrame>
    </p:spTree>
    <p:extLst>
      <p:ext uri="{BB962C8B-B14F-4D97-AF65-F5344CB8AC3E}">
        <p14:creationId xmlns:p14="http://schemas.microsoft.com/office/powerpoint/2010/main" val="341823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EF95-5F35-4310-B46F-11B88E0DE301}"/>
              </a:ext>
            </a:extLst>
          </p:cNvPr>
          <p:cNvSpPr>
            <a:spLocks noGrp="1"/>
          </p:cNvSpPr>
          <p:nvPr>
            <p:ph type="title"/>
          </p:nvPr>
        </p:nvSpPr>
        <p:spPr>
          <a:xfrm>
            <a:off x="539552" y="116632"/>
            <a:ext cx="8229600" cy="1143000"/>
          </a:xfrm>
        </p:spPr>
        <p:txBody>
          <a:bodyPr/>
          <a:lstStyle/>
          <a:p>
            <a:r>
              <a:rPr lang="en-US" b="1" dirty="0"/>
              <a:t>Research Methodology</a:t>
            </a:r>
            <a:endParaRPr lang="en-ZA" b="1" dirty="0"/>
          </a:p>
        </p:txBody>
      </p:sp>
      <p:graphicFrame>
        <p:nvGraphicFramePr>
          <p:cNvPr id="8" name="Table 8">
            <a:extLst>
              <a:ext uri="{FF2B5EF4-FFF2-40B4-BE49-F238E27FC236}">
                <a16:creationId xmlns:a16="http://schemas.microsoft.com/office/drawing/2014/main" id="{0FA23A56-474F-45BF-8BE5-E2ABF4481228}"/>
              </a:ext>
            </a:extLst>
          </p:cNvPr>
          <p:cNvGraphicFramePr>
            <a:graphicFrameLocks noGrp="1"/>
          </p:cNvGraphicFramePr>
          <p:nvPr>
            <p:ph idx="1"/>
            <p:extLst>
              <p:ext uri="{D42A27DB-BD31-4B8C-83A1-F6EECF244321}">
                <p14:modId xmlns:p14="http://schemas.microsoft.com/office/powerpoint/2010/main" val="423664067"/>
              </p:ext>
            </p:extLst>
          </p:nvPr>
        </p:nvGraphicFramePr>
        <p:xfrm>
          <a:off x="611560" y="1244190"/>
          <a:ext cx="7848871" cy="3624970"/>
        </p:xfrm>
        <a:graphic>
          <a:graphicData uri="http://schemas.openxmlformats.org/drawingml/2006/table">
            <a:tbl>
              <a:tblPr firstRow="1" bandRow="1">
                <a:tableStyleId>{5C22544A-7EE6-4342-B048-85BDC9FD1C3A}</a:tableStyleId>
              </a:tblPr>
              <a:tblGrid>
                <a:gridCol w="1753219">
                  <a:extLst>
                    <a:ext uri="{9D8B030D-6E8A-4147-A177-3AD203B41FA5}">
                      <a16:colId xmlns:a16="http://schemas.microsoft.com/office/drawing/2014/main" val="2935127898"/>
                    </a:ext>
                  </a:extLst>
                </a:gridCol>
                <a:gridCol w="2031884">
                  <a:extLst>
                    <a:ext uri="{9D8B030D-6E8A-4147-A177-3AD203B41FA5}">
                      <a16:colId xmlns:a16="http://schemas.microsoft.com/office/drawing/2014/main" val="1824902007"/>
                    </a:ext>
                  </a:extLst>
                </a:gridCol>
                <a:gridCol w="2031884">
                  <a:extLst>
                    <a:ext uri="{9D8B030D-6E8A-4147-A177-3AD203B41FA5}">
                      <a16:colId xmlns:a16="http://schemas.microsoft.com/office/drawing/2014/main" val="244973892"/>
                    </a:ext>
                  </a:extLst>
                </a:gridCol>
                <a:gridCol w="2031884">
                  <a:extLst>
                    <a:ext uri="{9D8B030D-6E8A-4147-A177-3AD203B41FA5}">
                      <a16:colId xmlns:a16="http://schemas.microsoft.com/office/drawing/2014/main" val="1523642279"/>
                    </a:ext>
                  </a:extLst>
                </a:gridCol>
              </a:tblGrid>
              <a:tr h="704855">
                <a:tc>
                  <a:txBody>
                    <a:bodyPr/>
                    <a:lstStyle/>
                    <a:p>
                      <a:r>
                        <a:rPr lang="en-US" dirty="0"/>
                        <a:t>Sample</a:t>
                      </a:r>
                      <a:endParaRPr lang="en-ZA" dirty="0"/>
                    </a:p>
                  </a:txBody>
                  <a:tcPr/>
                </a:tc>
                <a:tc>
                  <a:txBody>
                    <a:bodyPr/>
                    <a:lstStyle/>
                    <a:p>
                      <a:r>
                        <a:rPr lang="en-US" dirty="0"/>
                        <a:t>Sampling Strategy</a:t>
                      </a:r>
                      <a:endParaRPr lang="en-ZA" dirty="0"/>
                    </a:p>
                  </a:txBody>
                  <a:tcPr/>
                </a:tc>
                <a:tc>
                  <a:txBody>
                    <a:bodyPr/>
                    <a:lstStyle/>
                    <a:p>
                      <a:r>
                        <a:rPr lang="en-US" dirty="0"/>
                        <a:t>Method of data collection</a:t>
                      </a:r>
                      <a:endParaRPr lang="en-ZA" dirty="0"/>
                    </a:p>
                  </a:txBody>
                  <a:tcPr/>
                </a:tc>
                <a:tc>
                  <a:txBody>
                    <a:bodyPr/>
                    <a:lstStyle/>
                    <a:p>
                      <a:r>
                        <a:rPr lang="en-US" dirty="0"/>
                        <a:t>Method of analysis</a:t>
                      </a:r>
                      <a:endParaRPr lang="en-ZA" dirty="0"/>
                    </a:p>
                  </a:txBody>
                  <a:tcPr/>
                </a:tc>
                <a:extLst>
                  <a:ext uri="{0D108BD9-81ED-4DB2-BD59-A6C34878D82A}">
                    <a16:rowId xmlns:a16="http://schemas.microsoft.com/office/drawing/2014/main" val="2147268698"/>
                  </a:ext>
                </a:extLst>
              </a:tr>
              <a:tr h="2920115">
                <a:tc>
                  <a:txBody>
                    <a:bodyPr/>
                    <a:lstStyle/>
                    <a:p>
                      <a:r>
                        <a:rPr lang="en-ZA" sz="1400" dirty="0"/>
                        <a:t>A total of five (n=5) queer students participated in the study, owing to the depth and duration of interviews, richness of data, and complexity of the analytical task the researcher only interviewed five queer students</a:t>
                      </a:r>
                      <a:endParaRPr lang="en-ZA" dirty="0"/>
                    </a:p>
                  </a:txBody>
                  <a:tcPr/>
                </a:tc>
                <a:tc>
                  <a:txBody>
                    <a:bodyPr/>
                    <a:lstStyle/>
                    <a:p>
                      <a:r>
                        <a:rPr lang="en-US" sz="1400" dirty="0"/>
                        <a:t>Purposive sampling </a:t>
                      </a:r>
                      <a:endParaRPr lang="en-ZA" sz="1400" dirty="0"/>
                    </a:p>
                  </a:txBody>
                  <a:tcPr/>
                </a:tc>
                <a:tc>
                  <a:txBody>
                    <a:bodyPr/>
                    <a:lstStyle/>
                    <a:p>
                      <a:r>
                        <a:rPr lang="en-US" sz="1400" dirty="0"/>
                        <a:t>Semi-structured interviews</a:t>
                      </a:r>
                      <a:endParaRPr lang="en-ZA" sz="1400" dirty="0"/>
                    </a:p>
                  </a:txBody>
                  <a:tcPr/>
                </a:tc>
                <a:tc>
                  <a:txBody>
                    <a:bodyPr/>
                    <a:lstStyle/>
                    <a:p>
                      <a:r>
                        <a:rPr lang="en-US" sz="1400" dirty="0"/>
                        <a:t>Thematic content analysis</a:t>
                      </a:r>
                      <a:endParaRPr lang="en-ZA" sz="1400" dirty="0"/>
                    </a:p>
                  </a:txBody>
                  <a:tcPr/>
                </a:tc>
                <a:extLst>
                  <a:ext uri="{0D108BD9-81ED-4DB2-BD59-A6C34878D82A}">
                    <a16:rowId xmlns:a16="http://schemas.microsoft.com/office/drawing/2014/main" val="2290698134"/>
                  </a:ext>
                </a:extLst>
              </a:tr>
            </a:tbl>
          </a:graphicData>
        </a:graphic>
      </p:graphicFrame>
    </p:spTree>
    <p:extLst>
      <p:ext uri="{BB962C8B-B14F-4D97-AF65-F5344CB8AC3E}">
        <p14:creationId xmlns:p14="http://schemas.microsoft.com/office/powerpoint/2010/main" val="318862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88CF-229C-4CEB-A038-1B3064D217F7}"/>
              </a:ext>
            </a:extLst>
          </p:cNvPr>
          <p:cNvSpPr>
            <a:spLocks noGrp="1"/>
          </p:cNvSpPr>
          <p:nvPr>
            <p:ph type="title"/>
          </p:nvPr>
        </p:nvSpPr>
        <p:spPr>
          <a:xfrm>
            <a:off x="179512" y="131737"/>
            <a:ext cx="8229600" cy="1143000"/>
          </a:xfrm>
        </p:spPr>
        <p:txBody>
          <a:bodyPr/>
          <a:lstStyle/>
          <a:p>
            <a:r>
              <a:rPr lang="en-US" b="1" dirty="0"/>
              <a:t>Sampling criteria</a:t>
            </a:r>
            <a:endParaRPr lang="en-ZA" b="1" dirty="0"/>
          </a:p>
        </p:txBody>
      </p:sp>
      <p:sp>
        <p:nvSpPr>
          <p:cNvPr id="3" name="Content Placeholder 2">
            <a:extLst>
              <a:ext uri="{FF2B5EF4-FFF2-40B4-BE49-F238E27FC236}">
                <a16:creationId xmlns:a16="http://schemas.microsoft.com/office/drawing/2014/main" id="{6C781492-96B4-47D2-B57C-5C237C5AD930}"/>
              </a:ext>
            </a:extLst>
          </p:cNvPr>
          <p:cNvSpPr>
            <a:spLocks noGrp="1"/>
          </p:cNvSpPr>
          <p:nvPr>
            <p:ph idx="1"/>
          </p:nvPr>
        </p:nvSpPr>
        <p:spPr>
          <a:xfrm>
            <a:off x="457200" y="1628800"/>
            <a:ext cx="8229600" cy="4525963"/>
          </a:xfrm>
        </p:spPr>
        <p:txBody>
          <a:bodyPr/>
          <a:lstStyle/>
          <a:p>
            <a:pPr algn="just"/>
            <a:r>
              <a:rPr lang="en-ZA" sz="2400" dirty="0"/>
              <a:t>The participants is a full-time self-proclaimed queer (LGBTQI+) student residing in a residence under the selected university;</a:t>
            </a:r>
          </a:p>
          <a:p>
            <a:pPr algn="just"/>
            <a:r>
              <a:rPr lang="en-ZA" sz="2400" dirty="0"/>
              <a:t>The participant is an active member of the LGBTIQA+ Forum under the Campus HIV/AIDS Support Unit (CHASU);</a:t>
            </a:r>
          </a:p>
          <a:p>
            <a:pPr algn="just"/>
            <a:r>
              <a:rPr lang="en-ZA" sz="2400" dirty="0"/>
              <a:t>Self-identifying as part of the queer community;</a:t>
            </a:r>
          </a:p>
          <a:p>
            <a:pPr algn="just"/>
            <a:r>
              <a:rPr lang="en-ZA" sz="2400" dirty="0"/>
              <a:t>The participant has experienced or bared witness to a queerphobic incident at their respective residence;</a:t>
            </a:r>
          </a:p>
          <a:p>
            <a:pPr algn="just"/>
            <a:r>
              <a:rPr lang="en-ZA" sz="2400" dirty="0"/>
              <a:t>The participant voluntarily consents to participate in the study.</a:t>
            </a:r>
          </a:p>
        </p:txBody>
      </p:sp>
    </p:spTree>
    <p:extLst>
      <p:ext uri="{BB962C8B-B14F-4D97-AF65-F5344CB8AC3E}">
        <p14:creationId xmlns:p14="http://schemas.microsoft.com/office/powerpoint/2010/main" val="308192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84B8-0497-45EE-A4DB-E85F2F765F83}"/>
              </a:ext>
            </a:extLst>
          </p:cNvPr>
          <p:cNvSpPr>
            <a:spLocks noGrp="1"/>
          </p:cNvSpPr>
          <p:nvPr>
            <p:ph type="title"/>
          </p:nvPr>
        </p:nvSpPr>
        <p:spPr/>
        <p:txBody>
          <a:bodyPr/>
          <a:lstStyle/>
          <a:p>
            <a:r>
              <a:rPr lang="en-US" b="1" dirty="0"/>
              <a:t>Research Findings </a:t>
            </a:r>
            <a:endParaRPr lang="en-ZA" b="1" dirty="0"/>
          </a:p>
        </p:txBody>
      </p:sp>
      <p:graphicFrame>
        <p:nvGraphicFramePr>
          <p:cNvPr id="7" name="Content Placeholder 6">
            <a:extLst>
              <a:ext uri="{FF2B5EF4-FFF2-40B4-BE49-F238E27FC236}">
                <a16:creationId xmlns:a16="http://schemas.microsoft.com/office/drawing/2014/main" id="{E6ECB8A3-11E9-48E4-B75F-4BE027816D08}"/>
              </a:ext>
            </a:extLst>
          </p:cNvPr>
          <p:cNvGraphicFramePr>
            <a:graphicFrameLocks noGrp="1"/>
          </p:cNvGraphicFramePr>
          <p:nvPr>
            <p:ph idx="1"/>
            <p:extLst>
              <p:ext uri="{D42A27DB-BD31-4B8C-83A1-F6EECF244321}">
                <p14:modId xmlns:p14="http://schemas.microsoft.com/office/powerpoint/2010/main" val="3110463256"/>
              </p:ext>
            </p:extLst>
          </p:nvPr>
        </p:nvGraphicFramePr>
        <p:xfrm>
          <a:off x="539552" y="1268759"/>
          <a:ext cx="8064896" cy="2062103"/>
        </p:xfrm>
        <a:graphic>
          <a:graphicData uri="http://schemas.openxmlformats.org/drawingml/2006/table">
            <a:tbl>
              <a:tblPr firstRow="1" firstCol="1" bandRow="1">
                <a:tableStyleId>{5C22544A-7EE6-4342-B048-85BDC9FD1C3A}</a:tableStyleId>
              </a:tblPr>
              <a:tblGrid>
                <a:gridCol w="4104456">
                  <a:extLst>
                    <a:ext uri="{9D8B030D-6E8A-4147-A177-3AD203B41FA5}">
                      <a16:colId xmlns:a16="http://schemas.microsoft.com/office/drawing/2014/main" val="1863872489"/>
                    </a:ext>
                  </a:extLst>
                </a:gridCol>
                <a:gridCol w="3960440">
                  <a:extLst>
                    <a:ext uri="{9D8B030D-6E8A-4147-A177-3AD203B41FA5}">
                      <a16:colId xmlns:a16="http://schemas.microsoft.com/office/drawing/2014/main" val="2750082735"/>
                    </a:ext>
                  </a:extLst>
                </a:gridCol>
              </a:tblGrid>
              <a:tr h="243588">
                <a:tc>
                  <a:txBody>
                    <a:bodyPr/>
                    <a:lstStyle/>
                    <a:p>
                      <a:pPr>
                        <a:lnSpc>
                          <a:spcPct val="107000"/>
                        </a:lnSpc>
                        <a:spcAft>
                          <a:spcPts val="800"/>
                        </a:spcAft>
                      </a:pPr>
                      <a:r>
                        <a:rPr lang="en-ZA" sz="1200" dirty="0">
                          <a:effectLst/>
                        </a:rPr>
                        <a:t>Research question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21" marR="35521" marT="0" marB="0"/>
                </a:tc>
                <a:tc>
                  <a:txBody>
                    <a:bodyPr/>
                    <a:lstStyle/>
                    <a:p>
                      <a:pPr>
                        <a:lnSpc>
                          <a:spcPct val="107000"/>
                        </a:lnSpc>
                        <a:spcAft>
                          <a:spcPts val="800"/>
                        </a:spcAft>
                      </a:pPr>
                      <a:r>
                        <a:rPr lang="en-ZA" sz="1200" dirty="0">
                          <a:effectLst/>
                        </a:rPr>
                        <a:t>Themes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21" marR="35521" marT="0" marB="0"/>
                </a:tc>
                <a:extLst>
                  <a:ext uri="{0D108BD9-81ED-4DB2-BD59-A6C34878D82A}">
                    <a16:rowId xmlns:a16="http://schemas.microsoft.com/office/drawing/2014/main" val="1009867504"/>
                  </a:ext>
                </a:extLst>
              </a:tr>
              <a:tr h="1818515">
                <a:tc>
                  <a:txBody>
                    <a:bodyPr/>
                    <a:lstStyle/>
                    <a:p>
                      <a:pPr>
                        <a:lnSpc>
                          <a:spcPct val="107000"/>
                        </a:lnSpc>
                        <a:spcAft>
                          <a:spcPts val="800"/>
                        </a:spcAft>
                      </a:pPr>
                      <a:r>
                        <a:rPr lang="en-ZA" sz="2000" dirty="0">
                          <a:effectLst/>
                        </a:rPr>
                        <a:t>How do queer students experience and cope with queerphobic experiences in university residences?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5521" marR="35521" marT="0" marB="0"/>
                </a:tc>
                <a:tc>
                  <a:txBody>
                    <a:bodyPr/>
                    <a:lstStyle/>
                    <a:p>
                      <a:pPr marL="171450" indent="-171450">
                        <a:lnSpc>
                          <a:spcPct val="107000"/>
                        </a:lnSpc>
                        <a:spcAft>
                          <a:spcPts val="800"/>
                        </a:spcAft>
                        <a:buFont typeface="Arial" panose="020B0604020202020204" pitchFamily="34" charset="0"/>
                        <a:buChar char="•"/>
                      </a:pPr>
                      <a:r>
                        <a:rPr lang="en-ZA" sz="2000" dirty="0">
                          <a:effectLst/>
                        </a:rPr>
                        <a:t>A sense of not belonging</a:t>
                      </a:r>
                    </a:p>
                    <a:p>
                      <a:pPr marL="171450" indent="-171450">
                        <a:lnSpc>
                          <a:spcPct val="107000"/>
                        </a:lnSpc>
                        <a:spcAft>
                          <a:spcPts val="800"/>
                        </a:spcAft>
                        <a:buFont typeface="Arial" panose="020B0604020202020204" pitchFamily="34" charset="0"/>
                        <a:buChar char="•"/>
                      </a:pPr>
                      <a:r>
                        <a:rPr lang="en-ZA" sz="2000" dirty="0">
                          <a:effectLst/>
                        </a:rPr>
                        <a:t>Positive role model  </a:t>
                      </a:r>
                    </a:p>
                    <a:p>
                      <a:pPr marL="171450" indent="-171450">
                        <a:lnSpc>
                          <a:spcPct val="107000"/>
                        </a:lnSpc>
                        <a:spcAft>
                          <a:spcPts val="800"/>
                        </a:spcAft>
                        <a:buFont typeface="Arial" panose="020B0604020202020204" pitchFamily="34" charset="0"/>
                        <a:buChar char="•"/>
                      </a:pPr>
                      <a:r>
                        <a:rPr lang="en-ZA" sz="2000" dirty="0">
                          <a:effectLst/>
                        </a:rPr>
                        <a:t>Strong social ties </a:t>
                      </a:r>
                    </a:p>
                    <a:p>
                      <a:pPr>
                        <a:lnSpc>
                          <a:spcPct val="107000"/>
                        </a:lnSpc>
                        <a:spcAft>
                          <a:spcPts val="8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5521" marR="35521" marT="0" marB="0"/>
                </a:tc>
                <a:extLst>
                  <a:ext uri="{0D108BD9-81ED-4DB2-BD59-A6C34878D82A}">
                    <a16:rowId xmlns:a16="http://schemas.microsoft.com/office/drawing/2014/main" val="3286520320"/>
                  </a:ext>
                </a:extLst>
              </a:tr>
            </a:tbl>
          </a:graphicData>
        </a:graphic>
      </p:graphicFrame>
      <p:sp>
        <p:nvSpPr>
          <p:cNvPr id="10" name="TextBox 9">
            <a:extLst>
              <a:ext uri="{FF2B5EF4-FFF2-40B4-BE49-F238E27FC236}">
                <a16:creationId xmlns:a16="http://schemas.microsoft.com/office/drawing/2014/main" id="{6B72F9CE-B47D-4AE1-A62B-233D86AF8572}"/>
              </a:ext>
            </a:extLst>
          </p:cNvPr>
          <p:cNvSpPr txBox="1"/>
          <p:nvPr/>
        </p:nvSpPr>
        <p:spPr>
          <a:xfrm>
            <a:off x="539552" y="3501008"/>
            <a:ext cx="7776863" cy="2062103"/>
          </a:xfrm>
          <a:prstGeom prst="rect">
            <a:avLst/>
          </a:prstGeom>
          <a:noFill/>
        </p:spPr>
        <p:txBody>
          <a:bodyPr wrap="square" rtlCol="0">
            <a:spAutoFit/>
          </a:bodyPr>
          <a:lstStyle/>
          <a:p>
            <a:pPr algn="just"/>
            <a:r>
              <a:rPr lang="en-US" sz="1600" dirty="0"/>
              <a:t>Our analysis of the qualitative data suggested that queer students in university accommodations experienced various form of discrimination and victimization because of their sexual orientation which were not reported.</a:t>
            </a:r>
            <a:r>
              <a:rPr lang="en-ZA" sz="1600" dirty="0"/>
              <a:t> The researchers discovered that queer students in university residences were carrying deep emotional pain. Resilient queer students in their respective residences were able to forge paths ahead by drawing on their pain</a:t>
            </a:r>
            <a:r>
              <a:rPr lang="en-US" sz="1600" dirty="0"/>
              <a:t>. Here some of the strategies that assisted queer students to respond and resist queerphobic bullying in their residences. </a:t>
            </a:r>
            <a:endParaRPr lang="en-ZA" sz="1600" dirty="0"/>
          </a:p>
        </p:txBody>
      </p:sp>
    </p:spTree>
    <p:extLst>
      <p:ext uri="{BB962C8B-B14F-4D97-AF65-F5344CB8AC3E}">
        <p14:creationId xmlns:p14="http://schemas.microsoft.com/office/powerpoint/2010/main" val="386700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D2C6-3D5D-4F6E-B9B1-B7D35EC0C958}"/>
              </a:ext>
            </a:extLst>
          </p:cNvPr>
          <p:cNvSpPr>
            <a:spLocks noGrp="1"/>
          </p:cNvSpPr>
          <p:nvPr>
            <p:ph type="title"/>
          </p:nvPr>
        </p:nvSpPr>
        <p:spPr>
          <a:xfrm>
            <a:off x="446856" y="79772"/>
            <a:ext cx="8229600" cy="1143000"/>
          </a:xfrm>
        </p:spPr>
        <p:txBody>
          <a:bodyPr/>
          <a:lstStyle/>
          <a:p>
            <a:r>
              <a:rPr lang="en-US" b="1" dirty="0"/>
              <a:t>Findings </a:t>
            </a:r>
            <a:endParaRPr lang="en-ZA" b="1" dirty="0"/>
          </a:p>
        </p:txBody>
      </p:sp>
      <p:graphicFrame>
        <p:nvGraphicFramePr>
          <p:cNvPr id="4" name="Table 4">
            <a:extLst>
              <a:ext uri="{FF2B5EF4-FFF2-40B4-BE49-F238E27FC236}">
                <a16:creationId xmlns:a16="http://schemas.microsoft.com/office/drawing/2014/main" id="{4EE7E3A2-EE50-45CE-A346-730AC82C0B2E}"/>
              </a:ext>
            </a:extLst>
          </p:cNvPr>
          <p:cNvGraphicFramePr>
            <a:graphicFrameLocks noGrp="1"/>
          </p:cNvGraphicFramePr>
          <p:nvPr>
            <p:ph idx="1"/>
            <p:extLst>
              <p:ext uri="{D42A27DB-BD31-4B8C-83A1-F6EECF244321}">
                <p14:modId xmlns:p14="http://schemas.microsoft.com/office/powerpoint/2010/main" val="2060794335"/>
              </p:ext>
            </p:extLst>
          </p:nvPr>
        </p:nvGraphicFramePr>
        <p:xfrm>
          <a:off x="467544" y="1156090"/>
          <a:ext cx="8003232" cy="4481130"/>
        </p:xfrm>
        <a:graphic>
          <a:graphicData uri="http://schemas.openxmlformats.org/drawingml/2006/table">
            <a:tbl>
              <a:tblPr firstRow="1" bandRow="1">
                <a:tableStyleId>{5C22544A-7EE6-4342-B048-85BDC9FD1C3A}</a:tableStyleId>
              </a:tblPr>
              <a:tblGrid>
                <a:gridCol w="4001616">
                  <a:extLst>
                    <a:ext uri="{9D8B030D-6E8A-4147-A177-3AD203B41FA5}">
                      <a16:colId xmlns:a16="http://schemas.microsoft.com/office/drawing/2014/main" val="1493197037"/>
                    </a:ext>
                  </a:extLst>
                </a:gridCol>
                <a:gridCol w="4001616">
                  <a:extLst>
                    <a:ext uri="{9D8B030D-6E8A-4147-A177-3AD203B41FA5}">
                      <a16:colId xmlns:a16="http://schemas.microsoft.com/office/drawing/2014/main" val="447729580"/>
                    </a:ext>
                  </a:extLst>
                </a:gridCol>
              </a:tblGrid>
              <a:tr h="317780">
                <a:tc>
                  <a:txBody>
                    <a:bodyPr/>
                    <a:lstStyle/>
                    <a:p>
                      <a:r>
                        <a:rPr lang="en-US" dirty="0"/>
                        <a:t>Sub-theme</a:t>
                      </a:r>
                      <a:endParaRPr lang="en-ZA" dirty="0"/>
                    </a:p>
                  </a:txBody>
                  <a:tcPr/>
                </a:tc>
                <a:tc>
                  <a:txBody>
                    <a:bodyPr/>
                    <a:lstStyle/>
                    <a:p>
                      <a:r>
                        <a:rPr lang="en-US" dirty="0"/>
                        <a:t>Excerpt </a:t>
                      </a:r>
                      <a:endParaRPr lang="en-ZA" dirty="0"/>
                    </a:p>
                  </a:txBody>
                  <a:tcPr/>
                </a:tc>
                <a:extLst>
                  <a:ext uri="{0D108BD9-81ED-4DB2-BD59-A6C34878D82A}">
                    <a16:rowId xmlns:a16="http://schemas.microsoft.com/office/drawing/2014/main" val="958237927"/>
                  </a:ext>
                </a:extLst>
              </a:tr>
              <a:tr h="4115370">
                <a:tc>
                  <a:txBody>
                    <a:bodyPr/>
                    <a:lstStyle/>
                    <a:p>
                      <a:r>
                        <a:rPr lang="en-US" sz="1400" b="1" dirty="0"/>
                        <a:t>A sense of not belonging –</a:t>
                      </a:r>
                    </a:p>
                    <a:p>
                      <a:pPr algn="just"/>
                      <a:r>
                        <a:rPr lang="en-US" sz="1400" dirty="0"/>
                        <a:t>The participants indicated that they felt invalidated and unaffirmed in they residences.</a:t>
                      </a:r>
                      <a:r>
                        <a:rPr lang="en-ZA" sz="1400" dirty="0"/>
                        <a:t> This confirms the finding that South African university residential life experiences are often unpleasant for students identifying as queer (</a:t>
                      </a:r>
                      <a:r>
                        <a:rPr lang="en-ZA" sz="1400" dirty="0" err="1"/>
                        <a:t>Munyuki</a:t>
                      </a:r>
                      <a:r>
                        <a:rPr lang="en-ZA" sz="1400" dirty="0"/>
                        <a:t> &amp; Vincent 2017)</a:t>
                      </a:r>
                      <a:r>
                        <a:rPr lang="en-US" sz="1400" dirty="0"/>
                        <a:t> This finding was also linked to the reason why queer students isolated themselves from others in the residence.  Though this was highlighted as part of they everyday experience queer students often used different strategies to resist and respond to queerphobia. </a:t>
                      </a:r>
                      <a:endParaRPr lang="en-ZA" sz="1400" dirty="0"/>
                    </a:p>
                  </a:txBody>
                  <a:tcPr/>
                </a:tc>
                <a:tc>
                  <a:txBody>
                    <a:bodyPr/>
                    <a:lstStyle/>
                    <a:p>
                      <a:r>
                        <a:rPr lang="en-US" sz="1400" i="1" dirty="0"/>
                        <a:t>“I was bullied for so long that I no longer feel anything, its part of my life at res all the males don’t want me, you can just see it, you don’t even need to say it, that’s why I always lock myself up in my room”  (</a:t>
                      </a:r>
                      <a:r>
                        <a:rPr lang="en-US" sz="1400" i="0" dirty="0"/>
                        <a:t>Lissa-21 years law student)</a:t>
                      </a:r>
                    </a:p>
                    <a:p>
                      <a:endParaRPr lang="en-US" sz="1400" dirty="0"/>
                    </a:p>
                    <a:p>
                      <a:r>
                        <a:rPr lang="en-US" sz="1400" i="1" dirty="0"/>
                        <a:t>“All residences are homophobic, its not always direct, it has various forms of indirect homophobia, we are not wanted here” (</a:t>
                      </a:r>
                      <a:r>
                        <a:rPr lang="en-US" sz="1400" dirty="0"/>
                        <a:t>Oni- 22 years Law student) </a:t>
                      </a:r>
                    </a:p>
                    <a:p>
                      <a:endParaRPr lang="en-US" sz="1400" dirty="0"/>
                    </a:p>
                    <a:p>
                      <a:r>
                        <a:rPr lang="en-US" sz="1400" dirty="0"/>
                        <a:t>“</a:t>
                      </a:r>
                      <a:r>
                        <a:rPr lang="en-US" sz="1400" i="1" dirty="0"/>
                        <a:t>They always use language that excludes especially in my floor, they would relate to me as </a:t>
                      </a:r>
                      <a:r>
                        <a:rPr lang="en-US" sz="1400" i="1" dirty="0" err="1"/>
                        <a:t>umjita</a:t>
                      </a:r>
                      <a:r>
                        <a:rPr lang="en-US" sz="1400" i="1" dirty="0"/>
                        <a:t> which is not how I  want to be called that why am always in my room” (</a:t>
                      </a:r>
                      <a:r>
                        <a:rPr lang="en-US" sz="1400" i="0" dirty="0" err="1"/>
                        <a:t>Sfundo</a:t>
                      </a:r>
                      <a:r>
                        <a:rPr lang="en-US" sz="1400" i="0" dirty="0"/>
                        <a:t>- 21 social work students)</a:t>
                      </a:r>
                    </a:p>
                    <a:p>
                      <a:endParaRPr lang="en-ZA" sz="1400" dirty="0"/>
                    </a:p>
                  </a:txBody>
                  <a:tcPr/>
                </a:tc>
                <a:extLst>
                  <a:ext uri="{0D108BD9-81ED-4DB2-BD59-A6C34878D82A}">
                    <a16:rowId xmlns:a16="http://schemas.microsoft.com/office/drawing/2014/main" val="3562318680"/>
                  </a:ext>
                </a:extLst>
              </a:tr>
            </a:tbl>
          </a:graphicData>
        </a:graphic>
      </p:graphicFrame>
    </p:spTree>
    <p:extLst>
      <p:ext uri="{BB962C8B-B14F-4D97-AF65-F5344CB8AC3E}">
        <p14:creationId xmlns:p14="http://schemas.microsoft.com/office/powerpoint/2010/main" val="11859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73E1-5E59-487D-8DF2-480C4FB32A0E}"/>
              </a:ext>
            </a:extLst>
          </p:cNvPr>
          <p:cNvSpPr>
            <a:spLocks noGrp="1"/>
          </p:cNvSpPr>
          <p:nvPr>
            <p:ph type="title"/>
          </p:nvPr>
        </p:nvSpPr>
        <p:spPr>
          <a:xfrm>
            <a:off x="251520" y="116632"/>
            <a:ext cx="8229600" cy="1143000"/>
          </a:xfrm>
        </p:spPr>
        <p:txBody>
          <a:bodyPr/>
          <a:lstStyle/>
          <a:p>
            <a:r>
              <a:rPr lang="en-US" b="1" dirty="0"/>
              <a:t>Findings </a:t>
            </a:r>
            <a:endParaRPr lang="en-ZA" b="1" dirty="0"/>
          </a:p>
        </p:txBody>
      </p:sp>
      <p:graphicFrame>
        <p:nvGraphicFramePr>
          <p:cNvPr id="4" name="Table 4">
            <a:extLst>
              <a:ext uri="{FF2B5EF4-FFF2-40B4-BE49-F238E27FC236}">
                <a16:creationId xmlns:a16="http://schemas.microsoft.com/office/drawing/2014/main" id="{0157EDD8-088C-41E3-8D2F-342B369B674A}"/>
              </a:ext>
            </a:extLst>
          </p:cNvPr>
          <p:cNvGraphicFramePr>
            <a:graphicFrameLocks noGrp="1"/>
          </p:cNvGraphicFramePr>
          <p:nvPr>
            <p:ph idx="1"/>
            <p:extLst>
              <p:ext uri="{D42A27DB-BD31-4B8C-83A1-F6EECF244321}">
                <p14:modId xmlns:p14="http://schemas.microsoft.com/office/powerpoint/2010/main" val="1741962297"/>
              </p:ext>
            </p:extLst>
          </p:nvPr>
        </p:nvGraphicFramePr>
        <p:xfrm>
          <a:off x="755576" y="1556792"/>
          <a:ext cx="7416824" cy="3906520"/>
        </p:xfrm>
        <a:graphic>
          <a:graphicData uri="http://schemas.openxmlformats.org/drawingml/2006/table">
            <a:tbl>
              <a:tblPr firstRow="1" bandRow="1">
                <a:tableStyleId>{5C22544A-7EE6-4342-B048-85BDC9FD1C3A}</a:tableStyleId>
              </a:tblPr>
              <a:tblGrid>
                <a:gridCol w="3670571">
                  <a:extLst>
                    <a:ext uri="{9D8B030D-6E8A-4147-A177-3AD203B41FA5}">
                      <a16:colId xmlns:a16="http://schemas.microsoft.com/office/drawing/2014/main" val="320280933"/>
                    </a:ext>
                  </a:extLst>
                </a:gridCol>
                <a:gridCol w="3746253">
                  <a:extLst>
                    <a:ext uri="{9D8B030D-6E8A-4147-A177-3AD203B41FA5}">
                      <a16:colId xmlns:a16="http://schemas.microsoft.com/office/drawing/2014/main" val="380333315"/>
                    </a:ext>
                  </a:extLst>
                </a:gridCol>
              </a:tblGrid>
              <a:tr h="370840">
                <a:tc>
                  <a:txBody>
                    <a:bodyPr/>
                    <a:lstStyle/>
                    <a:p>
                      <a:r>
                        <a:rPr lang="en-US" dirty="0"/>
                        <a:t>Sub-theme</a:t>
                      </a:r>
                      <a:endParaRPr lang="en-ZA" dirty="0"/>
                    </a:p>
                  </a:txBody>
                  <a:tcPr/>
                </a:tc>
                <a:tc>
                  <a:txBody>
                    <a:bodyPr/>
                    <a:lstStyle/>
                    <a:p>
                      <a:r>
                        <a:rPr lang="en-US" dirty="0"/>
                        <a:t>Excerpt </a:t>
                      </a:r>
                      <a:endParaRPr lang="en-ZA" dirty="0"/>
                    </a:p>
                  </a:txBody>
                  <a:tcPr/>
                </a:tc>
                <a:extLst>
                  <a:ext uri="{0D108BD9-81ED-4DB2-BD59-A6C34878D82A}">
                    <a16:rowId xmlns:a16="http://schemas.microsoft.com/office/drawing/2014/main" val="3272036598"/>
                  </a:ext>
                </a:extLst>
              </a:tr>
              <a:tr h="370840">
                <a:tc>
                  <a:txBody>
                    <a:bodyPr/>
                    <a:lstStyle/>
                    <a:p>
                      <a:r>
                        <a:rPr lang="en-ZA" sz="1600" b="1" dirty="0"/>
                        <a:t>Positive role models </a:t>
                      </a:r>
                    </a:p>
                    <a:p>
                      <a:r>
                        <a:rPr lang="en-ZA" sz="1400" dirty="0"/>
                        <a:t>Most of the participants highlighted that their ability to cope and thrive was influenced by other queer academics and postgraduate students who were open about their sexuality. This shows the power of visibility in cultivating resilience and helping queer students identify positive role models to survive and cope in queerphobic environments. In line with this revelation Michelson (2019), highlights that visibility creates a crucial sense of individual belonging and security for LGBTQ+ people, and those who can be open about their sexuality and gender can serve as role models for the wider community.</a:t>
                      </a:r>
                    </a:p>
                  </a:txBody>
                  <a:tcPr/>
                </a:tc>
                <a:tc>
                  <a:txBody>
                    <a:bodyPr/>
                    <a:lstStyle/>
                    <a:p>
                      <a:r>
                        <a:rPr lang="en-US" dirty="0"/>
                        <a:t>“</a:t>
                      </a:r>
                      <a:r>
                        <a:rPr lang="en-US" sz="1400" i="1" dirty="0"/>
                        <a:t>what makes me cope and thrive and pushes me to exist openly and freely is seeing other gay people who have PhD and who are successful in our institution</a:t>
                      </a:r>
                      <a:r>
                        <a:rPr lang="en-US" sz="1400" dirty="0"/>
                        <a:t>” </a:t>
                      </a:r>
                    </a:p>
                    <a:p>
                      <a:r>
                        <a:rPr lang="en-US" sz="1400" dirty="0"/>
                        <a:t>Oni (22 years-Law student)</a:t>
                      </a:r>
                    </a:p>
                    <a:p>
                      <a:endParaRPr lang="en-US" sz="1400" dirty="0"/>
                    </a:p>
                    <a:p>
                      <a:r>
                        <a:rPr lang="en-US" sz="1400" dirty="0"/>
                        <a:t>“</a:t>
                      </a:r>
                      <a:r>
                        <a:rPr lang="en-US" sz="1400" i="1" dirty="0"/>
                        <a:t>seeing other queer staff and students out there striving and surviving, proving people wrong about us</a:t>
                      </a:r>
                      <a:r>
                        <a:rPr lang="en-US" sz="1400" dirty="0"/>
                        <a:t>”</a:t>
                      </a:r>
                    </a:p>
                    <a:p>
                      <a:r>
                        <a:rPr lang="en-US" sz="1400" dirty="0"/>
                        <a:t> Sifundo (21years-Social Work student)</a:t>
                      </a:r>
                    </a:p>
                    <a:p>
                      <a:endParaRPr lang="en-US" dirty="0"/>
                    </a:p>
                    <a:p>
                      <a:endParaRPr lang="en-ZA" dirty="0"/>
                    </a:p>
                  </a:txBody>
                  <a:tcPr/>
                </a:tc>
                <a:extLst>
                  <a:ext uri="{0D108BD9-81ED-4DB2-BD59-A6C34878D82A}">
                    <a16:rowId xmlns:a16="http://schemas.microsoft.com/office/drawing/2014/main" val="3438807112"/>
                  </a:ext>
                </a:extLst>
              </a:tr>
            </a:tbl>
          </a:graphicData>
        </a:graphic>
      </p:graphicFrame>
    </p:spTree>
    <p:extLst>
      <p:ext uri="{BB962C8B-B14F-4D97-AF65-F5344CB8AC3E}">
        <p14:creationId xmlns:p14="http://schemas.microsoft.com/office/powerpoint/2010/main" val="261591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390C-477D-4C59-8C00-BE795CD24065}"/>
              </a:ext>
            </a:extLst>
          </p:cNvPr>
          <p:cNvSpPr>
            <a:spLocks noGrp="1"/>
          </p:cNvSpPr>
          <p:nvPr>
            <p:ph type="title"/>
          </p:nvPr>
        </p:nvSpPr>
        <p:spPr>
          <a:xfrm>
            <a:off x="179512" y="0"/>
            <a:ext cx="8229600" cy="1143000"/>
          </a:xfrm>
        </p:spPr>
        <p:txBody>
          <a:bodyPr/>
          <a:lstStyle/>
          <a:p>
            <a:r>
              <a:rPr lang="en-US" dirty="0"/>
              <a:t>Findings and Discussions</a:t>
            </a:r>
            <a:endParaRPr lang="en-ZA" dirty="0"/>
          </a:p>
        </p:txBody>
      </p:sp>
      <p:graphicFrame>
        <p:nvGraphicFramePr>
          <p:cNvPr id="4" name="Table 4">
            <a:extLst>
              <a:ext uri="{FF2B5EF4-FFF2-40B4-BE49-F238E27FC236}">
                <a16:creationId xmlns:a16="http://schemas.microsoft.com/office/drawing/2014/main" id="{3CC774AD-AF99-4113-B613-3EF9F588D0DE}"/>
              </a:ext>
            </a:extLst>
          </p:cNvPr>
          <p:cNvGraphicFramePr>
            <a:graphicFrameLocks noGrp="1"/>
          </p:cNvGraphicFramePr>
          <p:nvPr>
            <p:ph idx="1"/>
            <p:extLst>
              <p:ext uri="{D42A27DB-BD31-4B8C-83A1-F6EECF244321}">
                <p14:modId xmlns:p14="http://schemas.microsoft.com/office/powerpoint/2010/main" val="3745821159"/>
              </p:ext>
            </p:extLst>
          </p:nvPr>
        </p:nvGraphicFramePr>
        <p:xfrm>
          <a:off x="457200" y="1600200"/>
          <a:ext cx="8075240" cy="3701008"/>
        </p:xfrm>
        <a:graphic>
          <a:graphicData uri="http://schemas.openxmlformats.org/drawingml/2006/table">
            <a:tbl>
              <a:tblPr firstRow="1" bandRow="1">
                <a:tableStyleId>{5C22544A-7EE6-4342-B048-85BDC9FD1C3A}</a:tableStyleId>
              </a:tblPr>
              <a:tblGrid>
                <a:gridCol w="4037620">
                  <a:extLst>
                    <a:ext uri="{9D8B030D-6E8A-4147-A177-3AD203B41FA5}">
                      <a16:colId xmlns:a16="http://schemas.microsoft.com/office/drawing/2014/main" val="3440388857"/>
                    </a:ext>
                  </a:extLst>
                </a:gridCol>
                <a:gridCol w="4037620">
                  <a:extLst>
                    <a:ext uri="{9D8B030D-6E8A-4147-A177-3AD203B41FA5}">
                      <a16:colId xmlns:a16="http://schemas.microsoft.com/office/drawing/2014/main" val="2407833041"/>
                    </a:ext>
                  </a:extLst>
                </a:gridCol>
              </a:tblGrid>
              <a:tr h="454073">
                <a:tc>
                  <a:txBody>
                    <a:bodyPr/>
                    <a:lstStyle/>
                    <a:p>
                      <a:r>
                        <a:rPr lang="en-US" dirty="0"/>
                        <a:t>Sub-theme</a:t>
                      </a:r>
                      <a:endParaRPr lang="en-ZA" dirty="0"/>
                    </a:p>
                  </a:txBody>
                  <a:tcPr/>
                </a:tc>
                <a:tc>
                  <a:txBody>
                    <a:bodyPr/>
                    <a:lstStyle/>
                    <a:p>
                      <a:r>
                        <a:rPr lang="en-US" dirty="0"/>
                        <a:t>Excerpts </a:t>
                      </a:r>
                      <a:endParaRPr lang="en-ZA" dirty="0"/>
                    </a:p>
                  </a:txBody>
                  <a:tcPr/>
                </a:tc>
                <a:extLst>
                  <a:ext uri="{0D108BD9-81ED-4DB2-BD59-A6C34878D82A}">
                    <a16:rowId xmlns:a16="http://schemas.microsoft.com/office/drawing/2014/main" val="2747731584"/>
                  </a:ext>
                </a:extLst>
              </a:tr>
              <a:tr h="3246935">
                <a:tc>
                  <a:txBody>
                    <a:bodyPr/>
                    <a:lstStyle/>
                    <a:p>
                      <a:r>
                        <a:rPr lang="en-ZA" sz="1400" b="1" dirty="0"/>
                        <a:t>Strong social ties </a:t>
                      </a:r>
                    </a:p>
                    <a:p>
                      <a:pPr algn="just"/>
                      <a:r>
                        <a:rPr lang="en-ZA" sz="1400" dirty="0"/>
                        <a:t>In this study, most of the participants identified having at least one person who acted as a confidant in the residence, this was one of the effective strategies to remaining resilient. Similarly, Southwick et al., (2005) found that positive social support of high quality can enhance resilience to stress, help protect against developing trauma-related psychopathology, and decrease the functional consequences of trauma-induced disorders. </a:t>
                      </a:r>
                    </a:p>
                  </a:txBody>
                  <a:tcPr/>
                </a:tc>
                <a:tc>
                  <a:txBody>
                    <a:bodyPr/>
                    <a:lstStyle/>
                    <a:p>
                      <a:r>
                        <a:rPr lang="en-US" sz="1400" dirty="0"/>
                        <a:t> “</a:t>
                      </a:r>
                      <a:r>
                        <a:rPr lang="en-US" sz="1400" i="1" dirty="0"/>
                        <a:t>In my residence, when I face any problem, I have a friend whose a girl that I go to, she supports and listens to me even my family will not understand because they feel like they have failed me</a:t>
                      </a:r>
                      <a:r>
                        <a:rPr lang="en-US" sz="1400" dirty="0"/>
                        <a:t>” (</a:t>
                      </a:r>
                      <a:r>
                        <a:rPr lang="en-US" sz="1400" dirty="0" err="1"/>
                        <a:t>Sfundo</a:t>
                      </a:r>
                      <a:r>
                        <a:rPr lang="en-US" sz="1400" dirty="0"/>
                        <a:t>, 21 years-Social work student)</a:t>
                      </a:r>
                    </a:p>
                    <a:p>
                      <a:endParaRPr lang="en-US" sz="1400" dirty="0"/>
                    </a:p>
                    <a:p>
                      <a:r>
                        <a:rPr lang="en-US" sz="1400" dirty="0"/>
                        <a:t>“</a:t>
                      </a:r>
                      <a:r>
                        <a:rPr lang="en-US" sz="1400" i="1" dirty="0"/>
                        <a:t>I have two friends who support me in my residence when I'm facing a crisis or need to talk about something</a:t>
                      </a:r>
                      <a:r>
                        <a:rPr lang="en-US" sz="1400" dirty="0"/>
                        <a:t>” (</a:t>
                      </a:r>
                      <a:r>
                        <a:rPr lang="en-US" sz="1400" dirty="0" err="1"/>
                        <a:t>Mkanyisi</a:t>
                      </a:r>
                      <a:r>
                        <a:rPr lang="en-US" sz="1400" dirty="0"/>
                        <a:t>, 23 years-Law student)</a:t>
                      </a:r>
                      <a:endParaRPr lang="en-ZA" sz="1400" dirty="0"/>
                    </a:p>
                  </a:txBody>
                  <a:tcPr/>
                </a:tc>
                <a:extLst>
                  <a:ext uri="{0D108BD9-81ED-4DB2-BD59-A6C34878D82A}">
                    <a16:rowId xmlns:a16="http://schemas.microsoft.com/office/drawing/2014/main" val="3748453852"/>
                  </a:ext>
                </a:extLst>
              </a:tr>
            </a:tbl>
          </a:graphicData>
        </a:graphic>
      </p:graphicFrame>
    </p:spTree>
    <p:extLst>
      <p:ext uri="{BB962C8B-B14F-4D97-AF65-F5344CB8AC3E}">
        <p14:creationId xmlns:p14="http://schemas.microsoft.com/office/powerpoint/2010/main" val="88856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7EEA-E4DD-4D9C-8500-CCF84AAE8A02}"/>
              </a:ext>
            </a:extLst>
          </p:cNvPr>
          <p:cNvSpPr>
            <a:spLocks noGrp="1"/>
          </p:cNvSpPr>
          <p:nvPr>
            <p:ph type="title"/>
          </p:nvPr>
        </p:nvSpPr>
        <p:spPr/>
        <p:txBody>
          <a:bodyPr/>
          <a:lstStyle/>
          <a:p>
            <a:r>
              <a:rPr lang="en-US" b="1" dirty="0"/>
              <a:t>Research Findings </a:t>
            </a:r>
            <a:endParaRPr lang="en-ZA" b="1" dirty="0"/>
          </a:p>
        </p:txBody>
      </p:sp>
      <p:graphicFrame>
        <p:nvGraphicFramePr>
          <p:cNvPr id="4" name="Table 4">
            <a:extLst>
              <a:ext uri="{FF2B5EF4-FFF2-40B4-BE49-F238E27FC236}">
                <a16:creationId xmlns:a16="http://schemas.microsoft.com/office/drawing/2014/main" id="{ACB6236D-A4EC-4B44-A604-37817372D6DA}"/>
              </a:ext>
            </a:extLst>
          </p:cNvPr>
          <p:cNvGraphicFramePr>
            <a:graphicFrameLocks noGrp="1"/>
          </p:cNvGraphicFramePr>
          <p:nvPr>
            <p:ph idx="1"/>
            <p:extLst>
              <p:ext uri="{D42A27DB-BD31-4B8C-83A1-F6EECF244321}">
                <p14:modId xmlns:p14="http://schemas.microsoft.com/office/powerpoint/2010/main" val="868677371"/>
              </p:ext>
            </p:extLst>
          </p:nvPr>
        </p:nvGraphicFramePr>
        <p:xfrm>
          <a:off x="457200" y="1600200"/>
          <a:ext cx="8003232" cy="2382520"/>
        </p:xfrm>
        <a:graphic>
          <a:graphicData uri="http://schemas.openxmlformats.org/drawingml/2006/table">
            <a:tbl>
              <a:tblPr firstRow="1" bandRow="1">
                <a:tableStyleId>{5C22544A-7EE6-4342-B048-85BDC9FD1C3A}</a:tableStyleId>
              </a:tblPr>
              <a:tblGrid>
                <a:gridCol w="4001616">
                  <a:extLst>
                    <a:ext uri="{9D8B030D-6E8A-4147-A177-3AD203B41FA5}">
                      <a16:colId xmlns:a16="http://schemas.microsoft.com/office/drawing/2014/main" val="2104210635"/>
                    </a:ext>
                  </a:extLst>
                </a:gridCol>
                <a:gridCol w="4001616">
                  <a:extLst>
                    <a:ext uri="{9D8B030D-6E8A-4147-A177-3AD203B41FA5}">
                      <a16:colId xmlns:a16="http://schemas.microsoft.com/office/drawing/2014/main" val="3731450530"/>
                    </a:ext>
                  </a:extLst>
                </a:gridCol>
              </a:tblGrid>
              <a:tr h="370840">
                <a:tc>
                  <a:txBody>
                    <a:bodyPr/>
                    <a:lstStyle/>
                    <a:p>
                      <a:r>
                        <a:rPr lang="en-US" dirty="0"/>
                        <a:t>Research question</a:t>
                      </a:r>
                      <a:endParaRPr lang="en-ZA" dirty="0"/>
                    </a:p>
                  </a:txBody>
                  <a:tcPr/>
                </a:tc>
                <a:tc>
                  <a:txBody>
                    <a:bodyPr/>
                    <a:lstStyle/>
                    <a:p>
                      <a:r>
                        <a:rPr lang="en-US" dirty="0"/>
                        <a:t>Themes </a:t>
                      </a:r>
                      <a:endParaRPr lang="en-ZA" dirty="0"/>
                    </a:p>
                  </a:txBody>
                  <a:tcPr/>
                </a:tc>
                <a:extLst>
                  <a:ext uri="{0D108BD9-81ED-4DB2-BD59-A6C34878D82A}">
                    <a16:rowId xmlns:a16="http://schemas.microsoft.com/office/drawing/2014/main" val="1254065395"/>
                  </a:ext>
                </a:extLst>
              </a:tr>
              <a:tr h="370840">
                <a:tc>
                  <a:txBody>
                    <a:bodyPr/>
                    <a:lstStyle/>
                    <a:p>
                      <a:pPr algn="just"/>
                      <a:r>
                        <a:rPr lang="en-ZA" dirty="0"/>
                        <a:t>What are the risk factors contributing to queerphobic bullying and how do they affect the resiliency of queer students in residence?</a:t>
                      </a:r>
                    </a:p>
                  </a:txBody>
                  <a:tcPr/>
                </a:tc>
                <a:tc>
                  <a:txBody>
                    <a:bodyPr/>
                    <a:lstStyle/>
                    <a:p>
                      <a:pPr marL="285750" indent="-285750">
                        <a:buFont typeface="Arial" panose="020B0604020202020204" pitchFamily="34" charset="0"/>
                        <a:buChar char="•"/>
                      </a:pPr>
                      <a:r>
                        <a:rPr lang="en-ZA" dirty="0"/>
                        <a:t>Substance abuse and overt queerphobic bullying </a:t>
                      </a:r>
                    </a:p>
                    <a:p>
                      <a:pPr marL="285750" indent="-285750">
                        <a:buFont typeface="Arial" panose="020B0604020202020204" pitchFamily="34" charset="0"/>
                        <a:buChar char="•"/>
                      </a:pPr>
                      <a:r>
                        <a:rPr lang="en-ZA" dirty="0"/>
                        <a:t>Virtual learning environment and queerphobia </a:t>
                      </a:r>
                    </a:p>
                    <a:p>
                      <a:pPr marL="285750" indent="-285750">
                        <a:buFont typeface="Arial" panose="020B0604020202020204" pitchFamily="34" charset="0"/>
                        <a:buChar char="•"/>
                      </a:pPr>
                      <a:r>
                        <a:rPr lang="en-ZA" dirty="0"/>
                        <a:t>The hidden nature of queerphobic bullying in residence toilets as a risk factor for queer students. </a:t>
                      </a:r>
                    </a:p>
                  </a:txBody>
                  <a:tcPr/>
                </a:tc>
                <a:extLst>
                  <a:ext uri="{0D108BD9-81ED-4DB2-BD59-A6C34878D82A}">
                    <a16:rowId xmlns:a16="http://schemas.microsoft.com/office/drawing/2014/main" val="71558640"/>
                  </a:ext>
                </a:extLst>
              </a:tr>
            </a:tbl>
          </a:graphicData>
        </a:graphic>
      </p:graphicFrame>
    </p:spTree>
    <p:extLst>
      <p:ext uri="{BB962C8B-B14F-4D97-AF65-F5344CB8AC3E}">
        <p14:creationId xmlns:p14="http://schemas.microsoft.com/office/powerpoint/2010/main" val="148783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D40D-A64A-2AC6-AD0A-D81A465FF17E}"/>
              </a:ext>
            </a:extLst>
          </p:cNvPr>
          <p:cNvSpPr>
            <a:spLocks noGrp="1"/>
          </p:cNvSpPr>
          <p:nvPr>
            <p:ph type="title"/>
          </p:nvPr>
        </p:nvSpPr>
        <p:spPr>
          <a:xfrm>
            <a:off x="457200" y="0"/>
            <a:ext cx="8229600" cy="1143000"/>
          </a:xfrm>
        </p:spPr>
        <p:txBody>
          <a:bodyPr/>
          <a:lstStyle/>
          <a:p>
            <a:r>
              <a:rPr lang="en-GB" b="1" dirty="0"/>
              <a:t>Motivation for the study</a:t>
            </a:r>
          </a:p>
        </p:txBody>
      </p:sp>
      <p:sp>
        <p:nvSpPr>
          <p:cNvPr id="3" name="Content Placeholder 2">
            <a:extLst>
              <a:ext uri="{FF2B5EF4-FFF2-40B4-BE49-F238E27FC236}">
                <a16:creationId xmlns:a16="http://schemas.microsoft.com/office/drawing/2014/main" id="{8F4E7EB1-8A84-CBB3-CE10-C3A8769A7BC2}"/>
              </a:ext>
            </a:extLst>
          </p:cNvPr>
          <p:cNvSpPr>
            <a:spLocks noGrp="1"/>
          </p:cNvSpPr>
          <p:nvPr>
            <p:ph idx="1"/>
          </p:nvPr>
        </p:nvSpPr>
        <p:spPr/>
        <p:txBody>
          <a:bodyPr/>
          <a:lstStyle/>
          <a:p>
            <a:pPr algn="just"/>
            <a:r>
              <a:rPr lang="en-GB" sz="2000" dirty="0"/>
              <a:t>The researcher is a queer student and staff who has eight years of living experience in a public university residence in which two years was served as a residence assistant. </a:t>
            </a:r>
          </a:p>
          <a:p>
            <a:pPr algn="just"/>
            <a:r>
              <a:rPr lang="en-GB" sz="2000" dirty="0"/>
              <a:t> During their tenure, the researchers experienced queerphobic violence and resistance from the residence community where they were placed.</a:t>
            </a:r>
          </a:p>
          <a:p>
            <a:pPr algn="just"/>
            <a:r>
              <a:rPr lang="en-GB" sz="2000" dirty="0"/>
              <a:t>Despite the researcher being employed as an assistant, in 2022, several protests were initiated by the student body structure calling for their dismissal based on their sexuality. </a:t>
            </a:r>
          </a:p>
          <a:p>
            <a:pPr algn="just"/>
            <a:r>
              <a:rPr lang="en-GB" sz="2000" dirty="0"/>
              <a:t>One of the dominant discourses was ‘</a:t>
            </a:r>
            <a:r>
              <a:rPr lang="en-GB" sz="2000" i="1" dirty="0" err="1"/>
              <a:t>Zifunani</a:t>
            </a:r>
            <a:r>
              <a:rPr lang="en-GB" sz="2000" i="1" dirty="0"/>
              <a:t> </a:t>
            </a:r>
            <a:r>
              <a:rPr lang="en-GB" sz="2000" i="1" dirty="0" err="1"/>
              <a:t>izitabane</a:t>
            </a:r>
            <a:r>
              <a:rPr lang="en-GB" sz="2000" i="1" dirty="0"/>
              <a:t> la’,</a:t>
            </a:r>
            <a:r>
              <a:rPr lang="en-GB" sz="2000" dirty="0"/>
              <a:t> which, when translated, means ‘What do gay people want here’ This discourse speaks to the resistance and exclusion that queer students experience in university residence communities.</a:t>
            </a:r>
            <a:endParaRPr lang="en-GB" dirty="0"/>
          </a:p>
        </p:txBody>
      </p:sp>
    </p:spTree>
    <p:extLst>
      <p:ext uri="{BB962C8B-B14F-4D97-AF65-F5344CB8AC3E}">
        <p14:creationId xmlns:p14="http://schemas.microsoft.com/office/powerpoint/2010/main" val="317264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17C3-CDAE-45C9-BF3C-A390AC5C13E9}"/>
              </a:ext>
            </a:extLst>
          </p:cNvPr>
          <p:cNvSpPr>
            <a:spLocks noGrp="1"/>
          </p:cNvSpPr>
          <p:nvPr>
            <p:ph type="title"/>
          </p:nvPr>
        </p:nvSpPr>
        <p:spPr>
          <a:xfrm>
            <a:off x="539552" y="260648"/>
            <a:ext cx="8229600" cy="1143000"/>
          </a:xfrm>
        </p:spPr>
        <p:txBody>
          <a:bodyPr/>
          <a:lstStyle/>
          <a:p>
            <a:r>
              <a:rPr lang="en-US" sz="2000" b="1" dirty="0"/>
              <a:t>Risk factors contributing queerphobia</a:t>
            </a:r>
            <a:endParaRPr lang="en-ZA" sz="2000" b="1" dirty="0"/>
          </a:p>
        </p:txBody>
      </p:sp>
      <p:sp>
        <p:nvSpPr>
          <p:cNvPr id="3" name="Content Placeholder 2">
            <a:extLst>
              <a:ext uri="{FF2B5EF4-FFF2-40B4-BE49-F238E27FC236}">
                <a16:creationId xmlns:a16="http://schemas.microsoft.com/office/drawing/2014/main" id="{7E4085D8-C405-456F-9447-2E5B527794F1}"/>
              </a:ext>
            </a:extLst>
          </p:cNvPr>
          <p:cNvSpPr>
            <a:spLocks noGrp="1"/>
          </p:cNvSpPr>
          <p:nvPr>
            <p:ph idx="1"/>
          </p:nvPr>
        </p:nvSpPr>
        <p:spPr/>
        <p:txBody>
          <a:bodyPr/>
          <a:lstStyle/>
          <a:p>
            <a:r>
              <a:rPr lang="en-US" sz="1600" b="1" dirty="0"/>
              <a:t>Substance Abuse </a:t>
            </a:r>
          </a:p>
          <a:p>
            <a:pPr marL="0" indent="0">
              <a:buNone/>
            </a:pPr>
            <a:r>
              <a:rPr lang="en-US" sz="1600" dirty="0"/>
              <a:t>The participants in the study indicated that queerphobic incidents would occur when Male students are intoxicated. This gave them the courage to make queerphobic slurs and intimidate queer students in residences. It is worth noting that these incidents were more prone to occur during weekends or when students receive their monthly allowances from NSFAS.  As noted by Oni below:</a:t>
            </a:r>
          </a:p>
          <a:p>
            <a:pPr marL="0" indent="0">
              <a:buNone/>
            </a:pPr>
            <a:r>
              <a:rPr lang="en-ZA" sz="1600" dirty="0"/>
              <a:t>“ </a:t>
            </a:r>
            <a:r>
              <a:rPr lang="en-ZA" sz="1600" i="1" dirty="0"/>
              <a:t>I have witnessed incidents where male students exhibit queerphobic bullying in our residence; one incident that I recall is when my friend was watching television, and a group of boys who were drunk aggressively demanded to watch soccer they started saying a lot of homophobic slurs and aggressively changed the channel, my friend couldn’t even leave his room the following day </a:t>
            </a:r>
            <a:r>
              <a:rPr lang="en-ZA" sz="1600" dirty="0"/>
              <a:t>” </a:t>
            </a:r>
          </a:p>
          <a:p>
            <a:pPr marL="0" indent="0">
              <a:buNone/>
            </a:pPr>
            <a:r>
              <a:rPr lang="en-ZA" sz="1600" dirty="0"/>
              <a:t>Alcohol abuse appeared to be prevalent in most narratives and very much heightened the plight of queerphobic bullying as noted by another participant who attested that: </a:t>
            </a:r>
          </a:p>
          <a:p>
            <a:pPr marL="0" indent="0">
              <a:buNone/>
            </a:pPr>
            <a:r>
              <a:rPr lang="en-US" sz="1600" dirty="0"/>
              <a:t>“</a:t>
            </a:r>
            <a:r>
              <a:rPr lang="en-US" sz="1600" i="1" dirty="0"/>
              <a:t>My roommate would bring his friends over to drink alcohol while I was trying to study; they would drink, make noise and look at me in a disgusting manner</a:t>
            </a:r>
            <a:r>
              <a:rPr lang="en-US" sz="1600" dirty="0"/>
              <a:t>” Khayezi-23 years BSS student </a:t>
            </a:r>
            <a:endParaRPr lang="en-ZA" sz="1600" dirty="0"/>
          </a:p>
        </p:txBody>
      </p:sp>
    </p:spTree>
    <p:extLst>
      <p:ext uri="{BB962C8B-B14F-4D97-AF65-F5344CB8AC3E}">
        <p14:creationId xmlns:p14="http://schemas.microsoft.com/office/powerpoint/2010/main" val="227019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7D43-F636-4E8C-9668-7D01D99F75A1}"/>
              </a:ext>
            </a:extLst>
          </p:cNvPr>
          <p:cNvSpPr>
            <a:spLocks noGrp="1"/>
          </p:cNvSpPr>
          <p:nvPr>
            <p:ph type="title"/>
          </p:nvPr>
        </p:nvSpPr>
        <p:spPr>
          <a:xfrm>
            <a:off x="457200" y="25070"/>
            <a:ext cx="8229600" cy="1143000"/>
          </a:xfrm>
        </p:spPr>
        <p:txBody>
          <a:bodyPr/>
          <a:lstStyle/>
          <a:p>
            <a:r>
              <a:rPr lang="en-ZA" sz="1800" b="1" dirty="0"/>
              <a:t>Risk factors contributing queerphobia</a:t>
            </a:r>
          </a:p>
        </p:txBody>
      </p:sp>
      <p:sp>
        <p:nvSpPr>
          <p:cNvPr id="3" name="Content Placeholder 2">
            <a:extLst>
              <a:ext uri="{FF2B5EF4-FFF2-40B4-BE49-F238E27FC236}">
                <a16:creationId xmlns:a16="http://schemas.microsoft.com/office/drawing/2014/main" id="{F7A9DAC5-07BE-458C-AD29-0129F207F37B}"/>
              </a:ext>
            </a:extLst>
          </p:cNvPr>
          <p:cNvSpPr>
            <a:spLocks noGrp="1"/>
          </p:cNvSpPr>
          <p:nvPr>
            <p:ph idx="1"/>
          </p:nvPr>
        </p:nvSpPr>
        <p:spPr/>
        <p:txBody>
          <a:bodyPr/>
          <a:lstStyle/>
          <a:p>
            <a:pPr algn="just"/>
            <a:r>
              <a:rPr lang="en-ZA" sz="1800" b="1" dirty="0"/>
              <a:t>Virtual learning environment and queerphobia </a:t>
            </a:r>
          </a:p>
          <a:p>
            <a:pPr marL="0" indent="0" algn="just">
              <a:buNone/>
            </a:pPr>
            <a:r>
              <a:rPr lang="en-ZA" sz="1800" dirty="0"/>
              <a:t>One participant highlighted that being forced to study online was challenging because they had to be indoors and in the same space as their roommate. The participants also made mention of the fact that virtual learning exacerbated queerphobic bullying, and this affected not only their mental health but also their academics. As noted by the following excerpt below: </a:t>
            </a:r>
          </a:p>
          <a:p>
            <a:pPr marL="0" indent="0" algn="just">
              <a:buNone/>
            </a:pPr>
            <a:r>
              <a:rPr lang="en-ZA" sz="1800" dirty="0"/>
              <a:t>“ </a:t>
            </a:r>
            <a:r>
              <a:rPr lang="en-ZA" sz="1800" i="1" dirty="0"/>
              <a:t>I experienced the worst experience of queerphobic bullying when we had to have classes virtually, as compared to when I could use the bus and go to campus to avoid the bullying, …my roommate would have sex in my presence, and all I would hear is sex noises, and this affected me”  Kayezi-23 BSS Student</a:t>
            </a:r>
          </a:p>
          <a:p>
            <a:pPr marL="0" indent="0" algn="just">
              <a:buNone/>
            </a:pPr>
            <a:r>
              <a:rPr lang="en-ZA" sz="1800" dirty="0"/>
              <a:t>It is worth noting that only two participants in the study stayed in residences where they had to have roommates. It is evident from the above finding that virtual learning posed a risk for queer students in shared spaces. </a:t>
            </a:r>
          </a:p>
          <a:p>
            <a:endParaRPr lang="en-ZA" dirty="0"/>
          </a:p>
        </p:txBody>
      </p:sp>
    </p:spTree>
    <p:extLst>
      <p:ext uri="{BB962C8B-B14F-4D97-AF65-F5344CB8AC3E}">
        <p14:creationId xmlns:p14="http://schemas.microsoft.com/office/powerpoint/2010/main" val="428248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E9A5-B8ED-484F-9B39-DEBF2F009992}"/>
              </a:ext>
            </a:extLst>
          </p:cNvPr>
          <p:cNvSpPr>
            <a:spLocks noGrp="1"/>
          </p:cNvSpPr>
          <p:nvPr>
            <p:ph type="title"/>
          </p:nvPr>
        </p:nvSpPr>
        <p:spPr>
          <a:xfrm>
            <a:off x="179512" y="160337"/>
            <a:ext cx="8229600" cy="1143000"/>
          </a:xfrm>
        </p:spPr>
        <p:txBody>
          <a:bodyPr/>
          <a:lstStyle/>
          <a:p>
            <a:r>
              <a:rPr lang="en-ZA" sz="2000" b="1" dirty="0"/>
              <a:t>Risk factors contributing to queerphobia</a:t>
            </a:r>
          </a:p>
        </p:txBody>
      </p:sp>
      <p:sp>
        <p:nvSpPr>
          <p:cNvPr id="3" name="Content Placeholder 2">
            <a:extLst>
              <a:ext uri="{FF2B5EF4-FFF2-40B4-BE49-F238E27FC236}">
                <a16:creationId xmlns:a16="http://schemas.microsoft.com/office/drawing/2014/main" id="{5CC9FDD7-B4C9-430E-9E0A-5CE09BDBB54B}"/>
              </a:ext>
            </a:extLst>
          </p:cNvPr>
          <p:cNvSpPr>
            <a:spLocks noGrp="1"/>
          </p:cNvSpPr>
          <p:nvPr>
            <p:ph idx="1"/>
          </p:nvPr>
        </p:nvSpPr>
        <p:spPr>
          <a:xfrm>
            <a:off x="457200" y="1280276"/>
            <a:ext cx="8229600" cy="4525963"/>
          </a:xfrm>
        </p:spPr>
        <p:txBody>
          <a:bodyPr/>
          <a:lstStyle/>
          <a:p>
            <a:pPr algn="just"/>
            <a:r>
              <a:rPr lang="en-ZA" sz="1600" b="1" dirty="0"/>
              <a:t>The hidden nature of queerphobic bullying in residence toilets as a risk factor for queer students. </a:t>
            </a:r>
          </a:p>
          <a:p>
            <a:pPr marL="0" indent="0" algn="just">
              <a:buNone/>
            </a:pPr>
            <a:r>
              <a:rPr lang="en-ZA" sz="1800" dirty="0"/>
              <a:t>The participants in this study highlighted the hidden nature of queerphobic bullying in residential toilets. It is worth noting that this finding was not surprising because queerness is constructed to be something that should remain hidden (Morrison et al., 2016). The study revealed that queer students in residence were bullied in residence toilet spaces; this led to queer students policing when to or not to use the residence toilet. Queer students in the study reported that they could not use the toilets during peak hours and often had to either wake up before dawn in the early hours of the morning or late hours of the night to avoid being bullied. The following excerpt reflects on queerphobic bullying in a toilet space:</a:t>
            </a:r>
          </a:p>
          <a:p>
            <a:pPr marL="0" indent="0" algn="just">
              <a:buNone/>
            </a:pPr>
            <a:r>
              <a:rPr lang="en-ZA" sz="1800" dirty="0"/>
              <a:t>“</a:t>
            </a:r>
            <a:r>
              <a:rPr lang="en-ZA" sz="1800" i="1" dirty="0"/>
              <a:t>I can’t just use the toilet; I need to ensure that no one is around; our residence is an all-female res, so one of the experiences was that I was harassed while I was coming out of the shower; they often were quick to look at my private part and body, and often the girls would be with their boyfriend in the toilets which further made it uncomfortable</a:t>
            </a:r>
            <a:r>
              <a:rPr lang="en-ZA" sz="1800" dirty="0"/>
              <a:t>”-</a:t>
            </a:r>
            <a:r>
              <a:rPr lang="en-ZA" sz="1800" dirty="0" err="1"/>
              <a:t>Mkanyise</a:t>
            </a:r>
            <a:r>
              <a:rPr lang="en-ZA" sz="1800" dirty="0"/>
              <a:t> 23 years. </a:t>
            </a:r>
          </a:p>
        </p:txBody>
      </p:sp>
    </p:spTree>
    <p:extLst>
      <p:ext uri="{BB962C8B-B14F-4D97-AF65-F5344CB8AC3E}">
        <p14:creationId xmlns:p14="http://schemas.microsoft.com/office/powerpoint/2010/main" val="225539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B301-4BB4-8080-45F2-D26BA5690218}"/>
              </a:ext>
            </a:extLst>
          </p:cNvPr>
          <p:cNvSpPr>
            <a:spLocks noGrp="1"/>
          </p:cNvSpPr>
          <p:nvPr>
            <p:ph type="title"/>
          </p:nvPr>
        </p:nvSpPr>
        <p:spPr>
          <a:xfrm>
            <a:off x="251520" y="0"/>
            <a:ext cx="8229600" cy="1143000"/>
          </a:xfrm>
        </p:spPr>
        <p:txBody>
          <a:bodyPr/>
          <a:lstStyle/>
          <a:p>
            <a:r>
              <a:rPr lang="en-GB" sz="2000" b="1" dirty="0"/>
              <a:t>Risk factors contributing to queerphobia</a:t>
            </a:r>
          </a:p>
        </p:txBody>
      </p:sp>
      <p:sp>
        <p:nvSpPr>
          <p:cNvPr id="3" name="Content Placeholder 2">
            <a:extLst>
              <a:ext uri="{FF2B5EF4-FFF2-40B4-BE49-F238E27FC236}">
                <a16:creationId xmlns:a16="http://schemas.microsoft.com/office/drawing/2014/main" id="{F0FAC5B2-D503-CD8B-7EFB-D1F7D6B81DCD}"/>
              </a:ext>
            </a:extLst>
          </p:cNvPr>
          <p:cNvSpPr>
            <a:spLocks noGrp="1"/>
          </p:cNvSpPr>
          <p:nvPr>
            <p:ph idx="1"/>
          </p:nvPr>
        </p:nvSpPr>
        <p:spPr>
          <a:xfrm>
            <a:off x="457200" y="1143000"/>
            <a:ext cx="8229600" cy="4983163"/>
          </a:xfrm>
        </p:spPr>
        <p:txBody>
          <a:bodyPr/>
          <a:lstStyle/>
          <a:p>
            <a:pPr marL="0" indent="0" algn="just">
              <a:buNone/>
            </a:pPr>
            <a:r>
              <a:rPr lang="en-GB" sz="2000" dirty="0"/>
              <a:t>The participants also attested that in male residences, queerphobic students saw an opportunity to lash out at their queer-identifying victims. This finding aligns well with </a:t>
            </a:r>
            <a:r>
              <a:rPr lang="en-GB" sz="2000" dirty="0" err="1"/>
              <a:t>Ngidi</a:t>
            </a:r>
            <a:r>
              <a:rPr lang="en-GB" sz="2000" dirty="0"/>
              <a:t> et al. (2021); who confirmed that being perceived as a queer boy subjected them to discrimination and violence. The narratives below confirm this: </a:t>
            </a:r>
          </a:p>
          <a:p>
            <a:pPr marL="0" indent="0" algn="just">
              <a:buNone/>
            </a:pPr>
            <a:r>
              <a:rPr lang="en-GB" sz="2000" dirty="0"/>
              <a:t>“</a:t>
            </a:r>
            <a:r>
              <a:rPr lang="en-GB" sz="2000" i="1" dirty="0"/>
              <a:t>When you are in the toilet, they are disgusted; you can see it in their face that one day I will leave in a body bag; the sharing of showers and toilets is extremely uncomfortable for me, so when I told the resident assistant they just called a house meeting which made matters worse because it</a:t>
            </a:r>
            <a:r>
              <a:rPr lang="en-GB" sz="2000" dirty="0"/>
              <a:t>”</a:t>
            </a:r>
          </a:p>
          <a:p>
            <a:pPr marL="0" indent="0" algn="just">
              <a:buNone/>
            </a:pPr>
            <a:r>
              <a:rPr lang="en-GB" sz="2000" dirty="0"/>
              <a:t>As depicted above, the interventions used by resident assistants not only outed queer students but also heightened the level of queerphobia. </a:t>
            </a:r>
          </a:p>
        </p:txBody>
      </p:sp>
    </p:spTree>
    <p:extLst>
      <p:ext uri="{BB962C8B-B14F-4D97-AF65-F5344CB8AC3E}">
        <p14:creationId xmlns:p14="http://schemas.microsoft.com/office/powerpoint/2010/main" val="272615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7B6C-2D9D-47FF-97E8-92CF5AEA9A58}"/>
              </a:ext>
            </a:extLst>
          </p:cNvPr>
          <p:cNvSpPr>
            <a:spLocks noGrp="1"/>
          </p:cNvSpPr>
          <p:nvPr>
            <p:ph type="title"/>
          </p:nvPr>
        </p:nvSpPr>
        <p:spPr>
          <a:xfrm>
            <a:off x="323528" y="116632"/>
            <a:ext cx="8229600" cy="1143000"/>
          </a:xfrm>
        </p:spPr>
        <p:txBody>
          <a:bodyPr/>
          <a:lstStyle/>
          <a:p>
            <a:r>
              <a:rPr lang="en-ZA" b="1" dirty="0"/>
              <a:t>Research Findings</a:t>
            </a:r>
          </a:p>
        </p:txBody>
      </p:sp>
      <p:graphicFrame>
        <p:nvGraphicFramePr>
          <p:cNvPr id="4" name="Table 4">
            <a:extLst>
              <a:ext uri="{FF2B5EF4-FFF2-40B4-BE49-F238E27FC236}">
                <a16:creationId xmlns:a16="http://schemas.microsoft.com/office/drawing/2014/main" id="{C0D16C1E-8548-4FDC-A1CA-155C1B9F2C9A}"/>
              </a:ext>
            </a:extLst>
          </p:cNvPr>
          <p:cNvGraphicFramePr>
            <a:graphicFrameLocks noGrp="1"/>
          </p:cNvGraphicFramePr>
          <p:nvPr>
            <p:ph idx="1"/>
            <p:extLst>
              <p:ext uri="{D42A27DB-BD31-4B8C-83A1-F6EECF244321}">
                <p14:modId xmlns:p14="http://schemas.microsoft.com/office/powerpoint/2010/main" val="1751255990"/>
              </p:ext>
            </p:extLst>
          </p:nvPr>
        </p:nvGraphicFramePr>
        <p:xfrm>
          <a:off x="467544" y="1671054"/>
          <a:ext cx="7128792" cy="1833880"/>
        </p:xfrm>
        <a:graphic>
          <a:graphicData uri="http://schemas.openxmlformats.org/drawingml/2006/table">
            <a:tbl>
              <a:tblPr firstRow="1" bandRow="1">
                <a:tableStyleId>{5C22544A-7EE6-4342-B048-85BDC9FD1C3A}</a:tableStyleId>
              </a:tblPr>
              <a:tblGrid>
                <a:gridCol w="3564396">
                  <a:extLst>
                    <a:ext uri="{9D8B030D-6E8A-4147-A177-3AD203B41FA5}">
                      <a16:colId xmlns:a16="http://schemas.microsoft.com/office/drawing/2014/main" val="2511082018"/>
                    </a:ext>
                  </a:extLst>
                </a:gridCol>
                <a:gridCol w="3564396">
                  <a:extLst>
                    <a:ext uri="{9D8B030D-6E8A-4147-A177-3AD203B41FA5}">
                      <a16:colId xmlns:a16="http://schemas.microsoft.com/office/drawing/2014/main" val="1727569532"/>
                    </a:ext>
                  </a:extLst>
                </a:gridCol>
              </a:tblGrid>
              <a:tr h="370840">
                <a:tc>
                  <a:txBody>
                    <a:bodyPr/>
                    <a:lstStyle/>
                    <a:p>
                      <a:r>
                        <a:rPr lang="en-US" dirty="0"/>
                        <a:t>Research Question </a:t>
                      </a:r>
                      <a:endParaRPr lang="en-ZA" dirty="0"/>
                    </a:p>
                  </a:txBody>
                  <a:tcPr/>
                </a:tc>
                <a:tc>
                  <a:txBody>
                    <a:bodyPr/>
                    <a:lstStyle/>
                    <a:p>
                      <a:r>
                        <a:rPr lang="en-US" dirty="0"/>
                        <a:t>Theme </a:t>
                      </a:r>
                      <a:endParaRPr lang="en-ZA" dirty="0"/>
                    </a:p>
                  </a:txBody>
                  <a:tcPr/>
                </a:tc>
                <a:extLst>
                  <a:ext uri="{0D108BD9-81ED-4DB2-BD59-A6C34878D82A}">
                    <a16:rowId xmlns:a16="http://schemas.microsoft.com/office/drawing/2014/main" val="638611716"/>
                  </a:ext>
                </a:extLst>
              </a:tr>
              <a:tr h="370840">
                <a:tc>
                  <a:txBody>
                    <a:bodyPr/>
                    <a:lstStyle/>
                    <a:p>
                      <a:r>
                        <a:rPr lang="en-ZA" dirty="0"/>
                        <a:t>How do the available programmes in residences</a:t>
                      </a:r>
                    </a:p>
                    <a:p>
                      <a:r>
                        <a:rPr lang="en-ZA" dirty="0"/>
                        <a:t>assist queer students who have experienced queerphobic bullying to become resilient?</a:t>
                      </a:r>
                    </a:p>
                  </a:txBody>
                  <a:tcPr/>
                </a:tc>
                <a:tc>
                  <a:txBody>
                    <a:bodyPr/>
                    <a:lstStyle/>
                    <a:p>
                      <a:pPr marL="285750" indent="-285750">
                        <a:buFont typeface="Arial" panose="020B0604020202020204" pitchFamily="34" charset="0"/>
                        <a:buChar char="•"/>
                      </a:pPr>
                      <a:r>
                        <a:rPr lang="en-GB" dirty="0"/>
                        <a:t>Lack of adequate Support from resident assistants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Programmes and training</a:t>
                      </a:r>
                    </a:p>
                  </a:txBody>
                  <a:tcPr/>
                </a:tc>
                <a:extLst>
                  <a:ext uri="{0D108BD9-81ED-4DB2-BD59-A6C34878D82A}">
                    <a16:rowId xmlns:a16="http://schemas.microsoft.com/office/drawing/2014/main" val="1564371360"/>
                  </a:ext>
                </a:extLst>
              </a:tr>
            </a:tbl>
          </a:graphicData>
        </a:graphic>
      </p:graphicFrame>
    </p:spTree>
    <p:extLst>
      <p:ext uri="{BB962C8B-B14F-4D97-AF65-F5344CB8AC3E}">
        <p14:creationId xmlns:p14="http://schemas.microsoft.com/office/powerpoint/2010/main" val="2689752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DD46-DBB8-F0A9-A83A-052C930E8C25}"/>
              </a:ext>
            </a:extLst>
          </p:cNvPr>
          <p:cNvSpPr>
            <a:spLocks noGrp="1"/>
          </p:cNvSpPr>
          <p:nvPr>
            <p:ph type="title"/>
          </p:nvPr>
        </p:nvSpPr>
        <p:spPr>
          <a:xfrm>
            <a:off x="611560" y="160337"/>
            <a:ext cx="8229600" cy="1143000"/>
          </a:xfrm>
        </p:spPr>
        <p:txBody>
          <a:bodyPr/>
          <a:lstStyle/>
          <a:p>
            <a:r>
              <a:rPr lang="en-GB" b="1" dirty="0"/>
              <a:t>Research Findings</a:t>
            </a:r>
          </a:p>
        </p:txBody>
      </p:sp>
      <p:sp>
        <p:nvSpPr>
          <p:cNvPr id="3" name="Content Placeholder 2">
            <a:extLst>
              <a:ext uri="{FF2B5EF4-FFF2-40B4-BE49-F238E27FC236}">
                <a16:creationId xmlns:a16="http://schemas.microsoft.com/office/drawing/2014/main" id="{4F242357-C833-4C47-E24E-81A49BC5B045}"/>
              </a:ext>
            </a:extLst>
          </p:cNvPr>
          <p:cNvSpPr>
            <a:spLocks noGrp="1"/>
          </p:cNvSpPr>
          <p:nvPr>
            <p:ph idx="1"/>
          </p:nvPr>
        </p:nvSpPr>
        <p:spPr/>
        <p:txBody>
          <a:bodyPr/>
          <a:lstStyle/>
          <a:p>
            <a:r>
              <a:rPr lang="en-GB" sz="2000" b="1" dirty="0"/>
              <a:t>Lack of adequate Support from resident assistants </a:t>
            </a:r>
          </a:p>
          <a:p>
            <a:pPr marL="0" indent="0" algn="just">
              <a:buNone/>
            </a:pPr>
            <a:r>
              <a:rPr lang="en-GB" sz="2000" dirty="0"/>
              <a:t>The report highlighted that resident assistants were ill-prepared to deal with queerphobic issues; the study participants also reported that Resident assistants were eager to intervene; however, their interventions exposed queer students to harm, as reflected by the narrative below:</a:t>
            </a:r>
          </a:p>
          <a:p>
            <a:pPr marL="0" indent="0" algn="just">
              <a:buNone/>
            </a:pPr>
            <a:r>
              <a:rPr lang="en-GB" sz="2000" dirty="0"/>
              <a:t> “</a:t>
            </a:r>
            <a:r>
              <a:rPr lang="en-GB" sz="2000" i="1" dirty="0"/>
              <a:t>The resident assistants that I have reported don’t even know how to respond to you and in fact, you can sense that they see nothing wrong”. –Oni 22 years</a:t>
            </a:r>
          </a:p>
          <a:p>
            <a:pPr marL="0" indent="0" algn="just">
              <a:buNone/>
            </a:pPr>
            <a:endParaRPr lang="en-GB" sz="2000" i="1" dirty="0"/>
          </a:p>
          <a:p>
            <a:pPr marL="0" indent="0" algn="just">
              <a:buNone/>
            </a:pPr>
            <a:r>
              <a:rPr lang="en-GB" sz="2000" i="1" dirty="0"/>
              <a:t>“My resident assistant just said to me you guys are so dramatic about everything, </a:t>
            </a:r>
            <a:r>
              <a:rPr lang="en-GB" sz="2000" i="1" dirty="0" err="1"/>
              <a:t>chommie</a:t>
            </a:r>
            <a:r>
              <a:rPr lang="en-GB" sz="2000" i="1" dirty="0"/>
              <a:t> you must expect these kinds of things it is still new for others” </a:t>
            </a:r>
            <a:r>
              <a:rPr lang="en-GB" sz="2000" i="1" dirty="0" err="1"/>
              <a:t>Kanyezi</a:t>
            </a:r>
            <a:r>
              <a:rPr lang="en-GB" sz="2000" i="1" dirty="0"/>
              <a:t> -22</a:t>
            </a:r>
          </a:p>
        </p:txBody>
      </p:sp>
    </p:spTree>
    <p:extLst>
      <p:ext uri="{BB962C8B-B14F-4D97-AF65-F5344CB8AC3E}">
        <p14:creationId xmlns:p14="http://schemas.microsoft.com/office/powerpoint/2010/main" val="120867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162C-077D-566B-F345-64E6085A4A7A}"/>
              </a:ext>
            </a:extLst>
          </p:cNvPr>
          <p:cNvSpPr>
            <a:spLocks noGrp="1"/>
          </p:cNvSpPr>
          <p:nvPr>
            <p:ph type="title"/>
          </p:nvPr>
        </p:nvSpPr>
        <p:spPr>
          <a:xfrm>
            <a:off x="251520" y="160337"/>
            <a:ext cx="8229600" cy="1143000"/>
          </a:xfrm>
        </p:spPr>
        <p:txBody>
          <a:bodyPr/>
          <a:lstStyle/>
          <a:p>
            <a:r>
              <a:rPr lang="en-GB" b="1" dirty="0"/>
              <a:t>Research Findings</a:t>
            </a:r>
          </a:p>
        </p:txBody>
      </p:sp>
      <p:sp>
        <p:nvSpPr>
          <p:cNvPr id="3" name="Content Placeholder 2">
            <a:extLst>
              <a:ext uri="{FF2B5EF4-FFF2-40B4-BE49-F238E27FC236}">
                <a16:creationId xmlns:a16="http://schemas.microsoft.com/office/drawing/2014/main" id="{3BAEE28D-8BFE-7CBF-0CD1-29569960B010}"/>
              </a:ext>
            </a:extLst>
          </p:cNvPr>
          <p:cNvSpPr>
            <a:spLocks noGrp="1"/>
          </p:cNvSpPr>
          <p:nvPr>
            <p:ph idx="1"/>
          </p:nvPr>
        </p:nvSpPr>
        <p:spPr/>
        <p:txBody>
          <a:bodyPr/>
          <a:lstStyle/>
          <a:p>
            <a:pPr algn="just"/>
            <a:r>
              <a:rPr lang="en-GB" sz="2400" b="1" dirty="0"/>
              <a:t>Inadequate training for Resident assistants </a:t>
            </a:r>
          </a:p>
          <a:p>
            <a:pPr marL="0" indent="0" algn="just">
              <a:buNone/>
            </a:pPr>
            <a:r>
              <a:rPr lang="en-GB" sz="2400" dirty="0"/>
              <a:t>The above findings are closely related to the inadequate training of resident assistants. The participants highlighted that resident assistants appeared to be inadequately trained to deal with queerphobic bullying; it is worth noting that residence life programs in residence didn’t focus on queer students’ needs; instead, they contributed to producing a system of exclusion in residences.  All the participants indicated that no support programmes were done in residences addressing their outcry to queerphobic bullying; they had to cope and survive as if queerphobic bullying did not exist.  </a:t>
            </a:r>
          </a:p>
        </p:txBody>
      </p:sp>
    </p:spTree>
    <p:extLst>
      <p:ext uri="{BB962C8B-B14F-4D97-AF65-F5344CB8AC3E}">
        <p14:creationId xmlns:p14="http://schemas.microsoft.com/office/powerpoint/2010/main" val="81839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B7B9-509A-4542-A611-5DF0C785D50F}"/>
              </a:ext>
            </a:extLst>
          </p:cNvPr>
          <p:cNvSpPr>
            <a:spLocks noGrp="1"/>
          </p:cNvSpPr>
          <p:nvPr>
            <p:ph type="title"/>
          </p:nvPr>
        </p:nvSpPr>
        <p:spPr>
          <a:xfrm>
            <a:off x="683568" y="0"/>
            <a:ext cx="8229600" cy="1143000"/>
          </a:xfrm>
        </p:spPr>
        <p:txBody>
          <a:bodyPr/>
          <a:lstStyle/>
          <a:p>
            <a:r>
              <a:rPr lang="en-US" b="1" dirty="0"/>
              <a:t>Recommendations</a:t>
            </a:r>
            <a:endParaRPr lang="en-ZA" b="1" dirty="0"/>
          </a:p>
        </p:txBody>
      </p:sp>
      <p:sp>
        <p:nvSpPr>
          <p:cNvPr id="3" name="Content Placeholder 2">
            <a:extLst>
              <a:ext uri="{FF2B5EF4-FFF2-40B4-BE49-F238E27FC236}">
                <a16:creationId xmlns:a16="http://schemas.microsoft.com/office/drawing/2014/main" id="{F93909F0-9B44-43A2-A3A2-89B571614FAA}"/>
              </a:ext>
            </a:extLst>
          </p:cNvPr>
          <p:cNvSpPr>
            <a:spLocks noGrp="1"/>
          </p:cNvSpPr>
          <p:nvPr>
            <p:ph idx="1"/>
          </p:nvPr>
        </p:nvSpPr>
        <p:spPr>
          <a:xfrm>
            <a:off x="457200" y="1052736"/>
            <a:ext cx="8229600" cy="4616227"/>
          </a:xfrm>
        </p:spPr>
        <p:txBody>
          <a:bodyPr/>
          <a:lstStyle/>
          <a:p>
            <a:pPr marL="0" indent="0" algn="just">
              <a:buNone/>
            </a:pPr>
            <a:r>
              <a:rPr lang="en-US" sz="1800" b="1" dirty="0"/>
              <a:t>Department of Student Housing and Residence Affairs </a:t>
            </a:r>
          </a:p>
          <a:p>
            <a:pPr marL="0" indent="0" algn="just">
              <a:buNone/>
            </a:pPr>
            <a:endParaRPr lang="en-US" sz="1400" b="1" dirty="0"/>
          </a:p>
          <a:p>
            <a:pPr algn="just"/>
            <a:r>
              <a:rPr lang="en-US" sz="1400" dirty="0"/>
              <a:t>The research highlighted the shortfalls of residence programs and the lack of suitable programs to address queerphobic bullying in residences; The study revealed that most of the programs facilitated in residences paid no attention to the needs of queer students. Therefore, it is recommended that the Department of Student Housing and Residence Affairs (DSRA) design </a:t>
            </a:r>
            <a:r>
              <a:rPr lang="en-US" sz="1400" dirty="0" err="1"/>
              <a:t>specialised</a:t>
            </a:r>
            <a:r>
              <a:rPr lang="en-US" sz="1400" dirty="0"/>
              <a:t> programs that will not only create awareness but increase the resilience of queer students. These programs must be able to create a sense of belonging and encourage the participation of queer students, which currently does not exist. </a:t>
            </a:r>
          </a:p>
          <a:p>
            <a:pPr algn="just"/>
            <a:r>
              <a:rPr lang="en-US" sz="1400" dirty="0"/>
              <a:t>The findings also revealed that resident assistants were ill-prepared to deal with and intervene in cases of queerphobic bullying; due to this, their attempts to intervene made matters worse. It is recommended that  DSRA strengthen its yearly resident assistant capacity training with ongoing gender and sexuality workshops/training to challenge traditional and cultural norms held by resident assistants in their services to resident communities. </a:t>
            </a:r>
          </a:p>
          <a:p>
            <a:pPr algn="just"/>
            <a:endParaRPr lang="en-US" sz="1400" dirty="0"/>
          </a:p>
          <a:p>
            <a:pPr algn="just"/>
            <a:r>
              <a:rPr lang="en-US" sz="1400" dirty="0"/>
              <a:t>It was clear that university residences are queerphobic; therefore, to mitigate this challenge, it is recommended that DSRA establish a gender desk which will provide queer students with a safe platform to report such issues.</a:t>
            </a:r>
          </a:p>
          <a:p>
            <a:pPr algn="just"/>
            <a:r>
              <a:rPr lang="en-US" sz="1400" dirty="0"/>
              <a:t>The study highlighted that support ties were one of the most effective strategies to remaining resilient among queer students in residences it is, therefore, recommended that DSRA offer support group sessions as part of the residence life programs. This will not only foster social support but it will also increase student retention and promote </a:t>
            </a:r>
            <a:r>
              <a:rPr lang="en-ZA" sz="1400" dirty="0"/>
              <a:t>holistic growth and development of queer students</a:t>
            </a:r>
            <a:r>
              <a:rPr lang="en-US" sz="1400" dirty="0"/>
              <a:t>. </a:t>
            </a:r>
          </a:p>
          <a:p>
            <a:endParaRPr lang="en-ZA" sz="1600" b="1" dirty="0"/>
          </a:p>
        </p:txBody>
      </p:sp>
    </p:spTree>
    <p:extLst>
      <p:ext uri="{BB962C8B-B14F-4D97-AF65-F5344CB8AC3E}">
        <p14:creationId xmlns:p14="http://schemas.microsoft.com/office/powerpoint/2010/main" val="64044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77063" y="-2874591"/>
            <a:ext cx="8229600" cy="1026444"/>
          </a:xfrm>
        </p:spPr>
        <p:txBody>
          <a:bodyPr/>
          <a:lstStyle/>
          <a:p>
            <a:endParaRPr lang="en-US" altLang="en-US" sz="3200" b="1" dirty="0">
              <a:solidFill>
                <a:srgbClr val="FF0000"/>
              </a:solidFill>
            </a:endParaRPr>
          </a:p>
        </p:txBody>
      </p:sp>
      <p:sp>
        <p:nvSpPr>
          <p:cNvPr id="18435" name="Content Placeholder 2"/>
          <p:cNvSpPr>
            <a:spLocks noGrp="1"/>
          </p:cNvSpPr>
          <p:nvPr>
            <p:ph idx="1"/>
          </p:nvPr>
        </p:nvSpPr>
        <p:spPr>
          <a:xfrm>
            <a:off x="107504" y="1124745"/>
            <a:ext cx="8363272" cy="5001419"/>
          </a:xfrm>
        </p:spPr>
        <p:txBody>
          <a:bodyPr/>
          <a:lstStyle/>
          <a:p>
            <a:pPr marL="0" indent="0" algn="just">
              <a:buNone/>
            </a:pPr>
            <a:endParaRPr lang="en-ZA" sz="2000" dirty="0"/>
          </a:p>
          <a:p>
            <a:pPr marL="0" indent="0" algn="just">
              <a:buNone/>
            </a:pPr>
            <a:endParaRPr lang="en-ZA" sz="2000" dirty="0"/>
          </a:p>
          <a:p>
            <a:pPr marL="0" indent="0" algn="just">
              <a:buNone/>
            </a:pPr>
            <a:endParaRPr lang="en-ZA" sz="2000" dirty="0"/>
          </a:p>
          <a:p>
            <a:pPr marL="0" indent="0" algn="just">
              <a:buNone/>
            </a:pPr>
            <a:endParaRPr lang="en-ZA" sz="2000" dirty="0"/>
          </a:p>
        </p:txBody>
      </p:sp>
      <p:sp>
        <p:nvSpPr>
          <p:cNvPr id="4" name="Rectangle 3">
            <a:extLst>
              <a:ext uri="{FF2B5EF4-FFF2-40B4-BE49-F238E27FC236}">
                <a16:creationId xmlns:a16="http://schemas.microsoft.com/office/drawing/2014/main" id="{2C9389C0-4D12-40BE-9E9B-EAEDF7DB347A}"/>
              </a:ext>
            </a:extLst>
          </p:cNvPr>
          <p:cNvSpPr/>
          <p:nvPr/>
        </p:nvSpPr>
        <p:spPr>
          <a:xfrm>
            <a:off x="323528" y="1124745"/>
            <a:ext cx="8640960" cy="2585323"/>
          </a:xfrm>
          <a:prstGeom prst="rect">
            <a:avLst/>
          </a:prstGeom>
        </p:spPr>
        <p:txBody>
          <a:bodyPr wrap="square">
            <a:spAutoFit/>
          </a:bodyPr>
          <a:lstStyle/>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ZA" dirty="0"/>
          </a:p>
        </p:txBody>
      </p:sp>
      <p:sp>
        <p:nvSpPr>
          <p:cNvPr id="2" name="Rectangle 1">
            <a:extLst>
              <a:ext uri="{FF2B5EF4-FFF2-40B4-BE49-F238E27FC236}">
                <a16:creationId xmlns:a16="http://schemas.microsoft.com/office/drawing/2014/main" id="{A999FB05-808E-42CF-A5B5-0AE381C95AEC}"/>
              </a:ext>
            </a:extLst>
          </p:cNvPr>
          <p:cNvSpPr/>
          <p:nvPr/>
        </p:nvSpPr>
        <p:spPr>
          <a:xfrm>
            <a:off x="467544" y="1124745"/>
            <a:ext cx="8219256" cy="4093428"/>
          </a:xfrm>
          <a:prstGeom prst="rect">
            <a:avLst/>
          </a:prstGeom>
        </p:spPr>
        <p:txBody>
          <a:bodyPr wrap="square">
            <a:spAutoFit/>
          </a:bodyPr>
          <a:lstStyle/>
          <a:p>
            <a:endParaRPr lang="en-ZA" sz="2000" dirty="0">
              <a:solidFill>
                <a:srgbClr val="000000"/>
              </a:solidFill>
              <a:latin typeface="Times New Roman" panose="02020603050405020304" pitchFamily="18" charset="0"/>
            </a:endParaRPr>
          </a:p>
          <a:p>
            <a:endParaRPr lang="en-ZA" sz="2400" dirty="0">
              <a:solidFill>
                <a:srgbClr val="000000"/>
              </a:solidFill>
              <a:latin typeface="Times New Roman" panose="02020603050405020304" pitchFamily="18" charset="0"/>
            </a:endParaRPr>
          </a:p>
          <a:p>
            <a:pPr algn="ctr"/>
            <a:r>
              <a:rPr lang="en-ZA" sz="2400" b="1" dirty="0">
                <a:solidFill>
                  <a:srgbClr val="000000"/>
                </a:solidFill>
                <a:latin typeface="Sitka Small" panose="02000505000000020004" pitchFamily="2" charset="0"/>
              </a:rPr>
              <a:t>WE ARE HERE TO STAY, AND WE REFUSE TO ASK FOR YOUR PERMISSION TO EXSIT!</a:t>
            </a:r>
          </a:p>
          <a:p>
            <a:pPr algn="ctr"/>
            <a:r>
              <a:rPr lang="en-ZA" sz="2400" b="1" dirty="0">
                <a:solidFill>
                  <a:srgbClr val="000000"/>
                </a:solidFill>
                <a:latin typeface="Sitka Small" panose="02000505000000020004" pitchFamily="2" charset="0"/>
              </a:rPr>
              <a:t>YOUR TIME IS UP</a:t>
            </a:r>
          </a:p>
          <a:p>
            <a:pPr algn="ctr"/>
            <a:r>
              <a:rPr lang="en-ZA" sz="2400" b="1" dirty="0" err="1">
                <a:solidFill>
                  <a:srgbClr val="000000"/>
                </a:solidFill>
                <a:latin typeface="Sitka Small" panose="02000505000000020004" pitchFamily="2" charset="0"/>
              </a:rPr>
              <a:t>Ivale</a:t>
            </a:r>
            <a:r>
              <a:rPr lang="en-ZA" sz="2400" b="1" dirty="0">
                <a:solidFill>
                  <a:srgbClr val="000000"/>
                </a:solidFill>
                <a:latin typeface="Sitka Small" panose="02000505000000020004" pitchFamily="2" charset="0"/>
              </a:rPr>
              <a:t> </a:t>
            </a:r>
            <a:r>
              <a:rPr lang="en-ZA" sz="2400" b="1" dirty="0" err="1">
                <a:solidFill>
                  <a:srgbClr val="000000"/>
                </a:solidFill>
                <a:latin typeface="Sitka Small" panose="02000505000000020004" pitchFamily="2" charset="0"/>
              </a:rPr>
              <a:t>Mfana</a:t>
            </a:r>
            <a:r>
              <a:rPr lang="en-ZA" sz="2400" b="1" dirty="0">
                <a:solidFill>
                  <a:srgbClr val="000000"/>
                </a:solidFill>
                <a:latin typeface="Sitka Small" panose="02000505000000020004" pitchFamily="2" charset="0"/>
              </a:rPr>
              <a:t>!</a:t>
            </a:r>
          </a:p>
          <a:p>
            <a:pPr algn="ctr"/>
            <a:r>
              <a:rPr lang="en-ZA" sz="2400" b="1" dirty="0">
                <a:solidFill>
                  <a:srgbClr val="000000"/>
                </a:solidFill>
                <a:latin typeface="Sitka Small" panose="02000505000000020004" pitchFamily="2" charset="0"/>
              </a:rPr>
              <a:t>(Sethenjwa Nduli)</a:t>
            </a:r>
          </a:p>
          <a:p>
            <a:endParaRPr lang="en-ZA" sz="2400" dirty="0">
              <a:solidFill>
                <a:srgbClr val="000000"/>
              </a:solidFill>
              <a:latin typeface="Sitka Small" panose="02000505000000020004" pitchFamily="2" charset="0"/>
            </a:endParaRPr>
          </a:p>
          <a:p>
            <a:endParaRPr lang="en-ZA" sz="2400" dirty="0">
              <a:solidFill>
                <a:srgbClr val="000000"/>
              </a:solidFill>
              <a:latin typeface="Times New Roman" panose="02020603050405020304" pitchFamily="18" charset="0"/>
            </a:endParaRPr>
          </a:p>
          <a:p>
            <a:pPr algn="ctr"/>
            <a:r>
              <a:rPr lang="en-ZA" sz="2400" dirty="0">
                <a:solidFill>
                  <a:srgbClr val="000000"/>
                </a:solidFill>
                <a:latin typeface="Segoe UI Black" panose="020B0A02040204020203" pitchFamily="34" charset="0"/>
                <a:ea typeface="Segoe UI Black" panose="020B0A02040204020203" pitchFamily="34" charset="0"/>
              </a:rPr>
              <a:t>NGIYABONGA </a:t>
            </a:r>
            <a:r>
              <a:rPr lang="en-US" sz="2800" b="1" dirty="0">
                <a:solidFill>
                  <a:srgbClr val="000000"/>
                </a:solidFill>
                <a:latin typeface="Times New Roman" panose="02020603050405020304" pitchFamily="18" charset="0"/>
              </a:rPr>
              <a:t>!</a:t>
            </a:r>
            <a:endParaRPr lang="en-ZA" sz="2800" b="1"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4029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44624"/>
            <a:ext cx="9684568" cy="1080120"/>
          </a:xfrm>
        </p:spPr>
        <p:txBody>
          <a:bodyPr/>
          <a:lstStyle/>
          <a:p>
            <a:r>
              <a:rPr lang="en-US" b="1" dirty="0"/>
              <a:t>Background &amp; Rationale  </a:t>
            </a:r>
            <a:endParaRPr lang="en-ZA" b="1" dirty="0"/>
          </a:p>
        </p:txBody>
      </p:sp>
      <p:sp>
        <p:nvSpPr>
          <p:cNvPr id="3" name="Content Placeholder 2"/>
          <p:cNvSpPr>
            <a:spLocks noGrp="1"/>
          </p:cNvSpPr>
          <p:nvPr>
            <p:ph idx="1"/>
          </p:nvPr>
        </p:nvSpPr>
        <p:spPr>
          <a:xfrm>
            <a:off x="457200" y="1124744"/>
            <a:ext cx="8229600" cy="5001419"/>
          </a:xfrm>
        </p:spPr>
        <p:txBody>
          <a:bodyPr/>
          <a:lstStyle/>
          <a:p>
            <a:pPr marL="0" indent="0" algn="just">
              <a:buNone/>
            </a:pPr>
            <a:r>
              <a:rPr lang="en-ZA" sz="1400" dirty="0"/>
              <a:t>South African researchers have pointed out that queerphobic violence is rife and deserves serious attention (Francis &amp; </a:t>
            </a:r>
            <a:r>
              <a:rPr lang="en-ZA" sz="1400" dirty="0" err="1"/>
              <a:t>Reygan</a:t>
            </a:r>
            <a:r>
              <a:rPr lang="en-ZA" sz="1400" dirty="0"/>
              <a:t>, 2016). </a:t>
            </a:r>
            <a:r>
              <a:rPr lang="en-ZA" sz="1400" dirty="0" err="1"/>
              <a:t>Msibi</a:t>
            </a:r>
            <a:r>
              <a:rPr lang="en-ZA" sz="1400" dirty="0"/>
              <a:t> (2015) argues that queerphobic acts are perpetuated in institutions of higher learning and makes mention of student residential spaces as having no exception. </a:t>
            </a:r>
          </a:p>
          <a:p>
            <a:pPr marL="0" indent="0" algn="just">
              <a:buNone/>
            </a:pPr>
            <a:endParaRPr lang="en-ZA" sz="1400" dirty="0"/>
          </a:p>
          <a:p>
            <a:pPr marL="0" indent="0" algn="just">
              <a:buNone/>
            </a:pPr>
            <a:r>
              <a:rPr lang="en-ZA" sz="1400" dirty="0"/>
              <a:t>This issue is prevalent amongst all institutions of higher learning tracing it back to as far as 2006, from a study conducted by Arndt and De Bruin (2006) in Gauteng, South Africa, indicating that heterosexual students expressed hate and hostility towards queer students. Another report published In 2008 referenced an incident where gay students were escorted out of their residential space by heterosexual students at the University of Zululand (</a:t>
            </a:r>
            <a:r>
              <a:rPr lang="en-ZA" sz="1400" dirty="0" err="1"/>
              <a:t>Msibi</a:t>
            </a:r>
            <a:r>
              <a:rPr lang="en-ZA" sz="1400" dirty="0"/>
              <a:t>, 2009). Similarly, </a:t>
            </a:r>
            <a:r>
              <a:rPr lang="en-ZA" sz="1400" dirty="0" err="1"/>
              <a:t>Kiguwa</a:t>
            </a:r>
            <a:r>
              <a:rPr lang="en-ZA" sz="1400" dirty="0"/>
              <a:t> and </a:t>
            </a:r>
            <a:r>
              <a:rPr lang="en-ZA" sz="1400" dirty="0" err="1"/>
              <a:t>Langa</a:t>
            </a:r>
            <a:r>
              <a:rPr lang="en-ZA" sz="1400" dirty="0"/>
              <a:t> (2017), qualitative study reported that university male residences were found to be heteronormative and homophobic spaces that embodied dominant heterosexual masculinity. It is for this reason that the present study aimed at exploring how queer student remain resilient while facing resistance from their residence community in higher institutions of learning. </a:t>
            </a:r>
          </a:p>
          <a:p>
            <a:pPr marL="0" indent="0" algn="just">
              <a:buNone/>
            </a:pPr>
            <a:r>
              <a:rPr lang="en-ZA" sz="1400" dirty="0"/>
              <a:t>Resilience research recognises that queer students may be able to overcome adversity when the appropriate tools are offered to them in meaningful ways and offers an alternative to the deficit-focused discourses dominated in literature. The qualitative inquiry explores resiliency in queerphobic residences and shares the perceptions of queer students on the current residence life curriculum meant to enhance life in residences. Given that the resilience of queer students in residences is a relatively unexplored topic, there is an excellent need for producing data grounded in the lived experiences of this historically understudied, marginalized population. </a:t>
            </a:r>
          </a:p>
        </p:txBody>
      </p:sp>
    </p:spTree>
    <p:extLst>
      <p:ext uri="{BB962C8B-B14F-4D97-AF65-F5344CB8AC3E}">
        <p14:creationId xmlns:p14="http://schemas.microsoft.com/office/powerpoint/2010/main" val="356299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3568" y="26292"/>
            <a:ext cx="8229600" cy="1026444"/>
          </a:xfrm>
        </p:spPr>
        <p:txBody>
          <a:bodyPr/>
          <a:lstStyle/>
          <a:p>
            <a:r>
              <a:rPr lang="en-US" altLang="en-US" sz="3200" b="1" dirty="0">
                <a:solidFill>
                  <a:schemeClr val="tx1"/>
                </a:solidFill>
              </a:rPr>
              <a:t>Problem statement</a:t>
            </a:r>
          </a:p>
        </p:txBody>
      </p:sp>
      <p:sp>
        <p:nvSpPr>
          <p:cNvPr id="18435" name="Content Placeholder 2"/>
          <p:cNvSpPr>
            <a:spLocks noGrp="1"/>
          </p:cNvSpPr>
          <p:nvPr>
            <p:ph idx="1"/>
          </p:nvPr>
        </p:nvSpPr>
        <p:spPr>
          <a:xfrm>
            <a:off x="323528" y="1124744"/>
            <a:ext cx="8363272" cy="5001419"/>
          </a:xfrm>
        </p:spPr>
        <p:txBody>
          <a:bodyPr/>
          <a:lstStyle/>
          <a:p>
            <a:pPr marL="0" indent="0" algn="just">
              <a:buNone/>
            </a:pPr>
            <a:endParaRPr lang="en-ZA" sz="2000" dirty="0"/>
          </a:p>
          <a:p>
            <a:pPr marL="0" indent="0" algn="just">
              <a:buNone/>
            </a:pPr>
            <a:r>
              <a:rPr lang="en-ZA" sz="1800" dirty="0"/>
              <a:t>According to Mkhize and Moletsane (2023), “In a context where institutions have attempted to move towards supportive approaches to reduce pushout for queer students, such strategies often do not address the systemic and institutional cultures characterised by queerphobia, transphobia and other intersecting forms of discrimination, including racism”. This means that queer students continue to be exposed to adverse circumstances that have pervasive shortcomings on their mental well-being and academic progress; while this is so, students who identify as heterosexual continue to benefit from privileges rewarded by systemic inequalities.  </a:t>
            </a:r>
          </a:p>
          <a:p>
            <a:pPr marL="0" indent="0" algn="just">
              <a:buNone/>
            </a:pPr>
            <a:r>
              <a:rPr lang="en-ZA" sz="1800" dirty="0" err="1"/>
              <a:t>Bhana</a:t>
            </a:r>
            <a:r>
              <a:rPr lang="en-ZA" sz="1800" dirty="0"/>
              <a:t> (2014) notes that verbal harassment, threats, and physical violence are common for LGBTQIA+ students. For queer students, their identity formation process is complex because of everyday negative experiences of humiliation and homophobia based on sexual orientation and/or heteronormative inclinations since they do not fit the accepted gender and sexual roles of the larger heterosexual society (Harper &amp;Schneider, 2003). </a:t>
            </a:r>
          </a:p>
        </p:txBody>
      </p:sp>
    </p:spTree>
    <p:extLst>
      <p:ext uri="{BB962C8B-B14F-4D97-AF65-F5344CB8AC3E}">
        <p14:creationId xmlns:p14="http://schemas.microsoft.com/office/powerpoint/2010/main" val="153607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US" b="1" dirty="0"/>
              <a:t>Problem statement</a:t>
            </a:r>
            <a:endParaRPr lang="en-ZA" b="1" dirty="0"/>
          </a:p>
        </p:txBody>
      </p:sp>
      <p:sp>
        <p:nvSpPr>
          <p:cNvPr id="5" name="Content Placeholder 4">
            <a:extLst>
              <a:ext uri="{FF2B5EF4-FFF2-40B4-BE49-F238E27FC236}">
                <a16:creationId xmlns:a16="http://schemas.microsoft.com/office/drawing/2014/main" id="{28AA605C-E6AD-4A6E-97E3-D062AA72D23D}"/>
              </a:ext>
            </a:extLst>
          </p:cNvPr>
          <p:cNvSpPr>
            <a:spLocks noGrp="1"/>
          </p:cNvSpPr>
          <p:nvPr>
            <p:ph idx="1"/>
          </p:nvPr>
        </p:nvSpPr>
        <p:spPr>
          <a:xfrm>
            <a:off x="323528" y="1196752"/>
            <a:ext cx="8363272" cy="4929411"/>
          </a:xfrm>
        </p:spPr>
        <p:txBody>
          <a:bodyPr/>
          <a:lstStyle/>
          <a:p>
            <a:pPr marL="0" indent="0">
              <a:buNone/>
            </a:pPr>
            <a:r>
              <a:rPr lang="en-GB" sz="2400" dirty="0"/>
              <a:t> </a:t>
            </a:r>
          </a:p>
          <a:p>
            <a:pPr marL="0" indent="0" algn="just">
              <a:buNone/>
            </a:pPr>
            <a:r>
              <a:rPr lang="en-ZA" sz="1800" dirty="0"/>
              <a:t>Several scholars agree that students who identify as queer face higher levels of risk for suicide, mental health, substance abuse, and social pressure (</a:t>
            </a:r>
            <a:r>
              <a:rPr lang="en-ZA" sz="1800" dirty="0" err="1"/>
              <a:t>Bontempo</a:t>
            </a:r>
            <a:r>
              <a:rPr lang="en-ZA" sz="1800" dirty="0"/>
              <a:t> &amp; </a:t>
            </a:r>
            <a:r>
              <a:rPr lang="en-ZA" sz="1800" dirty="0" err="1"/>
              <a:t>D’Augelli</a:t>
            </a:r>
            <a:r>
              <a:rPr lang="en-ZA" sz="1800" dirty="0"/>
              <a:t>, 2002; </a:t>
            </a:r>
            <a:r>
              <a:rPr lang="en-ZA" sz="1800" dirty="0" err="1"/>
              <a:t>Elze</a:t>
            </a:r>
            <a:r>
              <a:rPr lang="en-ZA" sz="1800" dirty="0"/>
              <a:t>, 2007; Robinson &amp; </a:t>
            </a:r>
            <a:r>
              <a:rPr lang="en-ZA" sz="1800" dirty="0" err="1"/>
              <a:t>Espelage</a:t>
            </a:r>
            <a:r>
              <a:rPr lang="en-ZA" sz="1800" dirty="0"/>
              <a:t>, 2011; Russell, Driscoll et al., 2002; Russell, Seif et al., 2001). </a:t>
            </a:r>
          </a:p>
          <a:p>
            <a:pPr marL="0" indent="0" algn="just">
              <a:buNone/>
            </a:pPr>
            <a:r>
              <a:rPr lang="en-ZA" sz="1800" dirty="0"/>
              <a:t>A study conducted by </a:t>
            </a:r>
            <a:r>
              <a:rPr lang="en-ZA" sz="1800" dirty="0" err="1"/>
              <a:t>Mwaba</a:t>
            </a:r>
            <a:r>
              <a:rPr lang="en-ZA" sz="1800" dirty="0"/>
              <a:t> (2009) revealed that 44 % of the university students in his lecture room were of the view that queer students ought to be socially now no longer accepted in South Africa, as they have taken into consideration it to be immoral. Presently, there is a dearth of literature that explores the resilience of queer students in South African university residences, thus the need to probe into this identified research gap. </a:t>
            </a:r>
            <a:endParaRPr lang="en-ZA" sz="2400" dirty="0"/>
          </a:p>
          <a:p>
            <a:endParaRPr lang="en-ZA" sz="2400" dirty="0"/>
          </a:p>
          <a:p>
            <a:endParaRPr lang="en-ZA" sz="2400" dirty="0"/>
          </a:p>
        </p:txBody>
      </p:sp>
    </p:spTree>
    <p:extLst>
      <p:ext uri="{BB962C8B-B14F-4D97-AF65-F5344CB8AC3E}">
        <p14:creationId xmlns:p14="http://schemas.microsoft.com/office/powerpoint/2010/main" val="115646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A152-690D-90E4-DB50-EE87CEE16B91}"/>
              </a:ext>
            </a:extLst>
          </p:cNvPr>
          <p:cNvSpPr>
            <a:spLocks noGrp="1"/>
          </p:cNvSpPr>
          <p:nvPr>
            <p:ph type="title"/>
          </p:nvPr>
        </p:nvSpPr>
        <p:spPr>
          <a:xfrm>
            <a:off x="457200" y="160337"/>
            <a:ext cx="8229600" cy="1143000"/>
          </a:xfrm>
        </p:spPr>
        <p:txBody>
          <a:bodyPr/>
          <a:lstStyle/>
          <a:p>
            <a:r>
              <a:rPr lang="en-GB" sz="3200" b="1" dirty="0"/>
              <a:t>Location of the study</a:t>
            </a:r>
          </a:p>
        </p:txBody>
      </p:sp>
      <p:sp>
        <p:nvSpPr>
          <p:cNvPr id="3" name="Content Placeholder 2">
            <a:extLst>
              <a:ext uri="{FF2B5EF4-FFF2-40B4-BE49-F238E27FC236}">
                <a16:creationId xmlns:a16="http://schemas.microsoft.com/office/drawing/2014/main" id="{AC101C48-0A6D-F0C5-68D5-DEFA606644FC}"/>
              </a:ext>
            </a:extLst>
          </p:cNvPr>
          <p:cNvSpPr>
            <a:spLocks noGrp="1"/>
          </p:cNvSpPr>
          <p:nvPr>
            <p:ph idx="1"/>
          </p:nvPr>
        </p:nvSpPr>
        <p:spPr/>
        <p:txBody>
          <a:bodyPr/>
          <a:lstStyle/>
          <a:p>
            <a:pPr algn="just"/>
            <a:r>
              <a:rPr lang="en-ZA" sz="1800" dirty="0"/>
              <a:t>This study was conducted at the Howard College and Medical School residence clusters at the University of KwaZulu-Natal, which accommodate approximately 2379+ students with diverse sexual orientations. The reason for locating our study at the UKZN Howard College campus as our chosen location is purely motivated by the rising number of reports on queerphobic bullying that have become predominant in both on and off-Campus university residences.  The Department of Student Residence Affairs (DSRA), often receives a number of reports from queer students being bullied at their residences based on their sexuality, this ranges from hate speech, negative attitudes towards queer students and their safety being threatened in the residence. However, due to residences reaching full capacity queer students are forced to continue experiencing stress, emotional upheaval, and suffering in their respective residence. </a:t>
            </a:r>
            <a:endParaRPr lang="en-GB" sz="1800" dirty="0"/>
          </a:p>
        </p:txBody>
      </p:sp>
    </p:spTree>
    <p:extLst>
      <p:ext uri="{BB962C8B-B14F-4D97-AF65-F5344CB8AC3E}">
        <p14:creationId xmlns:p14="http://schemas.microsoft.com/office/powerpoint/2010/main" val="416730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8590-4F53-005D-C1B6-9DDF7B9C09C3}"/>
              </a:ext>
            </a:extLst>
          </p:cNvPr>
          <p:cNvSpPr>
            <a:spLocks noGrp="1"/>
          </p:cNvSpPr>
          <p:nvPr>
            <p:ph type="title"/>
          </p:nvPr>
        </p:nvSpPr>
        <p:spPr>
          <a:xfrm>
            <a:off x="69032" y="0"/>
            <a:ext cx="8229600" cy="1143000"/>
          </a:xfrm>
        </p:spPr>
        <p:txBody>
          <a:bodyPr/>
          <a:lstStyle/>
          <a:p>
            <a:pPr algn="just"/>
            <a:r>
              <a:rPr lang="en-GB" sz="1400" b="1" dirty="0"/>
              <a:t>Aim: To </a:t>
            </a:r>
            <a:r>
              <a:rPr lang="en-ZA" sz="1400" b="1" dirty="0"/>
              <a:t>explore the lived experiences of queer (</a:t>
            </a:r>
            <a:r>
              <a:rPr lang="en-ZA" sz="1400" b="1" dirty="0" err="1"/>
              <a:t>izitabane</a:t>
            </a:r>
            <a:r>
              <a:rPr lang="en-ZA" sz="1400" b="1" dirty="0"/>
              <a:t>) students residing in university residences in order to capture how they recover, survive and thrive while experiencing queerphobic bullying; and the source of strength and motivation they use to navigate through such living arrangement. </a:t>
            </a:r>
            <a:endParaRPr lang="en-GB" sz="1400" b="1" dirty="0"/>
          </a:p>
        </p:txBody>
      </p:sp>
      <p:sp>
        <p:nvSpPr>
          <p:cNvPr id="3" name="Text Placeholder 2">
            <a:extLst>
              <a:ext uri="{FF2B5EF4-FFF2-40B4-BE49-F238E27FC236}">
                <a16:creationId xmlns:a16="http://schemas.microsoft.com/office/drawing/2014/main" id="{6AA2C455-DA94-0A74-7BA1-C0FC217BC670}"/>
              </a:ext>
            </a:extLst>
          </p:cNvPr>
          <p:cNvSpPr>
            <a:spLocks noGrp="1"/>
          </p:cNvSpPr>
          <p:nvPr>
            <p:ph type="body" idx="1"/>
          </p:nvPr>
        </p:nvSpPr>
        <p:spPr/>
        <p:txBody>
          <a:bodyPr/>
          <a:lstStyle/>
          <a:p>
            <a:r>
              <a:rPr lang="en-GB" dirty="0"/>
              <a:t>Objective</a:t>
            </a:r>
          </a:p>
        </p:txBody>
      </p:sp>
      <p:sp>
        <p:nvSpPr>
          <p:cNvPr id="4" name="Content Placeholder 3">
            <a:extLst>
              <a:ext uri="{FF2B5EF4-FFF2-40B4-BE49-F238E27FC236}">
                <a16:creationId xmlns:a16="http://schemas.microsoft.com/office/drawing/2014/main" id="{7CD2639D-1DEC-BF16-53B3-D57B9FCCDA05}"/>
              </a:ext>
            </a:extLst>
          </p:cNvPr>
          <p:cNvSpPr>
            <a:spLocks noGrp="1"/>
          </p:cNvSpPr>
          <p:nvPr>
            <p:ph sz="half" idx="2"/>
          </p:nvPr>
        </p:nvSpPr>
        <p:spPr/>
        <p:txBody>
          <a:bodyPr/>
          <a:lstStyle/>
          <a:p>
            <a:endParaRPr lang="en-ZA" sz="1200" dirty="0"/>
          </a:p>
          <a:p>
            <a:pPr algn="just"/>
            <a:r>
              <a:rPr lang="en-ZA" sz="1400" dirty="0"/>
              <a:t>To explore how queer students experience and cope with queerphobic experiences in University residence spaces. </a:t>
            </a:r>
          </a:p>
          <a:p>
            <a:pPr algn="just"/>
            <a:endParaRPr lang="en-ZA" sz="1400" dirty="0"/>
          </a:p>
          <a:p>
            <a:pPr algn="just"/>
            <a:r>
              <a:rPr lang="en-ZA" sz="1400" dirty="0"/>
              <a:t>To understand the risk factors that contribute to queerphobic bullying and how theses affect queer students resiliency in university residences</a:t>
            </a:r>
            <a:r>
              <a:rPr lang="en-ZA" sz="1200" dirty="0"/>
              <a:t>. </a:t>
            </a:r>
          </a:p>
          <a:p>
            <a:pPr algn="just"/>
            <a:endParaRPr lang="en-GB" sz="1200" dirty="0"/>
          </a:p>
          <a:p>
            <a:pPr algn="just"/>
            <a:r>
              <a:rPr lang="en-ZA" sz="1400" dirty="0"/>
              <a:t>To explore how the available support programmes in residences assist queer students who have experienced queerphobic bullying to become resilient.</a:t>
            </a:r>
          </a:p>
          <a:p>
            <a:pPr algn="just"/>
            <a:endParaRPr lang="en-ZA" sz="1400" dirty="0"/>
          </a:p>
        </p:txBody>
      </p:sp>
      <p:sp>
        <p:nvSpPr>
          <p:cNvPr id="5" name="Text Placeholder 4">
            <a:extLst>
              <a:ext uri="{FF2B5EF4-FFF2-40B4-BE49-F238E27FC236}">
                <a16:creationId xmlns:a16="http://schemas.microsoft.com/office/drawing/2014/main" id="{787F5297-1D10-0B94-82B1-E147816E1931}"/>
              </a:ext>
            </a:extLst>
          </p:cNvPr>
          <p:cNvSpPr>
            <a:spLocks noGrp="1"/>
          </p:cNvSpPr>
          <p:nvPr>
            <p:ph type="body" sz="quarter" idx="3"/>
          </p:nvPr>
        </p:nvSpPr>
        <p:spPr/>
        <p:txBody>
          <a:bodyPr/>
          <a:lstStyle/>
          <a:p>
            <a:r>
              <a:rPr lang="en-GB" dirty="0"/>
              <a:t>Questions </a:t>
            </a:r>
          </a:p>
        </p:txBody>
      </p:sp>
      <p:sp>
        <p:nvSpPr>
          <p:cNvPr id="6" name="Content Placeholder 5">
            <a:extLst>
              <a:ext uri="{FF2B5EF4-FFF2-40B4-BE49-F238E27FC236}">
                <a16:creationId xmlns:a16="http://schemas.microsoft.com/office/drawing/2014/main" id="{5A1AA702-08A2-ECC2-811F-CB726CD3C84F}"/>
              </a:ext>
            </a:extLst>
          </p:cNvPr>
          <p:cNvSpPr>
            <a:spLocks noGrp="1"/>
          </p:cNvSpPr>
          <p:nvPr>
            <p:ph sz="quarter" idx="4"/>
          </p:nvPr>
        </p:nvSpPr>
        <p:spPr/>
        <p:txBody>
          <a:bodyPr/>
          <a:lstStyle/>
          <a:p>
            <a:pPr algn="just"/>
            <a:endParaRPr lang="en-GB" sz="1400" dirty="0"/>
          </a:p>
          <a:p>
            <a:pPr algn="just"/>
            <a:r>
              <a:rPr lang="en-GB" sz="1400" dirty="0"/>
              <a:t>How do queer students experience and cope with queerphobic experiences in university  residences? </a:t>
            </a:r>
          </a:p>
          <a:p>
            <a:pPr algn="just"/>
            <a:endParaRPr lang="en-GB" sz="1400" dirty="0"/>
          </a:p>
          <a:p>
            <a:pPr algn="just"/>
            <a:r>
              <a:rPr lang="en-GB" sz="1400" dirty="0"/>
              <a:t>What are the risk factors contributing to queerphobic bullying and how do they affect the resiliency of queer students in residence. </a:t>
            </a:r>
          </a:p>
          <a:p>
            <a:pPr marL="0" indent="0" algn="just">
              <a:buNone/>
            </a:pPr>
            <a:endParaRPr lang="en-GB" sz="1400" dirty="0"/>
          </a:p>
          <a:p>
            <a:pPr algn="just"/>
            <a:r>
              <a:rPr lang="en-GB" sz="1400" dirty="0"/>
              <a:t>How do the available </a:t>
            </a:r>
            <a:r>
              <a:rPr lang="en-GB" sz="1400" dirty="0" err="1"/>
              <a:t>spport</a:t>
            </a:r>
            <a:r>
              <a:rPr lang="en-GB" sz="1400" dirty="0"/>
              <a:t> programmes in residences assist queer students who have experienced queerphobic bullying to become resilient?</a:t>
            </a:r>
          </a:p>
          <a:p>
            <a:pPr marL="0" indent="0" algn="just">
              <a:buNone/>
            </a:pPr>
            <a:endParaRPr lang="en-GB" sz="1400" dirty="0"/>
          </a:p>
        </p:txBody>
      </p:sp>
    </p:spTree>
    <p:extLst>
      <p:ext uri="{BB962C8B-B14F-4D97-AF65-F5344CB8AC3E}">
        <p14:creationId xmlns:p14="http://schemas.microsoft.com/office/powerpoint/2010/main" val="311752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1D2F-CFF8-BE40-D949-9363FEEE856B}"/>
              </a:ext>
            </a:extLst>
          </p:cNvPr>
          <p:cNvSpPr>
            <a:spLocks noGrp="1"/>
          </p:cNvSpPr>
          <p:nvPr>
            <p:ph type="title"/>
          </p:nvPr>
        </p:nvSpPr>
        <p:spPr>
          <a:xfrm>
            <a:off x="96741" y="0"/>
            <a:ext cx="8229600" cy="1143000"/>
          </a:xfrm>
        </p:spPr>
        <p:txBody>
          <a:bodyPr/>
          <a:lstStyle/>
          <a:p>
            <a:r>
              <a:rPr lang="en-GB" b="1" dirty="0"/>
              <a:t>Literature Review</a:t>
            </a:r>
          </a:p>
        </p:txBody>
      </p:sp>
      <p:sp>
        <p:nvSpPr>
          <p:cNvPr id="3" name="Content Placeholder 2">
            <a:extLst>
              <a:ext uri="{FF2B5EF4-FFF2-40B4-BE49-F238E27FC236}">
                <a16:creationId xmlns:a16="http://schemas.microsoft.com/office/drawing/2014/main" id="{59C56EAD-66D1-FDA5-4FF5-D49D57295EBF}"/>
              </a:ext>
            </a:extLst>
          </p:cNvPr>
          <p:cNvSpPr>
            <a:spLocks noGrp="1"/>
          </p:cNvSpPr>
          <p:nvPr>
            <p:ph idx="1"/>
          </p:nvPr>
        </p:nvSpPr>
        <p:spPr/>
        <p:txBody>
          <a:bodyPr/>
          <a:lstStyle/>
          <a:p>
            <a:pPr marL="0" indent="0">
              <a:buNone/>
            </a:pPr>
            <a:r>
              <a:rPr lang="en-ZA" sz="1400" b="1" dirty="0"/>
              <a:t>Verbal abuse </a:t>
            </a:r>
          </a:p>
          <a:p>
            <a:pPr marL="0" indent="0">
              <a:buNone/>
            </a:pPr>
            <a:r>
              <a:rPr lang="en-ZA" sz="1400" dirty="0" err="1"/>
              <a:t>Isitabane</a:t>
            </a:r>
            <a:r>
              <a:rPr lang="en-ZA" sz="1400" dirty="0"/>
              <a:t> is a derogatory isiZulu term used to refer to gay men (Moletsane, Mitchel and Smith, 2012: 255). However, as for most derogatory terms, the term </a:t>
            </a:r>
            <a:r>
              <a:rPr lang="en-ZA" sz="1400" dirty="0" err="1"/>
              <a:t>isitabane</a:t>
            </a:r>
            <a:r>
              <a:rPr lang="en-ZA" sz="1400" dirty="0"/>
              <a:t> does not consist of a direct meaning but is related to disgust and hatred for queer people. </a:t>
            </a:r>
          </a:p>
          <a:p>
            <a:pPr marL="0" indent="0" algn="just">
              <a:buNone/>
            </a:pPr>
            <a:r>
              <a:rPr lang="en-ZA" sz="1400" dirty="0"/>
              <a:t>This word is also used for lesbian, bisexual, trans people, and intersex individuals. </a:t>
            </a:r>
            <a:r>
              <a:rPr lang="en-ZA" sz="1400" dirty="0" err="1"/>
              <a:t>Roderik</a:t>
            </a:r>
            <a:r>
              <a:rPr lang="en-ZA" sz="1400" dirty="0"/>
              <a:t> Brown (2012: 46) argues that the reflection of South African social and cultural values perceives LGBTI individuals as unnatural and claims that they need to be ‘cured’. </a:t>
            </a:r>
          </a:p>
          <a:p>
            <a:pPr marL="0" indent="0" algn="just">
              <a:buNone/>
            </a:pPr>
            <a:r>
              <a:rPr lang="en-ZA" sz="1400" dirty="0"/>
              <a:t>This is evidenced by the fact that the corrective rape perpetrators are among those who believe it is intentional. Brown (2012: 46) in his findings illustrates that victims of most forms of rape do not report it because police do not act in response to the reported hate crime (corrective rape, threats of crimes or any other discriminatory acts against LGBTI people). The social, and cultural values, as well as religion, result to hate crimes that are dreadful as corrective rape, demonstrating the particular vulnerability of LGBTI people in South Africa and around the world (Brown, 2012: 46). </a:t>
            </a:r>
            <a:endParaRPr lang="en-GB" sz="1400" dirty="0"/>
          </a:p>
        </p:txBody>
      </p:sp>
    </p:spTree>
    <p:extLst>
      <p:ext uri="{BB962C8B-B14F-4D97-AF65-F5344CB8AC3E}">
        <p14:creationId xmlns:p14="http://schemas.microsoft.com/office/powerpoint/2010/main" val="141105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6E1F-C07E-F714-DDB0-CFBE33F2F64A}"/>
              </a:ext>
            </a:extLst>
          </p:cNvPr>
          <p:cNvSpPr>
            <a:spLocks noGrp="1"/>
          </p:cNvSpPr>
          <p:nvPr>
            <p:ph type="title"/>
          </p:nvPr>
        </p:nvSpPr>
        <p:spPr>
          <a:xfrm>
            <a:off x="251520" y="2882"/>
            <a:ext cx="8229600" cy="1143000"/>
          </a:xfrm>
        </p:spPr>
        <p:txBody>
          <a:bodyPr/>
          <a:lstStyle/>
          <a:p>
            <a:r>
              <a:rPr lang="en-GB" b="1" dirty="0"/>
              <a:t>Theoretical framework </a:t>
            </a:r>
          </a:p>
        </p:txBody>
      </p:sp>
      <p:sp>
        <p:nvSpPr>
          <p:cNvPr id="3" name="Content Placeholder 2">
            <a:extLst>
              <a:ext uri="{FF2B5EF4-FFF2-40B4-BE49-F238E27FC236}">
                <a16:creationId xmlns:a16="http://schemas.microsoft.com/office/drawing/2014/main" id="{E062047F-32A6-6004-04F7-5033407DFF1E}"/>
              </a:ext>
            </a:extLst>
          </p:cNvPr>
          <p:cNvSpPr>
            <a:spLocks noGrp="1"/>
          </p:cNvSpPr>
          <p:nvPr>
            <p:ph idx="1"/>
          </p:nvPr>
        </p:nvSpPr>
        <p:spPr>
          <a:xfrm>
            <a:off x="539552" y="1340768"/>
            <a:ext cx="8229600" cy="4525963"/>
          </a:xfrm>
        </p:spPr>
        <p:txBody>
          <a:bodyPr/>
          <a:lstStyle/>
          <a:p>
            <a:pPr algn="just"/>
            <a:r>
              <a:rPr lang="en-ZA" sz="2000" dirty="0"/>
              <a:t>Nealon and Giroux (2012, p. 6) argue that “everything comes from somewhere and functions in a particular context or set of contexts; there is no such thing as a “natural fact”.” Therefore, the purpose of a theory is to assist the researcher to understand the phenomenon being studied. </a:t>
            </a:r>
            <a:endParaRPr lang="en-GB" sz="2000" dirty="0"/>
          </a:p>
          <a:p>
            <a:pPr algn="just"/>
            <a:r>
              <a:rPr lang="en-GB" sz="2000" dirty="0"/>
              <a:t>In order to understand how queer </a:t>
            </a:r>
            <a:r>
              <a:rPr lang="en-ZA" sz="2000" dirty="0"/>
              <a:t>students residing in university residences recover, survive and thrive  despite experiencing queerphobic bullying; This paper draw on the resilience theory and queer theory as a theoretical framework of the study. These theories complement each because they focus on the skills and abilities that are learned and developed because of adversarial experiences or stressors due to prejudice, discrimination, and violence rooted in homophobia, biphobia, and transphobia.</a:t>
            </a:r>
          </a:p>
        </p:txBody>
      </p:sp>
    </p:spTree>
    <p:extLst>
      <p:ext uri="{BB962C8B-B14F-4D97-AF65-F5344CB8AC3E}">
        <p14:creationId xmlns:p14="http://schemas.microsoft.com/office/powerpoint/2010/main" val="1051772697"/>
      </p:ext>
    </p:extLst>
  </p:cSld>
  <p:clrMapOvr>
    <a:masterClrMapping/>
  </p:clrMapOvr>
</p:sld>
</file>

<file path=ppt/theme/theme1.xml><?xml version="1.0" encoding="utf-8"?>
<a:theme xmlns:a="http://schemas.openxmlformats.org/drawingml/2006/main" name="MCom Proposal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MCom Proposal Slides</Template>
  <TotalTime>7036</TotalTime>
  <Words>4571</Words>
  <Application>Microsoft Office PowerPoint</Application>
  <PresentationFormat>On-screen Show (4:3)</PresentationFormat>
  <Paragraphs>191</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Segoe UI Black</vt:lpstr>
      <vt:lpstr>Sitka Small</vt:lpstr>
      <vt:lpstr>Times New Roman</vt:lpstr>
      <vt:lpstr>MCom Proposal Slides</vt:lpstr>
      <vt:lpstr>          Zifunani izitabane La: Remaining Resilient in the face of Resistance, the voices of queer students residing in University residences in eThekwini Metropolitan. Presenter: Sethenjwa B. Nduli  PhD Candidate, Social Work Discipline, School of Applied Human Sciences, University of KwaZulu-Natal, South Africa. International -Social work Conference 27 – 29 September 2023   </vt:lpstr>
      <vt:lpstr>Motivation for the study</vt:lpstr>
      <vt:lpstr>Background &amp; Rationale  </vt:lpstr>
      <vt:lpstr>Problem statement</vt:lpstr>
      <vt:lpstr>Problem statement</vt:lpstr>
      <vt:lpstr>Location of the study</vt:lpstr>
      <vt:lpstr>Aim: To explore the lived experiences of queer (izitabane) students residing in university residences in order to capture how they recover, survive and thrive while experiencing queerphobic bullying; and the source of strength and motivation they use to navigate through such living arrangement. </vt:lpstr>
      <vt:lpstr>Literature Review</vt:lpstr>
      <vt:lpstr>Theoretical framework </vt:lpstr>
      <vt:lpstr>Resilience Theory </vt:lpstr>
      <vt:lpstr>Queer Theory</vt:lpstr>
      <vt:lpstr>Research Methodology</vt:lpstr>
      <vt:lpstr>Research Methodology</vt:lpstr>
      <vt:lpstr>Sampling criteria</vt:lpstr>
      <vt:lpstr>Research Findings </vt:lpstr>
      <vt:lpstr>Findings </vt:lpstr>
      <vt:lpstr>Findings </vt:lpstr>
      <vt:lpstr>Findings and Discussions</vt:lpstr>
      <vt:lpstr>Research Findings </vt:lpstr>
      <vt:lpstr>Risk factors contributing queerphobia</vt:lpstr>
      <vt:lpstr>Risk factors contributing queerphobia</vt:lpstr>
      <vt:lpstr>Risk factors contributing to queerphobia</vt:lpstr>
      <vt:lpstr>Risk factors contributing to queerphobia</vt:lpstr>
      <vt:lpstr>Research Findings</vt:lpstr>
      <vt:lpstr>Research Findings</vt:lpstr>
      <vt:lpstr>Research Findings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Sethenjwa Nduli (215007294)</cp:lastModifiedBy>
  <cp:revision>378</cp:revision>
  <cp:lastPrinted>2019-01-25T12:24:49Z</cp:lastPrinted>
  <dcterms:created xsi:type="dcterms:W3CDTF">2014-04-11T07:13:24Z</dcterms:created>
  <dcterms:modified xsi:type="dcterms:W3CDTF">2023-09-26T18:45:22Z</dcterms:modified>
</cp:coreProperties>
</file>