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omments/modernComment_109_B5708800.xml" ContentType="application/vnd.ms-powerpoint.comments+xml"/>
  <Override PartName="/ppt/revisionInfo.xml" ContentType="application/vnd.ms-powerpoint.revisioninfo+xml"/>
  <Override PartName="/ppt/authors.xml" ContentType="application/vnd.ms-powerpoint.author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1" r:id="rId6"/>
    <p:sldId id="264" r:id="rId7"/>
    <p:sldId id="269" r:id="rId8"/>
    <p:sldId id="265" r:id="rId9"/>
    <p:sldId id="266" r:id="rId10"/>
    <p:sldId id="262" r:id="rId11"/>
    <p:sldId id="260" r:id="rId12"/>
    <p:sldId id="263" r:id="rId13"/>
    <p:sldId id="270"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1C7FB70-C505-7138-1387-15984D1DB564}" name="Boitumelo Seepamore" initials="BS" userId="S::Seepamoreb@ukzn.ac.za::f61ad081-b7b9-46d4-8f4a-4e3b2a3c66a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35E477-C644-412E-83C8-D728750588AF}" v="1" dt="2023-09-25T03:16:12.7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itumelo Seepamore" userId="f61ad081-b7b9-46d4-8f4a-4e3b2a3c66aa" providerId="ADAL" clId="{4235E477-C644-412E-83C8-D728750588AF}"/>
    <pc:docChg chg="custSel modSld sldOrd">
      <pc:chgData name="Boitumelo Seepamore" userId="f61ad081-b7b9-46d4-8f4a-4e3b2a3c66aa" providerId="ADAL" clId="{4235E477-C644-412E-83C8-D728750588AF}" dt="2023-09-25T03:16:16.868" v="1363" actId="5793"/>
      <pc:docMkLst>
        <pc:docMk/>
      </pc:docMkLst>
      <pc:sldChg chg="modSp mod">
        <pc:chgData name="Boitumelo Seepamore" userId="f61ad081-b7b9-46d4-8f4a-4e3b2a3c66aa" providerId="ADAL" clId="{4235E477-C644-412E-83C8-D728750588AF}" dt="2023-09-25T02:57:03.739" v="82" actId="20577"/>
        <pc:sldMkLst>
          <pc:docMk/>
          <pc:sldMk cId="1835658639" sldId="257"/>
        </pc:sldMkLst>
        <pc:spChg chg="mod">
          <ac:chgData name="Boitumelo Seepamore" userId="f61ad081-b7b9-46d4-8f4a-4e3b2a3c66aa" providerId="ADAL" clId="{4235E477-C644-412E-83C8-D728750588AF}" dt="2023-09-25T02:57:03.739" v="82" actId="20577"/>
          <ac:spMkLst>
            <pc:docMk/>
            <pc:sldMk cId="1835658639" sldId="257"/>
            <ac:spMk id="8" creationId="{00000000-0000-0000-0000-000000000000}"/>
          </ac:spMkLst>
        </pc:spChg>
      </pc:sldChg>
      <pc:sldChg chg="modSp mod">
        <pc:chgData name="Boitumelo Seepamore" userId="f61ad081-b7b9-46d4-8f4a-4e3b2a3c66aa" providerId="ADAL" clId="{4235E477-C644-412E-83C8-D728750588AF}" dt="2023-09-25T02:58:44.511" v="146" actId="20577"/>
        <pc:sldMkLst>
          <pc:docMk/>
          <pc:sldMk cId="1070226656" sldId="258"/>
        </pc:sldMkLst>
        <pc:spChg chg="mod">
          <ac:chgData name="Boitumelo Seepamore" userId="f61ad081-b7b9-46d4-8f4a-4e3b2a3c66aa" providerId="ADAL" clId="{4235E477-C644-412E-83C8-D728750588AF}" dt="2023-09-25T02:58:44.511" v="146" actId="20577"/>
          <ac:spMkLst>
            <pc:docMk/>
            <pc:sldMk cId="1070226656" sldId="258"/>
            <ac:spMk id="3" creationId="{00000000-0000-0000-0000-000000000000}"/>
          </ac:spMkLst>
        </pc:spChg>
      </pc:sldChg>
      <pc:sldChg chg="modSp mod">
        <pc:chgData name="Boitumelo Seepamore" userId="f61ad081-b7b9-46d4-8f4a-4e3b2a3c66aa" providerId="ADAL" clId="{4235E477-C644-412E-83C8-D728750588AF}" dt="2023-09-25T03:01:01.033" v="333" actId="20577"/>
        <pc:sldMkLst>
          <pc:docMk/>
          <pc:sldMk cId="265286993" sldId="259"/>
        </pc:sldMkLst>
        <pc:spChg chg="mod">
          <ac:chgData name="Boitumelo Seepamore" userId="f61ad081-b7b9-46d4-8f4a-4e3b2a3c66aa" providerId="ADAL" clId="{4235E477-C644-412E-83C8-D728750588AF}" dt="2023-09-25T03:01:01.033" v="333" actId="20577"/>
          <ac:spMkLst>
            <pc:docMk/>
            <pc:sldMk cId="265286993" sldId="259"/>
            <ac:spMk id="5" creationId="{00000000-0000-0000-0000-000000000000}"/>
          </ac:spMkLst>
        </pc:spChg>
      </pc:sldChg>
      <pc:sldChg chg="ord">
        <pc:chgData name="Boitumelo Seepamore" userId="f61ad081-b7b9-46d4-8f4a-4e3b2a3c66aa" providerId="ADAL" clId="{4235E477-C644-412E-83C8-D728750588AF}" dt="2023-09-25T03:01:24.654" v="337"/>
        <pc:sldMkLst>
          <pc:docMk/>
          <pc:sldMk cId="1799158777" sldId="260"/>
        </pc:sldMkLst>
      </pc:sldChg>
      <pc:sldChg chg="modSp mod">
        <pc:chgData name="Boitumelo Seepamore" userId="f61ad081-b7b9-46d4-8f4a-4e3b2a3c66aa" providerId="ADAL" clId="{4235E477-C644-412E-83C8-D728750588AF}" dt="2023-09-25T03:03:53.227" v="536" actId="13926"/>
        <pc:sldMkLst>
          <pc:docMk/>
          <pc:sldMk cId="171180762" sldId="261"/>
        </pc:sldMkLst>
        <pc:spChg chg="mod">
          <ac:chgData name="Boitumelo Seepamore" userId="f61ad081-b7b9-46d4-8f4a-4e3b2a3c66aa" providerId="ADAL" clId="{4235E477-C644-412E-83C8-D728750588AF}" dt="2023-09-25T03:03:53.227" v="536" actId="13926"/>
          <ac:spMkLst>
            <pc:docMk/>
            <pc:sldMk cId="171180762" sldId="261"/>
            <ac:spMk id="3" creationId="{00000000-0000-0000-0000-000000000000}"/>
          </ac:spMkLst>
        </pc:spChg>
      </pc:sldChg>
      <pc:sldChg chg="modSp mod">
        <pc:chgData name="Boitumelo Seepamore" userId="f61ad081-b7b9-46d4-8f4a-4e3b2a3c66aa" providerId="ADAL" clId="{4235E477-C644-412E-83C8-D728750588AF}" dt="2023-09-25T03:15:34.684" v="1281" actId="13926"/>
        <pc:sldMkLst>
          <pc:docMk/>
          <pc:sldMk cId="3776882171" sldId="262"/>
        </pc:sldMkLst>
        <pc:spChg chg="mod">
          <ac:chgData name="Boitumelo Seepamore" userId="f61ad081-b7b9-46d4-8f4a-4e3b2a3c66aa" providerId="ADAL" clId="{4235E477-C644-412E-83C8-D728750588AF}" dt="2023-09-25T03:15:34.684" v="1281" actId="13926"/>
          <ac:spMkLst>
            <pc:docMk/>
            <pc:sldMk cId="3776882171" sldId="262"/>
            <ac:spMk id="5" creationId="{00000000-0000-0000-0000-000000000000}"/>
          </ac:spMkLst>
        </pc:spChg>
      </pc:sldChg>
      <pc:sldChg chg="modSp mod">
        <pc:chgData name="Boitumelo Seepamore" userId="f61ad081-b7b9-46d4-8f4a-4e3b2a3c66aa" providerId="ADAL" clId="{4235E477-C644-412E-83C8-D728750588AF}" dt="2023-09-25T03:05:15.033" v="644" actId="13926"/>
        <pc:sldMkLst>
          <pc:docMk/>
          <pc:sldMk cId="1449849595" sldId="264"/>
        </pc:sldMkLst>
        <pc:spChg chg="mod">
          <ac:chgData name="Boitumelo Seepamore" userId="f61ad081-b7b9-46d4-8f4a-4e3b2a3c66aa" providerId="ADAL" clId="{4235E477-C644-412E-83C8-D728750588AF}" dt="2023-09-25T03:04:03.265" v="548" actId="13926"/>
          <ac:spMkLst>
            <pc:docMk/>
            <pc:sldMk cId="1449849595" sldId="264"/>
            <ac:spMk id="2" creationId="{00000000-0000-0000-0000-000000000000}"/>
          </ac:spMkLst>
        </pc:spChg>
        <pc:spChg chg="mod">
          <ac:chgData name="Boitumelo Seepamore" userId="f61ad081-b7b9-46d4-8f4a-4e3b2a3c66aa" providerId="ADAL" clId="{4235E477-C644-412E-83C8-D728750588AF}" dt="2023-09-25T03:05:15.033" v="644" actId="13926"/>
          <ac:spMkLst>
            <pc:docMk/>
            <pc:sldMk cId="1449849595" sldId="264"/>
            <ac:spMk id="3" creationId="{00000000-0000-0000-0000-000000000000}"/>
          </ac:spMkLst>
        </pc:spChg>
      </pc:sldChg>
      <pc:sldChg chg="modSp mod addCm">
        <pc:chgData name="Boitumelo Seepamore" userId="f61ad081-b7b9-46d4-8f4a-4e3b2a3c66aa" providerId="ADAL" clId="{4235E477-C644-412E-83C8-D728750588AF}" dt="2023-09-25T03:07:16.258" v="646"/>
        <pc:sldMkLst>
          <pc:docMk/>
          <pc:sldMk cId="3044050944" sldId="265"/>
        </pc:sldMkLst>
        <pc:spChg chg="mod">
          <ac:chgData name="Boitumelo Seepamore" userId="f61ad081-b7b9-46d4-8f4a-4e3b2a3c66aa" providerId="ADAL" clId="{4235E477-C644-412E-83C8-D728750588AF}" dt="2023-09-25T03:06:56.531" v="645" actId="20577"/>
          <ac:spMkLst>
            <pc:docMk/>
            <pc:sldMk cId="3044050944" sldId="265"/>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Boitumelo Seepamore" userId="f61ad081-b7b9-46d4-8f4a-4e3b2a3c66aa" providerId="ADAL" clId="{4235E477-C644-412E-83C8-D728750588AF}" dt="2023-09-25T03:07:16.258" v="646"/>
              <pc2:cmMkLst xmlns:pc2="http://schemas.microsoft.com/office/powerpoint/2019/9/main/command">
                <pc:docMk/>
                <pc:sldMk cId="3044050944" sldId="265"/>
                <pc2:cmMk id="{56A2A320-4EC6-4EB5-9D69-818F10B7C032}"/>
              </pc2:cmMkLst>
            </pc226:cmChg>
          </p:ext>
        </pc:extLst>
      </pc:sldChg>
      <pc:sldChg chg="modSp mod">
        <pc:chgData name="Boitumelo Seepamore" userId="f61ad081-b7b9-46d4-8f4a-4e3b2a3c66aa" providerId="ADAL" clId="{4235E477-C644-412E-83C8-D728750588AF}" dt="2023-09-25T03:11:03.907" v="1178" actId="20577"/>
        <pc:sldMkLst>
          <pc:docMk/>
          <pc:sldMk cId="2855181509" sldId="266"/>
        </pc:sldMkLst>
        <pc:spChg chg="mod">
          <ac:chgData name="Boitumelo Seepamore" userId="f61ad081-b7b9-46d4-8f4a-4e3b2a3c66aa" providerId="ADAL" clId="{4235E477-C644-412E-83C8-D728750588AF}" dt="2023-09-25T03:11:03.907" v="1178" actId="20577"/>
          <ac:spMkLst>
            <pc:docMk/>
            <pc:sldMk cId="2855181509" sldId="266"/>
            <ac:spMk id="2" creationId="{00000000-0000-0000-0000-000000000000}"/>
          </ac:spMkLst>
        </pc:spChg>
        <pc:spChg chg="mod">
          <ac:chgData name="Boitumelo Seepamore" userId="f61ad081-b7b9-46d4-8f4a-4e3b2a3c66aa" providerId="ADAL" clId="{4235E477-C644-412E-83C8-D728750588AF}" dt="2023-09-25T03:10:44.005" v="1115" actId="27636"/>
          <ac:spMkLst>
            <pc:docMk/>
            <pc:sldMk cId="2855181509" sldId="266"/>
            <ac:spMk id="3" creationId="{00000000-0000-0000-0000-000000000000}"/>
          </ac:spMkLst>
        </pc:spChg>
      </pc:sldChg>
      <pc:sldChg chg="modSp mod">
        <pc:chgData name="Boitumelo Seepamore" userId="f61ad081-b7b9-46d4-8f4a-4e3b2a3c66aa" providerId="ADAL" clId="{4235E477-C644-412E-83C8-D728750588AF}" dt="2023-09-25T03:16:16.868" v="1363" actId="5793"/>
        <pc:sldMkLst>
          <pc:docMk/>
          <pc:sldMk cId="1118428005" sldId="268"/>
        </pc:sldMkLst>
        <pc:spChg chg="mod">
          <ac:chgData name="Boitumelo Seepamore" userId="f61ad081-b7b9-46d4-8f4a-4e3b2a3c66aa" providerId="ADAL" clId="{4235E477-C644-412E-83C8-D728750588AF}" dt="2023-09-25T03:16:16.868" v="1363" actId="5793"/>
          <ac:spMkLst>
            <pc:docMk/>
            <pc:sldMk cId="1118428005" sldId="268"/>
            <ac:spMk id="3" creationId="{00000000-0000-0000-0000-000000000000}"/>
          </ac:spMkLst>
        </pc:spChg>
      </pc:sldChg>
    </pc:docChg>
  </pc:docChgLst>
</pc:chgInfo>
</file>

<file path=ppt/comments/modernComment_109_B5708800.xml><?xml version="1.0" encoding="utf-8"?>
<p188:cmLst xmlns:a="http://schemas.openxmlformats.org/drawingml/2006/main" xmlns:r="http://schemas.openxmlformats.org/officeDocument/2006/relationships" xmlns:p188="http://schemas.microsoft.com/office/powerpoint/2018/8/main">
  <p188:cm id="{56A2A320-4EC6-4EB5-9D69-818F10B7C032}" authorId="{81C7FB70-C505-7138-1387-15984D1DB564}" created="2023-09-25T03:07:16.189">
    <ac:deMkLst xmlns:ac="http://schemas.microsoft.com/office/drawing/2013/main/command">
      <pc:docMk xmlns:pc="http://schemas.microsoft.com/office/powerpoint/2013/main/command"/>
      <pc:sldMk xmlns:pc="http://schemas.microsoft.com/office/powerpoint/2013/main/command" cId="3044050944" sldId="265"/>
      <ac:spMk id="3" creationId="{00000000-0000-0000-0000-000000000000}"/>
    </ac:deMkLst>
    <p188:txBody>
      <a:bodyPr/>
      <a:lstStyle/>
      <a:p>
        <a:r>
          <a:rPr lang="en-ZA"/>
          <a:t>Consider leaving this out of the presentation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36376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3726249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95394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46190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400704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892B0A-6755-42FC-946F-5440A9272604}"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3446703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892B0A-6755-42FC-946F-5440A9272604}" type="datetimeFigureOut">
              <a:rPr lang="en-US" smtClean="0"/>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3209844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892B0A-6755-42FC-946F-5440A9272604}" type="datetimeFigureOut">
              <a:rPr lang="en-US" smtClean="0"/>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06379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892B0A-6755-42FC-946F-5440A9272604}" type="datetimeFigureOut">
              <a:rPr lang="en-US" smtClean="0"/>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406209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892B0A-6755-42FC-946F-5440A9272604}"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178607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892B0A-6755-42FC-946F-5440A9272604}"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188435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92B0A-6755-42FC-946F-5440A9272604}" type="datetimeFigureOut">
              <a:rPr lang="en-US" smtClean="0"/>
              <a:t>9/26/2023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7CD87-C33F-467F-8547-BB535FA9E2CE}" type="slidenum">
              <a:rPr lang="en-US" smtClean="0"/>
              <a:t>‹#›</a:t>
            </a:fld>
            <a:endParaRPr lang="en-US"/>
          </a:p>
        </p:txBody>
      </p:sp>
    </p:spTree>
    <p:extLst>
      <p:ext uri="{BB962C8B-B14F-4D97-AF65-F5344CB8AC3E}">
        <p14:creationId xmlns:p14="http://schemas.microsoft.com/office/powerpoint/2010/main" val="2528415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esearchspace.ukzn.ac.za/handle/10413/22240" TargetMode="External"/><Relationship Id="rId2" Type="http://schemas.openxmlformats.org/officeDocument/2006/relationships/hyperlink" Target="mailto:noziphongubane87@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18/10/relationships/comments" Target="../comments/modernComment_109_B5708800.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
            </a:r>
            <a:br>
              <a:rPr lang="en-US" dirty="0"/>
            </a:br>
            <a:r>
              <a:rPr lang="en-US" dirty="0"/>
              <a:t>COMBATING SUBSTANCE ABUSE AMONGST LEARNERS IN SOUTH AFRICAN SCHOOLS</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just">
              <a:buNone/>
            </a:pPr>
            <a:endParaRPr lang="en-US" dirty="0"/>
          </a:p>
          <a:p>
            <a:pPr marL="0" indent="0">
              <a:buNone/>
            </a:pPr>
            <a:r>
              <a:rPr lang="en-US" dirty="0"/>
              <a:t>PRESENTED BY : NOZIPHO BABRA NGUBANE</a:t>
            </a:r>
            <a:br>
              <a:rPr lang="en-US" dirty="0"/>
            </a:br>
            <a:r>
              <a:rPr lang="en-US" dirty="0"/>
              <a:t>A SOCIAL WORKER FROM THE DEPARTMENT OF SOCIAL DEVELOPMENT</a:t>
            </a:r>
            <a:br>
              <a:rPr lang="en-US" dirty="0"/>
            </a:br>
            <a:r>
              <a:rPr lang="en-US" dirty="0"/>
              <a:t>UNDER UMGUNGUNDLOVU DISTRICT</a:t>
            </a:r>
            <a:br>
              <a:rPr lang="en-US" dirty="0"/>
            </a:br>
            <a:r>
              <a:rPr lang="en-US" dirty="0"/>
              <a:t>AT IMPENDLE SERVICE OFFICE</a:t>
            </a:r>
          </a:p>
        </p:txBody>
      </p:sp>
      <p:pic>
        <p:nvPicPr>
          <p:cNvPr id="1229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6481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CONCLUSSION AND RECOMENDATIONS</a:t>
            </a:r>
          </a:p>
        </p:txBody>
      </p:sp>
      <p:sp>
        <p:nvSpPr>
          <p:cNvPr id="5" name="Content Placeholder 4"/>
          <p:cNvSpPr>
            <a:spLocks noGrp="1"/>
          </p:cNvSpPr>
          <p:nvPr>
            <p:ph idx="1"/>
          </p:nvPr>
        </p:nvSpPr>
        <p:spPr/>
        <p:txBody>
          <a:bodyPr>
            <a:normAutofit fontScale="77500" lnSpcReduction="20000"/>
          </a:bodyPr>
          <a:lstStyle/>
          <a:p>
            <a:pPr marL="0" indent="0">
              <a:buNone/>
            </a:pPr>
            <a:endParaRPr lang="en-US" dirty="0"/>
          </a:p>
          <a:p>
            <a:pPr>
              <a:buFont typeface="Wingdings" panose="05000000000000000000" pitchFamily="2" charset="2"/>
              <a:buChar char="v"/>
            </a:pPr>
            <a:r>
              <a:rPr lang="en-US" dirty="0"/>
              <a:t>Encouraging children to take responsibility and participate in matters affecting them may have impressive outcomes </a:t>
            </a:r>
            <a:r>
              <a:rPr lang="en-US" dirty="0" smtClean="0"/>
              <a:t>in </a:t>
            </a:r>
            <a:r>
              <a:rPr lang="en-US" dirty="0" smtClean="0"/>
              <a:t>molding </a:t>
            </a:r>
            <a:r>
              <a:rPr lang="en-US" dirty="0"/>
              <a:t>the </a:t>
            </a:r>
            <a:r>
              <a:rPr lang="en-US" dirty="0" smtClean="0"/>
              <a:t>learners </a:t>
            </a:r>
            <a:r>
              <a:rPr lang="en-US" dirty="0"/>
              <a:t>to be able to make wise decisions about substance </a:t>
            </a:r>
            <a:r>
              <a:rPr lang="en-US" dirty="0" smtClean="0"/>
              <a:t>abuse ,US </a:t>
            </a:r>
            <a:r>
              <a:rPr lang="en-US" dirty="0"/>
              <a:t>Department of Health and Human </a:t>
            </a:r>
            <a:r>
              <a:rPr lang="en-US" dirty="0" smtClean="0"/>
              <a:t>Services (2016 ) </a:t>
            </a:r>
            <a:endParaRPr lang="en-US" dirty="0">
              <a:highlight>
                <a:srgbClr val="FFFF00"/>
              </a:highlight>
            </a:endParaRPr>
          </a:p>
          <a:p>
            <a:pPr>
              <a:buFont typeface="Wingdings" panose="05000000000000000000" pitchFamily="2" charset="2"/>
              <a:buChar char="v"/>
            </a:pPr>
            <a:r>
              <a:rPr lang="en-US" dirty="0"/>
              <a:t>Increasing alcohol prices reduces  alcohol misuse and other alcohol related problems such as car </a:t>
            </a:r>
            <a:r>
              <a:rPr lang="en-US" dirty="0" smtClean="0"/>
              <a:t>accidents, US </a:t>
            </a:r>
            <a:r>
              <a:rPr lang="en-US" dirty="0"/>
              <a:t>Department of Health and Human Services (2016 </a:t>
            </a:r>
            <a:r>
              <a:rPr lang="en-US" dirty="0" smtClean="0"/>
              <a:t>). Adopting this intervention might </a:t>
            </a:r>
            <a:r>
              <a:rPr lang="en-US" dirty="0" smtClean="0"/>
              <a:t>have a </a:t>
            </a:r>
            <a:r>
              <a:rPr lang="en-US" dirty="0" smtClean="0"/>
              <a:t>positive outcomes in South Africa. </a:t>
            </a:r>
            <a:endParaRPr lang="en-US" dirty="0">
              <a:highlight>
                <a:srgbClr val="FFFF00"/>
              </a:highlight>
            </a:endParaRPr>
          </a:p>
          <a:p>
            <a:pPr>
              <a:buFont typeface="Wingdings" panose="05000000000000000000" pitchFamily="2" charset="2"/>
              <a:buChar char="v"/>
            </a:pPr>
            <a:r>
              <a:rPr lang="en-US" dirty="0"/>
              <a:t>The Good Behaviour Game and Classroom-Centered Intervention through a classroom behaviour management programme that rewards children for acting appropriately during instructional times through a team-based award </a:t>
            </a:r>
            <a:r>
              <a:rPr lang="en-US" dirty="0" smtClean="0"/>
              <a:t>system is recommended in combating substance abuse in South Africa</a:t>
            </a:r>
            <a:r>
              <a:rPr lang="en-US" dirty="0" smtClean="0"/>
              <a:t>.</a:t>
            </a:r>
          </a:p>
          <a:p>
            <a:pPr>
              <a:buFont typeface="Wingdings" panose="05000000000000000000" pitchFamily="2" charset="2"/>
              <a:buChar char="v"/>
            </a:pPr>
            <a:r>
              <a:rPr lang="en-US" dirty="0" smtClean="0"/>
              <a:t>Integration of interventions that were proven to be effective in other countries with the South African interventions that seems to be effective might have positive results in combating substance abuse in South African Schools. </a:t>
            </a:r>
            <a:endParaRPr lang="en-US" dirty="0"/>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6882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LIMITATIONS OF THE STUDY</a:t>
            </a:r>
            <a:br>
              <a:rPr lang="en-US" dirty="0"/>
            </a:b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 </a:t>
            </a:r>
            <a:r>
              <a:rPr lang="en-US" dirty="0" smtClean="0"/>
              <a:t>It might happen that some of the  information is outdated due the year that study was conducted</a:t>
            </a:r>
          </a:p>
          <a:p>
            <a:pPr>
              <a:buFont typeface="Wingdings" panose="05000000000000000000" pitchFamily="2" charset="2"/>
              <a:buChar char="v"/>
            </a:pPr>
            <a:r>
              <a:rPr lang="en-US" dirty="0" smtClean="0"/>
              <a:t>Some of the information and statistics might be </a:t>
            </a:r>
            <a:r>
              <a:rPr lang="en-US" dirty="0"/>
              <a:t>i</a:t>
            </a:r>
            <a:r>
              <a:rPr lang="en-US" dirty="0" smtClean="0"/>
              <a:t>naccurate since the study was based on secondary data</a:t>
            </a:r>
          </a:p>
          <a:p>
            <a:pPr>
              <a:buFont typeface="Wingdings" panose="05000000000000000000" pitchFamily="2" charset="2"/>
              <a:buChar char="v"/>
            </a:pPr>
            <a:r>
              <a:rPr lang="en-US" dirty="0" smtClean="0"/>
              <a:t>The Less research conducted on this topic </a:t>
            </a:r>
            <a:endParaRPr lang="en-US" dirty="0"/>
          </a:p>
        </p:txBody>
      </p:sp>
      <p:pic>
        <p:nvPicPr>
          <p:cNvPr id="1024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9158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REFERENCES</a:t>
            </a:r>
          </a:p>
        </p:txBody>
      </p:sp>
      <p:sp>
        <p:nvSpPr>
          <p:cNvPr id="5" name="Content Placeholder 4"/>
          <p:cNvSpPr>
            <a:spLocks noGrp="1"/>
          </p:cNvSpPr>
          <p:nvPr>
            <p:ph idx="1"/>
          </p:nvPr>
        </p:nvSpPr>
        <p:spPr/>
        <p:txBody>
          <a:bodyPr>
            <a:normAutofit fontScale="70000" lnSpcReduction="20000"/>
          </a:bodyPr>
          <a:lstStyle/>
          <a:p>
            <a:r>
              <a:rPr lang="en-US" dirty="0"/>
              <a:t>African Charter on the Rights and Welfare of the Child (ACRWC). (1990).</a:t>
            </a:r>
          </a:p>
          <a:p>
            <a:r>
              <a:rPr lang="en-US" dirty="0"/>
              <a:t>Children’s Act 38 of 2005.</a:t>
            </a:r>
          </a:p>
          <a:p>
            <a:r>
              <a:rPr lang="en-US" dirty="0"/>
              <a:t>Constitution of South Africa, 1996.</a:t>
            </a:r>
          </a:p>
          <a:p>
            <a:r>
              <a:rPr lang="en-US" dirty="0"/>
              <a:t>Convention on The Rights of the Child, 1989.</a:t>
            </a:r>
          </a:p>
          <a:p>
            <a:r>
              <a:rPr lang="en-US" dirty="0"/>
              <a:t>Department of Basic Education (2013). National strategy for the prevention and management of alcohol and drug use amongst learners in schools.</a:t>
            </a:r>
          </a:p>
          <a:p>
            <a:r>
              <a:rPr lang="en-US" dirty="0"/>
              <a:t>Galvani S “Social work and substance use: Ecological perspectives on workforce development, Drugs: Education, Prevention and Policy’, 24:6, 469-476. (2017)</a:t>
            </a:r>
          </a:p>
          <a:p>
            <a:r>
              <a:rPr lang="en-US" dirty="0" err="1"/>
              <a:t>Howll</a:t>
            </a:r>
            <a:r>
              <a:rPr lang="en-US" dirty="0"/>
              <a:t>. S and K </a:t>
            </a:r>
            <a:r>
              <a:rPr lang="en-US" dirty="0" err="1"/>
              <a:t>Couzyn,K</a:t>
            </a:r>
            <a:r>
              <a:rPr lang="en-US" dirty="0"/>
              <a:t> . “The South African National Drug Master Plan 2013–2017” (2013) available at http://fileserver.idpc.net/library/SAgdpoWP4.pdf. </a:t>
            </a:r>
          </a:p>
          <a:p>
            <a:r>
              <a:rPr lang="en-US" dirty="0" err="1"/>
              <a:t>Mehrolhassani</a:t>
            </a:r>
            <a:r>
              <a:rPr lang="en-US" dirty="0"/>
              <a:t> MH, </a:t>
            </a:r>
            <a:r>
              <a:rPr lang="en-US" dirty="0" err="1"/>
              <a:t>Yazdi-Feyzabadi</a:t>
            </a:r>
            <a:r>
              <a:rPr lang="en-US" dirty="0"/>
              <a:t> V, </a:t>
            </a:r>
            <a:r>
              <a:rPr lang="en-US" dirty="0" err="1"/>
              <a:t>Hajebi</a:t>
            </a:r>
            <a:r>
              <a:rPr lang="en-US" dirty="0"/>
              <a:t> A, </a:t>
            </a:r>
            <a:r>
              <a:rPr lang="en-US" dirty="0" err="1"/>
              <a:t>Mirzaei</a:t>
            </a:r>
            <a:r>
              <a:rPr lang="en-US" dirty="0"/>
              <a:t> S. ‘Cross-country Comparison of Treatment Policies Facing the Drug Abuse in Five Selected Countries’. Addict Health(2019)11(2):81-92.available at doi:10.22122/ahj.v11i2.233 accessed on 13 October 2020</a:t>
            </a:r>
          </a:p>
          <a:p>
            <a:r>
              <a:rPr lang="en-US" dirty="0"/>
              <a:t>Mothibi K. Substance Abuse Amongst High School Learners in Rural Communities (2014) available at http://www.hrpub.org/download/20140701/UJP1-19402145.pdf accessed on 16 July 2020</a:t>
            </a:r>
          </a:p>
          <a:p>
            <a:endParaRPr lang="en-US" dirty="0"/>
          </a:p>
          <a:p>
            <a:endParaRPr lang="en-US" dirty="0"/>
          </a:p>
          <a:p>
            <a:pPr marL="0" indent="0">
              <a:buNone/>
            </a:pPr>
            <a:endParaRPr lang="en-US" dirty="0"/>
          </a:p>
          <a:p>
            <a:endParaRPr lang="en-US" dirty="0"/>
          </a:p>
          <a:p>
            <a:endParaRPr lang="en-US" dirty="0"/>
          </a:p>
        </p:txBody>
      </p:sp>
      <p:pic>
        <p:nvPicPr>
          <p:cNvPr id="102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2542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a:t>National Drug Master Plan. Department of Social Development (2013–2017). (2013) available at https://extranet.who.int/ncdccs/Data/ZAF_B10_National%20drug%20masterplan.pdf accessed on 26 September 2021</a:t>
            </a:r>
          </a:p>
          <a:p>
            <a:r>
              <a:rPr lang="en-US" dirty="0"/>
              <a:t>https://www.parent24.com/Family/Health/80-of-sas-male-youth-deaths-are-alcohol-related-and-drug-consumption-is-twice-the-world-norm-20180626 accessed on 2 August </a:t>
            </a:r>
            <a:r>
              <a:rPr lang="en-US" dirty="0" smtClean="0"/>
              <a:t>2020</a:t>
            </a:r>
            <a:endParaRPr lang="en-US" dirty="0"/>
          </a:p>
          <a:p>
            <a:r>
              <a:rPr lang="en-US" dirty="0"/>
              <a:t>Prevention of and Treatment of Drug Dependency Act 70 0f 2008.</a:t>
            </a:r>
          </a:p>
          <a:p>
            <a:r>
              <a:rPr lang="en-US" dirty="0"/>
              <a:t> Steinman, K.J. &amp; Zimmerman, M.A. Religious activity and risk behavior among African American adolescents: Concurrent and developmental effects. (2004). 33(3/4), 151–161.</a:t>
            </a:r>
          </a:p>
          <a:p>
            <a:r>
              <a:rPr lang="en-US" dirty="0"/>
              <a:t>South African Schools Act 84 of 1996.</a:t>
            </a:r>
          </a:p>
          <a:p>
            <a:r>
              <a:rPr lang="en-US" dirty="0"/>
              <a:t> Substance Abuse and Mental Health Services Administration (US); Office of the Surgeon General (US). Facing Addiction in America: The Surgeon General's Report on Alcohol, Drugs, and Health [Internet]. Washington (DC): US Department of Health and Human Services; 2016 Nov. CHAPTER 3, PREVENTION PROGRAMS AND POLICIES. Available at https://www.ncbi.nlm.nih.gov/books/NBK424850/ accessed on 13 October </a:t>
            </a:r>
            <a:r>
              <a:rPr lang="en-US" dirty="0" smtClean="0"/>
              <a:t>2020</a:t>
            </a:r>
            <a:endParaRPr lang="en-US" dirty="0"/>
          </a:p>
          <a:p>
            <a:r>
              <a:rPr lang="en-US" dirty="0" err="1"/>
              <a:t>Terblanche</a:t>
            </a:r>
            <a:r>
              <a:rPr lang="en-US" dirty="0"/>
              <a:t>, S.S. Drug abuse amongst high school pupils. (1999). 35 (2), 161–178.</a:t>
            </a:r>
          </a:p>
          <a:p>
            <a:r>
              <a:rPr lang="en-US" dirty="0"/>
              <a:t> United Nations Convention on the Rights of the Child (UNCRC). (1989).</a:t>
            </a:r>
          </a:p>
          <a:p>
            <a:endParaRPr lang="en-US" dirty="0"/>
          </a:p>
          <a:p>
            <a:endParaRPr lang="en-US" dirty="0"/>
          </a:p>
        </p:txBody>
      </p:sp>
    </p:spTree>
    <p:extLst>
      <p:ext uri="{BB962C8B-B14F-4D97-AF65-F5344CB8AC3E}">
        <p14:creationId xmlns:p14="http://schemas.microsoft.com/office/powerpoint/2010/main" val="1867258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end</a:t>
            </a:r>
          </a:p>
        </p:txBody>
      </p:sp>
      <p:sp>
        <p:nvSpPr>
          <p:cNvPr id="3" name="Content Placeholder 2"/>
          <p:cNvSpPr>
            <a:spLocks noGrp="1"/>
          </p:cNvSpPr>
          <p:nvPr>
            <p:ph idx="1"/>
          </p:nvPr>
        </p:nvSpPr>
        <p:spPr/>
        <p:txBody>
          <a:bodyPr/>
          <a:lstStyle/>
          <a:p>
            <a:r>
              <a:rPr lang="en-US" dirty="0" smtClean="0"/>
              <a:t>For more information contact Nozipho Ngubane on this number </a:t>
            </a:r>
            <a:r>
              <a:rPr lang="en-US" dirty="0"/>
              <a:t>0339960411  </a:t>
            </a:r>
            <a:r>
              <a:rPr lang="en-US" dirty="0" smtClean="0"/>
              <a:t>(during office </a:t>
            </a:r>
            <a:r>
              <a:rPr lang="en-US" dirty="0"/>
              <a:t>hours</a:t>
            </a:r>
            <a:r>
              <a:rPr lang="en-US" dirty="0" smtClean="0"/>
              <a:t>)</a:t>
            </a:r>
            <a:endParaRPr lang="en-US" dirty="0"/>
          </a:p>
          <a:p>
            <a:r>
              <a:rPr lang="en-US" dirty="0">
                <a:hlinkClick r:id="rId2"/>
              </a:rPr>
              <a:t>noziphongubane87@gmail.com</a:t>
            </a:r>
            <a:endParaRPr lang="en-US" dirty="0"/>
          </a:p>
          <a:p>
            <a:r>
              <a:rPr lang="en-US" dirty="0" smtClean="0">
                <a:hlinkClick r:id="rId3"/>
              </a:rPr>
              <a:t>Full theses available: https</a:t>
            </a:r>
            <a:r>
              <a:rPr lang="en-US" dirty="0">
                <a:hlinkClick r:id="rId3"/>
              </a:rPr>
              <a:t>://researchspace.ukzn.ac.za/handle/10413/22240</a:t>
            </a:r>
            <a:endParaRPr lang="en-US" dirty="0"/>
          </a:p>
          <a:p>
            <a:endParaRPr lang="en-US" dirty="0"/>
          </a:p>
          <a:p>
            <a:pPr marL="0" indent="0">
              <a:buNone/>
            </a:pPr>
            <a:r>
              <a:rPr lang="en-US" dirty="0"/>
              <a:t> Thank you.</a:t>
            </a:r>
          </a:p>
        </p:txBody>
      </p:sp>
    </p:spTree>
    <p:extLst>
      <p:ext uri="{BB962C8B-B14F-4D97-AF65-F5344CB8AC3E}">
        <p14:creationId xmlns:p14="http://schemas.microsoft.com/office/powerpoint/2010/main" val="1118428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
            </a:r>
            <a:br>
              <a:rPr lang="en-US" dirty="0"/>
            </a:br>
            <a:r>
              <a:rPr lang="en-US" dirty="0"/>
              <a:t>RATIONALE OF THE STUDY</a:t>
            </a:r>
          </a:p>
        </p:txBody>
      </p:sp>
      <p:sp>
        <p:nvSpPr>
          <p:cNvPr id="8" name="Content Placeholder 7"/>
          <p:cNvSpPr>
            <a:spLocks noGrp="1"/>
          </p:cNvSpPr>
          <p:nvPr>
            <p:ph idx="1"/>
          </p:nvPr>
        </p:nvSpPr>
        <p:spPr>
          <a:xfrm>
            <a:off x="524163" y="1690688"/>
            <a:ext cx="10515600" cy="4351338"/>
          </a:xfrm>
        </p:spPr>
        <p:txBody>
          <a:bodyPr>
            <a:normAutofit fontScale="92500"/>
          </a:bodyPr>
          <a:lstStyle/>
          <a:p>
            <a:pPr marL="0" indent="0">
              <a:buNone/>
            </a:pPr>
            <a:endParaRPr lang="en-US" dirty="0" smtClean="0"/>
          </a:p>
          <a:p>
            <a:pPr>
              <a:buFont typeface="Wingdings" panose="05000000000000000000" pitchFamily="2" charset="2"/>
              <a:buChar char="v"/>
            </a:pPr>
            <a:r>
              <a:rPr lang="en-US" dirty="0" smtClean="0"/>
              <a:t> </a:t>
            </a:r>
            <a:r>
              <a:rPr lang="en-US" dirty="0"/>
              <a:t>This research </a:t>
            </a:r>
            <a:r>
              <a:rPr lang="en-US" dirty="0" smtClean="0"/>
              <a:t>was </a:t>
            </a:r>
            <a:r>
              <a:rPr lang="en-US" dirty="0"/>
              <a:t>driven by the researcher’s desire to make sense of the impact that </a:t>
            </a:r>
            <a:r>
              <a:rPr lang="en-US" dirty="0" smtClean="0"/>
              <a:t>substance abuse </a:t>
            </a:r>
            <a:r>
              <a:rPr lang="en-US" dirty="0"/>
              <a:t>has on </a:t>
            </a:r>
            <a:r>
              <a:rPr lang="en-US" dirty="0" smtClean="0"/>
              <a:t>learners.</a:t>
            </a:r>
          </a:p>
          <a:p>
            <a:pPr>
              <a:buFont typeface="Wingdings" panose="05000000000000000000" pitchFamily="2" charset="2"/>
              <a:buChar char="v"/>
            </a:pPr>
            <a:r>
              <a:rPr lang="en-US" dirty="0" smtClean="0"/>
              <a:t>This desire </a:t>
            </a:r>
            <a:r>
              <a:rPr lang="en-US" dirty="0"/>
              <a:t>was further strengthen while the researcher was involved in conducting </a:t>
            </a:r>
            <a:r>
              <a:rPr lang="en-US" dirty="0" err="1"/>
              <a:t>programmes</a:t>
            </a:r>
            <a:r>
              <a:rPr lang="en-US" dirty="0"/>
              <a:t> on substance abuse with </a:t>
            </a:r>
            <a:r>
              <a:rPr lang="en-US" dirty="0" smtClean="0"/>
              <a:t>teenagers in schools .</a:t>
            </a:r>
          </a:p>
          <a:p>
            <a:pPr>
              <a:buFont typeface="Wingdings" panose="05000000000000000000" pitchFamily="2" charset="2"/>
              <a:buChar char="v"/>
            </a:pPr>
            <a:r>
              <a:rPr lang="en-US" dirty="0" smtClean="0"/>
              <a:t>The researcher was also eager in </a:t>
            </a:r>
            <a:r>
              <a:rPr lang="en-US" dirty="0" err="1" smtClean="0"/>
              <a:t>findinding</a:t>
            </a:r>
            <a:r>
              <a:rPr lang="en-US" dirty="0" smtClean="0"/>
              <a:t> out if the available legislation </a:t>
            </a:r>
            <a:r>
              <a:rPr lang="en-US" dirty="0"/>
              <a:t>which governs the regulation and use of </a:t>
            </a:r>
            <a:r>
              <a:rPr lang="en-US" dirty="0" smtClean="0"/>
              <a:t>drugs, is sufficient to combat substance abuse in South African schools.</a:t>
            </a:r>
          </a:p>
          <a:p>
            <a:pPr>
              <a:buFont typeface="Wingdings" panose="05000000000000000000" pitchFamily="2" charset="2"/>
              <a:buChar char="v"/>
            </a:pPr>
            <a:r>
              <a:rPr lang="en-US" dirty="0" smtClean="0"/>
              <a:t>Also if the role players are aware of their roles and are doing justice in implementing the available </a:t>
            </a:r>
            <a:r>
              <a:rPr lang="en-US" dirty="0" smtClean="0"/>
              <a:t>legislations.</a:t>
            </a:r>
            <a:endParaRPr lang="en-US" dirty="0" smtClean="0"/>
          </a:p>
        </p:txBody>
      </p:sp>
      <p:pic>
        <p:nvPicPr>
          <p:cNvPr id="717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5658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r>
              <a:rPr lang="en-US" dirty="0"/>
              <a:t>AIMS AND OBJECTIVES OF THE STUDY</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dirty="0"/>
              <a:t>It  aimed </a:t>
            </a:r>
            <a:r>
              <a:rPr lang="en-US" dirty="0" smtClean="0"/>
              <a:t>at outlining </a:t>
            </a:r>
            <a:r>
              <a:rPr lang="en-US" dirty="0"/>
              <a:t>the causes that lead to substance abuse </a:t>
            </a:r>
            <a:r>
              <a:rPr lang="en-US" dirty="0" smtClean="0"/>
              <a:t>.</a:t>
            </a:r>
          </a:p>
          <a:p>
            <a:pPr>
              <a:buFont typeface="Wingdings" panose="05000000000000000000" pitchFamily="2" charset="2"/>
              <a:buChar char="v"/>
            </a:pPr>
            <a:r>
              <a:rPr lang="en-US" dirty="0" smtClean="0"/>
              <a:t>It also aims at identifying </a:t>
            </a:r>
            <a:r>
              <a:rPr lang="en-US" dirty="0"/>
              <a:t>the </a:t>
            </a:r>
            <a:r>
              <a:rPr lang="en-US" dirty="0" smtClean="0"/>
              <a:t>effects that substance abuse </a:t>
            </a:r>
            <a:r>
              <a:rPr lang="en-US" dirty="0"/>
              <a:t>has on the learners, families, </a:t>
            </a:r>
            <a:r>
              <a:rPr lang="en-US" dirty="0" smtClean="0"/>
              <a:t>communities </a:t>
            </a:r>
            <a:r>
              <a:rPr lang="en-US" dirty="0"/>
              <a:t>and the </a:t>
            </a:r>
            <a:r>
              <a:rPr lang="en-US" dirty="0" smtClean="0"/>
              <a:t>country.</a:t>
            </a:r>
          </a:p>
          <a:p>
            <a:pPr>
              <a:buFont typeface="Wingdings" panose="05000000000000000000" pitchFamily="2" charset="2"/>
              <a:buChar char="v"/>
            </a:pPr>
            <a:r>
              <a:rPr lang="en-US" dirty="0" smtClean="0"/>
              <a:t>To find </a:t>
            </a:r>
            <a:r>
              <a:rPr lang="en-US" dirty="0"/>
              <a:t>resolutions on what can be done to assist learners and families affected by substance abuse</a:t>
            </a:r>
          </a:p>
          <a:p>
            <a:pPr>
              <a:buFont typeface="Wingdings" panose="05000000000000000000" pitchFamily="2" charset="2"/>
              <a:buChar char="v"/>
            </a:pPr>
            <a:r>
              <a:rPr lang="en-US" dirty="0" smtClean="0"/>
              <a:t>To </a:t>
            </a:r>
            <a:r>
              <a:rPr lang="en-US" dirty="0"/>
              <a:t>explore the legislative framework on combating substance abuse amongst learners in South African schools</a:t>
            </a:r>
          </a:p>
        </p:txBody>
      </p:sp>
      <p:pic>
        <p:nvPicPr>
          <p:cNvPr id="819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0226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451644"/>
            <a:ext cx="10515600" cy="1325563"/>
          </a:xfrm>
        </p:spPr>
        <p:txBody>
          <a:bodyPr>
            <a:normAutofit fontScale="90000"/>
          </a:bodyPr>
          <a:lstStyle/>
          <a:p>
            <a:r>
              <a:rPr lang="en-US" dirty="0"/>
              <a:t/>
            </a:r>
            <a:br>
              <a:rPr lang="en-US" dirty="0"/>
            </a:br>
            <a:r>
              <a:rPr lang="en-US" dirty="0"/>
              <a:t/>
            </a:r>
            <a:br>
              <a:rPr lang="en-US" dirty="0"/>
            </a:br>
            <a:r>
              <a:rPr lang="en-US" dirty="0"/>
              <a:t>RESEACH METHODOLOGY</a:t>
            </a:r>
            <a:br>
              <a:rPr lang="en-US" dirty="0"/>
            </a:br>
            <a:endParaRPr lang="en-US" dirty="0"/>
          </a:p>
        </p:txBody>
      </p:sp>
      <p:sp>
        <p:nvSpPr>
          <p:cNvPr id="5" name="Content Placeholder 4"/>
          <p:cNvSpPr>
            <a:spLocks noGrp="1"/>
          </p:cNvSpPr>
          <p:nvPr>
            <p:ph idx="1"/>
          </p:nvPr>
        </p:nvSpPr>
        <p:spPr/>
        <p:txBody>
          <a:bodyPr/>
          <a:lstStyle/>
          <a:p>
            <a:pPr>
              <a:buFont typeface="Wingdings" panose="05000000000000000000" pitchFamily="2" charset="2"/>
              <a:buChar char="v"/>
            </a:pPr>
            <a:r>
              <a:rPr lang="en-US" dirty="0"/>
              <a:t>Data was collected through literature material researched from academic books, articles</a:t>
            </a:r>
            <a:r>
              <a:rPr lang="en-US" dirty="0" smtClean="0"/>
              <a:t>, </a:t>
            </a:r>
            <a:r>
              <a:rPr lang="en-US" dirty="0"/>
              <a:t>l</a:t>
            </a:r>
            <a:r>
              <a:rPr lang="en-US" dirty="0" smtClean="0"/>
              <a:t>aw </a:t>
            </a:r>
            <a:r>
              <a:rPr lang="en-US" dirty="0"/>
              <a:t>cases, and news </a:t>
            </a:r>
            <a:r>
              <a:rPr lang="en-US" dirty="0" smtClean="0"/>
              <a:t>papers.</a:t>
            </a:r>
            <a:endParaRPr lang="en-US" dirty="0"/>
          </a:p>
        </p:txBody>
      </p:sp>
      <p:pic>
        <p:nvPicPr>
          <p:cNvPr id="921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28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RESEARCH FINDINGS</a:t>
            </a:r>
          </a:p>
        </p:txBody>
      </p:sp>
      <p:sp>
        <p:nvSpPr>
          <p:cNvPr id="3" name="Content Placeholder 2"/>
          <p:cNvSpPr>
            <a:spLocks noGrp="1"/>
          </p:cNvSpPr>
          <p:nvPr>
            <p:ph idx="1"/>
          </p:nvPr>
        </p:nvSpPr>
        <p:spPr>
          <a:xfrm>
            <a:off x="838200" y="1844098"/>
            <a:ext cx="10515600" cy="4351338"/>
          </a:xfrm>
        </p:spPr>
        <p:txBody>
          <a:bodyPr>
            <a:normAutofit lnSpcReduction="10000"/>
          </a:bodyPr>
          <a:lstStyle/>
          <a:p>
            <a:pPr>
              <a:buFont typeface="Wingdings" panose="05000000000000000000" pitchFamily="2" charset="2"/>
              <a:buChar char="v"/>
            </a:pPr>
            <a:r>
              <a:rPr lang="en-US" dirty="0" smtClean="0"/>
              <a:t>Causes of substance abuse </a:t>
            </a:r>
            <a:endParaRPr lang="en-US" dirty="0">
              <a:highlight>
                <a:srgbClr val="FFFF00"/>
              </a:highlight>
            </a:endParaRPr>
          </a:p>
          <a:p>
            <a:pPr>
              <a:buFont typeface="Wingdings" panose="05000000000000000000" pitchFamily="2" charset="2"/>
              <a:buChar char="§"/>
            </a:pPr>
            <a:r>
              <a:rPr lang="en-US" dirty="0" smtClean="0"/>
              <a:t>Mothibi (2014 ) found </a:t>
            </a:r>
            <a:r>
              <a:rPr lang="en-US" dirty="0"/>
              <a:t>that 87% of </a:t>
            </a:r>
            <a:r>
              <a:rPr lang="en-US" dirty="0" smtClean="0"/>
              <a:t>high school learners in  Cape Town rural </a:t>
            </a:r>
            <a:r>
              <a:rPr lang="en-US" dirty="0" err="1" smtClean="0"/>
              <a:t>areas,abused</a:t>
            </a:r>
            <a:r>
              <a:rPr lang="en-US" dirty="0" smtClean="0"/>
              <a:t> </a:t>
            </a:r>
            <a:r>
              <a:rPr lang="en-US" dirty="0"/>
              <a:t>substances due to peer pressure, 73% was because of stress, 73% was due to loneliness and rejection, 70% was as a result of family problems, 67% due to poor </a:t>
            </a:r>
            <a:r>
              <a:rPr lang="en-US" dirty="0" smtClean="0"/>
              <a:t>performance at school and </a:t>
            </a:r>
            <a:r>
              <a:rPr lang="en-US" dirty="0"/>
              <a:t>63% due to a  lack of parental </a:t>
            </a:r>
            <a:r>
              <a:rPr lang="en-US" dirty="0" smtClean="0"/>
              <a:t>control.</a:t>
            </a:r>
            <a:endParaRPr lang="en-US" dirty="0" smtClean="0">
              <a:highlight>
                <a:srgbClr val="FFFF00"/>
              </a:highlight>
            </a:endParaRPr>
          </a:p>
          <a:p>
            <a:pPr>
              <a:buFont typeface="Wingdings" panose="05000000000000000000" pitchFamily="2" charset="2"/>
              <a:buChar char="§"/>
            </a:pPr>
            <a:r>
              <a:rPr lang="en-US" dirty="0" smtClean="0"/>
              <a:t> </a:t>
            </a:r>
            <a:r>
              <a:rPr lang="en-US" dirty="0" err="1" smtClean="0"/>
              <a:t>Terblanche</a:t>
            </a:r>
            <a:r>
              <a:rPr lang="en-US" dirty="0" smtClean="0"/>
              <a:t> (1999)  </a:t>
            </a:r>
            <a:r>
              <a:rPr lang="en-US" dirty="0" smtClean="0"/>
              <a:t>related </a:t>
            </a:r>
            <a:r>
              <a:rPr lang="en-US" dirty="0"/>
              <a:t>drugs and substance </a:t>
            </a:r>
            <a:r>
              <a:rPr lang="en-US" dirty="0" smtClean="0"/>
              <a:t>abuse amongst high school learners  </a:t>
            </a:r>
            <a:r>
              <a:rPr lang="en-US" dirty="0"/>
              <a:t>to the lack of parental involvement in the child’s life, which includes negative communication skills, inability to discipline, and lack of closeness between the child and parents,  limiting </a:t>
            </a:r>
            <a:r>
              <a:rPr lang="en-US" dirty="0" smtClean="0"/>
              <a:t>communication.</a:t>
            </a: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p:txBody>
      </p:sp>
      <p:pic>
        <p:nvPicPr>
          <p:cNvPr id="1126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180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Effects </a:t>
            </a:r>
            <a:r>
              <a:rPr lang="en-US" dirty="0" smtClean="0"/>
              <a:t>of substance abuse</a:t>
            </a:r>
            <a:endParaRPr lang="en-US" dirty="0">
              <a:highlight>
                <a:srgbClr val="FFFF00"/>
              </a:highlight>
            </a:endParaRPr>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a:t>According to the Department of </a:t>
            </a:r>
            <a:r>
              <a:rPr lang="en-US" dirty="0" smtClean="0"/>
              <a:t>Basic Education(2013),  substance </a:t>
            </a:r>
            <a:r>
              <a:rPr lang="en-US" dirty="0"/>
              <a:t>abuse imposes social, health and economic costs on individuals, families, society and the economy .</a:t>
            </a:r>
          </a:p>
          <a:p>
            <a:r>
              <a:rPr lang="en-US" dirty="0" smtClean="0"/>
              <a:t>Some </a:t>
            </a:r>
            <a:r>
              <a:rPr lang="en-US" dirty="0"/>
              <a:t>of the effects that were outlined include depression, anxiety, paranoia, impulsive behaviour, poor judgement, risky sexual behaviour exposing them to HIV/AIDS and other sexual transmitted diseases, neurological disorder, chronic memory disorder, mental disorder, and damage to the liver, heart, kidney and </a:t>
            </a:r>
            <a:r>
              <a:rPr lang="en-US" dirty="0" smtClean="0"/>
              <a:t>lungs( parent 24, 2020).</a:t>
            </a:r>
            <a:endParaRPr lang="en-US" dirty="0">
              <a:highlight>
                <a:srgbClr val="FFFF00"/>
              </a:highlight>
            </a:endParaRPr>
          </a:p>
          <a:p>
            <a:endParaRPr lang="en-US" dirty="0"/>
          </a:p>
        </p:txBody>
      </p:sp>
      <p:pic>
        <p:nvPicPr>
          <p:cNvPr id="205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9849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COMBATING SUBSTANCE ABUSE USING LEGAL FRAMEWORKS</a:t>
            </a:r>
            <a:endParaRPr lang="en-US" dirty="0"/>
          </a:p>
        </p:txBody>
      </p:sp>
      <p:sp>
        <p:nvSpPr>
          <p:cNvPr id="3" name="Content Placeholder 2"/>
          <p:cNvSpPr>
            <a:spLocks noGrp="1"/>
          </p:cNvSpPr>
          <p:nvPr>
            <p:ph idx="1"/>
          </p:nvPr>
        </p:nvSpPr>
        <p:spPr/>
        <p:txBody>
          <a:bodyPr>
            <a:normAutofit fontScale="92500" lnSpcReduction="10000"/>
          </a:bodyPr>
          <a:lstStyle/>
          <a:p>
            <a:r>
              <a:rPr lang="en-US" dirty="0"/>
              <a:t>Encouraging children to take responsibility and participate in matters affecting </a:t>
            </a:r>
            <a:r>
              <a:rPr lang="en-US" dirty="0" smtClean="0"/>
              <a:t>them in America was found to </a:t>
            </a:r>
            <a:r>
              <a:rPr lang="en-US" dirty="0"/>
              <a:t>have impressive outcomes </a:t>
            </a:r>
            <a:r>
              <a:rPr lang="en-US" dirty="0" smtClean="0"/>
              <a:t>in </a:t>
            </a:r>
            <a:r>
              <a:rPr lang="en-US" dirty="0" err="1" smtClean="0"/>
              <a:t>moulding</a:t>
            </a:r>
            <a:r>
              <a:rPr lang="en-US" dirty="0" smtClean="0"/>
              <a:t> learners </a:t>
            </a:r>
            <a:r>
              <a:rPr lang="en-US" dirty="0"/>
              <a:t>to be able to make wise decisions about substance abuse ,US Department of Health and Human Services (2016 ) </a:t>
            </a:r>
          </a:p>
          <a:p>
            <a:r>
              <a:rPr lang="en-US" dirty="0" smtClean="0"/>
              <a:t>It was also evident that increasing </a:t>
            </a:r>
            <a:r>
              <a:rPr lang="en-US" dirty="0"/>
              <a:t>alcohol prices reduces  alcohol misuse and other alcohol related problems such as car </a:t>
            </a:r>
            <a:r>
              <a:rPr lang="en-US" dirty="0" smtClean="0"/>
              <a:t>accidents, </a:t>
            </a:r>
            <a:r>
              <a:rPr lang="en-US" dirty="0"/>
              <a:t>US Department of Health and Human Services (</a:t>
            </a:r>
            <a:r>
              <a:rPr lang="en-US" dirty="0" smtClean="0"/>
              <a:t>2016) </a:t>
            </a:r>
          </a:p>
          <a:p>
            <a:r>
              <a:rPr lang="en-US" dirty="0" smtClean="0"/>
              <a:t>The </a:t>
            </a:r>
            <a:r>
              <a:rPr lang="en-US" dirty="0"/>
              <a:t>Good </a:t>
            </a:r>
            <a:r>
              <a:rPr lang="en-US" dirty="0" err="1"/>
              <a:t>Behaviour</a:t>
            </a:r>
            <a:r>
              <a:rPr lang="en-US" dirty="0"/>
              <a:t> Game and Classroom-Centered Intervention through a classroom </a:t>
            </a:r>
            <a:r>
              <a:rPr lang="en-US" dirty="0" err="1"/>
              <a:t>behaviour</a:t>
            </a:r>
            <a:r>
              <a:rPr lang="en-US" dirty="0"/>
              <a:t> management </a:t>
            </a:r>
            <a:r>
              <a:rPr lang="en-US" dirty="0" err="1"/>
              <a:t>programme</a:t>
            </a:r>
            <a:r>
              <a:rPr lang="en-US" dirty="0"/>
              <a:t> that rewards children for acting appropriately during instructional times through a team-based award </a:t>
            </a:r>
            <a:r>
              <a:rPr lang="en-US" dirty="0" smtClean="0"/>
              <a:t>system, was also found to be effective in combating substance abuse in America. </a:t>
            </a:r>
            <a:endParaRPr lang="en-US" dirty="0"/>
          </a:p>
        </p:txBody>
      </p:sp>
    </p:spTree>
    <p:extLst>
      <p:ext uri="{BB962C8B-B14F-4D97-AF65-F5344CB8AC3E}">
        <p14:creationId xmlns:p14="http://schemas.microsoft.com/office/powerpoint/2010/main" val="217121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smtClean="0"/>
              <a:t>Frameworks……</a:t>
            </a:r>
            <a:endParaRPr lang="en-US" dirty="0"/>
          </a:p>
        </p:txBody>
      </p:sp>
      <p:sp>
        <p:nvSpPr>
          <p:cNvPr id="3" name="Content Placeholder 2"/>
          <p:cNvSpPr>
            <a:spLocks noGrp="1"/>
          </p:cNvSpPr>
          <p:nvPr>
            <p:ph idx="1"/>
          </p:nvPr>
        </p:nvSpPr>
        <p:spPr>
          <a:xfrm>
            <a:off x="838200" y="1825625"/>
            <a:ext cx="10515600" cy="4351338"/>
          </a:xfrm>
        </p:spPr>
        <p:txBody>
          <a:bodyPr>
            <a:normAutofit fontScale="92500" lnSpcReduction="10000"/>
          </a:bodyPr>
          <a:lstStyle/>
          <a:p>
            <a:pPr>
              <a:buFont typeface="Wingdings" panose="05000000000000000000" pitchFamily="2" charset="2"/>
              <a:buChar char="§"/>
            </a:pPr>
            <a:r>
              <a:rPr lang="en-US" dirty="0" smtClean="0"/>
              <a:t>The </a:t>
            </a:r>
            <a:r>
              <a:rPr lang="en-US" dirty="0"/>
              <a:t>National Drug Master Plan </a:t>
            </a:r>
            <a:r>
              <a:rPr lang="en-US" dirty="0" smtClean="0"/>
              <a:t>2013-2017 sets </a:t>
            </a:r>
            <a:r>
              <a:rPr lang="en-US" dirty="0"/>
              <a:t>out the measures and strategies to be used in order to combat substance </a:t>
            </a:r>
            <a:r>
              <a:rPr lang="en-US" dirty="0" smtClean="0"/>
              <a:t>abuse, which are demand reduction, harm reduction, </a:t>
            </a:r>
            <a:r>
              <a:rPr lang="en-US" dirty="0"/>
              <a:t>and supply </a:t>
            </a:r>
            <a:r>
              <a:rPr lang="en-US" dirty="0" smtClean="0"/>
              <a:t>reduction.</a:t>
            </a:r>
            <a:endParaRPr lang="en-US" dirty="0"/>
          </a:p>
          <a:p>
            <a:pPr>
              <a:buFont typeface="Wingdings" panose="05000000000000000000" pitchFamily="2" charset="2"/>
              <a:buChar char="§"/>
            </a:pPr>
            <a:r>
              <a:rPr lang="en-US" dirty="0"/>
              <a:t>Children’s </a:t>
            </a:r>
            <a:r>
              <a:rPr lang="en-US" dirty="0" smtClean="0"/>
              <a:t>Act 38 of 2005 </a:t>
            </a:r>
            <a:r>
              <a:rPr lang="en-US" dirty="0"/>
              <a:t>looks at early interventions and prevention </a:t>
            </a:r>
            <a:r>
              <a:rPr lang="en-US" dirty="0" smtClean="0"/>
              <a:t> </a:t>
            </a:r>
            <a:r>
              <a:rPr lang="en-US" dirty="0" err="1"/>
              <a:t>programmes</a:t>
            </a:r>
            <a:r>
              <a:rPr lang="en-US" dirty="0"/>
              <a:t> that can </a:t>
            </a:r>
            <a:r>
              <a:rPr lang="en-US" dirty="0" smtClean="0"/>
              <a:t>assist </a:t>
            </a:r>
            <a:r>
              <a:rPr lang="en-US" dirty="0"/>
              <a:t>children to be aware of the impact of drugs and substance </a:t>
            </a:r>
            <a:r>
              <a:rPr lang="en-US" dirty="0" smtClean="0"/>
              <a:t>abuse</a:t>
            </a:r>
          </a:p>
          <a:p>
            <a:pPr>
              <a:buFont typeface="Wingdings" panose="05000000000000000000" pitchFamily="2" charset="2"/>
              <a:buChar char="§"/>
            </a:pPr>
            <a:r>
              <a:rPr lang="en-US" dirty="0" smtClean="0"/>
              <a:t> </a:t>
            </a:r>
            <a:r>
              <a:rPr lang="en-US" dirty="0"/>
              <a:t>South African Schools </a:t>
            </a:r>
            <a:r>
              <a:rPr lang="en-US" dirty="0" smtClean="0"/>
              <a:t>Act 84 of 1996 prohibits </a:t>
            </a:r>
            <a:r>
              <a:rPr lang="en-US" dirty="0"/>
              <a:t>the use of substances and illicit drugs on school </a:t>
            </a:r>
            <a:r>
              <a:rPr lang="en-US" dirty="0" smtClean="0"/>
              <a:t>premises and further </a:t>
            </a:r>
            <a:r>
              <a:rPr lang="en-US" dirty="0"/>
              <a:t>provides for those who have problems with drug addiction </a:t>
            </a:r>
            <a:r>
              <a:rPr lang="en-US" dirty="0" smtClean="0"/>
              <a:t>to be assisted by </a:t>
            </a:r>
            <a:r>
              <a:rPr lang="en-US" dirty="0"/>
              <a:t>school counsellors</a:t>
            </a:r>
          </a:p>
          <a:p>
            <a:pPr>
              <a:buFont typeface="Wingdings" panose="05000000000000000000" pitchFamily="2" charset="2"/>
              <a:buChar char="§"/>
            </a:pPr>
            <a:r>
              <a:rPr lang="en-US" dirty="0"/>
              <a:t>The Prevention of and Treatment for Substance Abuse Act (70 of 2008) </a:t>
            </a:r>
            <a:r>
              <a:rPr lang="en-US" dirty="0" smtClean="0"/>
              <a:t> </a:t>
            </a:r>
            <a:r>
              <a:rPr lang="en-US" dirty="0"/>
              <a:t>focuses on </a:t>
            </a:r>
            <a:r>
              <a:rPr lang="en-US" dirty="0" smtClean="0"/>
              <a:t>harm </a:t>
            </a:r>
            <a:r>
              <a:rPr lang="en-US" dirty="0"/>
              <a:t>and demands reduction through early intervention treatment and </a:t>
            </a:r>
            <a:r>
              <a:rPr lang="en-US" dirty="0" smtClean="0"/>
              <a:t>prevention.</a:t>
            </a:r>
            <a:endParaRPr lang="en-US" dirty="0"/>
          </a:p>
          <a:p>
            <a:pPr>
              <a:buFont typeface="Wingdings" panose="05000000000000000000" pitchFamily="2" charset="2"/>
              <a:buChar char="§"/>
            </a:pPr>
            <a:endParaRPr lang="en-US" dirty="0"/>
          </a:p>
          <a:p>
            <a:endParaRPr lang="en-US" dirty="0"/>
          </a:p>
        </p:txBody>
      </p:sp>
      <p:pic>
        <p:nvPicPr>
          <p:cNvPr id="307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4050944"/>
      </p:ext>
    </p:extLst>
  </p:cSld>
  <p:clrMapOvr>
    <a:masterClrMapping/>
  </p:clrMapOvr>
  <p:extLst mod="1">
    <p:ext uri="{6950BFC3-D8DA-4A85-94F7-54DA5524770B}">
      <p188:commentRel xmlns=""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44119"/>
          </a:xfrm>
        </p:spPr>
        <p:txBody>
          <a:bodyPr>
            <a:normAutofit/>
          </a:bodyPr>
          <a:lstStyle/>
          <a:p>
            <a:r>
              <a:rPr lang="en-US" dirty="0" smtClean="0"/>
              <a:t>MULTIPLE ROLE-PLAYERS IN </a:t>
            </a:r>
            <a:r>
              <a:rPr lang="en-US" dirty="0" smtClean="0"/>
              <a:t>COMBATING SUBSTANCE ABUSE</a:t>
            </a:r>
            <a:endParaRPr lang="en-US" dirty="0"/>
          </a:p>
        </p:txBody>
      </p:sp>
      <p:sp>
        <p:nvSpPr>
          <p:cNvPr id="3" name="Content Placeholder 2"/>
          <p:cNvSpPr>
            <a:spLocks noGrp="1"/>
          </p:cNvSpPr>
          <p:nvPr>
            <p:ph idx="1"/>
          </p:nvPr>
        </p:nvSpPr>
        <p:spPr/>
        <p:txBody>
          <a:bodyPr>
            <a:normAutofit fontScale="92500" lnSpcReduction="10000"/>
          </a:bodyPr>
          <a:lstStyle/>
          <a:p>
            <a:r>
              <a:rPr lang="en-US" dirty="0"/>
              <a:t>Department of Health:  reduce drug demand and the harm caused by psychoactive drugs, including alcohol and tobacco, through the development of legislation and policy guidelines for early identification and treatment</a:t>
            </a:r>
          </a:p>
          <a:p>
            <a:r>
              <a:rPr lang="en-US" dirty="0" smtClean="0"/>
              <a:t>All </a:t>
            </a:r>
            <a:r>
              <a:rPr lang="en-US" dirty="0"/>
              <a:t>provinces should have a substance abuse forums to set up an Executive committee on portfolios: </a:t>
            </a:r>
            <a:r>
              <a:rPr lang="en-US" dirty="0" smtClean="0"/>
              <a:t>demand </a:t>
            </a:r>
            <a:r>
              <a:rPr lang="en-US" dirty="0"/>
              <a:t>reduction, supply reduction, harm reduction, research and development, communication, monitoring and evaluation.</a:t>
            </a:r>
          </a:p>
          <a:p>
            <a:r>
              <a:rPr lang="en-US" dirty="0" smtClean="0"/>
              <a:t>Department of Social  Development is central  in provision of technical and financial support aimed at combating substance abuse</a:t>
            </a:r>
          </a:p>
          <a:p>
            <a:r>
              <a:rPr lang="en-US" dirty="0" smtClean="0"/>
              <a:t>Department </a:t>
            </a:r>
            <a:r>
              <a:rPr lang="en-US" dirty="0"/>
              <a:t>of </a:t>
            </a:r>
            <a:r>
              <a:rPr lang="en-US" dirty="0" smtClean="0"/>
              <a:t>Education covers substance abuse under </a:t>
            </a:r>
            <a:r>
              <a:rPr lang="en-US" dirty="0"/>
              <a:t>life orientation learning </a:t>
            </a:r>
            <a:r>
              <a:rPr lang="en-US" dirty="0" smtClean="0"/>
              <a:t>area and  </a:t>
            </a:r>
            <a:r>
              <a:rPr lang="en-US" dirty="0"/>
              <a:t>life skills </a:t>
            </a:r>
            <a:r>
              <a:rPr lang="en-US" dirty="0" err="1" smtClean="0"/>
              <a:t>programme</a:t>
            </a:r>
            <a:r>
              <a:rPr lang="en-US" dirty="0" smtClean="0"/>
              <a:t>.</a:t>
            </a:r>
            <a:endParaRPr lang="en-US" dirty="0"/>
          </a:p>
          <a:p>
            <a:endParaRPr lang="en-US" dirty="0"/>
          </a:p>
          <a:p>
            <a:endParaRPr lang="en-US" dirty="0"/>
          </a:p>
          <a:p>
            <a:endParaRPr lang="en-US" dirty="0"/>
          </a:p>
          <a:p>
            <a:endParaRPr lang="en-US" dirty="0"/>
          </a:p>
        </p:txBody>
      </p:sp>
      <p:pic>
        <p:nvPicPr>
          <p:cNvPr id="409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5181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2830</TotalTime>
  <Words>1346</Words>
  <Application>Microsoft Office PowerPoint</Application>
  <PresentationFormat>Widescreen</PresentationFormat>
  <Paragraphs>85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   COMBATING SUBSTANCE ABUSE AMONGST LEARNERS IN SOUTH AFRICAN SCHOOLS</vt:lpstr>
      <vt:lpstr> RATIONALE OF THE STUDY</vt:lpstr>
      <vt:lpstr> AIMS AND OBJECTIVES OF THE STUDY</vt:lpstr>
      <vt:lpstr>  RESEACH METHODOLOGY </vt:lpstr>
      <vt:lpstr>  RESEARCH FINDINGS</vt:lpstr>
      <vt:lpstr> Effects of substance abuse</vt:lpstr>
      <vt:lpstr>COMBATING SUBSTANCE ABUSE USING LEGAL FRAMEWORKS</vt:lpstr>
      <vt:lpstr> Frameworks……</vt:lpstr>
      <vt:lpstr>MULTIPLE ROLE-PLAYERS IN COMBATING SUBSTANCE ABUSE</vt:lpstr>
      <vt:lpstr> CONCLUSSION AND RECOMENDATIONS</vt:lpstr>
      <vt:lpstr>  LIMITATIONS OF THE STUDY </vt:lpstr>
      <vt:lpstr> REFERENCES</vt:lpstr>
      <vt:lpstr>Continuation…..</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Nozipho B. Ngubane</dc:creator>
  <cp:lastModifiedBy>Nozipho B. Ngubane</cp:lastModifiedBy>
  <cp:revision>74</cp:revision>
  <dcterms:created xsi:type="dcterms:W3CDTF">2023-09-11T20:05:50Z</dcterms:created>
  <dcterms:modified xsi:type="dcterms:W3CDTF">2023-09-26T19:14:56Z</dcterms:modified>
</cp:coreProperties>
</file>