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76" r:id="rId5"/>
    <p:sldId id="265" r:id="rId6"/>
    <p:sldId id="266" r:id="rId7"/>
    <p:sldId id="267" r:id="rId8"/>
    <p:sldId id="262" r:id="rId9"/>
    <p:sldId id="269" r:id="rId10"/>
    <p:sldId id="263" r:id="rId11"/>
    <p:sldId id="271" r:id="rId12"/>
    <p:sldId id="277" r:id="rId13"/>
    <p:sldId id="273" r:id="rId14"/>
    <p:sldId id="264" r:id="rId15"/>
    <p:sldId id="268" r:id="rId16"/>
    <p:sldId id="272" r:id="rId17"/>
    <p:sldId id="274" r:id="rId18"/>
    <p:sldId id="275" r:id="rId19"/>
    <p:sldId id="27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5D53E7F-55BE-45B3-88D3-A6AD8BDB90BC}"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E86EB4-96C6-413B-A6A9-8652839BB3B0}" type="slidenum">
              <a:rPr lang="en-US" smtClean="0"/>
              <a:t>‹#›</a:t>
            </a:fld>
            <a:endParaRPr lang="en-US"/>
          </a:p>
        </p:txBody>
      </p:sp>
    </p:spTree>
    <p:extLst>
      <p:ext uri="{BB962C8B-B14F-4D97-AF65-F5344CB8AC3E}">
        <p14:creationId xmlns:p14="http://schemas.microsoft.com/office/powerpoint/2010/main" val="770341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D53E7F-55BE-45B3-88D3-A6AD8BDB90BC}"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E86EB4-96C6-413B-A6A9-8652839BB3B0}" type="slidenum">
              <a:rPr lang="en-US" smtClean="0"/>
              <a:t>‹#›</a:t>
            </a:fld>
            <a:endParaRPr lang="en-US"/>
          </a:p>
        </p:txBody>
      </p:sp>
    </p:spTree>
    <p:extLst>
      <p:ext uri="{BB962C8B-B14F-4D97-AF65-F5344CB8AC3E}">
        <p14:creationId xmlns:p14="http://schemas.microsoft.com/office/powerpoint/2010/main" val="2584603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D53E7F-55BE-45B3-88D3-A6AD8BDB90BC}"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E86EB4-96C6-413B-A6A9-8652839BB3B0}" type="slidenum">
              <a:rPr lang="en-US" smtClean="0"/>
              <a:t>‹#›</a:t>
            </a:fld>
            <a:endParaRPr lang="en-US"/>
          </a:p>
        </p:txBody>
      </p:sp>
    </p:spTree>
    <p:extLst>
      <p:ext uri="{BB962C8B-B14F-4D97-AF65-F5344CB8AC3E}">
        <p14:creationId xmlns:p14="http://schemas.microsoft.com/office/powerpoint/2010/main" val="1749644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D53E7F-55BE-45B3-88D3-A6AD8BDB90BC}"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E86EB4-96C6-413B-A6A9-8652839BB3B0}" type="slidenum">
              <a:rPr lang="en-US" smtClean="0"/>
              <a:t>‹#›</a:t>
            </a:fld>
            <a:endParaRPr lang="en-US"/>
          </a:p>
        </p:txBody>
      </p:sp>
    </p:spTree>
    <p:extLst>
      <p:ext uri="{BB962C8B-B14F-4D97-AF65-F5344CB8AC3E}">
        <p14:creationId xmlns:p14="http://schemas.microsoft.com/office/powerpoint/2010/main" val="2882177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D53E7F-55BE-45B3-88D3-A6AD8BDB90BC}"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E86EB4-96C6-413B-A6A9-8652839BB3B0}" type="slidenum">
              <a:rPr lang="en-US" smtClean="0"/>
              <a:t>‹#›</a:t>
            </a:fld>
            <a:endParaRPr lang="en-US"/>
          </a:p>
        </p:txBody>
      </p:sp>
    </p:spTree>
    <p:extLst>
      <p:ext uri="{BB962C8B-B14F-4D97-AF65-F5344CB8AC3E}">
        <p14:creationId xmlns:p14="http://schemas.microsoft.com/office/powerpoint/2010/main" val="1940434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5D53E7F-55BE-45B3-88D3-A6AD8BDB90BC}"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E86EB4-96C6-413B-A6A9-8652839BB3B0}" type="slidenum">
              <a:rPr lang="en-US" smtClean="0"/>
              <a:t>‹#›</a:t>
            </a:fld>
            <a:endParaRPr lang="en-US"/>
          </a:p>
        </p:txBody>
      </p:sp>
    </p:spTree>
    <p:extLst>
      <p:ext uri="{BB962C8B-B14F-4D97-AF65-F5344CB8AC3E}">
        <p14:creationId xmlns:p14="http://schemas.microsoft.com/office/powerpoint/2010/main" val="1593113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5D53E7F-55BE-45B3-88D3-A6AD8BDB90BC}" type="datetimeFigureOut">
              <a:rPr lang="en-US" smtClean="0"/>
              <a:t>9/26/2023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E86EB4-96C6-413B-A6A9-8652839BB3B0}" type="slidenum">
              <a:rPr lang="en-US" smtClean="0"/>
              <a:t>‹#›</a:t>
            </a:fld>
            <a:endParaRPr lang="en-US"/>
          </a:p>
        </p:txBody>
      </p:sp>
    </p:spTree>
    <p:extLst>
      <p:ext uri="{BB962C8B-B14F-4D97-AF65-F5344CB8AC3E}">
        <p14:creationId xmlns:p14="http://schemas.microsoft.com/office/powerpoint/2010/main" val="985106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5D53E7F-55BE-45B3-88D3-A6AD8BDB90BC}" type="datetimeFigureOut">
              <a:rPr lang="en-US" smtClean="0"/>
              <a:t>9/26/2023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E86EB4-96C6-413B-A6A9-8652839BB3B0}" type="slidenum">
              <a:rPr lang="en-US" smtClean="0"/>
              <a:t>‹#›</a:t>
            </a:fld>
            <a:endParaRPr lang="en-US"/>
          </a:p>
        </p:txBody>
      </p:sp>
    </p:spTree>
    <p:extLst>
      <p:ext uri="{BB962C8B-B14F-4D97-AF65-F5344CB8AC3E}">
        <p14:creationId xmlns:p14="http://schemas.microsoft.com/office/powerpoint/2010/main" val="715828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D53E7F-55BE-45B3-88D3-A6AD8BDB90BC}" type="datetimeFigureOut">
              <a:rPr lang="en-US" smtClean="0"/>
              <a:t>9/26/2023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E86EB4-96C6-413B-A6A9-8652839BB3B0}" type="slidenum">
              <a:rPr lang="en-US" smtClean="0"/>
              <a:t>‹#›</a:t>
            </a:fld>
            <a:endParaRPr lang="en-US"/>
          </a:p>
        </p:txBody>
      </p:sp>
    </p:spTree>
    <p:extLst>
      <p:ext uri="{BB962C8B-B14F-4D97-AF65-F5344CB8AC3E}">
        <p14:creationId xmlns:p14="http://schemas.microsoft.com/office/powerpoint/2010/main" val="237232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5D53E7F-55BE-45B3-88D3-A6AD8BDB90BC}"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E86EB4-96C6-413B-A6A9-8652839BB3B0}" type="slidenum">
              <a:rPr lang="en-US" smtClean="0"/>
              <a:t>‹#›</a:t>
            </a:fld>
            <a:endParaRPr lang="en-US"/>
          </a:p>
        </p:txBody>
      </p:sp>
    </p:spTree>
    <p:extLst>
      <p:ext uri="{BB962C8B-B14F-4D97-AF65-F5344CB8AC3E}">
        <p14:creationId xmlns:p14="http://schemas.microsoft.com/office/powerpoint/2010/main" val="515390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5D53E7F-55BE-45B3-88D3-A6AD8BDB90BC}"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E86EB4-96C6-413B-A6A9-8652839BB3B0}" type="slidenum">
              <a:rPr lang="en-US" smtClean="0"/>
              <a:t>‹#›</a:t>
            </a:fld>
            <a:endParaRPr lang="en-US"/>
          </a:p>
        </p:txBody>
      </p:sp>
    </p:spTree>
    <p:extLst>
      <p:ext uri="{BB962C8B-B14F-4D97-AF65-F5344CB8AC3E}">
        <p14:creationId xmlns:p14="http://schemas.microsoft.com/office/powerpoint/2010/main" val="3771716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D53E7F-55BE-45B3-88D3-A6AD8BDB90BC}" type="datetimeFigureOut">
              <a:rPr lang="en-US" smtClean="0"/>
              <a:t>9/26/2023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E86EB4-96C6-413B-A6A9-8652839BB3B0}" type="slidenum">
              <a:rPr lang="en-US" smtClean="0"/>
              <a:t>‹#›</a:t>
            </a:fld>
            <a:endParaRPr lang="en-US"/>
          </a:p>
        </p:txBody>
      </p:sp>
    </p:spTree>
    <p:extLst>
      <p:ext uri="{BB962C8B-B14F-4D97-AF65-F5344CB8AC3E}">
        <p14:creationId xmlns:p14="http://schemas.microsoft.com/office/powerpoint/2010/main" val="2352325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76845" y="1741713"/>
            <a:ext cx="8390022" cy="1332411"/>
          </a:xfrm>
          <a:prstGeom prst="rect">
            <a:avLst/>
          </a:prstGeom>
        </p:spPr>
      </p:pic>
      <p:sp>
        <p:nvSpPr>
          <p:cNvPr id="2" name="Title 1"/>
          <p:cNvSpPr>
            <a:spLocks noGrp="1"/>
          </p:cNvSpPr>
          <p:nvPr>
            <p:ph type="ctrTitle"/>
          </p:nvPr>
        </p:nvSpPr>
        <p:spPr/>
        <p:txBody>
          <a:bodyPr/>
          <a:lstStyle/>
          <a:p>
            <a:r>
              <a:rPr lang="en-US" dirty="0"/>
              <a:t/>
            </a:r>
            <a:br>
              <a:rPr lang="en-US" dirty="0"/>
            </a:br>
            <a:endParaRPr lang="en-US" dirty="0"/>
          </a:p>
        </p:txBody>
      </p:sp>
      <p:sp>
        <p:nvSpPr>
          <p:cNvPr id="3" name="Subtitle 2"/>
          <p:cNvSpPr>
            <a:spLocks noGrp="1"/>
          </p:cNvSpPr>
          <p:nvPr>
            <p:ph type="subTitle" idx="1"/>
          </p:nvPr>
        </p:nvSpPr>
        <p:spPr>
          <a:xfrm>
            <a:off x="1524000" y="3074124"/>
            <a:ext cx="9144000" cy="2926082"/>
          </a:xfrm>
        </p:spPr>
        <p:txBody>
          <a:bodyPr>
            <a:normAutofit fontScale="32500" lnSpcReduction="20000"/>
          </a:bodyPr>
          <a:lstStyle/>
          <a:p>
            <a:endParaRPr lang="en-US" dirty="0"/>
          </a:p>
          <a:p>
            <a:r>
              <a:rPr lang="en-US" sz="6400" b="1" dirty="0">
                <a:latin typeface="Arial" panose="020B0604020202020204" pitchFamily="34" charset="0"/>
                <a:cs typeface="Arial" panose="020B0604020202020204" pitchFamily="34" charset="0"/>
              </a:rPr>
              <a:t>MULTISECTOR RESPONSES TO YOUNG PEOPLE AND TEENAGE PREGNANCY</a:t>
            </a:r>
            <a:endParaRPr lang="en-US" sz="6400" dirty="0">
              <a:latin typeface="Arial" panose="020B0604020202020204" pitchFamily="34" charset="0"/>
              <a:cs typeface="Arial" panose="020B0604020202020204" pitchFamily="34" charset="0"/>
            </a:endParaRPr>
          </a:p>
          <a:p>
            <a:r>
              <a:rPr lang="en-US" sz="6400" b="1" dirty="0">
                <a:latin typeface="Arial" panose="020B0604020202020204" pitchFamily="34" charset="0"/>
                <a:cs typeface="Arial" panose="020B0604020202020204" pitchFamily="34" charset="0"/>
              </a:rPr>
              <a:t>ASASWEI CONFERENCE </a:t>
            </a:r>
          </a:p>
          <a:p>
            <a:r>
              <a:rPr lang="en-US" sz="6400" b="1" dirty="0">
                <a:latin typeface="Arial" panose="020B0604020202020204" pitchFamily="34" charset="0"/>
                <a:cs typeface="Arial" panose="020B0604020202020204" pitchFamily="34" charset="0"/>
              </a:rPr>
              <a:t>DURBAN -ELANGENI HOTEL</a:t>
            </a:r>
          </a:p>
          <a:p>
            <a:r>
              <a:rPr lang="en-US" sz="6400" b="1" dirty="0">
                <a:latin typeface="Arial" panose="020B0604020202020204" pitchFamily="34" charset="0"/>
                <a:cs typeface="Arial" panose="020B0604020202020204" pitchFamily="34" charset="0"/>
              </a:rPr>
              <a:t>27-29 SEPTEMBER 2023</a:t>
            </a:r>
          </a:p>
          <a:p>
            <a:r>
              <a:rPr lang="en-US" sz="6400" b="1" dirty="0">
                <a:latin typeface="Arial" panose="020B0604020202020204" pitchFamily="34" charset="0"/>
                <a:cs typeface="Arial" panose="020B0604020202020204" pitchFamily="34" charset="0"/>
              </a:rPr>
              <a:t>PRESENTERS: MISS NOMPUMELELO SENAMILE </a:t>
            </a:r>
            <a:r>
              <a:rPr lang="en-US" sz="6400" b="1" dirty="0" smtClean="0">
                <a:latin typeface="Arial" panose="020B0604020202020204" pitchFamily="34" charset="0"/>
                <a:cs typeface="Arial" panose="020B0604020202020204" pitchFamily="34" charset="0"/>
              </a:rPr>
              <a:t>KHUMALO</a:t>
            </a:r>
          </a:p>
          <a:p>
            <a:r>
              <a:rPr lang="en-US" sz="6400" b="1" dirty="0" smtClean="0">
                <a:latin typeface="Arial" panose="020B0604020202020204" pitchFamily="34" charset="0"/>
                <a:cs typeface="Arial" panose="020B0604020202020204" pitchFamily="34" charset="0"/>
              </a:rPr>
              <a:t>MR </a:t>
            </a:r>
            <a:r>
              <a:rPr lang="en-US" sz="6400" b="1" dirty="0">
                <a:latin typeface="Arial" panose="020B0604020202020204" pitchFamily="34" charset="0"/>
                <a:cs typeface="Arial" panose="020B0604020202020204" pitchFamily="34" charset="0"/>
              </a:rPr>
              <a:t>MTHANDENI MTSHALI</a:t>
            </a:r>
          </a:p>
          <a:p>
            <a:r>
              <a:rPr lang="en-US" sz="6400" b="1" dirty="0">
                <a:latin typeface="Arial" panose="020B0604020202020204" pitchFamily="34" charset="0"/>
                <a:cs typeface="Arial" panose="020B0604020202020204" pitchFamily="34" charset="0"/>
              </a:rPr>
              <a:t>MISS NOZIPHO MBELE</a:t>
            </a:r>
          </a:p>
        </p:txBody>
      </p:sp>
    </p:spTree>
    <p:extLst>
      <p:ext uri="{BB962C8B-B14F-4D97-AF65-F5344CB8AC3E}">
        <p14:creationId xmlns:p14="http://schemas.microsoft.com/office/powerpoint/2010/main" val="21516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latin typeface="Arial" panose="020B0604020202020204" pitchFamily="34" charset="0"/>
                <a:cs typeface="Arial" panose="020B0604020202020204" pitchFamily="34" charset="0"/>
              </a:rPr>
              <a:t>ROUND TABLE </a:t>
            </a:r>
            <a:r>
              <a:rPr lang="en-US" b="1" dirty="0" smtClean="0">
                <a:latin typeface="Arial" panose="020B0604020202020204" pitchFamily="34" charset="0"/>
                <a:cs typeface="Arial" panose="020B0604020202020204" pitchFamily="34" charset="0"/>
              </a:rPr>
              <a:t>APPROACH PROVINCIAL </a:t>
            </a:r>
            <a:r>
              <a:rPr lang="en-US" b="1" dirty="0">
                <a:latin typeface="Arial" panose="020B0604020202020204" pitchFamily="34" charset="0"/>
                <a:cs typeface="Arial" panose="020B0604020202020204" pitchFamily="34" charset="0"/>
              </a:rPr>
              <a:t>IMPLEMENTATION PLAN</a:t>
            </a:r>
          </a:p>
        </p:txBody>
      </p:sp>
      <p:sp>
        <p:nvSpPr>
          <p:cNvPr id="3" name="Content Placeholder 2"/>
          <p:cNvSpPr>
            <a:spLocks noGrp="1"/>
          </p:cNvSpPr>
          <p:nvPr>
            <p:ph idx="1"/>
          </p:nvPr>
        </p:nvSpPr>
        <p:spPr/>
        <p:txBody>
          <a:bodyPr/>
          <a:lstStyle/>
          <a:p>
            <a:pPr marL="0" indent="0">
              <a:buNone/>
            </a:pPr>
            <a:r>
              <a:rPr lang="en-US" dirty="0" smtClean="0">
                <a:latin typeface="Arial" panose="020B0604020202020204" pitchFamily="34" charset="0"/>
                <a:cs typeface="Arial" panose="020B0604020202020204" pitchFamily="34" charset="0"/>
              </a:rPr>
              <a:t>The Provincial </a:t>
            </a:r>
            <a:r>
              <a:rPr lang="en-US" dirty="0">
                <a:latin typeface="Arial" panose="020B0604020202020204" pitchFamily="34" charset="0"/>
                <a:cs typeface="Arial" panose="020B0604020202020204" pitchFamily="34" charset="0"/>
              </a:rPr>
              <a:t>implementation plan for the Round table approach to teenage pregnancy has three phases, namely: </a:t>
            </a:r>
            <a:endParaRPr lang="en-US"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dirty="0">
                <a:latin typeface="Arial" panose="020B0604020202020204" pitchFamily="34" charset="0"/>
                <a:cs typeface="Arial" panose="020B0604020202020204" pitchFamily="34" charset="0"/>
              </a:rPr>
              <a:t> Phase 1 (Short term planning</a:t>
            </a:r>
            <a:r>
              <a:rPr lang="en-US" dirty="0" smtClean="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dirty="0">
                <a:latin typeface="Arial" panose="020B0604020202020204" pitchFamily="34" charset="0"/>
                <a:cs typeface="Arial" panose="020B0604020202020204" pitchFamily="34" charset="0"/>
              </a:rPr>
              <a:t> Phase 2 Medium Term (Intervention Phase</a:t>
            </a:r>
            <a:r>
              <a:rPr lang="en-US" dirty="0" smtClean="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dirty="0">
                <a:latin typeface="Arial" panose="020B0604020202020204" pitchFamily="34" charset="0"/>
                <a:cs typeface="Arial" panose="020B0604020202020204" pitchFamily="34" charset="0"/>
              </a:rPr>
              <a:t> Phase 3: Long Term (Monitoring and Evaluation)</a:t>
            </a:r>
          </a:p>
          <a:p>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52875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ROUND TABLE IMPLEMENTATION IN UMZINYATHI DISTRICT</a:t>
            </a:r>
          </a:p>
        </p:txBody>
      </p:sp>
      <p:sp>
        <p:nvSpPr>
          <p:cNvPr id="3" name="Content Placeholder 2"/>
          <p:cNvSpPr>
            <a:spLocks noGrp="1"/>
          </p:cNvSpPr>
          <p:nvPr>
            <p:ph idx="1"/>
          </p:nvPr>
        </p:nvSpPr>
        <p:spPr/>
        <p:txBody>
          <a:bodyPr>
            <a:noAutofit/>
          </a:bodyPr>
          <a:lstStyle/>
          <a:p>
            <a:pPr>
              <a:buFont typeface="Wingdings" panose="05000000000000000000" pitchFamily="2" charset="2"/>
              <a:buChar char="q"/>
            </a:pPr>
            <a:r>
              <a:rPr lang="en-US" dirty="0">
                <a:latin typeface="Arial" panose="020B0604020202020204" pitchFamily="34" charset="0"/>
                <a:cs typeface="Arial" panose="020B0604020202020204" pitchFamily="34" charset="0"/>
              </a:rPr>
              <a:t> Round table discussion on teenage pregnancy has been conducted in the 4 local municipalities within the District and views of parents  and children were </a:t>
            </a:r>
            <a:r>
              <a:rPr lang="en-US" dirty="0" smtClean="0">
                <a:latin typeface="Arial" panose="020B0604020202020204" pitchFamily="34" charset="0"/>
                <a:cs typeface="Arial" panose="020B0604020202020204" pitchFamily="34" charset="0"/>
              </a:rPr>
              <a:t>listened to </a:t>
            </a:r>
            <a:r>
              <a:rPr lang="en-US" dirty="0">
                <a:latin typeface="Arial" panose="020B0604020202020204" pitchFamily="34" charset="0"/>
                <a:cs typeface="Arial" panose="020B0604020202020204" pitchFamily="34" charset="0"/>
              </a:rPr>
              <a:t>and were operationalized to a District Plan to address the issue of teenage pregnancy.</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 Each local municipality has a teenage pregnancy plan which is implemented in collaboration with other stakeholders. The plan targets High Schools with high teenage pregnancy rates as well as </a:t>
            </a:r>
            <a:r>
              <a:rPr lang="en-US" dirty="0" smtClean="0">
                <a:latin typeface="Arial" panose="020B0604020202020204" pitchFamily="34" charset="0"/>
                <a:cs typeface="Arial" panose="020B0604020202020204" pitchFamily="34" charset="0"/>
              </a:rPr>
              <a:t>Primary </a:t>
            </a:r>
            <a:r>
              <a:rPr lang="en-US" dirty="0">
                <a:latin typeface="Arial" panose="020B0604020202020204" pitchFamily="34" charset="0"/>
                <a:cs typeface="Arial" panose="020B0604020202020204" pitchFamily="34" charset="0"/>
              </a:rPr>
              <a:t>S</a:t>
            </a:r>
            <a:r>
              <a:rPr lang="en-US" dirty="0" smtClean="0">
                <a:latin typeface="Arial" panose="020B0604020202020204" pitchFamily="34" charset="0"/>
                <a:cs typeface="Arial" panose="020B0604020202020204" pitchFamily="34" charset="0"/>
              </a:rPr>
              <a:t>chools</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221957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ROUND TABLE IMPLEMENTATION IN UMZINYATHI </a:t>
            </a:r>
            <a:r>
              <a:rPr lang="en-US" b="1" dirty="0" smtClean="0">
                <a:latin typeface="Arial" panose="020B0604020202020204" pitchFamily="34" charset="0"/>
                <a:cs typeface="Arial" panose="020B0604020202020204" pitchFamily="34" charset="0"/>
              </a:rPr>
              <a:t>DISTRICT CONT…..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0" indent="0">
              <a:buNone/>
            </a:pPr>
            <a:endParaRPr lang="en-US"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 Engagements have been held with the Traditional Leaders within the District to address issues that were brought up by the children during round table discussions such as Child Abuse Management in the Traditional Courts, harmful cultural practices, poverty alleviation, myths within the communities that affect the children.</a:t>
            </a:r>
          </a:p>
        </p:txBody>
      </p:sp>
    </p:spTree>
    <p:extLst>
      <p:ext uri="{BB962C8B-B14F-4D97-AF65-F5344CB8AC3E}">
        <p14:creationId xmlns:p14="http://schemas.microsoft.com/office/powerpoint/2010/main" val="3076143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THEORETICAL FRAMEWORK</a:t>
            </a:r>
          </a:p>
        </p:txBody>
      </p:sp>
      <p:sp>
        <p:nvSpPr>
          <p:cNvPr id="3" name="Content Placeholder 2"/>
          <p:cNvSpPr>
            <a:spLocks noGrp="1"/>
          </p:cNvSpPr>
          <p:nvPr>
            <p:ph idx="1"/>
          </p:nvPr>
        </p:nvSpPr>
        <p:spPr/>
        <p:txBody>
          <a:bodyPr/>
          <a:lstStyle/>
          <a:p>
            <a:pPr algn="just"/>
            <a:r>
              <a:rPr lang="en-US" dirty="0" smtClean="0">
                <a:latin typeface="Arial" panose="020B0604020202020204" pitchFamily="34" charset="0"/>
                <a:cs typeface="Arial" panose="020B0604020202020204" pitchFamily="34" charset="0"/>
              </a:rPr>
              <a:t>Theory of reasoned action – </a:t>
            </a:r>
            <a:r>
              <a:rPr lang="en-US" dirty="0" err="1" smtClean="0">
                <a:latin typeface="Arial" panose="020B0604020202020204" pitchFamily="34" charset="0"/>
                <a:cs typeface="Arial" panose="020B0604020202020204" pitchFamily="34" charset="0"/>
              </a:rPr>
              <a:t>Fishbein</a:t>
            </a:r>
            <a:r>
              <a:rPr lang="en-US" dirty="0" smtClean="0">
                <a:latin typeface="Arial" panose="020B0604020202020204" pitchFamily="34" charset="0"/>
                <a:cs typeface="Arial" panose="020B0604020202020204" pitchFamily="34" charset="0"/>
              </a:rPr>
              <a:t> and </a:t>
            </a:r>
            <a:r>
              <a:rPr lang="en-US" dirty="0" err="1" smtClean="0">
                <a:latin typeface="Arial" panose="020B0604020202020204" pitchFamily="34" charset="0"/>
                <a:cs typeface="Arial" panose="020B0604020202020204" pitchFamily="34" charset="0"/>
              </a:rPr>
              <a:t>Ajzen</a:t>
            </a:r>
            <a:r>
              <a:rPr lang="en-US" dirty="0" smtClean="0">
                <a:latin typeface="Arial" panose="020B0604020202020204" pitchFamily="34" charset="0"/>
                <a:cs typeface="Arial" panose="020B0604020202020204" pitchFamily="34" charset="0"/>
              </a:rPr>
              <a:t> </a:t>
            </a:r>
          </a:p>
          <a:p>
            <a:pPr algn="just"/>
            <a:r>
              <a:rPr lang="en-US" dirty="0" smtClean="0">
                <a:latin typeface="Arial" panose="020B0604020202020204" pitchFamily="34" charset="0"/>
                <a:cs typeface="Arial" panose="020B0604020202020204" pitchFamily="34" charset="0"/>
              </a:rPr>
              <a:t>Person-in-environment theory – Mary Richmond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6838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UMZINYATHI DIALOGUE FINDINGS </a:t>
            </a:r>
          </a:p>
        </p:txBody>
      </p:sp>
      <p:sp>
        <p:nvSpPr>
          <p:cNvPr id="3" name="Content Placeholder 2"/>
          <p:cNvSpPr>
            <a:spLocks noGrp="1"/>
          </p:cNvSpPr>
          <p:nvPr>
            <p:ph idx="1"/>
          </p:nvPr>
        </p:nvSpPr>
        <p:spPr/>
        <p:txBody>
          <a:bodyPr/>
          <a:lstStyle/>
          <a:p>
            <a:pPr marL="0" lvl="0" indent="0" algn="just">
              <a:buNone/>
            </a:pPr>
            <a:r>
              <a:rPr lang="en-US" dirty="0">
                <a:latin typeface="Arial" panose="020B0604020202020204" pitchFamily="34" charset="0"/>
                <a:cs typeface="Arial" panose="020B0604020202020204" pitchFamily="34" charset="0"/>
              </a:rPr>
              <a:t>The dialogues found that the following are factors leading to teenage pregnancy within the District:</a:t>
            </a:r>
          </a:p>
          <a:p>
            <a:pPr lvl="0" algn="just">
              <a:buFont typeface="Wingdings" panose="05000000000000000000" pitchFamily="2" charset="2"/>
              <a:buChar char="q"/>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Unsafe and unprotected sex</a:t>
            </a:r>
            <a:endParaRPr lang="en-US"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 Peer pressure</a:t>
            </a:r>
          </a:p>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 Sexual abuse</a:t>
            </a:r>
          </a:p>
          <a:p>
            <a:pPr lvl="0" algn="just">
              <a:buFont typeface="Wingdings" panose="05000000000000000000" pitchFamily="2" charset="2"/>
              <a:buChar char="q"/>
            </a:pPr>
            <a:r>
              <a:rPr lang="en-US" dirty="0">
                <a:latin typeface="Arial" panose="020B0604020202020204" pitchFamily="34" charset="0"/>
                <a:cs typeface="Arial" panose="020B0604020202020204" pitchFamily="34" charset="0"/>
              </a:rPr>
              <a:t> Substance </a:t>
            </a:r>
            <a:r>
              <a:rPr lang="en-US" dirty="0" smtClean="0">
                <a:latin typeface="Arial" panose="020B0604020202020204" pitchFamily="34" charset="0"/>
                <a:cs typeface="Arial" panose="020B0604020202020204" pitchFamily="34" charset="0"/>
              </a:rPr>
              <a:t>abuse</a:t>
            </a:r>
          </a:p>
          <a:p>
            <a:pPr lvl="0"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 Low socio-economic status</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007632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EVALUATION </a:t>
            </a:r>
          </a:p>
        </p:txBody>
      </p:sp>
      <p:sp>
        <p:nvSpPr>
          <p:cNvPr id="3" name="Content Placeholder 2"/>
          <p:cNvSpPr>
            <a:spLocks noGrp="1"/>
          </p:cNvSpPr>
          <p:nvPr>
            <p:ph idx="1"/>
          </p:nvPr>
        </p:nvSpPr>
        <p:spPr/>
        <p:txBody>
          <a:bodyPr/>
          <a:lstStyle/>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 The approach is multi-sectoral </a:t>
            </a:r>
            <a:r>
              <a:rPr lang="en-US" dirty="0" smtClean="0">
                <a:latin typeface="Arial" panose="020B0604020202020204" pitchFamily="34" charset="0"/>
                <a:cs typeface="Arial" panose="020B0604020202020204" pitchFamily="34" charset="0"/>
              </a:rPr>
              <a:t>and has </a:t>
            </a:r>
            <a:r>
              <a:rPr lang="en-US" dirty="0">
                <a:latin typeface="Arial" panose="020B0604020202020204" pitchFamily="34" charset="0"/>
                <a:cs typeface="Arial" panose="020B0604020202020204" pitchFamily="34" charset="0"/>
              </a:rPr>
              <a:t>strengthened the identification, assessment, tracking and receipt of services for teenage parents, through the creation of the referral system and creation of databases. </a:t>
            </a:r>
          </a:p>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 The approach has enhanced the relationship between the Government Departments with regard </a:t>
            </a:r>
            <a:r>
              <a:rPr lang="en-US" dirty="0" smtClean="0">
                <a:latin typeface="Arial" panose="020B0604020202020204" pitchFamily="34" charset="0"/>
                <a:cs typeface="Arial" panose="020B0604020202020204" pitchFamily="34" charset="0"/>
              </a:rPr>
              <a:t>to understanding their duties with regard </a:t>
            </a:r>
            <a:r>
              <a:rPr lang="en-US" dirty="0">
                <a:latin typeface="Arial" panose="020B0604020202020204" pitchFamily="34" charset="0"/>
                <a:cs typeface="Arial" panose="020B0604020202020204" pitchFamily="34" charset="0"/>
              </a:rPr>
              <a:t>to the Sexual Offences </a:t>
            </a:r>
            <a:r>
              <a:rPr lang="en-US" dirty="0" smtClean="0">
                <a:latin typeface="Arial" panose="020B0604020202020204" pitchFamily="34" charset="0"/>
                <a:cs typeface="Arial" panose="020B0604020202020204" pitchFamily="34" charset="0"/>
              </a:rPr>
              <a:t>and Related Matters Act </a:t>
            </a:r>
            <a:r>
              <a:rPr lang="en-US" dirty="0">
                <a:latin typeface="Arial" panose="020B0604020202020204" pitchFamily="34" charset="0"/>
                <a:cs typeface="Arial" panose="020B0604020202020204" pitchFamily="34" charset="0"/>
              </a:rPr>
              <a:t>no. 32 of </a:t>
            </a:r>
            <a:r>
              <a:rPr lang="en-US" dirty="0" smtClean="0">
                <a:latin typeface="Arial" panose="020B0604020202020204" pitchFamily="34" charset="0"/>
                <a:cs typeface="Arial" panose="020B0604020202020204" pitchFamily="34" charset="0"/>
              </a:rPr>
              <a:t>2007 as amended. </a:t>
            </a:r>
          </a:p>
          <a:p>
            <a:pPr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Approach is still at </a:t>
            </a:r>
            <a:r>
              <a:rPr lang="en-US" dirty="0" smtClean="0">
                <a:latin typeface="Arial" panose="020B0604020202020204" pitchFamily="34" charset="0"/>
                <a:cs typeface="Arial" panose="020B0604020202020204" pitchFamily="34" charset="0"/>
              </a:rPr>
              <a:t>the implementation stage, however there has been a slight decrease that have been identified.</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848607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RECOMMENDATIONS </a:t>
            </a:r>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 Monitoring of the implementation of the approach must be </a:t>
            </a:r>
            <a:r>
              <a:rPr lang="en-US" dirty="0" smtClean="0">
                <a:latin typeface="Arial" panose="020B0604020202020204" pitchFamily="34" charset="0"/>
                <a:cs typeface="Arial" panose="020B0604020202020204" pitchFamily="34" charset="0"/>
              </a:rPr>
              <a:t>thoroughly</a:t>
            </a:r>
            <a:r>
              <a:rPr lang="en-US" dirty="0" smtClean="0">
                <a:latin typeface="Arial" panose="020B0604020202020204" pitchFamily="34" charset="0"/>
                <a:cs typeface="Arial" panose="020B0604020202020204" pitchFamily="34" charset="0"/>
              </a:rPr>
              <a:t> done as </a:t>
            </a:r>
            <a:r>
              <a:rPr lang="en-US" dirty="0" smtClean="0">
                <a:latin typeface="Arial" panose="020B0604020202020204" pitchFamily="34" charset="0"/>
                <a:cs typeface="Arial" panose="020B0604020202020204" pitchFamily="34" charset="0"/>
              </a:rPr>
              <a:t>this approach has already yielded some positive results in-terms of the teenage pregnancy trend within the UMzinyathi District</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 There should be a clarification of roles for all stakeholders involved in the approach. </a:t>
            </a:r>
          </a:p>
          <a:p>
            <a:pPr marL="0" indent="0" algn="just">
              <a:buNone/>
            </a:pPr>
            <a:endParaRPr lang="en-US"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 There should be enforcement of laws that govern protection of children and prosecution of offenders. </a:t>
            </a:r>
          </a:p>
          <a:p>
            <a:pPr marL="0" indent="0">
              <a:buNone/>
            </a:pPr>
            <a:endParaRPr lang="en-US" dirty="0"/>
          </a:p>
        </p:txBody>
      </p:sp>
    </p:spTree>
    <p:extLst>
      <p:ext uri="{BB962C8B-B14F-4D97-AF65-F5344CB8AC3E}">
        <p14:creationId xmlns:p14="http://schemas.microsoft.com/office/powerpoint/2010/main" val="2753977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CONCLUSION  </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 </a:t>
            </a:r>
            <a:r>
              <a:rPr lang="en-US" dirty="0">
                <a:latin typeface="Arial" panose="020B0604020202020204" pitchFamily="34" charset="0"/>
                <a:cs typeface="Arial" panose="020B0604020202020204" pitchFamily="34" charset="0"/>
              </a:rPr>
              <a:t>The Round Table Approach is an approach that seeks to strengthen the protection of children. It has created a platform for both children and parents to hear each others views on teenage pregnancy  in safe spaces.</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dirty="0">
                <a:latin typeface="Arial" panose="020B0604020202020204" pitchFamily="34" charset="0"/>
                <a:cs typeface="Arial" panose="020B0604020202020204" pitchFamily="34" charset="0"/>
              </a:rPr>
              <a:t> It seeks to curb the high number of teenage pregnancies through understanding perspectives of teenage pregnancy within communities. The approach is still in the implementation phase, it  should continue to be monitored and research conducted. </a:t>
            </a:r>
          </a:p>
        </p:txBody>
      </p:sp>
    </p:spTree>
    <p:extLst>
      <p:ext uri="{BB962C8B-B14F-4D97-AF65-F5344CB8AC3E}">
        <p14:creationId xmlns:p14="http://schemas.microsoft.com/office/powerpoint/2010/main" val="392919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REFERENCES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Children’s Act no. 38 of 2005</a:t>
            </a:r>
          </a:p>
          <a:p>
            <a:pPr marL="0" indent="0" algn="just">
              <a:buNone/>
            </a:pPr>
            <a:r>
              <a:rPr lang="en-US" dirty="0" smtClean="0">
                <a:latin typeface="Arial" panose="020B0604020202020204" pitchFamily="34" charset="0"/>
                <a:cs typeface="Arial" panose="020B0604020202020204" pitchFamily="34" charset="0"/>
              </a:rPr>
              <a:t> </a:t>
            </a:r>
          </a:p>
          <a:p>
            <a:pPr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World Health Organization  </a:t>
            </a:r>
          </a:p>
          <a:p>
            <a:pPr marL="0" indent="0" algn="just">
              <a:buNone/>
            </a:pPr>
            <a:endParaRPr lang="en-US"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Sexual Offences and Related Matters Act no. 32 of 2007 as </a:t>
            </a:r>
            <a:r>
              <a:rPr lang="en-US" dirty="0" smtClean="0">
                <a:latin typeface="Arial" panose="020B0604020202020204" pitchFamily="34" charset="0"/>
                <a:cs typeface="Arial" panose="020B0604020202020204" pitchFamily="34" charset="0"/>
              </a:rPr>
              <a:t>amended</a:t>
            </a:r>
          </a:p>
          <a:p>
            <a:pPr marL="0" indent="0" algn="just">
              <a:buNone/>
            </a:pPr>
            <a:endParaRPr lang="en-US"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Theory of reasoned action – </a:t>
            </a:r>
            <a:r>
              <a:rPr lang="en-US" dirty="0" err="1">
                <a:latin typeface="Arial" panose="020B0604020202020204" pitchFamily="34" charset="0"/>
                <a:cs typeface="Arial" panose="020B0604020202020204" pitchFamily="34" charset="0"/>
              </a:rPr>
              <a:t>Fishbein</a:t>
            </a:r>
            <a:r>
              <a:rPr lang="en-US" dirty="0">
                <a:latin typeface="Arial" panose="020B0604020202020204" pitchFamily="34" charset="0"/>
                <a:cs typeface="Arial" panose="020B0604020202020204" pitchFamily="34" charset="0"/>
              </a:rPr>
              <a:t> and </a:t>
            </a:r>
            <a:r>
              <a:rPr lang="en-US" dirty="0" err="1" smtClean="0">
                <a:latin typeface="Arial" panose="020B0604020202020204" pitchFamily="34" charset="0"/>
                <a:cs typeface="Arial" panose="020B0604020202020204" pitchFamily="34" charset="0"/>
              </a:rPr>
              <a:t>Ajzen</a:t>
            </a:r>
            <a:r>
              <a:rPr lang="en-US" dirty="0" smtClean="0">
                <a:latin typeface="Arial" panose="020B0604020202020204" pitchFamily="34" charset="0"/>
                <a:cs typeface="Arial" panose="020B0604020202020204" pitchFamily="34" charset="0"/>
              </a:rPr>
              <a:t> 1975 </a:t>
            </a:r>
          </a:p>
          <a:p>
            <a:pPr marL="0" indent="0" algn="just">
              <a:buNone/>
            </a:pPr>
            <a:endParaRPr lang="en-US"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Person-in-environment theory – Mary Richmond </a:t>
            </a:r>
            <a:r>
              <a:rPr lang="en-US" dirty="0" smtClean="0">
                <a:latin typeface="Arial" panose="020B0604020202020204" pitchFamily="34" charset="0"/>
                <a:cs typeface="Arial" panose="020B0604020202020204" pitchFamily="34" charset="0"/>
              </a:rPr>
              <a:t>1917</a:t>
            </a:r>
            <a:endParaRPr lang="en-US" dirty="0">
              <a:latin typeface="Arial" panose="020B0604020202020204" pitchFamily="34" charset="0"/>
              <a:cs typeface="Arial" panose="020B0604020202020204" pitchFamily="34" charset="0"/>
            </a:endParaRPr>
          </a:p>
          <a:p>
            <a:endParaRPr lang="en-US" dirty="0" smtClean="0"/>
          </a:p>
          <a:p>
            <a:endParaRPr lang="en-US" dirty="0"/>
          </a:p>
        </p:txBody>
      </p:sp>
    </p:spTree>
    <p:extLst>
      <p:ext uri="{BB962C8B-B14F-4D97-AF65-F5344CB8AC3E}">
        <p14:creationId xmlns:p14="http://schemas.microsoft.com/office/powerpoint/2010/main" val="3555691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a:t>
            </a:r>
            <a:r>
              <a:rPr lang="en-US" b="1" dirty="0" smtClean="0">
                <a:latin typeface="Arial" panose="020B0604020202020204" pitchFamily="34" charset="0"/>
                <a:cs typeface="Arial" panose="020B0604020202020204" pitchFamily="34" charset="0"/>
              </a:rPr>
              <a:t>THANK YOU </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5848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9525" y="319042"/>
            <a:ext cx="10515600" cy="5811792"/>
          </a:xfrm>
        </p:spPr>
        <p:txBody>
          <a:bodyPr/>
          <a:lstStyle/>
          <a:p>
            <a:pPr marL="0" indent="0" algn="ctr">
              <a:buNone/>
            </a:pPr>
            <a:r>
              <a:rPr lang="en-US" b="1" dirty="0">
                <a:latin typeface="Arial" panose="020B0604020202020204" pitchFamily="34" charset="0"/>
                <a:cs typeface="Arial" panose="020B0604020202020204" pitchFamily="34" charset="0"/>
              </a:rPr>
              <a:t>THEME</a:t>
            </a:r>
          </a:p>
          <a:p>
            <a:pPr marL="0" indent="0">
              <a:buNone/>
            </a:pPr>
            <a:r>
              <a:rPr lang="en-US" dirty="0">
                <a:latin typeface="Arial" panose="020B0604020202020204" pitchFamily="34" charset="0"/>
                <a:cs typeface="Arial" panose="020B0604020202020204" pitchFamily="34" charset="0"/>
              </a:rPr>
              <a:t>Strategies toward the normative development of society</a:t>
            </a:r>
          </a:p>
          <a:p>
            <a:pPr marL="0" indent="0">
              <a:buNone/>
            </a:pPr>
            <a:endParaRPr lang="en-US" dirty="0">
              <a:latin typeface="Arial" panose="020B0604020202020204" pitchFamily="34" charset="0"/>
              <a:cs typeface="Arial" panose="020B0604020202020204" pitchFamily="34" charset="0"/>
            </a:endParaRPr>
          </a:p>
          <a:p>
            <a:pPr marL="0" indent="0" algn="ctr">
              <a:buNone/>
            </a:pPr>
            <a:r>
              <a:rPr lang="en-US" b="1" dirty="0">
                <a:latin typeface="Arial" panose="020B0604020202020204" pitchFamily="34" charset="0"/>
                <a:cs typeface="Arial" panose="020B0604020202020204" pitchFamily="34" charset="0"/>
              </a:rPr>
              <a:t>SUB THEME</a:t>
            </a:r>
          </a:p>
          <a:p>
            <a:pPr marL="0" indent="0">
              <a:buNone/>
            </a:pPr>
            <a:r>
              <a:rPr lang="en-US" dirty="0">
                <a:latin typeface="Arial" panose="020B0604020202020204" pitchFamily="34" charset="0"/>
                <a:cs typeface="Arial" panose="020B0604020202020204" pitchFamily="34" charset="0"/>
              </a:rPr>
              <a:t>Multisector responses to young people and teenage pregnancy</a:t>
            </a:r>
          </a:p>
          <a:p>
            <a:pPr marL="0" indent="0">
              <a:buNone/>
            </a:pPr>
            <a:endParaRPr lang="en-US" dirty="0">
              <a:latin typeface="Arial" panose="020B0604020202020204" pitchFamily="34" charset="0"/>
              <a:cs typeface="Arial" panose="020B0604020202020204" pitchFamily="34" charset="0"/>
            </a:endParaRPr>
          </a:p>
          <a:p>
            <a:pPr marL="0" indent="0" algn="ctr">
              <a:buNone/>
            </a:pPr>
            <a:r>
              <a:rPr lang="en-US" b="1" dirty="0">
                <a:latin typeface="Arial" panose="020B0604020202020204" pitchFamily="34" charset="0"/>
                <a:cs typeface="Arial" panose="020B0604020202020204" pitchFamily="34" charset="0"/>
              </a:rPr>
              <a:t>TOPIC</a:t>
            </a:r>
          </a:p>
          <a:p>
            <a:pPr marL="0" indent="0">
              <a:buNone/>
            </a:pPr>
            <a:r>
              <a:rPr lang="en-US" dirty="0">
                <a:latin typeface="Arial" panose="020B0604020202020204" pitchFamily="34" charset="0"/>
                <a:cs typeface="Arial" panose="020B0604020202020204" pitchFamily="34" charset="0"/>
              </a:rPr>
              <a:t>The Integrated round table intervention method in teenage pregnancy awareness within </a:t>
            </a:r>
            <a:r>
              <a:rPr lang="en-US" dirty="0" smtClean="0">
                <a:latin typeface="Arial" panose="020B0604020202020204" pitchFamily="34" charset="0"/>
                <a:cs typeface="Arial" panose="020B0604020202020204" pitchFamily="34" charset="0"/>
              </a:rPr>
              <a:t>UMzinyathi </a:t>
            </a:r>
            <a:r>
              <a:rPr lang="en-US" dirty="0">
                <a:latin typeface="Arial" panose="020B0604020202020204" pitchFamily="34" charset="0"/>
                <a:cs typeface="Arial" panose="020B0604020202020204" pitchFamily="34" charset="0"/>
              </a:rPr>
              <a:t>district in the Kwa-Zulu Natal Province</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9466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BACKGROUND</a:t>
            </a:r>
            <a:r>
              <a:rPr lang="en-US" dirty="0">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p:txBody>
          <a:bodyPr>
            <a:noAutofit/>
          </a:bodyPr>
          <a:lstStyle/>
          <a:p>
            <a:pPr lvl="0" algn="just">
              <a:buFont typeface="Wingdings" panose="05000000000000000000" pitchFamily="2" charset="2"/>
              <a:buChar char="q"/>
            </a:pPr>
            <a:r>
              <a:rPr lang="en-US" dirty="0">
                <a:latin typeface="Arial" panose="020B0604020202020204" pitchFamily="34" charset="0"/>
                <a:cs typeface="Arial" panose="020B0604020202020204" pitchFamily="34" charset="0"/>
              </a:rPr>
              <a:t>According to the World Health Organization, every year an estimated 21 million girls aged 15 to 19 years old who live in poor countries become pregnant each year and give birth. In underdeveloped nations, girls under the age of 15 give birth to at least 777000 babies per year. There were 34587 adolescent mothers in South Africa in 2021, and 660 of those babies were born to mothers who were 10 years old or younger. </a:t>
            </a:r>
          </a:p>
          <a:p>
            <a:pPr marL="0" indent="0">
              <a:buNone/>
            </a:pPr>
            <a:endParaRPr lang="en-US" sz="2400" dirty="0"/>
          </a:p>
        </p:txBody>
      </p:sp>
    </p:spTree>
    <p:extLst>
      <p:ext uri="{BB962C8B-B14F-4D97-AF65-F5344CB8AC3E}">
        <p14:creationId xmlns:p14="http://schemas.microsoft.com/office/powerpoint/2010/main" val="2280311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BACKGROUND </a:t>
            </a:r>
            <a:r>
              <a:rPr lang="en-US" b="1" dirty="0" smtClean="0">
                <a:latin typeface="Arial" panose="020B0604020202020204" pitchFamily="34" charset="0"/>
                <a:cs typeface="Arial" panose="020B0604020202020204" pitchFamily="34" charset="0"/>
              </a:rPr>
              <a:t>CONT…..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lvl="0" algn="just">
              <a:buFont typeface="Wingdings" panose="05000000000000000000" pitchFamily="2" charset="2"/>
              <a:buChar char="q"/>
            </a:pPr>
            <a:r>
              <a:rPr lang="en-US" sz="24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 magnitude and impact of unintended and unwanted teenage pregnancy have reached the point where it requires a multi-sectoral approach and structured implementation framework, hence the implementation of the Round Table Approach</a:t>
            </a:r>
            <a:r>
              <a:rPr lang="en-US" dirty="0" smtClean="0">
                <a:latin typeface="Arial" panose="020B0604020202020204" pitchFamily="34" charset="0"/>
                <a:cs typeface="Arial" panose="020B0604020202020204" pitchFamily="34" charset="0"/>
              </a:rPr>
              <a:t>.</a:t>
            </a:r>
          </a:p>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The Department of Social Development as the custodians of children with a responsibility to care and protect children while ensuring their wellbeing was alarmed about the high level of vulnerability, abuse, neglect and exploitation of children as these factors contribute to teenage pregnancy. </a:t>
            </a:r>
          </a:p>
          <a:p>
            <a:pPr lvl="0">
              <a:buFont typeface="Wingdings" panose="05000000000000000000" pitchFamily="2" charset="2"/>
              <a:buChar char="q"/>
            </a:pP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306109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UMZINYATHI DISTRICT OVERVIEW</a:t>
            </a:r>
          </a:p>
        </p:txBody>
      </p:sp>
      <p:sp>
        <p:nvSpPr>
          <p:cNvPr id="3" name="Content Placeholder 2"/>
          <p:cNvSpPr>
            <a:spLocks noGrp="1"/>
          </p:cNvSpPr>
          <p:nvPr>
            <p:ph idx="1"/>
          </p:nvPr>
        </p:nvSpPr>
        <p:spPr/>
        <p:txBody>
          <a:bodyPr>
            <a:normAutofit lnSpcReduction="10000"/>
          </a:bodyPr>
          <a:lstStyle/>
          <a:p>
            <a:pPr algn="just"/>
            <a:r>
              <a:rPr lang="en-US" dirty="0">
                <a:latin typeface="Arial" panose="020B0604020202020204" pitchFamily="34" charset="0"/>
                <a:cs typeface="Arial" panose="020B0604020202020204" pitchFamily="34" charset="0"/>
              </a:rPr>
              <a:t>UMzinyathi District is a district located in the KwaZulu-Natal (KZN) province of South Africa. It is one of the eleven districts in KZN and is situated in the central part of the </a:t>
            </a:r>
            <a:r>
              <a:rPr lang="en-US" dirty="0" smtClean="0">
                <a:latin typeface="Arial" panose="020B0604020202020204" pitchFamily="34" charset="0"/>
                <a:cs typeface="Arial" panose="020B0604020202020204" pitchFamily="34" charset="0"/>
              </a:rPr>
              <a:t>province consisting mostly of rural areas. </a:t>
            </a:r>
            <a:endParaRPr lang="en-US"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The UMzinyathi District is made up of four (4)Local Municipalities, including:</a:t>
            </a:r>
          </a:p>
          <a:p>
            <a:pPr algn="just"/>
            <a:r>
              <a:rPr lang="en-US" b="1" dirty="0">
                <a:latin typeface="Arial" panose="020B0604020202020204" pitchFamily="34" charset="0"/>
                <a:cs typeface="Arial" panose="020B0604020202020204" pitchFamily="34" charset="0"/>
              </a:rPr>
              <a:t>Endumeni Local Municipality</a:t>
            </a:r>
            <a:endParaRPr lang="en-US" dirty="0">
              <a:latin typeface="Arial" panose="020B0604020202020204" pitchFamily="34" charset="0"/>
              <a:cs typeface="Arial" panose="020B0604020202020204" pitchFamily="34" charset="0"/>
            </a:endParaRPr>
          </a:p>
          <a:p>
            <a:pPr algn="just"/>
            <a:r>
              <a:rPr lang="en-US" b="1" dirty="0" err="1">
                <a:latin typeface="Arial" panose="020B0604020202020204" pitchFamily="34" charset="0"/>
                <a:cs typeface="Arial" panose="020B0604020202020204" pitchFamily="34" charset="0"/>
              </a:rPr>
              <a:t>Msinga</a:t>
            </a:r>
            <a:r>
              <a:rPr lang="en-US" b="1" dirty="0">
                <a:latin typeface="Arial" panose="020B0604020202020204" pitchFamily="34" charset="0"/>
                <a:cs typeface="Arial" panose="020B0604020202020204" pitchFamily="34" charset="0"/>
              </a:rPr>
              <a:t> Local Municipality</a:t>
            </a:r>
            <a:endParaRPr lang="en-US" dirty="0">
              <a:latin typeface="Arial" panose="020B0604020202020204" pitchFamily="34" charset="0"/>
              <a:cs typeface="Arial" panose="020B0604020202020204" pitchFamily="34" charset="0"/>
            </a:endParaRPr>
          </a:p>
          <a:p>
            <a:pPr algn="just"/>
            <a:r>
              <a:rPr lang="en-US" b="1" dirty="0" err="1">
                <a:latin typeface="Arial" panose="020B0604020202020204" pitchFamily="34" charset="0"/>
                <a:cs typeface="Arial" panose="020B0604020202020204" pitchFamily="34" charset="0"/>
              </a:rPr>
              <a:t>Nquthu</a:t>
            </a:r>
            <a:r>
              <a:rPr lang="en-US" b="1" dirty="0">
                <a:latin typeface="Arial" panose="020B0604020202020204" pitchFamily="34" charset="0"/>
                <a:cs typeface="Arial" panose="020B0604020202020204" pitchFamily="34" charset="0"/>
              </a:rPr>
              <a:t> Local Municipality</a:t>
            </a:r>
            <a:endParaRPr lang="en-US" dirty="0">
              <a:latin typeface="Arial" panose="020B0604020202020204" pitchFamily="34" charset="0"/>
              <a:cs typeface="Arial" panose="020B0604020202020204" pitchFamily="34" charset="0"/>
            </a:endParaRPr>
          </a:p>
          <a:p>
            <a:pPr algn="just"/>
            <a:r>
              <a:rPr lang="en-US" b="1" dirty="0" err="1">
                <a:latin typeface="Arial" panose="020B0604020202020204" pitchFamily="34" charset="0"/>
                <a:cs typeface="Arial" panose="020B0604020202020204" pitchFamily="34" charset="0"/>
              </a:rPr>
              <a:t>Umvoti</a:t>
            </a:r>
            <a:r>
              <a:rPr lang="en-US" b="1" dirty="0">
                <a:latin typeface="Arial" panose="020B0604020202020204" pitchFamily="34" charset="0"/>
                <a:cs typeface="Arial" panose="020B0604020202020204" pitchFamily="34" charset="0"/>
              </a:rPr>
              <a:t> Local Municipality</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119708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latin typeface="Arial" panose="020B0604020202020204" pitchFamily="34" charset="0"/>
                <a:cs typeface="Arial" panose="020B0604020202020204" pitchFamily="34" charset="0"/>
              </a:rPr>
              <a:t>UMZINYATHI DISTRICT STATISTICS </a:t>
            </a:r>
          </a:p>
        </p:txBody>
      </p:sp>
      <p:sp>
        <p:nvSpPr>
          <p:cNvPr id="6" name="Rectangle 5"/>
          <p:cNvSpPr/>
          <p:nvPr/>
        </p:nvSpPr>
        <p:spPr>
          <a:xfrm>
            <a:off x="2969622" y="1700622"/>
            <a:ext cx="6096000" cy="646331"/>
          </a:xfrm>
          <a:prstGeom prst="rect">
            <a:avLst/>
          </a:prstGeom>
        </p:spPr>
        <p:txBody>
          <a:bodyPr>
            <a:spAutoFit/>
          </a:bodyPr>
          <a:lstStyle/>
          <a:p>
            <a:pPr lvl="0" algn="ctr" eaLnBrk="0" fontAlgn="base" hangingPunct="0">
              <a:spcBef>
                <a:spcPct val="0"/>
              </a:spcBef>
              <a:spcAft>
                <a:spcPct val="0"/>
              </a:spcAft>
            </a:pPr>
            <a:r>
              <a:rPr lang="en-US" altLang="en-US" b="1" dirty="0">
                <a:latin typeface="Arial" panose="020B0604020202020204" pitchFamily="34" charset="0"/>
                <a:ea typeface="Arial Rounded" charset="0"/>
                <a:cs typeface="Arial" panose="020B0604020202020204" pitchFamily="34" charset="0"/>
              </a:rPr>
              <a:t>TABLE 1: 2020/2021 STATISTICS ON TEENAGE PREGNANCY FROM DEPARTMENT OF HEALTH</a:t>
            </a:r>
            <a:endParaRPr lang="en-US" altLang="en-US" sz="1100" dirty="0">
              <a:latin typeface="Arial" panose="020B060402020202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93434804"/>
              </p:ext>
            </p:extLst>
          </p:nvPr>
        </p:nvGraphicFramePr>
        <p:xfrm>
          <a:off x="838198" y="2812441"/>
          <a:ext cx="10770327" cy="2726209"/>
        </p:xfrm>
        <a:graphic>
          <a:graphicData uri="http://schemas.openxmlformats.org/drawingml/2006/table">
            <a:tbl>
              <a:tblPr bandRow="1">
                <a:tableStyleId>{5C22544A-7EE6-4342-B048-85BDC9FD1C3A}</a:tableStyleId>
              </a:tblPr>
              <a:tblGrid>
                <a:gridCol w="3731588">
                  <a:extLst>
                    <a:ext uri="{9D8B030D-6E8A-4147-A177-3AD203B41FA5}">
                      <a16:colId xmlns:a16="http://schemas.microsoft.com/office/drawing/2014/main" val="2592015998"/>
                    </a:ext>
                  </a:extLst>
                </a:gridCol>
                <a:gridCol w="2466898">
                  <a:extLst>
                    <a:ext uri="{9D8B030D-6E8A-4147-A177-3AD203B41FA5}">
                      <a16:colId xmlns:a16="http://schemas.microsoft.com/office/drawing/2014/main" val="2498156063"/>
                    </a:ext>
                  </a:extLst>
                </a:gridCol>
                <a:gridCol w="2466898">
                  <a:extLst>
                    <a:ext uri="{9D8B030D-6E8A-4147-A177-3AD203B41FA5}">
                      <a16:colId xmlns:a16="http://schemas.microsoft.com/office/drawing/2014/main" val="1987521086"/>
                    </a:ext>
                  </a:extLst>
                </a:gridCol>
                <a:gridCol w="2104943">
                  <a:extLst>
                    <a:ext uri="{9D8B030D-6E8A-4147-A177-3AD203B41FA5}">
                      <a16:colId xmlns:a16="http://schemas.microsoft.com/office/drawing/2014/main" val="2620126201"/>
                    </a:ext>
                  </a:extLst>
                </a:gridCol>
              </a:tblGrid>
              <a:tr h="1947859">
                <a:tc>
                  <a:txBody>
                    <a:bodyPr/>
                    <a:lstStyle/>
                    <a:p>
                      <a:pPr marL="0" marR="0" algn="l">
                        <a:lnSpc>
                          <a:spcPct val="106000"/>
                        </a:lnSpc>
                        <a:spcBef>
                          <a:spcPts val="0"/>
                        </a:spcBef>
                        <a:spcAft>
                          <a:spcPts val="800"/>
                        </a:spcAft>
                      </a:pPr>
                      <a:r>
                        <a:rPr lang="en-US" sz="1800" b="1" kern="1200" dirty="0">
                          <a:effectLst/>
                          <a:latin typeface="Arial" panose="020B0604020202020204" pitchFamily="34" charset="0"/>
                          <a:cs typeface="Arial" panose="020B0604020202020204" pitchFamily="34" charset="0"/>
                        </a:rPr>
                        <a:t>ORGANISATION UNIT</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nchor="ctr"/>
                </a:tc>
                <a:tc>
                  <a:txBody>
                    <a:bodyPr/>
                    <a:lstStyle/>
                    <a:p>
                      <a:pPr marL="0" marR="0" algn="l">
                        <a:lnSpc>
                          <a:spcPct val="106000"/>
                        </a:lnSpc>
                        <a:spcBef>
                          <a:spcPts val="0"/>
                        </a:spcBef>
                        <a:spcAft>
                          <a:spcPts val="800"/>
                        </a:spcAft>
                      </a:pPr>
                      <a:r>
                        <a:rPr lang="en-US" sz="1800" b="1" kern="1200" dirty="0">
                          <a:effectLst/>
                          <a:latin typeface="Arial" panose="020B0604020202020204" pitchFamily="34" charset="0"/>
                          <a:cs typeface="Arial" panose="020B0604020202020204" pitchFamily="34" charset="0"/>
                        </a:rPr>
                        <a:t>DELIVERIES IN 10-14 YEARS  IN FACILITY-RAW DATA</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nchor="ctr"/>
                </a:tc>
                <a:tc>
                  <a:txBody>
                    <a:bodyPr/>
                    <a:lstStyle/>
                    <a:p>
                      <a:pPr marL="0" marR="0" algn="l">
                        <a:lnSpc>
                          <a:spcPct val="106000"/>
                        </a:lnSpc>
                        <a:spcBef>
                          <a:spcPts val="0"/>
                        </a:spcBef>
                        <a:spcAft>
                          <a:spcPts val="800"/>
                        </a:spcAft>
                      </a:pPr>
                      <a:r>
                        <a:rPr lang="en-US" sz="1800" b="1" kern="1200" dirty="0">
                          <a:effectLst/>
                          <a:latin typeface="Arial" panose="020B0604020202020204" pitchFamily="34" charset="0"/>
                          <a:cs typeface="Arial" panose="020B0604020202020204" pitchFamily="34" charset="0"/>
                        </a:rPr>
                        <a:t>DELIVERIES IN 15-19 YEARS  IN FACILITY-RAW DATA</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nchor="ctr"/>
                </a:tc>
                <a:tc>
                  <a:txBody>
                    <a:bodyPr/>
                    <a:lstStyle/>
                    <a:p>
                      <a:pPr marL="0" marR="0" algn="l">
                        <a:lnSpc>
                          <a:spcPct val="106000"/>
                        </a:lnSpc>
                        <a:spcBef>
                          <a:spcPts val="0"/>
                        </a:spcBef>
                        <a:spcAft>
                          <a:spcPts val="800"/>
                        </a:spcAft>
                      </a:pPr>
                      <a:r>
                        <a:rPr lang="en-US" sz="1800" b="1" kern="1200" dirty="0">
                          <a:effectLst/>
                          <a:latin typeface="Arial" panose="020B0604020202020204" pitchFamily="34" charset="0"/>
                          <a:cs typeface="Arial" panose="020B0604020202020204" pitchFamily="34" charset="0"/>
                        </a:rPr>
                        <a:t>TOTAL DELIVERY 10-19 YEARS RAW </a:t>
                      </a:r>
                      <a:r>
                        <a:rPr lang="en-US" sz="1800" b="1" kern="1200" dirty="0" smtClean="0">
                          <a:effectLst/>
                          <a:latin typeface="Arial" panose="020B0604020202020204" pitchFamily="34" charset="0"/>
                          <a:cs typeface="Arial" panose="020B0604020202020204" pitchFamily="34" charset="0"/>
                        </a:rPr>
                        <a:t>DATA</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nchor="ctr"/>
                </a:tc>
                <a:extLst>
                  <a:ext uri="{0D108BD9-81ED-4DB2-BD59-A6C34878D82A}">
                    <a16:rowId xmlns:a16="http://schemas.microsoft.com/office/drawing/2014/main" val="1511799174"/>
                  </a:ext>
                </a:extLst>
              </a:tr>
              <a:tr h="778350">
                <a:tc>
                  <a:txBody>
                    <a:bodyPr/>
                    <a:lstStyle/>
                    <a:p>
                      <a:pPr marL="0" marR="0" algn="l">
                        <a:lnSpc>
                          <a:spcPct val="106000"/>
                        </a:lnSpc>
                        <a:spcBef>
                          <a:spcPts val="0"/>
                        </a:spcBef>
                        <a:spcAft>
                          <a:spcPts val="800"/>
                        </a:spcAft>
                      </a:pPr>
                      <a:endParaRPr lang="en-US" sz="1800" kern="1200" dirty="0" smtClean="0">
                        <a:effectLst/>
                        <a:latin typeface="Arial" panose="020B0604020202020204" pitchFamily="34" charset="0"/>
                        <a:cs typeface="Arial" panose="020B0604020202020204" pitchFamily="34" charset="0"/>
                      </a:endParaRPr>
                    </a:p>
                    <a:p>
                      <a:pPr marL="0" marR="0" algn="l">
                        <a:lnSpc>
                          <a:spcPct val="106000"/>
                        </a:lnSpc>
                        <a:spcBef>
                          <a:spcPts val="0"/>
                        </a:spcBef>
                        <a:spcAft>
                          <a:spcPts val="800"/>
                        </a:spcAft>
                      </a:pPr>
                      <a:r>
                        <a:rPr lang="en-US" sz="1800" kern="1200" dirty="0" smtClean="0">
                          <a:effectLst/>
                          <a:latin typeface="Arial" panose="020B0604020202020204" pitchFamily="34" charset="0"/>
                          <a:cs typeface="Arial" panose="020B0604020202020204" pitchFamily="34" charset="0"/>
                        </a:rPr>
                        <a:t>UMzinyathi </a:t>
                      </a:r>
                      <a:r>
                        <a:rPr lang="en-US" sz="1800" kern="1200" dirty="0">
                          <a:effectLst/>
                          <a:latin typeface="Arial" panose="020B0604020202020204" pitchFamily="34" charset="0"/>
                          <a:cs typeface="Arial" panose="020B0604020202020204" pitchFamily="34" charset="0"/>
                        </a:rPr>
                        <a:t>District Municipality</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nchor="ctr"/>
                </a:tc>
                <a:tc>
                  <a:txBody>
                    <a:bodyPr/>
                    <a:lstStyle/>
                    <a:p>
                      <a:pPr marL="0" marR="0" algn="l">
                        <a:lnSpc>
                          <a:spcPct val="115000"/>
                        </a:lnSpc>
                        <a:spcBef>
                          <a:spcPts val="0"/>
                        </a:spcBef>
                        <a:spcAft>
                          <a:spcPts val="800"/>
                        </a:spcAft>
                      </a:pPr>
                      <a:endParaRPr lang="en-US" sz="1800" kern="1200" dirty="0" smtClean="0">
                        <a:effectLst/>
                        <a:latin typeface="Arial" panose="020B0604020202020204" pitchFamily="34" charset="0"/>
                        <a:cs typeface="Arial" panose="020B0604020202020204" pitchFamily="34" charset="0"/>
                      </a:endParaRPr>
                    </a:p>
                    <a:p>
                      <a:pPr marL="0" marR="0" algn="l">
                        <a:lnSpc>
                          <a:spcPct val="115000"/>
                        </a:lnSpc>
                        <a:spcBef>
                          <a:spcPts val="0"/>
                        </a:spcBef>
                        <a:spcAft>
                          <a:spcPts val="800"/>
                        </a:spcAft>
                      </a:pPr>
                      <a:r>
                        <a:rPr lang="en-US" sz="1800" kern="1200" dirty="0" smtClean="0">
                          <a:effectLst/>
                          <a:latin typeface="Arial" panose="020B0604020202020204" pitchFamily="34" charset="0"/>
                          <a:cs typeface="Arial" panose="020B0604020202020204" pitchFamily="34" charset="0"/>
                        </a:rPr>
                        <a:t>63</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tc>
                <a:tc>
                  <a:txBody>
                    <a:bodyPr/>
                    <a:lstStyle/>
                    <a:p>
                      <a:pPr marL="0" marR="0" algn="l">
                        <a:lnSpc>
                          <a:spcPct val="115000"/>
                        </a:lnSpc>
                        <a:spcBef>
                          <a:spcPts val="0"/>
                        </a:spcBef>
                        <a:spcAft>
                          <a:spcPts val="800"/>
                        </a:spcAft>
                      </a:pPr>
                      <a:endParaRPr lang="en-US" sz="1800" kern="1200" dirty="0" smtClean="0">
                        <a:effectLst/>
                        <a:latin typeface="Arial" panose="020B0604020202020204" pitchFamily="34" charset="0"/>
                        <a:cs typeface="Arial" panose="020B0604020202020204" pitchFamily="34" charset="0"/>
                      </a:endParaRPr>
                    </a:p>
                    <a:p>
                      <a:pPr marL="0" marR="0" algn="l">
                        <a:lnSpc>
                          <a:spcPct val="115000"/>
                        </a:lnSpc>
                        <a:spcBef>
                          <a:spcPts val="0"/>
                        </a:spcBef>
                        <a:spcAft>
                          <a:spcPts val="800"/>
                        </a:spcAft>
                      </a:pPr>
                      <a:r>
                        <a:rPr lang="en-US" sz="1800" kern="1200" dirty="0" smtClean="0">
                          <a:effectLst/>
                          <a:latin typeface="Arial" panose="020B0604020202020204" pitchFamily="34" charset="0"/>
                          <a:cs typeface="Arial" panose="020B0604020202020204" pitchFamily="34" charset="0"/>
                        </a:rPr>
                        <a:t>2406</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tc>
                <a:tc>
                  <a:txBody>
                    <a:bodyPr/>
                    <a:lstStyle/>
                    <a:p>
                      <a:pPr marL="0" marR="0" algn="l">
                        <a:lnSpc>
                          <a:spcPct val="115000"/>
                        </a:lnSpc>
                        <a:spcBef>
                          <a:spcPts val="0"/>
                        </a:spcBef>
                        <a:spcAft>
                          <a:spcPts val="800"/>
                        </a:spcAft>
                      </a:pPr>
                      <a:endParaRPr lang="en-US" sz="1800" kern="1200" dirty="0" smtClean="0">
                        <a:effectLst/>
                        <a:latin typeface="Arial" panose="020B0604020202020204" pitchFamily="34" charset="0"/>
                        <a:cs typeface="Arial" panose="020B0604020202020204" pitchFamily="34" charset="0"/>
                      </a:endParaRPr>
                    </a:p>
                    <a:p>
                      <a:pPr marL="0" marR="0" algn="l">
                        <a:lnSpc>
                          <a:spcPct val="115000"/>
                        </a:lnSpc>
                        <a:spcBef>
                          <a:spcPts val="0"/>
                        </a:spcBef>
                        <a:spcAft>
                          <a:spcPts val="800"/>
                        </a:spcAft>
                      </a:pPr>
                      <a:r>
                        <a:rPr lang="en-US" sz="1800" kern="1200" dirty="0" smtClean="0">
                          <a:effectLst/>
                          <a:latin typeface="Arial" panose="020B0604020202020204" pitchFamily="34" charset="0"/>
                          <a:cs typeface="Arial" panose="020B0604020202020204" pitchFamily="34" charset="0"/>
                        </a:rPr>
                        <a:t>2469</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tc>
                <a:extLst>
                  <a:ext uri="{0D108BD9-81ED-4DB2-BD59-A6C34878D82A}">
                    <a16:rowId xmlns:a16="http://schemas.microsoft.com/office/drawing/2014/main" val="3121848858"/>
                  </a:ext>
                </a:extLst>
              </a:tr>
            </a:tbl>
          </a:graphicData>
        </a:graphic>
      </p:graphicFrame>
    </p:spTree>
    <p:extLst>
      <p:ext uri="{BB962C8B-B14F-4D97-AF65-F5344CB8AC3E}">
        <p14:creationId xmlns:p14="http://schemas.microsoft.com/office/powerpoint/2010/main" val="2641970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a:latin typeface="Arial" panose="020B0604020202020204" pitchFamily="34" charset="0"/>
                <a:cs typeface="Arial" panose="020B0604020202020204" pitchFamily="34" charset="0"/>
              </a:rPr>
              <a:t>UMZINYATHI DISTRICT STATISTICS </a:t>
            </a:r>
            <a:endParaRPr lang="en-US" dirty="0">
              <a:latin typeface="Arial" panose="020B0604020202020204" pitchFamily="34" charset="0"/>
              <a:cs typeface="Arial" panose="020B0604020202020204" pitchFamily="34" charset="0"/>
            </a:endParaRPr>
          </a:p>
        </p:txBody>
      </p:sp>
      <p:sp>
        <p:nvSpPr>
          <p:cNvPr id="5" name="Rectangle 1"/>
          <p:cNvSpPr>
            <a:spLocks noChangeArrowheads="1"/>
          </p:cNvSpPr>
          <p:nvPr/>
        </p:nvSpPr>
        <p:spPr bwMode="auto">
          <a:xfrm>
            <a:off x="783771" y="1484173"/>
            <a:ext cx="10609945"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1" indent="0" algn="ctr" defTabSz="914400" rtl="0" eaLnBrk="0" fontAlgn="base" latinLnBrk="0" hangingPunct="0">
              <a:lnSpc>
                <a:spcPct val="100000"/>
              </a:lnSpc>
              <a:spcBef>
                <a:spcPct val="0"/>
              </a:spcBef>
              <a:spcAft>
                <a:spcPct val="0"/>
              </a:spcAft>
              <a:buClrTx/>
              <a:buSzTx/>
              <a:tabLst/>
            </a:pPr>
            <a:r>
              <a:rPr kumimoji="0" lang="en-US" altLang="en-US" sz="1400" b="1" i="0" u="none" strike="noStrike" cap="none" normalizeH="0" baseline="0" dirty="0">
                <a:ln>
                  <a:noFill/>
                </a:ln>
                <a:solidFill>
                  <a:srgbClr val="000000"/>
                </a:solidFill>
                <a:effectLst/>
                <a:latin typeface="Arial" panose="020B0604020202020204" pitchFamily="34" charset="0"/>
                <a:ea typeface="Arial Rounded" charset="0"/>
                <a:cs typeface="Arial" panose="020B0604020202020204" pitchFamily="34" charset="0"/>
              </a:rPr>
              <a:t>TABLE 2: FIRST QUARTER STATISTICS OF 2021/2022 </a:t>
            </a:r>
            <a:endParaRPr lang="en-US" altLang="en-US" sz="1400" b="1" dirty="0">
              <a:solidFill>
                <a:srgbClr val="000000"/>
              </a:solidFill>
              <a:latin typeface="Arial" panose="020B0604020202020204" pitchFamily="34" charset="0"/>
              <a:ea typeface="Arial Rounded" charset="0"/>
              <a:cs typeface="Arial" panose="020B0604020202020204" pitchFamily="34" charset="0"/>
            </a:endParaRPr>
          </a:p>
          <a:p>
            <a:pPr marL="457200" marR="0" lvl="1" indent="0" algn="ctr" defTabSz="914400" rtl="0" eaLnBrk="0" fontAlgn="base" latinLnBrk="0" hangingPunct="0">
              <a:lnSpc>
                <a:spcPct val="100000"/>
              </a:lnSpc>
              <a:spcBef>
                <a:spcPct val="0"/>
              </a:spcBef>
              <a:spcAft>
                <a:spcPct val="0"/>
              </a:spcAft>
              <a:buClrTx/>
              <a:buSzTx/>
              <a:tabLst/>
            </a:pPr>
            <a:r>
              <a:rPr kumimoji="0" lang="en-US" altLang="en-US" sz="1400" b="1" i="0" u="none" strike="noStrike" cap="none" normalizeH="0" baseline="0" dirty="0" smtClean="0">
                <a:ln>
                  <a:noFill/>
                </a:ln>
                <a:solidFill>
                  <a:srgbClr val="000000"/>
                </a:solidFill>
                <a:effectLst/>
                <a:latin typeface="Arial" panose="020B0604020202020204" pitchFamily="34" charset="0"/>
                <a:ea typeface="Arial Rounded" charset="0"/>
                <a:cs typeface="Arial" panose="020B0604020202020204" pitchFamily="34" charset="0"/>
              </a:rPr>
              <a:t>TEENAGE </a:t>
            </a:r>
            <a:r>
              <a:rPr kumimoji="0" lang="en-US" altLang="en-US" sz="1400" b="1" i="0" u="none" strike="noStrike" cap="none" normalizeH="0" baseline="0" dirty="0">
                <a:ln>
                  <a:noFill/>
                </a:ln>
                <a:solidFill>
                  <a:srgbClr val="000000"/>
                </a:solidFill>
                <a:effectLst/>
                <a:latin typeface="Arial" panose="020B0604020202020204" pitchFamily="34" charset="0"/>
                <a:ea typeface="Arial Rounded" charset="0"/>
                <a:cs typeface="Arial" panose="020B0604020202020204" pitchFamily="34" charset="0"/>
              </a:rPr>
              <a:t>PREGNANCY FROM DEPARTMENT OF HEALTH</a:t>
            </a:r>
            <a:endPar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97977396"/>
              </p:ext>
            </p:extLst>
          </p:nvPr>
        </p:nvGraphicFramePr>
        <p:xfrm>
          <a:off x="409301" y="2934789"/>
          <a:ext cx="11181807" cy="2316480"/>
        </p:xfrm>
        <a:graphic>
          <a:graphicData uri="http://schemas.openxmlformats.org/drawingml/2006/table">
            <a:tbl>
              <a:tblPr bandRow="1">
                <a:tableStyleId>{5C22544A-7EE6-4342-B048-85BDC9FD1C3A}</a:tableStyleId>
              </a:tblPr>
              <a:tblGrid>
                <a:gridCol w="3874152">
                  <a:extLst>
                    <a:ext uri="{9D8B030D-6E8A-4147-A177-3AD203B41FA5}">
                      <a16:colId xmlns:a16="http://schemas.microsoft.com/office/drawing/2014/main" val="2516542061"/>
                    </a:ext>
                  </a:extLst>
                </a:gridCol>
                <a:gridCol w="2561146">
                  <a:extLst>
                    <a:ext uri="{9D8B030D-6E8A-4147-A177-3AD203B41FA5}">
                      <a16:colId xmlns:a16="http://schemas.microsoft.com/office/drawing/2014/main" val="3563669001"/>
                    </a:ext>
                  </a:extLst>
                </a:gridCol>
                <a:gridCol w="2561146">
                  <a:extLst>
                    <a:ext uri="{9D8B030D-6E8A-4147-A177-3AD203B41FA5}">
                      <a16:colId xmlns:a16="http://schemas.microsoft.com/office/drawing/2014/main" val="488311546"/>
                    </a:ext>
                  </a:extLst>
                </a:gridCol>
                <a:gridCol w="2185363">
                  <a:extLst>
                    <a:ext uri="{9D8B030D-6E8A-4147-A177-3AD203B41FA5}">
                      <a16:colId xmlns:a16="http://schemas.microsoft.com/office/drawing/2014/main" val="1184852982"/>
                    </a:ext>
                  </a:extLst>
                </a:gridCol>
              </a:tblGrid>
              <a:tr h="1429149">
                <a:tc>
                  <a:txBody>
                    <a:bodyPr/>
                    <a:lstStyle/>
                    <a:p>
                      <a:pPr marL="0" marR="0" algn="l">
                        <a:lnSpc>
                          <a:spcPct val="106000"/>
                        </a:lnSpc>
                        <a:spcBef>
                          <a:spcPts val="0"/>
                        </a:spcBef>
                        <a:spcAft>
                          <a:spcPts val="800"/>
                        </a:spcAft>
                      </a:pPr>
                      <a:r>
                        <a:rPr lang="en-US" sz="1800" b="1" kern="1200" dirty="0">
                          <a:effectLst/>
                          <a:latin typeface="Arial" panose="020B0604020202020204" pitchFamily="34" charset="0"/>
                          <a:cs typeface="Arial" panose="020B0604020202020204" pitchFamily="34" charset="0"/>
                        </a:rPr>
                        <a:t>ORGANISATION UNIT</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nchor="ctr"/>
                </a:tc>
                <a:tc>
                  <a:txBody>
                    <a:bodyPr/>
                    <a:lstStyle/>
                    <a:p>
                      <a:pPr marL="0" marR="0" algn="l">
                        <a:lnSpc>
                          <a:spcPct val="106000"/>
                        </a:lnSpc>
                        <a:spcBef>
                          <a:spcPts val="0"/>
                        </a:spcBef>
                        <a:spcAft>
                          <a:spcPts val="800"/>
                        </a:spcAft>
                      </a:pPr>
                      <a:r>
                        <a:rPr lang="en-US" sz="1800" b="1" kern="1200" dirty="0" smtClean="0">
                          <a:effectLst/>
                          <a:latin typeface="Arial" panose="020B0604020202020204" pitchFamily="34" charset="0"/>
                          <a:cs typeface="Arial" panose="020B0604020202020204" pitchFamily="34" charset="0"/>
                        </a:rPr>
                        <a:t>DELIVERIES </a:t>
                      </a:r>
                      <a:r>
                        <a:rPr lang="en-US" sz="1800" b="1" kern="1200" dirty="0">
                          <a:effectLst/>
                          <a:latin typeface="Arial" panose="020B0604020202020204" pitchFamily="34" charset="0"/>
                          <a:cs typeface="Arial" panose="020B0604020202020204" pitchFamily="34" charset="0"/>
                        </a:rPr>
                        <a:t>IN 10-14 YEARS  IN FACILITY-RAW DATA</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nchor="ctr"/>
                </a:tc>
                <a:tc>
                  <a:txBody>
                    <a:bodyPr/>
                    <a:lstStyle/>
                    <a:p>
                      <a:pPr marL="0" marR="0" algn="l">
                        <a:lnSpc>
                          <a:spcPct val="106000"/>
                        </a:lnSpc>
                        <a:spcBef>
                          <a:spcPts val="0"/>
                        </a:spcBef>
                        <a:spcAft>
                          <a:spcPts val="800"/>
                        </a:spcAft>
                      </a:pPr>
                      <a:r>
                        <a:rPr lang="en-US" sz="1800" b="1" kern="1200" dirty="0">
                          <a:effectLst/>
                          <a:latin typeface="Arial" panose="020B0604020202020204" pitchFamily="34" charset="0"/>
                          <a:cs typeface="Arial" panose="020B0604020202020204" pitchFamily="34" charset="0"/>
                        </a:rPr>
                        <a:t>DELIVERIES IN 15-19 YEARS  IN FACILITY-RAW DATA</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nchor="ctr"/>
                </a:tc>
                <a:tc>
                  <a:txBody>
                    <a:bodyPr/>
                    <a:lstStyle/>
                    <a:p>
                      <a:pPr marL="0" marR="0" algn="l">
                        <a:lnSpc>
                          <a:spcPct val="106000"/>
                        </a:lnSpc>
                        <a:spcBef>
                          <a:spcPts val="0"/>
                        </a:spcBef>
                        <a:spcAft>
                          <a:spcPts val="800"/>
                        </a:spcAft>
                      </a:pPr>
                      <a:r>
                        <a:rPr lang="en-US" sz="1800" b="1" kern="1200" dirty="0">
                          <a:effectLst/>
                          <a:latin typeface="Arial" panose="020B0604020202020204" pitchFamily="34" charset="0"/>
                          <a:cs typeface="Arial" panose="020B0604020202020204" pitchFamily="34" charset="0"/>
                        </a:rPr>
                        <a:t>TOTAL DELIVERY 10-19 YEARS RAW DATA</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nchor="ctr"/>
                </a:tc>
                <a:extLst>
                  <a:ext uri="{0D108BD9-81ED-4DB2-BD59-A6C34878D82A}">
                    <a16:rowId xmlns:a16="http://schemas.microsoft.com/office/drawing/2014/main" val="2689253961"/>
                  </a:ext>
                </a:extLst>
              </a:tr>
              <a:tr h="887331">
                <a:tc>
                  <a:txBody>
                    <a:bodyPr/>
                    <a:lstStyle/>
                    <a:p>
                      <a:pPr marL="0" marR="0" algn="l">
                        <a:lnSpc>
                          <a:spcPct val="106000"/>
                        </a:lnSpc>
                        <a:spcBef>
                          <a:spcPts val="0"/>
                        </a:spcBef>
                        <a:spcAft>
                          <a:spcPts val="800"/>
                        </a:spcAft>
                      </a:pPr>
                      <a:endParaRPr lang="en-US" sz="1800" kern="1200" dirty="0" smtClean="0">
                        <a:effectLst/>
                        <a:latin typeface="Arial" panose="020B0604020202020204" pitchFamily="34" charset="0"/>
                        <a:cs typeface="Arial" panose="020B0604020202020204" pitchFamily="34" charset="0"/>
                      </a:endParaRPr>
                    </a:p>
                    <a:p>
                      <a:pPr marL="0" marR="0" algn="l">
                        <a:lnSpc>
                          <a:spcPct val="106000"/>
                        </a:lnSpc>
                        <a:spcBef>
                          <a:spcPts val="0"/>
                        </a:spcBef>
                        <a:spcAft>
                          <a:spcPts val="800"/>
                        </a:spcAft>
                      </a:pPr>
                      <a:r>
                        <a:rPr lang="en-US" sz="1800" kern="1200" dirty="0" smtClean="0">
                          <a:effectLst/>
                          <a:latin typeface="Arial" panose="020B0604020202020204" pitchFamily="34" charset="0"/>
                          <a:cs typeface="Arial" panose="020B0604020202020204" pitchFamily="34" charset="0"/>
                        </a:rPr>
                        <a:t>UMzinyathi </a:t>
                      </a:r>
                      <a:r>
                        <a:rPr lang="en-US" sz="1800" kern="1200" dirty="0">
                          <a:effectLst/>
                          <a:latin typeface="Arial" panose="020B0604020202020204" pitchFamily="34" charset="0"/>
                          <a:cs typeface="Arial" panose="020B0604020202020204" pitchFamily="34" charset="0"/>
                        </a:rPr>
                        <a:t>District Municipality</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nchor="ctr"/>
                </a:tc>
                <a:tc>
                  <a:txBody>
                    <a:bodyPr/>
                    <a:lstStyle/>
                    <a:p>
                      <a:pPr marL="0" marR="0" algn="l">
                        <a:lnSpc>
                          <a:spcPct val="115000"/>
                        </a:lnSpc>
                        <a:spcBef>
                          <a:spcPts val="0"/>
                        </a:spcBef>
                        <a:spcAft>
                          <a:spcPts val="800"/>
                        </a:spcAft>
                      </a:pPr>
                      <a:endParaRPr lang="en-US" sz="1800" dirty="0" smtClean="0">
                        <a:effectLst/>
                        <a:latin typeface="Arial" panose="020B0604020202020204" pitchFamily="34" charset="0"/>
                        <a:cs typeface="Arial" panose="020B0604020202020204" pitchFamily="34" charset="0"/>
                      </a:endParaRPr>
                    </a:p>
                    <a:p>
                      <a:pPr marL="0" marR="0" algn="l">
                        <a:lnSpc>
                          <a:spcPct val="115000"/>
                        </a:lnSpc>
                        <a:spcBef>
                          <a:spcPts val="0"/>
                        </a:spcBef>
                        <a:spcAft>
                          <a:spcPts val="800"/>
                        </a:spcAft>
                      </a:pPr>
                      <a:r>
                        <a:rPr lang="en-US" sz="1800" dirty="0" smtClean="0">
                          <a:effectLst/>
                          <a:latin typeface="Arial" panose="020B0604020202020204" pitchFamily="34" charset="0"/>
                          <a:cs typeface="Arial" panose="020B0604020202020204" pitchFamily="34" charset="0"/>
                        </a:rPr>
                        <a:t>53</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tc>
                <a:tc>
                  <a:txBody>
                    <a:bodyPr/>
                    <a:lstStyle/>
                    <a:p>
                      <a:pPr marL="0" marR="0" algn="l">
                        <a:lnSpc>
                          <a:spcPct val="115000"/>
                        </a:lnSpc>
                        <a:spcBef>
                          <a:spcPts val="0"/>
                        </a:spcBef>
                        <a:spcAft>
                          <a:spcPts val="800"/>
                        </a:spcAft>
                      </a:pPr>
                      <a:endParaRPr lang="en-US" sz="1800" kern="1200" dirty="0" smtClean="0">
                        <a:effectLst/>
                        <a:latin typeface="Arial" panose="020B0604020202020204" pitchFamily="34" charset="0"/>
                        <a:cs typeface="Arial" panose="020B0604020202020204" pitchFamily="34" charset="0"/>
                      </a:endParaRPr>
                    </a:p>
                    <a:p>
                      <a:pPr marL="0" marR="0" algn="l">
                        <a:lnSpc>
                          <a:spcPct val="115000"/>
                        </a:lnSpc>
                        <a:spcBef>
                          <a:spcPts val="0"/>
                        </a:spcBef>
                        <a:spcAft>
                          <a:spcPts val="800"/>
                        </a:spcAft>
                      </a:pPr>
                      <a:r>
                        <a:rPr lang="en-US" sz="1800" kern="1200" dirty="0" smtClean="0">
                          <a:effectLst/>
                          <a:latin typeface="Arial" panose="020B0604020202020204" pitchFamily="34" charset="0"/>
                          <a:cs typeface="Arial" panose="020B0604020202020204" pitchFamily="34" charset="0"/>
                        </a:rPr>
                        <a:t>2312</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tc>
                <a:tc>
                  <a:txBody>
                    <a:bodyPr/>
                    <a:lstStyle/>
                    <a:p>
                      <a:pPr marL="0" marR="0" algn="l">
                        <a:lnSpc>
                          <a:spcPct val="115000"/>
                        </a:lnSpc>
                        <a:spcBef>
                          <a:spcPts val="0"/>
                        </a:spcBef>
                        <a:spcAft>
                          <a:spcPts val="800"/>
                        </a:spcAft>
                      </a:pPr>
                      <a:endParaRPr lang="en-US" sz="1800" kern="1200" dirty="0" smtClean="0">
                        <a:effectLst/>
                        <a:latin typeface="Arial" panose="020B0604020202020204" pitchFamily="34" charset="0"/>
                        <a:cs typeface="Arial" panose="020B0604020202020204" pitchFamily="34" charset="0"/>
                      </a:endParaRPr>
                    </a:p>
                    <a:p>
                      <a:pPr marL="0" marR="0" algn="l">
                        <a:lnSpc>
                          <a:spcPct val="115000"/>
                        </a:lnSpc>
                        <a:spcBef>
                          <a:spcPts val="0"/>
                        </a:spcBef>
                        <a:spcAft>
                          <a:spcPts val="800"/>
                        </a:spcAft>
                      </a:pPr>
                      <a:r>
                        <a:rPr lang="en-US" sz="1800" kern="1200" dirty="0" smtClean="0">
                          <a:effectLst/>
                          <a:latin typeface="Arial" panose="020B0604020202020204" pitchFamily="34" charset="0"/>
                          <a:cs typeface="Arial" panose="020B0604020202020204" pitchFamily="34" charset="0"/>
                        </a:rPr>
                        <a:t>2365</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6040" marR="66040" marT="9525" marB="0"/>
                </a:tc>
                <a:extLst>
                  <a:ext uri="{0D108BD9-81ED-4DB2-BD59-A6C34878D82A}">
                    <a16:rowId xmlns:a16="http://schemas.microsoft.com/office/drawing/2014/main" val="4268671302"/>
                  </a:ext>
                </a:extLst>
              </a:tr>
            </a:tbl>
          </a:graphicData>
        </a:graphic>
      </p:graphicFrame>
    </p:spTree>
    <p:extLst>
      <p:ext uri="{BB962C8B-B14F-4D97-AF65-F5344CB8AC3E}">
        <p14:creationId xmlns:p14="http://schemas.microsoft.com/office/powerpoint/2010/main" val="1623669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75698"/>
          </a:xfrm>
        </p:spPr>
        <p:txBody>
          <a:bodyPr>
            <a:normAutofit/>
          </a:bodyPr>
          <a:lstStyle/>
          <a:p>
            <a:pPr algn="ctr"/>
            <a:r>
              <a:rPr lang="en-US" b="1" dirty="0">
                <a:latin typeface="Arial" panose="020B0604020202020204" pitchFamily="34" charset="0"/>
                <a:cs typeface="Arial" panose="020B0604020202020204" pitchFamily="34" charset="0"/>
              </a:rPr>
              <a:t>THE ROUND TABLE APPROACH</a:t>
            </a:r>
          </a:p>
        </p:txBody>
      </p:sp>
      <p:sp>
        <p:nvSpPr>
          <p:cNvPr id="3" name="Content Placeholder 2"/>
          <p:cNvSpPr>
            <a:spLocks noGrp="1"/>
          </p:cNvSpPr>
          <p:nvPr>
            <p:ph idx="1"/>
          </p:nvPr>
        </p:nvSpPr>
        <p:spPr>
          <a:xfrm>
            <a:off x="838200" y="1288869"/>
            <a:ext cx="10515600" cy="4888094"/>
          </a:xfrm>
        </p:spPr>
        <p:txBody>
          <a:bodyPr>
            <a:normAutofit fontScale="70000" lnSpcReduction="20000"/>
          </a:bodyPr>
          <a:lstStyle/>
          <a:p>
            <a:pPr algn="just">
              <a:buFont typeface="Wingdings" panose="05000000000000000000" pitchFamily="2" charset="2"/>
              <a:buChar char="q"/>
            </a:pPr>
            <a:r>
              <a:rPr lang="en-US" sz="3600" dirty="0">
                <a:latin typeface="Arial" panose="020B0604020202020204" pitchFamily="34" charset="0"/>
                <a:cs typeface="Arial" panose="020B0604020202020204" pitchFamily="34" charset="0"/>
              </a:rPr>
              <a:t> </a:t>
            </a:r>
            <a:r>
              <a:rPr lang="en-US" sz="3700" dirty="0">
                <a:latin typeface="Arial" panose="020B0604020202020204" pitchFamily="34" charset="0"/>
                <a:cs typeface="Arial" panose="020B0604020202020204" pitchFamily="34" charset="0"/>
              </a:rPr>
              <a:t>In March 2022, the </a:t>
            </a:r>
            <a:r>
              <a:rPr lang="en-US" sz="3700" dirty="0" smtClean="0">
                <a:latin typeface="Arial" panose="020B0604020202020204" pitchFamily="34" charset="0"/>
                <a:cs typeface="Arial" panose="020B0604020202020204" pitchFamily="34" charset="0"/>
              </a:rPr>
              <a:t>National Department </a:t>
            </a:r>
            <a:r>
              <a:rPr lang="en-US" sz="3700" dirty="0">
                <a:latin typeface="Arial" panose="020B0604020202020204" pitchFamily="34" charset="0"/>
                <a:cs typeface="Arial" panose="020B0604020202020204" pitchFamily="34" charset="0"/>
              </a:rPr>
              <a:t>of Social Development in South Africa began its round table discussions to prevent teenage </a:t>
            </a:r>
            <a:r>
              <a:rPr lang="en-US" sz="3700" dirty="0" smtClean="0">
                <a:latin typeface="Arial" panose="020B0604020202020204" pitchFamily="34" charset="0"/>
                <a:cs typeface="Arial" panose="020B0604020202020204" pitchFamily="34" charset="0"/>
              </a:rPr>
              <a:t>pregnancy in </a:t>
            </a:r>
            <a:r>
              <a:rPr lang="en-US" sz="3700" dirty="0" err="1" smtClean="0">
                <a:latin typeface="Arial" panose="020B0604020202020204" pitchFamily="34" charset="0"/>
                <a:cs typeface="Arial" panose="020B0604020202020204" pitchFamily="34" charset="0"/>
              </a:rPr>
              <a:t>Lusikisiki</a:t>
            </a:r>
            <a:r>
              <a:rPr lang="en-US" sz="3700" dirty="0" smtClean="0">
                <a:latin typeface="Arial" panose="020B0604020202020204" pitchFamily="34" charset="0"/>
                <a:cs typeface="Arial" panose="020B0604020202020204" pitchFamily="34" charset="0"/>
              </a:rPr>
              <a:t>, Eastern Cape Province</a:t>
            </a:r>
            <a:r>
              <a:rPr lang="en-US" sz="3700" dirty="0" smtClean="0">
                <a:latin typeface="Arial" panose="020B0604020202020204" pitchFamily="34" charset="0"/>
                <a:cs typeface="Arial" panose="020B0604020202020204" pitchFamily="34" charset="0"/>
              </a:rPr>
              <a:t>. </a:t>
            </a:r>
          </a:p>
          <a:p>
            <a:pPr marL="0" indent="0" algn="just">
              <a:buNone/>
            </a:pPr>
            <a:endParaRPr lang="en-US" sz="3700"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700" dirty="0">
                <a:latin typeface="Arial" panose="020B0604020202020204" pitchFamily="34" charset="0"/>
                <a:cs typeface="Arial" panose="020B0604020202020204" pitchFamily="34" charset="0"/>
              </a:rPr>
              <a:t> The Round Table Approach on teenage pregnancy is a discussion where parents, children, different stakeholders such as Government Departments, Civil </a:t>
            </a:r>
            <a:r>
              <a:rPr lang="en-US" sz="3700" dirty="0">
                <a:latin typeface="Arial" panose="020B0604020202020204" pitchFamily="34" charset="0"/>
                <a:cs typeface="Arial" panose="020B0604020202020204" pitchFamily="34" charset="0"/>
              </a:rPr>
              <a:t>Society, traditional leaders and religious leaders  </a:t>
            </a:r>
            <a:r>
              <a:rPr lang="en-US" sz="3700" dirty="0">
                <a:latin typeface="Arial" panose="020B0604020202020204" pitchFamily="34" charset="0"/>
                <a:cs typeface="Arial" panose="020B0604020202020204" pitchFamily="34" charset="0"/>
              </a:rPr>
              <a:t>and interested </a:t>
            </a:r>
            <a:r>
              <a:rPr lang="en-US" sz="3700" dirty="0" smtClean="0">
                <a:latin typeface="Arial" panose="020B0604020202020204" pitchFamily="34" charset="0"/>
                <a:cs typeface="Arial" panose="020B0604020202020204" pitchFamily="34" charset="0"/>
              </a:rPr>
              <a:t>parties come </a:t>
            </a:r>
            <a:r>
              <a:rPr lang="en-US" sz="3700" dirty="0">
                <a:latin typeface="Arial" panose="020B0604020202020204" pitchFamily="34" charset="0"/>
                <a:cs typeface="Arial" panose="020B0604020202020204" pitchFamily="34" charset="0"/>
              </a:rPr>
              <a:t>together to discuss issues related to teenage pregnancy</a:t>
            </a:r>
            <a:r>
              <a:rPr lang="en-US" sz="3700" dirty="0" smtClean="0">
                <a:latin typeface="Arial" panose="020B0604020202020204" pitchFamily="34" charset="0"/>
                <a:cs typeface="Arial" panose="020B0604020202020204" pitchFamily="34" charset="0"/>
              </a:rPr>
              <a:t>.</a:t>
            </a:r>
          </a:p>
          <a:p>
            <a:pPr marL="0" indent="0" algn="just">
              <a:buNone/>
            </a:pPr>
            <a:endParaRPr lang="en-US" sz="3700"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sz="3700" dirty="0">
                <a:latin typeface="Arial" panose="020B0604020202020204" pitchFamily="34" charset="0"/>
                <a:cs typeface="Arial" panose="020B0604020202020204" pitchFamily="34" charset="0"/>
              </a:rPr>
              <a:t> The  discussions aim to identify challenges which might contribute to the high levels of violence, child abuse, neglect and exploitation including the causes of teenage pregnancy, its effects on the individual, family and society and methods of at a prevention ,early intervention, statutory and aftercare level. </a:t>
            </a:r>
          </a:p>
          <a:p>
            <a:pPr marL="0" indent="0">
              <a:buNone/>
            </a:pPr>
            <a:endParaRPr lang="en-US" sz="3000"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07336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THE ROUND TABLE </a:t>
            </a:r>
            <a:r>
              <a:rPr lang="en-US" b="1" dirty="0" smtClean="0">
                <a:latin typeface="Arial" panose="020B0604020202020204" pitchFamily="34" charset="0"/>
                <a:cs typeface="Arial" panose="020B0604020202020204" pitchFamily="34" charset="0"/>
              </a:rPr>
              <a:t>APPROACH CONT…..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dirty="0">
                <a:latin typeface="Arial" panose="020B0604020202020204" pitchFamily="34" charset="0"/>
                <a:cs typeface="Arial" panose="020B0604020202020204" pitchFamily="34" charset="0"/>
              </a:rPr>
              <a:t> To give an opportunity  to the children and parents to listen to each </a:t>
            </a:r>
            <a:r>
              <a:rPr lang="en-US" dirty="0" smtClean="0">
                <a:latin typeface="Arial" panose="020B0604020202020204" pitchFamily="34" charset="0"/>
                <a:cs typeface="Arial" panose="020B0604020202020204" pitchFamily="34" charset="0"/>
              </a:rPr>
              <a:t>other’s </a:t>
            </a:r>
            <a:r>
              <a:rPr lang="en-US" dirty="0">
                <a:latin typeface="Arial" panose="020B0604020202020204" pitchFamily="34" charset="0"/>
                <a:cs typeface="Arial" panose="020B0604020202020204" pitchFamily="34" charset="0"/>
              </a:rPr>
              <a:t>beliefs and ideas.</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 To assist the parents to understand the challenges faced by the children and teenage parents and provide necessary  support.</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 To understand the parents perspectives on teenage pregnancy and how to deal with the issue.</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 To also develop an intervention on how </a:t>
            </a:r>
            <a:r>
              <a:rPr lang="en-US" dirty="0" smtClean="0">
                <a:latin typeface="Arial" panose="020B0604020202020204" pitchFamily="34" charset="0"/>
                <a:cs typeface="Arial" panose="020B0604020202020204" pitchFamily="34" charset="0"/>
              </a:rPr>
              <a:t>teenage pregnancy</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may be addressed within the District. </a:t>
            </a:r>
          </a:p>
          <a:p>
            <a:pPr marL="0" indent="0">
              <a:buNone/>
            </a:pPr>
            <a:endParaRPr lang="en-US" dirty="0"/>
          </a:p>
        </p:txBody>
      </p:sp>
    </p:spTree>
    <p:extLst>
      <p:ext uri="{BB962C8B-B14F-4D97-AF65-F5344CB8AC3E}">
        <p14:creationId xmlns:p14="http://schemas.microsoft.com/office/powerpoint/2010/main" val="3541542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3368</TotalTime>
  <Words>1125</Words>
  <Application>Microsoft Office PowerPoint</Application>
  <PresentationFormat>Widescreen</PresentationFormat>
  <Paragraphs>118</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Rounded</vt:lpstr>
      <vt:lpstr>Calibri</vt:lpstr>
      <vt:lpstr>Calibri Light</vt:lpstr>
      <vt:lpstr>Wingdings</vt:lpstr>
      <vt:lpstr>Office Theme</vt:lpstr>
      <vt:lpstr> </vt:lpstr>
      <vt:lpstr>PowerPoint Presentation</vt:lpstr>
      <vt:lpstr>BACKGROUND </vt:lpstr>
      <vt:lpstr>BACKGROUND CONT…..</vt:lpstr>
      <vt:lpstr>UMZINYATHI DISTRICT OVERVIEW</vt:lpstr>
      <vt:lpstr>UMZINYATHI DISTRICT STATISTICS </vt:lpstr>
      <vt:lpstr>UMZINYATHI DISTRICT STATISTICS </vt:lpstr>
      <vt:lpstr>THE ROUND TABLE APPROACH</vt:lpstr>
      <vt:lpstr>THE ROUND TABLE APPROACH CONT…..</vt:lpstr>
      <vt:lpstr>ROUND TABLE APPROACH PROVINCIAL IMPLEMENTATION PLAN</vt:lpstr>
      <vt:lpstr>ROUND TABLE IMPLEMENTATION IN UMZINYATHI DISTRICT</vt:lpstr>
      <vt:lpstr>ROUND TABLE IMPLEMENTATION IN UMZINYATHI DISTRICT CONT…..</vt:lpstr>
      <vt:lpstr>THEORETICAL FRAMEWORK</vt:lpstr>
      <vt:lpstr>UMZINYATHI DIALOGUE FINDINGS </vt:lpstr>
      <vt:lpstr>EVALUATION </vt:lpstr>
      <vt:lpstr>RECOMMENDATIONS </vt:lpstr>
      <vt:lpstr>CONCLUSION  </vt:lpstr>
      <vt:lpstr>REFERENCES</vt:lpstr>
      <vt:lpstr>    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Senamile N. Khumalo</dc:creator>
  <cp:lastModifiedBy>Senamile N. Khumalo</cp:lastModifiedBy>
  <cp:revision>90</cp:revision>
  <dcterms:created xsi:type="dcterms:W3CDTF">2023-09-22T11:17:52Z</dcterms:created>
  <dcterms:modified xsi:type="dcterms:W3CDTF">2023-09-26T20:45:21Z</dcterms:modified>
</cp:coreProperties>
</file>