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86" r:id="rId3"/>
    <p:sldId id="287" r:id="rId4"/>
    <p:sldId id="288" r:id="rId5"/>
    <p:sldId id="289" r:id="rId6"/>
    <p:sldId id="302" r:id="rId7"/>
    <p:sldId id="291" r:id="rId8"/>
    <p:sldId id="292" r:id="rId9"/>
    <p:sldId id="293" r:id="rId10"/>
    <p:sldId id="303" r:id="rId11"/>
    <p:sldId id="294" r:id="rId12"/>
    <p:sldId id="295" r:id="rId13"/>
    <p:sldId id="298" r:id="rId14"/>
    <p:sldId id="296" r:id="rId15"/>
    <p:sldId id="301" r:id="rId16"/>
    <p:sldId id="297" r:id="rId17"/>
    <p:sldId id="3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CA01D5-CEC4-4A0D-9A8E-062B5A083B93}" v="8" dt="2023-09-26T16:38:31.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ndumiso Y. Hadebe" userId="a8c6dfe8-bf2d-4901-949f-a7538a2ef4bd" providerId="ADAL" clId="{4A40F174-3A10-49E5-8BA8-171D2E3EADF9}"/>
    <pc:docChg chg="modSld">
      <pc:chgData name="Nondumiso Y. Hadebe" userId="a8c6dfe8-bf2d-4901-949f-a7538a2ef4bd" providerId="ADAL" clId="{4A40F174-3A10-49E5-8BA8-171D2E3EADF9}" dt="2023-09-26T16:59:16.017" v="47" actId="20577"/>
      <pc:docMkLst>
        <pc:docMk/>
      </pc:docMkLst>
      <pc:sldChg chg="modSp mod">
        <pc:chgData name="Nondumiso Y. Hadebe" userId="a8c6dfe8-bf2d-4901-949f-a7538a2ef4bd" providerId="ADAL" clId="{4A40F174-3A10-49E5-8BA8-171D2E3EADF9}" dt="2023-09-26T16:57:28.977" v="7" actId="20577"/>
        <pc:sldMkLst>
          <pc:docMk/>
          <pc:sldMk cId="2358039765" sldId="295"/>
        </pc:sldMkLst>
        <pc:spChg chg="mod">
          <ac:chgData name="Nondumiso Y. Hadebe" userId="a8c6dfe8-bf2d-4901-949f-a7538a2ef4bd" providerId="ADAL" clId="{4A40F174-3A10-49E5-8BA8-171D2E3EADF9}" dt="2023-09-26T16:57:28.977" v="7" actId="20577"/>
          <ac:spMkLst>
            <pc:docMk/>
            <pc:sldMk cId="2358039765" sldId="295"/>
            <ac:spMk id="3" creationId="{00000000-0000-0000-0000-000000000000}"/>
          </ac:spMkLst>
        </pc:spChg>
      </pc:sldChg>
      <pc:sldChg chg="modSp mod">
        <pc:chgData name="Nondumiso Y. Hadebe" userId="a8c6dfe8-bf2d-4901-949f-a7538a2ef4bd" providerId="ADAL" clId="{4A40F174-3A10-49E5-8BA8-171D2E3EADF9}" dt="2023-09-26T16:59:16.017" v="47" actId="20577"/>
        <pc:sldMkLst>
          <pc:docMk/>
          <pc:sldMk cId="1903046688" sldId="298"/>
        </pc:sldMkLst>
        <pc:spChg chg="mod">
          <ac:chgData name="Nondumiso Y. Hadebe" userId="a8c6dfe8-bf2d-4901-949f-a7538a2ef4bd" providerId="ADAL" clId="{4A40F174-3A10-49E5-8BA8-171D2E3EADF9}" dt="2023-09-26T16:59:16.017" v="47" actId="20577"/>
          <ac:spMkLst>
            <pc:docMk/>
            <pc:sldMk cId="1903046688" sldId="298"/>
            <ac:spMk id="3" creationId="{00000000-0000-0000-0000-000000000000}"/>
          </ac:spMkLst>
        </pc:spChg>
      </pc:sldChg>
    </pc:docChg>
  </pc:docChgLst>
  <pc:docChgLst>
    <pc:chgData name="Fikile G. Xaba" userId="2f2861d3-61d1-4e5e-9c5a-4a0293afdd9c" providerId="ADAL" clId="{E8CA01D5-CEC4-4A0D-9A8E-062B5A083B93}"/>
    <pc:docChg chg="undo redo custSel addSld delSld modSld">
      <pc:chgData name="Fikile G. Xaba" userId="2f2861d3-61d1-4e5e-9c5a-4a0293afdd9c" providerId="ADAL" clId="{E8CA01D5-CEC4-4A0D-9A8E-062B5A083B93}" dt="2023-09-26T16:38:50.260" v="218" actId="14100"/>
      <pc:docMkLst>
        <pc:docMk/>
      </pc:docMkLst>
      <pc:sldChg chg="modSp add del mod">
        <pc:chgData name="Fikile G. Xaba" userId="2f2861d3-61d1-4e5e-9c5a-4a0293afdd9c" providerId="ADAL" clId="{E8CA01D5-CEC4-4A0D-9A8E-062B5A083B93}" dt="2023-09-25T13:50:04.592" v="20"/>
        <pc:sldMkLst>
          <pc:docMk/>
          <pc:sldMk cId="2078221414" sldId="272"/>
        </pc:sldMkLst>
        <pc:spChg chg="mod">
          <ac:chgData name="Fikile G. Xaba" userId="2f2861d3-61d1-4e5e-9c5a-4a0293afdd9c" providerId="ADAL" clId="{E8CA01D5-CEC4-4A0D-9A8E-062B5A083B93}" dt="2023-09-25T13:50:04.592" v="20"/>
          <ac:spMkLst>
            <pc:docMk/>
            <pc:sldMk cId="2078221414" sldId="272"/>
            <ac:spMk id="2" creationId="{D3A31D9F-0EE7-2344-905B-20FBB1426ADE}"/>
          </ac:spMkLst>
        </pc:spChg>
        <pc:picChg chg="mod">
          <ac:chgData name="Fikile G. Xaba" userId="2f2861d3-61d1-4e5e-9c5a-4a0293afdd9c" providerId="ADAL" clId="{E8CA01D5-CEC4-4A0D-9A8E-062B5A083B93}" dt="2023-09-25T13:50:03.410" v="18" actId="1076"/>
          <ac:picMkLst>
            <pc:docMk/>
            <pc:sldMk cId="2078221414" sldId="272"/>
            <ac:picMk id="4" creationId="{85674D53-F9C5-DEEF-9A38-CC6EE9382AD1}"/>
          </ac:picMkLst>
        </pc:picChg>
      </pc:sldChg>
      <pc:sldChg chg="modSp mod">
        <pc:chgData name="Fikile G. Xaba" userId="2f2861d3-61d1-4e5e-9c5a-4a0293afdd9c" providerId="ADAL" clId="{E8CA01D5-CEC4-4A0D-9A8E-062B5A083B93}" dt="2023-09-26T16:33:54.212" v="206" actId="20577"/>
        <pc:sldMkLst>
          <pc:docMk/>
          <pc:sldMk cId="307936241" sldId="288"/>
        </pc:sldMkLst>
        <pc:spChg chg="mod">
          <ac:chgData name="Fikile G. Xaba" userId="2f2861d3-61d1-4e5e-9c5a-4a0293afdd9c" providerId="ADAL" clId="{E8CA01D5-CEC4-4A0D-9A8E-062B5A083B93}" dt="2023-09-26T16:33:54.212" v="206" actId="20577"/>
          <ac:spMkLst>
            <pc:docMk/>
            <pc:sldMk cId="307936241" sldId="288"/>
            <ac:spMk id="3" creationId="{00000000-0000-0000-0000-000000000000}"/>
          </ac:spMkLst>
        </pc:spChg>
      </pc:sldChg>
      <pc:sldChg chg="addSp delSp modSp del mod setBg">
        <pc:chgData name="Fikile G. Xaba" userId="2f2861d3-61d1-4e5e-9c5a-4a0293afdd9c" providerId="ADAL" clId="{E8CA01D5-CEC4-4A0D-9A8E-062B5A083B93}" dt="2023-09-26T16:35:15.962" v="210" actId="2696"/>
        <pc:sldMkLst>
          <pc:docMk/>
          <pc:sldMk cId="3232871083" sldId="299"/>
        </pc:sldMkLst>
        <pc:spChg chg="del mod">
          <ac:chgData name="Fikile G. Xaba" userId="2f2861d3-61d1-4e5e-9c5a-4a0293afdd9c" providerId="ADAL" clId="{E8CA01D5-CEC4-4A0D-9A8E-062B5A083B93}" dt="2023-09-25T13:52:09.237" v="27" actId="478"/>
          <ac:spMkLst>
            <pc:docMk/>
            <pc:sldMk cId="3232871083" sldId="299"/>
            <ac:spMk id="2" creationId="{00000000-0000-0000-0000-000000000000}"/>
          </ac:spMkLst>
        </pc:spChg>
        <pc:spChg chg="add del mod">
          <ac:chgData name="Fikile G. Xaba" userId="2f2861d3-61d1-4e5e-9c5a-4a0293afdd9c" providerId="ADAL" clId="{E8CA01D5-CEC4-4A0D-9A8E-062B5A083B93}" dt="2023-09-25T13:51:47.696" v="25"/>
          <ac:spMkLst>
            <pc:docMk/>
            <pc:sldMk cId="3232871083" sldId="299"/>
            <ac:spMk id="3" creationId="{00000000-0000-0000-0000-000000000000}"/>
          </ac:spMkLst>
        </pc:spChg>
        <pc:spChg chg="add mod">
          <ac:chgData name="Fikile G. Xaba" userId="2f2861d3-61d1-4e5e-9c5a-4a0293afdd9c" providerId="ADAL" clId="{E8CA01D5-CEC4-4A0D-9A8E-062B5A083B93}" dt="2023-09-26T16:35:01.361" v="209" actId="21"/>
          <ac:spMkLst>
            <pc:docMk/>
            <pc:sldMk cId="3232871083" sldId="299"/>
            <ac:spMk id="3" creationId="{425A0B65-8C81-007F-6B7B-9CB34BB70B99}"/>
          </ac:spMkLst>
        </pc:spChg>
        <pc:spChg chg="add mod">
          <ac:chgData name="Fikile G. Xaba" userId="2f2861d3-61d1-4e5e-9c5a-4a0293afdd9c" providerId="ADAL" clId="{E8CA01D5-CEC4-4A0D-9A8E-062B5A083B93}" dt="2023-09-25T13:52:09.237" v="27" actId="478"/>
          <ac:spMkLst>
            <pc:docMk/>
            <pc:sldMk cId="3232871083" sldId="299"/>
            <ac:spMk id="7" creationId="{4B8CC692-DCE3-C7F5-E3BB-1C0744B78347}"/>
          </ac:spMkLst>
        </pc:spChg>
        <pc:grpChg chg="add">
          <ac:chgData name="Fikile G. Xaba" userId="2f2861d3-61d1-4e5e-9c5a-4a0293afdd9c" providerId="ADAL" clId="{E8CA01D5-CEC4-4A0D-9A8E-062B5A083B93}" dt="2023-09-25T13:51:53.681" v="26" actId="26606"/>
          <ac:grpSpMkLst>
            <pc:docMk/>
            <pc:sldMk cId="3232871083" sldId="299"/>
            <ac:grpSpMk id="10" creationId="{6E61B563-A4B2-5783-81AF-A2A053D74769}"/>
          </ac:grpSpMkLst>
        </pc:grpChg>
        <pc:picChg chg="add del mod">
          <ac:chgData name="Fikile G. Xaba" userId="2f2861d3-61d1-4e5e-9c5a-4a0293afdd9c" providerId="ADAL" clId="{E8CA01D5-CEC4-4A0D-9A8E-062B5A083B93}" dt="2023-09-25T13:51:41.947" v="24"/>
          <ac:picMkLst>
            <pc:docMk/>
            <pc:sldMk cId="3232871083" sldId="299"/>
            <ac:picMk id="4" creationId="{B7776662-9EA1-31B0-5A8E-3074CDEF7DEC}"/>
          </ac:picMkLst>
        </pc:picChg>
        <pc:picChg chg="add del mod">
          <ac:chgData name="Fikile G. Xaba" userId="2f2861d3-61d1-4e5e-9c5a-4a0293afdd9c" providerId="ADAL" clId="{E8CA01D5-CEC4-4A0D-9A8E-062B5A083B93}" dt="2023-09-26T16:35:01.361" v="209" actId="21"/>
          <ac:picMkLst>
            <pc:docMk/>
            <pc:sldMk cId="3232871083" sldId="299"/>
            <ac:picMk id="5" creationId="{10DC1AF3-95B1-9B57-50FC-9B3F491FB194}"/>
          </ac:picMkLst>
        </pc:picChg>
      </pc:sldChg>
      <pc:sldChg chg="modSp add mod">
        <pc:chgData name="Fikile G. Xaba" userId="2f2861d3-61d1-4e5e-9c5a-4a0293afdd9c" providerId="ADAL" clId="{E8CA01D5-CEC4-4A0D-9A8E-062B5A083B93}" dt="2023-09-26T16:32:44.476" v="183" actId="20577"/>
        <pc:sldMkLst>
          <pc:docMk/>
          <pc:sldMk cId="1866452833" sldId="303"/>
        </pc:sldMkLst>
        <pc:spChg chg="mod">
          <ac:chgData name="Fikile G. Xaba" userId="2f2861d3-61d1-4e5e-9c5a-4a0293afdd9c" providerId="ADAL" clId="{E8CA01D5-CEC4-4A0D-9A8E-062B5A083B93}" dt="2023-09-26T16:28:53.235" v="57" actId="20577"/>
          <ac:spMkLst>
            <pc:docMk/>
            <pc:sldMk cId="1866452833" sldId="303"/>
            <ac:spMk id="2" creationId="{00000000-0000-0000-0000-000000000000}"/>
          </ac:spMkLst>
        </pc:spChg>
        <pc:spChg chg="mod">
          <ac:chgData name="Fikile G. Xaba" userId="2f2861d3-61d1-4e5e-9c5a-4a0293afdd9c" providerId="ADAL" clId="{E8CA01D5-CEC4-4A0D-9A8E-062B5A083B93}" dt="2023-09-26T16:32:44.476" v="183" actId="20577"/>
          <ac:spMkLst>
            <pc:docMk/>
            <pc:sldMk cId="1866452833" sldId="303"/>
            <ac:spMk id="3" creationId="{00000000-0000-0000-0000-000000000000}"/>
          </ac:spMkLst>
        </pc:spChg>
      </pc:sldChg>
      <pc:sldChg chg="addSp delSp modSp add mod">
        <pc:chgData name="Fikile G. Xaba" userId="2f2861d3-61d1-4e5e-9c5a-4a0293afdd9c" providerId="ADAL" clId="{E8CA01D5-CEC4-4A0D-9A8E-062B5A083B93}" dt="2023-09-26T16:38:50.260" v="218" actId="14100"/>
        <pc:sldMkLst>
          <pc:docMk/>
          <pc:sldMk cId="3319008152" sldId="304"/>
        </pc:sldMkLst>
        <pc:spChg chg="mod">
          <ac:chgData name="Fikile G. Xaba" userId="2f2861d3-61d1-4e5e-9c5a-4a0293afdd9c" providerId="ADAL" clId="{E8CA01D5-CEC4-4A0D-9A8E-062B5A083B93}" dt="2023-09-26T16:35:34.906" v="213" actId="6549"/>
          <ac:spMkLst>
            <pc:docMk/>
            <pc:sldMk cId="3319008152" sldId="304"/>
            <ac:spMk id="2" creationId="{00000000-0000-0000-0000-000000000000}"/>
          </ac:spMkLst>
        </pc:spChg>
        <pc:spChg chg="del mod">
          <ac:chgData name="Fikile G. Xaba" userId="2f2861d3-61d1-4e5e-9c5a-4a0293afdd9c" providerId="ADAL" clId="{E8CA01D5-CEC4-4A0D-9A8E-062B5A083B93}" dt="2023-09-26T16:38:31.398" v="214"/>
          <ac:spMkLst>
            <pc:docMk/>
            <pc:sldMk cId="3319008152" sldId="304"/>
            <ac:spMk id="3" creationId="{00000000-0000-0000-0000-000000000000}"/>
          </ac:spMkLst>
        </pc:spChg>
        <pc:picChg chg="add mod">
          <ac:chgData name="Fikile G. Xaba" userId="2f2861d3-61d1-4e5e-9c5a-4a0293afdd9c" providerId="ADAL" clId="{E8CA01D5-CEC4-4A0D-9A8E-062B5A083B93}" dt="2023-09-26T16:38:50.260" v="218" actId="14100"/>
          <ac:picMkLst>
            <pc:docMk/>
            <pc:sldMk cId="3319008152" sldId="304"/>
            <ac:picMk id="4" creationId="{E200C39A-FA43-7660-5736-B6C1B0E64A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7B217-9A18-477A-B75F-33FA58A9628A}" type="datetimeFigureOut">
              <a:rPr lang="en-ZA" smtClean="0"/>
              <a:t>2023/09/26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D226E6-B00B-4EBB-9BCE-3D3CFC28ECC0}" type="slidenum">
              <a:rPr lang="en-ZA" smtClean="0"/>
              <a:t>‹#›</a:t>
            </a:fld>
            <a:endParaRPr lang="en-ZA"/>
          </a:p>
        </p:txBody>
      </p:sp>
    </p:spTree>
    <p:extLst>
      <p:ext uri="{BB962C8B-B14F-4D97-AF65-F5344CB8AC3E}">
        <p14:creationId xmlns:p14="http://schemas.microsoft.com/office/powerpoint/2010/main" val="1773805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2C7DBB-AB21-42D1-88C2-D3F37BB630B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3285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2C7DBB-AB21-42D1-88C2-D3F37BB630B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8717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2C7DBB-AB21-42D1-88C2-D3F37BB630B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1547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2C7DBB-AB21-42D1-88C2-D3F37BB630B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9248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2C7DBB-AB21-42D1-88C2-D3F37BB630B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9157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2C7DBB-AB21-42D1-88C2-D3F37BB630B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367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2C7DBB-AB21-42D1-88C2-D3F37BB630B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720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2C7DBB-AB21-42D1-88C2-D3F37BB630B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5650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2C7DBB-AB21-42D1-88C2-D3F37BB630B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4826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2C7DBB-AB21-42D1-88C2-D3F37BB630B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98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2C7DBB-AB21-42D1-88C2-D3F37BB630B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971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2C7DBB-AB21-42D1-88C2-D3F37BB630B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228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2C7DBB-AB21-42D1-88C2-D3F37BB630B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278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2C7DBB-AB21-42D1-88C2-D3F37BB630B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0750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C0FA5C-AACD-414C-B90B-21B33A521C7F}"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C804D-096D-DB43-9847-B9DB7988A88B}" type="slidenum">
              <a:rPr lang="en-US" smtClean="0"/>
              <a:t>‹#›</a:t>
            </a:fld>
            <a:endParaRPr lang="en-US"/>
          </a:p>
        </p:txBody>
      </p:sp>
    </p:spTree>
    <p:extLst>
      <p:ext uri="{BB962C8B-B14F-4D97-AF65-F5344CB8AC3E}">
        <p14:creationId xmlns:p14="http://schemas.microsoft.com/office/powerpoint/2010/main" val="232258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C0FA5C-AACD-414C-B90B-21B33A521C7F}"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C804D-096D-DB43-9847-B9DB7988A88B}" type="slidenum">
              <a:rPr lang="en-US" smtClean="0"/>
              <a:t>‹#›</a:t>
            </a:fld>
            <a:endParaRPr lang="en-US"/>
          </a:p>
        </p:txBody>
      </p:sp>
    </p:spTree>
    <p:extLst>
      <p:ext uri="{BB962C8B-B14F-4D97-AF65-F5344CB8AC3E}">
        <p14:creationId xmlns:p14="http://schemas.microsoft.com/office/powerpoint/2010/main" val="40562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C0FA5C-AACD-414C-B90B-21B33A521C7F}"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C804D-096D-DB43-9847-B9DB7988A88B}" type="slidenum">
              <a:rPr lang="en-US" smtClean="0"/>
              <a:t>‹#›</a:t>
            </a:fld>
            <a:endParaRPr lang="en-US"/>
          </a:p>
        </p:txBody>
      </p:sp>
    </p:spTree>
    <p:extLst>
      <p:ext uri="{BB962C8B-B14F-4D97-AF65-F5344CB8AC3E}">
        <p14:creationId xmlns:p14="http://schemas.microsoft.com/office/powerpoint/2010/main" val="386281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3E512C0E-9543-451D-AE55-657B452597EC}" type="datetimeFigureOut">
              <a:rPr lang="en-ZA" smtClean="0"/>
              <a:t>2023/09/26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C86689C-C407-4703-98B2-B1BC1571A624}" type="slidenum">
              <a:rPr lang="en-ZA" smtClean="0"/>
              <a:t>‹#›</a:t>
            </a:fld>
            <a:endParaRPr lang="en-ZA"/>
          </a:p>
        </p:txBody>
      </p:sp>
    </p:spTree>
    <p:extLst>
      <p:ext uri="{BB962C8B-B14F-4D97-AF65-F5344CB8AC3E}">
        <p14:creationId xmlns:p14="http://schemas.microsoft.com/office/powerpoint/2010/main" val="1099616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E512C0E-9543-451D-AE55-657B452597EC}" type="datetimeFigureOut">
              <a:rPr lang="en-ZA" smtClean="0"/>
              <a:t>2023/09/26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C86689C-C407-4703-98B2-B1BC1571A624}" type="slidenum">
              <a:rPr lang="en-ZA" smtClean="0"/>
              <a:t>‹#›</a:t>
            </a:fld>
            <a:endParaRPr lang="en-ZA"/>
          </a:p>
        </p:txBody>
      </p:sp>
    </p:spTree>
    <p:extLst>
      <p:ext uri="{BB962C8B-B14F-4D97-AF65-F5344CB8AC3E}">
        <p14:creationId xmlns:p14="http://schemas.microsoft.com/office/powerpoint/2010/main" val="3631164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12C0E-9543-451D-AE55-657B452597EC}" type="datetimeFigureOut">
              <a:rPr lang="en-ZA" smtClean="0"/>
              <a:t>2023/09/26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C86689C-C407-4703-98B2-B1BC1571A624}" type="slidenum">
              <a:rPr lang="en-ZA" smtClean="0"/>
              <a:t>‹#›</a:t>
            </a:fld>
            <a:endParaRPr lang="en-ZA"/>
          </a:p>
        </p:txBody>
      </p:sp>
    </p:spTree>
    <p:extLst>
      <p:ext uri="{BB962C8B-B14F-4D97-AF65-F5344CB8AC3E}">
        <p14:creationId xmlns:p14="http://schemas.microsoft.com/office/powerpoint/2010/main" val="1871407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3E512C0E-9543-451D-AE55-657B452597EC}" type="datetimeFigureOut">
              <a:rPr lang="en-ZA" smtClean="0"/>
              <a:t>2023/09/26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C86689C-C407-4703-98B2-B1BC1571A624}" type="slidenum">
              <a:rPr lang="en-ZA" smtClean="0"/>
              <a:t>‹#›</a:t>
            </a:fld>
            <a:endParaRPr lang="en-ZA"/>
          </a:p>
        </p:txBody>
      </p:sp>
    </p:spTree>
    <p:extLst>
      <p:ext uri="{BB962C8B-B14F-4D97-AF65-F5344CB8AC3E}">
        <p14:creationId xmlns:p14="http://schemas.microsoft.com/office/powerpoint/2010/main" val="4154742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3E512C0E-9543-451D-AE55-657B452597EC}" type="datetimeFigureOut">
              <a:rPr lang="en-ZA" smtClean="0"/>
              <a:t>2023/09/26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C86689C-C407-4703-98B2-B1BC1571A624}" type="slidenum">
              <a:rPr lang="en-ZA" smtClean="0"/>
              <a:t>‹#›</a:t>
            </a:fld>
            <a:endParaRPr lang="en-ZA"/>
          </a:p>
        </p:txBody>
      </p:sp>
    </p:spTree>
    <p:extLst>
      <p:ext uri="{BB962C8B-B14F-4D97-AF65-F5344CB8AC3E}">
        <p14:creationId xmlns:p14="http://schemas.microsoft.com/office/powerpoint/2010/main" val="2780885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3E512C0E-9543-451D-AE55-657B452597EC}" type="datetimeFigureOut">
              <a:rPr lang="en-ZA" smtClean="0"/>
              <a:t>2023/09/26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C86689C-C407-4703-98B2-B1BC1571A624}" type="slidenum">
              <a:rPr lang="en-ZA" smtClean="0"/>
              <a:t>‹#›</a:t>
            </a:fld>
            <a:endParaRPr lang="en-ZA"/>
          </a:p>
        </p:txBody>
      </p:sp>
    </p:spTree>
    <p:extLst>
      <p:ext uri="{BB962C8B-B14F-4D97-AF65-F5344CB8AC3E}">
        <p14:creationId xmlns:p14="http://schemas.microsoft.com/office/powerpoint/2010/main" val="1620444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12C0E-9543-451D-AE55-657B452597EC}" type="datetimeFigureOut">
              <a:rPr lang="en-ZA" smtClean="0"/>
              <a:t>2023/09/26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C86689C-C407-4703-98B2-B1BC1571A624}" type="slidenum">
              <a:rPr lang="en-ZA" smtClean="0"/>
              <a:t>‹#›</a:t>
            </a:fld>
            <a:endParaRPr lang="en-ZA"/>
          </a:p>
        </p:txBody>
      </p:sp>
    </p:spTree>
    <p:extLst>
      <p:ext uri="{BB962C8B-B14F-4D97-AF65-F5344CB8AC3E}">
        <p14:creationId xmlns:p14="http://schemas.microsoft.com/office/powerpoint/2010/main" val="340077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512C0E-9543-451D-AE55-657B452597EC}" type="datetimeFigureOut">
              <a:rPr lang="en-ZA" smtClean="0"/>
              <a:t>2023/09/26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C86689C-C407-4703-98B2-B1BC1571A624}" type="slidenum">
              <a:rPr lang="en-ZA" smtClean="0"/>
              <a:t>‹#›</a:t>
            </a:fld>
            <a:endParaRPr lang="en-ZA"/>
          </a:p>
        </p:txBody>
      </p:sp>
    </p:spTree>
    <p:extLst>
      <p:ext uri="{BB962C8B-B14F-4D97-AF65-F5344CB8AC3E}">
        <p14:creationId xmlns:p14="http://schemas.microsoft.com/office/powerpoint/2010/main" val="1585354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C0FA5C-AACD-414C-B90B-21B33A521C7F}"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C804D-096D-DB43-9847-B9DB7988A88B}" type="slidenum">
              <a:rPr lang="en-US" smtClean="0"/>
              <a:t>‹#›</a:t>
            </a:fld>
            <a:endParaRPr lang="en-US"/>
          </a:p>
        </p:txBody>
      </p:sp>
    </p:spTree>
    <p:extLst>
      <p:ext uri="{BB962C8B-B14F-4D97-AF65-F5344CB8AC3E}">
        <p14:creationId xmlns:p14="http://schemas.microsoft.com/office/powerpoint/2010/main" val="367631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512C0E-9543-451D-AE55-657B452597EC}" type="datetimeFigureOut">
              <a:rPr lang="en-ZA" smtClean="0"/>
              <a:t>2023/09/26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C86689C-C407-4703-98B2-B1BC1571A624}" type="slidenum">
              <a:rPr lang="en-ZA" smtClean="0"/>
              <a:t>‹#›</a:t>
            </a:fld>
            <a:endParaRPr lang="en-ZA"/>
          </a:p>
        </p:txBody>
      </p:sp>
    </p:spTree>
    <p:extLst>
      <p:ext uri="{BB962C8B-B14F-4D97-AF65-F5344CB8AC3E}">
        <p14:creationId xmlns:p14="http://schemas.microsoft.com/office/powerpoint/2010/main" val="290269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E512C0E-9543-451D-AE55-657B452597EC}" type="datetimeFigureOut">
              <a:rPr lang="en-ZA" smtClean="0"/>
              <a:t>2023/09/26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C86689C-C407-4703-98B2-B1BC1571A624}" type="slidenum">
              <a:rPr lang="en-ZA" smtClean="0"/>
              <a:t>‹#›</a:t>
            </a:fld>
            <a:endParaRPr lang="en-ZA"/>
          </a:p>
        </p:txBody>
      </p:sp>
    </p:spTree>
    <p:extLst>
      <p:ext uri="{BB962C8B-B14F-4D97-AF65-F5344CB8AC3E}">
        <p14:creationId xmlns:p14="http://schemas.microsoft.com/office/powerpoint/2010/main" val="3005627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E512C0E-9543-451D-AE55-657B452597EC}" type="datetimeFigureOut">
              <a:rPr lang="en-ZA" smtClean="0"/>
              <a:t>2023/09/26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C86689C-C407-4703-98B2-B1BC1571A624}" type="slidenum">
              <a:rPr lang="en-ZA" smtClean="0"/>
              <a:t>‹#›</a:t>
            </a:fld>
            <a:endParaRPr lang="en-ZA"/>
          </a:p>
        </p:txBody>
      </p:sp>
    </p:spTree>
    <p:extLst>
      <p:ext uri="{BB962C8B-B14F-4D97-AF65-F5344CB8AC3E}">
        <p14:creationId xmlns:p14="http://schemas.microsoft.com/office/powerpoint/2010/main" val="195902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0FA5C-AACD-414C-B90B-21B33A521C7F}"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C804D-096D-DB43-9847-B9DB7988A88B}" type="slidenum">
              <a:rPr lang="en-US" smtClean="0"/>
              <a:t>‹#›</a:t>
            </a:fld>
            <a:endParaRPr lang="en-US"/>
          </a:p>
        </p:txBody>
      </p:sp>
    </p:spTree>
    <p:extLst>
      <p:ext uri="{BB962C8B-B14F-4D97-AF65-F5344CB8AC3E}">
        <p14:creationId xmlns:p14="http://schemas.microsoft.com/office/powerpoint/2010/main" val="241054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0FA5C-AACD-414C-B90B-21B33A521C7F}"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BC804D-096D-DB43-9847-B9DB7988A88B}" type="slidenum">
              <a:rPr lang="en-US" smtClean="0"/>
              <a:t>‹#›</a:t>
            </a:fld>
            <a:endParaRPr lang="en-US"/>
          </a:p>
        </p:txBody>
      </p:sp>
    </p:spTree>
    <p:extLst>
      <p:ext uri="{BB962C8B-B14F-4D97-AF65-F5344CB8AC3E}">
        <p14:creationId xmlns:p14="http://schemas.microsoft.com/office/powerpoint/2010/main" val="121599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C0FA5C-AACD-414C-B90B-21B33A521C7F}" type="datetimeFigureOut">
              <a:rPr lang="en-US" smtClean="0"/>
              <a:t>9/26/2023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BC804D-096D-DB43-9847-B9DB7988A88B}" type="slidenum">
              <a:rPr lang="en-US" smtClean="0"/>
              <a:t>‹#›</a:t>
            </a:fld>
            <a:endParaRPr lang="en-US"/>
          </a:p>
        </p:txBody>
      </p:sp>
    </p:spTree>
    <p:extLst>
      <p:ext uri="{BB962C8B-B14F-4D97-AF65-F5344CB8AC3E}">
        <p14:creationId xmlns:p14="http://schemas.microsoft.com/office/powerpoint/2010/main" val="190914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C0FA5C-AACD-414C-B90B-21B33A521C7F}" type="datetimeFigureOut">
              <a:rPr lang="en-US" smtClean="0"/>
              <a:t>9/26/2023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BC804D-096D-DB43-9847-B9DB7988A88B}" type="slidenum">
              <a:rPr lang="en-US" smtClean="0"/>
              <a:t>‹#›</a:t>
            </a:fld>
            <a:endParaRPr lang="en-US"/>
          </a:p>
        </p:txBody>
      </p:sp>
    </p:spTree>
    <p:extLst>
      <p:ext uri="{BB962C8B-B14F-4D97-AF65-F5344CB8AC3E}">
        <p14:creationId xmlns:p14="http://schemas.microsoft.com/office/powerpoint/2010/main" val="189134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0FA5C-AACD-414C-B90B-21B33A521C7F}" type="datetimeFigureOut">
              <a:rPr lang="en-US" smtClean="0"/>
              <a:t>9/26/2023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BC804D-096D-DB43-9847-B9DB7988A88B}" type="slidenum">
              <a:rPr lang="en-US" smtClean="0"/>
              <a:t>‹#›</a:t>
            </a:fld>
            <a:endParaRPr lang="en-US"/>
          </a:p>
        </p:txBody>
      </p:sp>
    </p:spTree>
    <p:extLst>
      <p:ext uri="{BB962C8B-B14F-4D97-AF65-F5344CB8AC3E}">
        <p14:creationId xmlns:p14="http://schemas.microsoft.com/office/powerpoint/2010/main" val="97401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C0FA5C-AACD-414C-B90B-21B33A521C7F}"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BC804D-096D-DB43-9847-B9DB7988A88B}" type="slidenum">
              <a:rPr lang="en-US" smtClean="0"/>
              <a:t>‹#›</a:t>
            </a:fld>
            <a:endParaRPr lang="en-US"/>
          </a:p>
        </p:txBody>
      </p:sp>
    </p:spTree>
    <p:extLst>
      <p:ext uri="{BB962C8B-B14F-4D97-AF65-F5344CB8AC3E}">
        <p14:creationId xmlns:p14="http://schemas.microsoft.com/office/powerpoint/2010/main" val="1873235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C0FA5C-AACD-414C-B90B-21B33A521C7F}"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BC804D-096D-DB43-9847-B9DB7988A88B}" type="slidenum">
              <a:rPr lang="en-US" smtClean="0"/>
              <a:t>‹#›</a:t>
            </a:fld>
            <a:endParaRPr lang="en-US"/>
          </a:p>
        </p:txBody>
      </p:sp>
    </p:spTree>
    <p:extLst>
      <p:ext uri="{BB962C8B-B14F-4D97-AF65-F5344CB8AC3E}">
        <p14:creationId xmlns:p14="http://schemas.microsoft.com/office/powerpoint/2010/main" val="387265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0FA5C-AACD-414C-B90B-21B33A521C7F}" type="datetimeFigureOut">
              <a:rPr lang="en-US" smtClean="0"/>
              <a:t>9/26/2023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BC804D-096D-DB43-9847-B9DB7988A88B}" type="slidenum">
              <a:rPr lang="en-US" smtClean="0"/>
              <a:t>‹#›</a:t>
            </a:fld>
            <a:endParaRPr lang="en-US"/>
          </a:p>
        </p:txBody>
      </p:sp>
    </p:spTree>
    <p:extLst>
      <p:ext uri="{BB962C8B-B14F-4D97-AF65-F5344CB8AC3E}">
        <p14:creationId xmlns:p14="http://schemas.microsoft.com/office/powerpoint/2010/main" val="3538586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12C0E-9543-451D-AE55-657B452597EC}" type="datetimeFigureOut">
              <a:rPr lang="en-ZA" smtClean="0"/>
              <a:t>2023/09/26</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6689C-C407-4703-98B2-B1BC1571A624}" type="slidenum">
              <a:rPr lang="en-ZA" smtClean="0"/>
              <a:t>‹#›</a:t>
            </a:fld>
            <a:endParaRPr lang="en-ZA"/>
          </a:p>
        </p:txBody>
      </p:sp>
    </p:spTree>
    <p:extLst>
      <p:ext uri="{BB962C8B-B14F-4D97-AF65-F5344CB8AC3E}">
        <p14:creationId xmlns:p14="http://schemas.microsoft.com/office/powerpoint/2010/main" val="30760758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 y="9525"/>
            <a:ext cx="12188952" cy="6858000"/>
          </a:xfrm>
          <a:prstGeom prst="rect">
            <a:avLst/>
          </a:prstGeom>
        </p:spPr>
      </p:pic>
      <p:sp>
        <p:nvSpPr>
          <p:cNvPr id="2" name="Title 1"/>
          <p:cNvSpPr>
            <a:spLocks noGrp="1"/>
          </p:cNvSpPr>
          <p:nvPr>
            <p:ph type="ctrTitle"/>
          </p:nvPr>
        </p:nvSpPr>
        <p:spPr>
          <a:xfrm>
            <a:off x="1083733" y="1219200"/>
            <a:ext cx="8833153" cy="1981200"/>
          </a:xfrm>
        </p:spPr>
        <p:txBody>
          <a:bodyPr>
            <a:normAutofit/>
          </a:bodyPr>
          <a:lstStyle/>
          <a:p>
            <a:pPr fontAlgn="t">
              <a:lnSpc>
                <a:spcPct val="100000"/>
              </a:lnSpc>
            </a:pPr>
            <a:r>
              <a:rPr kumimoji="0" lang="en-ZA" sz="2700" b="1" i="0" u="none" strike="noStrike" kern="1200" cap="none" spc="0" normalizeH="0" baseline="0" noProof="0" dirty="0">
                <a:ln>
                  <a:noFill/>
                </a:ln>
                <a:solidFill>
                  <a:prstClr val="white"/>
                </a:solidFill>
                <a:effectLst/>
                <a:uLnTx/>
                <a:uFillTx/>
                <a:latin typeface="Times" panose="02020603050405020304" pitchFamily="18" charset="0"/>
                <a:ea typeface="+mj-ea"/>
                <a:cs typeface="Times" panose="02020603050405020304" pitchFamily="18" charset="0"/>
              </a:rPr>
              <a:t>UNIVERSITY OF ZULULAND</a:t>
            </a:r>
            <a:br>
              <a:rPr kumimoji="0" lang="en-ZA" sz="2700" b="1" i="0" u="none" strike="noStrike" kern="1200" cap="none" spc="0" normalizeH="0" baseline="0" noProof="0" dirty="0">
                <a:ln>
                  <a:noFill/>
                </a:ln>
                <a:solidFill>
                  <a:prstClr val="white"/>
                </a:solidFill>
                <a:effectLst/>
                <a:uLnTx/>
                <a:uFillTx/>
                <a:latin typeface="Times" panose="02020603050405020304" pitchFamily="18" charset="0"/>
                <a:ea typeface="+mj-ea"/>
                <a:cs typeface="Times" panose="02020603050405020304" pitchFamily="18" charset="0"/>
              </a:rPr>
            </a:br>
            <a:r>
              <a:rPr kumimoji="0" lang="en-ZA" sz="2700" b="1" i="0" u="none" strike="noStrike" kern="1200" cap="none" spc="0" normalizeH="0" baseline="0" noProof="0" dirty="0">
                <a:ln>
                  <a:noFill/>
                </a:ln>
                <a:solidFill>
                  <a:prstClr val="white"/>
                </a:solidFill>
                <a:effectLst/>
                <a:uLnTx/>
                <a:uFillTx/>
                <a:latin typeface="Times" panose="02020603050405020304" pitchFamily="18" charset="0"/>
                <a:ea typeface="+mj-ea"/>
                <a:cs typeface="Times" panose="02020603050405020304" pitchFamily="18" charset="0"/>
              </a:rPr>
              <a:t>FACULTY OF HUMANITIES AND SOCIAL SCIENCES</a:t>
            </a:r>
            <a:br>
              <a:rPr kumimoji="0" lang="en-ZA" sz="2700" b="1" i="0" u="none" strike="noStrike" kern="1200" cap="none" spc="0" normalizeH="0" baseline="0" noProof="0" dirty="0">
                <a:ln>
                  <a:noFill/>
                </a:ln>
                <a:solidFill>
                  <a:prstClr val="white"/>
                </a:solidFill>
                <a:effectLst/>
                <a:uLnTx/>
                <a:uFillTx/>
                <a:latin typeface="Times" panose="02020603050405020304" pitchFamily="18" charset="0"/>
                <a:ea typeface="+mj-ea"/>
                <a:cs typeface="Times" panose="02020603050405020304" pitchFamily="18" charset="0"/>
              </a:rPr>
            </a:br>
            <a:r>
              <a:rPr kumimoji="0" lang="en-ZA" sz="2700" b="1" i="0" u="none" strike="noStrike" kern="1200" cap="none" spc="0" normalizeH="0" baseline="0" noProof="0" dirty="0">
                <a:ln>
                  <a:noFill/>
                </a:ln>
                <a:solidFill>
                  <a:prstClr val="white"/>
                </a:solidFill>
                <a:effectLst/>
                <a:uLnTx/>
                <a:uFillTx/>
                <a:latin typeface="Times" panose="02020603050405020304" pitchFamily="18" charset="0"/>
                <a:ea typeface="+mj-ea"/>
                <a:cs typeface="Times" panose="02020603050405020304" pitchFamily="18" charset="0"/>
              </a:rPr>
              <a:t>DEPARTMENT OF SOCIAL WORK</a:t>
            </a:r>
            <a:br>
              <a:rPr kumimoji="0" lang="en-ZA" sz="2700" b="1" i="0" u="none" strike="noStrike" kern="1200" cap="none" spc="0" normalizeH="0" baseline="0" noProof="0" dirty="0">
                <a:ln>
                  <a:noFill/>
                </a:ln>
                <a:solidFill>
                  <a:prstClr val="white"/>
                </a:solidFill>
                <a:effectLst/>
                <a:uLnTx/>
                <a:uFillTx/>
                <a:latin typeface="Times" panose="02020603050405020304" pitchFamily="18" charset="0"/>
                <a:ea typeface="+mj-ea"/>
                <a:cs typeface="Times" panose="02020603050405020304" pitchFamily="18" charset="0"/>
              </a:rPr>
            </a:br>
            <a:r>
              <a:rPr kumimoji="0" lang="en-ZA" sz="2700" b="1" i="0" u="none" strike="noStrike" kern="1200" cap="none" spc="0" normalizeH="0" baseline="0" noProof="0" dirty="0" err="1">
                <a:ln>
                  <a:noFill/>
                </a:ln>
                <a:solidFill>
                  <a:prstClr val="white"/>
                </a:solidFill>
                <a:effectLst/>
                <a:uLnTx/>
                <a:uFillTx/>
                <a:latin typeface="Times" panose="02020603050405020304" pitchFamily="18" charset="0"/>
                <a:ea typeface="+mj-ea"/>
                <a:cs typeface="Times" panose="02020603050405020304" pitchFamily="18" charset="0"/>
              </a:rPr>
              <a:t>ASASWEI</a:t>
            </a:r>
            <a:r>
              <a:rPr kumimoji="0" lang="en-ZA" sz="2700" b="1" i="0" u="none" strike="noStrike" kern="1200" cap="none" spc="0" normalizeH="0" baseline="0" noProof="0" dirty="0">
                <a:ln>
                  <a:noFill/>
                </a:ln>
                <a:solidFill>
                  <a:prstClr val="white"/>
                </a:solidFill>
                <a:effectLst/>
                <a:uLnTx/>
                <a:uFillTx/>
                <a:latin typeface="Times" panose="02020603050405020304" pitchFamily="18" charset="0"/>
                <a:ea typeface="+mj-ea"/>
                <a:cs typeface="Times" panose="02020603050405020304" pitchFamily="18" charset="0"/>
              </a:rPr>
              <a:t> CONFERENCE 2023</a:t>
            </a:r>
            <a:endParaRPr lang="en-US" dirty="0">
              <a:solidFill>
                <a:schemeClr val="bg1"/>
              </a:solidFill>
              <a:latin typeface="Times" panose="02020603050405020304" pitchFamily="18" charset="0"/>
              <a:cs typeface="Times" panose="02020603050405020304" pitchFamily="18" charset="0"/>
            </a:endParaRPr>
          </a:p>
        </p:txBody>
      </p:sp>
      <p:sp>
        <p:nvSpPr>
          <p:cNvPr id="3" name="Subtitle 2"/>
          <p:cNvSpPr>
            <a:spLocks noGrp="1"/>
          </p:cNvSpPr>
          <p:nvPr>
            <p:ph type="subTitle" idx="1"/>
          </p:nvPr>
        </p:nvSpPr>
        <p:spPr>
          <a:xfrm>
            <a:off x="1524000" y="3276600"/>
            <a:ext cx="9144000" cy="1393371"/>
          </a:xfrm>
        </p:spPr>
        <p:txBody>
          <a:bodyPr>
            <a:normAutofit/>
          </a:bodyPr>
          <a:lstStyle/>
          <a:p>
            <a:endParaRPr lang="en-US" b="1" dirty="0">
              <a:solidFill>
                <a:schemeClr val="bg1"/>
              </a:solidFill>
              <a:latin typeface="Times" panose="02020603050405020304" pitchFamily="18" charset="0"/>
              <a:cs typeface="Times" panose="02020603050405020304" pitchFamily="18" charset="0"/>
            </a:endParaRPr>
          </a:p>
          <a:p>
            <a:r>
              <a:rPr lang="en-US" b="1" dirty="0">
                <a:solidFill>
                  <a:schemeClr val="bg1"/>
                </a:solidFill>
                <a:latin typeface="Times" panose="02020603050405020304" pitchFamily="18" charset="0"/>
                <a:cs typeface="Times" panose="02020603050405020304" pitchFamily="18" charset="0"/>
              </a:rPr>
              <a:t>DR FIKILE XABA &amp; NONDUMISO HADEBE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8667" y="257705"/>
            <a:ext cx="7332133" cy="852638"/>
          </a:xfrm>
        </p:spPr>
        <p:txBody>
          <a:bodyPr>
            <a:normAutofit fontScale="90000"/>
          </a:bodyPr>
          <a:lstStyle/>
          <a:p>
            <a:r>
              <a:rPr lang="en-US" sz="3100" b="1" dirty="0">
                <a:latin typeface="Times" panose="02020603050405020304" pitchFamily="18" charset="0"/>
                <a:cs typeface="Times" panose="02020603050405020304" pitchFamily="18" charset="0"/>
              </a:rPr>
              <a:t>Research Methodology</a:t>
            </a:r>
            <a:br>
              <a:rPr lang="en-US" sz="2800" b="1" dirty="0">
                <a:latin typeface="Times" panose="02020603050405020304" pitchFamily="18" charset="0"/>
                <a:cs typeface="Times" panose="02020603050405020304" pitchFamily="18" charset="0"/>
              </a:rPr>
            </a:br>
            <a:endParaRPr lang="en-US" sz="2800" b="1" dirty="0">
              <a:latin typeface="Times" panose="02020603050405020304" pitchFamily="18" charset="0"/>
              <a:cs typeface="Times" panose="02020603050405020304" pitchFamily="18" charset="0"/>
            </a:endParaRPr>
          </a:p>
        </p:txBody>
      </p:sp>
      <p:sp>
        <p:nvSpPr>
          <p:cNvPr id="3" name="Content Placeholder 2"/>
          <p:cNvSpPr>
            <a:spLocks noGrp="1"/>
          </p:cNvSpPr>
          <p:nvPr>
            <p:ph idx="1"/>
          </p:nvPr>
        </p:nvSpPr>
        <p:spPr>
          <a:xfrm>
            <a:off x="1132113" y="1349829"/>
            <a:ext cx="10689773" cy="4559905"/>
          </a:xfrm>
        </p:spPr>
        <p:txBody>
          <a:bodyPr>
            <a:noAutofit/>
          </a:bodyPr>
          <a:lstStyle/>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Qualitative approach was used to conduct the study. </a:t>
            </a:r>
          </a:p>
          <a:p>
            <a:pPr marL="0" indent="0" algn="just">
              <a:buNone/>
            </a:pPr>
            <a:endParaRPr lang="en-ZA" sz="2400" dirty="0">
              <a:latin typeface="Times" panose="02020603050405020304" pitchFamily="18" charset="0"/>
              <a:ea typeface="Calibri" panose="020F0502020204030204" pitchFamily="34" charset="0"/>
              <a:cs typeface="Times" panose="02020603050405020304" pitchFamily="18" charset="0"/>
            </a:endParaRP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Target population- uMkhanyakude District Municipality (four local municipalities) situated in Northern KwaZulu- Natal in South Africa.</a:t>
            </a:r>
          </a:p>
          <a:p>
            <a:pPr marL="0" indent="0" algn="just">
              <a:buNone/>
            </a:pPr>
            <a:endParaRPr lang="en-ZA" sz="2400" dirty="0">
              <a:latin typeface="Times" panose="02020603050405020304" pitchFamily="18" charset="0"/>
              <a:ea typeface="Calibri" panose="020F0502020204030204" pitchFamily="34" charset="0"/>
              <a:cs typeface="Times" panose="02020603050405020304" pitchFamily="18" charset="0"/>
            </a:endParaRP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20 participants were recruited through a purposive sampling method. (traditional leaders, programme officials, project managers and owners of ecotourism ventures) </a:t>
            </a:r>
          </a:p>
          <a:p>
            <a:pPr marL="0" indent="0" algn="just">
              <a:buNone/>
            </a:pPr>
            <a:endParaRPr lang="en-ZA" sz="2400" dirty="0">
              <a:latin typeface="Times" panose="02020603050405020304" pitchFamily="18" charset="0"/>
              <a:ea typeface="Calibri" panose="020F0502020204030204" pitchFamily="34" charset="0"/>
              <a:cs typeface="Times" panose="02020603050405020304" pitchFamily="18" charset="0"/>
            </a:endParaRP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Thematic analysis was used</a:t>
            </a:r>
          </a:p>
        </p:txBody>
      </p:sp>
    </p:spTree>
    <p:extLst>
      <p:ext uri="{BB962C8B-B14F-4D97-AF65-F5344CB8AC3E}">
        <p14:creationId xmlns:p14="http://schemas.microsoft.com/office/powerpoint/2010/main" val="1516158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8667" y="61762"/>
            <a:ext cx="7332133" cy="852638"/>
          </a:xfrm>
        </p:spPr>
        <p:txBody>
          <a:bodyPr>
            <a:normAutofit fontScale="90000"/>
          </a:bodyPr>
          <a:lstStyle/>
          <a:p>
            <a:br>
              <a:rPr lang="en-US" sz="2800" b="1" dirty="0">
                <a:latin typeface="Times" panose="02020603050405020304" pitchFamily="18" charset="0"/>
                <a:cs typeface="Times" panose="02020603050405020304" pitchFamily="18" charset="0"/>
              </a:rPr>
            </a:br>
            <a:r>
              <a:rPr lang="en-US" sz="2800" b="1" dirty="0">
                <a:latin typeface="Times" panose="02020603050405020304" pitchFamily="18" charset="0"/>
                <a:cs typeface="Times" panose="02020603050405020304" pitchFamily="18" charset="0"/>
              </a:rPr>
              <a:t>Results of the study</a:t>
            </a:r>
          </a:p>
        </p:txBody>
      </p:sp>
      <p:sp>
        <p:nvSpPr>
          <p:cNvPr id="3" name="Content Placeholder 2"/>
          <p:cNvSpPr>
            <a:spLocks noGrp="1"/>
          </p:cNvSpPr>
          <p:nvPr>
            <p:ph idx="1"/>
          </p:nvPr>
        </p:nvSpPr>
        <p:spPr>
          <a:xfrm>
            <a:off x="526473" y="1454727"/>
            <a:ext cx="11295413" cy="4455008"/>
          </a:xfrm>
        </p:spPr>
        <p:txBody>
          <a:bodyPr>
            <a:noAutofit/>
          </a:bodyPr>
          <a:lstStyle/>
          <a:p>
            <a:pPr algn="just">
              <a:buFont typeface="Arial" panose="020B0604020202020204" pitchFamily="34" charset="0"/>
              <a:buChar char="•"/>
            </a:pPr>
            <a:endParaRPr lang="en-ZA" sz="2400" dirty="0">
              <a:latin typeface="Times" panose="02020603050405020304" pitchFamily="18" charset="0"/>
              <a:ea typeface="Calibri" panose="020F0502020204030204" pitchFamily="34" charset="0"/>
              <a:cs typeface="Times" panose="02020603050405020304" pitchFamily="18" charset="0"/>
            </a:endParaRP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The results clearly indicate that formal employment is almost non-existent, and this reinforces the importance of considering community-based opportunities. This reveals very minimal employment opportunities for community members.</a:t>
            </a:r>
          </a:p>
          <a:p>
            <a:pPr marL="0" indent="0" algn="just">
              <a:buNone/>
            </a:pPr>
            <a:endParaRPr lang="en-ZA" sz="2400" dirty="0">
              <a:latin typeface="Times" panose="02020603050405020304" pitchFamily="18" charset="0"/>
              <a:ea typeface="Calibri" panose="020F0502020204030204" pitchFamily="34" charset="0"/>
              <a:cs typeface="Times" panose="02020603050405020304" pitchFamily="18" charset="0"/>
            </a:endParaRP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The study also reveals the current levels of poverty and low educational levels in the community. This could lessen the likelihood of members maximising already-existing possibilities for community development as well as establishing and maintaining brand-new or more broad opportunities.</a:t>
            </a:r>
          </a:p>
        </p:txBody>
      </p:sp>
    </p:spTree>
    <p:extLst>
      <p:ext uri="{BB962C8B-B14F-4D97-AF65-F5344CB8AC3E}">
        <p14:creationId xmlns:p14="http://schemas.microsoft.com/office/powerpoint/2010/main" val="235803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8667" y="61762"/>
            <a:ext cx="7332133" cy="852638"/>
          </a:xfrm>
        </p:spPr>
        <p:txBody>
          <a:bodyPr>
            <a:normAutofit fontScale="90000"/>
          </a:bodyPr>
          <a:lstStyle/>
          <a:p>
            <a:br>
              <a:rPr lang="en-US" sz="2800" b="1" dirty="0">
                <a:latin typeface="Times" panose="02020603050405020304" pitchFamily="18" charset="0"/>
                <a:cs typeface="Times" panose="02020603050405020304" pitchFamily="18" charset="0"/>
              </a:rPr>
            </a:br>
            <a:r>
              <a:rPr lang="en-US" sz="2800" b="1" dirty="0">
                <a:latin typeface="Times" panose="02020603050405020304" pitchFamily="18" charset="0"/>
                <a:cs typeface="Times" panose="02020603050405020304" pitchFamily="18" charset="0"/>
              </a:rPr>
              <a:t>Results of the study</a:t>
            </a:r>
          </a:p>
        </p:txBody>
      </p:sp>
      <p:sp>
        <p:nvSpPr>
          <p:cNvPr id="3" name="Content Placeholder 2"/>
          <p:cNvSpPr>
            <a:spLocks noGrp="1"/>
          </p:cNvSpPr>
          <p:nvPr>
            <p:ph idx="1"/>
          </p:nvPr>
        </p:nvSpPr>
        <p:spPr>
          <a:xfrm>
            <a:off x="1097607" y="1361666"/>
            <a:ext cx="10689773" cy="4427299"/>
          </a:xfrm>
        </p:spPr>
        <p:txBody>
          <a:bodyPr>
            <a:noAutofit/>
          </a:bodyPr>
          <a:lstStyle/>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Indigenous community members have minimal access to benefits, that will enhance their support for conservation and sustainability of livelihoods.</a:t>
            </a:r>
          </a:p>
          <a:p>
            <a:pPr marL="0" indent="0" algn="just">
              <a:buNone/>
            </a:pPr>
            <a:endParaRPr lang="en-ZA" sz="2400" dirty="0">
              <a:latin typeface="Times" panose="02020603050405020304" pitchFamily="18" charset="0"/>
              <a:ea typeface="Calibri" panose="020F0502020204030204" pitchFamily="34" charset="0"/>
              <a:cs typeface="Times" panose="02020603050405020304" pitchFamily="18" charset="0"/>
            </a:endParaRP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Generally, the overall level of understanding of the community development projects in natural resource management including biodiversity, conservation and ecotourism among the participants was found to be low.</a:t>
            </a:r>
          </a:p>
          <a:p>
            <a:pPr marL="0" indent="0" algn="just">
              <a:buNone/>
            </a:pPr>
            <a:endParaRPr lang="en-ZA" sz="2400" dirty="0">
              <a:latin typeface="Times" panose="02020603050405020304" pitchFamily="18" charset="0"/>
              <a:ea typeface="Calibri" panose="020F0502020204030204" pitchFamily="34" charset="0"/>
              <a:cs typeface="Times" panose="02020603050405020304" pitchFamily="18" charset="0"/>
            </a:endParaRP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None of </a:t>
            </a:r>
            <a:r>
              <a:rPr lang="en-ZA" sz="2400">
                <a:latin typeface="Times" panose="02020603050405020304" pitchFamily="18" charset="0"/>
                <a:ea typeface="Calibri" panose="020F0502020204030204" pitchFamily="34" charset="0"/>
                <a:cs typeface="Times" panose="02020603050405020304" pitchFamily="18" charset="0"/>
              </a:rPr>
              <a:t>the participants </a:t>
            </a:r>
            <a:r>
              <a:rPr lang="en-ZA" sz="2400" dirty="0">
                <a:latin typeface="Times" panose="02020603050405020304" pitchFamily="18" charset="0"/>
                <a:ea typeface="Calibri" panose="020F0502020204030204" pitchFamily="34" charset="0"/>
                <a:cs typeface="Times" panose="02020603050405020304" pitchFamily="18" charset="0"/>
              </a:rPr>
              <a:t>stated that they have a detailed understanding of any of the community development projects. </a:t>
            </a:r>
          </a:p>
        </p:txBody>
      </p:sp>
    </p:spTree>
    <p:extLst>
      <p:ext uri="{BB962C8B-B14F-4D97-AF65-F5344CB8AC3E}">
        <p14:creationId xmlns:p14="http://schemas.microsoft.com/office/powerpoint/2010/main" val="190304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8667" y="192391"/>
            <a:ext cx="7332133" cy="852638"/>
          </a:xfrm>
        </p:spPr>
        <p:txBody>
          <a:bodyPr>
            <a:normAutofit fontScale="90000"/>
          </a:bodyPr>
          <a:lstStyle/>
          <a:p>
            <a:br>
              <a:rPr lang="en-US" sz="2800" b="1" dirty="0">
                <a:latin typeface="Times" panose="02020603050405020304" pitchFamily="18" charset="0"/>
                <a:cs typeface="Times" panose="02020603050405020304" pitchFamily="18" charset="0"/>
              </a:rPr>
            </a:br>
            <a:r>
              <a:rPr lang="en-US" sz="2800" b="1" dirty="0">
                <a:latin typeface="Times" panose="02020603050405020304" pitchFamily="18" charset="0"/>
                <a:cs typeface="Times" panose="02020603050405020304" pitchFamily="18" charset="0"/>
              </a:rPr>
              <a:t>Recommendations</a:t>
            </a:r>
          </a:p>
        </p:txBody>
      </p:sp>
      <p:sp>
        <p:nvSpPr>
          <p:cNvPr id="3" name="Content Placeholder 2"/>
          <p:cNvSpPr>
            <a:spLocks noGrp="1"/>
          </p:cNvSpPr>
          <p:nvPr>
            <p:ph idx="1"/>
          </p:nvPr>
        </p:nvSpPr>
        <p:spPr>
          <a:xfrm>
            <a:off x="803565" y="1349829"/>
            <a:ext cx="11018322" cy="4559905"/>
          </a:xfrm>
        </p:spPr>
        <p:txBody>
          <a:bodyPr>
            <a:noAutofit/>
          </a:bodyPr>
          <a:lstStyle/>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The form in which benefits are shared should be in a way that provides secure livelihoods to the majority of community members. There should be transparency for employment opportunities. </a:t>
            </a:r>
          </a:p>
          <a:p>
            <a:pPr marL="0" indent="0" algn="just">
              <a:buNone/>
            </a:pPr>
            <a:endParaRPr lang="en-ZA" sz="2400" dirty="0">
              <a:latin typeface="Times" panose="02020603050405020304" pitchFamily="18" charset="0"/>
              <a:ea typeface="Calibri" panose="020F0502020204030204" pitchFamily="34" charset="0"/>
              <a:cs typeface="Times" panose="02020603050405020304" pitchFamily="18" charset="0"/>
            </a:endParaRP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Emphasis should be on how to create more income generating opportunities that can interface with conservation initiatives and interaction with traditional leaders.</a:t>
            </a:r>
          </a:p>
          <a:p>
            <a:pPr marL="0" indent="0" algn="just">
              <a:buNone/>
            </a:pPr>
            <a:endParaRPr lang="en-ZA" sz="2400" dirty="0">
              <a:latin typeface="Times" panose="02020603050405020304" pitchFamily="18" charset="0"/>
              <a:ea typeface="Calibri" panose="020F0502020204030204" pitchFamily="34" charset="0"/>
              <a:cs typeface="Times" panose="02020603050405020304" pitchFamily="18" charset="0"/>
            </a:endParaRP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It is therefore important that all stakeholders involved in community development projects enhance the development of structures and opportunities that improve the livelihoods of the local communities while conserving the natural resource base. </a:t>
            </a:r>
          </a:p>
          <a:p>
            <a:pPr algn="just">
              <a:buFont typeface="Arial" panose="020B0604020202020204" pitchFamily="34" charset="0"/>
              <a:buChar char="•"/>
            </a:pPr>
            <a:endParaRPr lang="en-ZA" sz="2400" dirty="0">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333684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8667" y="192391"/>
            <a:ext cx="7332133" cy="852638"/>
          </a:xfrm>
        </p:spPr>
        <p:txBody>
          <a:bodyPr>
            <a:normAutofit fontScale="90000"/>
          </a:bodyPr>
          <a:lstStyle/>
          <a:p>
            <a:br>
              <a:rPr lang="en-US" sz="2800" b="1" dirty="0">
                <a:latin typeface="Times" panose="02020603050405020304" pitchFamily="18" charset="0"/>
                <a:cs typeface="Times" panose="02020603050405020304" pitchFamily="18" charset="0"/>
              </a:rPr>
            </a:br>
            <a:r>
              <a:rPr lang="en-US" sz="2800" b="1" dirty="0">
                <a:latin typeface="Times" panose="02020603050405020304" pitchFamily="18" charset="0"/>
                <a:cs typeface="Times" panose="02020603050405020304" pitchFamily="18" charset="0"/>
              </a:rPr>
              <a:t>Recommendations</a:t>
            </a:r>
          </a:p>
        </p:txBody>
      </p:sp>
      <p:sp>
        <p:nvSpPr>
          <p:cNvPr id="3" name="Content Placeholder 2"/>
          <p:cNvSpPr>
            <a:spLocks noGrp="1"/>
          </p:cNvSpPr>
          <p:nvPr>
            <p:ph idx="1"/>
          </p:nvPr>
        </p:nvSpPr>
        <p:spPr>
          <a:xfrm>
            <a:off x="1132113" y="1208315"/>
            <a:ext cx="10689773" cy="4701420"/>
          </a:xfrm>
        </p:spPr>
        <p:txBody>
          <a:bodyPr>
            <a:noAutofit/>
          </a:bodyPr>
          <a:lstStyle/>
          <a:p>
            <a:pPr algn="just">
              <a:buFont typeface="Arial" panose="020B0604020202020204" pitchFamily="34" charset="0"/>
              <a:buChar char="•"/>
            </a:pPr>
            <a:endParaRPr lang="en-ZA" sz="2400" dirty="0">
              <a:latin typeface="Times" panose="02020603050405020304" pitchFamily="18" charset="0"/>
              <a:ea typeface="Calibri" panose="020F0502020204030204" pitchFamily="34" charset="0"/>
              <a:cs typeface="Times" panose="02020603050405020304" pitchFamily="18" charset="0"/>
            </a:endParaRP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This will require the development of effective strategies and programmes that empower local people and are designed in relation to the state and condition of the biodiversity in each area.</a:t>
            </a:r>
          </a:p>
          <a:p>
            <a:pPr marL="0" indent="0" algn="just">
              <a:buNone/>
            </a:pPr>
            <a:endParaRPr lang="en-ZA" sz="2400" dirty="0">
              <a:latin typeface="Times" panose="02020603050405020304" pitchFamily="18" charset="0"/>
              <a:ea typeface="Calibri" panose="020F0502020204030204" pitchFamily="34" charset="0"/>
              <a:cs typeface="Times" panose="02020603050405020304" pitchFamily="18" charset="0"/>
            </a:endParaRP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For the local people to participate in long-term conservation and community development projects initiatives they should possess adequate information and knowledge in basic conservation related concepts and frameworks.</a:t>
            </a:r>
          </a:p>
          <a:p>
            <a:pPr marL="0" indent="0" algn="just">
              <a:buNone/>
            </a:pPr>
            <a:endParaRPr lang="en-ZA" sz="2400" dirty="0">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2225461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8667" y="257705"/>
            <a:ext cx="7332133" cy="580495"/>
          </a:xfrm>
        </p:spPr>
        <p:txBody>
          <a:bodyPr>
            <a:normAutofit fontScale="90000"/>
          </a:bodyPr>
          <a:lstStyle/>
          <a:p>
            <a:br>
              <a:rPr lang="en-US" sz="2800" b="1" dirty="0">
                <a:latin typeface="Times" panose="02020603050405020304" pitchFamily="18" charset="0"/>
                <a:cs typeface="Times" panose="02020603050405020304" pitchFamily="18" charset="0"/>
              </a:rPr>
            </a:br>
            <a:r>
              <a:rPr lang="en-US" sz="2800" b="1" dirty="0">
                <a:latin typeface="Times" panose="02020603050405020304" pitchFamily="18" charset="0"/>
                <a:cs typeface="Times" panose="02020603050405020304" pitchFamily="18" charset="0"/>
              </a:rPr>
              <a:t>Conclusions</a:t>
            </a:r>
          </a:p>
        </p:txBody>
      </p:sp>
      <p:sp>
        <p:nvSpPr>
          <p:cNvPr id="3" name="Content Placeholder 2"/>
          <p:cNvSpPr>
            <a:spLocks noGrp="1"/>
          </p:cNvSpPr>
          <p:nvPr>
            <p:ph idx="1"/>
          </p:nvPr>
        </p:nvSpPr>
        <p:spPr>
          <a:xfrm>
            <a:off x="1132113" y="1337481"/>
            <a:ext cx="10689773" cy="4572253"/>
          </a:xfrm>
        </p:spPr>
        <p:txBody>
          <a:bodyPr>
            <a:noAutofit/>
          </a:bodyPr>
          <a:lstStyle/>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The analysis and discussion of the results indicated that there were positive attitudes towards biodiversity conservation. </a:t>
            </a:r>
          </a:p>
          <a:p>
            <a:pPr marL="0" indent="0" algn="just">
              <a:buNone/>
            </a:pPr>
            <a:endParaRPr lang="en-ZA" sz="2400" dirty="0">
              <a:latin typeface="Times" panose="02020603050405020304" pitchFamily="18" charset="0"/>
              <a:ea typeface="Calibri" panose="020F0502020204030204" pitchFamily="34" charset="0"/>
              <a:cs typeface="Times" panose="02020603050405020304" pitchFamily="18" charset="0"/>
            </a:endParaRP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The community development stakeholders have expounded the value of partnership in biodiversity conservation for sustainable economic development.</a:t>
            </a:r>
          </a:p>
          <a:p>
            <a:pPr marL="0" indent="0" algn="just">
              <a:buNone/>
            </a:pPr>
            <a:endParaRPr lang="en-ZA" sz="2400" dirty="0">
              <a:latin typeface="Times" panose="02020603050405020304" pitchFamily="18" charset="0"/>
              <a:ea typeface="Calibri" panose="020F0502020204030204" pitchFamily="34" charset="0"/>
              <a:cs typeface="Times" panose="02020603050405020304" pitchFamily="18" charset="0"/>
            </a:endParaRP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The paper concluded that the human beings’ reliance on natural resources is indispensable. </a:t>
            </a:r>
          </a:p>
        </p:txBody>
      </p:sp>
    </p:spTree>
    <p:extLst>
      <p:ext uri="{BB962C8B-B14F-4D97-AF65-F5344CB8AC3E}">
        <p14:creationId xmlns:p14="http://schemas.microsoft.com/office/powerpoint/2010/main" val="2825160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8667" y="257705"/>
            <a:ext cx="7332133" cy="580495"/>
          </a:xfrm>
        </p:spPr>
        <p:txBody>
          <a:bodyPr>
            <a:normAutofit fontScale="90000"/>
          </a:bodyPr>
          <a:lstStyle/>
          <a:p>
            <a:br>
              <a:rPr lang="en-US" sz="2800" b="1" dirty="0">
                <a:latin typeface="Times" panose="02020603050405020304" pitchFamily="18" charset="0"/>
                <a:cs typeface="Times" panose="02020603050405020304" pitchFamily="18" charset="0"/>
              </a:rPr>
            </a:br>
            <a:endParaRPr lang="en-US" sz="2800" b="1" dirty="0">
              <a:latin typeface="Times" panose="02020603050405020304" pitchFamily="18" charset="0"/>
              <a:cs typeface="Times" panose="02020603050405020304" pitchFamily="18" charset="0"/>
            </a:endParaRPr>
          </a:p>
        </p:txBody>
      </p:sp>
      <p:pic>
        <p:nvPicPr>
          <p:cNvPr id="4" name="Content Placeholder 3">
            <a:extLst>
              <a:ext uri="{FF2B5EF4-FFF2-40B4-BE49-F238E27FC236}">
                <a16:creationId xmlns:a16="http://schemas.microsoft.com/office/drawing/2014/main" id="{E200C39A-FA43-7660-5736-B6C1B0E64ADD}"/>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86928" y="1338263"/>
            <a:ext cx="10265433" cy="4572000"/>
          </a:xfrm>
          <a:prstGeom prst="rect">
            <a:avLst/>
          </a:prstGeom>
        </p:spPr>
      </p:pic>
    </p:spTree>
    <p:extLst>
      <p:ext uri="{BB962C8B-B14F-4D97-AF65-F5344CB8AC3E}">
        <p14:creationId xmlns:p14="http://schemas.microsoft.com/office/powerpoint/2010/main" val="3319008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 y="9525"/>
            <a:ext cx="12188952" cy="6858000"/>
          </a:xfrm>
          <a:prstGeom prst="rect">
            <a:avLst/>
          </a:prstGeom>
        </p:spPr>
      </p:pic>
      <p:sp>
        <p:nvSpPr>
          <p:cNvPr id="2" name="Title 1"/>
          <p:cNvSpPr>
            <a:spLocks noGrp="1"/>
          </p:cNvSpPr>
          <p:nvPr>
            <p:ph type="ctrTitle"/>
          </p:nvPr>
        </p:nvSpPr>
        <p:spPr>
          <a:xfrm>
            <a:off x="1083733" y="835378"/>
            <a:ext cx="9144000" cy="3546122"/>
          </a:xfrm>
        </p:spPr>
        <p:txBody>
          <a:bodyPr>
            <a:normAutofit fontScale="90000"/>
          </a:bodyPr>
          <a:lstStyle/>
          <a:p>
            <a:pPr fontAlgn="t">
              <a:lnSpc>
                <a:spcPct val="100000"/>
              </a:lnSpc>
            </a:pPr>
            <a:br>
              <a:rPr lang="en-ZA" sz="6000" b="1" dirty="0">
                <a:solidFill>
                  <a:schemeClr val="bg1"/>
                </a:solidFill>
                <a:latin typeface="Times" panose="02020603050405020304" pitchFamily="18" charset="0"/>
                <a:cs typeface="Times" panose="02020603050405020304" pitchFamily="18" charset="0"/>
              </a:rPr>
            </a:br>
            <a:br>
              <a:rPr lang="en-ZA" sz="6000" b="1" dirty="0">
                <a:solidFill>
                  <a:schemeClr val="bg1"/>
                </a:solidFill>
                <a:latin typeface="Times" panose="02020603050405020304" pitchFamily="18" charset="0"/>
                <a:cs typeface="Times" panose="02020603050405020304" pitchFamily="18" charset="0"/>
              </a:rPr>
            </a:br>
            <a:br>
              <a:rPr lang="en-ZA" sz="6000" b="1" dirty="0">
                <a:solidFill>
                  <a:schemeClr val="bg1"/>
                </a:solidFill>
                <a:latin typeface="Times" panose="02020603050405020304" pitchFamily="18" charset="0"/>
                <a:cs typeface="Times" panose="02020603050405020304" pitchFamily="18" charset="0"/>
              </a:rPr>
            </a:br>
            <a:br>
              <a:rPr lang="en-ZA" sz="6000" b="1" dirty="0">
                <a:solidFill>
                  <a:schemeClr val="bg1"/>
                </a:solidFill>
                <a:latin typeface="Times" panose="02020603050405020304" pitchFamily="18" charset="0"/>
                <a:cs typeface="Times" panose="02020603050405020304" pitchFamily="18" charset="0"/>
              </a:rPr>
            </a:br>
            <a:br>
              <a:rPr lang="en-ZA" sz="2700" b="1" dirty="0">
                <a:solidFill>
                  <a:schemeClr val="bg1"/>
                </a:solidFill>
                <a:latin typeface="Times" panose="02020603050405020304" pitchFamily="18" charset="0"/>
                <a:cs typeface="Times" panose="02020603050405020304" pitchFamily="18" charset="0"/>
              </a:rPr>
            </a:br>
            <a:r>
              <a:rPr lang="en-ZA" sz="2700" b="1" dirty="0">
                <a:solidFill>
                  <a:schemeClr val="bg1"/>
                </a:solidFill>
                <a:latin typeface="Times" panose="02020603050405020304" pitchFamily="18" charset="0"/>
                <a:cs typeface="Times" panose="02020603050405020304" pitchFamily="18" charset="0"/>
              </a:rPr>
              <a:t>COMMUNITY DEVELOPMENT, ECOTOURISM AND TRADITIONAL LEADERSHIP INTERFACE  IN BIODIVERSITY CONSERVATION </a:t>
            </a:r>
            <a:br>
              <a:rPr lang="en-ZA" sz="6000" b="1" dirty="0">
                <a:solidFill>
                  <a:schemeClr val="bg1"/>
                </a:solidFill>
                <a:latin typeface="Times" panose="02020603050405020304" pitchFamily="18" charset="0"/>
                <a:cs typeface="Times" panose="02020603050405020304" pitchFamily="18" charset="0"/>
              </a:rPr>
            </a:br>
            <a:endParaRPr lang="en-US" dirty="0">
              <a:solidFill>
                <a:schemeClr val="bg1"/>
              </a:solidFill>
              <a:latin typeface="Times" panose="02020603050405020304" pitchFamily="18" charset="0"/>
              <a:cs typeface="Times" panose="02020603050405020304" pitchFamily="18" charset="0"/>
            </a:endParaRPr>
          </a:p>
        </p:txBody>
      </p:sp>
      <p:sp>
        <p:nvSpPr>
          <p:cNvPr id="3" name="Subtitle 2"/>
          <p:cNvSpPr>
            <a:spLocks noGrp="1"/>
          </p:cNvSpPr>
          <p:nvPr>
            <p:ph type="subTitle" idx="1"/>
          </p:nvPr>
        </p:nvSpPr>
        <p:spPr>
          <a:xfrm>
            <a:off x="1524000" y="4381500"/>
            <a:ext cx="9144000" cy="876300"/>
          </a:xfrm>
        </p:spPr>
        <p:txBody>
          <a:bodyPr>
            <a:normAutofit/>
          </a:bodyPr>
          <a:lstStyle/>
          <a:p>
            <a:endParaRPr lang="en-US" b="1" dirty="0">
              <a:solidFill>
                <a:schemeClr val="bg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663680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8667" y="257705"/>
            <a:ext cx="7332133" cy="852638"/>
          </a:xfrm>
        </p:spPr>
        <p:txBody>
          <a:bodyPr>
            <a:normAutofit/>
          </a:bodyPr>
          <a:lstStyle/>
          <a:p>
            <a:r>
              <a:rPr lang="en-US" sz="2800" b="1" dirty="0">
                <a:latin typeface="Times" panose="02020603050405020304" pitchFamily="18" charset="0"/>
                <a:cs typeface="Times" panose="02020603050405020304" pitchFamily="18" charset="0"/>
              </a:rPr>
              <a:t>CONTENT</a:t>
            </a:r>
          </a:p>
        </p:txBody>
      </p:sp>
      <p:sp>
        <p:nvSpPr>
          <p:cNvPr id="3" name="Content Placeholder 2"/>
          <p:cNvSpPr>
            <a:spLocks noGrp="1"/>
          </p:cNvSpPr>
          <p:nvPr>
            <p:ph idx="1"/>
          </p:nvPr>
        </p:nvSpPr>
        <p:spPr>
          <a:xfrm>
            <a:off x="1132113" y="1349829"/>
            <a:ext cx="10689773" cy="4559905"/>
          </a:xfrm>
        </p:spPr>
        <p:txBody>
          <a:bodyPr>
            <a:noAutofit/>
          </a:bodyPr>
          <a:lstStyle/>
          <a:p>
            <a:pPr algn="just">
              <a:buFont typeface="Arial" panose="020B0604020202020204" pitchFamily="34" charset="0"/>
              <a:buChar char="•"/>
            </a:pPr>
            <a:r>
              <a:rPr lang="en-ZA" sz="2800" dirty="0">
                <a:latin typeface="Times" panose="02020603050405020304" pitchFamily="18" charset="0"/>
                <a:ea typeface="Calibri" panose="020F0502020204030204" pitchFamily="34" charset="0"/>
                <a:cs typeface="Times" panose="02020603050405020304" pitchFamily="18" charset="0"/>
              </a:rPr>
              <a:t>Introduction and Background</a:t>
            </a:r>
          </a:p>
          <a:p>
            <a:pPr algn="just">
              <a:buFont typeface="Arial" panose="020B0604020202020204" pitchFamily="34" charset="0"/>
              <a:buChar char="•"/>
            </a:pPr>
            <a:r>
              <a:rPr lang="en-ZA" sz="2800" dirty="0">
                <a:latin typeface="Times" panose="02020603050405020304" pitchFamily="18" charset="0"/>
                <a:ea typeface="Calibri" panose="020F0502020204030204" pitchFamily="34" charset="0"/>
                <a:cs typeface="Times" panose="02020603050405020304" pitchFamily="18" charset="0"/>
              </a:rPr>
              <a:t>Problem statement</a:t>
            </a:r>
          </a:p>
          <a:p>
            <a:pPr algn="just">
              <a:buFont typeface="Arial" panose="020B0604020202020204" pitchFamily="34" charset="0"/>
              <a:buChar char="•"/>
            </a:pPr>
            <a:r>
              <a:rPr lang="en-ZA" sz="2800" dirty="0">
                <a:latin typeface="Times" panose="02020603050405020304" pitchFamily="18" charset="0"/>
                <a:ea typeface="Calibri" panose="020F0502020204030204" pitchFamily="34" charset="0"/>
                <a:cs typeface="Times" panose="02020603050405020304" pitchFamily="18" charset="0"/>
              </a:rPr>
              <a:t>Purpose of the study</a:t>
            </a:r>
          </a:p>
          <a:p>
            <a:pPr algn="just">
              <a:buFont typeface="Arial" panose="020B0604020202020204" pitchFamily="34" charset="0"/>
              <a:buChar char="•"/>
            </a:pPr>
            <a:r>
              <a:rPr lang="en-ZA" sz="2800" dirty="0">
                <a:latin typeface="Times" panose="02020603050405020304" pitchFamily="18" charset="0"/>
                <a:ea typeface="Calibri" panose="020F0502020204030204" pitchFamily="34" charset="0"/>
                <a:cs typeface="Times" panose="02020603050405020304" pitchFamily="18" charset="0"/>
              </a:rPr>
              <a:t>Research Objectives</a:t>
            </a:r>
          </a:p>
          <a:p>
            <a:pPr algn="just">
              <a:buFont typeface="Arial" panose="020B0604020202020204" pitchFamily="34" charset="0"/>
              <a:buChar char="•"/>
            </a:pPr>
            <a:r>
              <a:rPr lang="en-ZA" sz="2800" dirty="0">
                <a:latin typeface="Times" panose="02020603050405020304" pitchFamily="18" charset="0"/>
                <a:ea typeface="Calibri" panose="020F0502020204030204" pitchFamily="34" charset="0"/>
                <a:cs typeface="Times" panose="02020603050405020304" pitchFamily="18" charset="0"/>
              </a:rPr>
              <a:t>Theoretical framework</a:t>
            </a:r>
          </a:p>
          <a:p>
            <a:pPr algn="just">
              <a:buFont typeface="Arial" panose="020B0604020202020204" pitchFamily="34" charset="0"/>
              <a:buChar char="•"/>
            </a:pPr>
            <a:r>
              <a:rPr lang="en-ZA" sz="2800" dirty="0">
                <a:latin typeface="Times" panose="02020603050405020304" pitchFamily="18" charset="0"/>
                <a:ea typeface="Calibri" panose="020F0502020204030204" pitchFamily="34" charset="0"/>
                <a:cs typeface="Times" panose="02020603050405020304" pitchFamily="18" charset="0"/>
              </a:rPr>
              <a:t>Research methodology</a:t>
            </a:r>
          </a:p>
          <a:p>
            <a:pPr algn="just">
              <a:buFont typeface="Arial" panose="020B0604020202020204" pitchFamily="34" charset="0"/>
              <a:buChar char="•"/>
            </a:pPr>
            <a:r>
              <a:rPr lang="en-ZA" sz="2800" dirty="0">
                <a:latin typeface="Times" panose="02020603050405020304" pitchFamily="18" charset="0"/>
                <a:ea typeface="Calibri" panose="020F0502020204030204" pitchFamily="34" charset="0"/>
                <a:cs typeface="Times" panose="02020603050405020304" pitchFamily="18" charset="0"/>
              </a:rPr>
              <a:t>Results of the study</a:t>
            </a:r>
          </a:p>
          <a:p>
            <a:pPr algn="just">
              <a:buFont typeface="Arial" panose="020B0604020202020204" pitchFamily="34" charset="0"/>
              <a:buChar char="•"/>
            </a:pPr>
            <a:r>
              <a:rPr lang="en-ZA" sz="2800" dirty="0">
                <a:latin typeface="Times" panose="02020603050405020304" pitchFamily="18" charset="0"/>
                <a:ea typeface="Calibri" panose="020F0502020204030204" pitchFamily="34" charset="0"/>
                <a:cs typeface="Times" panose="02020603050405020304" pitchFamily="18" charset="0"/>
              </a:rPr>
              <a:t>Recommendations</a:t>
            </a:r>
          </a:p>
          <a:p>
            <a:pPr algn="just">
              <a:buFont typeface="Arial" panose="020B0604020202020204" pitchFamily="34" charset="0"/>
              <a:buChar char="•"/>
            </a:pPr>
            <a:r>
              <a:rPr lang="en-ZA" sz="2800" dirty="0">
                <a:latin typeface="Times" panose="02020603050405020304" pitchFamily="18" charset="0"/>
                <a:ea typeface="Calibri" panose="020F0502020204030204" pitchFamily="34" charset="0"/>
                <a:cs typeface="Times" panose="02020603050405020304" pitchFamily="18" charset="0"/>
              </a:rPr>
              <a:t>Conclusion</a:t>
            </a:r>
          </a:p>
        </p:txBody>
      </p:sp>
    </p:spTree>
    <p:extLst>
      <p:ext uri="{BB962C8B-B14F-4D97-AF65-F5344CB8AC3E}">
        <p14:creationId xmlns:p14="http://schemas.microsoft.com/office/powerpoint/2010/main" val="30793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8667" y="257705"/>
            <a:ext cx="7332133" cy="852638"/>
          </a:xfrm>
        </p:spPr>
        <p:txBody>
          <a:bodyPr>
            <a:normAutofit fontScale="90000"/>
          </a:bodyPr>
          <a:lstStyle/>
          <a:p>
            <a:r>
              <a:rPr lang="en-US" sz="3100" b="1" dirty="0">
                <a:latin typeface="Times" panose="02020603050405020304" pitchFamily="18" charset="0"/>
                <a:cs typeface="Times" panose="02020603050405020304" pitchFamily="18" charset="0"/>
              </a:rPr>
              <a:t>Introduction and Background</a:t>
            </a:r>
            <a:br>
              <a:rPr lang="en-US" sz="2800" b="1" dirty="0">
                <a:latin typeface="Times" panose="02020603050405020304" pitchFamily="18" charset="0"/>
                <a:cs typeface="Times" panose="02020603050405020304" pitchFamily="18" charset="0"/>
              </a:rPr>
            </a:br>
            <a:endParaRPr lang="en-US" sz="2800" b="1" dirty="0">
              <a:latin typeface="Times" panose="02020603050405020304" pitchFamily="18" charset="0"/>
              <a:cs typeface="Times" panose="02020603050405020304" pitchFamily="18" charset="0"/>
            </a:endParaRPr>
          </a:p>
        </p:txBody>
      </p:sp>
      <p:sp>
        <p:nvSpPr>
          <p:cNvPr id="3" name="Content Placeholder 2"/>
          <p:cNvSpPr>
            <a:spLocks noGrp="1"/>
          </p:cNvSpPr>
          <p:nvPr>
            <p:ph idx="1"/>
          </p:nvPr>
        </p:nvSpPr>
        <p:spPr>
          <a:xfrm>
            <a:off x="740042" y="684024"/>
            <a:ext cx="10935195" cy="4779817"/>
          </a:xfrm>
        </p:spPr>
        <p:txBody>
          <a:bodyPr>
            <a:noAutofit/>
          </a:bodyPr>
          <a:lstStyle/>
          <a:p>
            <a:pPr algn="just">
              <a:buFont typeface="Arial" panose="020B0604020202020204" pitchFamily="34" charset="0"/>
              <a:buChar char="•"/>
            </a:pPr>
            <a:r>
              <a:rPr lang="en-ZA" sz="2600" dirty="0">
                <a:latin typeface="Times" panose="02020603050405020304" pitchFamily="18" charset="0"/>
                <a:ea typeface="Calibri" panose="020F0502020204030204" pitchFamily="34" charset="0"/>
                <a:cs typeface="Times" panose="02020603050405020304" pitchFamily="18" charset="0"/>
              </a:rPr>
              <a:t>Worldwide, the level of involvement from indigenous communities and traditional leaders in biodiversity conservation depends on the strategy in place. </a:t>
            </a:r>
          </a:p>
          <a:p>
            <a:pPr algn="just">
              <a:buFont typeface="Arial" panose="020B0604020202020204" pitchFamily="34" charset="0"/>
              <a:buChar char="•"/>
            </a:pPr>
            <a:r>
              <a:rPr lang="en-ZA" sz="2600" dirty="0">
                <a:latin typeface="Times" panose="02020603050405020304" pitchFamily="18" charset="0"/>
                <a:ea typeface="Calibri" panose="020F0502020204030204" pitchFamily="34" charset="0"/>
                <a:cs typeface="Times" panose="02020603050405020304" pitchFamily="18" charset="0"/>
              </a:rPr>
              <a:t>South Africa as the country is facing unparalleled levels of social and environmental crisis, it is fascinated with uncertainty, unpredictability and constant climate change, pandemics, persistent inequality and increased conflict.</a:t>
            </a:r>
          </a:p>
          <a:p>
            <a:pPr algn="just">
              <a:buFont typeface="Arial" panose="020B0604020202020204" pitchFamily="34" charset="0"/>
              <a:buChar char="•"/>
            </a:pPr>
            <a:r>
              <a:rPr lang="en-ZA" sz="2600" dirty="0">
                <a:latin typeface="Times" panose="02020603050405020304" pitchFamily="18" charset="0"/>
                <a:ea typeface="Calibri" panose="020F0502020204030204" pitchFamily="34" charset="0"/>
                <a:cs typeface="Times" panose="02020603050405020304" pitchFamily="18" charset="0"/>
              </a:rPr>
              <a:t>Development and loss of diversity are serious threats to indigenous peoples due to their dependence on the environment and the resources of the land and territories.</a:t>
            </a:r>
          </a:p>
          <a:p>
            <a:pPr algn="just">
              <a:buFont typeface="Arial" panose="020B0604020202020204" pitchFamily="34" charset="0"/>
              <a:buChar char="•"/>
            </a:pPr>
            <a:r>
              <a:rPr lang="en-ZA" sz="2600" dirty="0">
                <a:latin typeface="Times" panose="02020603050405020304" pitchFamily="18" charset="0"/>
                <a:ea typeface="Calibri" panose="020F0502020204030204" pitchFamily="34" charset="0"/>
                <a:cs typeface="Times" panose="02020603050405020304" pitchFamily="18" charset="0"/>
              </a:rPr>
              <a:t>Rural communities in South Africa, where protected areas generally exist, face a range of development issues with limited resources and livelihood opportunities</a:t>
            </a:r>
            <a:r>
              <a:rPr lang="en-ZA" sz="2400" dirty="0">
                <a:latin typeface="Times" panose="02020603050405020304" pitchFamily="18" charset="0"/>
                <a:ea typeface="Calibri" panose="020F0502020204030204" pitchFamily="34" charset="0"/>
                <a:cs typeface="Times" panose="02020603050405020304" pitchFamily="18" charset="0"/>
              </a:rPr>
              <a:t>. </a:t>
            </a:r>
          </a:p>
        </p:txBody>
      </p:sp>
    </p:spTree>
    <p:extLst>
      <p:ext uri="{BB962C8B-B14F-4D97-AF65-F5344CB8AC3E}">
        <p14:creationId xmlns:p14="http://schemas.microsoft.com/office/powerpoint/2010/main" val="364356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8667" y="257705"/>
            <a:ext cx="7332133" cy="852638"/>
          </a:xfrm>
        </p:spPr>
        <p:txBody>
          <a:bodyPr>
            <a:normAutofit fontScale="90000"/>
          </a:bodyPr>
          <a:lstStyle/>
          <a:p>
            <a:r>
              <a:rPr lang="en-US" sz="3100" b="1" dirty="0">
                <a:latin typeface="Times" panose="02020603050405020304" pitchFamily="18" charset="0"/>
                <a:cs typeface="Times" panose="02020603050405020304" pitchFamily="18" charset="0"/>
              </a:rPr>
              <a:t>Introduction and Background</a:t>
            </a:r>
            <a:br>
              <a:rPr lang="en-US" sz="2800" b="1" dirty="0">
                <a:latin typeface="Times" panose="02020603050405020304" pitchFamily="18" charset="0"/>
                <a:cs typeface="Times" panose="02020603050405020304" pitchFamily="18" charset="0"/>
              </a:rPr>
            </a:br>
            <a:endParaRPr lang="en-US" sz="2800" b="1" dirty="0">
              <a:latin typeface="Times" panose="02020603050405020304" pitchFamily="18" charset="0"/>
              <a:cs typeface="Times" panose="02020603050405020304" pitchFamily="18" charset="0"/>
            </a:endParaRPr>
          </a:p>
        </p:txBody>
      </p:sp>
      <p:sp>
        <p:nvSpPr>
          <p:cNvPr id="3" name="Content Placeholder 2"/>
          <p:cNvSpPr>
            <a:spLocks noGrp="1"/>
          </p:cNvSpPr>
          <p:nvPr>
            <p:ph idx="1"/>
          </p:nvPr>
        </p:nvSpPr>
        <p:spPr>
          <a:xfrm>
            <a:off x="886691" y="1371600"/>
            <a:ext cx="10935195" cy="4724399"/>
          </a:xfrm>
        </p:spPr>
        <p:txBody>
          <a:bodyPr>
            <a:noAutofit/>
          </a:bodyPr>
          <a:lstStyle/>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Interface of community development, ecotourism and traditional leaders in biodiversity conservation has a positive impact in the economy of the country.</a:t>
            </a: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Ecotourism is one of the main economic drivers of community development. </a:t>
            </a: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Ecotourism in indigenous communities is meant to improve the livelihood of the members of the community. </a:t>
            </a: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Government of South Africa, identifies ecotourism as a key sector for poverty reduction and employment creation through increasing community involvement and traditional leaders in tourism development.</a:t>
            </a: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Poverty, unemployment and inequality is a major driver of biodiversity loss that undermines biodiversity conservation (</a:t>
            </a:r>
            <a:r>
              <a:rPr lang="en-ZA" sz="2400" dirty="0" err="1">
                <a:latin typeface="Times" panose="02020603050405020304" pitchFamily="18" charset="0"/>
                <a:ea typeface="Calibri" panose="020F0502020204030204" pitchFamily="34" charset="0"/>
                <a:cs typeface="Times" panose="02020603050405020304" pitchFamily="18" charset="0"/>
              </a:rPr>
              <a:t>Stolton</a:t>
            </a:r>
            <a:r>
              <a:rPr lang="en-ZA" sz="2400" dirty="0">
                <a:latin typeface="Times" panose="02020603050405020304" pitchFamily="18" charset="0"/>
                <a:ea typeface="Calibri" panose="020F0502020204030204" pitchFamily="34" charset="0"/>
                <a:cs typeface="Times" panose="02020603050405020304" pitchFamily="18" charset="0"/>
              </a:rPr>
              <a:t>, Hockings, Dudley, MacKinnon &amp; Whitten, 2003; </a:t>
            </a:r>
            <a:r>
              <a:rPr lang="en-ZA" sz="2400" dirty="0" err="1">
                <a:latin typeface="Times" panose="02020603050405020304" pitchFamily="18" charset="0"/>
                <a:ea typeface="Calibri" panose="020F0502020204030204" pitchFamily="34" charset="0"/>
                <a:cs typeface="Times" panose="02020603050405020304" pitchFamily="18" charset="0"/>
              </a:rPr>
              <a:t>Wishitemi</a:t>
            </a:r>
            <a:r>
              <a:rPr lang="en-ZA" sz="2400" dirty="0">
                <a:latin typeface="Times" panose="02020603050405020304" pitchFamily="18" charset="0"/>
                <a:ea typeface="Calibri" panose="020F0502020204030204" pitchFamily="34" charset="0"/>
                <a:cs typeface="Times" panose="02020603050405020304" pitchFamily="18" charset="0"/>
              </a:rPr>
              <a:t> et al., 2015). </a:t>
            </a:r>
          </a:p>
        </p:txBody>
      </p:sp>
    </p:spTree>
    <p:extLst>
      <p:ext uri="{BB962C8B-B14F-4D97-AF65-F5344CB8AC3E}">
        <p14:creationId xmlns:p14="http://schemas.microsoft.com/office/powerpoint/2010/main" val="1729140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8667" y="257705"/>
            <a:ext cx="7332133" cy="852638"/>
          </a:xfrm>
        </p:spPr>
        <p:txBody>
          <a:bodyPr>
            <a:normAutofit fontScale="90000"/>
          </a:bodyPr>
          <a:lstStyle/>
          <a:p>
            <a:r>
              <a:rPr lang="en-US" sz="3100" b="1" dirty="0">
                <a:latin typeface="Times" panose="02020603050405020304" pitchFamily="18" charset="0"/>
                <a:cs typeface="Times" panose="02020603050405020304" pitchFamily="18" charset="0"/>
              </a:rPr>
              <a:t>Problem Statement</a:t>
            </a:r>
            <a:br>
              <a:rPr lang="en-US" sz="2800" b="1" dirty="0">
                <a:latin typeface="Times" panose="02020603050405020304" pitchFamily="18" charset="0"/>
                <a:cs typeface="Times" panose="02020603050405020304" pitchFamily="18" charset="0"/>
              </a:rPr>
            </a:br>
            <a:endParaRPr lang="en-US" sz="2800" b="1" dirty="0">
              <a:latin typeface="Times" panose="02020603050405020304" pitchFamily="18" charset="0"/>
              <a:cs typeface="Times" panose="02020603050405020304" pitchFamily="18" charset="0"/>
            </a:endParaRPr>
          </a:p>
        </p:txBody>
      </p:sp>
      <p:sp>
        <p:nvSpPr>
          <p:cNvPr id="3" name="Content Placeholder 2"/>
          <p:cNvSpPr>
            <a:spLocks noGrp="1"/>
          </p:cNvSpPr>
          <p:nvPr>
            <p:ph idx="1"/>
          </p:nvPr>
        </p:nvSpPr>
        <p:spPr>
          <a:xfrm>
            <a:off x="1132113" y="1110343"/>
            <a:ext cx="10689773" cy="4799392"/>
          </a:xfrm>
        </p:spPr>
        <p:txBody>
          <a:bodyPr>
            <a:noAutofit/>
          </a:bodyPr>
          <a:lstStyle/>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The lack of traditional leaders and indigenous communities' involvement in  community development projects underlies several barriers to successful biodiversity conservation. </a:t>
            </a: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In practice, ecotourism has often failed to deliver the expected benefits to indigenous communities due to a combination of factors. </a:t>
            </a: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This includes shortages in the endowments of human, financial and social capital within the community, lack of mechanisms for a fair distribution of the economic benefits of ecotourism, and land insecurity.</a:t>
            </a: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Lack of stakeholders' engagement in biodiversity conservation limits the communities’ ability to obtain jobs and sustain livelihoods. </a:t>
            </a: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Many indigenous ecotourism ventures have not had a significant effect on local livelihoods and in fact some negative effects on biodiversity (Kiss, 2004). </a:t>
            </a:r>
          </a:p>
          <a:p>
            <a:pPr marL="0" indent="0" algn="just">
              <a:buNone/>
            </a:pPr>
            <a:endParaRPr lang="en-ZA" sz="2400" dirty="0">
              <a:latin typeface="Times" panose="02020603050405020304" pitchFamily="18" charset="0"/>
              <a:ea typeface="Calibri" panose="020F0502020204030204" pitchFamily="34" charset="0"/>
              <a:cs typeface="Times" panose="02020603050405020304" pitchFamily="18" charset="0"/>
            </a:endParaRPr>
          </a:p>
          <a:p>
            <a:pPr marL="0" indent="0" algn="just">
              <a:buNone/>
            </a:pPr>
            <a:endParaRPr lang="en-ZA" sz="2400" dirty="0">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2977479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8667" y="257705"/>
            <a:ext cx="7332133" cy="852638"/>
          </a:xfrm>
        </p:spPr>
        <p:txBody>
          <a:bodyPr>
            <a:normAutofit fontScale="90000"/>
          </a:bodyPr>
          <a:lstStyle/>
          <a:p>
            <a:r>
              <a:rPr lang="en-US" sz="3100" b="1" dirty="0">
                <a:latin typeface="Times" panose="02020603050405020304" pitchFamily="18" charset="0"/>
                <a:cs typeface="Times" panose="02020603050405020304" pitchFamily="18" charset="0"/>
              </a:rPr>
              <a:t> Purpose of the study</a:t>
            </a:r>
            <a:br>
              <a:rPr lang="en-US" sz="2800" b="1" dirty="0">
                <a:latin typeface="Times" panose="02020603050405020304" pitchFamily="18" charset="0"/>
                <a:cs typeface="Times" panose="02020603050405020304" pitchFamily="18" charset="0"/>
              </a:rPr>
            </a:br>
            <a:endParaRPr lang="en-US" sz="2800" b="1" dirty="0">
              <a:latin typeface="Times" panose="02020603050405020304" pitchFamily="18" charset="0"/>
              <a:cs typeface="Times" panose="02020603050405020304" pitchFamily="18" charset="0"/>
            </a:endParaRPr>
          </a:p>
        </p:txBody>
      </p:sp>
      <p:sp>
        <p:nvSpPr>
          <p:cNvPr id="3" name="Content Placeholder 2"/>
          <p:cNvSpPr>
            <a:spLocks noGrp="1"/>
          </p:cNvSpPr>
          <p:nvPr>
            <p:ph idx="1"/>
          </p:nvPr>
        </p:nvSpPr>
        <p:spPr>
          <a:xfrm>
            <a:off x="1132113" y="1349829"/>
            <a:ext cx="10689773" cy="4559905"/>
          </a:xfrm>
        </p:spPr>
        <p:txBody>
          <a:bodyPr>
            <a:noAutofit/>
          </a:bodyPr>
          <a:lstStyle/>
          <a:p>
            <a:pPr algn="just">
              <a:buFont typeface="Arial" panose="020B0604020202020204" pitchFamily="34" charset="0"/>
              <a:buChar char="•"/>
            </a:pPr>
            <a:endParaRPr lang="en-ZA" sz="2400" dirty="0">
              <a:latin typeface="Times" panose="02020603050405020304" pitchFamily="18" charset="0"/>
              <a:ea typeface="Calibri" panose="020F0502020204030204" pitchFamily="34" charset="0"/>
              <a:cs typeface="Times" panose="02020603050405020304" pitchFamily="18" charset="0"/>
            </a:endParaRPr>
          </a:p>
          <a:p>
            <a:pPr algn="just">
              <a:buFont typeface="Arial" panose="020B0604020202020204" pitchFamily="34" charset="0"/>
              <a:buChar char="•"/>
            </a:pPr>
            <a:endParaRPr lang="en-ZA" sz="2400" dirty="0">
              <a:latin typeface="Times" panose="02020603050405020304" pitchFamily="18" charset="0"/>
              <a:ea typeface="Calibri" panose="020F0502020204030204" pitchFamily="34" charset="0"/>
              <a:cs typeface="Times" panose="02020603050405020304" pitchFamily="18" charset="0"/>
            </a:endParaRP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This paper serves to explore if the interface of community development, ecotourism and traditional leadership in biodiversity conservation serve as the key drivers for economic development and sustainable livelihood. </a:t>
            </a:r>
          </a:p>
        </p:txBody>
      </p:sp>
    </p:spTree>
    <p:extLst>
      <p:ext uri="{BB962C8B-B14F-4D97-AF65-F5344CB8AC3E}">
        <p14:creationId xmlns:p14="http://schemas.microsoft.com/office/powerpoint/2010/main" val="3819514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0932" y="420990"/>
            <a:ext cx="7332133" cy="852638"/>
          </a:xfrm>
        </p:spPr>
        <p:txBody>
          <a:bodyPr>
            <a:normAutofit fontScale="90000"/>
          </a:bodyPr>
          <a:lstStyle/>
          <a:p>
            <a:r>
              <a:rPr lang="en-US" sz="3100" b="1" dirty="0">
                <a:latin typeface="Times" panose="02020603050405020304" pitchFamily="18" charset="0"/>
                <a:cs typeface="Times" panose="02020603050405020304" pitchFamily="18" charset="0"/>
              </a:rPr>
              <a:t>Research Objectives</a:t>
            </a:r>
            <a:br>
              <a:rPr lang="en-US" sz="2800" b="1" dirty="0">
                <a:latin typeface="Times" panose="02020603050405020304" pitchFamily="18" charset="0"/>
                <a:cs typeface="Times" panose="02020603050405020304" pitchFamily="18" charset="0"/>
              </a:rPr>
            </a:br>
            <a:endParaRPr lang="en-US" sz="2800" b="1" dirty="0">
              <a:latin typeface="Times" panose="02020603050405020304" pitchFamily="18" charset="0"/>
              <a:cs typeface="Times" panose="02020603050405020304" pitchFamily="18" charset="0"/>
            </a:endParaRPr>
          </a:p>
        </p:txBody>
      </p:sp>
      <p:sp>
        <p:nvSpPr>
          <p:cNvPr id="3" name="Content Placeholder 2"/>
          <p:cNvSpPr>
            <a:spLocks noGrp="1"/>
          </p:cNvSpPr>
          <p:nvPr>
            <p:ph idx="1"/>
          </p:nvPr>
        </p:nvSpPr>
        <p:spPr>
          <a:xfrm>
            <a:off x="1132113" y="1349829"/>
            <a:ext cx="10689773" cy="4559905"/>
          </a:xfrm>
        </p:spPr>
        <p:txBody>
          <a:bodyPr>
            <a:noAutofit/>
          </a:bodyPr>
          <a:lstStyle/>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To explore the collaboration of community development, ecotourism and traditional leadership in biodiversity conservation.</a:t>
            </a:r>
          </a:p>
          <a:p>
            <a:pPr algn="just">
              <a:buFont typeface="Arial" panose="020B0604020202020204" pitchFamily="34" charset="0"/>
              <a:buChar char="•"/>
            </a:pPr>
            <a:r>
              <a:rPr lang="en-ZA" sz="2400" dirty="0">
                <a:latin typeface="Times" panose="02020603050405020304" pitchFamily="18" charset="0"/>
                <a:ea typeface="Calibri" panose="020F0502020204030204" pitchFamily="34" charset="0"/>
                <a:cs typeface="Times" panose="02020603050405020304" pitchFamily="18" charset="0"/>
              </a:rPr>
              <a:t>To determine community access on community development projects that are meant to sustain livelihood.</a:t>
            </a:r>
          </a:p>
          <a:p>
            <a:pPr marL="0" indent="0" algn="just">
              <a:buNone/>
            </a:pPr>
            <a:endParaRPr lang="en-ZA" sz="2400" dirty="0">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161984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0932" y="420990"/>
            <a:ext cx="7332133" cy="852638"/>
          </a:xfrm>
        </p:spPr>
        <p:txBody>
          <a:bodyPr>
            <a:normAutofit fontScale="90000"/>
          </a:bodyPr>
          <a:lstStyle/>
          <a:p>
            <a:r>
              <a:rPr lang="en-US" sz="3100" b="1" dirty="0">
                <a:latin typeface="Times" panose="02020603050405020304" pitchFamily="18" charset="0"/>
                <a:cs typeface="Times" panose="02020603050405020304" pitchFamily="18" charset="0"/>
              </a:rPr>
              <a:t>Theoretical framework</a:t>
            </a:r>
            <a:br>
              <a:rPr lang="en-US" sz="2800" b="1" dirty="0">
                <a:latin typeface="Times" panose="02020603050405020304" pitchFamily="18" charset="0"/>
                <a:cs typeface="Times" panose="02020603050405020304" pitchFamily="18" charset="0"/>
              </a:rPr>
            </a:br>
            <a:endParaRPr lang="en-US" sz="2800" b="1" dirty="0">
              <a:latin typeface="Times" panose="02020603050405020304" pitchFamily="18" charset="0"/>
              <a:cs typeface="Times" panose="02020603050405020304" pitchFamily="18" charset="0"/>
            </a:endParaRPr>
          </a:p>
        </p:txBody>
      </p:sp>
      <p:sp>
        <p:nvSpPr>
          <p:cNvPr id="3" name="Content Placeholder 2"/>
          <p:cNvSpPr>
            <a:spLocks noGrp="1"/>
          </p:cNvSpPr>
          <p:nvPr>
            <p:ph idx="1"/>
          </p:nvPr>
        </p:nvSpPr>
        <p:spPr>
          <a:xfrm>
            <a:off x="1132113" y="1349829"/>
            <a:ext cx="10689773" cy="4559905"/>
          </a:xfrm>
        </p:spPr>
        <p:txBody>
          <a:bodyPr>
            <a:noAutofit/>
          </a:bodyPr>
          <a:lstStyle/>
          <a:p>
            <a:pPr marL="0" indent="0" algn="just">
              <a:buNone/>
            </a:pPr>
            <a:endParaRPr lang="en-US" sz="10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2400" dirty="0">
                <a:latin typeface="Times" panose="02020603050405020304" pitchFamily="18" charset="0"/>
                <a:cs typeface="Times" panose="02020603050405020304" pitchFamily="18" charset="0"/>
              </a:rPr>
              <a:t>The Sustainable Livelihood Approach was adopted in this study.</a:t>
            </a:r>
          </a:p>
          <a:p>
            <a:pPr marL="0" indent="0" algn="just">
              <a:buNone/>
            </a:pPr>
            <a:endParaRPr lang="en-US" sz="2400" dirty="0">
              <a:latin typeface="Times" panose="02020603050405020304" pitchFamily="18" charset="0"/>
              <a:cs typeface="Times" panose="02020603050405020304" pitchFamily="18" charset="0"/>
            </a:endParaRPr>
          </a:p>
          <a:p>
            <a:pPr algn="just">
              <a:buFont typeface="Arial" panose="020B0604020202020204" pitchFamily="34" charset="0"/>
              <a:buChar char="•"/>
            </a:pPr>
            <a:r>
              <a:rPr lang="en-US" sz="2400" dirty="0">
                <a:latin typeface="Times" panose="02020603050405020304" pitchFamily="18" charset="0"/>
                <a:cs typeface="Times" panose="02020603050405020304" pitchFamily="18" charset="0"/>
              </a:rPr>
              <a:t> It provides useful guidelines for situational analysis and planning of ecotourism projects as it encourages a strong focus on the various types of community assets that should be promoted and preserved by ecotourism operators in collaboration with local communities.</a:t>
            </a:r>
            <a:endParaRPr lang="en-ZA" sz="2400" dirty="0">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186645283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982</Words>
  <Application>Microsoft Office PowerPoint</Application>
  <PresentationFormat>Widescreen</PresentationFormat>
  <Paragraphs>94</Paragraphs>
  <Slides>16</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Times</vt:lpstr>
      <vt:lpstr>1_Office Theme</vt:lpstr>
      <vt:lpstr>2_Office Theme</vt:lpstr>
      <vt:lpstr>UNIVERSITY OF ZULULAND FACULTY OF HUMANITIES AND SOCIAL SCIENCES DEPARTMENT OF SOCIAL WORK ASASWEI CONFERENCE 2023</vt:lpstr>
      <vt:lpstr>     COMMUNITY DEVELOPMENT, ECOTOURISM AND TRADITIONAL LEADERSHIP INTERFACE  IN BIODIVERSITY CONSERVATION  </vt:lpstr>
      <vt:lpstr>CONTENT</vt:lpstr>
      <vt:lpstr>Introduction and Background </vt:lpstr>
      <vt:lpstr>Introduction and Background </vt:lpstr>
      <vt:lpstr>Problem Statement </vt:lpstr>
      <vt:lpstr> Purpose of the study </vt:lpstr>
      <vt:lpstr>Research Objectives </vt:lpstr>
      <vt:lpstr>Theoretical framework </vt:lpstr>
      <vt:lpstr>Research Methodology </vt:lpstr>
      <vt:lpstr> Results of the study</vt:lpstr>
      <vt:lpstr> Results of the study</vt:lpstr>
      <vt:lpstr> Recommendations</vt:lpstr>
      <vt:lpstr> Recommendations</vt:lpstr>
      <vt:lpstr> Conclusions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ZULULAND FACULTY OF HUMANITIES AND SOCIAL SCIENCES DEPARTMENT OF SOCIAL WORK ASASWEI CONFERENCE 2023</dc:title>
  <dc:creator>Nondumiso Y. Hadebe</dc:creator>
  <cp:lastModifiedBy>Nondumiso Y. Hadebe</cp:lastModifiedBy>
  <cp:revision>3</cp:revision>
  <dcterms:created xsi:type="dcterms:W3CDTF">2023-09-24T09:39:07Z</dcterms:created>
  <dcterms:modified xsi:type="dcterms:W3CDTF">2023-09-26T16:59:18Z</dcterms:modified>
</cp:coreProperties>
</file>